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82.xml" ContentType="application/vnd.openxmlformats-officedocument.presentationml.notesSlide+xml"/>
  <Override PartName="/ppt/tags/tag5.xml" ContentType="application/vnd.openxmlformats-officedocument.presentationml.tags+xml"/>
  <Override PartName="/ppt/notesSlides/notesSlide8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8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48" r:id="rId1"/>
  </p:sldMasterIdLst>
  <p:notesMasterIdLst>
    <p:notesMasterId r:id="rId101"/>
  </p:notesMasterIdLst>
  <p:handoutMasterIdLst>
    <p:handoutMasterId r:id="rId102"/>
  </p:handoutMasterIdLst>
  <p:sldIdLst>
    <p:sldId id="686" r:id="rId2"/>
    <p:sldId id="596" r:id="rId3"/>
    <p:sldId id="747" r:id="rId4"/>
    <p:sldId id="749" r:id="rId5"/>
    <p:sldId id="687" r:id="rId6"/>
    <p:sldId id="758" r:id="rId7"/>
    <p:sldId id="759" r:id="rId8"/>
    <p:sldId id="744" r:id="rId9"/>
    <p:sldId id="761" r:id="rId10"/>
    <p:sldId id="760" r:id="rId11"/>
    <p:sldId id="762" r:id="rId12"/>
    <p:sldId id="745" r:id="rId13"/>
    <p:sldId id="764" r:id="rId14"/>
    <p:sldId id="756" r:id="rId15"/>
    <p:sldId id="755" r:id="rId16"/>
    <p:sldId id="763" r:id="rId17"/>
    <p:sldId id="746" r:id="rId18"/>
    <p:sldId id="757" r:id="rId19"/>
    <p:sldId id="690" r:id="rId20"/>
    <p:sldId id="748" r:id="rId21"/>
    <p:sldId id="695" r:id="rId22"/>
    <p:sldId id="696" r:id="rId23"/>
    <p:sldId id="697" r:id="rId24"/>
    <p:sldId id="698" r:id="rId25"/>
    <p:sldId id="699" r:id="rId26"/>
    <p:sldId id="700" r:id="rId27"/>
    <p:sldId id="701" r:id="rId28"/>
    <p:sldId id="702" r:id="rId29"/>
    <p:sldId id="791" r:id="rId30"/>
    <p:sldId id="781" r:id="rId31"/>
    <p:sldId id="782" r:id="rId32"/>
    <p:sldId id="783" r:id="rId33"/>
    <p:sldId id="784" r:id="rId34"/>
    <p:sldId id="785" r:id="rId35"/>
    <p:sldId id="786" r:id="rId36"/>
    <p:sldId id="787" r:id="rId37"/>
    <p:sldId id="788" r:id="rId38"/>
    <p:sldId id="789" r:id="rId39"/>
    <p:sldId id="790" r:id="rId40"/>
    <p:sldId id="750" r:id="rId41"/>
    <p:sldId id="703" r:id="rId42"/>
    <p:sldId id="704" r:id="rId43"/>
    <p:sldId id="705" r:id="rId44"/>
    <p:sldId id="706" r:id="rId45"/>
    <p:sldId id="707" r:id="rId46"/>
    <p:sldId id="708" r:id="rId47"/>
    <p:sldId id="709" r:id="rId48"/>
    <p:sldId id="710" r:id="rId49"/>
    <p:sldId id="711" r:id="rId50"/>
    <p:sldId id="792" r:id="rId51"/>
    <p:sldId id="712" r:id="rId52"/>
    <p:sldId id="713" r:id="rId53"/>
    <p:sldId id="714" r:id="rId54"/>
    <p:sldId id="767" r:id="rId55"/>
    <p:sldId id="768" r:id="rId56"/>
    <p:sldId id="766" r:id="rId57"/>
    <p:sldId id="769" r:id="rId58"/>
    <p:sldId id="770" r:id="rId59"/>
    <p:sldId id="771" r:id="rId60"/>
    <p:sldId id="772" r:id="rId61"/>
    <p:sldId id="773" r:id="rId62"/>
    <p:sldId id="774" r:id="rId63"/>
    <p:sldId id="775" r:id="rId64"/>
    <p:sldId id="776" r:id="rId65"/>
    <p:sldId id="777" r:id="rId66"/>
    <p:sldId id="778" r:id="rId67"/>
    <p:sldId id="779" r:id="rId68"/>
    <p:sldId id="780" r:id="rId69"/>
    <p:sldId id="751" r:id="rId70"/>
    <p:sldId id="741" r:id="rId71"/>
    <p:sldId id="715" r:id="rId72"/>
    <p:sldId id="716" r:id="rId73"/>
    <p:sldId id="717" r:id="rId74"/>
    <p:sldId id="718" r:id="rId75"/>
    <p:sldId id="719" r:id="rId76"/>
    <p:sldId id="720" r:id="rId77"/>
    <p:sldId id="721" r:id="rId78"/>
    <p:sldId id="722" r:id="rId79"/>
    <p:sldId id="752" r:id="rId80"/>
    <p:sldId id="723" r:id="rId81"/>
    <p:sldId id="724" r:id="rId82"/>
    <p:sldId id="725" r:id="rId83"/>
    <p:sldId id="726" r:id="rId84"/>
    <p:sldId id="727" r:id="rId85"/>
    <p:sldId id="728" r:id="rId86"/>
    <p:sldId id="729" r:id="rId87"/>
    <p:sldId id="730" r:id="rId88"/>
    <p:sldId id="731" r:id="rId89"/>
    <p:sldId id="732" r:id="rId90"/>
    <p:sldId id="733" r:id="rId91"/>
    <p:sldId id="734" r:id="rId92"/>
    <p:sldId id="735" r:id="rId93"/>
    <p:sldId id="736" r:id="rId94"/>
    <p:sldId id="737" r:id="rId95"/>
    <p:sldId id="738" r:id="rId96"/>
    <p:sldId id="753" r:id="rId97"/>
    <p:sldId id="739" r:id="rId98"/>
    <p:sldId id="740" r:id="rId99"/>
    <p:sldId id="452" r:id="rId100"/>
  </p:sldIdLst>
  <p:sldSz cx="9144000" cy="6858000" type="overhead"/>
  <p:notesSz cx="6858000" cy="9144000"/>
  <p:embeddedFontLst>
    <p:embeddedFont>
      <p:font typeface="cmsy10" panose="020B0500000000000000" pitchFamily="34" charset="0"/>
      <p:regular r:id="rId103"/>
    </p:embeddedFont>
    <p:embeddedFont>
      <p:font typeface="CMMI7" panose="020B0500000000000000" pitchFamily="34" charset="0"/>
      <p:regular r:id="rId104"/>
    </p:embeddedFont>
    <p:embeddedFont>
      <p:font typeface="cmmi10" panose="020B0500000000000000" pitchFamily="34" charset="0"/>
      <p:regular r:id="rId105"/>
    </p:embeddedFont>
    <p:embeddedFont>
      <p:font typeface="Marlett" pitchFamily="2" charset="2"/>
      <p:regular r:id="rId106"/>
    </p:embeddedFont>
    <p:embeddedFont>
      <p:font typeface="Verdana" panose="020B0604030504040204" pitchFamily="34" charset="0"/>
      <p:regular r:id="rId107"/>
      <p:bold r:id="rId108"/>
      <p:italic r:id="rId109"/>
      <p:boldItalic r:id="rId110"/>
    </p:embeddedFont>
    <p:embeddedFont>
      <p:font typeface="CMR10" panose="020B0500000000000000" pitchFamily="34" charset="0"/>
      <p:regular r:id="rId111"/>
    </p:embeddedFont>
    <p:embeddedFont>
      <p:font typeface="Comic Sans MS" panose="030F0702030302020204" pitchFamily="66" charset="0"/>
      <p:regular r:id="rId112"/>
      <p:bold r:id="rId113"/>
    </p:embeddedFont>
    <p:embeddedFont>
      <p:font typeface="CMSY10ORIG" panose="020B0500000000000000" pitchFamily="34" charset="0"/>
      <p:regular r:id="rId114"/>
    </p:embeddedFont>
  </p:embeddedFontLst>
  <p:custDataLst>
    <p:tags r:id="rId115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0000FF"/>
    <a:srgbClr val="FF9999"/>
    <a:srgbClr val="00FFFF"/>
    <a:srgbClr val="6666FF"/>
    <a:srgbClr val="00FFCC"/>
    <a:srgbClr val="FFCCFF"/>
    <a:srgbClr val="CCECFF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9" autoAdjust="0"/>
    <p:restoredTop sz="94660"/>
  </p:normalViewPr>
  <p:slideViewPr>
    <p:cSldViewPr snapToGrid="0">
      <p:cViewPr varScale="1">
        <p:scale>
          <a:sx n="48" d="100"/>
          <a:sy n="48" d="100"/>
        </p:scale>
        <p:origin x="-931" y="-67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17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0.fntdata"/><Relationship Id="rId16" Type="http://schemas.openxmlformats.org/officeDocument/2006/relationships/slide" Target="slides/slide15.xml"/><Relationship Id="rId107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handoutMaster" Target="handoutMasters/handoutMaster1.xml"/><Relationship Id="rId110" Type="http://schemas.openxmlformats.org/officeDocument/2006/relationships/font" Target="fonts/font8.fntdata"/><Relationship Id="rId115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font" Target="fonts/font3.fntdata"/><Relationship Id="rId113" Type="http://schemas.openxmlformats.org/officeDocument/2006/relationships/font" Target="fonts/font11.fntdata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4.fntdata"/><Relationship Id="rId114" Type="http://schemas.openxmlformats.org/officeDocument/2006/relationships/font" Target="fonts/font12.fntdata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7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C2A7D4-6237-4B32-B9E4-807B7764E31E}" type="slidenum">
              <a:rPr lang="en-US">
                <a:latin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88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fld id="{0B56EED0-E808-497C-BD16-6D07048374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17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8C608E-EE0F-433D-BFEB-DE265B61B3FA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eaLnBrk="0" hangingPunct="0"/>
            <a:fld id="{4AF87DD0-A627-4EBD-82BC-B932426052A0}" type="slidenum">
              <a:rPr lang="x-none" sz="1200">
                <a:solidFill>
                  <a:srgbClr val="0000FF"/>
                </a:solidFill>
                <a:latin typeface="Marlett" pitchFamily="2" charset="2"/>
              </a:rPr>
              <a:pPr algn="r" eaLnBrk="0" hangingPunct="0"/>
              <a:t>1</a:t>
            </a:fld>
            <a:endParaRPr lang="en-US" sz="1200">
              <a:solidFill>
                <a:srgbClr val="0000FF"/>
              </a:solidFill>
              <a:latin typeface="Marlett" pitchFamily="2" charset="2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2" tIns="45716" rIns="91432" bIns="457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rename2.pdf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rename2.pdf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rename2.pdf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rename3.eps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rename3.eps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rename3.eps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rename3.eps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rename3.eps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rename4.eps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rename4.eps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symmetry-breaking requires breaking processes into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symmetry-breaking requires breaking processes into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symmetry-breaking requires breaking processes into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symmetry-breaking requires breaking processes into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symmetry-breaking requires breaking processes into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symmetry-breaking requires breaking processes into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symmetry-breaking requires breaking processes into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013512-07BE-4BD8-8052-5AD1760B9C85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73665A-9D2D-48B7-8373-FB75CCAEE667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20BA3F-8C0C-4732-8517-721873473160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911920-BCC1-4EDD-AA42-BB91F18C2DEB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2D3BFF-8F7B-471B-9D44-ADF10F799B24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F03932-DE2D-46F9-B38D-4065CED13449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7A5C8-F3F8-4548-9037-91B528B12692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78FADC-5DE8-4B68-AD09-41BFE48077FD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64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65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66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67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603F3-DC18-48E0-9A90-EE0C8200E970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84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85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87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90</a:t>
            </a:fld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91</a:t>
            </a:fld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92</a:t>
            </a:fld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93</a:t>
            </a:fld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94</a:t>
            </a:fld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95</a:t>
            </a:fld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F6488-3414-4831-AF89-B557648DF732}" type="slidenum">
              <a:rPr lang="ar-SA" smtClean="0"/>
              <a:pPr/>
              <a:t>99</a:t>
            </a:fld>
            <a:endParaRPr lang="en-US" smtClean="0"/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6CE29A-C314-4F18-9AC5-E5AD85547602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75104-5CF5-4CD7-8991-827B1FF2A6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8F295F75-C4A9-44C0-BFBB-F9713B2701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5AF4E3-2D05-4934-A470-40AAE548839C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933B4-B9DD-4648-899F-BAD462624F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CB1631-8C0E-4833-8E07-4F5FA821ECC6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FE885-4047-4697-AD73-2423658C3A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87A651-A933-4FA8-B239-8C4A625EA919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2E9E5-46F2-4C50-9D07-D407555D96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73100" y="6223000"/>
            <a:ext cx="1905000" cy="457200"/>
          </a:xfrm>
        </p:spPr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9838C-E50F-4582-A855-56555098063F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8A794-4692-4779-9EBA-A0B3349CB0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3E8141-E9F9-4B49-8059-D194C1BD3191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D3C30-3FFA-427B-A68E-DCC7725913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C24DB7-CF91-4E2C-A433-74831936ED0C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077A8-D496-467D-B5A3-F1432CC2A3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95E3B8-8B93-4FDF-8A70-264CCE258214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C4446-4055-4543-A96C-3DEB19C2BD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6C7DE-65C6-48D4-997A-4CE01A8EAADD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8BEC5-7C33-4F48-9E2F-3D6BC58150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D4BFCA9-D6CA-417F-8E4C-CE8C90977066}" type="datetime5">
              <a:rPr lang="en-US"/>
              <a:pPr/>
              <a:t>11-Mar-15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37735A3-59FF-4095-A584-A9C81C0427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Combinatorial Distributed Computing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DA13F16-CD78-4520-9B53-E3A23A002A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Arial" panose="020B060402020202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8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5.e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notesSlide" Target="../notesSlides/notesSlide8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" TargetMode="Externa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reativecommons.org/licenses/by-nc/3.0/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90576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90576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921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Renaming and Oriented Manifolds</a:t>
            </a:r>
            <a:endParaRPr lang="en-US" dirty="0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92113" y="5586531"/>
            <a:ext cx="1509712" cy="10872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 sz="44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fonts used in EMF. </a:t>
            </a:r>
          </a:p>
          <a:p>
            <a:r>
              <a:rPr lang="en-US" dirty="0" smtClean="0">
                <a:latin typeface="Arial" pitchFamily="34" charset="0"/>
              </a:rPr>
              <a:t>Read the </a:t>
            </a:r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manual before you delete this box.: </a:t>
            </a:r>
            <a:r>
              <a:rPr lang="en-US" dirty="0" smtClean="0">
                <a:latin typeface="CMR10"/>
              </a:rPr>
              <a:t>A</a:t>
            </a:r>
            <a:r>
              <a:rPr lang="en-US" dirty="0" smtClean="0">
                <a:latin typeface="CMSY10ORIG"/>
              </a:rPr>
              <a:t>A</a:t>
            </a:r>
            <a:r>
              <a:rPr lang="en-US" dirty="0" smtClean="0">
                <a:latin typeface="CMMI10"/>
              </a:rPr>
              <a:t>A</a:t>
            </a:r>
            <a:r>
              <a:rPr lang="en-US" dirty="0" smtClean="0">
                <a:latin typeface="CMMI7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96610" name="Picture 2" descr="http://ecx.images-amazon.com/images/I/51jtNBvavPL._SY3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604010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though Combinatorial Topology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7296" y="4769418"/>
            <a:ext cx="9089408" cy="19272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7030A0"/>
                </a:solidFill>
              </a:rPr>
              <a:t>Companion slides </a:t>
            </a:r>
            <a:r>
              <a:rPr lang="en-US" sz="2400" dirty="0" smtClean="0">
                <a:solidFill>
                  <a:srgbClr val="7030A0"/>
                </a:solidFill>
              </a:rPr>
              <a:t>for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Distributed Computing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Through </a:t>
            </a:r>
            <a:r>
              <a:rPr lang="en-US" sz="2800" dirty="0"/>
              <a:t>Combinatorial Topology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Maurice </a:t>
            </a:r>
            <a:r>
              <a:rPr lang="en-US" sz="2400" dirty="0">
                <a:solidFill>
                  <a:srgbClr val="7030A0"/>
                </a:solidFill>
              </a:rPr>
              <a:t>Herlihy </a:t>
            </a:r>
            <a:r>
              <a:rPr lang="en-US" sz="2400" dirty="0" smtClean="0">
                <a:solidFill>
                  <a:srgbClr val="7030A0"/>
                </a:solidFill>
              </a:rPr>
              <a:t>&amp; Dmitry </a:t>
            </a:r>
            <a:r>
              <a:rPr lang="en-US" sz="2400" dirty="0" err="1" smtClean="0">
                <a:solidFill>
                  <a:srgbClr val="7030A0"/>
                </a:solidFill>
              </a:rPr>
              <a:t>Kozlov</a:t>
            </a:r>
            <a:r>
              <a:rPr lang="en-US" sz="2400" dirty="0" smtClean="0">
                <a:solidFill>
                  <a:srgbClr val="7030A0"/>
                </a:solidFill>
              </a:rPr>
              <a:t> &amp; Sergio </a:t>
            </a:r>
            <a:r>
              <a:rPr lang="en-US" sz="2400" dirty="0" err="1" smtClean="0">
                <a:solidFill>
                  <a:srgbClr val="7030A0"/>
                </a:solidFill>
              </a:rPr>
              <a:t>Rajsbaum</a:t>
            </a:r>
            <a:endParaRPr lang="en-US" sz="24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88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Autonomous Air Traffic Control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346" name="Group 345"/>
          <p:cNvGrpSpPr/>
          <p:nvPr/>
        </p:nvGrpSpPr>
        <p:grpSpPr>
          <a:xfrm>
            <a:off x="2634496" y="4670874"/>
            <a:ext cx="2795588" cy="791101"/>
            <a:chOff x="2634496" y="4670874"/>
            <a:chExt cx="2795588" cy="791101"/>
          </a:xfrm>
        </p:grpSpPr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2634496" y="4670874"/>
              <a:ext cx="2795588" cy="791101"/>
            </a:xfrm>
            <a:custGeom>
              <a:avLst/>
              <a:gdLst/>
              <a:ahLst/>
              <a:cxnLst>
                <a:cxn ang="0">
                  <a:pos x="698" y="0"/>
                </a:cxn>
                <a:cxn ang="0">
                  <a:pos x="1760" y="0"/>
                </a:cxn>
                <a:cxn ang="0">
                  <a:pos x="1184" y="576"/>
                </a:cxn>
                <a:cxn ang="0">
                  <a:pos x="0" y="576"/>
                </a:cxn>
                <a:cxn ang="0">
                  <a:pos x="698" y="0"/>
                </a:cxn>
              </a:cxnLst>
              <a:rect l="0" t="0" r="r" b="b"/>
              <a:pathLst>
                <a:path w="1761" h="577">
                  <a:moveTo>
                    <a:pt x="698" y="0"/>
                  </a:moveTo>
                  <a:lnTo>
                    <a:pt x="1760" y="0"/>
                  </a:lnTo>
                  <a:lnTo>
                    <a:pt x="1184" y="576"/>
                  </a:lnTo>
                  <a:lnTo>
                    <a:pt x="0" y="576"/>
                  </a:lnTo>
                  <a:lnTo>
                    <a:pt x="698" y="0"/>
                  </a:lnTo>
                </a:path>
              </a:pathLst>
            </a:custGeom>
            <a:solidFill>
              <a:srgbClr val="C0FEF4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5" name="Rectangle 15"/>
            <p:cNvSpPr>
              <a:spLocks noChangeArrowheads="1"/>
            </p:cNvSpPr>
            <p:nvPr/>
          </p:nvSpPr>
          <p:spPr bwMode="auto">
            <a:xfrm>
              <a:off x="3286346" y="5054767"/>
              <a:ext cx="1093248" cy="3507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73025" tIns="36513" rIns="73025" bIns="36513">
              <a:spAutoFit/>
            </a:bodyPr>
            <a:lstStyle/>
            <a:p>
              <a:pPr algn="l" defTabSz="585788" rtl="1">
                <a:lnSpc>
                  <a:spcPct val="90000"/>
                </a:lnSpc>
              </a:pPr>
              <a:r>
                <a:rPr lang="en-US" sz="1800" b="1" dirty="0" smtClean="0">
                  <a:solidFill>
                    <a:schemeClr val="tx1"/>
                  </a:solidFill>
                  <a:latin typeface="Arial" charset="0"/>
                </a:rPr>
                <a:t>33,000</a:t>
              </a: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 ft</a:t>
              </a:r>
              <a:endParaRPr lang="en-US" sz="2000" b="1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345" name="Group 344"/>
          <p:cNvGrpSpPr/>
          <p:nvPr/>
        </p:nvGrpSpPr>
        <p:grpSpPr>
          <a:xfrm>
            <a:off x="2634496" y="4017542"/>
            <a:ext cx="2795588" cy="791101"/>
            <a:chOff x="2634496" y="4017542"/>
            <a:chExt cx="2795588" cy="791101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2634496" y="4017542"/>
              <a:ext cx="2795588" cy="791101"/>
            </a:xfrm>
            <a:custGeom>
              <a:avLst/>
              <a:gdLst/>
              <a:ahLst/>
              <a:cxnLst>
                <a:cxn ang="0">
                  <a:pos x="698" y="0"/>
                </a:cxn>
                <a:cxn ang="0">
                  <a:pos x="1760" y="0"/>
                </a:cxn>
                <a:cxn ang="0">
                  <a:pos x="1184" y="576"/>
                </a:cxn>
                <a:cxn ang="0">
                  <a:pos x="0" y="576"/>
                </a:cxn>
                <a:cxn ang="0">
                  <a:pos x="698" y="0"/>
                </a:cxn>
              </a:cxnLst>
              <a:rect l="0" t="0" r="r" b="b"/>
              <a:pathLst>
                <a:path w="1761" h="577">
                  <a:moveTo>
                    <a:pt x="698" y="0"/>
                  </a:moveTo>
                  <a:lnTo>
                    <a:pt x="1760" y="0"/>
                  </a:lnTo>
                  <a:lnTo>
                    <a:pt x="1184" y="576"/>
                  </a:lnTo>
                  <a:lnTo>
                    <a:pt x="0" y="576"/>
                  </a:lnTo>
                  <a:lnTo>
                    <a:pt x="698" y="0"/>
                  </a:lnTo>
                </a:path>
              </a:pathLst>
            </a:custGeom>
            <a:solidFill>
              <a:srgbClr val="C0FEF4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6" name="Rectangle 15"/>
            <p:cNvSpPr>
              <a:spLocks noChangeArrowheads="1"/>
            </p:cNvSpPr>
            <p:nvPr/>
          </p:nvSpPr>
          <p:spPr bwMode="auto">
            <a:xfrm>
              <a:off x="3286346" y="4406439"/>
              <a:ext cx="1093248" cy="3507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73025" tIns="36513" rIns="73025" bIns="36513">
              <a:spAutoFit/>
            </a:bodyPr>
            <a:lstStyle/>
            <a:p>
              <a:pPr algn="l" defTabSz="585788" rtl="1">
                <a:lnSpc>
                  <a:spcPct val="90000"/>
                </a:lnSpc>
              </a:pPr>
              <a:r>
                <a:rPr lang="en-US" sz="1800" b="1" dirty="0" smtClean="0">
                  <a:solidFill>
                    <a:schemeClr val="tx1"/>
                  </a:solidFill>
                  <a:latin typeface="Arial" charset="0"/>
                </a:rPr>
                <a:t>34,000</a:t>
              </a: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 ft</a:t>
              </a:r>
              <a:endParaRPr lang="en-US" sz="2000" b="1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344" name="Group 343"/>
          <p:cNvGrpSpPr/>
          <p:nvPr/>
        </p:nvGrpSpPr>
        <p:grpSpPr>
          <a:xfrm>
            <a:off x="2634496" y="3364209"/>
            <a:ext cx="2795588" cy="791101"/>
            <a:chOff x="2634496" y="3364209"/>
            <a:chExt cx="2795588" cy="791101"/>
          </a:xfrm>
        </p:grpSpPr>
        <p:sp>
          <p:nvSpPr>
            <p:cNvPr id="7" name="Freeform 16"/>
            <p:cNvSpPr>
              <a:spLocks/>
            </p:cNvSpPr>
            <p:nvPr/>
          </p:nvSpPr>
          <p:spPr bwMode="auto">
            <a:xfrm>
              <a:off x="2634496" y="3364209"/>
              <a:ext cx="2795588" cy="791101"/>
            </a:xfrm>
            <a:custGeom>
              <a:avLst/>
              <a:gdLst/>
              <a:ahLst/>
              <a:cxnLst>
                <a:cxn ang="0">
                  <a:pos x="698" y="0"/>
                </a:cxn>
                <a:cxn ang="0">
                  <a:pos x="1760" y="0"/>
                </a:cxn>
                <a:cxn ang="0">
                  <a:pos x="1184" y="576"/>
                </a:cxn>
                <a:cxn ang="0">
                  <a:pos x="0" y="576"/>
                </a:cxn>
                <a:cxn ang="0">
                  <a:pos x="698" y="0"/>
                </a:cxn>
              </a:cxnLst>
              <a:rect l="0" t="0" r="r" b="b"/>
              <a:pathLst>
                <a:path w="1761" h="577">
                  <a:moveTo>
                    <a:pt x="698" y="0"/>
                  </a:moveTo>
                  <a:lnTo>
                    <a:pt x="1760" y="0"/>
                  </a:lnTo>
                  <a:lnTo>
                    <a:pt x="1184" y="576"/>
                  </a:lnTo>
                  <a:lnTo>
                    <a:pt x="0" y="576"/>
                  </a:lnTo>
                  <a:lnTo>
                    <a:pt x="698" y="0"/>
                  </a:lnTo>
                </a:path>
              </a:pathLst>
            </a:custGeom>
            <a:solidFill>
              <a:srgbClr val="C0FEF4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7" name="Rectangle 15"/>
            <p:cNvSpPr>
              <a:spLocks noChangeArrowheads="1"/>
            </p:cNvSpPr>
            <p:nvPr/>
          </p:nvSpPr>
          <p:spPr bwMode="auto">
            <a:xfrm>
              <a:off x="3286346" y="3758110"/>
              <a:ext cx="1093248" cy="3507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73025" tIns="36513" rIns="73025" bIns="36513">
              <a:spAutoFit/>
            </a:bodyPr>
            <a:lstStyle/>
            <a:p>
              <a:pPr algn="l" defTabSz="585788" rtl="1">
                <a:lnSpc>
                  <a:spcPct val="90000"/>
                </a:lnSpc>
              </a:pPr>
              <a:r>
                <a:rPr lang="en-US" sz="1800" b="1" dirty="0" smtClean="0">
                  <a:solidFill>
                    <a:schemeClr val="tx1"/>
                  </a:solidFill>
                  <a:latin typeface="Arial" charset="0"/>
                </a:rPr>
                <a:t>35,000</a:t>
              </a: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 ft</a:t>
              </a:r>
              <a:endParaRPr lang="en-US" sz="2000" b="1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347" name="Group 346"/>
          <p:cNvGrpSpPr/>
          <p:nvPr/>
        </p:nvGrpSpPr>
        <p:grpSpPr>
          <a:xfrm>
            <a:off x="579815" y="1756372"/>
            <a:ext cx="2299187" cy="1298067"/>
            <a:chOff x="579815" y="1756372"/>
            <a:chExt cx="2299187" cy="1298067"/>
          </a:xfrm>
        </p:grpSpPr>
        <p:grpSp>
          <p:nvGrpSpPr>
            <p:cNvPr id="5" name="Group 437"/>
            <p:cNvGrpSpPr/>
            <p:nvPr/>
          </p:nvGrpSpPr>
          <p:grpSpPr>
            <a:xfrm>
              <a:off x="579815" y="2320014"/>
              <a:ext cx="2277976" cy="734425"/>
              <a:chOff x="579815" y="2320014"/>
              <a:chExt cx="2277976" cy="734425"/>
            </a:xfrm>
          </p:grpSpPr>
          <p:grpSp>
            <p:nvGrpSpPr>
              <p:cNvPr id="10" name="Group 220"/>
              <p:cNvGrpSpPr>
                <a:grpSpLocks/>
              </p:cNvGrpSpPr>
              <p:nvPr/>
            </p:nvGrpSpPr>
            <p:grpSpPr bwMode="auto">
              <a:xfrm>
                <a:off x="579815" y="2320014"/>
                <a:ext cx="1839802" cy="517747"/>
                <a:chOff x="345" y="2682"/>
                <a:chExt cx="697" cy="227"/>
              </a:xfrm>
            </p:grpSpPr>
            <p:grpSp>
              <p:nvGrpSpPr>
                <p:cNvPr id="11" name="Group 221"/>
                <p:cNvGrpSpPr>
                  <a:grpSpLocks/>
                </p:cNvGrpSpPr>
                <p:nvPr/>
              </p:nvGrpSpPr>
              <p:grpSpPr bwMode="auto">
                <a:xfrm>
                  <a:off x="364" y="2682"/>
                  <a:ext cx="678" cy="196"/>
                  <a:chOff x="364" y="2682"/>
                  <a:chExt cx="678" cy="196"/>
                </a:xfrm>
              </p:grpSpPr>
              <p:sp>
                <p:nvSpPr>
                  <p:cNvPr id="272" name="Freeform 222"/>
                  <p:cNvSpPr>
                    <a:spLocks/>
                  </p:cNvSpPr>
                  <p:nvPr/>
                </p:nvSpPr>
                <p:spPr bwMode="auto">
                  <a:xfrm>
                    <a:off x="364" y="2682"/>
                    <a:ext cx="678" cy="196"/>
                  </a:xfrm>
                  <a:custGeom>
                    <a:avLst/>
                    <a:gdLst/>
                    <a:ahLst/>
                    <a:cxnLst>
                      <a:cxn ang="0">
                        <a:pos x="33" y="0"/>
                      </a:cxn>
                      <a:cxn ang="0">
                        <a:pos x="125" y="115"/>
                      </a:cxn>
                      <a:cxn ang="0">
                        <a:pos x="132" y="120"/>
                      </a:cxn>
                      <a:cxn ang="0">
                        <a:pos x="417" y="120"/>
                      </a:cxn>
                      <a:cxn ang="0">
                        <a:pos x="612" y="115"/>
                      </a:cxn>
                      <a:cxn ang="0">
                        <a:pos x="621" y="116"/>
                      </a:cxn>
                      <a:cxn ang="0">
                        <a:pos x="630" y="119"/>
                      </a:cxn>
                      <a:cxn ang="0">
                        <a:pos x="638" y="123"/>
                      </a:cxn>
                      <a:cxn ang="0">
                        <a:pos x="646" y="128"/>
                      </a:cxn>
                      <a:cxn ang="0">
                        <a:pos x="651" y="133"/>
                      </a:cxn>
                      <a:cxn ang="0">
                        <a:pos x="658" y="143"/>
                      </a:cxn>
                      <a:cxn ang="0">
                        <a:pos x="664" y="147"/>
                      </a:cxn>
                      <a:cxn ang="0">
                        <a:pos x="669" y="151"/>
                      </a:cxn>
                      <a:cxn ang="0">
                        <a:pos x="673" y="155"/>
                      </a:cxn>
                      <a:cxn ang="0">
                        <a:pos x="676" y="159"/>
                      </a:cxn>
                      <a:cxn ang="0">
                        <a:pos x="677" y="163"/>
                      </a:cxn>
                      <a:cxn ang="0">
                        <a:pos x="677" y="166"/>
                      </a:cxn>
                      <a:cxn ang="0">
                        <a:pos x="674" y="172"/>
                      </a:cxn>
                      <a:cxn ang="0">
                        <a:pos x="669" y="176"/>
                      </a:cxn>
                      <a:cxn ang="0">
                        <a:pos x="659" y="180"/>
                      </a:cxn>
                      <a:cxn ang="0">
                        <a:pos x="648" y="182"/>
                      </a:cxn>
                      <a:cxn ang="0">
                        <a:pos x="635" y="184"/>
                      </a:cxn>
                      <a:cxn ang="0">
                        <a:pos x="618" y="186"/>
                      </a:cxn>
                      <a:cxn ang="0">
                        <a:pos x="557" y="187"/>
                      </a:cxn>
                      <a:cxn ang="0">
                        <a:pos x="258" y="195"/>
                      </a:cxn>
                      <a:cxn ang="0">
                        <a:pos x="181" y="195"/>
                      </a:cxn>
                      <a:cxn ang="0">
                        <a:pos x="138" y="190"/>
                      </a:cxn>
                      <a:cxn ang="0">
                        <a:pos x="114" y="187"/>
                      </a:cxn>
                      <a:cxn ang="0">
                        <a:pos x="97" y="183"/>
                      </a:cxn>
                      <a:cxn ang="0">
                        <a:pos x="35" y="164"/>
                      </a:cxn>
                      <a:cxn ang="0">
                        <a:pos x="5" y="152"/>
                      </a:cxn>
                      <a:cxn ang="0">
                        <a:pos x="19" y="142"/>
                      </a:cxn>
                      <a:cxn ang="0">
                        <a:pos x="27" y="93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678" h="196">
                        <a:moveTo>
                          <a:pt x="0" y="0"/>
                        </a:moveTo>
                        <a:lnTo>
                          <a:pt x="33" y="0"/>
                        </a:lnTo>
                        <a:lnTo>
                          <a:pt x="122" y="112"/>
                        </a:lnTo>
                        <a:lnTo>
                          <a:pt x="125" y="115"/>
                        </a:lnTo>
                        <a:lnTo>
                          <a:pt x="129" y="118"/>
                        </a:lnTo>
                        <a:lnTo>
                          <a:pt x="132" y="120"/>
                        </a:lnTo>
                        <a:lnTo>
                          <a:pt x="306" y="120"/>
                        </a:lnTo>
                        <a:lnTo>
                          <a:pt x="417" y="120"/>
                        </a:lnTo>
                        <a:lnTo>
                          <a:pt x="608" y="115"/>
                        </a:lnTo>
                        <a:lnTo>
                          <a:pt x="612" y="115"/>
                        </a:lnTo>
                        <a:lnTo>
                          <a:pt x="616" y="116"/>
                        </a:lnTo>
                        <a:lnTo>
                          <a:pt x="621" y="116"/>
                        </a:lnTo>
                        <a:lnTo>
                          <a:pt x="625" y="117"/>
                        </a:lnTo>
                        <a:lnTo>
                          <a:pt x="630" y="119"/>
                        </a:lnTo>
                        <a:lnTo>
                          <a:pt x="635" y="121"/>
                        </a:lnTo>
                        <a:lnTo>
                          <a:pt x="638" y="123"/>
                        </a:lnTo>
                        <a:lnTo>
                          <a:pt x="642" y="126"/>
                        </a:lnTo>
                        <a:lnTo>
                          <a:pt x="646" y="128"/>
                        </a:lnTo>
                        <a:lnTo>
                          <a:pt x="648" y="131"/>
                        </a:lnTo>
                        <a:lnTo>
                          <a:pt x="651" y="133"/>
                        </a:lnTo>
                        <a:lnTo>
                          <a:pt x="656" y="138"/>
                        </a:lnTo>
                        <a:lnTo>
                          <a:pt x="658" y="143"/>
                        </a:lnTo>
                        <a:lnTo>
                          <a:pt x="660" y="145"/>
                        </a:lnTo>
                        <a:lnTo>
                          <a:pt x="664" y="147"/>
                        </a:lnTo>
                        <a:lnTo>
                          <a:pt x="668" y="150"/>
                        </a:lnTo>
                        <a:lnTo>
                          <a:pt x="669" y="151"/>
                        </a:lnTo>
                        <a:lnTo>
                          <a:pt x="671" y="153"/>
                        </a:lnTo>
                        <a:lnTo>
                          <a:pt x="673" y="155"/>
                        </a:lnTo>
                        <a:lnTo>
                          <a:pt x="675" y="157"/>
                        </a:lnTo>
                        <a:lnTo>
                          <a:pt x="676" y="159"/>
                        </a:lnTo>
                        <a:lnTo>
                          <a:pt x="676" y="161"/>
                        </a:lnTo>
                        <a:lnTo>
                          <a:pt x="677" y="163"/>
                        </a:lnTo>
                        <a:lnTo>
                          <a:pt x="677" y="164"/>
                        </a:lnTo>
                        <a:lnTo>
                          <a:pt x="677" y="166"/>
                        </a:lnTo>
                        <a:lnTo>
                          <a:pt x="676" y="169"/>
                        </a:lnTo>
                        <a:lnTo>
                          <a:pt x="674" y="172"/>
                        </a:lnTo>
                        <a:lnTo>
                          <a:pt x="672" y="173"/>
                        </a:lnTo>
                        <a:lnTo>
                          <a:pt x="669" y="176"/>
                        </a:lnTo>
                        <a:lnTo>
                          <a:pt x="664" y="179"/>
                        </a:lnTo>
                        <a:lnTo>
                          <a:pt x="659" y="180"/>
                        </a:lnTo>
                        <a:lnTo>
                          <a:pt x="654" y="181"/>
                        </a:lnTo>
                        <a:lnTo>
                          <a:pt x="648" y="182"/>
                        </a:lnTo>
                        <a:lnTo>
                          <a:pt x="642" y="183"/>
                        </a:lnTo>
                        <a:lnTo>
                          <a:pt x="635" y="184"/>
                        </a:lnTo>
                        <a:lnTo>
                          <a:pt x="625" y="186"/>
                        </a:lnTo>
                        <a:lnTo>
                          <a:pt x="618" y="186"/>
                        </a:lnTo>
                        <a:lnTo>
                          <a:pt x="602" y="187"/>
                        </a:lnTo>
                        <a:lnTo>
                          <a:pt x="557" y="187"/>
                        </a:lnTo>
                        <a:lnTo>
                          <a:pt x="459" y="189"/>
                        </a:lnTo>
                        <a:lnTo>
                          <a:pt x="258" y="195"/>
                        </a:lnTo>
                        <a:lnTo>
                          <a:pt x="248" y="195"/>
                        </a:lnTo>
                        <a:lnTo>
                          <a:pt x="181" y="195"/>
                        </a:lnTo>
                        <a:lnTo>
                          <a:pt x="165" y="193"/>
                        </a:lnTo>
                        <a:lnTo>
                          <a:pt x="138" y="190"/>
                        </a:lnTo>
                        <a:lnTo>
                          <a:pt x="124" y="189"/>
                        </a:lnTo>
                        <a:lnTo>
                          <a:pt x="114" y="187"/>
                        </a:lnTo>
                        <a:lnTo>
                          <a:pt x="104" y="185"/>
                        </a:lnTo>
                        <a:lnTo>
                          <a:pt x="97" y="183"/>
                        </a:lnTo>
                        <a:lnTo>
                          <a:pt x="86" y="180"/>
                        </a:lnTo>
                        <a:lnTo>
                          <a:pt x="35" y="164"/>
                        </a:lnTo>
                        <a:lnTo>
                          <a:pt x="24" y="159"/>
                        </a:lnTo>
                        <a:lnTo>
                          <a:pt x="5" y="152"/>
                        </a:lnTo>
                        <a:lnTo>
                          <a:pt x="5" y="146"/>
                        </a:lnTo>
                        <a:lnTo>
                          <a:pt x="19" y="142"/>
                        </a:lnTo>
                        <a:lnTo>
                          <a:pt x="38" y="130"/>
                        </a:lnTo>
                        <a:lnTo>
                          <a:pt x="27" y="93"/>
                        </a:lnTo>
                        <a:lnTo>
                          <a:pt x="16" y="5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BFBF"/>
                  </a:solidFill>
                  <a:ln w="1270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3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482" y="2808"/>
                    <a:ext cx="502" cy="33"/>
                    <a:chOff x="482" y="2808"/>
                    <a:chExt cx="502" cy="33"/>
                  </a:xfrm>
                </p:grpSpPr>
                <p:sp>
                  <p:nvSpPr>
                    <p:cNvPr id="321" name="Freeform 224"/>
                    <p:cNvSpPr>
                      <a:spLocks/>
                    </p:cNvSpPr>
                    <p:nvPr/>
                  </p:nvSpPr>
                  <p:spPr bwMode="auto">
                    <a:xfrm>
                      <a:off x="970" y="2808"/>
                      <a:ext cx="14" cy="3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1" y="0"/>
                        </a:cxn>
                        <a:cxn ang="0">
                          <a:pos x="12" y="1"/>
                        </a:cxn>
                        <a:cxn ang="0">
                          <a:pos x="13" y="3"/>
                        </a:cxn>
                        <a:cxn ang="0">
                          <a:pos x="13" y="5"/>
                        </a:cxn>
                        <a:cxn ang="0">
                          <a:pos x="13" y="9"/>
                        </a:cxn>
                        <a:cxn ang="0">
                          <a:pos x="13" y="24"/>
                        </a:cxn>
                        <a:cxn ang="0">
                          <a:pos x="12" y="27"/>
                        </a:cxn>
                        <a:cxn ang="0">
                          <a:pos x="11" y="31"/>
                        </a:cxn>
                        <a:cxn ang="0">
                          <a:pos x="0" y="31"/>
                        </a:cxn>
                        <a:cxn ang="0">
                          <a:pos x="1" y="28"/>
                        </a:cxn>
                        <a:cxn ang="0">
                          <a:pos x="2" y="24"/>
                        </a:cxn>
                        <a:cxn ang="0">
                          <a:pos x="2" y="9"/>
                        </a:cxn>
                        <a:cxn ang="0">
                          <a:pos x="2" y="5"/>
                        </a:cxn>
                        <a:cxn ang="0">
                          <a:pos x="1" y="3"/>
                        </a:cxn>
                        <a:cxn ang="0">
                          <a:pos x="1" y="1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4" h="32">
                          <a:moveTo>
                            <a:pt x="0" y="0"/>
                          </a:moveTo>
                          <a:lnTo>
                            <a:pt x="11" y="0"/>
                          </a:lnTo>
                          <a:lnTo>
                            <a:pt x="12" y="1"/>
                          </a:lnTo>
                          <a:lnTo>
                            <a:pt x="13" y="3"/>
                          </a:lnTo>
                          <a:lnTo>
                            <a:pt x="13" y="5"/>
                          </a:lnTo>
                          <a:lnTo>
                            <a:pt x="13" y="9"/>
                          </a:lnTo>
                          <a:lnTo>
                            <a:pt x="13" y="24"/>
                          </a:lnTo>
                          <a:lnTo>
                            <a:pt x="12" y="27"/>
                          </a:lnTo>
                          <a:lnTo>
                            <a:pt x="11" y="31"/>
                          </a:lnTo>
                          <a:lnTo>
                            <a:pt x="0" y="31"/>
                          </a:lnTo>
                          <a:lnTo>
                            <a:pt x="1" y="28"/>
                          </a:lnTo>
                          <a:lnTo>
                            <a:pt x="2" y="24"/>
                          </a:lnTo>
                          <a:lnTo>
                            <a:pt x="2" y="9"/>
                          </a:lnTo>
                          <a:lnTo>
                            <a:pt x="2" y="5"/>
                          </a:lnTo>
                          <a:lnTo>
                            <a:pt x="1" y="3"/>
                          </a:lnTo>
                          <a:lnTo>
                            <a:pt x="1" y="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BFBFBF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22" name="Freeform 225"/>
                    <p:cNvSpPr>
                      <a:spLocks/>
                    </p:cNvSpPr>
                    <p:nvPr/>
                  </p:nvSpPr>
                  <p:spPr bwMode="auto">
                    <a:xfrm>
                      <a:off x="835" y="2808"/>
                      <a:ext cx="12" cy="3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0"/>
                        </a:cxn>
                        <a:cxn ang="0">
                          <a:pos x="10" y="2"/>
                        </a:cxn>
                        <a:cxn ang="0">
                          <a:pos x="11" y="4"/>
                        </a:cxn>
                        <a:cxn ang="0">
                          <a:pos x="11" y="6"/>
                        </a:cxn>
                        <a:cxn ang="0">
                          <a:pos x="11" y="9"/>
                        </a:cxn>
                        <a:cxn ang="0">
                          <a:pos x="11" y="25"/>
                        </a:cxn>
                        <a:cxn ang="0">
                          <a:pos x="10" y="28"/>
                        </a:cxn>
                        <a:cxn ang="0">
                          <a:pos x="10" y="32"/>
                        </a:cxn>
                        <a:cxn ang="0">
                          <a:pos x="0" y="32"/>
                        </a:cxn>
                        <a:cxn ang="0">
                          <a:pos x="1" y="29"/>
                        </a:cxn>
                        <a:cxn ang="0">
                          <a:pos x="1" y="25"/>
                        </a:cxn>
                        <a:cxn ang="0">
                          <a:pos x="1" y="9"/>
                        </a:cxn>
                        <a:cxn ang="0">
                          <a:pos x="1" y="6"/>
                        </a:cxn>
                        <a:cxn ang="0">
                          <a:pos x="1" y="4"/>
                        </a:cxn>
                        <a:cxn ang="0">
                          <a:pos x="1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2" h="33">
                          <a:moveTo>
                            <a:pt x="0" y="0"/>
                          </a:moveTo>
                          <a:lnTo>
                            <a:pt x="10" y="0"/>
                          </a:lnTo>
                          <a:lnTo>
                            <a:pt x="10" y="2"/>
                          </a:lnTo>
                          <a:lnTo>
                            <a:pt x="11" y="4"/>
                          </a:lnTo>
                          <a:lnTo>
                            <a:pt x="11" y="6"/>
                          </a:lnTo>
                          <a:lnTo>
                            <a:pt x="11" y="9"/>
                          </a:lnTo>
                          <a:lnTo>
                            <a:pt x="11" y="25"/>
                          </a:lnTo>
                          <a:lnTo>
                            <a:pt x="10" y="28"/>
                          </a:lnTo>
                          <a:lnTo>
                            <a:pt x="10" y="32"/>
                          </a:lnTo>
                          <a:lnTo>
                            <a:pt x="0" y="32"/>
                          </a:lnTo>
                          <a:lnTo>
                            <a:pt x="1" y="29"/>
                          </a:lnTo>
                          <a:lnTo>
                            <a:pt x="1" y="25"/>
                          </a:lnTo>
                          <a:lnTo>
                            <a:pt x="1" y="9"/>
                          </a:lnTo>
                          <a:lnTo>
                            <a:pt x="1" y="6"/>
                          </a:lnTo>
                          <a:lnTo>
                            <a:pt x="1" y="4"/>
                          </a:lnTo>
                          <a:lnTo>
                            <a:pt x="1" y="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BFBFBF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23" name="Freeform 226"/>
                    <p:cNvSpPr>
                      <a:spLocks/>
                    </p:cNvSpPr>
                    <p:nvPr/>
                  </p:nvSpPr>
                  <p:spPr bwMode="auto">
                    <a:xfrm>
                      <a:off x="604" y="2811"/>
                      <a:ext cx="12" cy="2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0"/>
                        </a:cxn>
                        <a:cxn ang="0">
                          <a:pos x="10" y="2"/>
                        </a:cxn>
                        <a:cxn ang="0">
                          <a:pos x="11" y="4"/>
                        </a:cxn>
                        <a:cxn ang="0">
                          <a:pos x="11" y="5"/>
                        </a:cxn>
                        <a:cxn ang="0">
                          <a:pos x="11" y="9"/>
                        </a:cxn>
                        <a:cxn ang="0">
                          <a:pos x="11" y="24"/>
                        </a:cxn>
                        <a:cxn ang="0">
                          <a:pos x="11" y="28"/>
                        </a:cxn>
                        <a:cxn ang="0">
                          <a:pos x="0" y="28"/>
                        </a:cxn>
                        <a:cxn ang="0">
                          <a:pos x="1" y="24"/>
                        </a:cxn>
                        <a:cxn ang="0">
                          <a:pos x="1" y="9"/>
                        </a:cxn>
                        <a:cxn ang="0">
                          <a:pos x="1" y="5"/>
                        </a:cxn>
                        <a:cxn ang="0">
                          <a:pos x="1" y="3"/>
                        </a:cxn>
                        <a:cxn ang="0">
                          <a:pos x="0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2" h="29">
                          <a:moveTo>
                            <a:pt x="0" y="0"/>
                          </a:moveTo>
                          <a:lnTo>
                            <a:pt x="10" y="0"/>
                          </a:lnTo>
                          <a:lnTo>
                            <a:pt x="10" y="2"/>
                          </a:lnTo>
                          <a:lnTo>
                            <a:pt x="11" y="4"/>
                          </a:lnTo>
                          <a:lnTo>
                            <a:pt x="11" y="5"/>
                          </a:lnTo>
                          <a:lnTo>
                            <a:pt x="11" y="9"/>
                          </a:lnTo>
                          <a:lnTo>
                            <a:pt x="11" y="24"/>
                          </a:lnTo>
                          <a:lnTo>
                            <a:pt x="11" y="28"/>
                          </a:lnTo>
                          <a:lnTo>
                            <a:pt x="0" y="28"/>
                          </a:lnTo>
                          <a:lnTo>
                            <a:pt x="1" y="24"/>
                          </a:lnTo>
                          <a:lnTo>
                            <a:pt x="1" y="9"/>
                          </a:lnTo>
                          <a:lnTo>
                            <a:pt x="1" y="5"/>
                          </a:lnTo>
                          <a:lnTo>
                            <a:pt x="1" y="3"/>
                          </a:lnTo>
                          <a:lnTo>
                            <a:pt x="0" y="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BFBFBF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24" name="Freeform 227"/>
                    <p:cNvSpPr>
                      <a:spLocks/>
                    </p:cNvSpPr>
                    <p:nvPr/>
                  </p:nvSpPr>
                  <p:spPr bwMode="auto">
                    <a:xfrm>
                      <a:off x="482" y="2814"/>
                      <a:ext cx="13" cy="27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0"/>
                        </a:cxn>
                        <a:cxn ang="0">
                          <a:pos x="1" y="0"/>
                        </a:cxn>
                        <a:cxn ang="0">
                          <a:pos x="1" y="1"/>
                        </a:cxn>
                        <a:cxn ang="0">
                          <a:pos x="1" y="3"/>
                        </a:cxn>
                        <a:cxn ang="0">
                          <a:pos x="1" y="5"/>
                        </a:cxn>
                        <a:cxn ang="0">
                          <a:pos x="0" y="8"/>
                        </a:cxn>
                        <a:cxn ang="0">
                          <a:pos x="1" y="23"/>
                        </a:cxn>
                        <a:cxn ang="0">
                          <a:pos x="1" y="26"/>
                        </a:cxn>
                        <a:cxn ang="0">
                          <a:pos x="11" y="26"/>
                        </a:cxn>
                        <a:cxn ang="0">
                          <a:pos x="11" y="23"/>
                        </a:cxn>
                        <a:cxn ang="0">
                          <a:pos x="11" y="8"/>
                        </a:cxn>
                        <a:cxn ang="0">
                          <a:pos x="11" y="5"/>
                        </a:cxn>
                        <a:cxn ang="0">
                          <a:pos x="11" y="3"/>
                        </a:cxn>
                        <a:cxn ang="0">
                          <a:pos x="12" y="1"/>
                        </a:cxn>
                        <a:cxn ang="0">
                          <a:pos x="12" y="0"/>
                        </a:cxn>
                      </a:cxnLst>
                      <a:rect l="0" t="0" r="r" b="b"/>
                      <a:pathLst>
                        <a:path w="13" h="27">
                          <a:moveTo>
                            <a:pt x="12" y="0"/>
                          </a:moveTo>
                          <a:lnTo>
                            <a:pt x="1" y="0"/>
                          </a:lnTo>
                          <a:lnTo>
                            <a:pt x="1" y="1"/>
                          </a:lnTo>
                          <a:lnTo>
                            <a:pt x="1" y="3"/>
                          </a:lnTo>
                          <a:lnTo>
                            <a:pt x="1" y="5"/>
                          </a:lnTo>
                          <a:lnTo>
                            <a:pt x="0" y="8"/>
                          </a:lnTo>
                          <a:lnTo>
                            <a:pt x="1" y="23"/>
                          </a:lnTo>
                          <a:lnTo>
                            <a:pt x="1" y="26"/>
                          </a:lnTo>
                          <a:lnTo>
                            <a:pt x="11" y="26"/>
                          </a:lnTo>
                          <a:lnTo>
                            <a:pt x="11" y="23"/>
                          </a:lnTo>
                          <a:lnTo>
                            <a:pt x="11" y="8"/>
                          </a:lnTo>
                          <a:lnTo>
                            <a:pt x="11" y="5"/>
                          </a:lnTo>
                          <a:lnTo>
                            <a:pt x="11" y="3"/>
                          </a:lnTo>
                          <a:lnTo>
                            <a:pt x="12" y="1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BFBFBF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4" name="Group 228"/>
                  <p:cNvGrpSpPr>
                    <a:grpSpLocks/>
                  </p:cNvGrpSpPr>
                  <p:nvPr/>
                </p:nvGrpSpPr>
                <p:grpSpPr bwMode="auto">
                  <a:xfrm>
                    <a:off x="503" y="2818"/>
                    <a:ext cx="453" cy="14"/>
                    <a:chOff x="503" y="2818"/>
                    <a:chExt cx="453" cy="14"/>
                  </a:xfrm>
                </p:grpSpPr>
                <p:grpSp>
                  <p:nvGrpSpPr>
                    <p:cNvPr id="15" name="Group 2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48" y="2826"/>
                      <a:ext cx="45" cy="4"/>
                      <a:chOff x="548" y="2826"/>
                      <a:chExt cx="45" cy="4"/>
                    </a:xfrm>
                  </p:grpSpPr>
                  <p:sp>
                    <p:nvSpPr>
                      <p:cNvPr id="314" name="Oval 23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92" y="2826"/>
                        <a:ext cx="1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15" name="Oval 23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85" y="2826"/>
                        <a:ext cx="1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16" name="Oval 23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78" y="2826"/>
                        <a:ext cx="1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17" name="Oval 2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70" y="2826"/>
                        <a:ext cx="1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18" name="Oval 2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63" y="2826"/>
                        <a:ext cx="1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19" name="Oval 235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55" y="2827"/>
                        <a:ext cx="1" cy="3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20" name="Oval 2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48" y="2827"/>
                        <a:ext cx="1" cy="3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6" name="Group 2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77" y="2818"/>
                      <a:ext cx="179" cy="9"/>
                      <a:chOff x="777" y="2818"/>
                      <a:chExt cx="179" cy="9"/>
                    </a:xfrm>
                  </p:grpSpPr>
                  <p:grpSp>
                    <p:nvGrpSpPr>
                      <p:cNvPr id="17" name="Group 2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09" y="2818"/>
                        <a:ext cx="47" cy="5"/>
                        <a:chOff x="909" y="2818"/>
                        <a:chExt cx="47" cy="5"/>
                      </a:xfrm>
                    </p:grpSpPr>
                    <p:sp>
                      <p:nvSpPr>
                        <p:cNvPr id="307" name="Oval 2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955" y="2818"/>
                          <a:ext cx="1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08" name="Oval 24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948" y="2818"/>
                          <a:ext cx="1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09" name="Oval 24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940" y="2818"/>
                          <a:ext cx="1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10" name="Oval 24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933" y="2818"/>
                          <a:ext cx="1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11" name="Oval 24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924" y="2818"/>
                          <a:ext cx="2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12" name="Oval 24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916" y="2818"/>
                          <a:ext cx="2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13" name="Oval 24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909" y="2818"/>
                          <a:ext cx="1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8" name="Group 24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53" y="2818"/>
                        <a:ext cx="49" cy="6"/>
                        <a:chOff x="853" y="2818"/>
                        <a:chExt cx="49" cy="6"/>
                      </a:xfrm>
                    </p:grpSpPr>
                    <p:sp>
                      <p:nvSpPr>
                        <p:cNvPr id="300" name="Oval 2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901" y="2818"/>
                          <a:ext cx="1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01" name="Oval 24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93" y="2818"/>
                          <a:ext cx="2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02" name="Oval 24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86" y="2818"/>
                          <a:ext cx="1" cy="6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03" name="Oval 25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77" y="2820"/>
                          <a:ext cx="2" cy="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04" name="Oval 25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69" y="2820"/>
                          <a:ext cx="2" cy="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05" name="Oval 25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61" y="2820"/>
                          <a:ext cx="1" cy="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06" name="Oval 25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53" y="2820"/>
                          <a:ext cx="2" cy="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9" name="Group 25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77" y="2820"/>
                        <a:ext cx="48" cy="7"/>
                        <a:chOff x="777" y="2820"/>
                        <a:chExt cx="48" cy="7"/>
                      </a:xfrm>
                    </p:grpSpPr>
                    <p:sp>
                      <p:nvSpPr>
                        <p:cNvPr id="294" name="Oval 25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824" y="2820"/>
                          <a:ext cx="1" cy="6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95" name="Oval 25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16" y="2820"/>
                          <a:ext cx="1" cy="6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96" name="Oval 25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08" y="2820"/>
                          <a:ext cx="1" cy="6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97" name="Oval 25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800" y="2820"/>
                          <a:ext cx="1" cy="6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98" name="Oval 25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793" y="2821"/>
                          <a:ext cx="1" cy="5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99" name="Oval 26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777" y="2823"/>
                          <a:ext cx="2" cy="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 w="12700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0" name="Group 26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26" y="2821"/>
                      <a:ext cx="39" cy="6"/>
                      <a:chOff x="726" y="2821"/>
                      <a:chExt cx="39" cy="6"/>
                    </a:xfrm>
                  </p:grpSpPr>
                  <p:sp>
                    <p:nvSpPr>
                      <p:cNvPr id="285" name="Oval 26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64" y="2823"/>
                        <a:ext cx="1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86" name="Oval 26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56" y="2823"/>
                        <a:ext cx="1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87" name="Oval 264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48" y="2821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88" name="Oval 265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40" y="2821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89" name="Oval 266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33" y="2821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90" name="Oval 267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26" y="2821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1" name="Group 26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03" y="2827"/>
                      <a:ext cx="38" cy="5"/>
                      <a:chOff x="503" y="2827"/>
                      <a:chExt cx="38" cy="5"/>
                    </a:xfrm>
                  </p:grpSpPr>
                  <p:sp>
                    <p:nvSpPr>
                      <p:cNvPr id="279" name="Oval 26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40" y="2827"/>
                        <a:ext cx="1" cy="3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80" name="Oval 27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33" y="2827"/>
                        <a:ext cx="1" cy="3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81" name="Oval 27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26" y="2827"/>
                        <a:ext cx="1" cy="3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82" name="Oval 27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17" y="2827"/>
                        <a:ext cx="2" cy="3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83" name="Oval 27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10" y="2827"/>
                        <a:ext cx="1" cy="3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84" name="Oval 274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03" y="2827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sp>
              <p:nvSpPr>
                <p:cNvPr id="226" name="Freeform 275"/>
                <p:cNvSpPr>
                  <a:spLocks/>
                </p:cNvSpPr>
                <p:nvPr/>
              </p:nvSpPr>
              <p:spPr bwMode="auto">
                <a:xfrm>
                  <a:off x="383" y="2752"/>
                  <a:ext cx="659" cy="11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5" y="65"/>
                    </a:cxn>
                    <a:cxn ang="0">
                      <a:pos x="61" y="71"/>
                    </a:cxn>
                    <a:cxn ang="0">
                      <a:pos x="62" y="73"/>
                    </a:cxn>
                    <a:cxn ang="0">
                      <a:pos x="64" y="75"/>
                    </a:cxn>
                    <a:cxn ang="0">
                      <a:pos x="66" y="76"/>
                    </a:cxn>
                    <a:cxn ang="0">
                      <a:pos x="68" y="78"/>
                    </a:cxn>
                    <a:cxn ang="0">
                      <a:pos x="70" y="79"/>
                    </a:cxn>
                    <a:cxn ang="0">
                      <a:pos x="73" y="80"/>
                    </a:cxn>
                    <a:cxn ang="0">
                      <a:pos x="76" y="81"/>
                    </a:cxn>
                    <a:cxn ang="0">
                      <a:pos x="79" y="82"/>
                    </a:cxn>
                    <a:cxn ang="0">
                      <a:pos x="84" y="83"/>
                    </a:cxn>
                    <a:cxn ang="0">
                      <a:pos x="89" y="83"/>
                    </a:cxn>
                    <a:cxn ang="0">
                      <a:pos x="599" y="80"/>
                    </a:cxn>
                    <a:cxn ang="0">
                      <a:pos x="610" y="79"/>
                    </a:cxn>
                    <a:cxn ang="0">
                      <a:pos x="624" y="78"/>
                    </a:cxn>
                    <a:cxn ang="0">
                      <a:pos x="642" y="76"/>
                    </a:cxn>
                    <a:cxn ang="0">
                      <a:pos x="644" y="78"/>
                    </a:cxn>
                    <a:cxn ang="0">
                      <a:pos x="647" y="79"/>
                    </a:cxn>
                    <a:cxn ang="0">
                      <a:pos x="649" y="82"/>
                    </a:cxn>
                    <a:cxn ang="0">
                      <a:pos x="652" y="83"/>
                    </a:cxn>
                    <a:cxn ang="0">
                      <a:pos x="654" y="86"/>
                    </a:cxn>
                    <a:cxn ang="0">
                      <a:pos x="656" y="88"/>
                    </a:cxn>
                    <a:cxn ang="0">
                      <a:pos x="657" y="91"/>
                    </a:cxn>
                    <a:cxn ang="0">
                      <a:pos x="658" y="93"/>
                    </a:cxn>
                    <a:cxn ang="0">
                      <a:pos x="658" y="95"/>
                    </a:cxn>
                    <a:cxn ang="0">
                      <a:pos x="657" y="98"/>
                    </a:cxn>
                    <a:cxn ang="0">
                      <a:pos x="657" y="100"/>
                    </a:cxn>
                    <a:cxn ang="0">
                      <a:pos x="655" y="102"/>
                    </a:cxn>
                    <a:cxn ang="0">
                      <a:pos x="652" y="105"/>
                    </a:cxn>
                    <a:cxn ang="0">
                      <a:pos x="650" y="107"/>
                    </a:cxn>
                    <a:cxn ang="0">
                      <a:pos x="647" y="107"/>
                    </a:cxn>
                    <a:cxn ang="0">
                      <a:pos x="643" y="109"/>
                    </a:cxn>
                    <a:cxn ang="0">
                      <a:pos x="642" y="106"/>
                    </a:cxn>
                    <a:cxn ang="0">
                      <a:pos x="642" y="103"/>
                    </a:cxn>
                    <a:cxn ang="0">
                      <a:pos x="639" y="100"/>
                    </a:cxn>
                    <a:cxn ang="0">
                      <a:pos x="638" y="98"/>
                    </a:cxn>
                    <a:cxn ang="0">
                      <a:pos x="637" y="96"/>
                    </a:cxn>
                    <a:cxn ang="0">
                      <a:pos x="634" y="94"/>
                    </a:cxn>
                    <a:cxn ang="0">
                      <a:pos x="632" y="92"/>
                    </a:cxn>
                    <a:cxn ang="0">
                      <a:pos x="629" y="90"/>
                    </a:cxn>
                    <a:cxn ang="0">
                      <a:pos x="626" y="88"/>
                    </a:cxn>
                    <a:cxn ang="0">
                      <a:pos x="623" y="86"/>
                    </a:cxn>
                    <a:cxn ang="0">
                      <a:pos x="619" y="85"/>
                    </a:cxn>
                    <a:cxn ang="0">
                      <a:pos x="614" y="85"/>
                    </a:cxn>
                    <a:cxn ang="0">
                      <a:pos x="605" y="85"/>
                    </a:cxn>
                    <a:cxn ang="0">
                      <a:pos x="599" y="86"/>
                    </a:cxn>
                    <a:cxn ang="0">
                      <a:pos x="593" y="86"/>
                    </a:cxn>
                    <a:cxn ang="0">
                      <a:pos x="88" y="91"/>
                    </a:cxn>
                    <a:cxn ang="0">
                      <a:pos x="84" y="91"/>
                    </a:cxn>
                    <a:cxn ang="0">
                      <a:pos x="78" y="90"/>
                    </a:cxn>
                    <a:cxn ang="0">
                      <a:pos x="73" y="90"/>
                    </a:cxn>
                    <a:cxn ang="0">
                      <a:pos x="70" y="90"/>
                    </a:cxn>
                    <a:cxn ang="0">
                      <a:pos x="67" y="89"/>
                    </a:cxn>
                    <a:cxn ang="0">
                      <a:pos x="63" y="89"/>
                    </a:cxn>
                    <a:cxn ang="0">
                      <a:pos x="59" y="87"/>
                    </a:cxn>
                    <a:cxn ang="0">
                      <a:pos x="57" y="86"/>
                    </a:cxn>
                    <a:cxn ang="0">
                      <a:pos x="9" y="2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59" h="110">
                      <a:moveTo>
                        <a:pt x="0" y="0"/>
                      </a:moveTo>
                      <a:lnTo>
                        <a:pt x="55" y="65"/>
                      </a:lnTo>
                      <a:lnTo>
                        <a:pt x="61" y="71"/>
                      </a:lnTo>
                      <a:lnTo>
                        <a:pt x="62" y="73"/>
                      </a:lnTo>
                      <a:lnTo>
                        <a:pt x="64" y="75"/>
                      </a:lnTo>
                      <a:lnTo>
                        <a:pt x="66" y="76"/>
                      </a:lnTo>
                      <a:lnTo>
                        <a:pt x="68" y="78"/>
                      </a:lnTo>
                      <a:lnTo>
                        <a:pt x="70" y="79"/>
                      </a:lnTo>
                      <a:lnTo>
                        <a:pt x="73" y="80"/>
                      </a:lnTo>
                      <a:lnTo>
                        <a:pt x="76" y="81"/>
                      </a:lnTo>
                      <a:lnTo>
                        <a:pt x="79" y="82"/>
                      </a:lnTo>
                      <a:lnTo>
                        <a:pt x="84" y="83"/>
                      </a:lnTo>
                      <a:lnTo>
                        <a:pt x="89" y="83"/>
                      </a:lnTo>
                      <a:lnTo>
                        <a:pt x="599" y="80"/>
                      </a:lnTo>
                      <a:lnTo>
                        <a:pt x="610" y="79"/>
                      </a:lnTo>
                      <a:lnTo>
                        <a:pt x="624" y="78"/>
                      </a:lnTo>
                      <a:lnTo>
                        <a:pt x="642" y="76"/>
                      </a:lnTo>
                      <a:lnTo>
                        <a:pt x="644" y="78"/>
                      </a:lnTo>
                      <a:lnTo>
                        <a:pt x="647" y="79"/>
                      </a:lnTo>
                      <a:lnTo>
                        <a:pt x="649" y="82"/>
                      </a:lnTo>
                      <a:lnTo>
                        <a:pt x="652" y="83"/>
                      </a:lnTo>
                      <a:lnTo>
                        <a:pt x="654" y="86"/>
                      </a:lnTo>
                      <a:lnTo>
                        <a:pt x="656" y="88"/>
                      </a:lnTo>
                      <a:lnTo>
                        <a:pt x="657" y="91"/>
                      </a:lnTo>
                      <a:lnTo>
                        <a:pt x="658" y="93"/>
                      </a:lnTo>
                      <a:lnTo>
                        <a:pt x="658" y="95"/>
                      </a:lnTo>
                      <a:lnTo>
                        <a:pt x="657" y="98"/>
                      </a:lnTo>
                      <a:lnTo>
                        <a:pt x="657" y="100"/>
                      </a:lnTo>
                      <a:lnTo>
                        <a:pt x="655" y="102"/>
                      </a:lnTo>
                      <a:lnTo>
                        <a:pt x="652" y="105"/>
                      </a:lnTo>
                      <a:lnTo>
                        <a:pt x="650" y="107"/>
                      </a:lnTo>
                      <a:lnTo>
                        <a:pt x="647" y="107"/>
                      </a:lnTo>
                      <a:lnTo>
                        <a:pt x="643" y="109"/>
                      </a:lnTo>
                      <a:lnTo>
                        <a:pt x="642" y="106"/>
                      </a:lnTo>
                      <a:lnTo>
                        <a:pt x="642" y="103"/>
                      </a:lnTo>
                      <a:lnTo>
                        <a:pt x="639" y="100"/>
                      </a:lnTo>
                      <a:lnTo>
                        <a:pt x="638" y="98"/>
                      </a:lnTo>
                      <a:lnTo>
                        <a:pt x="637" y="96"/>
                      </a:lnTo>
                      <a:lnTo>
                        <a:pt x="634" y="94"/>
                      </a:lnTo>
                      <a:lnTo>
                        <a:pt x="632" y="92"/>
                      </a:lnTo>
                      <a:lnTo>
                        <a:pt x="629" y="90"/>
                      </a:lnTo>
                      <a:lnTo>
                        <a:pt x="626" y="88"/>
                      </a:lnTo>
                      <a:lnTo>
                        <a:pt x="623" y="86"/>
                      </a:lnTo>
                      <a:lnTo>
                        <a:pt x="619" y="85"/>
                      </a:lnTo>
                      <a:lnTo>
                        <a:pt x="614" y="85"/>
                      </a:lnTo>
                      <a:lnTo>
                        <a:pt x="605" y="85"/>
                      </a:lnTo>
                      <a:lnTo>
                        <a:pt x="599" y="86"/>
                      </a:lnTo>
                      <a:lnTo>
                        <a:pt x="593" y="86"/>
                      </a:lnTo>
                      <a:lnTo>
                        <a:pt x="88" y="91"/>
                      </a:lnTo>
                      <a:lnTo>
                        <a:pt x="84" y="91"/>
                      </a:lnTo>
                      <a:lnTo>
                        <a:pt x="78" y="90"/>
                      </a:lnTo>
                      <a:lnTo>
                        <a:pt x="73" y="90"/>
                      </a:lnTo>
                      <a:lnTo>
                        <a:pt x="70" y="90"/>
                      </a:lnTo>
                      <a:lnTo>
                        <a:pt x="67" y="89"/>
                      </a:lnTo>
                      <a:lnTo>
                        <a:pt x="63" y="89"/>
                      </a:lnTo>
                      <a:lnTo>
                        <a:pt x="59" y="87"/>
                      </a:lnTo>
                      <a:lnTo>
                        <a:pt x="57" y="86"/>
                      </a:lnTo>
                      <a:lnTo>
                        <a:pt x="9" y="2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2" name="Group 276"/>
                <p:cNvGrpSpPr>
                  <a:grpSpLocks/>
                </p:cNvGrpSpPr>
                <p:nvPr/>
              </p:nvGrpSpPr>
              <p:grpSpPr bwMode="auto">
                <a:xfrm>
                  <a:off x="1010" y="2818"/>
                  <a:ext cx="12" cy="7"/>
                  <a:chOff x="1010" y="2818"/>
                  <a:chExt cx="12" cy="7"/>
                </a:xfrm>
              </p:grpSpPr>
              <p:sp>
                <p:nvSpPr>
                  <p:cNvPr id="269" name="Freeform 277"/>
                  <p:cNvSpPr>
                    <a:spLocks/>
                  </p:cNvSpPr>
                  <p:nvPr/>
                </p:nvSpPr>
                <p:spPr bwMode="auto">
                  <a:xfrm>
                    <a:off x="1010" y="2818"/>
                    <a:ext cx="1" cy="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5"/>
                      </a:cxn>
                      <a:cxn ang="0">
                        <a:pos x="0" y="5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" h="6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5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0" name="Freeform 278"/>
                  <p:cNvSpPr>
                    <a:spLocks/>
                  </p:cNvSpPr>
                  <p:nvPr/>
                </p:nvSpPr>
                <p:spPr bwMode="auto">
                  <a:xfrm>
                    <a:off x="1013" y="2818"/>
                    <a:ext cx="4" cy="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" y="0"/>
                      </a:cxn>
                      <a:cxn ang="0">
                        <a:pos x="3" y="5"/>
                      </a:cxn>
                      <a:cxn ang="0">
                        <a:pos x="1" y="5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" h="6">
                        <a:moveTo>
                          <a:pt x="0" y="0"/>
                        </a:moveTo>
                        <a:lnTo>
                          <a:pt x="2" y="0"/>
                        </a:lnTo>
                        <a:lnTo>
                          <a:pt x="3" y="5"/>
                        </a:lnTo>
                        <a:lnTo>
                          <a:pt x="1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1" name="Freeform 279"/>
                  <p:cNvSpPr>
                    <a:spLocks/>
                  </p:cNvSpPr>
                  <p:nvPr/>
                </p:nvSpPr>
                <p:spPr bwMode="auto">
                  <a:xfrm>
                    <a:off x="1019" y="2818"/>
                    <a:ext cx="3" cy="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" y="0"/>
                      </a:cxn>
                      <a:cxn ang="0">
                        <a:pos x="1" y="1"/>
                      </a:cxn>
                      <a:cxn ang="0">
                        <a:pos x="1" y="2"/>
                      </a:cxn>
                      <a:cxn ang="0">
                        <a:pos x="1" y="3"/>
                      </a:cxn>
                      <a:cxn ang="0">
                        <a:pos x="2" y="4"/>
                      </a:cxn>
                      <a:cxn ang="0">
                        <a:pos x="2" y="6"/>
                      </a:cxn>
                      <a:cxn ang="0">
                        <a:pos x="2" y="6"/>
                      </a:cxn>
                      <a:cxn ang="0">
                        <a:pos x="1" y="6"/>
                      </a:cxn>
                      <a:cxn ang="0">
                        <a:pos x="1" y="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" h="7">
                        <a:moveTo>
                          <a:pt x="0" y="0"/>
                        </a:moveTo>
                        <a:lnTo>
                          <a:pt x="1" y="0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1" y="3"/>
                        </a:lnTo>
                        <a:lnTo>
                          <a:pt x="2" y="4"/>
                        </a:lnTo>
                        <a:lnTo>
                          <a:pt x="2" y="6"/>
                        </a:lnTo>
                        <a:lnTo>
                          <a:pt x="2" y="6"/>
                        </a:lnTo>
                        <a:lnTo>
                          <a:pt x="1" y="6"/>
                        </a:lnTo>
                        <a:lnTo>
                          <a:pt x="1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28" name="Arc 280"/>
                <p:cNvSpPr>
                  <a:spLocks/>
                </p:cNvSpPr>
                <p:nvPr/>
              </p:nvSpPr>
              <p:spPr bwMode="auto">
                <a:xfrm>
                  <a:off x="367" y="2834"/>
                  <a:ext cx="1" cy="1"/>
                </a:xfrm>
                <a:custGeom>
                  <a:avLst/>
                  <a:gdLst>
                    <a:gd name="G0" fmla="+- 21600 0 0"/>
                    <a:gd name="G1" fmla="+- 11982 0 0"/>
                    <a:gd name="G2" fmla="+- 21600 0 0"/>
                    <a:gd name="T0" fmla="*/ 1108 w 21600"/>
                    <a:gd name="T1" fmla="*/ 18813 h 18813"/>
                    <a:gd name="T2" fmla="*/ 3628 w 21600"/>
                    <a:gd name="T3" fmla="*/ 0 h 18813"/>
                    <a:gd name="T4" fmla="*/ 21600 w 21600"/>
                    <a:gd name="T5" fmla="*/ 11982 h 188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8813" fill="none" extrusionOk="0">
                      <a:moveTo>
                        <a:pt x="1108" y="18812"/>
                      </a:moveTo>
                      <a:cubicBezTo>
                        <a:pt x="374" y="16610"/>
                        <a:pt x="0" y="14303"/>
                        <a:pt x="0" y="11982"/>
                      </a:cubicBezTo>
                      <a:cubicBezTo>
                        <a:pt x="-1" y="7717"/>
                        <a:pt x="1262" y="3548"/>
                        <a:pt x="3628" y="0"/>
                      </a:cubicBezTo>
                    </a:path>
                    <a:path w="21600" h="18813" stroke="0" extrusionOk="0">
                      <a:moveTo>
                        <a:pt x="1108" y="18812"/>
                      </a:moveTo>
                      <a:cubicBezTo>
                        <a:pt x="374" y="16610"/>
                        <a:pt x="0" y="14303"/>
                        <a:pt x="0" y="11982"/>
                      </a:cubicBezTo>
                      <a:cubicBezTo>
                        <a:pt x="-1" y="7717"/>
                        <a:pt x="1262" y="3548"/>
                        <a:pt x="3628" y="0"/>
                      </a:cubicBezTo>
                      <a:lnTo>
                        <a:pt x="21600" y="1198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127000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9" name="Freeform 281"/>
                <p:cNvSpPr>
                  <a:spLocks/>
                </p:cNvSpPr>
                <p:nvPr/>
              </p:nvSpPr>
              <p:spPr bwMode="auto">
                <a:xfrm>
                  <a:off x="687" y="2835"/>
                  <a:ext cx="74" cy="18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20" y="6"/>
                    </a:cxn>
                    <a:cxn ang="0">
                      <a:pos x="30" y="5"/>
                    </a:cxn>
                    <a:cxn ang="0">
                      <a:pos x="40" y="3"/>
                    </a:cxn>
                    <a:cxn ang="0">
                      <a:pos x="46" y="2"/>
                    </a:cxn>
                    <a:cxn ang="0">
                      <a:pos x="53" y="0"/>
                    </a:cxn>
                    <a:cxn ang="0">
                      <a:pos x="58" y="0"/>
                    </a:cxn>
                    <a:cxn ang="0">
                      <a:pos x="63" y="0"/>
                    </a:cxn>
                    <a:cxn ang="0">
                      <a:pos x="66" y="1"/>
                    </a:cxn>
                    <a:cxn ang="0">
                      <a:pos x="69" y="3"/>
                    </a:cxn>
                    <a:cxn ang="0">
                      <a:pos x="72" y="5"/>
                    </a:cxn>
                    <a:cxn ang="0">
                      <a:pos x="73" y="10"/>
                    </a:cxn>
                    <a:cxn ang="0">
                      <a:pos x="70" y="15"/>
                    </a:cxn>
                    <a:cxn ang="0">
                      <a:pos x="40" y="17"/>
                    </a:cxn>
                    <a:cxn ang="0">
                      <a:pos x="31" y="16"/>
                    </a:cxn>
                    <a:cxn ang="0">
                      <a:pos x="24" y="15"/>
                    </a:cxn>
                    <a:cxn ang="0">
                      <a:pos x="14" y="11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74" h="18">
                      <a:moveTo>
                        <a:pt x="0" y="4"/>
                      </a:moveTo>
                      <a:lnTo>
                        <a:pt x="20" y="6"/>
                      </a:lnTo>
                      <a:lnTo>
                        <a:pt x="30" y="5"/>
                      </a:lnTo>
                      <a:lnTo>
                        <a:pt x="40" y="3"/>
                      </a:lnTo>
                      <a:lnTo>
                        <a:pt x="46" y="2"/>
                      </a:lnTo>
                      <a:lnTo>
                        <a:pt x="53" y="0"/>
                      </a:lnTo>
                      <a:lnTo>
                        <a:pt x="58" y="0"/>
                      </a:lnTo>
                      <a:lnTo>
                        <a:pt x="63" y="0"/>
                      </a:lnTo>
                      <a:lnTo>
                        <a:pt x="66" y="1"/>
                      </a:lnTo>
                      <a:lnTo>
                        <a:pt x="69" y="3"/>
                      </a:lnTo>
                      <a:lnTo>
                        <a:pt x="72" y="5"/>
                      </a:lnTo>
                      <a:lnTo>
                        <a:pt x="73" y="10"/>
                      </a:lnTo>
                      <a:lnTo>
                        <a:pt x="70" y="15"/>
                      </a:lnTo>
                      <a:lnTo>
                        <a:pt x="40" y="17"/>
                      </a:lnTo>
                      <a:lnTo>
                        <a:pt x="31" y="16"/>
                      </a:lnTo>
                      <a:lnTo>
                        <a:pt x="24" y="15"/>
                      </a:lnTo>
                      <a:lnTo>
                        <a:pt x="14" y="11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5F5F5F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3" name="Group 282"/>
                <p:cNvGrpSpPr>
                  <a:grpSpLocks/>
                </p:cNvGrpSpPr>
                <p:nvPr/>
              </p:nvGrpSpPr>
              <p:grpSpPr bwMode="auto">
                <a:xfrm>
                  <a:off x="601" y="2833"/>
                  <a:ext cx="223" cy="76"/>
                  <a:chOff x="601" y="2833"/>
                  <a:chExt cx="223" cy="76"/>
                </a:xfrm>
              </p:grpSpPr>
              <p:grpSp>
                <p:nvGrpSpPr>
                  <p:cNvPr id="24" name="Group 283"/>
                  <p:cNvGrpSpPr>
                    <a:grpSpLocks/>
                  </p:cNvGrpSpPr>
                  <p:nvPr/>
                </p:nvGrpSpPr>
                <p:grpSpPr bwMode="auto">
                  <a:xfrm>
                    <a:off x="601" y="2833"/>
                    <a:ext cx="223" cy="48"/>
                    <a:chOff x="601" y="2833"/>
                    <a:chExt cx="223" cy="48"/>
                  </a:xfrm>
                </p:grpSpPr>
                <p:sp>
                  <p:nvSpPr>
                    <p:cNvPr id="267" name="Freeform 284"/>
                    <p:cNvSpPr>
                      <a:spLocks/>
                    </p:cNvSpPr>
                    <p:nvPr/>
                  </p:nvSpPr>
                  <p:spPr bwMode="auto">
                    <a:xfrm>
                      <a:off x="602" y="2833"/>
                      <a:ext cx="222" cy="48"/>
                    </a:xfrm>
                    <a:custGeom>
                      <a:avLst/>
                      <a:gdLst/>
                      <a:ahLst/>
                      <a:cxnLst>
                        <a:cxn ang="0">
                          <a:pos x="55" y="7"/>
                        </a:cxn>
                        <a:cxn ang="0">
                          <a:pos x="46" y="9"/>
                        </a:cxn>
                        <a:cxn ang="0">
                          <a:pos x="39" y="14"/>
                        </a:cxn>
                        <a:cxn ang="0">
                          <a:pos x="30" y="16"/>
                        </a:cxn>
                        <a:cxn ang="0">
                          <a:pos x="20" y="19"/>
                        </a:cxn>
                        <a:cxn ang="0">
                          <a:pos x="12" y="22"/>
                        </a:cxn>
                        <a:cxn ang="0">
                          <a:pos x="6" y="26"/>
                        </a:cxn>
                        <a:cxn ang="0">
                          <a:pos x="3" y="28"/>
                        </a:cxn>
                        <a:cxn ang="0">
                          <a:pos x="1" y="31"/>
                        </a:cxn>
                        <a:cxn ang="0">
                          <a:pos x="0" y="33"/>
                        </a:cxn>
                        <a:cxn ang="0">
                          <a:pos x="0" y="36"/>
                        </a:cxn>
                        <a:cxn ang="0">
                          <a:pos x="2" y="38"/>
                        </a:cxn>
                        <a:cxn ang="0">
                          <a:pos x="5" y="40"/>
                        </a:cxn>
                        <a:cxn ang="0">
                          <a:pos x="9" y="41"/>
                        </a:cxn>
                        <a:cxn ang="0">
                          <a:pos x="13" y="42"/>
                        </a:cxn>
                        <a:cxn ang="0">
                          <a:pos x="21" y="43"/>
                        </a:cxn>
                        <a:cxn ang="0">
                          <a:pos x="30" y="45"/>
                        </a:cxn>
                        <a:cxn ang="0">
                          <a:pos x="37" y="45"/>
                        </a:cxn>
                        <a:cxn ang="0">
                          <a:pos x="61" y="46"/>
                        </a:cxn>
                        <a:cxn ang="0">
                          <a:pos x="78" y="46"/>
                        </a:cxn>
                        <a:cxn ang="0">
                          <a:pos x="104" y="47"/>
                        </a:cxn>
                        <a:cxn ang="0">
                          <a:pos x="126" y="46"/>
                        </a:cxn>
                        <a:cxn ang="0">
                          <a:pos x="177" y="46"/>
                        </a:cxn>
                        <a:cxn ang="0">
                          <a:pos x="192" y="45"/>
                        </a:cxn>
                        <a:cxn ang="0">
                          <a:pos x="198" y="44"/>
                        </a:cxn>
                        <a:cxn ang="0">
                          <a:pos x="204" y="42"/>
                        </a:cxn>
                        <a:cxn ang="0">
                          <a:pos x="210" y="39"/>
                        </a:cxn>
                        <a:cxn ang="0">
                          <a:pos x="215" y="34"/>
                        </a:cxn>
                        <a:cxn ang="0">
                          <a:pos x="220" y="30"/>
                        </a:cxn>
                        <a:cxn ang="0">
                          <a:pos x="221" y="25"/>
                        </a:cxn>
                        <a:cxn ang="0">
                          <a:pos x="220" y="22"/>
                        </a:cxn>
                        <a:cxn ang="0">
                          <a:pos x="217" y="18"/>
                        </a:cxn>
                        <a:cxn ang="0">
                          <a:pos x="212" y="14"/>
                        </a:cxn>
                        <a:cxn ang="0">
                          <a:pos x="207" y="11"/>
                        </a:cxn>
                        <a:cxn ang="0">
                          <a:pos x="201" y="8"/>
                        </a:cxn>
                        <a:cxn ang="0">
                          <a:pos x="193" y="7"/>
                        </a:cxn>
                        <a:cxn ang="0">
                          <a:pos x="186" y="5"/>
                        </a:cxn>
                        <a:cxn ang="0">
                          <a:pos x="182" y="6"/>
                        </a:cxn>
                        <a:cxn ang="0">
                          <a:pos x="179" y="4"/>
                        </a:cxn>
                        <a:cxn ang="0">
                          <a:pos x="173" y="2"/>
                        </a:cxn>
                        <a:cxn ang="0">
                          <a:pos x="165" y="1"/>
                        </a:cxn>
                        <a:cxn ang="0">
                          <a:pos x="153" y="0"/>
                        </a:cxn>
                        <a:cxn ang="0">
                          <a:pos x="140" y="2"/>
                        </a:cxn>
                        <a:cxn ang="0">
                          <a:pos x="55" y="7"/>
                        </a:cxn>
                      </a:cxnLst>
                      <a:rect l="0" t="0" r="r" b="b"/>
                      <a:pathLst>
                        <a:path w="222" h="48">
                          <a:moveTo>
                            <a:pt x="55" y="7"/>
                          </a:moveTo>
                          <a:lnTo>
                            <a:pt x="46" y="9"/>
                          </a:lnTo>
                          <a:lnTo>
                            <a:pt x="39" y="14"/>
                          </a:lnTo>
                          <a:lnTo>
                            <a:pt x="30" y="16"/>
                          </a:lnTo>
                          <a:lnTo>
                            <a:pt x="20" y="19"/>
                          </a:lnTo>
                          <a:lnTo>
                            <a:pt x="12" y="22"/>
                          </a:lnTo>
                          <a:lnTo>
                            <a:pt x="6" y="26"/>
                          </a:lnTo>
                          <a:lnTo>
                            <a:pt x="3" y="28"/>
                          </a:lnTo>
                          <a:lnTo>
                            <a:pt x="1" y="31"/>
                          </a:lnTo>
                          <a:lnTo>
                            <a:pt x="0" y="33"/>
                          </a:lnTo>
                          <a:lnTo>
                            <a:pt x="0" y="36"/>
                          </a:lnTo>
                          <a:lnTo>
                            <a:pt x="2" y="38"/>
                          </a:lnTo>
                          <a:lnTo>
                            <a:pt x="5" y="40"/>
                          </a:lnTo>
                          <a:lnTo>
                            <a:pt x="9" y="41"/>
                          </a:lnTo>
                          <a:lnTo>
                            <a:pt x="13" y="42"/>
                          </a:lnTo>
                          <a:lnTo>
                            <a:pt x="21" y="43"/>
                          </a:lnTo>
                          <a:lnTo>
                            <a:pt x="30" y="45"/>
                          </a:lnTo>
                          <a:lnTo>
                            <a:pt x="37" y="45"/>
                          </a:lnTo>
                          <a:lnTo>
                            <a:pt x="61" y="46"/>
                          </a:lnTo>
                          <a:lnTo>
                            <a:pt x="78" y="46"/>
                          </a:lnTo>
                          <a:lnTo>
                            <a:pt x="104" y="47"/>
                          </a:lnTo>
                          <a:lnTo>
                            <a:pt x="126" y="46"/>
                          </a:lnTo>
                          <a:lnTo>
                            <a:pt x="177" y="46"/>
                          </a:lnTo>
                          <a:lnTo>
                            <a:pt x="192" y="45"/>
                          </a:lnTo>
                          <a:lnTo>
                            <a:pt x="198" y="44"/>
                          </a:lnTo>
                          <a:lnTo>
                            <a:pt x="204" y="42"/>
                          </a:lnTo>
                          <a:lnTo>
                            <a:pt x="210" y="39"/>
                          </a:lnTo>
                          <a:lnTo>
                            <a:pt x="215" y="34"/>
                          </a:lnTo>
                          <a:lnTo>
                            <a:pt x="220" y="30"/>
                          </a:lnTo>
                          <a:lnTo>
                            <a:pt x="221" y="25"/>
                          </a:lnTo>
                          <a:lnTo>
                            <a:pt x="220" y="22"/>
                          </a:lnTo>
                          <a:lnTo>
                            <a:pt x="217" y="18"/>
                          </a:lnTo>
                          <a:lnTo>
                            <a:pt x="212" y="14"/>
                          </a:lnTo>
                          <a:lnTo>
                            <a:pt x="207" y="11"/>
                          </a:lnTo>
                          <a:lnTo>
                            <a:pt x="201" y="8"/>
                          </a:lnTo>
                          <a:lnTo>
                            <a:pt x="193" y="7"/>
                          </a:lnTo>
                          <a:lnTo>
                            <a:pt x="186" y="5"/>
                          </a:lnTo>
                          <a:lnTo>
                            <a:pt x="182" y="6"/>
                          </a:lnTo>
                          <a:lnTo>
                            <a:pt x="179" y="4"/>
                          </a:lnTo>
                          <a:lnTo>
                            <a:pt x="173" y="2"/>
                          </a:lnTo>
                          <a:lnTo>
                            <a:pt x="165" y="1"/>
                          </a:lnTo>
                          <a:lnTo>
                            <a:pt x="153" y="0"/>
                          </a:lnTo>
                          <a:lnTo>
                            <a:pt x="140" y="2"/>
                          </a:lnTo>
                          <a:lnTo>
                            <a:pt x="55" y="7"/>
                          </a:lnTo>
                        </a:path>
                      </a:pathLst>
                    </a:custGeom>
                    <a:solidFill>
                      <a:srgbClr val="9F9F9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8" name="Freeform 285"/>
                    <p:cNvSpPr>
                      <a:spLocks/>
                    </p:cNvSpPr>
                    <p:nvPr/>
                  </p:nvSpPr>
                  <p:spPr bwMode="auto">
                    <a:xfrm>
                      <a:off x="601" y="2839"/>
                      <a:ext cx="222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55" y="0"/>
                        </a:cxn>
                        <a:cxn ang="0">
                          <a:pos x="57" y="3"/>
                        </a:cxn>
                        <a:cxn ang="0">
                          <a:pos x="58" y="8"/>
                        </a:cxn>
                        <a:cxn ang="0">
                          <a:pos x="58" y="12"/>
                        </a:cxn>
                        <a:cxn ang="0">
                          <a:pos x="57" y="17"/>
                        </a:cxn>
                        <a:cxn ang="0">
                          <a:pos x="55" y="22"/>
                        </a:cxn>
                        <a:cxn ang="0">
                          <a:pos x="53" y="26"/>
                        </a:cxn>
                        <a:cxn ang="0">
                          <a:pos x="51" y="28"/>
                        </a:cxn>
                        <a:cxn ang="0">
                          <a:pos x="44" y="28"/>
                        </a:cxn>
                        <a:cxn ang="0">
                          <a:pos x="37" y="29"/>
                        </a:cxn>
                        <a:cxn ang="0">
                          <a:pos x="30" y="29"/>
                        </a:cxn>
                        <a:cxn ang="0">
                          <a:pos x="26" y="28"/>
                        </a:cxn>
                        <a:cxn ang="0">
                          <a:pos x="17" y="27"/>
                        </a:cxn>
                        <a:cxn ang="0">
                          <a:pos x="12" y="26"/>
                        </a:cxn>
                        <a:cxn ang="0">
                          <a:pos x="8" y="25"/>
                        </a:cxn>
                        <a:cxn ang="0">
                          <a:pos x="1" y="25"/>
                        </a:cxn>
                        <a:cxn ang="0">
                          <a:pos x="1" y="26"/>
                        </a:cxn>
                        <a:cxn ang="0">
                          <a:pos x="0" y="28"/>
                        </a:cxn>
                        <a:cxn ang="0">
                          <a:pos x="1" y="30"/>
                        </a:cxn>
                        <a:cxn ang="0">
                          <a:pos x="1" y="32"/>
                        </a:cxn>
                        <a:cxn ang="0">
                          <a:pos x="2" y="33"/>
                        </a:cxn>
                        <a:cxn ang="0">
                          <a:pos x="4" y="34"/>
                        </a:cxn>
                        <a:cxn ang="0">
                          <a:pos x="8" y="36"/>
                        </a:cxn>
                        <a:cxn ang="0">
                          <a:pos x="13" y="37"/>
                        </a:cxn>
                        <a:cxn ang="0">
                          <a:pos x="20" y="38"/>
                        </a:cxn>
                        <a:cxn ang="0">
                          <a:pos x="29" y="39"/>
                        </a:cxn>
                        <a:cxn ang="0">
                          <a:pos x="38" y="40"/>
                        </a:cxn>
                        <a:cxn ang="0">
                          <a:pos x="76" y="40"/>
                        </a:cxn>
                        <a:cxn ang="0">
                          <a:pos x="107" y="41"/>
                        </a:cxn>
                        <a:cxn ang="0">
                          <a:pos x="127" y="40"/>
                        </a:cxn>
                        <a:cxn ang="0">
                          <a:pos x="177" y="40"/>
                        </a:cxn>
                        <a:cxn ang="0">
                          <a:pos x="190" y="39"/>
                        </a:cxn>
                        <a:cxn ang="0">
                          <a:pos x="196" y="38"/>
                        </a:cxn>
                        <a:cxn ang="0">
                          <a:pos x="201" y="37"/>
                        </a:cxn>
                        <a:cxn ang="0">
                          <a:pos x="206" y="35"/>
                        </a:cxn>
                        <a:cxn ang="0">
                          <a:pos x="210" y="33"/>
                        </a:cxn>
                        <a:cxn ang="0">
                          <a:pos x="216" y="30"/>
                        </a:cxn>
                        <a:cxn ang="0">
                          <a:pos x="219" y="27"/>
                        </a:cxn>
                        <a:cxn ang="0">
                          <a:pos x="221" y="24"/>
                        </a:cxn>
                        <a:cxn ang="0">
                          <a:pos x="221" y="20"/>
                        </a:cxn>
                        <a:cxn ang="0">
                          <a:pos x="221" y="17"/>
                        </a:cxn>
                        <a:cxn ang="0">
                          <a:pos x="217" y="13"/>
                        </a:cxn>
                        <a:cxn ang="0">
                          <a:pos x="215" y="16"/>
                        </a:cxn>
                        <a:cxn ang="0">
                          <a:pos x="212" y="20"/>
                        </a:cxn>
                        <a:cxn ang="0">
                          <a:pos x="209" y="21"/>
                        </a:cxn>
                        <a:cxn ang="0">
                          <a:pos x="205" y="22"/>
                        </a:cxn>
                        <a:cxn ang="0">
                          <a:pos x="198" y="22"/>
                        </a:cxn>
                        <a:cxn ang="0">
                          <a:pos x="190" y="23"/>
                        </a:cxn>
                        <a:cxn ang="0">
                          <a:pos x="126" y="15"/>
                        </a:cxn>
                        <a:cxn ang="0">
                          <a:pos x="120" y="14"/>
                        </a:cxn>
                        <a:cxn ang="0">
                          <a:pos x="109" y="13"/>
                        </a:cxn>
                        <a:cxn ang="0">
                          <a:pos x="100" y="9"/>
                        </a:cxn>
                        <a:cxn ang="0">
                          <a:pos x="95" y="6"/>
                        </a:cxn>
                        <a:cxn ang="0">
                          <a:pos x="90" y="3"/>
                        </a:cxn>
                        <a:cxn ang="0">
                          <a:pos x="89" y="3"/>
                        </a:cxn>
                        <a:cxn ang="0">
                          <a:pos x="76" y="2"/>
                        </a:cxn>
                        <a:cxn ang="0">
                          <a:pos x="66" y="1"/>
                        </a:cxn>
                        <a:cxn ang="0">
                          <a:pos x="55" y="0"/>
                        </a:cxn>
                      </a:cxnLst>
                      <a:rect l="0" t="0" r="r" b="b"/>
                      <a:pathLst>
                        <a:path w="222" h="42">
                          <a:moveTo>
                            <a:pt x="55" y="0"/>
                          </a:moveTo>
                          <a:lnTo>
                            <a:pt x="57" y="3"/>
                          </a:lnTo>
                          <a:lnTo>
                            <a:pt x="58" y="8"/>
                          </a:lnTo>
                          <a:lnTo>
                            <a:pt x="58" y="12"/>
                          </a:lnTo>
                          <a:lnTo>
                            <a:pt x="57" y="17"/>
                          </a:lnTo>
                          <a:lnTo>
                            <a:pt x="55" y="22"/>
                          </a:lnTo>
                          <a:lnTo>
                            <a:pt x="53" y="26"/>
                          </a:lnTo>
                          <a:lnTo>
                            <a:pt x="51" y="28"/>
                          </a:lnTo>
                          <a:lnTo>
                            <a:pt x="44" y="28"/>
                          </a:lnTo>
                          <a:lnTo>
                            <a:pt x="37" y="29"/>
                          </a:lnTo>
                          <a:lnTo>
                            <a:pt x="30" y="29"/>
                          </a:lnTo>
                          <a:lnTo>
                            <a:pt x="26" y="28"/>
                          </a:lnTo>
                          <a:lnTo>
                            <a:pt x="17" y="27"/>
                          </a:lnTo>
                          <a:lnTo>
                            <a:pt x="12" y="26"/>
                          </a:lnTo>
                          <a:lnTo>
                            <a:pt x="8" y="25"/>
                          </a:lnTo>
                          <a:lnTo>
                            <a:pt x="1" y="25"/>
                          </a:lnTo>
                          <a:lnTo>
                            <a:pt x="1" y="26"/>
                          </a:lnTo>
                          <a:lnTo>
                            <a:pt x="0" y="28"/>
                          </a:lnTo>
                          <a:lnTo>
                            <a:pt x="1" y="30"/>
                          </a:lnTo>
                          <a:lnTo>
                            <a:pt x="1" y="32"/>
                          </a:lnTo>
                          <a:lnTo>
                            <a:pt x="2" y="33"/>
                          </a:lnTo>
                          <a:lnTo>
                            <a:pt x="4" y="34"/>
                          </a:lnTo>
                          <a:lnTo>
                            <a:pt x="8" y="36"/>
                          </a:lnTo>
                          <a:lnTo>
                            <a:pt x="13" y="37"/>
                          </a:lnTo>
                          <a:lnTo>
                            <a:pt x="20" y="38"/>
                          </a:lnTo>
                          <a:lnTo>
                            <a:pt x="29" y="39"/>
                          </a:lnTo>
                          <a:lnTo>
                            <a:pt x="38" y="40"/>
                          </a:lnTo>
                          <a:lnTo>
                            <a:pt x="76" y="40"/>
                          </a:lnTo>
                          <a:lnTo>
                            <a:pt x="107" y="41"/>
                          </a:lnTo>
                          <a:lnTo>
                            <a:pt x="127" y="40"/>
                          </a:lnTo>
                          <a:lnTo>
                            <a:pt x="177" y="40"/>
                          </a:lnTo>
                          <a:lnTo>
                            <a:pt x="190" y="39"/>
                          </a:lnTo>
                          <a:lnTo>
                            <a:pt x="196" y="38"/>
                          </a:lnTo>
                          <a:lnTo>
                            <a:pt x="201" y="37"/>
                          </a:lnTo>
                          <a:lnTo>
                            <a:pt x="206" y="35"/>
                          </a:lnTo>
                          <a:lnTo>
                            <a:pt x="210" y="33"/>
                          </a:lnTo>
                          <a:lnTo>
                            <a:pt x="216" y="30"/>
                          </a:lnTo>
                          <a:lnTo>
                            <a:pt x="219" y="27"/>
                          </a:lnTo>
                          <a:lnTo>
                            <a:pt x="221" y="24"/>
                          </a:lnTo>
                          <a:lnTo>
                            <a:pt x="221" y="20"/>
                          </a:lnTo>
                          <a:lnTo>
                            <a:pt x="221" y="17"/>
                          </a:lnTo>
                          <a:lnTo>
                            <a:pt x="217" y="13"/>
                          </a:lnTo>
                          <a:lnTo>
                            <a:pt x="215" y="16"/>
                          </a:lnTo>
                          <a:lnTo>
                            <a:pt x="212" y="20"/>
                          </a:lnTo>
                          <a:lnTo>
                            <a:pt x="209" y="21"/>
                          </a:lnTo>
                          <a:lnTo>
                            <a:pt x="205" y="22"/>
                          </a:lnTo>
                          <a:lnTo>
                            <a:pt x="198" y="22"/>
                          </a:lnTo>
                          <a:lnTo>
                            <a:pt x="190" y="23"/>
                          </a:lnTo>
                          <a:lnTo>
                            <a:pt x="126" y="15"/>
                          </a:lnTo>
                          <a:lnTo>
                            <a:pt x="120" y="14"/>
                          </a:lnTo>
                          <a:lnTo>
                            <a:pt x="109" y="13"/>
                          </a:lnTo>
                          <a:lnTo>
                            <a:pt x="100" y="9"/>
                          </a:lnTo>
                          <a:lnTo>
                            <a:pt x="95" y="6"/>
                          </a:lnTo>
                          <a:lnTo>
                            <a:pt x="90" y="3"/>
                          </a:lnTo>
                          <a:lnTo>
                            <a:pt x="89" y="3"/>
                          </a:lnTo>
                          <a:lnTo>
                            <a:pt x="76" y="2"/>
                          </a:lnTo>
                          <a:lnTo>
                            <a:pt x="66" y="1"/>
                          </a:lnTo>
                          <a:lnTo>
                            <a:pt x="55" y="0"/>
                          </a:lnTo>
                        </a:path>
                      </a:pathLst>
                    </a:custGeom>
                    <a:solidFill>
                      <a:srgbClr val="3F3F3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5" name="Group 286"/>
                  <p:cNvGrpSpPr>
                    <a:grpSpLocks/>
                  </p:cNvGrpSpPr>
                  <p:nvPr/>
                </p:nvGrpSpPr>
                <p:grpSpPr bwMode="auto">
                  <a:xfrm>
                    <a:off x="729" y="2883"/>
                    <a:ext cx="63" cy="26"/>
                    <a:chOff x="729" y="2883"/>
                    <a:chExt cx="63" cy="26"/>
                  </a:xfrm>
                </p:grpSpPr>
                <p:grpSp>
                  <p:nvGrpSpPr>
                    <p:cNvPr id="26" name="Group 2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29" y="2883"/>
                      <a:ext cx="63" cy="26"/>
                      <a:chOff x="729" y="2883"/>
                      <a:chExt cx="63" cy="26"/>
                    </a:xfrm>
                  </p:grpSpPr>
                  <p:grpSp>
                    <p:nvGrpSpPr>
                      <p:cNvPr id="27" name="Group 2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29" y="2883"/>
                        <a:ext cx="9" cy="19"/>
                        <a:chOff x="729" y="2883"/>
                        <a:chExt cx="9" cy="19"/>
                      </a:xfrm>
                    </p:grpSpPr>
                    <p:sp>
                      <p:nvSpPr>
                        <p:cNvPr id="264" name="Freeform 28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29" y="2883"/>
                          <a:ext cx="9" cy="19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3" y="1"/>
                            </a:cxn>
                            <a:cxn ang="0">
                              <a:pos x="1" y="2"/>
                            </a:cxn>
                            <a:cxn ang="0">
                              <a:pos x="1" y="4"/>
                            </a:cxn>
                            <a:cxn ang="0">
                              <a:pos x="0" y="7"/>
                            </a:cxn>
                            <a:cxn ang="0">
                              <a:pos x="0" y="9"/>
                            </a:cxn>
                            <a:cxn ang="0">
                              <a:pos x="0" y="11"/>
                            </a:cxn>
                            <a:cxn ang="0">
                              <a:pos x="1" y="14"/>
                            </a:cxn>
                            <a:cxn ang="0">
                              <a:pos x="8" y="18"/>
                            </a:cxn>
                            <a:cxn ang="0">
                              <a:pos x="8" y="0"/>
                            </a:cxn>
                            <a:cxn ang="0">
                              <a:pos x="3" y="1"/>
                            </a:cxn>
                          </a:cxnLst>
                          <a:rect l="0" t="0" r="r" b="b"/>
                          <a:pathLst>
                            <a:path w="9" h="19">
                              <a:moveTo>
                                <a:pt x="3" y="1"/>
                              </a:moveTo>
                              <a:lnTo>
                                <a:pt x="1" y="2"/>
                              </a:lnTo>
                              <a:lnTo>
                                <a:pt x="1" y="4"/>
                              </a:lnTo>
                              <a:lnTo>
                                <a:pt x="0" y="7"/>
                              </a:lnTo>
                              <a:lnTo>
                                <a:pt x="0" y="9"/>
                              </a:lnTo>
                              <a:lnTo>
                                <a:pt x="0" y="11"/>
                              </a:lnTo>
                              <a:lnTo>
                                <a:pt x="1" y="14"/>
                              </a:lnTo>
                              <a:lnTo>
                                <a:pt x="8" y="18"/>
                              </a:lnTo>
                              <a:lnTo>
                                <a:pt x="8" y="0"/>
                              </a:lnTo>
                              <a:lnTo>
                                <a:pt x="3" y="1"/>
                              </a:lnTo>
                            </a:path>
                          </a:pathLst>
                        </a:custGeom>
                        <a:solidFill>
                          <a:srgbClr val="3F3F3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65" name="Freeform 29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29" y="2890"/>
                          <a:ext cx="9" cy="3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8" y="0"/>
                            </a:cxn>
                            <a:cxn ang="0">
                              <a:pos x="8" y="2"/>
                            </a:cxn>
                            <a:cxn ang="0">
                              <a:pos x="0" y="1"/>
                            </a:cxn>
                            <a:cxn ang="0">
                              <a:pos x="0" y="1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9" h="3">
                              <a:moveTo>
                                <a:pt x="0" y="0"/>
                              </a:moveTo>
                              <a:lnTo>
                                <a:pt x="8" y="0"/>
                              </a:lnTo>
                              <a:lnTo>
                                <a:pt x="8" y="2"/>
                              </a:lnTo>
                              <a:lnTo>
                                <a:pt x="0" y="1"/>
                              </a:lnTo>
                              <a:lnTo>
                                <a:pt x="0" y="1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808080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66" name="Freeform 29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29" y="2898"/>
                          <a:ext cx="9" cy="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8" y="1"/>
                            </a:cxn>
                            <a:cxn ang="0">
                              <a:pos x="8" y="2"/>
                            </a:cxn>
                            <a:cxn ang="0">
                              <a:pos x="8" y="3"/>
                            </a:cxn>
                            <a:cxn ang="0">
                              <a:pos x="0" y="1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9" h="4">
                              <a:moveTo>
                                <a:pt x="0" y="0"/>
                              </a:moveTo>
                              <a:lnTo>
                                <a:pt x="8" y="1"/>
                              </a:lnTo>
                              <a:lnTo>
                                <a:pt x="8" y="2"/>
                              </a:lnTo>
                              <a:lnTo>
                                <a:pt x="8" y="3"/>
                              </a:lnTo>
                              <a:lnTo>
                                <a:pt x="0" y="1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5F5F5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263" name="Freeform 29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0" y="2883"/>
                        <a:ext cx="52" cy="2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11"/>
                          </a:cxn>
                          <a:cxn ang="0">
                            <a:pos x="1" y="15"/>
                          </a:cxn>
                          <a:cxn ang="0">
                            <a:pos x="1" y="17"/>
                          </a:cxn>
                          <a:cxn ang="0">
                            <a:pos x="1" y="19"/>
                          </a:cxn>
                          <a:cxn ang="0">
                            <a:pos x="7" y="21"/>
                          </a:cxn>
                          <a:cxn ang="0">
                            <a:pos x="11" y="23"/>
                          </a:cxn>
                          <a:cxn ang="0">
                            <a:pos x="16" y="24"/>
                          </a:cxn>
                          <a:cxn ang="0">
                            <a:pos x="25" y="25"/>
                          </a:cxn>
                          <a:cxn ang="0">
                            <a:pos x="35" y="25"/>
                          </a:cxn>
                          <a:cxn ang="0">
                            <a:pos x="42" y="24"/>
                          </a:cxn>
                          <a:cxn ang="0">
                            <a:pos x="46" y="23"/>
                          </a:cxn>
                          <a:cxn ang="0">
                            <a:pos x="49" y="22"/>
                          </a:cxn>
                          <a:cxn ang="0">
                            <a:pos x="50" y="20"/>
                          </a:cxn>
                          <a:cxn ang="0">
                            <a:pos x="51" y="18"/>
                          </a:cxn>
                          <a:cxn ang="0">
                            <a:pos x="51" y="12"/>
                          </a:cxn>
                          <a:cxn ang="0">
                            <a:pos x="51" y="6"/>
                          </a:cxn>
                          <a:cxn ang="0">
                            <a:pos x="51" y="4"/>
                          </a:cxn>
                          <a:cxn ang="0">
                            <a:pos x="34" y="6"/>
                          </a:cxn>
                          <a:cxn ang="0">
                            <a:pos x="21" y="6"/>
                          </a:cxn>
                          <a:cxn ang="0">
                            <a:pos x="9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52" h="26">
                            <a:moveTo>
                              <a:pt x="0" y="0"/>
                            </a:moveTo>
                            <a:lnTo>
                              <a:pt x="1" y="11"/>
                            </a:lnTo>
                            <a:lnTo>
                              <a:pt x="1" y="15"/>
                            </a:lnTo>
                            <a:lnTo>
                              <a:pt x="1" y="17"/>
                            </a:lnTo>
                            <a:lnTo>
                              <a:pt x="1" y="19"/>
                            </a:lnTo>
                            <a:lnTo>
                              <a:pt x="7" y="21"/>
                            </a:lnTo>
                            <a:lnTo>
                              <a:pt x="11" y="23"/>
                            </a:lnTo>
                            <a:lnTo>
                              <a:pt x="16" y="24"/>
                            </a:lnTo>
                            <a:lnTo>
                              <a:pt x="25" y="25"/>
                            </a:lnTo>
                            <a:lnTo>
                              <a:pt x="35" y="25"/>
                            </a:lnTo>
                            <a:lnTo>
                              <a:pt x="42" y="24"/>
                            </a:lnTo>
                            <a:lnTo>
                              <a:pt x="46" y="23"/>
                            </a:lnTo>
                            <a:lnTo>
                              <a:pt x="49" y="22"/>
                            </a:lnTo>
                            <a:lnTo>
                              <a:pt x="50" y="20"/>
                            </a:lnTo>
                            <a:lnTo>
                              <a:pt x="51" y="18"/>
                            </a:lnTo>
                            <a:lnTo>
                              <a:pt x="51" y="12"/>
                            </a:lnTo>
                            <a:lnTo>
                              <a:pt x="51" y="6"/>
                            </a:lnTo>
                            <a:lnTo>
                              <a:pt x="51" y="4"/>
                            </a:lnTo>
                            <a:lnTo>
                              <a:pt x="34" y="6"/>
                            </a:lnTo>
                            <a:lnTo>
                              <a:pt x="21" y="6"/>
                            </a:lnTo>
                            <a:lnTo>
                              <a:pt x="9" y="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7F7F7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261" name="Freeform 293"/>
                    <p:cNvSpPr>
                      <a:spLocks/>
                    </p:cNvSpPr>
                    <p:nvPr/>
                  </p:nvSpPr>
                  <p:spPr bwMode="auto">
                    <a:xfrm>
                      <a:off x="741" y="2887"/>
                      <a:ext cx="51" cy="22"/>
                    </a:xfrm>
                    <a:custGeom>
                      <a:avLst/>
                      <a:gdLst/>
                      <a:ahLst/>
                      <a:cxnLst>
                        <a:cxn ang="0">
                          <a:pos x="45" y="1"/>
                        </a:cxn>
                        <a:cxn ang="0">
                          <a:pos x="44" y="4"/>
                        </a:cxn>
                        <a:cxn ang="0">
                          <a:pos x="43" y="6"/>
                        </a:cxn>
                        <a:cxn ang="0">
                          <a:pos x="41" y="9"/>
                        </a:cxn>
                        <a:cxn ang="0">
                          <a:pos x="40" y="11"/>
                        </a:cxn>
                        <a:cxn ang="0">
                          <a:pos x="38" y="13"/>
                        </a:cxn>
                        <a:cxn ang="0">
                          <a:pos x="35" y="14"/>
                        </a:cxn>
                        <a:cxn ang="0">
                          <a:pos x="32" y="15"/>
                        </a:cxn>
                        <a:cxn ang="0">
                          <a:pos x="28" y="16"/>
                        </a:cxn>
                        <a:cxn ang="0">
                          <a:pos x="22" y="16"/>
                        </a:cxn>
                        <a:cxn ang="0">
                          <a:pos x="12" y="16"/>
                        </a:cxn>
                        <a:cxn ang="0">
                          <a:pos x="0" y="14"/>
                        </a:cxn>
                        <a:cxn ang="0">
                          <a:pos x="1" y="16"/>
                        </a:cxn>
                        <a:cxn ang="0">
                          <a:pos x="5" y="17"/>
                        </a:cxn>
                        <a:cxn ang="0">
                          <a:pos x="9" y="19"/>
                        </a:cxn>
                        <a:cxn ang="0">
                          <a:pos x="12" y="19"/>
                        </a:cxn>
                        <a:cxn ang="0">
                          <a:pos x="17" y="20"/>
                        </a:cxn>
                        <a:cxn ang="0">
                          <a:pos x="21" y="21"/>
                        </a:cxn>
                        <a:cxn ang="0">
                          <a:pos x="28" y="21"/>
                        </a:cxn>
                        <a:cxn ang="0">
                          <a:pos x="34" y="21"/>
                        </a:cxn>
                        <a:cxn ang="0">
                          <a:pos x="37" y="21"/>
                        </a:cxn>
                        <a:cxn ang="0">
                          <a:pos x="41" y="20"/>
                        </a:cxn>
                        <a:cxn ang="0">
                          <a:pos x="45" y="19"/>
                        </a:cxn>
                        <a:cxn ang="0">
                          <a:pos x="47" y="19"/>
                        </a:cxn>
                        <a:cxn ang="0">
                          <a:pos x="49" y="17"/>
                        </a:cxn>
                        <a:cxn ang="0">
                          <a:pos x="50" y="16"/>
                        </a:cxn>
                        <a:cxn ang="0">
                          <a:pos x="50" y="14"/>
                        </a:cxn>
                        <a:cxn ang="0">
                          <a:pos x="50" y="0"/>
                        </a:cxn>
                        <a:cxn ang="0">
                          <a:pos x="45" y="1"/>
                        </a:cxn>
                      </a:cxnLst>
                      <a:rect l="0" t="0" r="r" b="b"/>
                      <a:pathLst>
                        <a:path w="51" h="22">
                          <a:moveTo>
                            <a:pt x="45" y="1"/>
                          </a:moveTo>
                          <a:lnTo>
                            <a:pt x="44" y="4"/>
                          </a:lnTo>
                          <a:lnTo>
                            <a:pt x="43" y="6"/>
                          </a:lnTo>
                          <a:lnTo>
                            <a:pt x="41" y="9"/>
                          </a:lnTo>
                          <a:lnTo>
                            <a:pt x="40" y="11"/>
                          </a:lnTo>
                          <a:lnTo>
                            <a:pt x="38" y="13"/>
                          </a:lnTo>
                          <a:lnTo>
                            <a:pt x="35" y="14"/>
                          </a:lnTo>
                          <a:lnTo>
                            <a:pt x="32" y="15"/>
                          </a:lnTo>
                          <a:lnTo>
                            <a:pt x="28" y="16"/>
                          </a:lnTo>
                          <a:lnTo>
                            <a:pt x="22" y="16"/>
                          </a:lnTo>
                          <a:lnTo>
                            <a:pt x="12" y="16"/>
                          </a:lnTo>
                          <a:lnTo>
                            <a:pt x="0" y="14"/>
                          </a:lnTo>
                          <a:lnTo>
                            <a:pt x="1" y="16"/>
                          </a:lnTo>
                          <a:lnTo>
                            <a:pt x="5" y="17"/>
                          </a:lnTo>
                          <a:lnTo>
                            <a:pt x="9" y="19"/>
                          </a:lnTo>
                          <a:lnTo>
                            <a:pt x="12" y="19"/>
                          </a:lnTo>
                          <a:lnTo>
                            <a:pt x="17" y="20"/>
                          </a:lnTo>
                          <a:lnTo>
                            <a:pt x="21" y="21"/>
                          </a:lnTo>
                          <a:lnTo>
                            <a:pt x="28" y="21"/>
                          </a:lnTo>
                          <a:lnTo>
                            <a:pt x="34" y="21"/>
                          </a:lnTo>
                          <a:lnTo>
                            <a:pt x="37" y="21"/>
                          </a:lnTo>
                          <a:lnTo>
                            <a:pt x="41" y="20"/>
                          </a:lnTo>
                          <a:lnTo>
                            <a:pt x="45" y="19"/>
                          </a:lnTo>
                          <a:lnTo>
                            <a:pt x="47" y="19"/>
                          </a:lnTo>
                          <a:lnTo>
                            <a:pt x="49" y="17"/>
                          </a:lnTo>
                          <a:lnTo>
                            <a:pt x="50" y="16"/>
                          </a:lnTo>
                          <a:lnTo>
                            <a:pt x="50" y="14"/>
                          </a:lnTo>
                          <a:lnTo>
                            <a:pt x="50" y="0"/>
                          </a:lnTo>
                          <a:lnTo>
                            <a:pt x="45" y="1"/>
                          </a:lnTo>
                        </a:path>
                      </a:pathLst>
                    </a:custGeom>
                    <a:solidFill>
                      <a:srgbClr val="3F3F3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8" name="Group 294"/>
                  <p:cNvGrpSpPr>
                    <a:grpSpLocks/>
                  </p:cNvGrpSpPr>
                  <p:nvPr/>
                </p:nvGrpSpPr>
                <p:grpSpPr bwMode="auto">
                  <a:xfrm>
                    <a:off x="722" y="2840"/>
                    <a:ext cx="77" cy="50"/>
                    <a:chOff x="722" y="2840"/>
                    <a:chExt cx="77" cy="50"/>
                  </a:xfrm>
                </p:grpSpPr>
                <p:grpSp>
                  <p:nvGrpSpPr>
                    <p:cNvPr id="29" name="Group 2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22" y="2852"/>
                      <a:ext cx="12" cy="25"/>
                      <a:chOff x="722" y="2852"/>
                      <a:chExt cx="12" cy="25"/>
                    </a:xfrm>
                  </p:grpSpPr>
                  <p:sp>
                    <p:nvSpPr>
                      <p:cNvPr id="256" name="Freeform 29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" y="2852"/>
                        <a:ext cx="12" cy="2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6"/>
                          </a:cxn>
                          <a:cxn ang="0">
                            <a:pos x="1" y="4"/>
                          </a:cxn>
                          <a:cxn ang="0">
                            <a:pos x="10" y="0"/>
                          </a:cxn>
                          <a:cxn ang="0">
                            <a:pos x="11" y="24"/>
                          </a:cxn>
                          <a:cxn ang="0">
                            <a:pos x="0" y="18"/>
                          </a:cxn>
                          <a:cxn ang="0">
                            <a:pos x="0" y="14"/>
                          </a:cxn>
                          <a:cxn ang="0">
                            <a:pos x="0" y="11"/>
                          </a:cxn>
                          <a:cxn ang="0">
                            <a:pos x="0" y="8"/>
                          </a:cxn>
                          <a:cxn ang="0">
                            <a:pos x="1" y="6"/>
                          </a:cxn>
                        </a:cxnLst>
                        <a:rect l="0" t="0" r="r" b="b"/>
                        <a:pathLst>
                          <a:path w="12" h="25">
                            <a:moveTo>
                              <a:pt x="1" y="6"/>
                            </a:moveTo>
                            <a:lnTo>
                              <a:pt x="1" y="4"/>
                            </a:lnTo>
                            <a:lnTo>
                              <a:pt x="10" y="0"/>
                            </a:lnTo>
                            <a:lnTo>
                              <a:pt x="11" y="24"/>
                            </a:lnTo>
                            <a:lnTo>
                              <a:pt x="0" y="18"/>
                            </a:lnTo>
                            <a:lnTo>
                              <a:pt x="0" y="14"/>
                            </a:lnTo>
                            <a:lnTo>
                              <a:pt x="0" y="11"/>
                            </a:lnTo>
                            <a:lnTo>
                              <a:pt x="0" y="8"/>
                            </a:lnTo>
                            <a:lnTo>
                              <a:pt x="1" y="6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57" name="Freeform 29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" y="2857"/>
                        <a:ext cx="11" cy="1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"/>
                          </a:cxn>
                          <a:cxn ang="0">
                            <a:pos x="0" y="2"/>
                          </a:cxn>
                          <a:cxn ang="0">
                            <a:pos x="10" y="0"/>
                          </a:cxn>
                          <a:cxn ang="0">
                            <a:pos x="10" y="7"/>
                          </a:cxn>
                          <a:cxn ang="0">
                            <a:pos x="10" y="10"/>
                          </a:cxn>
                          <a:cxn ang="0">
                            <a:pos x="10" y="14"/>
                          </a:cxn>
                          <a:cxn ang="0">
                            <a:pos x="0" y="11"/>
                          </a:cxn>
                          <a:cxn ang="0">
                            <a:pos x="0" y="9"/>
                          </a:cxn>
                          <a:cxn ang="0">
                            <a:pos x="0" y="6"/>
                          </a:cxn>
                          <a:cxn ang="0">
                            <a:pos x="0" y="4"/>
                          </a:cxn>
                        </a:cxnLst>
                        <a:rect l="0" t="0" r="r" b="b"/>
                        <a:pathLst>
                          <a:path w="11" h="15">
                            <a:moveTo>
                              <a:pt x="0" y="4"/>
                            </a:moveTo>
                            <a:lnTo>
                              <a:pt x="0" y="2"/>
                            </a:lnTo>
                            <a:lnTo>
                              <a:pt x="10" y="0"/>
                            </a:lnTo>
                            <a:lnTo>
                              <a:pt x="10" y="7"/>
                            </a:lnTo>
                            <a:lnTo>
                              <a:pt x="10" y="10"/>
                            </a:lnTo>
                            <a:lnTo>
                              <a:pt x="10" y="14"/>
                            </a:lnTo>
                            <a:lnTo>
                              <a:pt x="0" y="11"/>
                            </a:lnTo>
                            <a:lnTo>
                              <a:pt x="0" y="9"/>
                            </a:lnTo>
                            <a:lnTo>
                              <a:pt x="0" y="6"/>
                            </a:lnTo>
                            <a:lnTo>
                              <a:pt x="0" y="4"/>
                            </a:lnTo>
                          </a:path>
                        </a:pathLst>
                      </a:custGeom>
                      <a:solidFill>
                        <a:srgbClr val="7F7F7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58" name="Freeform 29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" y="2861"/>
                        <a:ext cx="11" cy="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0" y="0"/>
                          </a:cxn>
                          <a:cxn ang="0">
                            <a:pos x="10" y="3"/>
                          </a:cxn>
                          <a:cxn ang="0">
                            <a:pos x="0" y="3"/>
                          </a:cxn>
                          <a:cxn ang="0">
                            <a:pos x="0" y="2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1" h="4">
                            <a:moveTo>
                              <a:pt x="0" y="1"/>
                            </a:moveTo>
                            <a:lnTo>
                              <a:pt x="10" y="0"/>
                            </a:lnTo>
                            <a:lnTo>
                              <a:pt x="10" y="3"/>
                            </a:lnTo>
                            <a:lnTo>
                              <a:pt x="0" y="3"/>
                            </a:lnTo>
                            <a:lnTo>
                              <a:pt x="0" y="2"/>
                            </a:lnTo>
                            <a:lnTo>
                              <a:pt x="0" y="1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59" name="Freeform 29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" y="2871"/>
                        <a:ext cx="12" cy="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1" y="2"/>
                          </a:cxn>
                          <a:cxn ang="0">
                            <a:pos x="11" y="5"/>
                          </a:cxn>
                          <a:cxn ang="0">
                            <a:pos x="1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2" h="6">
                            <a:moveTo>
                              <a:pt x="0" y="0"/>
                            </a:moveTo>
                            <a:lnTo>
                              <a:pt x="11" y="2"/>
                            </a:lnTo>
                            <a:lnTo>
                              <a:pt x="11" y="5"/>
                            </a:lnTo>
                            <a:lnTo>
                              <a:pt x="1" y="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5F5F5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0" name="Group 3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37" y="2840"/>
                      <a:ext cx="62" cy="50"/>
                      <a:chOff x="737" y="2840"/>
                      <a:chExt cx="62" cy="50"/>
                    </a:xfrm>
                  </p:grpSpPr>
                  <p:sp>
                    <p:nvSpPr>
                      <p:cNvPr id="250" name="Freeform 30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7" y="2840"/>
                        <a:ext cx="62" cy="4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6"/>
                          </a:cxn>
                          <a:cxn ang="0">
                            <a:pos x="5" y="4"/>
                          </a:cxn>
                          <a:cxn ang="0">
                            <a:pos x="10" y="3"/>
                          </a:cxn>
                          <a:cxn ang="0">
                            <a:pos x="14" y="2"/>
                          </a:cxn>
                          <a:cxn ang="0">
                            <a:pos x="19" y="1"/>
                          </a:cxn>
                          <a:cxn ang="0">
                            <a:pos x="28" y="1"/>
                          </a:cxn>
                          <a:cxn ang="0">
                            <a:pos x="38" y="0"/>
                          </a:cxn>
                          <a:cxn ang="0">
                            <a:pos x="49" y="0"/>
                          </a:cxn>
                          <a:cxn ang="0">
                            <a:pos x="53" y="1"/>
                          </a:cxn>
                          <a:cxn ang="0">
                            <a:pos x="56" y="2"/>
                          </a:cxn>
                          <a:cxn ang="0">
                            <a:pos x="58" y="3"/>
                          </a:cxn>
                          <a:cxn ang="0">
                            <a:pos x="60" y="4"/>
                          </a:cxn>
                          <a:cxn ang="0">
                            <a:pos x="60" y="5"/>
                          </a:cxn>
                          <a:cxn ang="0">
                            <a:pos x="60" y="7"/>
                          </a:cxn>
                          <a:cxn ang="0">
                            <a:pos x="61" y="9"/>
                          </a:cxn>
                          <a:cxn ang="0">
                            <a:pos x="60" y="22"/>
                          </a:cxn>
                          <a:cxn ang="0">
                            <a:pos x="60" y="37"/>
                          </a:cxn>
                          <a:cxn ang="0">
                            <a:pos x="60" y="39"/>
                          </a:cxn>
                          <a:cxn ang="0">
                            <a:pos x="59" y="41"/>
                          </a:cxn>
                          <a:cxn ang="0">
                            <a:pos x="58" y="42"/>
                          </a:cxn>
                          <a:cxn ang="0">
                            <a:pos x="56" y="43"/>
                          </a:cxn>
                          <a:cxn ang="0">
                            <a:pos x="53" y="43"/>
                          </a:cxn>
                          <a:cxn ang="0">
                            <a:pos x="48" y="44"/>
                          </a:cxn>
                          <a:cxn ang="0">
                            <a:pos x="43" y="44"/>
                          </a:cxn>
                          <a:cxn ang="0">
                            <a:pos x="36" y="45"/>
                          </a:cxn>
                          <a:cxn ang="0">
                            <a:pos x="30" y="45"/>
                          </a:cxn>
                          <a:cxn ang="0">
                            <a:pos x="24" y="44"/>
                          </a:cxn>
                          <a:cxn ang="0">
                            <a:pos x="20" y="44"/>
                          </a:cxn>
                          <a:cxn ang="0">
                            <a:pos x="17" y="43"/>
                          </a:cxn>
                          <a:cxn ang="0">
                            <a:pos x="13" y="42"/>
                          </a:cxn>
                          <a:cxn ang="0">
                            <a:pos x="9" y="41"/>
                          </a:cxn>
                          <a:cxn ang="0">
                            <a:pos x="5" y="40"/>
                          </a:cxn>
                          <a:cxn ang="0">
                            <a:pos x="2" y="38"/>
                          </a:cxn>
                          <a:cxn ang="0">
                            <a:pos x="1" y="36"/>
                          </a:cxn>
                          <a:cxn ang="0">
                            <a:pos x="1" y="31"/>
                          </a:cxn>
                          <a:cxn ang="0">
                            <a:pos x="1" y="25"/>
                          </a:cxn>
                          <a:cxn ang="0">
                            <a:pos x="0" y="19"/>
                          </a:cxn>
                          <a:cxn ang="0">
                            <a:pos x="1" y="12"/>
                          </a:cxn>
                          <a:cxn ang="0">
                            <a:pos x="2" y="6"/>
                          </a:cxn>
                        </a:cxnLst>
                        <a:rect l="0" t="0" r="r" b="b"/>
                        <a:pathLst>
                          <a:path w="62" h="46">
                            <a:moveTo>
                              <a:pt x="2" y="6"/>
                            </a:moveTo>
                            <a:lnTo>
                              <a:pt x="5" y="4"/>
                            </a:lnTo>
                            <a:lnTo>
                              <a:pt x="10" y="3"/>
                            </a:lnTo>
                            <a:lnTo>
                              <a:pt x="14" y="2"/>
                            </a:lnTo>
                            <a:lnTo>
                              <a:pt x="19" y="1"/>
                            </a:lnTo>
                            <a:lnTo>
                              <a:pt x="28" y="1"/>
                            </a:lnTo>
                            <a:lnTo>
                              <a:pt x="38" y="0"/>
                            </a:lnTo>
                            <a:lnTo>
                              <a:pt x="49" y="0"/>
                            </a:lnTo>
                            <a:lnTo>
                              <a:pt x="53" y="1"/>
                            </a:lnTo>
                            <a:lnTo>
                              <a:pt x="56" y="2"/>
                            </a:lnTo>
                            <a:lnTo>
                              <a:pt x="58" y="3"/>
                            </a:lnTo>
                            <a:lnTo>
                              <a:pt x="60" y="4"/>
                            </a:lnTo>
                            <a:lnTo>
                              <a:pt x="60" y="5"/>
                            </a:lnTo>
                            <a:lnTo>
                              <a:pt x="60" y="7"/>
                            </a:lnTo>
                            <a:lnTo>
                              <a:pt x="61" y="9"/>
                            </a:lnTo>
                            <a:lnTo>
                              <a:pt x="60" y="22"/>
                            </a:lnTo>
                            <a:lnTo>
                              <a:pt x="60" y="37"/>
                            </a:lnTo>
                            <a:lnTo>
                              <a:pt x="60" y="39"/>
                            </a:lnTo>
                            <a:lnTo>
                              <a:pt x="59" y="41"/>
                            </a:lnTo>
                            <a:lnTo>
                              <a:pt x="58" y="42"/>
                            </a:lnTo>
                            <a:lnTo>
                              <a:pt x="56" y="43"/>
                            </a:lnTo>
                            <a:lnTo>
                              <a:pt x="53" y="43"/>
                            </a:lnTo>
                            <a:lnTo>
                              <a:pt x="48" y="44"/>
                            </a:lnTo>
                            <a:lnTo>
                              <a:pt x="43" y="44"/>
                            </a:lnTo>
                            <a:lnTo>
                              <a:pt x="36" y="45"/>
                            </a:lnTo>
                            <a:lnTo>
                              <a:pt x="30" y="45"/>
                            </a:lnTo>
                            <a:lnTo>
                              <a:pt x="24" y="44"/>
                            </a:lnTo>
                            <a:lnTo>
                              <a:pt x="20" y="44"/>
                            </a:lnTo>
                            <a:lnTo>
                              <a:pt x="17" y="43"/>
                            </a:lnTo>
                            <a:lnTo>
                              <a:pt x="13" y="42"/>
                            </a:lnTo>
                            <a:lnTo>
                              <a:pt x="9" y="41"/>
                            </a:lnTo>
                            <a:lnTo>
                              <a:pt x="5" y="40"/>
                            </a:lnTo>
                            <a:lnTo>
                              <a:pt x="2" y="38"/>
                            </a:lnTo>
                            <a:lnTo>
                              <a:pt x="1" y="36"/>
                            </a:lnTo>
                            <a:lnTo>
                              <a:pt x="1" y="31"/>
                            </a:lnTo>
                            <a:lnTo>
                              <a:pt x="1" y="25"/>
                            </a:lnTo>
                            <a:lnTo>
                              <a:pt x="0" y="19"/>
                            </a:lnTo>
                            <a:lnTo>
                              <a:pt x="1" y="12"/>
                            </a:lnTo>
                            <a:lnTo>
                              <a:pt x="2" y="6"/>
                            </a:lnTo>
                          </a:path>
                        </a:pathLst>
                      </a:custGeom>
                      <a:solidFill>
                        <a:srgbClr val="C0C0C0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51" name="Freeform 30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7" y="2849"/>
                        <a:ext cx="62" cy="3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0"/>
                          </a:cxn>
                          <a:cxn ang="0">
                            <a:pos x="3" y="30"/>
                          </a:cxn>
                          <a:cxn ang="0">
                            <a:pos x="7" y="31"/>
                          </a:cxn>
                          <a:cxn ang="0">
                            <a:pos x="12" y="31"/>
                          </a:cxn>
                          <a:cxn ang="0">
                            <a:pos x="18" y="32"/>
                          </a:cxn>
                          <a:cxn ang="0">
                            <a:pos x="24" y="33"/>
                          </a:cxn>
                          <a:cxn ang="0">
                            <a:pos x="31" y="33"/>
                          </a:cxn>
                          <a:cxn ang="0">
                            <a:pos x="37" y="33"/>
                          </a:cxn>
                          <a:cxn ang="0">
                            <a:pos x="42" y="32"/>
                          </a:cxn>
                          <a:cxn ang="0">
                            <a:pos x="45" y="32"/>
                          </a:cxn>
                          <a:cxn ang="0">
                            <a:pos x="48" y="31"/>
                          </a:cxn>
                          <a:cxn ang="0">
                            <a:pos x="50" y="30"/>
                          </a:cxn>
                          <a:cxn ang="0">
                            <a:pos x="52" y="28"/>
                          </a:cxn>
                          <a:cxn ang="0">
                            <a:pos x="54" y="26"/>
                          </a:cxn>
                          <a:cxn ang="0">
                            <a:pos x="55" y="22"/>
                          </a:cxn>
                          <a:cxn ang="0">
                            <a:pos x="57" y="19"/>
                          </a:cxn>
                          <a:cxn ang="0">
                            <a:pos x="58" y="16"/>
                          </a:cxn>
                          <a:cxn ang="0">
                            <a:pos x="59" y="13"/>
                          </a:cxn>
                          <a:cxn ang="0">
                            <a:pos x="60" y="9"/>
                          </a:cxn>
                          <a:cxn ang="0">
                            <a:pos x="60" y="7"/>
                          </a:cxn>
                          <a:cxn ang="0">
                            <a:pos x="61" y="0"/>
                          </a:cxn>
                          <a:cxn ang="0">
                            <a:pos x="60" y="29"/>
                          </a:cxn>
                          <a:cxn ang="0">
                            <a:pos x="60" y="31"/>
                          </a:cxn>
                          <a:cxn ang="0">
                            <a:pos x="59" y="32"/>
                          </a:cxn>
                          <a:cxn ang="0">
                            <a:pos x="58" y="33"/>
                          </a:cxn>
                          <a:cxn ang="0">
                            <a:pos x="56" y="34"/>
                          </a:cxn>
                          <a:cxn ang="0">
                            <a:pos x="53" y="34"/>
                          </a:cxn>
                          <a:cxn ang="0">
                            <a:pos x="40" y="36"/>
                          </a:cxn>
                          <a:cxn ang="0">
                            <a:pos x="33" y="36"/>
                          </a:cxn>
                          <a:cxn ang="0">
                            <a:pos x="29" y="36"/>
                          </a:cxn>
                          <a:cxn ang="0">
                            <a:pos x="23" y="35"/>
                          </a:cxn>
                          <a:cxn ang="0">
                            <a:pos x="20" y="35"/>
                          </a:cxn>
                          <a:cxn ang="0">
                            <a:pos x="16" y="34"/>
                          </a:cxn>
                          <a:cxn ang="0">
                            <a:pos x="13" y="33"/>
                          </a:cxn>
                          <a:cxn ang="0">
                            <a:pos x="9" y="32"/>
                          </a:cxn>
                          <a:cxn ang="0">
                            <a:pos x="4" y="31"/>
                          </a:cxn>
                          <a:cxn ang="0">
                            <a:pos x="0" y="30"/>
                          </a:cxn>
                        </a:cxnLst>
                        <a:rect l="0" t="0" r="r" b="b"/>
                        <a:pathLst>
                          <a:path w="62" h="37">
                            <a:moveTo>
                              <a:pt x="0" y="30"/>
                            </a:moveTo>
                            <a:lnTo>
                              <a:pt x="3" y="30"/>
                            </a:lnTo>
                            <a:lnTo>
                              <a:pt x="7" y="31"/>
                            </a:lnTo>
                            <a:lnTo>
                              <a:pt x="12" y="31"/>
                            </a:lnTo>
                            <a:lnTo>
                              <a:pt x="18" y="32"/>
                            </a:lnTo>
                            <a:lnTo>
                              <a:pt x="24" y="33"/>
                            </a:lnTo>
                            <a:lnTo>
                              <a:pt x="31" y="33"/>
                            </a:lnTo>
                            <a:lnTo>
                              <a:pt x="37" y="33"/>
                            </a:lnTo>
                            <a:lnTo>
                              <a:pt x="42" y="32"/>
                            </a:lnTo>
                            <a:lnTo>
                              <a:pt x="45" y="32"/>
                            </a:lnTo>
                            <a:lnTo>
                              <a:pt x="48" y="31"/>
                            </a:lnTo>
                            <a:lnTo>
                              <a:pt x="50" y="30"/>
                            </a:lnTo>
                            <a:lnTo>
                              <a:pt x="52" y="28"/>
                            </a:lnTo>
                            <a:lnTo>
                              <a:pt x="54" y="26"/>
                            </a:lnTo>
                            <a:lnTo>
                              <a:pt x="55" y="22"/>
                            </a:lnTo>
                            <a:lnTo>
                              <a:pt x="57" y="19"/>
                            </a:lnTo>
                            <a:lnTo>
                              <a:pt x="58" y="16"/>
                            </a:lnTo>
                            <a:lnTo>
                              <a:pt x="59" y="13"/>
                            </a:lnTo>
                            <a:lnTo>
                              <a:pt x="60" y="9"/>
                            </a:lnTo>
                            <a:lnTo>
                              <a:pt x="60" y="7"/>
                            </a:lnTo>
                            <a:lnTo>
                              <a:pt x="61" y="0"/>
                            </a:lnTo>
                            <a:lnTo>
                              <a:pt x="60" y="29"/>
                            </a:lnTo>
                            <a:lnTo>
                              <a:pt x="60" y="31"/>
                            </a:lnTo>
                            <a:lnTo>
                              <a:pt x="59" y="32"/>
                            </a:lnTo>
                            <a:lnTo>
                              <a:pt x="58" y="33"/>
                            </a:lnTo>
                            <a:lnTo>
                              <a:pt x="56" y="34"/>
                            </a:lnTo>
                            <a:lnTo>
                              <a:pt x="53" y="34"/>
                            </a:lnTo>
                            <a:lnTo>
                              <a:pt x="40" y="36"/>
                            </a:lnTo>
                            <a:lnTo>
                              <a:pt x="33" y="36"/>
                            </a:lnTo>
                            <a:lnTo>
                              <a:pt x="29" y="36"/>
                            </a:lnTo>
                            <a:lnTo>
                              <a:pt x="23" y="35"/>
                            </a:lnTo>
                            <a:lnTo>
                              <a:pt x="20" y="35"/>
                            </a:lnTo>
                            <a:lnTo>
                              <a:pt x="16" y="34"/>
                            </a:lnTo>
                            <a:lnTo>
                              <a:pt x="13" y="33"/>
                            </a:lnTo>
                            <a:lnTo>
                              <a:pt x="9" y="32"/>
                            </a:lnTo>
                            <a:lnTo>
                              <a:pt x="4" y="31"/>
                            </a:lnTo>
                            <a:lnTo>
                              <a:pt x="0" y="30"/>
                            </a:lnTo>
                          </a:path>
                        </a:pathLst>
                      </a:custGeom>
                      <a:solidFill>
                        <a:srgbClr val="5F5F5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31" name="Group 3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64" y="2840"/>
                        <a:ext cx="35" cy="50"/>
                        <a:chOff x="764" y="2840"/>
                        <a:chExt cx="35" cy="50"/>
                      </a:xfrm>
                    </p:grpSpPr>
                    <p:sp>
                      <p:nvSpPr>
                        <p:cNvPr id="253" name="Freeform 30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80" y="2840"/>
                          <a:ext cx="1" cy="4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0" y="47"/>
                            </a:cxn>
                          </a:cxnLst>
                          <a:rect l="0" t="0" r="r" b="b"/>
                          <a:pathLst>
                            <a:path w="1" h="48">
                              <a:moveTo>
                                <a:pt x="0" y="0"/>
                              </a:moveTo>
                              <a:lnTo>
                                <a:pt x="0" y="47"/>
                              </a:lnTo>
                            </a:path>
                          </a:pathLst>
                        </a:custGeom>
                        <a:noFill/>
                        <a:ln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54" name="Freeform 30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96" y="2842"/>
                          <a:ext cx="3" cy="4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2" y="0"/>
                            </a:cxn>
                            <a:cxn ang="0">
                              <a:pos x="0" y="44"/>
                            </a:cxn>
                          </a:cxnLst>
                          <a:rect l="0" t="0" r="r" b="b"/>
                          <a:pathLst>
                            <a:path w="3" h="45">
                              <a:moveTo>
                                <a:pt x="2" y="0"/>
                              </a:moveTo>
                              <a:lnTo>
                                <a:pt x="0" y="44"/>
                              </a:lnTo>
                            </a:path>
                          </a:pathLst>
                        </a:custGeom>
                        <a:noFill/>
                        <a:ln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55" name="Freeform 30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64" y="2840"/>
                          <a:ext cx="1" cy="5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0" y="49"/>
                            </a:cxn>
                          </a:cxnLst>
                          <a:rect l="0" t="0" r="r" b="b"/>
                          <a:pathLst>
                            <a:path w="1" h="50">
                              <a:moveTo>
                                <a:pt x="0" y="0"/>
                              </a:moveTo>
                              <a:lnTo>
                                <a:pt x="0" y="49"/>
                              </a:lnTo>
                            </a:path>
                          </a:pathLst>
                        </a:custGeom>
                        <a:noFill/>
                        <a:ln w="12700" cap="rnd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192" name="Group 307"/>
                <p:cNvGrpSpPr>
                  <a:grpSpLocks/>
                </p:cNvGrpSpPr>
                <p:nvPr/>
              </p:nvGrpSpPr>
              <p:grpSpPr bwMode="auto">
                <a:xfrm>
                  <a:off x="345" y="2682"/>
                  <a:ext cx="396" cy="184"/>
                  <a:chOff x="345" y="2682"/>
                  <a:chExt cx="396" cy="184"/>
                </a:xfrm>
              </p:grpSpPr>
              <p:sp>
                <p:nvSpPr>
                  <p:cNvPr id="232" name="Freeform 308"/>
                  <p:cNvSpPr>
                    <a:spLocks/>
                  </p:cNvSpPr>
                  <p:nvPr/>
                </p:nvSpPr>
                <p:spPr bwMode="auto">
                  <a:xfrm>
                    <a:off x="364" y="2682"/>
                    <a:ext cx="128" cy="13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32" y="0"/>
                      </a:cxn>
                      <a:cxn ang="0">
                        <a:pos x="119" y="112"/>
                      </a:cxn>
                      <a:cxn ang="0">
                        <a:pos x="122" y="116"/>
                      </a:cxn>
                      <a:cxn ang="0">
                        <a:pos x="124" y="117"/>
                      </a:cxn>
                      <a:cxn ang="0">
                        <a:pos x="127" y="119"/>
                      </a:cxn>
                      <a:cxn ang="0">
                        <a:pos x="115" y="120"/>
                      </a:cxn>
                      <a:cxn ang="0">
                        <a:pos x="100" y="121"/>
                      </a:cxn>
                      <a:cxn ang="0">
                        <a:pos x="80" y="123"/>
                      </a:cxn>
                      <a:cxn ang="0">
                        <a:pos x="57" y="127"/>
                      </a:cxn>
                      <a:cxn ang="0">
                        <a:pos x="36" y="13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28" h="132">
                        <a:moveTo>
                          <a:pt x="0" y="0"/>
                        </a:moveTo>
                        <a:lnTo>
                          <a:pt x="32" y="0"/>
                        </a:lnTo>
                        <a:lnTo>
                          <a:pt x="119" y="112"/>
                        </a:lnTo>
                        <a:lnTo>
                          <a:pt x="122" y="116"/>
                        </a:lnTo>
                        <a:lnTo>
                          <a:pt x="124" y="117"/>
                        </a:lnTo>
                        <a:lnTo>
                          <a:pt x="127" y="119"/>
                        </a:lnTo>
                        <a:lnTo>
                          <a:pt x="115" y="120"/>
                        </a:lnTo>
                        <a:lnTo>
                          <a:pt x="100" y="121"/>
                        </a:lnTo>
                        <a:lnTo>
                          <a:pt x="80" y="123"/>
                        </a:lnTo>
                        <a:lnTo>
                          <a:pt x="57" y="127"/>
                        </a:lnTo>
                        <a:lnTo>
                          <a:pt x="36" y="131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9F9F9F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93" name="Group 309"/>
                  <p:cNvGrpSpPr>
                    <a:grpSpLocks/>
                  </p:cNvGrpSpPr>
                  <p:nvPr/>
                </p:nvGrpSpPr>
                <p:grpSpPr bwMode="auto">
                  <a:xfrm>
                    <a:off x="345" y="2763"/>
                    <a:ext cx="396" cy="103"/>
                    <a:chOff x="345" y="2763"/>
                    <a:chExt cx="396" cy="103"/>
                  </a:xfrm>
                </p:grpSpPr>
                <p:sp>
                  <p:nvSpPr>
                    <p:cNvPr id="234" name="Freeform 310"/>
                    <p:cNvSpPr>
                      <a:spLocks/>
                    </p:cNvSpPr>
                    <p:nvPr/>
                  </p:nvSpPr>
                  <p:spPr bwMode="auto">
                    <a:xfrm>
                      <a:off x="400" y="2836"/>
                      <a:ext cx="60" cy="30"/>
                    </a:xfrm>
                    <a:custGeom>
                      <a:avLst/>
                      <a:gdLst/>
                      <a:ahLst/>
                      <a:cxnLst>
                        <a:cxn ang="0">
                          <a:pos x="51" y="0"/>
                        </a:cxn>
                        <a:cxn ang="0">
                          <a:pos x="50" y="5"/>
                        </a:cxn>
                        <a:cxn ang="0">
                          <a:pos x="50" y="11"/>
                        </a:cxn>
                        <a:cxn ang="0">
                          <a:pos x="50" y="15"/>
                        </a:cxn>
                        <a:cxn ang="0">
                          <a:pos x="52" y="20"/>
                        </a:cxn>
                        <a:cxn ang="0">
                          <a:pos x="54" y="23"/>
                        </a:cxn>
                        <a:cxn ang="0">
                          <a:pos x="55" y="26"/>
                        </a:cxn>
                        <a:cxn ang="0">
                          <a:pos x="57" y="28"/>
                        </a:cxn>
                        <a:cxn ang="0">
                          <a:pos x="59" y="29"/>
                        </a:cxn>
                        <a:cxn ang="0">
                          <a:pos x="49" y="27"/>
                        </a:cxn>
                        <a:cxn ang="0">
                          <a:pos x="38" y="24"/>
                        </a:cxn>
                        <a:cxn ang="0">
                          <a:pos x="22" y="19"/>
                        </a:cxn>
                        <a:cxn ang="0">
                          <a:pos x="10" y="16"/>
                        </a:cxn>
                        <a:cxn ang="0">
                          <a:pos x="7" y="13"/>
                        </a:cxn>
                        <a:cxn ang="0">
                          <a:pos x="5" y="11"/>
                        </a:cxn>
                        <a:cxn ang="0">
                          <a:pos x="3" y="9"/>
                        </a:cxn>
                        <a:cxn ang="0">
                          <a:pos x="2" y="7"/>
                        </a:cxn>
                        <a:cxn ang="0">
                          <a:pos x="0" y="4"/>
                        </a:cxn>
                        <a:cxn ang="0">
                          <a:pos x="7" y="3"/>
                        </a:cxn>
                        <a:cxn ang="0">
                          <a:pos x="23" y="5"/>
                        </a:cxn>
                        <a:cxn ang="0">
                          <a:pos x="31" y="5"/>
                        </a:cxn>
                        <a:cxn ang="0">
                          <a:pos x="38" y="5"/>
                        </a:cxn>
                        <a:cxn ang="0">
                          <a:pos x="43" y="5"/>
                        </a:cxn>
                        <a:cxn ang="0">
                          <a:pos x="44" y="5"/>
                        </a:cxn>
                        <a:cxn ang="0">
                          <a:pos x="46" y="4"/>
                        </a:cxn>
                        <a:cxn ang="0">
                          <a:pos x="48" y="3"/>
                        </a:cxn>
                        <a:cxn ang="0">
                          <a:pos x="49" y="2"/>
                        </a:cxn>
                        <a:cxn ang="0">
                          <a:pos x="51" y="0"/>
                        </a:cxn>
                      </a:cxnLst>
                      <a:rect l="0" t="0" r="r" b="b"/>
                      <a:pathLst>
                        <a:path w="60" h="30">
                          <a:moveTo>
                            <a:pt x="51" y="0"/>
                          </a:moveTo>
                          <a:lnTo>
                            <a:pt x="50" y="5"/>
                          </a:lnTo>
                          <a:lnTo>
                            <a:pt x="50" y="11"/>
                          </a:lnTo>
                          <a:lnTo>
                            <a:pt x="50" y="15"/>
                          </a:lnTo>
                          <a:lnTo>
                            <a:pt x="52" y="20"/>
                          </a:lnTo>
                          <a:lnTo>
                            <a:pt x="54" y="23"/>
                          </a:lnTo>
                          <a:lnTo>
                            <a:pt x="55" y="26"/>
                          </a:lnTo>
                          <a:lnTo>
                            <a:pt x="57" y="28"/>
                          </a:lnTo>
                          <a:lnTo>
                            <a:pt x="59" y="29"/>
                          </a:lnTo>
                          <a:lnTo>
                            <a:pt x="49" y="27"/>
                          </a:lnTo>
                          <a:lnTo>
                            <a:pt x="38" y="24"/>
                          </a:lnTo>
                          <a:lnTo>
                            <a:pt x="22" y="19"/>
                          </a:lnTo>
                          <a:lnTo>
                            <a:pt x="10" y="16"/>
                          </a:lnTo>
                          <a:lnTo>
                            <a:pt x="7" y="13"/>
                          </a:lnTo>
                          <a:lnTo>
                            <a:pt x="5" y="11"/>
                          </a:lnTo>
                          <a:lnTo>
                            <a:pt x="3" y="9"/>
                          </a:lnTo>
                          <a:lnTo>
                            <a:pt x="2" y="7"/>
                          </a:lnTo>
                          <a:lnTo>
                            <a:pt x="0" y="4"/>
                          </a:lnTo>
                          <a:lnTo>
                            <a:pt x="7" y="3"/>
                          </a:lnTo>
                          <a:lnTo>
                            <a:pt x="23" y="5"/>
                          </a:lnTo>
                          <a:lnTo>
                            <a:pt x="31" y="5"/>
                          </a:lnTo>
                          <a:lnTo>
                            <a:pt x="38" y="5"/>
                          </a:lnTo>
                          <a:lnTo>
                            <a:pt x="43" y="5"/>
                          </a:lnTo>
                          <a:lnTo>
                            <a:pt x="44" y="5"/>
                          </a:lnTo>
                          <a:lnTo>
                            <a:pt x="46" y="4"/>
                          </a:lnTo>
                          <a:lnTo>
                            <a:pt x="48" y="3"/>
                          </a:lnTo>
                          <a:lnTo>
                            <a:pt x="49" y="2"/>
                          </a:lnTo>
                          <a:lnTo>
                            <a:pt x="51" y="0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194" name="Group 3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5" y="2763"/>
                      <a:ext cx="396" cy="77"/>
                      <a:chOff x="345" y="2763"/>
                      <a:chExt cx="396" cy="77"/>
                    </a:xfrm>
                  </p:grpSpPr>
                  <p:sp>
                    <p:nvSpPr>
                      <p:cNvPr id="236" name="Freeform 31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5" y="2802"/>
                        <a:ext cx="106" cy="3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0" y="0"/>
                          </a:cxn>
                          <a:cxn ang="0">
                            <a:pos x="20" y="0"/>
                          </a:cxn>
                          <a:cxn ang="0">
                            <a:pos x="57" y="14"/>
                          </a:cxn>
                          <a:cxn ang="0">
                            <a:pos x="105" y="30"/>
                          </a:cxn>
                          <a:cxn ang="0">
                            <a:pos x="104" y="32"/>
                          </a:cxn>
                          <a:cxn ang="0">
                            <a:pos x="102" y="34"/>
                          </a:cxn>
                          <a:cxn ang="0">
                            <a:pos x="100" y="35"/>
                          </a:cxn>
                          <a:cxn ang="0">
                            <a:pos x="97" y="36"/>
                          </a:cxn>
                          <a:cxn ang="0">
                            <a:pos x="93" y="36"/>
                          </a:cxn>
                          <a:cxn ang="0">
                            <a:pos x="76" y="36"/>
                          </a:cxn>
                          <a:cxn ang="0">
                            <a:pos x="61" y="35"/>
                          </a:cxn>
                          <a:cxn ang="0">
                            <a:pos x="52" y="34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06" h="37">
                            <a:moveTo>
                              <a:pt x="0" y="2"/>
                            </a:moveTo>
                            <a:lnTo>
                              <a:pt x="10" y="0"/>
                            </a:lnTo>
                            <a:lnTo>
                              <a:pt x="20" y="0"/>
                            </a:lnTo>
                            <a:lnTo>
                              <a:pt x="57" y="14"/>
                            </a:lnTo>
                            <a:lnTo>
                              <a:pt x="105" y="30"/>
                            </a:lnTo>
                            <a:lnTo>
                              <a:pt x="104" y="32"/>
                            </a:lnTo>
                            <a:lnTo>
                              <a:pt x="102" y="34"/>
                            </a:lnTo>
                            <a:lnTo>
                              <a:pt x="100" y="35"/>
                            </a:lnTo>
                            <a:lnTo>
                              <a:pt x="97" y="36"/>
                            </a:lnTo>
                            <a:lnTo>
                              <a:pt x="93" y="36"/>
                            </a:lnTo>
                            <a:lnTo>
                              <a:pt x="76" y="36"/>
                            </a:lnTo>
                            <a:lnTo>
                              <a:pt x="61" y="35"/>
                            </a:lnTo>
                            <a:lnTo>
                              <a:pt x="52" y="34"/>
                            </a:lnTo>
                            <a:lnTo>
                              <a:pt x="0" y="2"/>
                            </a:lnTo>
                          </a:path>
                        </a:pathLst>
                      </a:custGeom>
                      <a:solidFill>
                        <a:srgbClr val="808080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37" name="Freeform 31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95" y="2763"/>
                        <a:ext cx="146" cy="7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26" y="0"/>
                          </a:cxn>
                          <a:cxn ang="0">
                            <a:pos x="64" y="25"/>
                          </a:cxn>
                          <a:cxn ang="0">
                            <a:pos x="91" y="41"/>
                          </a:cxn>
                          <a:cxn ang="0">
                            <a:pos x="117" y="56"/>
                          </a:cxn>
                          <a:cxn ang="0">
                            <a:pos x="145" y="69"/>
                          </a:cxn>
                          <a:cxn ang="0">
                            <a:pos x="139" y="71"/>
                          </a:cxn>
                          <a:cxn ang="0">
                            <a:pos x="129" y="73"/>
                          </a:cxn>
                          <a:cxn ang="0">
                            <a:pos x="120" y="74"/>
                          </a:cxn>
                          <a:cxn ang="0">
                            <a:pos x="104" y="76"/>
                          </a:cxn>
                          <a:cxn ang="0">
                            <a:pos x="91" y="75"/>
                          </a:cxn>
                          <a:cxn ang="0">
                            <a:pos x="73" y="73"/>
                          </a:cxn>
                          <a:cxn ang="0">
                            <a:pos x="60" y="72"/>
                          </a:cxn>
                          <a:cxn ang="0">
                            <a:pos x="57" y="64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46" h="77">
                            <a:moveTo>
                              <a:pt x="0" y="0"/>
                            </a:moveTo>
                            <a:lnTo>
                              <a:pt x="1" y="0"/>
                            </a:lnTo>
                            <a:lnTo>
                              <a:pt x="26" y="0"/>
                            </a:lnTo>
                            <a:lnTo>
                              <a:pt x="64" y="25"/>
                            </a:lnTo>
                            <a:lnTo>
                              <a:pt x="91" y="41"/>
                            </a:lnTo>
                            <a:lnTo>
                              <a:pt x="117" y="56"/>
                            </a:lnTo>
                            <a:lnTo>
                              <a:pt x="145" y="69"/>
                            </a:lnTo>
                            <a:lnTo>
                              <a:pt x="139" y="71"/>
                            </a:lnTo>
                            <a:lnTo>
                              <a:pt x="129" y="73"/>
                            </a:lnTo>
                            <a:lnTo>
                              <a:pt x="120" y="74"/>
                            </a:lnTo>
                            <a:lnTo>
                              <a:pt x="104" y="76"/>
                            </a:lnTo>
                            <a:lnTo>
                              <a:pt x="91" y="75"/>
                            </a:lnTo>
                            <a:lnTo>
                              <a:pt x="73" y="73"/>
                            </a:lnTo>
                            <a:lnTo>
                              <a:pt x="60" y="72"/>
                            </a:lnTo>
                            <a:lnTo>
                              <a:pt x="57" y="6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7F7F7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195" name="Group 31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18" y="2805"/>
                        <a:ext cx="68" cy="23"/>
                        <a:chOff x="618" y="2805"/>
                        <a:chExt cx="68" cy="23"/>
                      </a:xfrm>
                    </p:grpSpPr>
                    <p:grpSp>
                      <p:nvGrpSpPr>
                        <p:cNvPr id="196" name="Group 31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632" y="2823"/>
                          <a:ext cx="54" cy="5"/>
                          <a:chOff x="632" y="2823"/>
                          <a:chExt cx="54" cy="5"/>
                        </a:xfrm>
                      </p:grpSpPr>
                      <p:sp>
                        <p:nvSpPr>
                          <p:cNvPr id="243" name="Freeform 31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32" y="2823"/>
                            <a:ext cx="54" cy="5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2"/>
                              </a:cxn>
                              <a:cxn ang="0">
                                <a:pos x="12" y="0"/>
                              </a:cxn>
                              <a:cxn ang="0">
                                <a:pos x="16" y="1"/>
                              </a:cxn>
                              <a:cxn ang="0">
                                <a:pos x="22" y="1"/>
                              </a:cxn>
                              <a:cxn ang="0">
                                <a:pos x="26" y="2"/>
                              </a:cxn>
                              <a:cxn ang="0">
                                <a:pos x="53" y="2"/>
                              </a:cxn>
                              <a:cxn ang="0">
                                <a:pos x="39" y="4"/>
                              </a:cxn>
                              <a:cxn ang="0">
                                <a:pos x="30" y="4"/>
                              </a:cxn>
                              <a:cxn ang="0">
                                <a:pos x="23" y="4"/>
                              </a:cxn>
                              <a:cxn ang="0">
                                <a:pos x="19" y="4"/>
                              </a:cxn>
                              <a:cxn ang="0">
                                <a:pos x="12" y="4"/>
                              </a:cxn>
                              <a:cxn ang="0">
                                <a:pos x="7" y="3"/>
                              </a:cxn>
                              <a:cxn ang="0">
                                <a:pos x="0" y="2"/>
                              </a:cxn>
                            </a:cxnLst>
                            <a:rect l="0" t="0" r="r" b="b"/>
                            <a:pathLst>
                              <a:path w="54" h="5">
                                <a:moveTo>
                                  <a:pt x="0" y="2"/>
                                </a:moveTo>
                                <a:lnTo>
                                  <a:pt x="12" y="0"/>
                                </a:lnTo>
                                <a:lnTo>
                                  <a:pt x="16" y="1"/>
                                </a:lnTo>
                                <a:lnTo>
                                  <a:pt x="22" y="1"/>
                                </a:lnTo>
                                <a:lnTo>
                                  <a:pt x="26" y="2"/>
                                </a:lnTo>
                                <a:lnTo>
                                  <a:pt x="53" y="2"/>
                                </a:lnTo>
                                <a:lnTo>
                                  <a:pt x="39" y="4"/>
                                </a:lnTo>
                                <a:lnTo>
                                  <a:pt x="30" y="4"/>
                                </a:lnTo>
                                <a:lnTo>
                                  <a:pt x="23" y="4"/>
                                </a:lnTo>
                                <a:lnTo>
                                  <a:pt x="19" y="4"/>
                                </a:lnTo>
                                <a:lnTo>
                                  <a:pt x="12" y="4"/>
                                </a:lnTo>
                                <a:lnTo>
                                  <a:pt x="7" y="3"/>
                                </a:lnTo>
                                <a:lnTo>
                                  <a:pt x="0" y="2"/>
                                </a:lnTo>
                              </a:path>
                            </a:pathLst>
                          </a:custGeom>
                          <a:solidFill>
                            <a:srgbClr val="9F9F9F"/>
                          </a:solidFill>
                          <a:ln w="12700" cap="rnd" cmpd="sng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44" name="Freeform 31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47" y="2823"/>
                            <a:ext cx="39" cy="5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0"/>
                              </a:cxn>
                              <a:cxn ang="0">
                                <a:pos x="4" y="1"/>
                              </a:cxn>
                              <a:cxn ang="0">
                                <a:pos x="9" y="1"/>
                              </a:cxn>
                              <a:cxn ang="0">
                                <a:pos x="13" y="2"/>
                              </a:cxn>
                              <a:cxn ang="0">
                                <a:pos x="38" y="2"/>
                              </a:cxn>
                              <a:cxn ang="0">
                                <a:pos x="25" y="4"/>
                              </a:cxn>
                              <a:cxn ang="0">
                                <a:pos x="17" y="4"/>
                              </a:cxn>
                              <a:cxn ang="0">
                                <a:pos x="10" y="4"/>
                              </a:cxn>
                              <a:cxn ang="0">
                                <a:pos x="7" y="4"/>
                              </a:cxn>
                              <a:cxn ang="0">
                                <a:pos x="3" y="2"/>
                              </a:cxn>
                              <a:cxn ang="0">
                                <a:pos x="0" y="0"/>
                              </a:cxn>
                            </a:cxnLst>
                            <a:rect l="0" t="0" r="r" b="b"/>
                            <a:pathLst>
                              <a:path w="39" h="5">
                                <a:moveTo>
                                  <a:pt x="0" y="0"/>
                                </a:moveTo>
                                <a:lnTo>
                                  <a:pt x="4" y="1"/>
                                </a:lnTo>
                                <a:lnTo>
                                  <a:pt x="9" y="1"/>
                                </a:lnTo>
                                <a:lnTo>
                                  <a:pt x="13" y="2"/>
                                </a:lnTo>
                                <a:lnTo>
                                  <a:pt x="38" y="2"/>
                                </a:lnTo>
                                <a:lnTo>
                                  <a:pt x="25" y="4"/>
                                </a:lnTo>
                                <a:lnTo>
                                  <a:pt x="17" y="4"/>
                                </a:lnTo>
                                <a:lnTo>
                                  <a:pt x="10" y="4"/>
                                </a:lnTo>
                                <a:lnTo>
                                  <a:pt x="7" y="4"/>
                                </a:lnTo>
                                <a:lnTo>
                                  <a:pt x="3" y="2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solidFill>
                            <a:srgbClr val="3F3F3F"/>
                          </a:solidFill>
                          <a:ln w="12700" cap="rnd" cmpd="sng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97" name="Group 31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618" y="2805"/>
                          <a:ext cx="40" cy="4"/>
                          <a:chOff x="618" y="2805"/>
                          <a:chExt cx="40" cy="4"/>
                        </a:xfrm>
                      </p:grpSpPr>
                      <p:sp>
                        <p:nvSpPr>
                          <p:cNvPr id="241" name="Freeform 31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18" y="2805"/>
                            <a:ext cx="40" cy="4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12" y="0"/>
                              </a:cxn>
                              <a:cxn ang="0">
                                <a:pos x="19" y="1"/>
                              </a:cxn>
                              <a:cxn ang="0">
                                <a:pos x="25" y="1"/>
                              </a:cxn>
                              <a:cxn ang="0">
                                <a:pos x="28" y="1"/>
                              </a:cxn>
                              <a:cxn ang="0">
                                <a:pos x="33" y="2"/>
                              </a:cxn>
                              <a:cxn ang="0">
                                <a:pos x="39" y="2"/>
                              </a:cxn>
                              <a:cxn ang="0">
                                <a:pos x="31" y="3"/>
                              </a:cxn>
                              <a:cxn ang="0">
                                <a:pos x="25" y="3"/>
                              </a:cxn>
                              <a:cxn ang="0">
                                <a:pos x="20" y="3"/>
                              </a:cxn>
                              <a:cxn ang="0">
                                <a:pos x="14" y="3"/>
                              </a:cxn>
                              <a:cxn ang="0">
                                <a:pos x="9" y="2"/>
                              </a:cxn>
                              <a:cxn ang="0">
                                <a:pos x="4" y="2"/>
                              </a:cxn>
                              <a:cxn ang="0">
                                <a:pos x="0" y="1"/>
                              </a:cxn>
                              <a:cxn ang="0">
                                <a:pos x="6" y="0"/>
                              </a:cxn>
                              <a:cxn ang="0">
                                <a:pos x="12" y="0"/>
                              </a:cxn>
                            </a:cxnLst>
                            <a:rect l="0" t="0" r="r" b="b"/>
                            <a:pathLst>
                              <a:path w="40" h="4">
                                <a:moveTo>
                                  <a:pt x="12" y="0"/>
                                </a:moveTo>
                                <a:lnTo>
                                  <a:pt x="19" y="1"/>
                                </a:lnTo>
                                <a:lnTo>
                                  <a:pt x="25" y="1"/>
                                </a:lnTo>
                                <a:lnTo>
                                  <a:pt x="28" y="1"/>
                                </a:lnTo>
                                <a:lnTo>
                                  <a:pt x="33" y="2"/>
                                </a:lnTo>
                                <a:lnTo>
                                  <a:pt x="39" y="2"/>
                                </a:lnTo>
                                <a:lnTo>
                                  <a:pt x="31" y="3"/>
                                </a:lnTo>
                                <a:lnTo>
                                  <a:pt x="25" y="3"/>
                                </a:lnTo>
                                <a:lnTo>
                                  <a:pt x="20" y="3"/>
                                </a:lnTo>
                                <a:lnTo>
                                  <a:pt x="14" y="3"/>
                                </a:lnTo>
                                <a:lnTo>
                                  <a:pt x="9" y="2"/>
                                </a:lnTo>
                                <a:lnTo>
                                  <a:pt x="4" y="2"/>
                                </a:lnTo>
                                <a:lnTo>
                                  <a:pt x="0" y="1"/>
                                </a:lnTo>
                                <a:lnTo>
                                  <a:pt x="6" y="0"/>
                                </a:lnTo>
                                <a:lnTo>
                                  <a:pt x="12" y="0"/>
                                </a:lnTo>
                              </a:path>
                            </a:pathLst>
                          </a:custGeom>
                          <a:solidFill>
                            <a:srgbClr val="9F9F9F"/>
                          </a:solidFill>
                          <a:ln w="12700" cap="rnd" cmpd="sng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42" name="Freeform 32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31" y="2805"/>
                            <a:ext cx="27" cy="4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0"/>
                              </a:cxn>
                              <a:cxn ang="0">
                                <a:pos x="7" y="1"/>
                              </a:cxn>
                              <a:cxn ang="0">
                                <a:pos x="13" y="1"/>
                              </a:cxn>
                              <a:cxn ang="0">
                                <a:pos x="16" y="1"/>
                              </a:cxn>
                              <a:cxn ang="0">
                                <a:pos x="20" y="2"/>
                              </a:cxn>
                              <a:cxn ang="0">
                                <a:pos x="26" y="2"/>
                              </a:cxn>
                              <a:cxn ang="0">
                                <a:pos x="18" y="3"/>
                              </a:cxn>
                              <a:cxn ang="0">
                                <a:pos x="13" y="3"/>
                              </a:cxn>
                              <a:cxn ang="0">
                                <a:pos x="8" y="3"/>
                              </a:cxn>
                              <a:cxn ang="0">
                                <a:pos x="7" y="3"/>
                              </a:cxn>
                              <a:cxn ang="0">
                                <a:pos x="0" y="0"/>
                              </a:cxn>
                            </a:cxnLst>
                            <a:rect l="0" t="0" r="r" b="b"/>
                            <a:pathLst>
                              <a:path w="27" h="4">
                                <a:moveTo>
                                  <a:pt x="0" y="0"/>
                                </a:moveTo>
                                <a:lnTo>
                                  <a:pt x="7" y="1"/>
                                </a:lnTo>
                                <a:lnTo>
                                  <a:pt x="13" y="1"/>
                                </a:lnTo>
                                <a:lnTo>
                                  <a:pt x="16" y="1"/>
                                </a:lnTo>
                                <a:lnTo>
                                  <a:pt x="20" y="2"/>
                                </a:lnTo>
                                <a:lnTo>
                                  <a:pt x="26" y="2"/>
                                </a:lnTo>
                                <a:lnTo>
                                  <a:pt x="18" y="3"/>
                                </a:lnTo>
                                <a:lnTo>
                                  <a:pt x="13" y="3"/>
                                </a:lnTo>
                                <a:lnTo>
                                  <a:pt x="8" y="3"/>
                                </a:lnTo>
                                <a:lnTo>
                                  <a:pt x="7" y="3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solidFill>
                            <a:srgbClr val="3F3F3F"/>
                          </a:solidFill>
                          <a:ln w="12700" cap="rnd" cmpd="sng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</p:grpSp>
          <p:grpSp>
            <p:nvGrpSpPr>
              <p:cNvPr id="198" name="Group 322"/>
              <p:cNvGrpSpPr>
                <a:grpSpLocks/>
              </p:cNvGrpSpPr>
              <p:nvPr/>
            </p:nvGrpSpPr>
            <p:grpSpPr bwMode="auto">
              <a:xfrm>
                <a:off x="2340429" y="2707754"/>
                <a:ext cx="517362" cy="346685"/>
                <a:chOff x="1012" y="2852"/>
                <a:chExt cx="196" cy="152"/>
              </a:xfrm>
            </p:grpSpPr>
            <p:grpSp>
              <p:nvGrpSpPr>
                <p:cNvPr id="199" name="Group 323"/>
                <p:cNvGrpSpPr>
                  <a:grpSpLocks/>
                </p:cNvGrpSpPr>
                <p:nvPr/>
              </p:nvGrpSpPr>
              <p:grpSpPr bwMode="auto">
                <a:xfrm>
                  <a:off x="1064" y="2852"/>
                  <a:ext cx="144" cy="152"/>
                  <a:chOff x="1064" y="2852"/>
                  <a:chExt cx="144" cy="152"/>
                </a:xfrm>
              </p:grpSpPr>
              <p:sp>
                <p:nvSpPr>
                  <p:cNvPr id="221" name="Arc 324"/>
                  <p:cNvSpPr>
                    <a:spLocks/>
                  </p:cNvSpPr>
                  <p:nvPr/>
                </p:nvSpPr>
                <p:spPr bwMode="auto">
                  <a:xfrm>
                    <a:off x="1088" y="2856"/>
                    <a:ext cx="32" cy="64"/>
                  </a:xfrm>
                  <a:custGeom>
                    <a:avLst/>
                    <a:gdLst>
                      <a:gd name="G0" fmla="+- 0 0 0"/>
                      <a:gd name="G1" fmla="+- 0 0 0"/>
                      <a:gd name="G2" fmla="+- 21600 0 0"/>
                      <a:gd name="T0" fmla="*/ 21600 w 21600"/>
                      <a:gd name="T1" fmla="*/ 0 h 21600"/>
                      <a:gd name="T2" fmla="*/ 0 w 21600"/>
                      <a:gd name="T3" fmla="*/ 21600 h 21600"/>
                      <a:gd name="T4" fmla="*/ 0 w 21600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21600" y="0"/>
                        </a:moveTo>
                        <a:cubicBezTo>
                          <a:pt x="21600" y="11929"/>
                          <a:pt x="11929" y="21599"/>
                          <a:pt x="0" y="21600"/>
                        </a:cubicBezTo>
                      </a:path>
                      <a:path w="21600" h="21600" stroke="0" extrusionOk="0">
                        <a:moveTo>
                          <a:pt x="21600" y="0"/>
                        </a:moveTo>
                        <a:cubicBezTo>
                          <a:pt x="21600" y="11929"/>
                          <a:pt x="11929" y="21599"/>
                          <a:pt x="0" y="2160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38100" cap="rnd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2" name="Arc 325"/>
                  <p:cNvSpPr>
                    <a:spLocks/>
                  </p:cNvSpPr>
                  <p:nvPr/>
                </p:nvSpPr>
                <p:spPr bwMode="auto">
                  <a:xfrm>
                    <a:off x="1100" y="2852"/>
                    <a:ext cx="64" cy="112"/>
                  </a:xfrm>
                  <a:custGeom>
                    <a:avLst/>
                    <a:gdLst>
                      <a:gd name="G0" fmla="+- 0 0 0"/>
                      <a:gd name="G1" fmla="+- 0 0 0"/>
                      <a:gd name="G2" fmla="+- 21600 0 0"/>
                      <a:gd name="T0" fmla="*/ 21600 w 21600"/>
                      <a:gd name="T1" fmla="*/ 0 h 21600"/>
                      <a:gd name="T2" fmla="*/ 0 w 21600"/>
                      <a:gd name="T3" fmla="*/ 21600 h 21600"/>
                      <a:gd name="T4" fmla="*/ 0 w 21600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21600" y="0"/>
                        </a:moveTo>
                        <a:cubicBezTo>
                          <a:pt x="21600" y="11929"/>
                          <a:pt x="11929" y="21599"/>
                          <a:pt x="0" y="21600"/>
                        </a:cubicBezTo>
                      </a:path>
                      <a:path w="21600" h="21600" stroke="0" extrusionOk="0">
                        <a:moveTo>
                          <a:pt x="21600" y="0"/>
                        </a:moveTo>
                        <a:cubicBezTo>
                          <a:pt x="21600" y="11929"/>
                          <a:pt x="11929" y="21599"/>
                          <a:pt x="0" y="2160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38100" cap="rnd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3" name="Arc 326"/>
                  <p:cNvSpPr>
                    <a:spLocks/>
                  </p:cNvSpPr>
                  <p:nvPr/>
                </p:nvSpPr>
                <p:spPr bwMode="auto">
                  <a:xfrm>
                    <a:off x="1128" y="2852"/>
                    <a:ext cx="80" cy="152"/>
                  </a:xfrm>
                  <a:custGeom>
                    <a:avLst/>
                    <a:gdLst>
                      <a:gd name="G0" fmla="+- 0 0 0"/>
                      <a:gd name="G1" fmla="+- 0 0 0"/>
                      <a:gd name="G2" fmla="+- 21600 0 0"/>
                      <a:gd name="T0" fmla="*/ 21600 w 21600"/>
                      <a:gd name="T1" fmla="*/ 0 h 21600"/>
                      <a:gd name="T2" fmla="*/ 0 w 21600"/>
                      <a:gd name="T3" fmla="*/ 21600 h 21600"/>
                      <a:gd name="T4" fmla="*/ 0 w 21600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21600" y="0"/>
                        </a:moveTo>
                        <a:cubicBezTo>
                          <a:pt x="21600" y="11929"/>
                          <a:pt x="11929" y="21599"/>
                          <a:pt x="0" y="21600"/>
                        </a:cubicBezTo>
                      </a:path>
                      <a:path w="21600" h="21600" stroke="0" extrusionOk="0">
                        <a:moveTo>
                          <a:pt x="21600" y="0"/>
                        </a:moveTo>
                        <a:cubicBezTo>
                          <a:pt x="21600" y="11929"/>
                          <a:pt x="11929" y="21599"/>
                          <a:pt x="0" y="2160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38100" cap="rnd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4" name="Arc 327"/>
                  <p:cNvSpPr>
                    <a:spLocks/>
                  </p:cNvSpPr>
                  <p:nvPr/>
                </p:nvSpPr>
                <p:spPr bwMode="auto">
                  <a:xfrm>
                    <a:off x="1064" y="2856"/>
                    <a:ext cx="16" cy="40"/>
                  </a:xfrm>
                  <a:custGeom>
                    <a:avLst/>
                    <a:gdLst>
                      <a:gd name="G0" fmla="+- 0 0 0"/>
                      <a:gd name="G1" fmla="+- 0 0 0"/>
                      <a:gd name="G2" fmla="+- 21600 0 0"/>
                      <a:gd name="T0" fmla="*/ 21600 w 21600"/>
                      <a:gd name="T1" fmla="*/ 0 h 21600"/>
                      <a:gd name="T2" fmla="*/ 0 w 21600"/>
                      <a:gd name="T3" fmla="*/ 21600 h 21600"/>
                      <a:gd name="T4" fmla="*/ 0 w 21600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21600" y="0"/>
                        </a:moveTo>
                        <a:cubicBezTo>
                          <a:pt x="21600" y="11929"/>
                          <a:pt x="11929" y="21599"/>
                          <a:pt x="0" y="21600"/>
                        </a:cubicBezTo>
                      </a:path>
                      <a:path w="21600" h="21600" stroke="0" extrusionOk="0">
                        <a:moveTo>
                          <a:pt x="21600" y="0"/>
                        </a:moveTo>
                        <a:cubicBezTo>
                          <a:pt x="21600" y="11929"/>
                          <a:pt x="11929" y="21599"/>
                          <a:pt x="0" y="2160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38100" cap="rnd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20" name="Rectangle 328"/>
                <p:cNvSpPr>
                  <a:spLocks noChangeArrowheads="1"/>
                </p:cNvSpPr>
                <p:nvPr/>
              </p:nvSpPr>
              <p:spPr bwMode="auto">
                <a:xfrm>
                  <a:off x="1012" y="2860"/>
                  <a:ext cx="12" cy="8"/>
                </a:xfrm>
                <a:prstGeom prst="rect">
                  <a:avLst/>
                </a:prstGeom>
                <a:solidFill>
                  <a:schemeClr val="hlink"/>
                </a:solidFill>
                <a:ln w="38100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657" name="Rounded Rectangular Callout 656"/>
            <p:cNvSpPr/>
            <p:nvPr/>
          </p:nvSpPr>
          <p:spPr>
            <a:xfrm>
              <a:off x="1756372" y="1756372"/>
              <a:ext cx="1122630" cy="579422"/>
            </a:xfrm>
            <a:prstGeom prst="wedgeRoundRectCallout">
              <a:avLst>
                <a:gd name="adj1" fmla="val -33736"/>
                <a:gd name="adj2" fmla="val 79688"/>
                <a:gd name="adj3" fmla="val 16667"/>
              </a:avLst>
            </a:prstGeom>
            <a:ln w="38100">
              <a:solidFill>
                <a:schemeClr val="accent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r>
                <a:rPr lang="en-US" sz="2000" dirty="0" smtClean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DL227</a:t>
              </a:r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6119033" y="2126055"/>
            <a:ext cx="2277970" cy="1397676"/>
            <a:chOff x="6119033" y="2126055"/>
            <a:chExt cx="2277970" cy="1397676"/>
          </a:xfrm>
        </p:grpSpPr>
        <p:grpSp>
          <p:nvGrpSpPr>
            <p:cNvPr id="200" name="Group 220"/>
            <p:cNvGrpSpPr>
              <a:grpSpLocks/>
            </p:cNvGrpSpPr>
            <p:nvPr/>
          </p:nvGrpSpPr>
          <p:grpSpPr bwMode="auto">
            <a:xfrm flipH="1">
              <a:off x="6557201" y="2789275"/>
              <a:ext cx="1839802" cy="517746"/>
              <a:chOff x="345" y="2682"/>
              <a:chExt cx="697" cy="227"/>
            </a:xfrm>
          </p:grpSpPr>
          <p:grpSp>
            <p:nvGrpSpPr>
              <p:cNvPr id="201" name="Group 221"/>
              <p:cNvGrpSpPr>
                <a:grpSpLocks/>
              </p:cNvGrpSpPr>
              <p:nvPr/>
            </p:nvGrpSpPr>
            <p:grpSpPr bwMode="auto">
              <a:xfrm>
                <a:off x="364" y="2682"/>
                <a:ext cx="678" cy="196"/>
                <a:chOff x="364" y="2682"/>
                <a:chExt cx="678" cy="196"/>
              </a:xfrm>
            </p:grpSpPr>
            <p:sp>
              <p:nvSpPr>
                <p:cNvPr id="495" name="Freeform 222"/>
                <p:cNvSpPr>
                  <a:spLocks/>
                </p:cNvSpPr>
                <p:nvPr/>
              </p:nvSpPr>
              <p:spPr bwMode="auto">
                <a:xfrm>
                  <a:off x="364" y="2682"/>
                  <a:ext cx="678" cy="196"/>
                </a:xfrm>
                <a:custGeom>
                  <a:avLst/>
                  <a:gdLst/>
                  <a:ahLst/>
                  <a:cxnLst>
                    <a:cxn ang="0">
                      <a:pos x="33" y="0"/>
                    </a:cxn>
                    <a:cxn ang="0">
                      <a:pos x="125" y="115"/>
                    </a:cxn>
                    <a:cxn ang="0">
                      <a:pos x="132" y="120"/>
                    </a:cxn>
                    <a:cxn ang="0">
                      <a:pos x="417" y="120"/>
                    </a:cxn>
                    <a:cxn ang="0">
                      <a:pos x="612" y="115"/>
                    </a:cxn>
                    <a:cxn ang="0">
                      <a:pos x="621" y="116"/>
                    </a:cxn>
                    <a:cxn ang="0">
                      <a:pos x="630" y="119"/>
                    </a:cxn>
                    <a:cxn ang="0">
                      <a:pos x="638" y="123"/>
                    </a:cxn>
                    <a:cxn ang="0">
                      <a:pos x="646" y="128"/>
                    </a:cxn>
                    <a:cxn ang="0">
                      <a:pos x="651" y="133"/>
                    </a:cxn>
                    <a:cxn ang="0">
                      <a:pos x="658" y="143"/>
                    </a:cxn>
                    <a:cxn ang="0">
                      <a:pos x="664" y="147"/>
                    </a:cxn>
                    <a:cxn ang="0">
                      <a:pos x="669" y="151"/>
                    </a:cxn>
                    <a:cxn ang="0">
                      <a:pos x="673" y="155"/>
                    </a:cxn>
                    <a:cxn ang="0">
                      <a:pos x="676" y="159"/>
                    </a:cxn>
                    <a:cxn ang="0">
                      <a:pos x="677" y="163"/>
                    </a:cxn>
                    <a:cxn ang="0">
                      <a:pos x="677" y="166"/>
                    </a:cxn>
                    <a:cxn ang="0">
                      <a:pos x="674" y="172"/>
                    </a:cxn>
                    <a:cxn ang="0">
                      <a:pos x="669" y="176"/>
                    </a:cxn>
                    <a:cxn ang="0">
                      <a:pos x="659" y="180"/>
                    </a:cxn>
                    <a:cxn ang="0">
                      <a:pos x="648" y="182"/>
                    </a:cxn>
                    <a:cxn ang="0">
                      <a:pos x="635" y="184"/>
                    </a:cxn>
                    <a:cxn ang="0">
                      <a:pos x="618" y="186"/>
                    </a:cxn>
                    <a:cxn ang="0">
                      <a:pos x="557" y="187"/>
                    </a:cxn>
                    <a:cxn ang="0">
                      <a:pos x="258" y="195"/>
                    </a:cxn>
                    <a:cxn ang="0">
                      <a:pos x="181" y="195"/>
                    </a:cxn>
                    <a:cxn ang="0">
                      <a:pos x="138" y="190"/>
                    </a:cxn>
                    <a:cxn ang="0">
                      <a:pos x="114" y="187"/>
                    </a:cxn>
                    <a:cxn ang="0">
                      <a:pos x="97" y="183"/>
                    </a:cxn>
                    <a:cxn ang="0">
                      <a:pos x="35" y="164"/>
                    </a:cxn>
                    <a:cxn ang="0">
                      <a:pos x="5" y="152"/>
                    </a:cxn>
                    <a:cxn ang="0">
                      <a:pos x="19" y="142"/>
                    </a:cxn>
                    <a:cxn ang="0">
                      <a:pos x="27" y="9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8" h="196">
                      <a:moveTo>
                        <a:pt x="0" y="0"/>
                      </a:moveTo>
                      <a:lnTo>
                        <a:pt x="33" y="0"/>
                      </a:lnTo>
                      <a:lnTo>
                        <a:pt x="122" y="112"/>
                      </a:lnTo>
                      <a:lnTo>
                        <a:pt x="125" y="115"/>
                      </a:lnTo>
                      <a:lnTo>
                        <a:pt x="129" y="118"/>
                      </a:lnTo>
                      <a:lnTo>
                        <a:pt x="132" y="120"/>
                      </a:lnTo>
                      <a:lnTo>
                        <a:pt x="306" y="120"/>
                      </a:lnTo>
                      <a:lnTo>
                        <a:pt x="417" y="120"/>
                      </a:lnTo>
                      <a:lnTo>
                        <a:pt x="608" y="115"/>
                      </a:lnTo>
                      <a:lnTo>
                        <a:pt x="612" y="115"/>
                      </a:lnTo>
                      <a:lnTo>
                        <a:pt x="616" y="116"/>
                      </a:lnTo>
                      <a:lnTo>
                        <a:pt x="621" y="116"/>
                      </a:lnTo>
                      <a:lnTo>
                        <a:pt x="625" y="117"/>
                      </a:lnTo>
                      <a:lnTo>
                        <a:pt x="630" y="119"/>
                      </a:lnTo>
                      <a:lnTo>
                        <a:pt x="635" y="121"/>
                      </a:lnTo>
                      <a:lnTo>
                        <a:pt x="638" y="123"/>
                      </a:lnTo>
                      <a:lnTo>
                        <a:pt x="642" y="126"/>
                      </a:lnTo>
                      <a:lnTo>
                        <a:pt x="646" y="128"/>
                      </a:lnTo>
                      <a:lnTo>
                        <a:pt x="648" y="131"/>
                      </a:lnTo>
                      <a:lnTo>
                        <a:pt x="651" y="133"/>
                      </a:lnTo>
                      <a:lnTo>
                        <a:pt x="656" y="138"/>
                      </a:lnTo>
                      <a:lnTo>
                        <a:pt x="658" y="143"/>
                      </a:lnTo>
                      <a:lnTo>
                        <a:pt x="660" y="145"/>
                      </a:lnTo>
                      <a:lnTo>
                        <a:pt x="664" y="147"/>
                      </a:lnTo>
                      <a:lnTo>
                        <a:pt x="668" y="150"/>
                      </a:lnTo>
                      <a:lnTo>
                        <a:pt x="669" y="151"/>
                      </a:lnTo>
                      <a:lnTo>
                        <a:pt x="671" y="153"/>
                      </a:lnTo>
                      <a:lnTo>
                        <a:pt x="673" y="155"/>
                      </a:lnTo>
                      <a:lnTo>
                        <a:pt x="675" y="157"/>
                      </a:lnTo>
                      <a:lnTo>
                        <a:pt x="676" y="159"/>
                      </a:lnTo>
                      <a:lnTo>
                        <a:pt x="676" y="161"/>
                      </a:lnTo>
                      <a:lnTo>
                        <a:pt x="677" y="163"/>
                      </a:lnTo>
                      <a:lnTo>
                        <a:pt x="677" y="164"/>
                      </a:lnTo>
                      <a:lnTo>
                        <a:pt x="677" y="166"/>
                      </a:lnTo>
                      <a:lnTo>
                        <a:pt x="676" y="169"/>
                      </a:lnTo>
                      <a:lnTo>
                        <a:pt x="674" y="172"/>
                      </a:lnTo>
                      <a:lnTo>
                        <a:pt x="672" y="173"/>
                      </a:lnTo>
                      <a:lnTo>
                        <a:pt x="669" y="176"/>
                      </a:lnTo>
                      <a:lnTo>
                        <a:pt x="664" y="179"/>
                      </a:lnTo>
                      <a:lnTo>
                        <a:pt x="659" y="180"/>
                      </a:lnTo>
                      <a:lnTo>
                        <a:pt x="654" y="181"/>
                      </a:lnTo>
                      <a:lnTo>
                        <a:pt x="648" y="182"/>
                      </a:lnTo>
                      <a:lnTo>
                        <a:pt x="642" y="183"/>
                      </a:lnTo>
                      <a:lnTo>
                        <a:pt x="635" y="184"/>
                      </a:lnTo>
                      <a:lnTo>
                        <a:pt x="625" y="186"/>
                      </a:lnTo>
                      <a:lnTo>
                        <a:pt x="618" y="186"/>
                      </a:lnTo>
                      <a:lnTo>
                        <a:pt x="602" y="187"/>
                      </a:lnTo>
                      <a:lnTo>
                        <a:pt x="557" y="187"/>
                      </a:lnTo>
                      <a:lnTo>
                        <a:pt x="459" y="189"/>
                      </a:lnTo>
                      <a:lnTo>
                        <a:pt x="258" y="195"/>
                      </a:lnTo>
                      <a:lnTo>
                        <a:pt x="248" y="195"/>
                      </a:lnTo>
                      <a:lnTo>
                        <a:pt x="181" y="195"/>
                      </a:lnTo>
                      <a:lnTo>
                        <a:pt x="165" y="193"/>
                      </a:lnTo>
                      <a:lnTo>
                        <a:pt x="138" y="190"/>
                      </a:lnTo>
                      <a:lnTo>
                        <a:pt x="124" y="189"/>
                      </a:lnTo>
                      <a:lnTo>
                        <a:pt x="114" y="187"/>
                      </a:lnTo>
                      <a:lnTo>
                        <a:pt x="104" y="185"/>
                      </a:lnTo>
                      <a:lnTo>
                        <a:pt x="97" y="183"/>
                      </a:lnTo>
                      <a:lnTo>
                        <a:pt x="86" y="180"/>
                      </a:lnTo>
                      <a:lnTo>
                        <a:pt x="35" y="164"/>
                      </a:lnTo>
                      <a:lnTo>
                        <a:pt x="24" y="159"/>
                      </a:lnTo>
                      <a:lnTo>
                        <a:pt x="5" y="152"/>
                      </a:lnTo>
                      <a:lnTo>
                        <a:pt x="5" y="146"/>
                      </a:lnTo>
                      <a:lnTo>
                        <a:pt x="19" y="142"/>
                      </a:lnTo>
                      <a:lnTo>
                        <a:pt x="38" y="130"/>
                      </a:lnTo>
                      <a:lnTo>
                        <a:pt x="27" y="93"/>
                      </a:lnTo>
                      <a:lnTo>
                        <a:pt x="16" y="5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FBFBF"/>
                </a:solidFill>
                <a:ln w="1270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02" name="Group 223"/>
                <p:cNvGrpSpPr>
                  <a:grpSpLocks/>
                </p:cNvGrpSpPr>
                <p:nvPr/>
              </p:nvGrpSpPr>
              <p:grpSpPr bwMode="auto">
                <a:xfrm>
                  <a:off x="482" y="2808"/>
                  <a:ext cx="502" cy="33"/>
                  <a:chOff x="482" y="2808"/>
                  <a:chExt cx="502" cy="33"/>
                </a:xfrm>
              </p:grpSpPr>
              <p:sp>
                <p:nvSpPr>
                  <p:cNvPr id="544" name="Freeform 224"/>
                  <p:cNvSpPr>
                    <a:spLocks/>
                  </p:cNvSpPr>
                  <p:nvPr/>
                </p:nvSpPr>
                <p:spPr bwMode="auto">
                  <a:xfrm>
                    <a:off x="970" y="2808"/>
                    <a:ext cx="14" cy="3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1" y="0"/>
                      </a:cxn>
                      <a:cxn ang="0">
                        <a:pos x="12" y="1"/>
                      </a:cxn>
                      <a:cxn ang="0">
                        <a:pos x="13" y="3"/>
                      </a:cxn>
                      <a:cxn ang="0">
                        <a:pos x="13" y="5"/>
                      </a:cxn>
                      <a:cxn ang="0">
                        <a:pos x="13" y="9"/>
                      </a:cxn>
                      <a:cxn ang="0">
                        <a:pos x="13" y="24"/>
                      </a:cxn>
                      <a:cxn ang="0">
                        <a:pos x="12" y="27"/>
                      </a:cxn>
                      <a:cxn ang="0">
                        <a:pos x="11" y="31"/>
                      </a:cxn>
                      <a:cxn ang="0">
                        <a:pos x="0" y="31"/>
                      </a:cxn>
                      <a:cxn ang="0">
                        <a:pos x="1" y="28"/>
                      </a:cxn>
                      <a:cxn ang="0">
                        <a:pos x="2" y="24"/>
                      </a:cxn>
                      <a:cxn ang="0">
                        <a:pos x="2" y="9"/>
                      </a:cxn>
                      <a:cxn ang="0">
                        <a:pos x="2" y="5"/>
                      </a:cxn>
                      <a:cxn ang="0">
                        <a:pos x="1" y="3"/>
                      </a:cxn>
                      <a:cxn ang="0">
                        <a:pos x="1" y="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4" h="32">
                        <a:moveTo>
                          <a:pt x="0" y="0"/>
                        </a:moveTo>
                        <a:lnTo>
                          <a:pt x="11" y="0"/>
                        </a:lnTo>
                        <a:lnTo>
                          <a:pt x="12" y="1"/>
                        </a:lnTo>
                        <a:lnTo>
                          <a:pt x="13" y="3"/>
                        </a:lnTo>
                        <a:lnTo>
                          <a:pt x="13" y="5"/>
                        </a:lnTo>
                        <a:lnTo>
                          <a:pt x="13" y="9"/>
                        </a:lnTo>
                        <a:lnTo>
                          <a:pt x="13" y="24"/>
                        </a:lnTo>
                        <a:lnTo>
                          <a:pt x="12" y="27"/>
                        </a:lnTo>
                        <a:lnTo>
                          <a:pt x="11" y="31"/>
                        </a:lnTo>
                        <a:lnTo>
                          <a:pt x="0" y="31"/>
                        </a:lnTo>
                        <a:lnTo>
                          <a:pt x="1" y="28"/>
                        </a:lnTo>
                        <a:lnTo>
                          <a:pt x="2" y="24"/>
                        </a:lnTo>
                        <a:lnTo>
                          <a:pt x="2" y="9"/>
                        </a:lnTo>
                        <a:lnTo>
                          <a:pt x="2" y="5"/>
                        </a:lnTo>
                        <a:lnTo>
                          <a:pt x="1" y="3"/>
                        </a:lnTo>
                        <a:lnTo>
                          <a:pt x="1" y="1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B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45" name="Freeform 225"/>
                  <p:cNvSpPr>
                    <a:spLocks/>
                  </p:cNvSpPr>
                  <p:nvPr/>
                </p:nvSpPr>
                <p:spPr bwMode="auto">
                  <a:xfrm>
                    <a:off x="835" y="2808"/>
                    <a:ext cx="12" cy="3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" y="0"/>
                      </a:cxn>
                      <a:cxn ang="0">
                        <a:pos x="10" y="2"/>
                      </a:cxn>
                      <a:cxn ang="0">
                        <a:pos x="11" y="4"/>
                      </a:cxn>
                      <a:cxn ang="0">
                        <a:pos x="11" y="6"/>
                      </a:cxn>
                      <a:cxn ang="0">
                        <a:pos x="11" y="9"/>
                      </a:cxn>
                      <a:cxn ang="0">
                        <a:pos x="11" y="25"/>
                      </a:cxn>
                      <a:cxn ang="0">
                        <a:pos x="10" y="28"/>
                      </a:cxn>
                      <a:cxn ang="0">
                        <a:pos x="10" y="32"/>
                      </a:cxn>
                      <a:cxn ang="0">
                        <a:pos x="0" y="32"/>
                      </a:cxn>
                      <a:cxn ang="0">
                        <a:pos x="1" y="29"/>
                      </a:cxn>
                      <a:cxn ang="0">
                        <a:pos x="1" y="25"/>
                      </a:cxn>
                      <a:cxn ang="0">
                        <a:pos x="1" y="9"/>
                      </a:cxn>
                      <a:cxn ang="0">
                        <a:pos x="1" y="6"/>
                      </a:cxn>
                      <a:cxn ang="0">
                        <a:pos x="1" y="4"/>
                      </a:cxn>
                      <a:cxn ang="0">
                        <a:pos x="1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2" h="33">
                        <a:moveTo>
                          <a:pt x="0" y="0"/>
                        </a:moveTo>
                        <a:lnTo>
                          <a:pt x="10" y="0"/>
                        </a:lnTo>
                        <a:lnTo>
                          <a:pt x="10" y="2"/>
                        </a:lnTo>
                        <a:lnTo>
                          <a:pt x="11" y="4"/>
                        </a:lnTo>
                        <a:lnTo>
                          <a:pt x="11" y="6"/>
                        </a:lnTo>
                        <a:lnTo>
                          <a:pt x="11" y="9"/>
                        </a:lnTo>
                        <a:lnTo>
                          <a:pt x="11" y="25"/>
                        </a:lnTo>
                        <a:lnTo>
                          <a:pt x="10" y="28"/>
                        </a:lnTo>
                        <a:lnTo>
                          <a:pt x="10" y="32"/>
                        </a:lnTo>
                        <a:lnTo>
                          <a:pt x="0" y="32"/>
                        </a:lnTo>
                        <a:lnTo>
                          <a:pt x="1" y="29"/>
                        </a:lnTo>
                        <a:lnTo>
                          <a:pt x="1" y="25"/>
                        </a:lnTo>
                        <a:lnTo>
                          <a:pt x="1" y="9"/>
                        </a:lnTo>
                        <a:lnTo>
                          <a:pt x="1" y="6"/>
                        </a:lnTo>
                        <a:lnTo>
                          <a:pt x="1" y="4"/>
                        </a:lnTo>
                        <a:lnTo>
                          <a:pt x="1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B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46" name="Freeform 226"/>
                  <p:cNvSpPr>
                    <a:spLocks/>
                  </p:cNvSpPr>
                  <p:nvPr/>
                </p:nvSpPr>
                <p:spPr bwMode="auto">
                  <a:xfrm>
                    <a:off x="604" y="2811"/>
                    <a:ext cx="12" cy="2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" y="0"/>
                      </a:cxn>
                      <a:cxn ang="0">
                        <a:pos x="10" y="2"/>
                      </a:cxn>
                      <a:cxn ang="0">
                        <a:pos x="11" y="4"/>
                      </a:cxn>
                      <a:cxn ang="0">
                        <a:pos x="11" y="5"/>
                      </a:cxn>
                      <a:cxn ang="0">
                        <a:pos x="11" y="9"/>
                      </a:cxn>
                      <a:cxn ang="0">
                        <a:pos x="11" y="24"/>
                      </a:cxn>
                      <a:cxn ang="0">
                        <a:pos x="11" y="28"/>
                      </a:cxn>
                      <a:cxn ang="0">
                        <a:pos x="0" y="28"/>
                      </a:cxn>
                      <a:cxn ang="0">
                        <a:pos x="1" y="24"/>
                      </a:cxn>
                      <a:cxn ang="0">
                        <a:pos x="1" y="9"/>
                      </a:cxn>
                      <a:cxn ang="0">
                        <a:pos x="1" y="5"/>
                      </a:cxn>
                      <a:cxn ang="0">
                        <a:pos x="1" y="3"/>
                      </a:cxn>
                      <a:cxn ang="0">
                        <a:pos x="0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2" h="29">
                        <a:moveTo>
                          <a:pt x="0" y="0"/>
                        </a:moveTo>
                        <a:lnTo>
                          <a:pt x="10" y="0"/>
                        </a:lnTo>
                        <a:lnTo>
                          <a:pt x="10" y="2"/>
                        </a:lnTo>
                        <a:lnTo>
                          <a:pt x="11" y="4"/>
                        </a:lnTo>
                        <a:lnTo>
                          <a:pt x="11" y="5"/>
                        </a:lnTo>
                        <a:lnTo>
                          <a:pt x="11" y="9"/>
                        </a:lnTo>
                        <a:lnTo>
                          <a:pt x="11" y="24"/>
                        </a:lnTo>
                        <a:lnTo>
                          <a:pt x="11" y="28"/>
                        </a:lnTo>
                        <a:lnTo>
                          <a:pt x="0" y="28"/>
                        </a:lnTo>
                        <a:lnTo>
                          <a:pt x="1" y="24"/>
                        </a:lnTo>
                        <a:lnTo>
                          <a:pt x="1" y="9"/>
                        </a:lnTo>
                        <a:lnTo>
                          <a:pt x="1" y="5"/>
                        </a:lnTo>
                        <a:lnTo>
                          <a:pt x="1" y="3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B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47" name="Freeform 227"/>
                  <p:cNvSpPr>
                    <a:spLocks/>
                  </p:cNvSpPr>
                  <p:nvPr/>
                </p:nvSpPr>
                <p:spPr bwMode="auto">
                  <a:xfrm>
                    <a:off x="482" y="2814"/>
                    <a:ext cx="13" cy="27"/>
                  </a:xfrm>
                  <a:custGeom>
                    <a:avLst/>
                    <a:gdLst/>
                    <a:ahLst/>
                    <a:cxnLst>
                      <a:cxn ang="0">
                        <a:pos x="12" y="0"/>
                      </a:cxn>
                      <a:cxn ang="0">
                        <a:pos x="1" y="0"/>
                      </a:cxn>
                      <a:cxn ang="0">
                        <a:pos x="1" y="1"/>
                      </a:cxn>
                      <a:cxn ang="0">
                        <a:pos x="1" y="3"/>
                      </a:cxn>
                      <a:cxn ang="0">
                        <a:pos x="1" y="5"/>
                      </a:cxn>
                      <a:cxn ang="0">
                        <a:pos x="0" y="8"/>
                      </a:cxn>
                      <a:cxn ang="0">
                        <a:pos x="1" y="23"/>
                      </a:cxn>
                      <a:cxn ang="0">
                        <a:pos x="1" y="26"/>
                      </a:cxn>
                      <a:cxn ang="0">
                        <a:pos x="11" y="26"/>
                      </a:cxn>
                      <a:cxn ang="0">
                        <a:pos x="11" y="23"/>
                      </a:cxn>
                      <a:cxn ang="0">
                        <a:pos x="11" y="8"/>
                      </a:cxn>
                      <a:cxn ang="0">
                        <a:pos x="11" y="5"/>
                      </a:cxn>
                      <a:cxn ang="0">
                        <a:pos x="11" y="3"/>
                      </a:cxn>
                      <a:cxn ang="0">
                        <a:pos x="12" y="1"/>
                      </a:cxn>
                      <a:cxn ang="0">
                        <a:pos x="12" y="0"/>
                      </a:cxn>
                    </a:cxnLst>
                    <a:rect l="0" t="0" r="r" b="b"/>
                    <a:pathLst>
                      <a:path w="13" h="27">
                        <a:moveTo>
                          <a:pt x="12" y="0"/>
                        </a:moveTo>
                        <a:lnTo>
                          <a:pt x="1" y="0"/>
                        </a:lnTo>
                        <a:lnTo>
                          <a:pt x="1" y="1"/>
                        </a:lnTo>
                        <a:lnTo>
                          <a:pt x="1" y="3"/>
                        </a:lnTo>
                        <a:lnTo>
                          <a:pt x="1" y="5"/>
                        </a:lnTo>
                        <a:lnTo>
                          <a:pt x="0" y="8"/>
                        </a:lnTo>
                        <a:lnTo>
                          <a:pt x="1" y="23"/>
                        </a:lnTo>
                        <a:lnTo>
                          <a:pt x="1" y="26"/>
                        </a:lnTo>
                        <a:lnTo>
                          <a:pt x="11" y="26"/>
                        </a:lnTo>
                        <a:lnTo>
                          <a:pt x="11" y="23"/>
                        </a:lnTo>
                        <a:lnTo>
                          <a:pt x="11" y="8"/>
                        </a:lnTo>
                        <a:lnTo>
                          <a:pt x="11" y="5"/>
                        </a:lnTo>
                        <a:lnTo>
                          <a:pt x="11" y="3"/>
                        </a:lnTo>
                        <a:lnTo>
                          <a:pt x="12" y="1"/>
                        </a:lnTo>
                        <a:lnTo>
                          <a:pt x="12" y="0"/>
                        </a:lnTo>
                      </a:path>
                    </a:pathLst>
                  </a:custGeom>
                  <a:solidFill>
                    <a:srgbClr val="BFB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03" name="Group 228"/>
                <p:cNvGrpSpPr>
                  <a:grpSpLocks/>
                </p:cNvGrpSpPr>
                <p:nvPr/>
              </p:nvGrpSpPr>
              <p:grpSpPr bwMode="auto">
                <a:xfrm>
                  <a:off x="503" y="2818"/>
                  <a:ext cx="453" cy="14"/>
                  <a:chOff x="503" y="2818"/>
                  <a:chExt cx="453" cy="14"/>
                </a:xfrm>
              </p:grpSpPr>
              <p:grpSp>
                <p:nvGrpSpPr>
                  <p:cNvPr id="204" name="Group 229"/>
                  <p:cNvGrpSpPr>
                    <a:grpSpLocks/>
                  </p:cNvGrpSpPr>
                  <p:nvPr/>
                </p:nvGrpSpPr>
                <p:grpSpPr bwMode="auto">
                  <a:xfrm>
                    <a:off x="548" y="2826"/>
                    <a:ext cx="45" cy="4"/>
                    <a:chOff x="548" y="2826"/>
                    <a:chExt cx="45" cy="4"/>
                  </a:xfrm>
                </p:grpSpPr>
                <p:sp>
                  <p:nvSpPr>
                    <p:cNvPr id="537" name="Oval 23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92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38" name="Oval 23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85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39" name="Oval 23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78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0" name="Oval 2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70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1" name="Oval 2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3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2" name="Oval 23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55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3" name="Oval 2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8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05" name="Group 237"/>
                  <p:cNvGrpSpPr>
                    <a:grpSpLocks/>
                  </p:cNvGrpSpPr>
                  <p:nvPr/>
                </p:nvGrpSpPr>
                <p:grpSpPr bwMode="auto">
                  <a:xfrm>
                    <a:off x="777" y="2818"/>
                    <a:ext cx="179" cy="9"/>
                    <a:chOff x="777" y="2818"/>
                    <a:chExt cx="179" cy="9"/>
                  </a:xfrm>
                </p:grpSpPr>
                <p:grpSp>
                  <p:nvGrpSpPr>
                    <p:cNvPr id="206" name="Group 23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09" y="2818"/>
                      <a:ext cx="47" cy="5"/>
                      <a:chOff x="909" y="2818"/>
                      <a:chExt cx="47" cy="5"/>
                    </a:xfrm>
                  </p:grpSpPr>
                  <p:sp>
                    <p:nvSpPr>
                      <p:cNvPr id="530" name="Oval 23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55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31" name="Oval 24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48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32" name="Oval 24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40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33" name="Oval 24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33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34" name="Oval 24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24" y="2818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35" name="Oval 244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16" y="2818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36" name="Oval 245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09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07" name="Group 2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3" y="2818"/>
                      <a:ext cx="49" cy="6"/>
                      <a:chOff x="853" y="2818"/>
                      <a:chExt cx="49" cy="6"/>
                    </a:xfrm>
                  </p:grpSpPr>
                  <p:sp>
                    <p:nvSpPr>
                      <p:cNvPr id="523" name="Oval 247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01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4" name="Oval 248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93" y="2818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5" name="Oval 24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86" y="2818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6" name="Oval 25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77" y="2820"/>
                        <a:ext cx="2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7" name="Oval 25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69" y="2820"/>
                        <a:ext cx="2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8" name="Oval 25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61" y="2820"/>
                        <a:ext cx="1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9" name="Oval 25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53" y="2820"/>
                        <a:ext cx="2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08" name="Group 25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77" y="2820"/>
                      <a:ext cx="48" cy="7"/>
                      <a:chOff x="777" y="2820"/>
                      <a:chExt cx="48" cy="7"/>
                    </a:xfrm>
                  </p:grpSpPr>
                  <p:sp>
                    <p:nvSpPr>
                      <p:cNvPr id="517" name="Oval 2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24" y="2820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18" name="Oval 256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16" y="2820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19" name="Oval 257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08" y="2820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0" name="Oval 258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00" y="2820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1" name="Oval 25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93" y="2821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2" name="Oval 26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77" y="2823"/>
                        <a:ext cx="2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09" name="Group 261"/>
                  <p:cNvGrpSpPr>
                    <a:grpSpLocks/>
                  </p:cNvGrpSpPr>
                  <p:nvPr/>
                </p:nvGrpSpPr>
                <p:grpSpPr bwMode="auto">
                  <a:xfrm>
                    <a:off x="726" y="2821"/>
                    <a:ext cx="39" cy="6"/>
                    <a:chOff x="726" y="2821"/>
                    <a:chExt cx="39" cy="6"/>
                  </a:xfrm>
                </p:grpSpPr>
                <p:sp>
                  <p:nvSpPr>
                    <p:cNvPr id="508" name="Oval 26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64" y="2823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09" name="Oval 26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56" y="2823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10" name="Oval 26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48" y="2821"/>
                      <a:ext cx="1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11" name="Oval 26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40" y="2821"/>
                      <a:ext cx="2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12" name="Oval 26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33" y="2821"/>
                      <a:ext cx="2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13" name="Oval 26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26" y="2821"/>
                      <a:ext cx="2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10" name="Group 268"/>
                  <p:cNvGrpSpPr>
                    <a:grpSpLocks/>
                  </p:cNvGrpSpPr>
                  <p:nvPr/>
                </p:nvGrpSpPr>
                <p:grpSpPr bwMode="auto">
                  <a:xfrm>
                    <a:off x="503" y="2827"/>
                    <a:ext cx="38" cy="5"/>
                    <a:chOff x="503" y="2827"/>
                    <a:chExt cx="38" cy="5"/>
                  </a:xfrm>
                </p:grpSpPr>
                <p:sp>
                  <p:nvSpPr>
                    <p:cNvPr id="502" name="Oval 269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40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03" name="Oval 27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33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04" name="Oval 27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26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05" name="Oval 27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17" y="2827"/>
                      <a:ext cx="2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06" name="Oval 27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10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07" name="Oval 27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03" y="2827"/>
                      <a:ext cx="2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449" name="Freeform 275"/>
              <p:cNvSpPr>
                <a:spLocks/>
              </p:cNvSpPr>
              <p:nvPr/>
            </p:nvSpPr>
            <p:spPr bwMode="auto">
              <a:xfrm>
                <a:off x="383" y="2752"/>
                <a:ext cx="659" cy="1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5" y="65"/>
                  </a:cxn>
                  <a:cxn ang="0">
                    <a:pos x="61" y="71"/>
                  </a:cxn>
                  <a:cxn ang="0">
                    <a:pos x="62" y="73"/>
                  </a:cxn>
                  <a:cxn ang="0">
                    <a:pos x="64" y="75"/>
                  </a:cxn>
                  <a:cxn ang="0">
                    <a:pos x="66" y="76"/>
                  </a:cxn>
                  <a:cxn ang="0">
                    <a:pos x="68" y="78"/>
                  </a:cxn>
                  <a:cxn ang="0">
                    <a:pos x="70" y="79"/>
                  </a:cxn>
                  <a:cxn ang="0">
                    <a:pos x="73" y="80"/>
                  </a:cxn>
                  <a:cxn ang="0">
                    <a:pos x="76" y="81"/>
                  </a:cxn>
                  <a:cxn ang="0">
                    <a:pos x="79" y="82"/>
                  </a:cxn>
                  <a:cxn ang="0">
                    <a:pos x="84" y="83"/>
                  </a:cxn>
                  <a:cxn ang="0">
                    <a:pos x="89" y="83"/>
                  </a:cxn>
                  <a:cxn ang="0">
                    <a:pos x="599" y="80"/>
                  </a:cxn>
                  <a:cxn ang="0">
                    <a:pos x="610" y="79"/>
                  </a:cxn>
                  <a:cxn ang="0">
                    <a:pos x="624" y="78"/>
                  </a:cxn>
                  <a:cxn ang="0">
                    <a:pos x="642" y="76"/>
                  </a:cxn>
                  <a:cxn ang="0">
                    <a:pos x="644" y="78"/>
                  </a:cxn>
                  <a:cxn ang="0">
                    <a:pos x="647" y="79"/>
                  </a:cxn>
                  <a:cxn ang="0">
                    <a:pos x="649" y="82"/>
                  </a:cxn>
                  <a:cxn ang="0">
                    <a:pos x="652" y="83"/>
                  </a:cxn>
                  <a:cxn ang="0">
                    <a:pos x="654" y="86"/>
                  </a:cxn>
                  <a:cxn ang="0">
                    <a:pos x="656" y="88"/>
                  </a:cxn>
                  <a:cxn ang="0">
                    <a:pos x="657" y="91"/>
                  </a:cxn>
                  <a:cxn ang="0">
                    <a:pos x="658" y="93"/>
                  </a:cxn>
                  <a:cxn ang="0">
                    <a:pos x="658" y="95"/>
                  </a:cxn>
                  <a:cxn ang="0">
                    <a:pos x="657" y="98"/>
                  </a:cxn>
                  <a:cxn ang="0">
                    <a:pos x="657" y="100"/>
                  </a:cxn>
                  <a:cxn ang="0">
                    <a:pos x="655" y="102"/>
                  </a:cxn>
                  <a:cxn ang="0">
                    <a:pos x="652" y="105"/>
                  </a:cxn>
                  <a:cxn ang="0">
                    <a:pos x="650" y="107"/>
                  </a:cxn>
                  <a:cxn ang="0">
                    <a:pos x="647" y="107"/>
                  </a:cxn>
                  <a:cxn ang="0">
                    <a:pos x="643" y="109"/>
                  </a:cxn>
                  <a:cxn ang="0">
                    <a:pos x="642" y="106"/>
                  </a:cxn>
                  <a:cxn ang="0">
                    <a:pos x="642" y="103"/>
                  </a:cxn>
                  <a:cxn ang="0">
                    <a:pos x="639" y="100"/>
                  </a:cxn>
                  <a:cxn ang="0">
                    <a:pos x="638" y="98"/>
                  </a:cxn>
                  <a:cxn ang="0">
                    <a:pos x="637" y="96"/>
                  </a:cxn>
                  <a:cxn ang="0">
                    <a:pos x="634" y="94"/>
                  </a:cxn>
                  <a:cxn ang="0">
                    <a:pos x="632" y="92"/>
                  </a:cxn>
                  <a:cxn ang="0">
                    <a:pos x="629" y="90"/>
                  </a:cxn>
                  <a:cxn ang="0">
                    <a:pos x="626" y="88"/>
                  </a:cxn>
                  <a:cxn ang="0">
                    <a:pos x="623" y="86"/>
                  </a:cxn>
                  <a:cxn ang="0">
                    <a:pos x="619" y="85"/>
                  </a:cxn>
                  <a:cxn ang="0">
                    <a:pos x="614" y="85"/>
                  </a:cxn>
                  <a:cxn ang="0">
                    <a:pos x="605" y="85"/>
                  </a:cxn>
                  <a:cxn ang="0">
                    <a:pos x="599" y="86"/>
                  </a:cxn>
                  <a:cxn ang="0">
                    <a:pos x="593" y="86"/>
                  </a:cxn>
                  <a:cxn ang="0">
                    <a:pos x="88" y="91"/>
                  </a:cxn>
                  <a:cxn ang="0">
                    <a:pos x="84" y="91"/>
                  </a:cxn>
                  <a:cxn ang="0">
                    <a:pos x="78" y="90"/>
                  </a:cxn>
                  <a:cxn ang="0">
                    <a:pos x="73" y="90"/>
                  </a:cxn>
                  <a:cxn ang="0">
                    <a:pos x="70" y="90"/>
                  </a:cxn>
                  <a:cxn ang="0">
                    <a:pos x="67" y="89"/>
                  </a:cxn>
                  <a:cxn ang="0">
                    <a:pos x="63" y="89"/>
                  </a:cxn>
                  <a:cxn ang="0">
                    <a:pos x="59" y="87"/>
                  </a:cxn>
                  <a:cxn ang="0">
                    <a:pos x="57" y="86"/>
                  </a:cxn>
                  <a:cxn ang="0">
                    <a:pos x="9" y="27"/>
                  </a:cxn>
                  <a:cxn ang="0">
                    <a:pos x="0" y="0"/>
                  </a:cxn>
                </a:cxnLst>
                <a:rect l="0" t="0" r="r" b="b"/>
                <a:pathLst>
                  <a:path w="659" h="110">
                    <a:moveTo>
                      <a:pt x="0" y="0"/>
                    </a:moveTo>
                    <a:lnTo>
                      <a:pt x="55" y="65"/>
                    </a:lnTo>
                    <a:lnTo>
                      <a:pt x="61" y="71"/>
                    </a:lnTo>
                    <a:lnTo>
                      <a:pt x="62" y="73"/>
                    </a:lnTo>
                    <a:lnTo>
                      <a:pt x="64" y="75"/>
                    </a:lnTo>
                    <a:lnTo>
                      <a:pt x="66" y="76"/>
                    </a:lnTo>
                    <a:lnTo>
                      <a:pt x="68" y="78"/>
                    </a:lnTo>
                    <a:lnTo>
                      <a:pt x="70" y="79"/>
                    </a:lnTo>
                    <a:lnTo>
                      <a:pt x="73" y="80"/>
                    </a:lnTo>
                    <a:lnTo>
                      <a:pt x="76" y="81"/>
                    </a:lnTo>
                    <a:lnTo>
                      <a:pt x="79" y="82"/>
                    </a:lnTo>
                    <a:lnTo>
                      <a:pt x="84" y="83"/>
                    </a:lnTo>
                    <a:lnTo>
                      <a:pt x="89" y="83"/>
                    </a:lnTo>
                    <a:lnTo>
                      <a:pt x="599" y="80"/>
                    </a:lnTo>
                    <a:lnTo>
                      <a:pt x="610" y="79"/>
                    </a:lnTo>
                    <a:lnTo>
                      <a:pt x="624" y="78"/>
                    </a:lnTo>
                    <a:lnTo>
                      <a:pt x="642" y="76"/>
                    </a:lnTo>
                    <a:lnTo>
                      <a:pt x="644" y="78"/>
                    </a:lnTo>
                    <a:lnTo>
                      <a:pt x="647" y="79"/>
                    </a:lnTo>
                    <a:lnTo>
                      <a:pt x="649" y="82"/>
                    </a:lnTo>
                    <a:lnTo>
                      <a:pt x="652" y="83"/>
                    </a:lnTo>
                    <a:lnTo>
                      <a:pt x="654" y="86"/>
                    </a:lnTo>
                    <a:lnTo>
                      <a:pt x="656" y="88"/>
                    </a:lnTo>
                    <a:lnTo>
                      <a:pt x="657" y="91"/>
                    </a:lnTo>
                    <a:lnTo>
                      <a:pt x="658" y="93"/>
                    </a:lnTo>
                    <a:lnTo>
                      <a:pt x="658" y="95"/>
                    </a:lnTo>
                    <a:lnTo>
                      <a:pt x="657" y="98"/>
                    </a:lnTo>
                    <a:lnTo>
                      <a:pt x="657" y="100"/>
                    </a:lnTo>
                    <a:lnTo>
                      <a:pt x="655" y="102"/>
                    </a:lnTo>
                    <a:lnTo>
                      <a:pt x="652" y="105"/>
                    </a:lnTo>
                    <a:lnTo>
                      <a:pt x="650" y="107"/>
                    </a:lnTo>
                    <a:lnTo>
                      <a:pt x="647" y="107"/>
                    </a:lnTo>
                    <a:lnTo>
                      <a:pt x="643" y="109"/>
                    </a:lnTo>
                    <a:lnTo>
                      <a:pt x="642" y="106"/>
                    </a:lnTo>
                    <a:lnTo>
                      <a:pt x="642" y="103"/>
                    </a:lnTo>
                    <a:lnTo>
                      <a:pt x="639" y="100"/>
                    </a:lnTo>
                    <a:lnTo>
                      <a:pt x="638" y="98"/>
                    </a:lnTo>
                    <a:lnTo>
                      <a:pt x="637" y="96"/>
                    </a:lnTo>
                    <a:lnTo>
                      <a:pt x="634" y="94"/>
                    </a:lnTo>
                    <a:lnTo>
                      <a:pt x="632" y="92"/>
                    </a:lnTo>
                    <a:lnTo>
                      <a:pt x="629" y="90"/>
                    </a:lnTo>
                    <a:lnTo>
                      <a:pt x="626" y="88"/>
                    </a:lnTo>
                    <a:lnTo>
                      <a:pt x="623" y="86"/>
                    </a:lnTo>
                    <a:lnTo>
                      <a:pt x="619" y="85"/>
                    </a:lnTo>
                    <a:lnTo>
                      <a:pt x="614" y="85"/>
                    </a:lnTo>
                    <a:lnTo>
                      <a:pt x="605" y="85"/>
                    </a:lnTo>
                    <a:lnTo>
                      <a:pt x="599" y="86"/>
                    </a:lnTo>
                    <a:lnTo>
                      <a:pt x="593" y="86"/>
                    </a:lnTo>
                    <a:lnTo>
                      <a:pt x="88" y="91"/>
                    </a:lnTo>
                    <a:lnTo>
                      <a:pt x="84" y="91"/>
                    </a:lnTo>
                    <a:lnTo>
                      <a:pt x="78" y="90"/>
                    </a:lnTo>
                    <a:lnTo>
                      <a:pt x="73" y="90"/>
                    </a:lnTo>
                    <a:lnTo>
                      <a:pt x="70" y="90"/>
                    </a:lnTo>
                    <a:lnTo>
                      <a:pt x="67" y="89"/>
                    </a:lnTo>
                    <a:lnTo>
                      <a:pt x="63" y="89"/>
                    </a:lnTo>
                    <a:lnTo>
                      <a:pt x="59" y="87"/>
                    </a:lnTo>
                    <a:lnTo>
                      <a:pt x="57" y="86"/>
                    </a:lnTo>
                    <a:lnTo>
                      <a:pt x="9" y="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11" name="Group 276"/>
              <p:cNvGrpSpPr>
                <a:grpSpLocks/>
              </p:cNvGrpSpPr>
              <p:nvPr/>
            </p:nvGrpSpPr>
            <p:grpSpPr bwMode="auto">
              <a:xfrm>
                <a:off x="1010" y="2818"/>
                <a:ext cx="12" cy="7"/>
                <a:chOff x="1010" y="2818"/>
                <a:chExt cx="12" cy="7"/>
              </a:xfrm>
            </p:grpSpPr>
            <p:sp>
              <p:nvSpPr>
                <p:cNvPr id="492" name="Freeform 277"/>
                <p:cNvSpPr>
                  <a:spLocks/>
                </p:cNvSpPr>
                <p:nvPr/>
              </p:nvSpPr>
              <p:spPr bwMode="auto">
                <a:xfrm>
                  <a:off x="1010" y="2818"/>
                  <a:ext cx="1" cy="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3" name="Freeform 278"/>
                <p:cNvSpPr>
                  <a:spLocks/>
                </p:cNvSpPr>
                <p:nvPr/>
              </p:nvSpPr>
              <p:spPr bwMode="auto">
                <a:xfrm>
                  <a:off x="1013" y="2818"/>
                  <a:ext cx="4" cy="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5"/>
                    </a:cxn>
                    <a:cxn ang="0">
                      <a:pos x="1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4" name="Freeform 279"/>
                <p:cNvSpPr>
                  <a:spLocks/>
                </p:cNvSpPr>
                <p:nvPr/>
              </p:nvSpPr>
              <p:spPr bwMode="auto">
                <a:xfrm>
                  <a:off x="1019" y="281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1" y="2"/>
                    </a:cxn>
                    <a:cxn ang="0">
                      <a:pos x="1" y="3"/>
                    </a:cxn>
                    <a:cxn ang="0">
                      <a:pos x="2" y="4"/>
                    </a:cxn>
                    <a:cxn ang="0">
                      <a:pos x="2" y="6"/>
                    </a:cxn>
                    <a:cxn ang="0">
                      <a:pos x="2" y="6"/>
                    </a:cxn>
                    <a:cxn ang="0">
                      <a:pos x="1" y="6"/>
                    </a:cxn>
                    <a:cxn ang="0">
                      <a:pos x="1" y="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" h="7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51" name="Arc 280"/>
              <p:cNvSpPr>
                <a:spLocks/>
              </p:cNvSpPr>
              <p:nvPr/>
            </p:nvSpPr>
            <p:spPr bwMode="auto">
              <a:xfrm>
                <a:off x="367" y="2834"/>
                <a:ext cx="1" cy="1"/>
              </a:xfrm>
              <a:custGeom>
                <a:avLst/>
                <a:gdLst>
                  <a:gd name="G0" fmla="+- 21600 0 0"/>
                  <a:gd name="G1" fmla="+- 11982 0 0"/>
                  <a:gd name="G2" fmla="+- 21600 0 0"/>
                  <a:gd name="T0" fmla="*/ 1108 w 21600"/>
                  <a:gd name="T1" fmla="*/ 18813 h 18813"/>
                  <a:gd name="T2" fmla="*/ 3628 w 21600"/>
                  <a:gd name="T3" fmla="*/ 0 h 18813"/>
                  <a:gd name="T4" fmla="*/ 21600 w 21600"/>
                  <a:gd name="T5" fmla="*/ 11982 h 18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8813" fill="none" extrusionOk="0">
                    <a:moveTo>
                      <a:pt x="1108" y="18812"/>
                    </a:moveTo>
                    <a:cubicBezTo>
                      <a:pt x="374" y="16610"/>
                      <a:pt x="0" y="14303"/>
                      <a:pt x="0" y="11982"/>
                    </a:cubicBezTo>
                    <a:cubicBezTo>
                      <a:pt x="-1" y="7717"/>
                      <a:pt x="1262" y="3548"/>
                      <a:pt x="3628" y="0"/>
                    </a:cubicBezTo>
                  </a:path>
                  <a:path w="21600" h="18813" stroke="0" extrusionOk="0">
                    <a:moveTo>
                      <a:pt x="1108" y="18812"/>
                    </a:moveTo>
                    <a:cubicBezTo>
                      <a:pt x="374" y="16610"/>
                      <a:pt x="0" y="14303"/>
                      <a:pt x="0" y="11982"/>
                    </a:cubicBezTo>
                    <a:cubicBezTo>
                      <a:pt x="-1" y="7717"/>
                      <a:pt x="1262" y="3548"/>
                      <a:pt x="3628" y="0"/>
                    </a:cubicBezTo>
                    <a:lnTo>
                      <a:pt x="21600" y="11982"/>
                    </a:lnTo>
                    <a:close/>
                  </a:path>
                </a:pathLst>
              </a:custGeom>
              <a:solidFill>
                <a:srgbClr val="BFBFBF"/>
              </a:solidFill>
              <a:ln w="1270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2" name="Freeform 281"/>
              <p:cNvSpPr>
                <a:spLocks/>
              </p:cNvSpPr>
              <p:nvPr/>
            </p:nvSpPr>
            <p:spPr bwMode="auto">
              <a:xfrm>
                <a:off x="687" y="2835"/>
                <a:ext cx="74" cy="1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0" y="6"/>
                  </a:cxn>
                  <a:cxn ang="0">
                    <a:pos x="30" y="5"/>
                  </a:cxn>
                  <a:cxn ang="0">
                    <a:pos x="40" y="3"/>
                  </a:cxn>
                  <a:cxn ang="0">
                    <a:pos x="46" y="2"/>
                  </a:cxn>
                  <a:cxn ang="0">
                    <a:pos x="53" y="0"/>
                  </a:cxn>
                  <a:cxn ang="0">
                    <a:pos x="58" y="0"/>
                  </a:cxn>
                  <a:cxn ang="0">
                    <a:pos x="63" y="0"/>
                  </a:cxn>
                  <a:cxn ang="0">
                    <a:pos x="66" y="1"/>
                  </a:cxn>
                  <a:cxn ang="0">
                    <a:pos x="69" y="3"/>
                  </a:cxn>
                  <a:cxn ang="0">
                    <a:pos x="72" y="5"/>
                  </a:cxn>
                  <a:cxn ang="0">
                    <a:pos x="73" y="10"/>
                  </a:cxn>
                  <a:cxn ang="0">
                    <a:pos x="70" y="15"/>
                  </a:cxn>
                  <a:cxn ang="0">
                    <a:pos x="40" y="17"/>
                  </a:cxn>
                  <a:cxn ang="0">
                    <a:pos x="31" y="16"/>
                  </a:cxn>
                  <a:cxn ang="0">
                    <a:pos x="24" y="15"/>
                  </a:cxn>
                  <a:cxn ang="0">
                    <a:pos x="14" y="11"/>
                  </a:cxn>
                  <a:cxn ang="0">
                    <a:pos x="0" y="4"/>
                  </a:cxn>
                </a:cxnLst>
                <a:rect l="0" t="0" r="r" b="b"/>
                <a:pathLst>
                  <a:path w="74" h="18">
                    <a:moveTo>
                      <a:pt x="0" y="4"/>
                    </a:moveTo>
                    <a:lnTo>
                      <a:pt x="20" y="6"/>
                    </a:lnTo>
                    <a:lnTo>
                      <a:pt x="30" y="5"/>
                    </a:lnTo>
                    <a:lnTo>
                      <a:pt x="40" y="3"/>
                    </a:lnTo>
                    <a:lnTo>
                      <a:pt x="46" y="2"/>
                    </a:lnTo>
                    <a:lnTo>
                      <a:pt x="53" y="0"/>
                    </a:lnTo>
                    <a:lnTo>
                      <a:pt x="58" y="0"/>
                    </a:lnTo>
                    <a:lnTo>
                      <a:pt x="63" y="0"/>
                    </a:lnTo>
                    <a:lnTo>
                      <a:pt x="66" y="1"/>
                    </a:lnTo>
                    <a:lnTo>
                      <a:pt x="69" y="3"/>
                    </a:lnTo>
                    <a:lnTo>
                      <a:pt x="72" y="5"/>
                    </a:lnTo>
                    <a:lnTo>
                      <a:pt x="73" y="10"/>
                    </a:lnTo>
                    <a:lnTo>
                      <a:pt x="70" y="15"/>
                    </a:lnTo>
                    <a:lnTo>
                      <a:pt x="40" y="17"/>
                    </a:lnTo>
                    <a:lnTo>
                      <a:pt x="31" y="16"/>
                    </a:lnTo>
                    <a:lnTo>
                      <a:pt x="24" y="15"/>
                    </a:lnTo>
                    <a:lnTo>
                      <a:pt x="14" y="11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5F5F5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12" name="Group 282"/>
              <p:cNvGrpSpPr>
                <a:grpSpLocks/>
              </p:cNvGrpSpPr>
              <p:nvPr/>
            </p:nvGrpSpPr>
            <p:grpSpPr bwMode="auto">
              <a:xfrm>
                <a:off x="601" y="2833"/>
                <a:ext cx="223" cy="76"/>
                <a:chOff x="601" y="2833"/>
                <a:chExt cx="223" cy="76"/>
              </a:xfrm>
            </p:grpSpPr>
            <p:grpSp>
              <p:nvGrpSpPr>
                <p:cNvPr id="213" name="Group 283"/>
                <p:cNvGrpSpPr>
                  <a:grpSpLocks/>
                </p:cNvGrpSpPr>
                <p:nvPr/>
              </p:nvGrpSpPr>
              <p:grpSpPr bwMode="auto">
                <a:xfrm>
                  <a:off x="601" y="2833"/>
                  <a:ext cx="223" cy="48"/>
                  <a:chOff x="601" y="2833"/>
                  <a:chExt cx="223" cy="48"/>
                </a:xfrm>
              </p:grpSpPr>
              <p:sp>
                <p:nvSpPr>
                  <p:cNvPr id="490" name="Freeform 284"/>
                  <p:cNvSpPr>
                    <a:spLocks/>
                  </p:cNvSpPr>
                  <p:nvPr/>
                </p:nvSpPr>
                <p:spPr bwMode="auto">
                  <a:xfrm>
                    <a:off x="602" y="2833"/>
                    <a:ext cx="222" cy="4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6" y="9"/>
                      </a:cxn>
                      <a:cxn ang="0">
                        <a:pos x="39" y="14"/>
                      </a:cxn>
                      <a:cxn ang="0">
                        <a:pos x="30" y="16"/>
                      </a:cxn>
                      <a:cxn ang="0">
                        <a:pos x="20" y="19"/>
                      </a:cxn>
                      <a:cxn ang="0">
                        <a:pos x="12" y="22"/>
                      </a:cxn>
                      <a:cxn ang="0">
                        <a:pos x="6" y="26"/>
                      </a:cxn>
                      <a:cxn ang="0">
                        <a:pos x="3" y="28"/>
                      </a:cxn>
                      <a:cxn ang="0">
                        <a:pos x="1" y="31"/>
                      </a:cxn>
                      <a:cxn ang="0">
                        <a:pos x="0" y="33"/>
                      </a:cxn>
                      <a:cxn ang="0">
                        <a:pos x="0" y="36"/>
                      </a:cxn>
                      <a:cxn ang="0">
                        <a:pos x="2" y="38"/>
                      </a:cxn>
                      <a:cxn ang="0">
                        <a:pos x="5" y="40"/>
                      </a:cxn>
                      <a:cxn ang="0">
                        <a:pos x="9" y="41"/>
                      </a:cxn>
                      <a:cxn ang="0">
                        <a:pos x="13" y="42"/>
                      </a:cxn>
                      <a:cxn ang="0">
                        <a:pos x="21" y="43"/>
                      </a:cxn>
                      <a:cxn ang="0">
                        <a:pos x="30" y="45"/>
                      </a:cxn>
                      <a:cxn ang="0">
                        <a:pos x="37" y="45"/>
                      </a:cxn>
                      <a:cxn ang="0">
                        <a:pos x="61" y="46"/>
                      </a:cxn>
                      <a:cxn ang="0">
                        <a:pos x="78" y="46"/>
                      </a:cxn>
                      <a:cxn ang="0">
                        <a:pos x="104" y="47"/>
                      </a:cxn>
                      <a:cxn ang="0">
                        <a:pos x="126" y="46"/>
                      </a:cxn>
                      <a:cxn ang="0">
                        <a:pos x="177" y="46"/>
                      </a:cxn>
                      <a:cxn ang="0">
                        <a:pos x="192" y="45"/>
                      </a:cxn>
                      <a:cxn ang="0">
                        <a:pos x="198" y="44"/>
                      </a:cxn>
                      <a:cxn ang="0">
                        <a:pos x="204" y="42"/>
                      </a:cxn>
                      <a:cxn ang="0">
                        <a:pos x="210" y="39"/>
                      </a:cxn>
                      <a:cxn ang="0">
                        <a:pos x="215" y="34"/>
                      </a:cxn>
                      <a:cxn ang="0">
                        <a:pos x="220" y="30"/>
                      </a:cxn>
                      <a:cxn ang="0">
                        <a:pos x="221" y="25"/>
                      </a:cxn>
                      <a:cxn ang="0">
                        <a:pos x="220" y="22"/>
                      </a:cxn>
                      <a:cxn ang="0">
                        <a:pos x="217" y="18"/>
                      </a:cxn>
                      <a:cxn ang="0">
                        <a:pos x="212" y="14"/>
                      </a:cxn>
                      <a:cxn ang="0">
                        <a:pos x="207" y="11"/>
                      </a:cxn>
                      <a:cxn ang="0">
                        <a:pos x="201" y="8"/>
                      </a:cxn>
                      <a:cxn ang="0">
                        <a:pos x="193" y="7"/>
                      </a:cxn>
                      <a:cxn ang="0">
                        <a:pos x="186" y="5"/>
                      </a:cxn>
                      <a:cxn ang="0">
                        <a:pos x="182" y="6"/>
                      </a:cxn>
                      <a:cxn ang="0">
                        <a:pos x="179" y="4"/>
                      </a:cxn>
                      <a:cxn ang="0">
                        <a:pos x="173" y="2"/>
                      </a:cxn>
                      <a:cxn ang="0">
                        <a:pos x="165" y="1"/>
                      </a:cxn>
                      <a:cxn ang="0">
                        <a:pos x="153" y="0"/>
                      </a:cxn>
                      <a:cxn ang="0">
                        <a:pos x="140" y="2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222" h="48">
                        <a:moveTo>
                          <a:pt x="55" y="7"/>
                        </a:moveTo>
                        <a:lnTo>
                          <a:pt x="46" y="9"/>
                        </a:lnTo>
                        <a:lnTo>
                          <a:pt x="39" y="14"/>
                        </a:lnTo>
                        <a:lnTo>
                          <a:pt x="30" y="16"/>
                        </a:lnTo>
                        <a:lnTo>
                          <a:pt x="20" y="19"/>
                        </a:lnTo>
                        <a:lnTo>
                          <a:pt x="12" y="22"/>
                        </a:lnTo>
                        <a:lnTo>
                          <a:pt x="6" y="26"/>
                        </a:lnTo>
                        <a:lnTo>
                          <a:pt x="3" y="28"/>
                        </a:lnTo>
                        <a:lnTo>
                          <a:pt x="1" y="31"/>
                        </a:lnTo>
                        <a:lnTo>
                          <a:pt x="0" y="33"/>
                        </a:lnTo>
                        <a:lnTo>
                          <a:pt x="0" y="36"/>
                        </a:lnTo>
                        <a:lnTo>
                          <a:pt x="2" y="38"/>
                        </a:lnTo>
                        <a:lnTo>
                          <a:pt x="5" y="40"/>
                        </a:lnTo>
                        <a:lnTo>
                          <a:pt x="9" y="41"/>
                        </a:lnTo>
                        <a:lnTo>
                          <a:pt x="13" y="42"/>
                        </a:lnTo>
                        <a:lnTo>
                          <a:pt x="21" y="43"/>
                        </a:lnTo>
                        <a:lnTo>
                          <a:pt x="30" y="45"/>
                        </a:lnTo>
                        <a:lnTo>
                          <a:pt x="37" y="45"/>
                        </a:lnTo>
                        <a:lnTo>
                          <a:pt x="61" y="46"/>
                        </a:lnTo>
                        <a:lnTo>
                          <a:pt x="78" y="46"/>
                        </a:lnTo>
                        <a:lnTo>
                          <a:pt x="104" y="47"/>
                        </a:lnTo>
                        <a:lnTo>
                          <a:pt x="126" y="46"/>
                        </a:lnTo>
                        <a:lnTo>
                          <a:pt x="177" y="46"/>
                        </a:lnTo>
                        <a:lnTo>
                          <a:pt x="192" y="45"/>
                        </a:lnTo>
                        <a:lnTo>
                          <a:pt x="198" y="44"/>
                        </a:lnTo>
                        <a:lnTo>
                          <a:pt x="204" y="42"/>
                        </a:lnTo>
                        <a:lnTo>
                          <a:pt x="210" y="39"/>
                        </a:lnTo>
                        <a:lnTo>
                          <a:pt x="215" y="34"/>
                        </a:lnTo>
                        <a:lnTo>
                          <a:pt x="220" y="30"/>
                        </a:lnTo>
                        <a:lnTo>
                          <a:pt x="221" y="25"/>
                        </a:lnTo>
                        <a:lnTo>
                          <a:pt x="220" y="22"/>
                        </a:lnTo>
                        <a:lnTo>
                          <a:pt x="217" y="18"/>
                        </a:lnTo>
                        <a:lnTo>
                          <a:pt x="212" y="14"/>
                        </a:lnTo>
                        <a:lnTo>
                          <a:pt x="207" y="11"/>
                        </a:lnTo>
                        <a:lnTo>
                          <a:pt x="201" y="8"/>
                        </a:lnTo>
                        <a:lnTo>
                          <a:pt x="193" y="7"/>
                        </a:lnTo>
                        <a:lnTo>
                          <a:pt x="186" y="5"/>
                        </a:lnTo>
                        <a:lnTo>
                          <a:pt x="182" y="6"/>
                        </a:lnTo>
                        <a:lnTo>
                          <a:pt x="179" y="4"/>
                        </a:lnTo>
                        <a:lnTo>
                          <a:pt x="173" y="2"/>
                        </a:lnTo>
                        <a:lnTo>
                          <a:pt x="165" y="1"/>
                        </a:lnTo>
                        <a:lnTo>
                          <a:pt x="153" y="0"/>
                        </a:lnTo>
                        <a:lnTo>
                          <a:pt x="140" y="2"/>
                        </a:lnTo>
                        <a:lnTo>
                          <a:pt x="55" y="7"/>
                        </a:lnTo>
                      </a:path>
                    </a:pathLst>
                  </a:custGeom>
                  <a:solidFill>
                    <a:srgbClr val="9F9F9F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91" name="Freeform 285"/>
                  <p:cNvSpPr>
                    <a:spLocks/>
                  </p:cNvSpPr>
                  <p:nvPr/>
                </p:nvSpPr>
                <p:spPr bwMode="auto">
                  <a:xfrm>
                    <a:off x="601" y="2839"/>
                    <a:ext cx="222" cy="42"/>
                  </a:xfrm>
                  <a:custGeom>
                    <a:avLst/>
                    <a:gdLst/>
                    <a:ahLst/>
                    <a:cxnLst>
                      <a:cxn ang="0">
                        <a:pos x="55" y="0"/>
                      </a:cxn>
                      <a:cxn ang="0">
                        <a:pos x="57" y="3"/>
                      </a:cxn>
                      <a:cxn ang="0">
                        <a:pos x="58" y="8"/>
                      </a:cxn>
                      <a:cxn ang="0">
                        <a:pos x="58" y="12"/>
                      </a:cxn>
                      <a:cxn ang="0">
                        <a:pos x="57" y="17"/>
                      </a:cxn>
                      <a:cxn ang="0">
                        <a:pos x="55" y="22"/>
                      </a:cxn>
                      <a:cxn ang="0">
                        <a:pos x="53" y="26"/>
                      </a:cxn>
                      <a:cxn ang="0">
                        <a:pos x="51" y="28"/>
                      </a:cxn>
                      <a:cxn ang="0">
                        <a:pos x="44" y="28"/>
                      </a:cxn>
                      <a:cxn ang="0">
                        <a:pos x="37" y="29"/>
                      </a:cxn>
                      <a:cxn ang="0">
                        <a:pos x="30" y="29"/>
                      </a:cxn>
                      <a:cxn ang="0">
                        <a:pos x="26" y="28"/>
                      </a:cxn>
                      <a:cxn ang="0">
                        <a:pos x="17" y="27"/>
                      </a:cxn>
                      <a:cxn ang="0">
                        <a:pos x="12" y="26"/>
                      </a:cxn>
                      <a:cxn ang="0">
                        <a:pos x="8" y="25"/>
                      </a:cxn>
                      <a:cxn ang="0">
                        <a:pos x="1" y="25"/>
                      </a:cxn>
                      <a:cxn ang="0">
                        <a:pos x="1" y="26"/>
                      </a:cxn>
                      <a:cxn ang="0">
                        <a:pos x="0" y="28"/>
                      </a:cxn>
                      <a:cxn ang="0">
                        <a:pos x="1" y="30"/>
                      </a:cxn>
                      <a:cxn ang="0">
                        <a:pos x="1" y="32"/>
                      </a:cxn>
                      <a:cxn ang="0">
                        <a:pos x="2" y="33"/>
                      </a:cxn>
                      <a:cxn ang="0">
                        <a:pos x="4" y="34"/>
                      </a:cxn>
                      <a:cxn ang="0">
                        <a:pos x="8" y="36"/>
                      </a:cxn>
                      <a:cxn ang="0">
                        <a:pos x="13" y="37"/>
                      </a:cxn>
                      <a:cxn ang="0">
                        <a:pos x="20" y="38"/>
                      </a:cxn>
                      <a:cxn ang="0">
                        <a:pos x="29" y="39"/>
                      </a:cxn>
                      <a:cxn ang="0">
                        <a:pos x="38" y="40"/>
                      </a:cxn>
                      <a:cxn ang="0">
                        <a:pos x="76" y="40"/>
                      </a:cxn>
                      <a:cxn ang="0">
                        <a:pos x="107" y="41"/>
                      </a:cxn>
                      <a:cxn ang="0">
                        <a:pos x="127" y="40"/>
                      </a:cxn>
                      <a:cxn ang="0">
                        <a:pos x="177" y="40"/>
                      </a:cxn>
                      <a:cxn ang="0">
                        <a:pos x="190" y="39"/>
                      </a:cxn>
                      <a:cxn ang="0">
                        <a:pos x="196" y="38"/>
                      </a:cxn>
                      <a:cxn ang="0">
                        <a:pos x="201" y="37"/>
                      </a:cxn>
                      <a:cxn ang="0">
                        <a:pos x="206" y="35"/>
                      </a:cxn>
                      <a:cxn ang="0">
                        <a:pos x="210" y="33"/>
                      </a:cxn>
                      <a:cxn ang="0">
                        <a:pos x="216" y="30"/>
                      </a:cxn>
                      <a:cxn ang="0">
                        <a:pos x="219" y="27"/>
                      </a:cxn>
                      <a:cxn ang="0">
                        <a:pos x="221" y="24"/>
                      </a:cxn>
                      <a:cxn ang="0">
                        <a:pos x="221" y="20"/>
                      </a:cxn>
                      <a:cxn ang="0">
                        <a:pos x="221" y="17"/>
                      </a:cxn>
                      <a:cxn ang="0">
                        <a:pos x="217" y="13"/>
                      </a:cxn>
                      <a:cxn ang="0">
                        <a:pos x="215" y="16"/>
                      </a:cxn>
                      <a:cxn ang="0">
                        <a:pos x="212" y="20"/>
                      </a:cxn>
                      <a:cxn ang="0">
                        <a:pos x="209" y="21"/>
                      </a:cxn>
                      <a:cxn ang="0">
                        <a:pos x="205" y="22"/>
                      </a:cxn>
                      <a:cxn ang="0">
                        <a:pos x="198" y="22"/>
                      </a:cxn>
                      <a:cxn ang="0">
                        <a:pos x="190" y="23"/>
                      </a:cxn>
                      <a:cxn ang="0">
                        <a:pos x="126" y="15"/>
                      </a:cxn>
                      <a:cxn ang="0">
                        <a:pos x="120" y="14"/>
                      </a:cxn>
                      <a:cxn ang="0">
                        <a:pos x="109" y="13"/>
                      </a:cxn>
                      <a:cxn ang="0">
                        <a:pos x="100" y="9"/>
                      </a:cxn>
                      <a:cxn ang="0">
                        <a:pos x="95" y="6"/>
                      </a:cxn>
                      <a:cxn ang="0">
                        <a:pos x="90" y="3"/>
                      </a:cxn>
                      <a:cxn ang="0">
                        <a:pos x="89" y="3"/>
                      </a:cxn>
                      <a:cxn ang="0">
                        <a:pos x="76" y="2"/>
                      </a:cxn>
                      <a:cxn ang="0">
                        <a:pos x="66" y="1"/>
                      </a:cxn>
                      <a:cxn ang="0">
                        <a:pos x="55" y="0"/>
                      </a:cxn>
                    </a:cxnLst>
                    <a:rect l="0" t="0" r="r" b="b"/>
                    <a:pathLst>
                      <a:path w="222" h="42">
                        <a:moveTo>
                          <a:pt x="55" y="0"/>
                        </a:moveTo>
                        <a:lnTo>
                          <a:pt x="57" y="3"/>
                        </a:lnTo>
                        <a:lnTo>
                          <a:pt x="58" y="8"/>
                        </a:lnTo>
                        <a:lnTo>
                          <a:pt x="58" y="12"/>
                        </a:lnTo>
                        <a:lnTo>
                          <a:pt x="57" y="17"/>
                        </a:lnTo>
                        <a:lnTo>
                          <a:pt x="55" y="22"/>
                        </a:lnTo>
                        <a:lnTo>
                          <a:pt x="53" y="26"/>
                        </a:lnTo>
                        <a:lnTo>
                          <a:pt x="51" y="28"/>
                        </a:lnTo>
                        <a:lnTo>
                          <a:pt x="44" y="28"/>
                        </a:lnTo>
                        <a:lnTo>
                          <a:pt x="37" y="29"/>
                        </a:lnTo>
                        <a:lnTo>
                          <a:pt x="30" y="29"/>
                        </a:lnTo>
                        <a:lnTo>
                          <a:pt x="26" y="28"/>
                        </a:lnTo>
                        <a:lnTo>
                          <a:pt x="17" y="27"/>
                        </a:lnTo>
                        <a:lnTo>
                          <a:pt x="12" y="26"/>
                        </a:lnTo>
                        <a:lnTo>
                          <a:pt x="8" y="25"/>
                        </a:lnTo>
                        <a:lnTo>
                          <a:pt x="1" y="25"/>
                        </a:lnTo>
                        <a:lnTo>
                          <a:pt x="1" y="26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1" y="32"/>
                        </a:lnTo>
                        <a:lnTo>
                          <a:pt x="2" y="33"/>
                        </a:lnTo>
                        <a:lnTo>
                          <a:pt x="4" y="34"/>
                        </a:lnTo>
                        <a:lnTo>
                          <a:pt x="8" y="36"/>
                        </a:lnTo>
                        <a:lnTo>
                          <a:pt x="13" y="37"/>
                        </a:lnTo>
                        <a:lnTo>
                          <a:pt x="20" y="38"/>
                        </a:lnTo>
                        <a:lnTo>
                          <a:pt x="29" y="39"/>
                        </a:lnTo>
                        <a:lnTo>
                          <a:pt x="38" y="40"/>
                        </a:lnTo>
                        <a:lnTo>
                          <a:pt x="76" y="40"/>
                        </a:lnTo>
                        <a:lnTo>
                          <a:pt x="107" y="41"/>
                        </a:lnTo>
                        <a:lnTo>
                          <a:pt x="127" y="40"/>
                        </a:lnTo>
                        <a:lnTo>
                          <a:pt x="177" y="40"/>
                        </a:lnTo>
                        <a:lnTo>
                          <a:pt x="190" y="39"/>
                        </a:lnTo>
                        <a:lnTo>
                          <a:pt x="196" y="38"/>
                        </a:lnTo>
                        <a:lnTo>
                          <a:pt x="201" y="37"/>
                        </a:lnTo>
                        <a:lnTo>
                          <a:pt x="206" y="35"/>
                        </a:lnTo>
                        <a:lnTo>
                          <a:pt x="210" y="33"/>
                        </a:lnTo>
                        <a:lnTo>
                          <a:pt x="216" y="30"/>
                        </a:lnTo>
                        <a:lnTo>
                          <a:pt x="219" y="27"/>
                        </a:lnTo>
                        <a:lnTo>
                          <a:pt x="221" y="24"/>
                        </a:lnTo>
                        <a:lnTo>
                          <a:pt x="221" y="20"/>
                        </a:lnTo>
                        <a:lnTo>
                          <a:pt x="221" y="17"/>
                        </a:lnTo>
                        <a:lnTo>
                          <a:pt x="217" y="13"/>
                        </a:lnTo>
                        <a:lnTo>
                          <a:pt x="215" y="16"/>
                        </a:lnTo>
                        <a:lnTo>
                          <a:pt x="212" y="20"/>
                        </a:lnTo>
                        <a:lnTo>
                          <a:pt x="209" y="21"/>
                        </a:lnTo>
                        <a:lnTo>
                          <a:pt x="205" y="22"/>
                        </a:lnTo>
                        <a:lnTo>
                          <a:pt x="198" y="22"/>
                        </a:lnTo>
                        <a:lnTo>
                          <a:pt x="190" y="23"/>
                        </a:lnTo>
                        <a:lnTo>
                          <a:pt x="126" y="15"/>
                        </a:lnTo>
                        <a:lnTo>
                          <a:pt x="120" y="14"/>
                        </a:lnTo>
                        <a:lnTo>
                          <a:pt x="109" y="13"/>
                        </a:lnTo>
                        <a:lnTo>
                          <a:pt x="100" y="9"/>
                        </a:lnTo>
                        <a:lnTo>
                          <a:pt x="95" y="6"/>
                        </a:lnTo>
                        <a:lnTo>
                          <a:pt x="90" y="3"/>
                        </a:lnTo>
                        <a:lnTo>
                          <a:pt x="89" y="3"/>
                        </a:lnTo>
                        <a:lnTo>
                          <a:pt x="76" y="2"/>
                        </a:lnTo>
                        <a:lnTo>
                          <a:pt x="66" y="1"/>
                        </a:lnTo>
                        <a:lnTo>
                          <a:pt x="55" y="0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14" name="Group 286"/>
                <p:cNvGrpSpPr>
                  <a:grpSpLocks/>
                </p:cNvGrpSpPr>
                <p:nvPr/>
              </p:nvGrpSpPr>
              <p:grpSpPr bwMode="auto">
                <a:xfrm>
                  <a:off x="729" y="2883"/>
                  <a:ext cx="63" cy="26"/>
                  <a:chOff x="729" y="2883"/>
                  <a:chExt cx="63" cy="26"/>
                </a:xfrm>
              </p:grpSpPr>
              <p:grpSp>
                <p:nvGrpSpPr>
                  <p:cNvPr id="215" name="Group 287"/>
                  <p:cNvGrpSpPr>
                    <a:grpSpLocks/>
                  </p:cNvGrpSpPr>
                  <p:nvPr/>
                </p:nvGrpSpPr>
                <p:grpSpPr bwMode="auto">
                  <a:xfrm>
                    <a:off x="729" y="2883"/>
                    <a:ext cx="63" cy="26"/>
                    <a:chOff x="729" y="2883"/>
                    <a:chExt cx="63" cy="26"/>
                  </a:xfrm>
                </p:grpSpPr>
                <p:grpSp>
                  <p:nvGrpSpPr>
                    <p:cNvPr id="216" name="Group 28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29" y="2883"/>
                      <a:ext cx="9" cy="19"/>
                      <a:chOff x="729" y="2883"/>
                      <a:chExt cx="9" cy="19"/>
                    </a:xfrm>
                  </p:grpSpPr>
                  <p:sp>
                    <p:nvSpPr>
                      <p:cNvPr id="487" name="Freeform 2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9" y="2883"/>
                        <a:ext cx="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1"/>
                          </a:cxn>
                          <a:cxn ang="0">
                            <a:pos x="1" y="2"/>
                          </a:cxn>
                          <a:cxn ang="0">
                            <a:pos x="1" y="4"/>
                          </a:cxn>
                          <a:cxn ang="0">
                            <a:pos x="0" y="7"/>
                          </a:cxn>
                          <a:cxn ang="0">
                            <a:pos x="0" y="9"/>
                          </a:cxn>
                          <a:cxn ang="0">
                            <a:pos x="0" y="11"/>
                          </a:cxn>
                          <a:cxn ang="0">
                            <a:pos x="1" y="14"/>
                          </a:cxn>
                          <a:cxn ang="0">
                            <a:pos x="8" y="18"/>
                          </a:cxn>
                          <a:cxn ang="0">
                            <a:pos x="8" y="0"/>
                          </a:cxn>
                          <a:cxn ang="0">
                            <a:pos x="3" y="1"/>
                          </a:cxn>
                        </a:cxnLst>
                        <a:rect l="0" t="0" r="r" b="b"/>
                        <a:pathLst>
                          <a:path w="9" h="19">
                            <a:moveTo>
                              <a:pt x="3" y="1"/>
                            </a:moveTo>
                            <a:lnTo>
                              <a:pt x="1" y="2"/>
                            </a:lnTo>
                            <a:lnTo>
                              <a:pt x="1" y="4"/>
                            </a:lnTo>
                            <a:lnTo>
                              <a:pt x="0" y="7"/>
                            </a:lnTo>
                            <a:lnTo>
                              <a:pt x="0" y="9"/>
                            </a:lnTo>
                            <a:lnTo>
                              <a:pt x="0" y="11"/>
                            </a:lnTo>
                            <a:lnTo>
                              <a:pt x="1" y="14"/>
                            </a:lnTo>
                            <a:lnTo>
                              <a:pt x="8" y="18"/>
                            </a:lnTo>
                            <a:lnTo>
                              <a:pt x="8" y="0"/>
                            </a:lnTo>
                            <a:lnTo>
                              <a:pt x="3" y="1"/>
                            </a:lnTo>
                          </a:path>
                        </a:pathLst>
                      </a:custGeom>
                      <a:solidFill>
                        <a:srgbClr val="3F3F3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88" name="Freeform 2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9" y="2890"/>
                        <a:ext cx="9" cy="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8" y="0"/>
                          </a:cxn>
                          <a:cxn ang="0">
                            <a:pos x="8" y="2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9" h="3">
                            <a:moveTo>
                              <a:pt x="0" y="0"/>
                            </a:moveTo>
                            <a:lnTo>
                              <a:pt x="8" y="0"/>
                            </a:lnTo>
                            <a:lnTo>
                              <a:pt x="8" y="2"/>
                            </a:lnTo>
                            <a:lnTo>
                              <a:pt x="0" y="1"/>
                            </a:lnTo>
                            <a:lnTo>
                              <a:pt x="0" y="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808080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89" name="Freeform 2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9" y="2898"/>
                        <a:ext cx="9" cy="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8" y="1"/>
                          </a:cxn>
                          <a:cxn ang="0">
                            <a:pos x="8" y="2"/>
                          </a:cxn>
                          <a:cxn ang="0">
                            <a:pos x="8" y="3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9" h="4">
                            <a:moveTo>
                              <a:pt x="0" y="0"/>
                            </a:moveTo>
                            <a:lnTo>
                              <a:pt x="8" y="1"/>
                            </a:lnTo>
                            <a:lnTo>
                              <a:pt x="8" y="2"/>
                            </a:lnTo>
                            <a:lnTo>
                              <a:pt x="8" y="3"/>
                            </a:lnTo>
                            <a:lnTo>
                              <a:pt x="0" y="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5F5F5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486" name="Freeform 292"/>
                    <p:cNvSpPr>
                      <a:spLocks/>
                    </p:cNvSpPr>
                    <p:nvPr/>
                  </p:nvSpPr>
                  <p:spPr bwMode="auto">
                    <a:xfrm>
                      <a:off x="740" y="2883"/>
                      <a:ext cx="52" cy="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" y="11"/>
                        </a:cxn>
                        <a:cxn ang="0">
                          <a:pos x="1" y="15"/>
                        </a:cxn>
                        <a:cxn ang="0">
                          <a:pos x="1" y="17"/>
                        </a:cxn>
                        <a:cxn ang="0">
                          <a:pos x="1" y="19"/>
                        </a:cxn>
                        <a:cxn ang="0">
                          <a:pos x="7" y="21"/>
                        </a:cxn>
                        <a:cxn ang="0">
                          <a:pos x="11" y="23"/>
                        </a:cxn>
                        <a:cxn ang="0">
                          <a:pos x="16" y="24"/>
                        </a:cxn>
                        <a:cxn ang="0">
                          <a:pos x="25" y="25"/>
                        </a:cxn>
                        <a:cxn ang="0">
                          <a:pos x="35" y="25"/>
                        </a:cxn>
                        <a:cxn ang="0">
                          <a:pos x="42" y="24"/>
                        </a:cxn>
                        <a:cxn ang="0">
                          <a:pos x="46" y="23"/>
                        </a:cxn>
                        <a:cxn ang="0">
                          <a:pos x="49" y="22"/>
                        </a:cxn>
                        <a:cxn ang="0">
                          <a:pos x="50" y="20"/>
                        </a:cxn>
                        <a:cxn ang="0">
                          <a:pos x="51" y="18"/>
                        </a:cxn>
                        <a:cxn ang="0">
                          <a:pos x="51" y="12"/>
                        </a:cxn>
                        <a:cxn ang="0">
                          <a:pos x="51" y="6"/>
                        </a:cxn>
                        <a:cxn ang="0">
                          <a:pos x="51" y="4"/>
                        </a:cxn>
                        <a:cxn ang="0">
                          <a:pos x="34" y="6"/>
                        </a:cxn>
                        <a:cxn ang="0">
                          <a:pos x="21" y="6"/>
                        </a:cxn>
                        <a:cxn ang="0">
                          <a:pos x="9" y="3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52" h="26">
                          <a:moveTo>
                            <a:pt x="0" y="0"/>
                          </a:moveTo>
                          <a:lnTo>
                            <a:pt x="1" y="11"/>
                          </a:lnTo>
                          <a:lnTo>
                            <a:pt x="1" y="15"/>
                          </a:lnTo>
                          <a:lnTo>
                            <a:pt x="1" y="17"/>
                          </a:lnTo>
                          <a:lnTo>
                            <a:pt x="1" y="19"/>
                          </a:lnTo>
                          <a:lnTo>
                            <a:pt x="7" y="21"/>
                          </a:lnTo>
                          <a:lnTo>
                            <a:pt x="11" y="23"/>
                          </a:lnTo>
                          <a:lnTo>
                            <a:pt x="16" y="24"/>
                          </a:lnTo>
                          <a:lnTo>
                            <a:pt x="25" y="25"/>
                          </a:lnTo>
                          <a:lnTo>
                            <a:pt x="35" y="25"/>
                          </a:lnTo>
                          <a:lnTo>
                            <a:pt x="42" y="24"/>
                          </a:lnTo>
                          <a:lnTo>
                            <a:pt x="46" y="23"/>
                          </a:lnTo>
                          <a:lnTo>
                            <a:pt x="49" y="22"/>
                          </a:lnTo>
                          <a:lnTo>
                            <a:pt x="50" y="20"/>
                          </a:lnTo>
                          <a:lnTo>
                            <a:pt x="51" y="18"/>
                          </a:lnTo>
                          <a:lnTo>
                            <a:pt x="51" y="12"/>
                          </a:lnTo>
                          <a:lnTo>
                            <a:pt x="51" y="6"/>
                          </a:lnTo>
                          <a:lnTo>
                            <a:pt x="51" y="4"/>
                          </a:lnTo>
                          <a:lnTo>
                            <a:pt x="34" y="6"/>
                          </a:lnTo>
                          <a:lnTo>
                            <a:pt x="21" y="6"/>
                          </a:lnTo>
                          <a:lnTo>
                            <a:pt x="9" y="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7F7F7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484" name="Freeform 293"/>
                  <p:cNvSpPr>
                    <a:spLocks/>
                  </p:cNvSpPr>
                  <p:nvPr/>
                </p:nvSpPr>
                <p:spPr bwMode="auto">
                  <a:xfrm>
                    <a:off x="741" y="2887"/>
                    <a:ext cx="51" cy="22"/>
                  </a:xfrm>
                  <a:custGeom>
                    <a:avLst/>
                    <a:gdLst/>
                    <a:ahLst/>
                    <a:cxnLst>
                      <a:cxn ang="0">
                        <a:pos x="45" y="1"/>
                      </a:cxn>
                      <a:cxn ang="0">
                        <a:pos x="44" y="4"/>
                      </a:cxn>
                      <a:cxn ang="0">
                        <a:pos x="43" y="6"/>
                      </a:cxn>
                      <a:cxn ang="0">
                        <a:pos x="41" y="9"/>
                      </a:cxn>
                      <a:cxn ang="0">
                        <a:pos x="40" y="11"/>
                      </a:cxn>
                      <a:cxn ang="0">
                        <a:pos x="38" y="13"/>
                      </a:cxn>
                      <a:cxn ang="0">
                        <a:pos x="35" y="14"/>
                      </a:cxn>
                      <a:cxn ang="0">
                        <a:pos x="32" y="15"/>
                      </a:cxn>
                      <a:cxn ang="0">
                        <a:pos x="28" y="16"/>
                      </a:cxn>
                      <a:cxn ang="0">
                        <a:pos x="22" y="16"/>
                      </a:cxn>
                      <a:cxn ang="0">
                        <a:pos x="12" y="16"/>
                      </a:cxn>
                      <a:cxn ang="0">
                        <a:pos x="0" y="14"/>
                      </a:cxn>
                      <a:cxn ang="0">
                        <a:pos x="1" y="16"/>
                      </a:cxn>
                      <a:cxn ang="0">
                        <a:pos x="5" y="17"/>
                      </a:cxn>
                      <a:cxn ang="0">
                        <a:pos x="9" y="19"/>
                      </a:cxn>
                      <a:cxn ang="0">
                        <a:pos x="12" y="19"/>
                      </a:cxn>
                      <a:cxn ang="0">
                        <a:pos x="17" y="20"/>
                      </a:cxn>
                      <a:cxn ang="0">
                        <a:pos x="21" y="21"/>
                      </a:cxn>
                      <a:cxn ang="0">
                        <a:pos x="28" y="21"/>
                      </a:cxn>
                      <a:cxn ang="0">
                        <a:pos x="34" y="21"/>
                      </a:cxn>
                      <a:cxn ang="0">
                        <a:pos x="37" y="21"/>
                      </a:cxn>
                      <a:cxn ang="0">
                        <a:pos x="41" y="20"/>
                      </a:cxn>
                      <a:cxn ang="0">
                        <a:pos x="45" y="19"/>
                      </a:cxn>
                      <a:cxn ang="0">
                        <a:pos x="47" y="19"/>
                      </a:cxn>
                      <a:cxn ang="0">
                        <a:pos x="49" y="17"/>
                      </a:cxn>
                      <a:cxn ang="0">
                        <a:pos x="50" y="16"/>
                      </a:cxn>
                      <a:cxn ang="0">
                        <a:pos x="50" y="14"/>
                      </a:cxn>
                      <a:cxn ang="0">
                        <a:pos x="50" y="0"/>
                      </a:cxn>
                      <a:cxn ang="0">
                        <a:pos x="45" y="1"/>
                      </a:cxn>
                    </a:cxnLst>
                    <a:rect l="0" t="0" r="r" b="b"/>
                    <a:pathLst>
                      <a:path w="51" h="22">
                        <a:moveTo>
                          <a:pt x="45" y="1"/>
                        </a:moveTo>
                        <a:lnTo>
                          <a:pt x="44" y="4"/>
                        </a:lnTo>
                        <a:lnTo>
                          <a:pt x="43" y="6"/>
                        </a:lnTo>
                        <a:lnTo>
                          <a:pt x="41" y="9"/>
                        </a:lnTo>
                        <a:lnTo>
                          <a:pt x="40" y="11"/>
                        </a:lnTo>
                        <a:lnTo>
                          <a:pt x="38" y="13"/>
                        </a:lnTo>
                        <a:lnTo>
                          <a:pt x="35" y="14"/>
                        </a:lnTo>
                        <a:lnTo>
                          <a:pt x="32" y="15"/>
                        </a:lnTo>
                        <a:lnTo>
                          <a:pt x="28" y="16"/>
                        </a:lnTo>
                        <a:lnTo>
                          <a:pt x="22" y="16"/>
                        </a:lnTo>
                        <a:lnTo>
                          <a:pt x="12" y="16"/>
                        </a:lnTo>
                        <a:lnTo>
                          <a:pt x="0" y="14"/>
                        </a:lnTo>
                        <a:lnTo>
                          <a:pt x="1" y="16"/>
                        </a:lnTo>
                        <a:lnTo>
                          <a:pt x="5" y="17"/>
                        </a:lnTo>
                        <a:lnTo>
                          <a:pt x="9" y="19"/>
                        </a:lnTo>
                        <a:lnTo>
                          <a:pt x="12" y="19"/>
                        </a:lnTo>
                        <a:lnTo>
                          <a:pt x="17" y="20"/>
                        </a:lnTo>
                        <a:lnTo>
                          <a:pt x="21" y="21"/>
                        </a:lnTo>
                        <a:lnTo>
                          <a:pt x="28" y="21"/>
                        </a:lnTo>
                        <a:lnTo>
                          <a:pt x="34" y="21"/>
                        </a:lnTo>
                        <a:lnTo>
                          <a:pt x="37" y="21"/>
                        </a:lnTo>
                        <a:lnTo>
                          <a:pt x="41" y="20"/>
                        </a:lnTo>
                        <a:lnTo>
                          <a:pt x="45" y="19"/>
                        </a:lnTo>
                        <a:lnTo>
                          <a:pt x="47" y="19"/>
                        </a:lnTo>
                        <a:lnTo>
                          <a:pt x="49" y="17"/>
                        </a:lnTo>
                        <a:lnTo>
                          <a:pt x="50" y="16"/>
                        </a:lnTo>
                        <a:lnTo>
                          <a:pt x="50" y="14"/>
                        </a:lnTo>
                        <a:lnTo>
                          <a:pt x="50" y="0"/>
                        </a:lnTo>
                        <a:lnTo>
                          <a:pt x="45" y="1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17" name="Group 294"/>
                <p:cNvGrpSpPr>
                  <a:grpSpLocks/>
                </p:cNvGrpSpPr>
                <p:nvPr/>
              </p:nvGrpSpPr>
              <p:grpSpPr bwMode="auto">
                <a:xfrm>
                  <a:off x="722" y="2840"/>
                  <a:ext cx="77" cy="50"/>
                  <a:chOff x="722" y="2840"/>
                  <a:chExt cx="77" cy="50"/>
                </a:xfrm>
              </p:grpSpPr>
              <p:grpSp>
                <p:nvGrpSpPr>
                  <p:cNvPr id="218" name="Group 295"/>
                  <p:cNvGrpSpPr>
                    <a:grpSpLocks/>
                  </p:cNvGrpSpPr>
                  <p:nvPr/>
                </p:nvGrpSpPr>
                <p:grpSpPr bwMode="auto">
                  <a:xfrm>
                    <a:off x="722" y="2852"/>
                    <a:ext cx="12" cy="25"/>
                    <a:chOff x="722" y="2852"/>
                    <a:chExt cx="12" cy="25"/>
                  </a:xfrm>
                </p:grpSpPr>
                <p:sp>
                  <p:nvSpPr>
                    <p:cNvPr id="479" name="Freeform 296"/>
                    <p:cNvSpPr>
                      <a:spLocks/>
                    </p:cNvSpPr>
                    <p:nvPr/>
                  </p:nvSpPr>
                  <p:spPr bwMode="auto">
                    <a:xfrm>
                      <a:off x="722" y="2852"/>
                      <a:ext cx="12" cy="25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6"/>
                        </a:cxn>
                        <a:cxn ang="0">
                          <a:pos x="1" y="4"/>
                        </a:cxn>
                        <a:cxn ang="0">
                          <a:pos x="10" y="0"/>
                        </a:cxn>
                        <a:cxn ang="0">
                          <a:pos x="11" y="24"/>
                        </a:cxn>
                        <a:cxn ang="0">
                          <a:pos x="0" y="18"/>
                        </a:cxn>
                        <a:cxn ang="0">
                          <a:pos x="0" y="14"/>
                        </a:cxn>
                        <a:cxn ang="0">
                          <a:pos x="0" y="11"/>
                        </a:cxn>
                        <a:cxn ang="0">
                          <a:pos x="0" y="8"/>
                        </a:cxn>
                        <a:cxn ang="0">
                          <a:pos x="1" y="6"/>
                        </a:cxn>
                      </a:cxnLst>
                      <a:rect l="0" t="0" r="r" b="b"/>
                      <a:pathLst>
                        <a:path w="12" h="25">
                          <a:moveTo>
                            <a:pt x="1" y="6"/>
                          </a:moveTo>
                          <a:lnTo>
                            <a:pt x="1" y="4"/>
                          </a:lnTo>
                          <a:lnTo>
                            <a:pt x="10" y="0"/>
                          </a:lnTo>
                          <a:lnTo>
                            <a:pt x="11" y="24"/>
                          </a:lnTo>
                          <a:lnTo>
                            <a:pt x="0" y="18"/>
                          </a:lnTo>
                          <a:lnTo>
                            <a:pt x="0" y="14"/>
                          </a:lnTo>
                          <a:lnTo>
                            <a:pt x="0" y="11"/>
                          </a:lnTo>
                          <a:lnTo>
                            <a:pt x="0" y="8"/>
                          </a:lnTo>
                          <a:lnTo>
                            <a:pt x="1" y="6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0" name="Freeform 297"/>
                    <p:cNvSpPr>
                      <a:spLocks/>
                    </p:cNvSpPr>
                    <p:nvPr/>
                  </p:nvSpPr>
                  <p:spPr bwMode="auto">
                    <a:xfrm>
                      <a:off x="722" y="2857"/>
                      <a:ext cx="11" cy="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0" y="2"/>
                        </a:cxn>
                        <a:cxn ang="0">
                          <a:pos x="10" y="0"/>
                        </a:cxn>
                        <a:cxn ang="0">
                          <a:pos x="10" y="7"/>
                        </a:cxn>
                        <a:cxn ang="0">
                          <a:pos x="10" y="10"/>
                        </a:cxn>
                        <a:cxn ang="0">
                          <a:pos x="10" y="14"/>
                        </a:cxn>
                        <a:cxn ang="0">
                          <a:pos x="0" y="11"/>
                        </a:cxn>
                        <a:cxn ang="0">
                          <a:pos x="0" y="9"/>
                        </a:cxn>
                        <a:cxn ang="0">
                          <a:pos x="0" y="6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11" h="15">
                          <a:moveTo>
                            <a:pt x="0" y="4"/>
                          </a:moveTo>
                          <a:lnTo>
                            <a:pt x="0" y="2"/>
                          </a:lnTo>
                          <a:lnTo>
                            <a:pt x="10" y="0"/>
                          </a:lnTo>
                          <a:lnTo>
                            <a:pt x="10" y="7"/>
                          </a:lnTo>
                          <a:lnTo>
                            <a:pt x="10" y="10"/>
                          </a:lnTo>
                          <a:lnTo>
                            <a:pt x="10" y="14"/>
                          </a:lnTo>
                          <a:lnTo>
                            <a:pt x="0" y="11"/>
                          </a:lnTo>
                          <a:lnTo>
                            <a:pt x="0" y="9"/>
                          </a:lnTo>
                          <a:lnTo>
                            <a:pt x="0" y="6"/>
                          </a:lnTo>
                          <a:lnTo>
                            <a:pt x="0" y="4"/>
                          </a:lnTo>
                        </a:path>
                      </a:pathLst>
                    </a:custGeom>
                    <a:solidFill>
                      <a:srgbClr val="7F7F7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1" name="Freeform 298"/>
                    <p:cNvSpPr>
                      <a:spLocks/>
                    </p:cNvSpPr>
                    <p:nvPr/>
                  </p:nvSpPr>
                  <p:spPr bwMode="auto">
                    <a:xfrm>
                      <a:off x="722" y="2861"/>
                      <a:ext cx="11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"/>
                        </a:cxn>
                        <a:cxn ang="0">
                          <a:pos x="10" y="0"/>
                        </a:cxn>
                        <a:cxn ang="0">
                          <a:pos x="10" y="3"/>
                        </a:cxn>
                        <a:cxn ang="0">
                          <a:pos x="0" y="3"/>
                        </a:cxn>
                        <a:cxn ang="0">
                          <a:pos x="0" y="2"/>
                        </a:cxn>
                        <a:cxn ang="0">
                          <a:pos x="0" y="1"/>
                        </a:cxn>
                      </a:cxnLst>
                      <a:rect l="0" t="0" r="r" b="b"/>
                      <a:pathLst>
                        <a:path w="11" h="4">
                          <a:moveTo>
                            <a:pt x="0" y="1"/>
                          </a:moveTo>
                          <a:lnTo>
                            <a:pt x="10" y="0"/>
                          </a:lnTo>
                          <a:lnTo>
                            <a:pt x="10" y="3"/>
                          </a:lnTo>
                          <a:lnTo>
                            <a:pt x="0" y="3"/>
                          </a:lnTo>
                          <a:lnTo>
                            <a:pt x="0" y="2"/>
                          </a:lnTo>
                          <a:lnTo>
                            <a:pt x="0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2" name="Freeform 299"/>
                    <p:cNvSpPr>
                      <a:spLocks/>
                    </p:cNvSpPr>
                    <p:nvPr/>
                  </p:nvSpPr>
                  <p:spPr bwMode="auto">
                    <a:xfrm>
                      <a:off x="722" y="2871"/>
                      <a:ext cx="1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1" y="2"/>
                        </a:cxn>
                        <a:cxn ang="0">
                          <a:pos x="11" y="5"/>
                        </a:cxn>
                        <a:cxn ang="0">
                          <a:pos x="1" y="1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2" h="6">
                          <a:moveTo>
                            <a:pt x="0" y="0"/>
                          </a:moveTo>
                          <a:lnTo>
                            <a:pt x="11" y="2"/>
                          </a:lnTo>
                          <a:lnTo>
                            <a:pt x="11" y="5"/>
                          </a:lnTo>
                          <a:lnTo>
                            <a:pt x="1" y="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19" name="Group 300"/>
                  <p:cNvGrpSpPr>
                    <a:grpSpLocks/>
                  </p:cNvGrpSpPr>
                  <p:nvPr/>
                </p:nvGrpSpPr>
                <p:grpSpPr bwMode="auto">
                  <a:xfrm>
                    <a:off x="737" y="2840"/>
                    <a:ext cx="62" cy="50"/>
                    <a:chOff x="737" y="2840"/>
                    <a:chExt cx="62" cy="50"/>
                  </a:xfrm>
                </p:grpSpPr>
                <p:sp>
                  <p:nvSpPr>
                    <p:cNvPr id="473" name="Freeform 301"/>
                    <p:cNvSpPr>
                      <a:spLocks/>
                    </p:cNvSpPr>
                    <p:nvPr/>
                  </p:nvSpPr>
                  <p:spPr bwMode="auto">
                    <a:xfrm>
                      <a:off x="737" y="2840"/>
                      <a:ext cx="62" cy="4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5" y="4"/>
                        </a:cxn>
                        <a:cxn ang="0">
                          <a:pos x="10" y="3"/>
                        </a:cxn>
                        <a:cxn ang="0">
                          <a:pos x="14" y="2"/>
                        </a:cxn>
                        <a:cxn ang="0">
                          <a:pos x="19" y="1"/>
                        </a:cxn>
                        <a:cxn ang="0">
                          <a:pos x="28" y="1"/>
                        </a:cxn>
                        <a:cxn ang="0">
                          <a:pos x="38" y="0"/>
                        </a:cxn>
                        <a:cxn ang="0">
                          <a:pos x="49" y="0"/>
                        </a:cxn>
                        <a:cxn ang="0">
                          <a:pos x="53" y="1"/>
                        </a:cxn>
                        <a:cxn ang="0">
                          <a:pos x="56" y="2"/>
                        </a:cxn>
                        <a:cxn ang="0">
                          <a:pos x="58" y="3"/>
                        </a:cxn>
                        <a:cxn ang="0">
                          <a:pos x="60" y="4"/>
                        </a:cxn>
                        <a:cxn ang="0">
                          <a:pos x="60" y="5"/>
                        </a:cxn>
                        <a:cxn ang="0">
                          <a:pos x="60" y="7"/>
                        </a:cxn>
                        <a:cxn ang="0">
                          <a:pos x="61" y="9"/>
                        </a:cxn>
                        <a:cxn ang="0">
                          <a:pos x="60" y="22"/>
                        </a:cxn>
                        <a:cxn ang="0">
                          <a:pos x="60" y="37"/>
                        </a:cxn>
                        <a:cxn ang="0">
                          <a:pos x="60" y="39"/>
                        </a:cxn>
                        <a:cxn ang="0">
                          <a:pos x="59" y="41"/>
                        </a:cxn>
                        <a:cxn ang="0">
                          <a:pos x="58" y="42"/>
                        </a:cxn>
                        <a:cxn ang="0">
                          <a:pos x="56" y="43"/>
                        </a:cxn>
                        <a:cxn ang="0">
                          <a:pos x="53" y="43"/>
                        </a:cxn>
                        <a:cxn ang="0">
                          <a:pos x="48" y="44"/>
                        </a:cxn>
                        <a:cxn ang="0">
                          <a:pos x="43" y="44"/>
                        </a:cxn>
                        <a:cxn ang="0">
                          <a:pos x="36" y="45"/>
                        </a:cxn>
                        <a:cxn ang="0">
                          <a:pos x="30" y="45"/>
                        </a:cxn>
                        <a:cxn ang="0">
                          <a:pos x="24" y="44"/>
                        </a:cxn>
                        <a:cxn ang="0">
                          <a:pos x="20" y="44"/>
                        </a:cxn>
                        <a:cxn ang="0">
                          <a:pos x="17" y="43"/>
                        </a:cxn>
                        <a:cxn ang="0">
                          <a:pos x="13" y="42"/>
                        </a:cxn>
                        <a:cxn ang="0">
                          <a:pos x="9" y="41"/>
                        </a:cxn>
                        <a:cxn ang="0">
                          <a:pos x="5" y="40"/>
                        </a:cxn>
                        <a:cxn ang="0">
                          <a:pos x="2" y="38"/>
                        </a:cxn>
                        <a:cxn ang="0">
                          <a:pos x="1" y="36"/>
                        </a:cxn>
                        <a:cxn ang="0">
                          <a:pos x="1" y="31"/>
                        </a:cxn>
                        <a:cxn ang="0">
                          <a:pos x="1" y="25"/>
                        </a:cxn>
                        <a:cxn ang="0">
                          <a:pos x="0" y="19"/>
                        </a:cxn>
                        <a:cxn ang="0">
                          <a:pos x="1" y="12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62" h="46">
                          <a:moveTo>
                            <a:pt x="2" y="6"/>
                          </a:moveTo>
                          <a:lnTo>
                            <a:pt x="5" y="4"/>
                          </a:lnTo>
                          <a:lnTo>
                            <a:pt x="10" y="3"/>
                          </a:lnTo>
                          <a:lnTo>
                            <a:pt x="14" y="2"/>
                          </a:lnTo>
                          <a:lnTo>
                            <a:pt x="19" y="1"/>
                          </a:lnTo>
                          <a:lnTo>
                            <a:pt x="28" y="1"/>
                          </a:lnTo>
                          <a:lnTo>
                            <a:pt x="38" y="0"/>
                          </a:lnTo>
                          <a:lnTo>
                            <a:pt x="49" y="0"/>
                          </a:lnTo>
                          <a:lnTo>
                            <a:pt x="53" y="1"/>
                          </a:lnTo>
                          <a:lnTo>
                            <a:pt x="56" y="2"/>
                          </a:lnTo>
                          <a:lnTo>
                            <a:pt x="58" y="3"/>
                          </a:lnTo>
                          <a:lnTo>
                            <a:pt x="60" y="4"/>
                          </a:lnTo>
                          <a:lnTo>
                            <a:pt x="60" y="5"/>
                          </a:lnTo>
                          <a:lnTo>
                            <a:pt x="60" y="7"/>
                          </a:lnTo>
                          <a:lnTo>
                            <a:pt x="61" y="9"/>
                          </a:lnTo>
                          <a:lnTo>
                            <a:pt x="60" y="22"/>
                          </a:lnTo>
                          <a:lnTo>
                            <a:pt x="60" y="37"/>
                          </a:lnTo>
                          <a:lnTo>
                            <a:pt x="60" y="39"/>
                          </a:lnTo>
                          <a:lnTo>
                            <a:pt x="59" y="41"/>
                          </a:lnTo>
                          <a:lnTo>
                            <a:pt x="58" y="42"/>
                          </a:lnTo>
                          <a:lnTo>
                            <a:pt x="56" y="43"/>
                          </a:lnTo>
                          <a:lnTo>
                            <a:pt x="53" y="43"/>
                          </a:lnTo>
                          <a:lnTo>
                            <a:pt x="48" y="44"/>
                          </a:lnTo>
                          <a:lnTo>
                            <a:pt x="43" y="44"/>
                          </a:lnTo>
                          <a:lnTo>
                            <a:pt x="36" y="45"/>
                          </a:lnTo>
                          <a:lnTo>
                            <a:pt x="30" y="45"/>
                          </a:lnTo>
                          <a:lnTo>
                            <a:pt x="24" y="44"/>
                          </a:lnTo>
                          <a:lnTo>
                            <a:pt x="20" y="44"/>
                          </a:lnTo>
                          <a:lnTo>
                            <a:pt x="17" y="43"/>
                          </a:lnTo>
                          <a:lnTo>
                            <a:pt x="13" y="42"/>
                          </a:lnTo>
                          <a:lnTo>
                            <a:pt x="9" y="41"/>
                          </a:lnTo>
                          <a:lnTo>
                            <a:pt x="5" y="40"/>
                          </a:lnTo>
                          <a:lnTo>
                            <a:pt x="2" y="38"/>
                          </a:lnTo>
                          <a:lnTo>
                            <a:pt x="1" y="36"/>
                          </a:lnTo>
                          <a:lnTo>
                            <a:pt x="1" y="31"/>
                          </a:lnTo>
                          <a:lnTo>
                            <a:pt x="1" y="25"/>
                          </a:lnTo>
                          <a:lnTo>
                            <a:pt x="0" y="19"/>
                          </a:lnTo>
                          <a:lnTo>
                            <a:pt x="1" y="12"/>
                          </a:lnTo>
                          <a:lnTo>
                            <a:pt x="2" y="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74" name="Freeform 302"/>
                    <p:cNvSpPr>
                      <a:spLocks/>
                    </p:cNvSpPr>
                    <p:nvPr/>
                  </p:nvSpPr>
                  <p:spPr bwMode="auto">
                    <a:xfrm>
                      <a:off x="737" y="2849"/>
                      <a:ext cx="62" cy="3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0"/>
                        </a:cxn>
                        <a:cxn ang="0">
                          <a:pos x="3" y="30"/>
                        </a:cxn>
                        <a:cxn ang="0">
                          <a:pos x="7" y="31"/>
                        </a:cxn>
                        <a:cxn ang="0">
                          <a:pos x="12" y="31"/>
                        </a:cxn>
                        <a:cxn ang="0">
                          <a:pos x="18" y="32"/>
                        </a:cxn>
                        <a:cxn ang="0">
                          <a:pos x="24" y="33"/>
                        </a:cxn>
                        <a:cxn ang="0">
                          <a:pos x="31" y="33"/>
                        </a:cxn>
                        <a:cxn ang="0">
                          <a:pos x="37" y="33"/>
                        </a:cxn>
                        <a:cxn ang="0">
                          <a:pos x="42" y="32"/>
                        </a:cxn>
                        <a:cxn ang="0">
                          <a:pos x="45" y="32"/>
                        </a:cxn>
                        <a:cxn ang="0">
                          <a:pos x="48" y="31"/>
                        </a:cxn>
                        <a:cxn ang="0">
                          <a:pos x="50" y="30"/>
                        </a:cxn>
                        <a:cxn ang="0">
                          <a:pos x="52" y="28"/>
                        </a:cxn>
                        <a:cxn ang="0">
                          <a:pos x="54" y="26"/>
                        </a:cxn>
                        <a:cxn ang="0">
                          <a:pos x="55" y="22"/>
                        </a:cxn>
                        <a:cxn ang="0">
                          <a:pos x="57" y="19"/>
                        </a:cxn>
                        <a:cxn ang="0">
                          <a:pos x="58" y="16"/>
                        </a:cxn>
                        <a:cxn ang="0">
                          <a:pos x="59" y="13"/>
                        </a:cxn>
                        <a:cxn ang="0">
                          <a:pos x="60" y="9"/>
                        </a:cxn>
                        <a:cxn ang="0">
                          <a:pos x="60" y="7"/>
                        </a:cxn>
                        <a:cxn ang="0">
                          <a:pos x="61" y="0"/>
                        </a:cxn>
                        <a:cxn ang="0">
                          <a:pos x="60" y="29"/>
                        </a:cxn>
                        <a:cxn ang="0">
                          <a:pos x="60" y="31"/>
                        </a:cxn>
                        <a:cxn ang="0">
                          <a:pos x="59" y="32"/>
                        </a:cxn>
                        <a:cxn ang="0">
                          <a:pos x="58" y="33"/>
                        </a:cxn>
                        <a:cxn ang="0">
                          <a:pos x="56" y="34"/>
                        </a:cxn>
                        <a:cxn ang="0">
                          <a:pos x="53" y="34"/>
                        </a:cxn>
                        <a:cxn ang="0">
                          <a:pos x="40" y="36"/>
                        </a:cxn>
                        <a:cxn ang="0">
                          <a:pos x="33" y="36"/>
                        </a:cxn>
                        <a:cxn ang="0">
                          <a:pos x="29" y="36"/>
                        </a:cxn>
                        <a:cxn ang="0">
                          <a:pos x="23" y="35"/>
                        </a:cxn>
                        <a:cxn ang="0">
                          <a:pos x="20" y="35"/>
                        </a:cxn>
                        <a:cxn ang="0">
                          <a:pos x="16" y="34"/>
                        </a:cxn>
                        <a:cxn ang="0">
                          <a:pos x="13" y="33"/>
                        </a:cxn>
                        <a:cxn ang="0">
                          <a:pos x="9" y="32"/>
                        </a:cxn>
                        <a:cxn ang="0">
                          <a:pos x="4" y="31"/>
                        </a:cxn>
                        <a:cxn ang="0">
                          <a:pos x="0" y="30"/>
                        </a:cxn>
                      </a:cxnLst>
                      <a:rect l="0" t="0" r="r" b="b"/>
                      <a:pathLst>
                        <a:path w="62" h="37">
                          <a:moveTo>
                            <a:pt x="0" y="30"/>
                          </a:moveTo>
                          <a:lnTo>
                            <a:pt x="3" y="30"/>
                          </a:lnTo>
                          <a:lnTo>
                            <a:pt x="7" y="31"/>
                          </a:lnTo>
                          <a:lnTo>
                            <a:pt x="12" y="31"/>
                          </a:lnTo>
                          <a:lnTo>
                            <a:pt x="18" y="32"/>
                          </a:lnTo>
                          <a:lnTo>
                            <a:pt x="24" y="33"/>
                          </a:lnTo>
                          <a:lnTo>
                            <a:pt x="31" y="33"/>
                          </a:lnTo>
                          <a:lnTo>
                            <a:pt x="37" y="33"/>
                          </a:lnTo>
                          <a:lnTo>
                            <a:pt x="42" y="32"/>
                          </a:lnTo>
                          <a:lnTo>
                            <a:pt x="45" y="32"/>
                          </a:lnTo>
                          <a:lnTo>
                            <a:pt x="48" y="31"/>
                          </a:lnTo>
                          <a:lnTo>
                            <a:pt x="50" y="30"/>
                          </a:lnTo>
                          <a:lnTo>
                            <a:pt x="52" y="28"/>
                          </a:lnTo>
                          <a:lnTo>
                            <a:pt x="54" y="26"/>
                          </a:lnTo>
                          <a:lnTo>
                            <a:pt x="55" y="22"/>
                          </a:lnTo>
                          <a:lnTo>
                            <a:pt x="57" y="19"/>
                          </a:lnTo>
                          <a:lnTo>
                            <a:pt x="58" y="16"/>
                          </a:lnTo>
                          <a:lnTo>
                            <a:pt x="59" y="13"/>
                          </a:lnTo>
                          <a:lnTo>
                            <a:pt x="60" y="9"/>
                          </a:lnTo>
                          <a:lnTo>
                            <a:pt x="60" y="7"/>
                          </a:lnTo>
                          <a:lnTo>
                            <a:pt x="61" y="0"/>
                          </a:lnTo>
                          <a:lnTo>
                            <a:pt x="60" y="29"/>
                          </a:lnTo>
                          <a:lnTo>
                            <a:pt x="60" y="31"/>
                          </a:lnTo>
                          <a:lnTo>
                            <a:pt x="59" y="32"/>
                          </a:lnTo>
                          <a:lnTo>
                            <a:pt x="58" y="33"/>
                          </a:lnTo>
                          <a:lnTo>
                            <a:pt x="56" y="34"/>
                          </a:lnTo>
                          <a:lnTo>
                            <a:pt x="53" y="34"/>
                          </a:lnTo>
                          <a:lnTo>
                            <a:pt x="40" y="36"/>
                          </a:lnTo>
                          <a:lnTo>
                            <a:pt x="33" y="36"/>
                          </a:lnTo>
                          <a:lnTo>
                            <a:pt x="29" y="36"/>
                          </a:lnTo>
                          <a:lnTo>
                            <a:pt x="23" y="35"/>
                          </a:lnTo>
                          <a:lnTo>
                            <a:pt x="20" y="35"/>
                          </a:lnTo>
                          <a:lnTo>
                            <a:pt x="16" y="34"/>
                          </a:lnTo>
                          <a:lnTo>
                            <a:pt x="13" y="33"/>
                          </a:lnTo>
                          <a:lnTo>
                            <a:pt x="9" y="32"/>
                          </a:lnTo>
                          <a:lnTo>
                            <a:pt x="4" y="31"/>
                          </a:lnTo>
                          <a:lnTo>
                            <a:pt x="0" y="30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225" name="Group 30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4" y="2840"/>
                      <a:ext cx="35" cy="50"/>
                      <a:chOff x="764" y="2840"/>
                      <a:chExt cx="35" cy="50"/>
                    </a:xfrm>
                  </p:grpSpPr>
                  <p:sp>
                    <p:nvSpPr>
                      <p:cNvPr id="476" name="Freeform 30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0" y="2840"/>
                        <a:ext cx="1" cy="4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47"/>
                          </a:cxn>
                        </a:cxnLst>
                        <a:rect l="0" t="0" r="r" b="b"/>
                        <a:pathLst>
                          <a:path w="1" h="48">
                            <a:moveTo>
                              <a:pt x="0" y="0"/>
                            </a:moveTo>
                            <a:lnTo>
                              <a:pt x="0" y="47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77" name="Freeform 30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6" y="2842"/>
                        <a:ext cx="3" cy="4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44"/>
                          </a:cxn>
                        </a:cxnLst>
                        <a:rect l="0" t="0" r="r" b="b"/>
                        <a:pathLst>
                          <a:path w="3" h="45">
                            <a:moveTo>
                              <a:pt x="2" y="0"/>
                            </a:moveTo>
                            <a:lnTo>
                              <a:pt x="0" y="44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78" name="Freeform 30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4" y="2840"/>
                        <a:ext cx="1" cy="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49"/>
                          </a:cxn>
                        </a:cxnLst>
                        <a:rect l="0" t="0" r="r" b="b"/>
                        <a:pathLst>
                          <a:path w="1" h="50">
                            <a:moveTo>
                              <a:pt x="0" y="0"/>
                            </a:moveTo>
                            <a:lnTo>
                              <a:pt x="0" y="49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27" name="Group 307"/>
              <p:cNvGrpSpPr>
                <a:grpSpLocks/>
              </p:cNvGrpSpPr>
              <p:nvPr/>
            </p:nvGrpSpPr>
            <p:grpSpPr bwMode="auto">
              <a:xfrm>
                <a:off x="345" y="2682"/>
                <a:ext cx="396" cy="184"/>
                <a:chOff x="345" y="2682"/>
                <a:chExt cx="396" cy="184"/>
              </a:xfrm>
            </p:grpSpPr>
            <p:sp>
              <p:nvSpPr>
                <p:cNvPr id="455" name="Freeform 308"/>
                <p:cNvSpPr>
                  <a:spLocks/>
                </p:cNvSpPr>
                <p:nvPr/>
              </p:nvSpPr>
              <p:spPr bwMode="auto">
                <a:xfrm>
                  <a:off x="364" y="2682"/>
                  <a:ext cx="128" cy="13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2" y="0"/>
                    </a:cxn>
                    <a:cxn ang="0">
                      <a:pos x="119" y="112"/>
                    </a:cxn>
                    <a:cxn ang="0">
                      <a:pos x="122" y="116"/>
                    </a:cxn>
                    <a:cxn ang="0">
                      <a:pos x="124" y="117"/>
                    </a:cxn>
                    <a:cxn ang="0">
                      <a:pos x="127" y="119"/>
                    </a:cxn>
                    <a:cxn ang="0">
                      <a:pos x="115" y="120"/>
                    </a:cxn>
                    <a:cxn ang="0">
                      <a:pos x="100" y="121"/>
                    </a:cxn>
                    <a:cxn ang="0">
                      <a:pos x="80" y="123"/>
                    </a:cxn>
                    <a:cxn ang="0">
                      <a:pos x="57" y="127"/>
                    </a:cxn>
                    <a:cxn ang="0">
                      <a:pos x="36" y="13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8" h="132">
                      <a:moveTo>
                        <a:pt x="0" y="0"/>
                      </a:moveTo>
                      <a:lnTo>
                        <a:pt x="32" y="0"/>
                      </a:lnTo>
                      <a:lnTo>
                        <a:pt x="119" y="112"/>
                      </a:lnTo>
                      <a:lnTo>
                        <a:pt x="122" y="116"/>
                      </a:lnTo>
                      <a:lnTo>
                        <a:pt x="124" y="117"/>
                      </a:lnTo>
                      <a:lnTo>
                        <a:pt x="127" y="119"/>
                      </a:lnTo>
                      <a:lnTo>
                        <a:pt x="115" y="120"/>
                      </a:lnTo>
                      <a:lnTo>
                        <a:pt x="100" y="121"/>
                      </a:lnTo>
                      <a:lnTo>
                        <a:pt x="80" y="123"/>
                      </a:lnTo>
                      <a:lnTo>
                        <a:pt x="57" y="127"/>
                      </a:lnTo>
                      <a:lnTo>
                        <a:pt x="36" y="13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F9F9F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30" name="Group 309"/>
                <p:cNvGrpSpPr>
                  <a:grpSpLocks/>
                </p:cNvGrpSpPr>
                <p:nvPr/>
              </p:nvGrpSpPr>
              <p:grpSpPr bwMode="auto">
                <a:xfrm>
                  <a:off x="345" y="2763"/>
                  <a:ext cx="396" cy="103"/>
                  <a:chOff x="345" y="2763"/>
                  <a:chExt cx="396" cy="103"/>
                </a:xfrm>
              </p:grpSpPr>
              <p:sp>
                <p:nvSpPr>
                  <p:cNvPr id="457" name="Freeform 310"/>
                  <p:cNvSpPr>
                    <a:spLocks/>
                  </p:cNvSpPr>
                  <p:nvPr/>
                </p:nvSpPr>
                <p:spPr bwMode="auto">
                  <a:xfrm>
                    <a:off x="400" y="2836"/>
                    <a:ext cx="60" cy="30"/>
                  </a:xfrm>
                  <a:custGeom>
                    <a:avLst/>
                    <a:gdLst/>
                    <a:ahLst/>
                    <a:cxnLst>
                      <a:cxn ang="0">
                        <a:pos x="51" y="0"/>
                      </a:cxn>
                      <a:cxn ang="0">
                        <a:pos x="50" y="5"/>
                      </a:cxn>
                      <a:cxn ang="0">
                        <a:pos x="50" y="11"/>
                      </a:cxn>
                      <a:cxn ang="0">
                        <a:pos x="50" y="15"/>
                      </a:cxn>
                      <a:cxn ang="0">
                        <a:pos x="52" y="20"/>
                      </a:cxn>
                      <a:cxn ang="0">
                        <a:pos x="54" y="23"/>
                      </a:cxn>
                      <a:cxn ang="0">
                        <a:pos x="55" y="26"/>
                      </a:cxn>
                      <a:cxn ang="0">
                        <a:pos x="57" y="28"/>
                      </a:cxn>
                      <a:cxn ang="0">
                        <a:pos x="59" y="29"/>
                      </a:cxn>
                      <a:cxn ang="0">
                        <a:pos x="49" y="27"/>
                      </a:cxn>
                      <a:cxn ang="0">
                        <a:pos x="38" y="24"/>
                      </a:cxn>
                      <a:cxn ang="0">
                        <a:pos x="22" y="19"/>
                      </a:cxn>
                      <a:cxn ang="0">
                        <a:pos x="10" y="16"/>
                      </a:cxn>
                      <a:cxn ang="0">
                        <a:pos x="7" y="13"/>
                      </a:cxn>
                      <a:cxn ang="0">
                        <a:pos x="5" y="11"/>
                      </a:cxn>
                      <a:cxn ang="0">
                        <a:pos x="3" y="9"/>
                      </a:cxn>
                      <a:cxn ang="0">
                        <a:pos x="2" y="7"/>
                      </a:cxn>
                      <a:cxn ang="0">
                        <a:pos x="0" y="4"/>
                      </a:cxn>
                      <a:cxn ang="0">
                        <a:pos x="7" y="3"/>
                      </a:cxn>
                      <a:cxn ang="0">
                        <a:pos x="23" y="5"/>
                      </a:cxn>
                      <a:cxn ang="0">
                        <a:pos x="31" y="5"/>
                      </a:cxn>
                      <a:cxn ang="0">
                        <a:pos x="38" y="5"/>
                      </a:cxn>
                      <a:cxn ang="0">
                        <a:pos x="43" y="5"/>
                      </a:cxn>
                      <a:cxn ang="0">
                        <a:pos x="44" y="5"/>
                      </a:cxn>
                      <a:cxn ang="0">
                        <a:pos x="46" y="4"/>
                      </a:cxn>
                      <a:cxn ang="0">
                        <a:pos x="48" y="3"/>
                      </a:cxn>
                      <a:cxn ang="0">
                        <a:pos x="49" y="2"/>
                      </a:cxn>
                      <a:cxn ang="0">
                        <a:pos x="51" y="0"/>
                      </a:cxn>
                    </a:cxnLst>
                    <a:rect l="0" t="0" r="r" b="b"/>
                    <a:pathLst>
                      <a:path w="60" h="30">
                        <a:moveTo>
                          <a:pt x="51" y="0"/>
                        </a:moveTo>
                        <a:lnTo>
                          <a:pt x="50" y="5"/>
                        </a:lnTo>
                        <a:lnTo>
                          <a:pt x="50" y="11"/>
                        </a:lnTo>
                        <a:lnTo>
                          <a:pt x="50" y="15"/>
                        </a:lnTo>
                        <a:lnTo>
                          <a:pt x="52" y="20"/>
                        </a:lnTo>
                        <a:lnTo>
                          <a:pt x="54" y="23"/>
                        </a:lnTo>
                        <a:lnTo>
                          <a:pt x="55" y="26"/>
                        </a:lnTo>
                        <a:lnTo>
                          <a:pt x="57" y="28"/>
                        </a:lnTo>
                        <a:lnTo>
                          <a:pt x="59" y="29"/>
                        </a:lnTo>
                        <a:lnTo>
                          <a:pt x="49" y="27"/>
                        </a:lnTo>
                        <a:lnTo>
                          <a:pt x="38" y="24"/>
                        </a:lnTo>
                        <a:lnTo>
                          <a:pt x="22" y="19"/>
                        </a:lnTo>
                        <a:lnTo>
                          <a:pt x="10" y="16"/>
                        </a:lnTo>
                        <a:lnTo>
                          <a:pt x="7" y="13"/>
                        </a:lnTo>
                        <a:lnTo>
                          <a:pt x="5" y="11"/>
                        </a:lnTo>
                        <a:lnTo>
                          <a:pt x="3" y="9"/>
                        </a:lnTo>
                        <a:lnTo>
                          <a:pt x="2" y="7"/>
                        </a:lnTo>
                        <a:lnTo>
                          <a:pt x="0" y="4"/>
                        </a:lnTo>
                        <a:lnTo>
                          <a:pt x="7" y="3"/>
                        </a:lnTo>
                        <a:lnTo>
                          <a:pt x="23" y="5"/>
                        </a:lnTo>
                        <a:lnTo>
                          <a:pt x="31" y="5"/>
                        </a:lnTo>
                        <a:lnTo>
                          <a:pt x="38" y="5"/>
                        </a:lnTo>
                        <a:lnTo>
                          <a:pt x="43" y="5"/>
                        </a:lnTo>
                        <a:lnTo>
                          <a:pt x="44" y="5"/>
                        </a:lnTo>
                        <a:lnTo>
                          <a:pt x="46" y="4"/>
                        </a:lnTo>
                        <a:lnTo>
                          <a:pt x="48" y="3"/>
                        </a:lnTo>
                        <a:lnTo>
                          <a:pt x="49" y="2"/>
                        </a:lnTo>
                        <a:lnTo>
                          <a:pt x="51" y="0"/>
                        </a:lnTo>
                      </a:path>
                    </a:pathLst>
                  </a:custGeom>
                  <a:solidFill>
                    <a:srgbClr val="5F5F5F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231" name="Group 311"/>
                  <p:cNvGrpSpPr>
                    <a:grpSpLocks/>
                  </p:cNvGrpSpPr>
                  <p:nvPr/>
                </p:nvGrpSpPr>
                <p:grpSpPr bwMode="auto">
                  <a:xfrm>
                    <a:off x="345" y="2763"/>
                    <a:ext cx="396" cy="77"/>
                    <a:chOff x="345" y="2763"/>
                    <a:chExt cx="396" cy="77"/>
                  </a:xfrm>
                </p:grpSpPr>
                <p:sp>
                  <p:nvSpPr>
                    <p:cNvPr id="459" name="Freeform 312"/>
                    <p:cNvSpPr>
                      <a:spLocks/>
                    </p:cNvSpPr>
                    <p:nvPr/>
                  </p:nvSpPr>
                  <p:spPr bwMode="auto">
                    <a:xfrm>
                      <a:off x="345" y="2802"/>
                      <a:ext cx="106" cy="3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10" y="0"/>
                        </a:cxn>
                        <a:cxn ang="0">
                          <a:pos x="20" y="0"/>
                        </a:cxn>
                        <a:cxn ang="0">
                          <a:pos x="57" y="14"/>
                        </a:cxn>
                        <a:cxn ang="0">
                          <a:pos x="105" y="30"/>
                        </a:cxn>
                        <a:cxn ang="0">
                          <a:pos x="104" y="32"/>
                        </a:cxn>
                        <a:cxn ang="0">
                          <a:pos x="102" y="34"/>
                        </a:cxn>
                        <a:cxn ang="0">
                          <a:pos x="100" y="35"/>
                        </a:cxn>
                        <a:cxn ang="0">
                          <a:pos x="97" y="36"/>
                        </a:cxn>
                        <a:cxn ang="0">
                          <a:pos x="93" y="36"/>
                        </a:cxn>
                        <a:cxn ang="0">
                          <a:pos x="76" y="36"/>
                        </a:cxn>
                        <a:cxn ang="0">
                          <a:pos x="61" y="35"/>
                        </a:cxn>
                        <a:cxn ang="0">
                          <a:pos x="52" y="34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106" h="37">
                          <a:moveTo>
                            <a:pt x="0" y="2"/>
                          </a:moveTo>
                          <a:lnTo>
                            <a:pt x="10" y="0"/>
                          </a:lnTo>
                          <a:lnTo>
                            <a:pt x="20" y="0"/>
                          </a:lnTo>
                          <a:lnTo>
                            <a:pt x="57" y="14"/>
                          </a:lnTo>
                          <a:lnTo>
                            <a:pt x="105" y="30"/>
                          </a:lnTo>
                          <a:lnTo>
                            <a:pt x="104" y="32"/>
                          </a:lnTo>
                          <a:lnTo>
                            <a:pt x="102" y="34"/>
                          </a:lnTo>
                          <a:lnTo>
                            <a:pt x="100" y="35"/>
                          </a:lnTo>
                          <a:lnTo>
                            <a:pt x="97" y="36"/>
                          </a:lnTo>
                          <a:lnTo>
                            <a:pt x="93" y="36"/>
                          </a:lnTo>
                          <a:lnTo>
                            <a:pt x="76" y="36"/>
                          </a:lnTo>
                          <a:lnTo>
                            <a:pt x="61" y="35"/>
                          </a:lnTo>
                          <a:lnTo>
                            <a:pt x="52" y="34"/>
                          </a:lnTo>
                          <a:lnTo>
                            <a:pt x="0" y="2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0" name="Freeform 313"/>
                    <p:cNvSpPr>
                      <a:spLocks/>
                    </p:cNvSpPr>
                    <p:nvPr/>
                  </p:nvSpPr>
                  <p:spPr bwMode="auto">
                    <a:xfrm>
                      <a:off x="595" y="2763"/>
                      <a:ext cx="146" cy="7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" y="0"/>
                        </a:cxn>
                        <a:cxn ang="0">
                          <a:pos x="26" y="0"/>
                        </a:cxn>
                        <a:cxn ang="0">
                          <a:pos x="64" y="25"/>
                        </a:cxn>
                        <a:cxn ang="0">
                          <a:pos x="91" y="41"/>
                        </a:cxn>
                        <a:cxn ang="0">
                          <a:pos x="117" y="56"/>
                        </a:cxn>
                        <a:cxn ang="0">
                          <a:pos x="145" y="69"/>
                        </a:cxn>
                        <a:cxn ang="0">
                          <a:pos x="139" y="71"/>
                        </a:cxn>
                        <a:cxn ang="0">
                          <a:pos x="129" y="73"/>
                        </a:cxn>
                        <a:cxn ang="0">
                          <a:pos x="120" y="74"/>
                        </a:cxn>
                        <a:cxn ang="0">
                          <a:pos x="104" y="76"/>
                        </a:cxn>
                        <a:cxn ang="0">
                          <a:pos x="91" y="75"/>
                        </a:cxn>
                        <a:cxn ang="0">
                          <a:pos x="73" y="73"/>
                        </a:cxn>
                        <a:cxn ang="0">
                          <a:pos x="60" y="72"/>
                        </a:cxn>
                        <a:cxn ang="0">
                          <a:pos x="57" y="64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46" h="77">
                          <a:moveTo>
                            <a:pt x="0" y="0"/>
                          </a:moveTo>
                          <a:lnTo>
                            <a:pt x="1" y="0"/>
                          </a:lnTo>
                          <a:lnTo>
                            <a:pt x="26" y="0"/>
                          </a:lnTo>
                          <a:lnTo>
                            <a:pt x="64" y="25"/>
                          </a:lnTo>
                          <a:lnTo>
                            <a:pt x="91" y="41"/>
                          </a:lnTo>
                          <a:lnTo>
                            <a:pt x="117" y="56"/>
                          </a:lnTo>
                          <a:lnTo>
                            <a:pt x="145" y="69"/>
                          </a:lnTo>
                          <a:lnTo>
                            <a:pt x="139" y="71"/>
                          </a:lnTo>
                          <a:lnTo>
                            <a:pt x="129" y="73"/>
                          </a:lnTo>
                          <a:lnTo>
                            <a:pt x="120" y="74"/>
                          </a:lnTo>
                          <a:lnTo>
                            <a:pt x="104" y="76"/>
                          </a:lnTo>
                          <a:lnTo>
                            <a:pt x="91" y="75"/>
                          </a:lnTo>
                          <a:lnTo>
                            <a:pt x="73" y="73"/>
                          </a:lnTo>
                          <a:lnTo>
                            <a:pt x="60" y="72"/>
                          </a:lnTo>
                          <a:lnTo>
                            <a:pt x="57" y="6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7F7F7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233" name="Group 3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8" y="2805"/>
                      <a:ext cx="68" cy="23"/>
                      <a:chOff x="618" y="2805"/>
                      <a:chExt cx="68" cy="23"/>
                    </a:xfrm>
                  </p:grpSpPr>
                  <p:grpSp>
                    <p:nvGrpSpPr>
                      <p:cNvPr id="235" name="Group 3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2" y="2823"/>
                        <a:ext cx="54" cy="5"/>
                        <a:chOff x="632" y="2823"/>
                        <a:chExt cx="54" cy="5"/>
                      </a:xfrm>
                    </p:grpSpPr>
                    <p:sp>
                      <p:nvSpPr>
                        <p:cNvPr id="466" name="Freeform 31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32" y="2823"/>
                          <a:ext cx="54" cy="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2"/>
                            </a:cxn>
                            <a:cxn ang="0">
                              <a:pos x="12" y="0"/>
                            </a:cxn>
                            <a:cxn ang="0">
                              <a:pos x="16" y="1"/>
                            </a:cxn>
                            <a:cxn ang="0">
                              <a:pos x="22" y="1"/>
                            </a:cxn>
                            <a:cxn ang="0">
                              <a:pos x="26" y="2"/>
                            </a:cxn>
                            <a:cxn ang="0">
                              <a:pos x="53" y="2"/>
                            </a:cxn>
                            <a:cxn ang="0">
                              <a:pos x="39" y="4"/>
                            </a:cxn>
                            <a:cxn ang="0">
                              <a:pos x="30" y="4"/>
                            </a:cxn>
                            <a:cxn ang="0">
                              <a:pos x="23" y="4"/>
                            </a:cxn>
                            <a:cxn ang="0">
                              <a:pos x="19" y="4"/>
                            </a:cxn>
                            <a:cxn ang="0">
                              <a:pos x="12" y="4"/>
                            </a:cxn>
                            <a:cxn ang="0">
                              <a:pos x="7" y="3"/>
                            </a:cxn>
                            <a:cxn ang="0">
                              <a:pos x="0" y="2"/>
                            </a:cxn>
                          </a:cxnLst>
                          <a:rect l="0" t="0" r="r" b="b"/>
                          <a:pathLst>
                            <a:path w="54" h="5">
                              <a:moveTo>
                                <a:pt x="0" y="2"/>
                              </a:moveTo>
                              <a:lnTo>
                                <a:pt x="12" y="0"/>
                              </a:lnTo>
                              <a:lnTo>
                                <a:pt x="16" y="1"/>
                              </a:lnTo>
                              <a:lnTo>
                                <a:pt x="22" y="1"/>
                              </a:lnTo>
                              <a:lnTo>
                                <a:pt x="26" y="2"/>
                              </a:lnTo>
                              <a:lnTo>
                                <a:pt x="53" y="2"/>
                              </a:lnTo>
                              <a:lnTo>
                                <a:pt x="39" y="4"/>
                              </a:lnTo>
                              <a:lnTo>
                                <a:pt x="30" y="4"/>
                              </a:lnTo>
                              <a:lnTo>
                                <a:pt x="23" y="4"/>
                              </a:lnTo>
                              <a:lnTo>
                                <a:pt x="19" y="4"/>
                              </a:lnTo>
                              <a:lnTo>
                                <a:pt x="12" y="4"/>
                              </a:lnTo>
                              <a:lnTo>
                                <a:pt x="7" y="3"/>
                              </a:lnTo>
                              <a:lnTo>
                                <a:pt x="0" y="2"/>
                              </a:lnTo>
                            </a:path>
                          </a:pathLst>
                        </a:custGeom>
                        <a:solidFill>
                          <a:srgbClr val="9F9F9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67" name="Freeform 31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47" y="2823"/>
                          <a:ext cx="39" cy="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4" y="1"/>
                            </a:cxn>
                            <a:cxn ang="0">
                              <a:pos x="9" y="1"/>
                            </a:cxn>
                            <a:cxn ang="0">
                              <a:pos x="13" y="2"/>
                            </a:cxn>
                            <a:cxn ang="0">
                              <a:pos x="38" y="2"/>
                            </a:cxn>
                            <a:cxn ang="0">
                              <a:pos x="25" y="4"/>
                            </a:cxn>
                            <a:cxn ang="0">
                              <a:pos x="17" y="4"/>
                            </a:cxn>
                            <a:cxn ang="0">
                              <a:pos x="10" y="4"/>
                            </a:cxn>
                            <a:cxn ang="0">
                              <a:pos x="7" y="4"/>
                            </a:cxn>
                            <a:cxn ang="0">
                              <a:pos x="3" y="2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39" h="5">
                              <a:moveTo>
                                <a:pt x="0" y="0"/>
                              </a:moveTo>
                              <a:lnTo>
                                <a:pt x="4" y="1"/>
                              </a:lnTo>
                              <a:lnTo>
                                <a:pt x="9" y="1"/>
                              </a:lnTo>
                              <a:lnTo>
                                <a:pt x="13" y="2"/>
                              </a:lnTo>
                              <a:lnTo>
                                <a:pt x="38" y="2"/>
                              </a:lnTo>
                              <a:lnTo>
                                <a:pt x="25" y="4"/>
                              </a:lnTo>
                              <a:lnTo>
                                <a:pt x="17" y="4"/>
                              </a:lnTo>
                              <a:lnTo>
                                <a:pt x="10" y="4"/>
                              </a:lnTo>
                              <a:lnTo>
                                <a:pt x="7" y="4"/>
                              </a:lnTo>
                              <a:lnTo>
                                <a:pt x="3" y="2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3F3F3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238" name="Group 3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18" y="2805"/>
                        <a:ext cx="40" cy="4"/>
                        <a:chOff x="618" y="2805"/>
                        <a:chExt cx="40" cy="4"/>
                      </a:xfrm>
                    </p:grpSpPr>
                    <p:sp>
                      <p:nvSpPr>
                        <p:cNvPr id="464" name="Freeform 31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18" y="2805"/>
                          <a:ext cx="40" cy="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12" y="0"/>
                            </a:cxn>
                            <a:cxn ang="0">
                              <a:pos x="19" y="1"/>
                            </a:cxn>
                            <a:cxn ang="0">
                              <a:pos x="25" y="1"/>
                            </a:cxn>
                            <a:cxn ang="0">
                              <a:pos x="28" y="1"/>
                            </a:cxn>
                            <a:cxn ang="0">
                              <a:pos x="33" y="2"/>
                            </a:cxn>
                            <a:cxn ang="0">
                              <a:pos x="39" y="2"/>
                            </a:cxn>
                            <a:cxn ang="0">
                              <a:pos x="31" y="3"/>
                            </a:cxn>
                            <a:cxn ang="0">
                              <a:pos x="25" y="3"/>
                            </a:cxn>
                            <a:cxn ang="0">
                              <a:pos x="20" y="3"/>
                            </a:cxn>
                            <a:cxn ang="0">
                              <a:pos x="14" y="3"/>
                            </a:cxn>
                            <a:cxn ang="0">
                              <a:pos x="9" y="2"/>
                            </a:cxn>
                            <a:cxn ang="0">
                              <a:pos x="4" y="2"/>
                            </a:cxn>
                            <a:cxn ang="0">
                              <a:pos x="0" y="1"/>
                            </a:cxn>
                            <a:cxn ang="0">
                              <a:pos x="6" y="0"/>
                            </a:cxn>
                            <a:cxn ang="0">
                              <a:pos x="12" y="0"/>
                            </a:cxn>
                          </a:cxnLst>
                          <a:rect l="0" t="0" r="r" b="b"/>
                          <a:pathLst>
                            <a:path w="40" h="4">
                              <a:moveTo>
                                <a:pt x="12" y="0"/>
                              </a:moveTo>
                              <a:lnTo>
                                <a:pt x="19" y="1"/>
                              </a:lnTo>
                              <a:lnTo>
                                <a:pt x="25" y="1"/>
                              </a:lnTo>
                              <a:lnTo>
                                <a:pt x="28" y="1"/>
                              </a:lnTo>
                              <a:lnTo>
                                <a:pt x="33" y="2"/>
                              </a:lnTo>
                              <a:lnTo>
                                <a:pt x="39" y="2"/>
                              </a:lnTo>
                              <a:lnTo>
                                <a:pt x="31" y="3"/>
                              </a:lnTo>
                              <a:lnTo>
                                <a:pt x="25" y="3"/>
                              </a:lnTo>
                              <a:lnTo>
                                <a:pt x="20" y="3"/>
                              </a:lnTo>
                              <a:lnTo>
                                <a:pt x="14" y="3"/>
                              </a:lnTo>
                              <a:lnTo>
                                <a:pt x="9" y="2"/>
                              </a:lnTo>
                              <a:lnTo>
                                <a:pt x="4" y="2"/>
                              </a:lnTo>
                              <a:lnTo>
                                <a:pt x="0" y="1"/>
                              </a:lnTo>
                              <a:lnTo>
                                <a:pt x="6" y="0"/>
                              </a:lnTo>
                              <a:lnTo>
                                <a:pt x="12" y="0"/>
                              </a:lnTo>
                            </a:path>
                          </a:pathLst>
                        </a:custGeom>
                        <a:solidFill>
                          <a:srgbClr val="9F9F9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65" name="Freeform 32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31" y="2805"/>
                          <a:ext cx="27" cy="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7" y="1"/>
                            </a:cxn>
                            <a:cxn ang="0">
                              <a:pos x="13" y="1"/>
                            </a:cxn>
                            <a:cxn ang="0">
                              <a:pos x="16" y="1"/>
                            </a:cxn>
                            <a:cxn ang="0">
                              <a:pos x="20" y="2"/>
                            </a:cxn>
                            <a:cxn ang="0">
                              <a:pos x="26" y="2"/>
                            </a:cxn>
                            <a:cxn ang="0">
                              <a:pos x="18" y="3"/>
                            </a:cxn>
                            <a:cxn ang="0">
                              <a:pos x="13" y="3"/>
                            </a:cxn>
                            <a:cxn ang="0">
                              <a:pos x="8" y="3"/>
                            </a:cxn>
                            <a:cxn ang="0">
                              <a:pos x="7" y="3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27" h="4">
                              <a:moveTo>
                                <a:pt x="0" y="0"/>
                              </a:moveTo>
                              <a:lnTo>
                                <a:pt x="7" y="1"/>
                              </a:lnTo>
                              <a:lnTo>
                                <a:pt x="13" y="1"/>
                              </a:lnTo>
                              <a:lnTo>
                                <a:pt x="16" y="1"/>
                              </a:lnTo>
                              <a:lnTo>
                                <a:pt x="20" y="2"/>
                              </a:lnTo>
                              <a:lnTo>
                                <a:pt x="26" y="2"/>
                              </a:lnTo>
                              <a:lnTo>
                                <a:pt x="18" y="3"/>
                              </a:lnTo>
                              <a:lnTo>
                                <a:pt x="13" y="3"/>
                              </a:lnTo>
                              <a:lnTo>
                                <a:pt x="8" y="3"/>
                              </a:lnTo>
                              <a:lnTo>
                                <a:pt x="7" y="3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3F3F3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239" name="Group 322"/>
            <p:cNvGrpSpPr>
              <a:grpSpLocks/>
            </p:cNvGrpSpPr>
            <p:nvPr/>
          </p:nvGrpSpPr>
          <p:grpSpPr bwMode="auto">
            <a:xfrm flipH="1">
              <a:off x="6119033" y="3177045"/>
              <a:ext cx="517361" cy="346686"/>
              <a:chOff x="1012" y="2852"/>
              <a:chExt cx="196" cy="152"/>
            </a:xfrm>
          </p:grpSpPr>
          <p:grpSp>
            <p:nvGrpSpPr>
              <p:cNvPr id="240" name="Group 323"/>
              <p:cNvGrpSpPr>
                <a:grpSpLocks/>
              </p:cNvGrpSpPr>
              <p:nvPr/>
            </p:nvGrpSpPr>
            <p:grpSpPr bwMode="auto">
              <a:xfrm>
                <a:off x="1064" y="2852"/>
                <a:ext cx="144" cy="152"/>
                <a:chOff x="1064" y="2852"/>
                <a:chExt cx="144" cy="152"/>
              </a:xfrm>
            </p:grpSpPr>
            <p:sp>
              <p:nvSpPr>
                <p:cNvPr id="444" name="Arc 324"/>
                <p:cNvSpPr>
                  <a:spLocks/>
                </p:cNvSpPr>
                <p:nvPr/>
              </p:nvSpPr>
              <p:spPr bwMode="auto">
                <a:xfrm>
                  <a:off x="1088" y="2856"/>
                  <a:ext cx="32" cy="64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600 w 21600"/>
                    <a:gd name="T1" fmla="*/ 0 h 21600"/>
                    <a:gd name="T2" fmla="*/ 0 w 21600"/>
                    <a:gd name="T3" fmla="*/ 21600 h 21600"/>
                    <a:gd name="T4" fmla="*/ 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8100" cap="rnd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5" name="Arc 325"/>
                <p:cNvSpPr>
                  <a:spLocks/>
                </p:cNvSpPr>
                <p:nvPr/>
              </p:nvSpPr>
              <p:spPr bwMode="auto">
                <a:xfrm>
                  <a:off x="1100" y="2852"/>
                  <a:ext cx="64" cy="112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600 w 21600"/>
                    <a:gd name="T1" fmla="*/ 0 h 21600"/>
                    <a:gd name="T2" fmla="*/ 0 w 21600"/>
                    <a:gd name="T3" fmla="*/ 21600 h 21600"/>
                    <a:gd name="T4" fmla="*/ 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8100" cap="rnd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6" name="Arc 326"/>
                <p:cNvSpPr>
                  <a:spLocks/>
                </p:cNvSpPr>
                <p:nvPr/>
              </p:nvSpPr>
              <p:spPr bwMode="auto">
                <a:xfrm>
                  <a:off x="1128" y="2852"/>
                  <a:ext cx="80" cy="152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600 w 21600"/>
                    <a:gd name="T1" fmla="*/ 0 h 21600"/>
                    <a:gd name="T2" fmla="*/ 0 w 21600"/>
                    <a:gd name="T3" fmla="*/ 21600 h 21600"/>
                    <a:gd name="T4" fmla="*/ 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8100" cap="rnd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7" name="Arc 327"/>
                <p:cNvSpPr>
                  <a:spLocks/>
                </p:cNvSpPr>
                <p:nvPr/>
              </p:nvSpPr>
              <p:spPr bwMode="auto">
                <a:xfrm>
                  <a:off x="1064" y="2856"/>
                  <a:ext cx="16" cy="40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600 w 21600"/>
                    <a:gd name="T1" fmla="*/ 0 h 21600"/>
                    <a:gd name="T2" fmla="*/ 0 w 21600"/>
                    <a:gd name="T3" fmla="*/ 21600 h 21600"/>
                    <a:gd name="T4" fmla="*/ 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8100" cap="rnd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43" name="Rectangle 328"/>
              <p:cNvSpPr>
                <a:spLocks noChangeArrowheads="1"/>
              </p:cNvSpPr>
              <p:nvPr/>
            </p:nvSpPr>
            <p:spPr bwMode="auto">
              <a:xfrm>
                <a:off x="1012" y="2860"/>
                <a:ext cx="12" cy="8"/>
              </a:xfrm>
              <a:prstGeom prst="rect">
                <a:avLst/>
              </a:prstGeom>
              <a:solidFill>
                <a:schemeClr val="hlink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58" name="Rounded Rectangular Callout 657"/>
            <p:cNvSpPr/>
            <p:nvPr/>
          </p:nvSpPr>
          <p:spPr>
            <a:xfrm>
              <a:off x="6861018" y="2126055"/>
              <a:ext cx="1122630" cy="579422"/>
            </a:xfrm>
            <a:prstGeom prst="wedgeRoundRectCallout">
              <a:avLst>
                <a:gd name="adj1" fmla="val -33736"/>
                <a:gd name="adj2" fmla="val 79688"/>
                <a:gd name="adj3" fmla="val 16667"/>
              </a:avLst>
            </a:prstGeom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r>
                <a:rPr lang="en-US" sz="2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AA082</a:t>
              </a:r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6030447" y="4107255"/>
            <a:ext cx="2277965" cy="1441170"/>
            <a:chOff x="6030447" y="4107255"/>
            <a:chExt cx="2277965" cy="1441170"/>
          </a:xfrm>
        </p:grpSpPr>
        <p:grpSp>
          <p:nvGrpSpPr>
            <p:cNvPr id="245" name="Group 220"/>
            <p:cNvGrpSpPr>
              <a:grpSpLocks/>
            </p:cNvGrpSpPr>
            <p:nvPr/>
          </p:nvGrpSpPr>
          <p:grpSpPr bwMode="auto">
            <a:xfrm flipH="1">
              <a:off x="6468610" y="4813969"/>
              <a:ext cx="1839802" cy="517746"/>
              <a:chOff x="345" y="2682"/>
              <a:chExt cx="697" cy="227"/>
            </a:xfrm>
          </p:grpSpPr>
          <p:grpSp>
            <p:nvGrpSpPr>
              <p:cNvPr id="246" name="Group 221"/>
              <p:cNvGrpSpPr>
                <a:grpSpLocks/>
              </p:cNvGrpSpPr>
              <p:nvPr/>
            </p:nvGrpSpPr>
            <p:grpSpPr bwMode="auto">
              <a:xfrm>
                <a:off x="364" y="2682"/>
                <a:ext cx="678" cy="196"/>
                <a:chOff x="364" y="2682"/>
                <a:chExt cx="678" cy="196"/>
              </a:xfrm>
            </p:grpSpPr>
            <p:sp>
              <p:nvSpPr>
                <p:cNvPr id="604" name="Freeform 222"/>
                <p:cNvSpPr>
                  <a:spLocks/>
                </p:cNvSpPr>
                <p:nvPr/>
              </p:nvSpPr>
              <p:spPr bwMode="auto">
                <a:xfrm>
                  <a:off x="364" y="2682"/>
                  <a:ext cx="678" cy="196"/>
                </a:xfrm>
                <a:custGeom>
                  <a:avLst/>
                  <a:gdLst/>
                  <a:ahLst/>
                  <a:cxnLst>
                    <a:cxn ang="0">
                      <a:pos x="33" y="0"/>
                    </a:cxn>
                    <a:cxn ang="0">
                      <a:pos x="125" y="115"/>
                    </a:cxn>
                    <a:cxn ang="0">
                      <a:pos x="132" y="120"/>
                    </a:cxn>
                    <a:cxn ang="0">
                      <a:pos x="417" y="120"/>
                    </a:cxn>
                    <a:cxn ang="0">
                      <a:pos x="612" y="115"/>
                    </a:cxn>
                    <a:cxn ang="0">
                      <a:pos x="621" y="116"/>
                    </a:cxn>
                    <a:cxn ang="0">
                      <a:pos x="630" y="119"/>
                    </a:cxn>
                    <a:cxn ang="0">
                      <a:pos x="638" y="123"/>
                    </a:cxn>
                    <a:cxn ang="0">
                      <a:pos x="646" y="128"/>
                    </a:cxn>
                    <a:cxn ang="0">
                      <a:pos x="651" y="133"/>
                    </a:cxn>
                    <a:cxn ang="0">
                      <a:pos x="658" y="143"/>
                    </a:cxn>
                    <a:cxn ang="0">
                      <a:pos x="664" y="147"/>
                    </a:cxn>
                    <a:cxn ang="0">
                      <a:pos x="669" y="151"/>
                    </a:cxn>
                    <a:cxn ang="0">
                      <a:pos x="673" y="155"/>
                    </a:cxn>
                    <a:cxn ang="0">
                      <a:pos x="676" y="159"/>
                    </a:cxn>
                    <a:cxn ang="0">
                      <a:pos x="677" y="163"/>
                    </a:cxn>
                    <a:cxn ang="0">
                      <a:pos x="677" y="166"/>
                    </a:cxn>
                    <a:cxn ang="0">
                      <a:pos x="674" y="172"/>
                    </a:cxn>
                    <a:cxn ang="0">
                      <a:pos x="669" y="176"/>
                    </a:cxn>
                    <a:cxn ang="0">
                      <a:pos x="659" y="180"/>
                    </a:cxn>
                    <a:cxn ang="0">
                      <a:pos x="648" y="182"/>
                    </a:cxn>
                    <a:cxn ang="0">
                      <a:pos x="635" y="184"/>
                    </a:cxn>
                    <a:cxn ang="0">
                      <a:pos x="618" y="186"/>
                    </a:cxn>
                    <a:cxn ang="0">
                      <a:pos x="557" y="187"/>
                    </a:cxn>
                    <a:cxn ang="0">
                      <a:pos x="258" y="195"/>
                    </a:cxn>
                    <a:cxn ang="0">
                      <a:pos x="181" y="195"/>
                    </a:cxn>
                    <a:cxn ang="0">
                      <a:pos x="138" y="190"/>
                    </a:cxn>
                    <a:cxn ang="0">
                      <a:pos x="114" y="187"/>
                    </a:cxn>
                    <a:cxn ang="0">
                      <a:pos x="97" y="183"/>
                    </a:cxn>
                    <a:cxn ang="0">
                      <a:pos x="35" y="164"/>
                    </a:cxn>
                    <a:cxn ang="0">
                      <a:pos x="5" y="152"/>
                    </a:cxn>
                    <a:cxn ang="0">
                      <a:pos x="19" y="142"/>
                    </a:cxn>
                    <a:cxn ang="0">
                      <a:pos x="27" y="9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8" h="196">
                      <a:moveTo>
                        <a:pt x="0" y="0"/>
                      </a:moveTo>
                      <a:lnTo>
                        <a:pt x="33" y="0"/>
                      </a:lnTo>
                      <a:lnTo>
                        <a:pt x="122" y="112"/>
                      </a:lnTo>
                      <a:lnTo>
                        <a:pt x="125" y="115"/>
                      </a:lnTo>
                      <a:lnTo>
                        <a:pt x="129" y="118"/>
                      </a:lnTo>
                      <a:lnTo>
                        <a:pt x="132" y="120"/>
                      </a:lnTo>
                      <a:lnTo>
                        <a:pt x="306" y="120"/>
                      </a:lnTo>
                      <a:lnTo>
                        <a:pt x="417" y="120"/>
                      </a:lnTo>
                      <a:lnTo>
                        <a:pt x="608" y="115"/>
                      </a:lnTo>
                      <a:lnTo>
                        <a:pt x="612" y="115"/>
                      </a:lnTo>
                      <a:lnTo>
                        <a:pt x="616" y="116"/>
                      </a:lnTo>
                      <a:lnTo>
                        <a:pt x="621" y="116"/>
                      </a:lnTo>
                      <a:lnTo>
                        <a:pt x="625" y="117"/>
                      </a:lnTo>
                      <a:lnTo>
                        <a:pt x="630" y="119"/>
                      </a:lnTo>
                      <a:lnTo>
                        <a:pt x="635" y="121"/>
                      </a:lnTo>
                      <a:lnTo>
                        <a:pt x="638" y="123"/>
                      </a:lnTo>
                      <a:lnTo>
                        <a:pt x="642" y="126"/>
                      </a:lnTo>
                      <a:lnTo>
                        <a:pt x="646" y="128"/>
                      </a:lnTo>
                      <a:lnTo>
                        <a:pt x="648" y="131"/>
                      </a:lnTo>
                      <a:lnTo>
                        <a:pt x="651" y="133"/>
                      </a:lnTo>
                      <a:lnTo>
                        <a:pt x="656" y="138"/>
                      </a:lnTo>
                      <a:lnTo>
                        <a:pt x="658" y="143"/>
                      </a:lnTo>
                      <a:lnTo>
                        <a:pt x="660" y="145"/>
                      </a:lnTo>
                      <a:lnTo>
                        <a:pt x="664" y="147"/>
                      </a:lnTo>
                      <a:lnTo>
                        <a:pt x="668" y="150"/>
                      </a:lnTo>
                      <a:lnTo>
                        <a:pt x="669" y="151"/>
                      </a:lnTo>
                      <a:lnTo>
                        <a:pt x="671" y="153"/>
                      </a:lnTo>
                      <a:lnTo>
                        <a:pt x="673" y="155"/>
                      </a:lnTo>
                      <a:lnTo>
                        <a:pt x="675" y="157"/>
                      </a:lnTo>
                      <a:lnTo>
                        <a:pt x="676" y="159"/>
                      </a:lnTo>
                      <a:lnTo>
                        <a:pt x="676" y="161"/>
                      </a:lnTo>
                      <a:lnTo>
                        <a:pt x="677" y="163"/>
                      </a:lnTo>
                      <a:lnTo>
                        <a:pt x="677" y="164"/>
                      </a:lnTo>
                      <a:lnTo>
                        <a:pt x="677" y="166"/>
                      </a:lnTo>
                      <a:lnTo>
                        <a:pt x="676" y="169"/>
                      </a:lnTo>
                      <a:lnTo>
                        <a:pt x="674" y="172"/>
                      </a:lnTo>
                      <a:lnTo>
                        <a:pt x="672" y="173"/>
                      </a:lnTo>
                      <a:lnTo>
                        <a:pt x="669" y="176"/>
                      </a:lnTo>
                      <a:lnTo>
                        <a:pt x="664" y="179"/>
                      </a:lnTo>
                      <a:lnTo>
                        <a:pt x="659" y="180"/>
                      </a:lnTo>
                      <a:lnTo>
                        <a:pt x="654" y="181"/>
                      </a:lnTo>
                      <a:lnTo>
                        <a:pt x="648" y="182"/>
                      </a:lnTo>
                      <a:lnTo>
                        <a:pt x="642" y="183"/>
                      </a:lnTo>
                      <a:lnTo>
                        <a:pt x="635" y="184"/>
                      </a:lnTo>
                      <a:lnTo>
                        <a:pt x="625" y="186"/>
                      </a:lnTo>
                      <a:lnTo>
                        <a:pt x="618" y="186"/>
                      </a:lnTo>
                      <a:lnTo>
                        <a:pt x="602" y="187"/>
                      </a:lnTo>
                      <a:lnTo>
                        <a:pt x="557" y="187"/>
                      </a:lnTo>
                      <a:lnTo>
                        <a:pt x="459" y="189"/>
                      </a:lnTo>
                      <a:lnTo>
                        <a:pt x="258" y="195"/>
                      </a:lnTo>
                      <a:lnTo>
                        <a:pt x="248" y="195"/>
                      </a:lnTo>
                      <a:lnTo>
                        <a:pt x="181" y="195"/>
                      </a:lnTo>
                      <a:lnTo>
                        <a:pt x="165" y="193"/>
                      </a:lnTo>
                      <a:lnTo>
                        <a:pt x="138" y="190"/>
                      </a:lnTo>
                      <a:lnTo>
                        <a:pt x="124" y="189"/>
                      </a:lnTo>
                      <a:lnTo>
                        <a:pt x="114" y="187"/>
                      </a:lnTo>
                      <a:lnTo>
                        <a:pt x="104" y="185"/>
                      </a:lnTo>
                      <a:lnTo>
                        <a:pt x="97" y="183"/>
                      </a:lnTo>
                      <a:lnTo>
                        <a:pt x="86" y="180"/>
                      </a:lnTo>
                      <a:lnTo>
                        <a:pt x="35" y="164"/>
                      </a:lnTo>
                      <a:lnTo>
                        <a:pt x="24" y="159"/>
                      </a:lnTo>
                      <a:lnTo>
                        <a:pt x="5" y="152"/>
                      </a:lnTo>
                      <a:lnTo>
                        <a:pt x="5" y="146"/>
                      </a:lnTo>
                      <a:lnTo>
                        <a:pt x="19" y="142"/>
                      </a:lnTo>
                      <a:lnTo>
                        <a:pt x="38" y="130"/>
                      </a:lnTo>
                      <a:lnTo>
                        <a:pt x="27" y="93"/>
                      </a:lnTo>
                      <a:lnTo>
                        <a:pt x="16" y="5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FBFBF"/>
                </a:solidFill>
                <a:ln w="1270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47" name="Group 223"/>
                <p:cNvGrpSpPr>
                  <a:grpSpLocks/>
                </p:cNvGrpSpPr>
                <p:nvPr/>
              </p:nvGrpSpPr>
              <p:grpSpPr bwMode="auto">
                <a:xfrm>
                  <a:off x="482" y="2808"/>
                  <a:ext cx="502" cy="33"/>
                  <a:chOff x="482" y="2808"/>
                  <a:chExt cx="502" cy="33"/>
                </a:xfrm>
              </p:grpSpPr>
              <p:sp>
                <p:nvSpPr>
                  <p:cNvPr id="653" name="Freeform 224"/>
                  <p:cNvSpPr>
                    <a:spLocks/>
                  </p:cNvSpPr>
                  <p:nvPr/>
                </p:nvSpPr>
                <p:spPr bwMode="auto">
                  <a:xfrm>
                    <a:off x="970" y="2808"/>
                    <a:ext cx="14" cy="3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1" y="0"/>
                      </a:cxn>
                      <a:cxn ang="0">
                        <a:pos x="12" y="1"/>
                      </a:cxn>
                      <a:cxn ang="0">
                        <a:pos x="13" y="3"/>
                      </a:cxn>
                      <a:cxn ang="0">
                        <a:pos x="13" y="5"/>
                      </a:cxn>
                      <a:cxn ang="0">
                        <a:pos x="13" y="9"/>
                      </a:cxn>
                      <a:cxn ang="0">
                        <a:pos x="13" y="24"/>
                      </a:cxn>
                      <a:cxn ang="0">
                        <a:pos x="12" y="27"/>
                      </a:cxn>
                      <a:cxn ang="0">
                        <a:pos x="11" y="31"/>
                      </a:cxn>
                      <a:cxn ang="0">
                        <a:pos x="0" y="31"/>
                      </a:cxn>
                      <a:cxn ang="0">
                        <a:pos x="1" y="28"/>
                      </a:cxn>
                      <a:cxn ang="0">
                        <a:pos x="2" y="24"/>
                      </a:cxn>
                      <a:cxn ang="0">
                        <a:pos x="2" y="9"/>
                      </a:cxn>
                      <a:cxn ang="0">
                        <a:pos x="2" y="5"/>
                      </a:cxn>
                      <a:cxn ang="0">
                        <a:pos x="1" y="3"/>
                      </a:cxn>
                      <a:cxn ang="0">
                        <a:pos x="1" y="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4" h="32">
                        <a:moveTo>
                          <a:pt x="0" y="0"/>
                        </a:moveTo>
                        <a:lnTo>
                          <a:pt x="11" y="0"/>
                        </a:lnTo>
                        <a:lnTo>
                          <a:pt x="12" y="1"/>
                        </a:lnTo>
                        <a:lnTo>
                          <a:pt x="13" y="3"/>
                        </a:lnTo>
                        <a:lnTo>
                          <a:pt x="13" y="5"/>
                        </a:lnTo>
                        <a:lnTo>
                          <a:pt x="13" y="9"/>
                        </a:lnTo>
                        <a:lnTo>
                          <a:pt x="13" y="24"/>
                        </a:lnTo>
                        <a:lnTo>
                          <a:pt x="12" y="27"/>
                        </a:lnTo>
                        <a:lnTo>
                          <a:pt x="11" y="31"/>
                        </a:lnTo>
                        <a:lnTo>
                          <a:pt x="0" y="31"/>
                        </a:lnTo>
                        <a:lnTo>
                          <a:pt x="1" y="28"/>
                        </a:lnTo>
                        <a:lnTo>
                          <a:pt x="2" y="24"/>
                        </a:lnTo>
                        <a:lnTo>
                          <a:pt x="2" y="9"/>
                        </a:lnTo>
                        <a:lnTo>
                          <a:pt x="2" y="5"/>
                        </a:lnTo>
                        <a:lnTo>
                          <a:pt x="1" y="3"/>
                        </a:lnTo>
                        <a:lnTo>
                          <a:pt x="1" y="1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B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54" name="Freeform 225"/>
                  <p:cNvSpPr>
                    <a:spLocks/>
                  </p:cNvSpPr>
                  <p:nvPr/>
                </p:nvSpPr>
                <p:spPr bwMode="auto">
                  <a:xfrm>
                    <a:off x="835" y="2808"/>
                    <a:ext cx="12" cy="3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" y="0"/>
                      </a:cxn>
                      <a:cxn ang="0">
                        <a:pos x="10" y="2"/>
                      </a:cxn>
                      <a:cxn ang="0">
                        <a:pos x="11" y="4"/>
                      </a:cxn>
                      <a:cxn ang="0">
                        <a:pos x="11" y="6"/>
                      </a:cxn>
                      <a:cxn ang="0">
                        <a:pos x="11" y="9"/>
                      </a:cxn>
                      <a:cxn ang="0">
                        <a:pos x="11" y="25"/>
                      </a:cxn>
                      <a:cxn ang="0">
                        <a:pos x="10" y="28"/>
                      </a:cxn>
                      <a:cxn ang="0">
                        <a:pos x="10" y="32"/>
                      </a:cxn>
                      <a:cxn ang="0">
                        <a:pos x="0" y="32"/>
                      </a:cxn>
                      <a:cxn ang="0">
                        <a:pos x="1" y="29"/>
                      </a:cxn>
                      <a:cxn ang="0">
                        <a:pos x="1" y="25"/>
                      </a:cxn>
                      <a:cxn ang="0">
                        <a:pos x="1" y="9"/>
                      </a:cxn>
                      <a:cxn ang="0">
                        <a:pos x="1" y="6"/>
                      </a:cxn>
                      <a:cxn ang="0">
                        <a:pos x="1" y="4"/>
                      </a:cxn>
                      <a:cxn ang="0">
                        <a:pos x="1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2" h="33">
                        <a:moveTo>
                          <a:pt x="0" y="0"/>
                        </a:moveTo>
                        <a:lnTo>
                          <a:pt x="10" y="0"/>
                        </a:lnTo>
                        <a:lnTo>
                          <a:pt x="10" y="2"/>
                        </a:lnTo>
                        <a:lnTo>
                          <a:pt x="11" y="4"/>
                        </a:lnTo>
                        <a:lnTo>
                          <a:pt x="11" y="6"/>
                        </a:lnTo>
                        <a:lnTo>
                          <a:pt x="11" y="9"/>
                        </a:lnTo>
                        <a:lnTo>
                          <a:pt x="11" y="25"/>
                        </a:lnTo>
                        <a:lnTo>
                          <a:pt x="10" y="28"/>
                        </a:lnTo>
                        <a:lnTo>
                          <a:pt x="10" y="32"/>
                        </a:lnTo>
                        <a:lnTo>
                          <a:pt x="0" y="32"/>
                        </a:lnTo>
                        <a:lnTo>
                          <a:pt x="1" y="29"/>
                        </a:lnTo>
                        <a:lnTo>
                          <a:pt x="1" y="25"/>
                        </a:lnTo>
                        <a:lnTo>
                          <a:pt x="1" y="9"/>
                        </a:lnTo>
                        <a:lnTo>
                          <a:pt x="1" y="6"/>
                        </a:lnTo>
                        <a:lnTo>
                          <a:pt x="1" y="4"/>
                        </a:lnTo>
                        <a:lnTo>
                          <a:pt x="1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B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55" name="Freeform 226"/>
                  <p:cNvSpPr>
                    <a:spLocks/>
                  </p:cNvSpPr>
                  <p:nvPr/>
                </p:nvSpPr>
                <p:spPr bwMode="auto">
                  <a:xfrm>
                    <a:off x="604" y="2811"/>
                    <a:ext cx="12" cy="2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" y="0"/>
                      </a:cxn>
                      <a:cxn ang="0">
                        <a:pos x="10" y="2"/>
                      </a:cxn>
                      <a:cxn ang="0">
                        <a:pos x="11" y="4"/>
                      </a:cxn>
                      <a:cxn ang="0">
                        <a:pos x="11" y="5"/>
                      </a:cxn>
                      <a:cxn ang="0">
                        <a:pos x="11" y="9"/>
                      </a:cxn>
                      <a:cxn ang="0">
                        <a:pos x="11" y="24"/>
                      </a:cxn>
                      <a:cxn ang="0">
                        <a:pos x="11" y="28"/>
                      </a:cxn>
                      <a:cxn ang="0">
                        <a:pos x="0" y="28"/>
                      </a:cxn>
                      <a:cxn ang="0">
                        <a:pos x="1" y="24"/>
                      </a:cxn>
                      <a:cxn ang="0">
                        <a:pos x="1" y="9"/>
                      </a:cxn>
                      <a:cxn ang="0">
                        <a:pos x="1" y="5"/>
                      </a:cxn>
                      <a:cxn ang="0">
                        <a:pos x="1" y="3"/>
                      </a:cxn>
                      <a:cxn ang="0">
                        <a:pos x="0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2" h="29">
                        <a:moveTo>
                          <a:pt x="0" y="0"/>
                        </a:moveTo>
                        <a:lnTo>
                          <a:pt x="10" y="0"/>
                        </a:lnTo>
                        <a:lnTo>
                          <a:pt x="10" y="2"/>
                        </a:lnTo>
                        <a:lnTo>
                          <a:pt x="11" y="4"/>
                        </a:lnTo>
                        <a:lnTo>
                          <a:pt x="11" y="5"/>
                        </a:lnTo>
                        <a:lnTo>
                          <a:pt x="11" y="9"/>
                        </a:lnTo>
                        <a:lnTo>
                          <a:pt x="11" y="24"/>
                        </a:lnTo>
                        <a:lnTo>
                          <a:pt x="11" y="28"/>
                        </a:lnTo>
                        <a:lnTo>
                          <a:pt x="0" y="28"/>
                        </a:lnTo>
                        <a:lnTo>
                          <a:pt x="1" y="24"/>
                        </a:lnTo>
                        <a:lnTo>
                          <a:pt x="1" y="9"/>
                        </a:lnTo>
                        <a:lnTo>
                          <a:pt x="1" y="5"/>
                        </a:lnTo>
                        <a:lnTo>
                          <a:pt x="1" y="3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B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56" name="Freeform 227"/>
                  <p:cNvSpPr>
                    <a:spLocks/>
                  </p:cNvSpPr>
                  <p:nvPr/>
                </p:nvSpPr>
                <p:spPr bwMode="auto">
                  <a:xfrm>
                    <a:off x="482" y="2814"/>
                    <a:ext cx="13" cy="27"/>
                  </a:xfrm>
                  <a:custGeom>
                    <a:avLst/>
                    <a:gdLst/>
                    <a:ahLst/>
                    <a:cxnLst>
                      <a:cxn ang="0">
                        <a:pos x="12" y="0"/>
                      </a:cxn>
                      <a:cxn ang="0">
                        <a:pos x="1" y="0"/>
                      </a:cxn>
                      <a:cxn ang="0">
                        <a:pos x="1" y="1"/>
                      </a:cxn>
                      <a:cxn ang="0">
                        <a:pos x="1" y="3"/>
                      </a:cxn>
                      <a:cxn ang="0">
                        <a:pos x="1" y="5"/>
                      </a:cxn>
                      <a:cxn ang="0">
                        <a:pos x="0" y="8"/>
                      </a:cxn>
                      <a:cxn ang="0">
                        <a:pos x="1" y="23"/>
                      </a:cxn>
                      <a:cxn ang="0">
                        <a:pos x="1" y="26"/>
                      </a:cxn>
                      <a:cxn ang="0">
                        <a:pos x="11" y="26"/>
                      </a:cxn>
                      <a:cxn ang="0">
                        <a:pos x="11" y="23"/>
                      </a:cxn>
                      <a:cxn ang="0">
                        <a:pos x="11" y="8"/>
                      </a:cxn>
                      <a:cxn ang="0">
                        <a:pos x="11" y="5"/>
                      </a:cxn>
                      <a:cxn ang="0">
                        <a:pos x="11" y="3"/>
                      </a:cxn>
                      <a:cxn ang="0">
                        <a:pos x="12" y="1"/>
                      </a:cxn>
                      <a:cxn ang="0">
                        <a:pos x="12" y="0"/>
                      </a:cxn>
                    </a:cxnLst>
                    <a:rect l="0" t="0" r="r" b="b"/>
                    <a:pathLst>
                      <a:path w="13" h="27">
                        <a:moveTo>
                          <a:pt x="12" y="0"/>
                        </a:moveTo>
                        <a:lnTo>
                          <a:pt x="1" y="0"/>
                        </a:lnTo>
                        <a:lnTo>
                          <a:pt x="1" y="1"/>
                        </a:lnTo>
                        <a:lnTo>
                          <a:pt x="1" y="3"/>
                        </a:lnTo>
                        <a:lnTo>
                          <a:pt x="1" y="5"/>
                        </a:lnTo>
                        <a:lnTo>
                          <a:pt x="0" y="8"/>
                        </a:lnTo>
                        <a:lnTo>
                          <a:pt x="1" y="23"/>
                        </a:lnTo>
                        <a:lnTo>
                          <a:pt x="1" y="26"/>
                        </a:lnTo>
                        <a:lnTo>
                          <a:pt x="11" y="26"/>
                        </a:lnTo>
                        <a:lnTo>
                          <a:pt x="11" y="23"/>
                        </a:lnTo>
                        <a:lnTo>
                          <a:pt x="11" y="8"/>
                        </a:lnTo>
                        <a:lnTo>
                          <a:pt x="11" y="5"/>
                        </a:lnTo>
                        <a:lnTo>
                          <a:pt x="11" y="3"/>
                        </a:lnTo>
                        <a:lnTo>
                          <a:pt x="12" y="1"/>
                        </a:lnTo>
                        <a:lnTo>
                          <a:pt x="12" y="0"/>
                        </a:lnTo>
                      </a:path>
                    </a:pathLst>
                  </a:custGeom>
                  <a:solidFill>
                    <a:srgbClr val="BFB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48" name="Group 228"/>
                <p:cNvGrpSpPr>
                  <a:grpSpLocks/>
                </p:cNvGrpSpPr>
                <p:nvPr/>
              </p:nvGrpSpPr>
              <p:grpSpPr bwMode="auto">
                <a:xfrm>
                  <a:off x="503" y="2818"/>
                  <a:ext cx="453" cy="14"/>
                  <a:chOff x="503" y="2818"/>
                  <a:chExt cx="453" cy="14"/>
                </a:xfrm>
              </p:grpSpPr>
              <p:grpSp>
                <p:nvGrpSpPr>
                  <p:cNvPr id="249" name="Group 229"/>
                  <p:cNvGrpSpPr>
                    <a:grpSpLocks/>
                  </p:cNvGrpSpPr>
                  <p:nvPr/>
                </p:nvGrpSpPr>
                <p:grpSpPr bwMode="auto">
                  <a:xfrm>
                    <a:off x="548" y="2826"/>
                    <a:ext cx="45" cy="4"/>
                    <a:chOff x="548" y="2826"/>
                    <a:chExt cx="45" cy="4"/>
                  </a:xfrm>
                </p:grpSpPr>
                <p:sp>
                  <p:nvSpPr>
                    <p:cNvPr id="646" name="Oval 23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92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47" name="Oval 23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85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48" name="Oval 23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78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49" name="Oval 2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70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0" name="Oval 2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3" y="2826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1" name="Oval 23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55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2" name="Oval 2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8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52" name="Group 237"/>
                  <p:cNvGrpSpPr>
                    <a:grpSpLocks/>
                  </p:cNvGrpSpPr>
                  <p:nvPr/>
                </p:nvGrpSpPr>
                <p:grpSpPr bwMode="auto">
                  <a:xfrm>
                    <a:off x="777" y="2818"/>
                    <a:ext cx="179" cy="9"/>
                    <a:chOff x="777" y="2818"/>
                    <a:chExt cx="179" cy="9"/>
                  </a:xfrm>
                </p:grpSpPr>
                <p:grpSp>
                  <p:nvGrpSpPr>
                    <p:cNvPr id="260" name="Group 23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09" y="2818"/>
                      <a:ext cx="47" cy="5"/>
                      <a:chOff x="909" y="2818"/>
                      <a:chExt cx="47" cy="5"/>
                    </a:xfrm>
                  </p:grpSpPr>
                  <p:sp>
                    <p:nvSpPr>
                      <p:cNvPr id="639" name="Oval 23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55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40" name="Oval 24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48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41" name="Oval 24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40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42" name="Oval 24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33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43" name="Oval 24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24" y="2818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44" name="Oval 244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16" y="2818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45" name="Oval 245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09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62" name="Group 2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3" y="2818"/>
                      <a:ext cx="49" cy="6"/>
                      <a:chOff x="853" y="2818"/>
                      <a:chExt cx="49" cy="6"/>
                    </a:xfrm>
                  </p:grpSpPr>
                  <p:sp>
                    <p:nvSpPr>
                      <p:cNvPr id="632" name="Oval 247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901" y="2818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33" name="Oval 248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93" y="2818"/>
                        <a:ext cx="2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34" name="Oval 24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86" y="2818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35" name="Oval 25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77" y="2820"/>
                        <a:ext cx="2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36" name="Oval 25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69" y="2820"/>
                        <a:ext cx="2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37" name="Oval 25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61" y="2820"/>
                        <a:ext cx="1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38" name="Oval 25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53" y="2820"/>
                        <a:ext cx="2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73" name="Group 25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77" y="2820"/>
                      <a:ext cx="48" cy="7"/>
                      <a:chOff x="777" y="2820"/>
                      <a:chExt cx="48" cy="7"/>
                    </a:xfrm>
                  </p:grpSpPr>
                  <p:sp>
                    <p:nvSpPr>
                      <p:cNvPr id="626" name="Oval 2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24" y="2820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27" name="Oval 256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16" y="2820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28" name="Oval 257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08" y="2820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29" name="Oval 258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800" y="2820"/>
                        <a:ext cx="1" cy="6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30" name="Oval 25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93" y="2821"/>
                        <a:ext cx="1" cy="5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31" name="Oval 26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77" y="2823"/>
                        <a:ext cx="2" cy="4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12700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74" name="Group 261"/>
                  <p:cNvGrpSpPr>
                    <a:grpSpLocks/>
                  </p:cNvGrpSpPr>
                  <p:nvPr/>
                </p:nvGrpSpPr>
                <p:grpSpPr bwMode="auto">
                  <a:xfrm>
                    <a:off x="726" y="2821"/>
                    <a:ext cx="39" cy="6"/>
                    <a:chOff x="726" y="2821"/>
                    <a:chExt cx="39" cy="6"/>
                  </a:xfrm>
                </p:grpSpPr>
                <p:sp>
                  <p:nvSpPr>
                    <p:cNvPr id="617" name="Oval 26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64" y="2823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8" name="Oval 26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56" y="2823"/>
                      <a:ext cx="1" cy="4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9" name="Oval 26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48" y="2821"/>
                      <a:ext cx="1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0" name="Oval 26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40" y="2821"/>
                      <a:ext cx="2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1" name="Oval 26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33" y="2821"/>
                      <a:ext cx="2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2" name="Oval 26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26" y="2821"/>
                      <a:ext cx="2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75" name="Group 268"/>
                  <p:cNvGrpSpPr>
                    <a:grpSpLocks/>
                  </p:cNvGrpSpPr>
                  <p:nvPr/>
                </p:nvGrpSpPr>
                <p:grpSpPr bwMode="auto">
                  <a:xfrm>
                    <a:off x="503" y="2827"/>
                    <a:ext cx="38" cy="5"/>
                    <a:chOff x="503" y="2827"/>
                    <a:chExt cx="38" cy="5"/>
                  </a:xfrm>
                </p:grpSpPr>
                <p:sp>
                  <p:nvSpPr>
                    <p:cNvPr id="611" name="Oval 269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40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2" name="Oval 27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33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3" name="Oval 27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26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4" name="Oval 27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17" y="2827"/>
                      <a:ext cx="2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5" name="Oval 27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10" y="2827"/>
                      <a:ext cx="1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6" name="Oval 27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03" y="2827"/>
                      <a:ext cx="2" cy="5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558" name="Freeform 275"/>
              <p:cNvSpPr>
                <a:spLocks/>
              </p:cNvSpPr>
              <p:nvPr/>
            </p:nvSpPr>
            <p:spPr bwMode="auto">
              <a:xfrm>
                <a:off x="383" y="2752"/>
                <a:ext cx="659" cy="1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5" y="65"/>
                  </a:cxn>
                  <a:cxn ang="0">
                    <a:pos x="61" y="71"/>
                  </a:cxn>
                  <a:cxn ang="0">
                    <a:pos x="62" y="73"/>
                  </a:cxn>
                  <a:cxn ang="0">
                    <a:pos x="64" y="75"/>
                  </a:cxn>
                  <a:cxn ang="0">
                    <a:pos x="66" y="76"/>
                  </a:cxn>
                  <a:cxn ang="0">
                    <a:pos x="68" y="78"/>
                  </a:cxn>
                  <a:cxn ang="0">
                    <a:pos x="70" y="79"/>
                  </a:cxn>
                  <a:cxn ang="0">
                    <a:pos x="73" y="80"/>
                  </a:cxn>
                  <a:cxn ang="0">
                    <a:pos x="76" y="81"/>
                  </a:cxn>
                  <a:cxn ang="0">
                    <a:pos x="79" y="82"/>
                  </a:cxn>
                  <a:cxn ang="0">
                    <a:pos x="84" y="83"/>
                  </a:cxn>
                  <a:cxn ang="0">
                    <a:pos x="89" y="83"/>
                  </a:cxn>
                  <a:cxn ang="0">
                    <a:pos x="599" y="80"/>
                  </a:cxn>
                  <a:cxn ang="0">
                    <a:pos x="610" y="79"/>
                  </a:cxn>
                  <a:cxn ang="0">
                    <a:pos x="624" y="78"/>
                  </a:cxn>
                  <a:cxn ang="0">
                    <a:pos x="642" y="76"/>
                  </a:cxn>
                  <a:cxn ang="0">
                    <a:pos x="644" y="78"/>
                  </a:cxn>
                  <a:cxn ang="0">
                    <a:pos x="647" y="79"/>
                  </a:cxn>
                  <a:cxn ang="0">
                    <a:pos x="649" y="82"/>
                  </a:cxn>
                  <a:cxn ang="0">
                    <a:pos x="652" y="83"/>
                  </a:cxn>
                  <a:cxn ang="0">
                    <a:pos x="654" y="86"/>
                  </a:cxn>
                  <a:cxn ang="0">
                    <a:pos x="656" y="88"/>
                  </a:cxn>
                  <a:cxn ang="0">
                    <a:pos x="657" y="91"/>
                  </a:cxn>
                  <a:cxn ang="0">
                    <a:pos x="658" y="93"/>
                  </a:cxn>
                  <a:cxn ang="0">
                    <a:pos x="658" y="95"/>
                  </a:cxn>
                  <a:cxn ang="0">
                    <a:pos x="657" y="98"/>
                  </a:cxn>
                  <a:cxn ang="0">
                    <a:pos x="657" y="100"/>
                  </a:cxn>
                  <a:cxn ang="0">
                    <a:pos x="655" y="102"/>
                  </a:cxn>
                  <a:cxn ang="0">
                    <a:pos x="652" y="105"/>
                  </a:cxn>
                  <a:cxn ang="0">
                    <a:pos x="650" y="107"/>
                  </a:cxn>
                  <a:cxn ang="0">
                    <a:pos x="647" y="107"/>
                  </a:cxn>
                  <a:cxn ang="0">
                    <a:pos x="643" y="109"/>
                  </a:cxn>
                  <a:cxn ang="0">
                    <a:pos x="642" y="106"/>
                  </a:cxn>
                  <a:cxn ang="0">
                    <a:pos x="642" y="103"/>
                  </a:cxn>
                  <a:cxn ang="0">
                    <a:pos x="639" y="100"/>
                  </a:cxn>
                  <a:cxn ang="0">
                    <a:pos x="638" y="98"/>
                  </a:cxn>
                  <a:cxn ang="0">
                    <a:pos x="637" y="96"/>
                  </a:cxn>
                  <a:cxn ang="0">
                    <a:pos x="634" y="94"/>
                  </a:cxn>
                  <a:cxn ang="0">
                    <a:pos x="632" y="92"/>
                  </a:cxn>
                  <a:cxn ang="0">
                    <a:pos x="629" y="90"/>
                  </a:cxn>
                  <a:cxn ang="0">
                    <a:pos x="626" y="88"/>
                  </a:cxn>
                  <a:cxn ang="0">
                    <a:pos x="623" y="86"/>
                  </a:cxn>
                  <a:cxn ang="0">
                    <a:pos x="619" y="85"/>
                  </a:cxn>
                  <a:cxn ang="0">
                    <a:pos x="614" y="85"/>
                  </a:cxn>
                  <a:cxn ang="0">
                    <a:pos x="605" y="85"/>
                  </a:cxn>
                  <a:cxn ang="0">
                    <a:pos x="599" y="86"/>
                  </a:cxn>
                  <a:cxn ang="0">
                    <a:pos x="593" y="86"/>
                  </a:cxn>
                  <a:cxn ang="0">
                    <a:pos x="88" y="91"/>
                  </a:cxn>
                  <a:cxn ang="0">
                    <a:pos x="84" y="91"/>
                  </a:cxn>
                  <a:cxn ang="0">
                    <a:pos x="78" y="90"/>
                  </a:cxn>
                  <a:cxn ang="0">
                    <a:pos x="73" y="90"/>
                  </a:cxn>
                  <a:cxn ang="0">
                    <a:pos x="70" y="90"/>
                  </a:cxn>
                  <a:cxn ang="0">
                    <a:pos x="67" y="89"/>
                  </a:cxn>
                  <a:cxn ang="0">
                    <a:pos x="63" y="89"/>
                  </a:cxn>
                  <a:cxn ang="0">
                    <a:pos x="59" y="87"/>
                  </a:cxn>
                  <a:cxn ang="0">
                    <a:pos x="57" y="86"/>
                  </a:cxn>
                  <a:cxn ang="0">
                    <a:pos x="9" y="27"/>
                  </a:cxn>
                  <a:cxn ang="0">
                    <a:pos x="0" y="0"/>
                  </a:cxn>
                </a:cxnLst>
                <a:rect l="0" t="0" r="r" b="b"/>
                <a:pathLst>
                  <a:path w="659" h="110">
                    <a:moveTo>
                      <a:pt x="0" y="0"/>
                    </a:moveTo>
                    <a:lnTo>
                      <a:pt x="55" y="65"/>
                    </a:lnTo>
                    <a:lnTo>
                      <a:pt x="61" y="71"/>
                    </a:lnTo>
                    <a:lnTo>
                      <a:pt x="62" y="73"/>
                    </a:lnTo>
                    <a:lnTo>
                      <a:pt x="64" y="75"/>
                    </a:lnTo>
                    <a:lnTo>
                      <a:pt x="66" y="76"/>
                    </a:lnTo>
                    <a:lnTo>
                      <a:pt x="68" y="78"/>
                    </a:lnTo>
                    <a:lnTo>
                      <a:pt x="70" y="79"/>
                    </a:lnTo>
                    <a:lnTo>
                      <a:pt x="73" y="80"/>
                    </a:lnTo>
                    <a:lnTo>
                      <a:pt x="76" y="81"/>
                    </a:lnTo>
                    <a:lnTo>
                      <a:pt x="79" y="82"/>
                    </a:lnTo>
                    <a:lnTo>
                      <a:pt x="84" y="83"/>
                    </a:lnTo>
                    <a:lnTo>
                      <a:pt x="89" y="83"/>
                    </a:lnTo>
                    <a:lnTo>
                      <a:pt x="599" y="80"/>
                    </a:lnTo>
                    <a:lnTo>
                      <a:pt x="610" y="79"/>
                    </a:lnTo>
                    <a:lnTo>
                      <a:pt x="624" y="78"/>
                    </a:lnTo>
                    <a:lnTo>
                      <a:pt x="642" y="76"/>
                    </a:lnTo>
                    <a:lnTo>
                      <a:pt x="644" y="78"/>
                    </a:lnTo>
                    <a:lnTo>
                      <a:pt x="647" y="79"/>
                    </a:lnTo>
                    <a:lnTo>
                      <a:pt x="649" y="82"/>
                    </a:lnTo>
                    <a:lnTo>
                      <a:pt x="652" y="83"/>
                    </a:lnTo>
                    <a:lnTo>
                      <a:pt x="654" y="86"/>
                    </a:lnTo>
                    <a:lnTo>
                      <a:pt x="656" y="88"/>
                    </a:lnTo>
                    <a:lnTo>
                      <a:pt x="657" y="91"/>
                    </a:lnTo>
                    <a:lnTo>
                      <a:pt x="658" y="93"/>
                    </a:lnTo>
                    <a:lnTo>
                      <a:pt x="658" y="95"/>
                    </a:lnTo>
                    <a:lnTo>
                      <a:pt x="657" y="98"/>
                    </a:lnTo>
                    <a:lnTo>
                      <a:pt x="657" y="100"/>
                    </a:lnTo>
                    <a:lnTo>
                      <a:pt x="655" y="102"/>
                    </a:lnTo>
                    <a:lnTo>
                      <a:pt x="652" y="105"/>
                    </a:lnTo>
                    <a:lnTo>
                      <a:pt x="650" y="107"/>
                    </a:lnTo>
                    <a:lnTo>
                      <a:pt x="647" y="107"/>
                    </a:lnTo>
                    <a:lnTo>
                      <a:pt x="643" y="109"/>
                    </a:lnTo>
                    <a:lnTo>
                      <a:pt x="642" y="106"/>
                    </a:lnTo>
                    <a:lnTo>
                      <a:pt x="642" y="103"/>
                    </a:lnTo>
                    <a:lnTo>
                      <a:pt x="639" y="100"/>
                    </a:lnTo>
                    <a:lnTo>
                      <a:pt x="638" y="98"/>
                    </a:lnTo>
                    <a:lnTo>
                      <a:pt x="637" y="96"/>
                    </a:lnTo>
                    <a:lnTo>
                      <a:pt x="634" y="94"/>
                    </a:lnTo>
                    <a:lnTo>
                      <a:pt x="632" y="92"/>
                    </a:lnTo>
                    <a:lnTo>
                      <a:pt x="629" y="90"/>
                    </a:lnTo>
                    <a:lnTo>
                      <a:pt x="626" y="88"/>
                    </a:lnTo>
                    <a:lnTo>
                      <a:pt x="623" y="86"/>
                    </a:lnTo>
                    <a:lnTo>
                      <a:pt x="619" y="85"/>
                    </a:lnTo>
                    <a:lnTo>
                      <a:pt x="614" y="85"/>
                    </a:lnTo>
                    <a:lnTo>
                      <a:pt x="605" y="85"/>
                    </a:lnTo>
                    <a:lnTo>
                      <a:pt x="599" y="86"/>
                    </a:lnTo>
                    <a:lnTo>
                      <a:pt x="593" y="86"/>
                    </a:lnTo>
                    <a:lnTo>
                      <a:pt x="88" y="91"/>
                    </a:lnTo>
                    <a:lnTo>
                      <a:pt x="84" y="91"/>
                    </a:lnTo>
                    <a:lnTo>
                      <a:pt x="78" y="90"/>
                    </a:lnTo>
                    <a:lnTo>
                      <a:pt x="73" y="90"/>
                    </a:lnTo>
                    <a:lnTo>
                      <a:pt x="70" y="90"/>
                    </a:lnTo>
                    <a:lnTo>
                      <a:pt x="67" y="89"/>
                    </a:lnTo>
                    <a:lnTo>
                      <a:pt x="63" y="89"/>
                    </a:lnTo>
                    <a:lnTo>
                      <a:pt x="59" y="87"/>
                    </a:lnTo>
                    <a:lnTo>
                      <a:pt x="57" y="86"/>
                    </a:lnTo>
                    <a:lnTo>
                      <a:pt x="9" y="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76" name="Group 276"/>
              <p:cNvGrpSpPr>
                <a:grpSpLocks/>
              </p:cNvGrpSpPr>
              <p:nvPr/>
            </p:nvGrpSpPr>
            <p:grpSpPr bwMode="auto">
              <a:xfrm>
                <a:off x="1010" y="2818"/>
                <a:ext cx="12" cy="7"/>
                <a:chOff x="1010" y="2818"/>
                <a:chExt cx="12" cy="7"/>
              </a:xfrm>
            </p:grpSpPr>
            <p:sp>
              <p:nvSpPr>
                <p:cNvPr id="601" name="Freeform 277"/>
                <p:cNvSpPr>
                  <a:spLocks/>
                </p:cNvSpPr>
                <p:nvPr/>
              </p:nvSpPr>
              <p:spPr bwMode="auto">
                <a:xfrm>
                  <a:off x="1010" y="2818"/>
                  <a:ext cx="1" cy="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2" name="Freeform 278"/>
                <p:cNvSpPr>
                  <a:spLocks/>
                </p:cNvSpPr>
                <p:nvPr/>
              </p:nvSpPr>
              <p:spPr bwMode="auto">
                <a:xfrm>
                  <a:off x="1013" y="2818"/>
                  <a:ext cx="4" cy="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5"/>
                    </a:cxn>
                    <a:cxn ang="0">
                      <a:pos x="1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3" name="Freeform 279"/>
                <p:cNvSpPr>
                  <a:spLocks/>
                </p:cNvSpPr>
                <p:nvPr/>
              </p:nvSpPr>
              <p:spPr bwMode="auto">
                <a:xfrm>
                  <a:off x="1019" y="281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1" y="2"/>
                    </a:cxn>
                    <a:cxn ang="0">
                      <a:pos x="1" y="3"/>
                    </a:cxn>
                    <a:cxn ang="0">
                      <a:pos x="2" y="4"/>
                    </a:cxn>
                    <a:cxn ang="0">
                      <a:pos x="2" y="6"/>
                    </a:cxn>
                    <a:cxn ang="0">
                      <a:pos x="2" y="6"/>
                    </a:cxn>
                    <a:cxn ang="0">
                      <a:pos x="1" y="6"/>
                    </a:cxn>
                    <a:cxn ang="0">
                      <a:pos x="1" y="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" h="7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60" name="Arc 280"/>
              <p:cNvSpPr>
                <a:spLocks/>
              </p:cNvSpPr>
              <p:nvPr/>
            </p:nvSpPr>
            <p:spPr bwMode="auto">
              <a:xfrm>
                <a:off x="367" y="2834"/>
                <a:ext cx="1" cy="1"/>
              </a:xfrm>
              <a:custGeom>
                <a:avLst/>
                <a:gdLst>
                  <a:gd name="G0" fmla="+- 21600 0 0"/>
                  <a:gd name="G1" fmla="+- 11982 0 0"/>
                  <a:gd name="G2" fmla="+- 21600 0 0"/>
                  <a:gd name="T0" fmla="*/ 1108 w 21600"/>
                  <a:gd name="T1" fmla="*/ 18813 h 18813"/>
                  <a:gd name="T2" fmla="*/ 3628 w 21600"/>
                  <a:gd name="T3" fmla="*/ 0 h 18813"/>
                  <a:gd name="T4" fmla="*/ 21600 w 21600"/>
                  <a:gd name="T5" fmla="*/ 11982 h 18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8813" fill="none" extrusionOk="0">
                    <a:moveTo>
                      <a:pt x="1108" y="18812"/>
                    </a:moveTo>
                    <a:cubicBezTo>
                      <a:pt x="374" y="16610"/>
                      <a:pt x="0" y="14303"/>
                      <a:pt x="0" y="11982"/>
                    </a:cubicBezTo>
                    <a:cubicBezTo>
                      <a:pt x="-1" y="7717"/>
                      <a:pt x="1262" y="3548"/>
                      <a:pt x="3628" y="0"/>
                    </a:cubicBezTo>
                  </a:path>
                  <a:path w="21600" h="18813" stroke="0" extrusionOk="0">
                    <a:moveTo>
                      <a:pt x="1108" y="18812"/>
                    </a:moveTo>
                    <a:cubicBezTo>
                      <a:pt x="374" y="16610"/>
                      <a:pt x="0" y="14303"/>
                      <a:pt x="0" y="11982"/>
                    </a:cubicBezTo>
                    <a:cubicBezTo>
                      <a:pt x="-1" y="7717"/>
                      <a:pt x="1262" y="3548"/>
                      <a:pt x="3628" y="0"/>
                    </a:cubicBezTo>
                    <a:lnTo>
                      <a:pt x="21600" y="11982"/>
                    </a:lnTo>
                    <a:close/>
                  </a:path>
                </a:pathLst>
              </a:custGeom>
              <a:solidFill>
                <a:srgbClr val="BFBFBF"/>
              </a:solidFill>
              <a:ln w="1270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61" name="Freeform 281"/>
              <p:cNvSpPr>
                <a:spLocks/>
              </p:cNvSpPr>
              <p:nvPr/>
            </p:nvSpPr>
            <p:spPr bwMode="auto">
              <a:xfrm>
                <a:off x="687" y="2835"/>
                <a:ext cx="74" cy="1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0" y="6"/>
                  </a:cxn>
                  <a:cxn ang="0">
                    <a:pos x="30" y="5"/>
                  </a:cxn>
                  <a:cxn ang="0">
                    <a:pos x="40" y="3"/>
                  </a:cxn>
                  <a:cxn ang="0">
                    <a:pos x="46" y="2"/>
                  </a:cxn>
                  <a:cxn ang="0">
                    <a:pos x="53" y="0"/>
                  </a:cxn>
                  <a:cxn ang="0">
                    <a:pos x="58" y="0"/>
                  </a:cxn>
                  <a:cxn ang="0">
                    <a:pos x="63" y="0"/>
                  </a:cxn>
                  <a:cxn ang="0">
                    <a:pos x="66" y="1"/>
                  </a:cxn>
                  <a:cxn ang="0">
                    <a:pos x="69" y="3"/>
                  </a:cxn>
                  <a:cxn ang="0">
                    <a:pos x="72" y="5"/>
                  </a:cxn>
                  <a:cxn ang="0">
                    <a:pos x="73" y="10"/>
                  </a:cxn>
                  <a:cxn ang="0">
                    <a:pos x="70" y="15"/>
                  </a:cxn>
                  <a:cxn ang="0">
                    <a:pos x="40" y="17"/>
                  </a:cxn>
                  <a:cxn ang="0">
                    <a:pos x="31" y="16"/>
                  </a:cxn>
                  <a:cxn ang="0">
                    <a:pos x="24" y="15"/>
                  </a:cxn>
                  <a:cxn ang="0">
                    <a:pos x="14" y="11"/>
                  </a:cxn>
                  <a:cxn ang="0">
                    <a:pos x="0" y="4"/>
                  </a:cxn>
                </a:cxnLst>
                <a:rect l="0" t="0" r="r" b="b"/>
                <a:pathLst>
                  <a:path w="74" h="18">
                    <a:moveTo>
                      <a:pt x="0" y="4"/>
                    </a:moveTo>
                    <a:lnTo>
                      <a:pt x="20" y="6"/>
                    </a:lnTo>
                    <a:lnTo>
                      <a:pt x="30" y="5"/>
                    </a:lnTo>
                    <a:lnTo>
                      <a:pt x="40" y="3"/>
                    </a:lnTo>
                    <a:lnTo>
                      <a:pt x="46" y="2"/>
                    </a:lnTo>
                    <a:lnTo>
                      <a:pt x="53" y="0"/>
                    </a:lnTo>
                    <a:lnTo>
                      <a:pt x="58" y="0"/>
                    </a:lnTo>
                    <a:lnTo>
                      <a:pt x="63" y="0"/>
                    </a:lnTo>
                    <a:lnTo>
                      <a:pt x="66" y="1"/>
                    </a:lnTo>
                    <a:lnTo>
                      <a:pt x="69" y="3"/>
                    </a:lnTo>
                    <a:lnTo>
                      <a:pt x="72" y="5"/>
                    </a:lnTo>
                    <a:lnTo>
                      <a:pt x="73" y="10"/>
                    </a:lnTo>
                    <a:lnTo>
                      <a:pt x="70" y="15"/>
                    </a:lnTo>
                    <a:lnTo>
                      <a:pt x="40" y="17"/>
                    </a:lnTo>
                    <a:lnTo>
                      <a:pt x="31" y="16"/>
                    </a:lnTo>
                    <a:lnTo>
                      <a:pt x="24" y="15"/>
                    </a:lnTo>
                    <a:lnTo>
                      <a:pt x="14" y="11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5F5F5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77" name="Group 282"/>
              <p:cNvGrpSpPr>
                <a:grpSpLocks/>
              </p:cNvGrpSpPr>
              <p:nvPr/>
            </p:nvGrpSpPr>
            <p:grpSpPr bwMode="auto">
              <a:xfrm>
                <a:off x="601" y="2833"/>
                <a:ext cx="223" cy="76"/>
                <a:chOff x="601" y="2833"/>
                <a:chExt cx="223" cy="76"/>
              </a:xfrm>
            </p:grpSpPr>
            <p:grpSp>
              <p:nvGrpSpPr>
                <p:cNvPr id="278" name="Group 283"/>
                <p:cNvGrpSpPr>
                  <a:grpSpLocks/>
                </p:cNvGrpSpPr>
                <p:nvPr/>
              </p:nvGrpSpPr>
              <p:grpSpPr bwMode="auto">
                <a:xfrm>
                  <a:off x="601" y="2833"/>
                  <a:ext cx="223" cy="48"/>
                  <a:chOff x="601" y="2833"/>
                  <a:chExt cx="223" cy="48"/>
                </a:xfrm>
              </p:grpSpPr>
              <p:sp>
                <p:nvSpPr>
                  <p:cNvPr id="599" name="Freeform 284"/>
                  <p:cNvSpPr>
                    <a:spLocks/>
                  </p:cNvSpPr>
                  <p:nvPr/>
                </p:nvSpPr>
                <p:spPr bwMode="auto">
                  <a:xfrm>
                    <a:off x="602" y="2833"/>
                    <a:ext cx="222" cy="4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6" y="9"/>
                      </a:cxn>
                      <a:cxn ang="0">
                        <a:pos x="39" y="14"/>
                      </a:cxn>
                      <a:cxn ang="0">
                        <a:pos x="30" y="16"/>
                      </a:cxn>
                      <a:cxn ang="0">
                        <a:pos x="20" y="19"/>
                      </a:cxn>
                      <a:cxn ang="0">
                        <a:pos x="12" y="22"/>
                      </a:cxn>
                      <a:cxn ang="0">
                        <a:pos x="6" y="26"/>
                      </a:cxn>
                      <a:cxn ang="0">
                        <a:pos x="3" y="28"/>
                      </a:cxn>
                      <a:cxn ang="0">
                        <a:pos x="1" y="31"/>
                      </a:cxn>
                      <a:cxn ang="0">
                        <a:pos x="0" y="33"/>
                      </a:cxn>
                      <a:cxn ang="0">
                        <a:pos x="0" y="36"/>
                      </a:cxn>
                      <a:cxn ang="0">
                        <a:pos x="2" y="38"/>
                      </a:cxn>
                      <a:cxn ang="0">
                        <a:pos x="5" y="40"/>
                      </a:cxn>
                      <a:cxn ang="0">
                        <a:pos x="9" y="41"/>
                      </a:cxn>
                      <a:cxn ang="0">
                        <a:pos x="13" y="42"/>
                      </a:cxn>
                      <a:cxn ang="0">
                        <a:pos x="21" y="43"/>
                      </a:cxn>
                      <a:cxn ang="0">
                        <a:pos x="30" y="45"/>
                      </a:cxn>
                      <a:cxn ang="0">
                        <a:pos x="37" y="45"/>
                      </a:cxn>
                      <a:cxn ang="0">
                        <a:pos x="61" y="46"/>
                      </a:cxn>
                      <a:cxn ang="0">
                        <a:pos x="78" y="46"/>
                      </a:cxn>
                      <a:cxn ang="0">
                        <a:pos x="104" y="47"/>
                      </a:cxn>
                      <a:cxn ang="0">
                        <a:pos x="126" y="46"/>
                      </a:cxn>
                      <a:cxn ang="0">
                        <a:pos x="177" y="46"/>
                      </a:cxn>
                      <a:cxn ang="0">
                        <a:pos x="192" y="45"/>
                      </a:cxn>
                      <a:cxn ang="0">
                        <a:pos x="198" y="44"/>
                      </a:cxn>
                      <a:cxn ang="0">
                        <a:pos x="204" y="42"/>
                      </a:cxn>
                      <a:cxn ang="0">
                        <a:pos x="210" y="39"/>
                      </a:cxn>
                      <a:cxn ang="0">
                        <a:pos x="215" y="34"/>
                      </a:cxn>
                      <a:cxn ang="0">
                        <a:pos x="220" y="30"/>
                      </a:cxn>
                      <a:cxn ang="0">
                        <a:pos x="221" y="25"/>
                      </a:cxn>
                      <a:cxn ang="0">
                        <a:pos x="220" y="22"/>
                      </a:cxn>
                      <a:cxn ang="0">
                        <a:pos x="217" y="18"/>
                      </a:cxn>
                      <a:cxn ang="0">
                        <a:pos x="212" y="14"/>
                      </a:cxn>
                      <a:cxn ang="0">
                        <a:pos x="207" y="11"/>
                      </a:cxn>
                      <a:cxn ang="0">
                        <a:pos x="201" y="8"/>
                      </a:cxn>
                      <a:cxn ang="0">
                        <a:pos x="193" y="7"/>
                      </a:cxn>
                      <a:cxn ang="0">
                        <a:pos x="186" y="5"/>
                      </a:cxn>
                      <a:cxn ang="0">
                        <a:pos x="182" y="6"/>
                      </a:cxn>
                      <a:cxn ang="0">
                        <a:pos x="179" y="4"/>
                      </a:cxn>
                      <a:cxn ang="0">
                        <a:pos x="173" y="2"/>
                      </a:cxn>
                      <a:cxn ang="0">
                        <a:pos x="165" y="1"/>
                      </a:cxn>
                      <a:cxn ang="0">
                        <a:pos x="153" y="0"/>
                      </a:cxn>
                      <a:cxn ang="0">
                        <a:pos x="140" y="2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222" h="48">
                        <a:moveTo>
                          <a:pt x="55" y="7"/>
                        </a:moveTo>
                        <a:lnTo>
                          <a:pt x="46" y="9"/>
                        </a:lnTo>
                        <a:lnTo>
                          <a:pt x="39" y="14"/>
                        </a:lnTo>
                        <a:lnTo>
                          <a:pt x="30" y="16"/>
                        </a:lnTo>
                        <a:lnTo>
                          <a:pt x="20" y="19"/>
                        </a:lnTo>
                        <a:lnTo>
                          <a:pt x="12" y="22"/>
                        </a:lnTo>
                        <a:lnTo>
                          <a:pt x="6" y="26"/>
                        </a:lnTo>
                        <a:lnTo>
                          <a:pt x="3" y="28"/>
                        </a:lnTo>
                        <a:lnTo>
                          <a:pt x="1" y="31"/>
                        </a:lnTo>
                        <a:lnTo>
                          <a:pt x="0" y="33"/>
                        </a:lnTo>
                        <a:lnTo>
                          <a:pt x="0" y="36"/>
                        </a:lnTo>
                        <a:lnTo>
                          <a:pt x="2" y="38"/>
                        </a:lnTo>
                        <a:lnTo>
                          <a:pt x="5" y="40"/>
                        </a:lnTo>
                        <a:lnTo>
                          <a:pt x="9" y="41"/>
                        </a:lnTo>
                        <a:lnTo>
                          <a:pt x="13" y="42"/>
                        </a:lnTo>
                        <a:lnTo>
                          <a:pt x="21" y="43"/>
                        </a:lnTo>
                        <a:lnTo>
                          <a:pt x="30" y="45"/>
                        </a:lnTo>
                        <a:lnTo>
                          <a:pt x="37" y="45"/>
                        </a:lnTo>
                        <a:lnTo>
                          <a:pt x="61" y="46"/>
                        </a:lnTo>
                        <a:lnTo>
                          <a:pt x="78" y="46"/>
                        </a:lnTo>
                        <a:lnTo>
                          <a:pt x="104" y="47"/>
                        </a:lnTo>
                        <a:lnTo>
                          <a:pt x="126" y="46"/>
                        </a:lnTo>
                        <a:lnTo>
                          <a:pt x="177" y="46"/>
                        </a:lnTo>
                        <a:lnTo>
                          <a:pt x="192" y="45"/>
                        </a:lnTo>
                        <a:lnTo>
                          <a:pt x="198" y="44"/>
                        </a:lnTo>
                        <a:lnTo>
                          <a:pt x="204" y="42"/>
                        </a:lnTo>
                        <a:lnTo>
                          <a:pt x="210" y="39"/>
                        </a:lnTo>
                        <a:lnTo>
                          <a:pt x="215" y="34"/>
                        </a:lnTo>
                        <a:lnTo>
                          <a:pt x="220" y="30"/>
                        </a:lnTo>
                        <a:lnTo>
                          <a:pt x="221" y="25"/>
                        </a:lnTo>
                        <a:lnTo>
                          <a:pt x="220" y="22"/>
                        </a:lnTo>
                        <a:lnTo>
                          <a:pt x="217" y="18"/>
                        </a:lnTo>
                        <a:lnTo>
                          <a:pt x="212" y="14"/>
                        </a:lnTo>
                        <a:lnTo>
                          <a:pt x="207" y="11"/>
                        </a:lnTo>
                        <a:lnTo>
                          <a:pt x="201" y="8"/>
                        </a:lnTo>
                        <a:lnTo>
                          <a:pt x="193" y="7"/>
                        </a:lnTo>
                        <a:lnTo>
                          <a:pt x="186" y="5"/>
                        </a:lnTo>
                        <a:lnTo>
                          <a:pt x="182" y="6"/>
                        </a:lnTo>
                        <a:lnTo>
                          <a:pt x="179" y="4"/>
                        </a:lnTo>
                        <a:lnTo>
                          <a:pt x="173" y="2"/>
                        </a:lnTo>
                        <a:lnTo>
                          <a:pt x="165" y="1"/>
                        </a:lnTo>
                        <a:lnTo>
                          <a:pt x="153" y="0"/>
                        </a:lnTo>
                        <a:lnTo>
                          <a:pt x="140" y="2"/>
                        </a:lnTo>
                        <a:lnTo>
                          <a:pt x="55" y="7"/>
                        </a:lnTo>
                      </a:path>
                    </a:pathLst>
                  </a:custGeom>
                  <a:solidFill>
                    <a:srgbClr val="9F9F9F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0" name="Freeform 285"/>
                  <p:cNvSpPr>
                    <a:spLocks/>
                  </p:cNvSpPr>
                  <p:nvPr/>
                </p:nvSpPr>
                <p:spPr bwMode="auto">
                  <a:xfrm>
                    <a:off x="601" y="2839"/>
                    <a:ext cx="222" cy="42"/>
                  </a:xfrm>
                  <a:custGeom>
                    <a:avLst/>
                    <a:gdLst/>
                    <a:ahLst/>
                    <a:cxnLst>
                      <a:cxn ang="0">
                        <a:pos x="55" y="0"/>
                      </a:cxn>
                      <a:cxn ang="0">
                        <a:pos x="57" y="3"/>
                      </a:cxn>
                      <a:cxn ang="0">
                        <a:pos x="58" y="8"/>
                      </a:cxn>
                      <a:cxn ang="0">
                        <a:pos x="58" y="12"/>
                      </a:cxn>
                      <a:cxn ang="0">
                        <a:pos x="57" y="17"/>
                      </a:cxn>
                      <a:cxn ang="0">
                        <a:pos x="55" y="22"/>
                      </a:cxn>
                      <a:cxn ang="0">
                        <a:pos x="53" y="26"/>
                      </a:cxn>
                      <a:cxn ang="0">
                        <a:pos x="51" y="28"/>
                      </a:cxn>
                      <a:cxn ang="0">
                        <a:pos x="44" y="28"/>
                      </a:cxn>
                      <a:cxn ang="0">
                        <a:pos x="37" y="29"/>
                      </a:cxn>
                      <a:cxn ang="0">
                        <a:pos x="30" y="29"/>
                      </a:cxn>
                      <a:cxn ang="0">
                        <a:pos x="26" y="28"/>
                      </a:cxn>
                      <a:cxn ang="0">
                        <a:pos x="17" y="27"/>
                      </a:cxn>
                      <a:cxn ang="0">
                        <a:pos x="12" y="26"/>
                      </a:cxn>
                      <a:cxn ang="0">
                        <a:pos x="8" y="25"/>
                      </a:cxn>
                      <a:cxn ang="0">
                        <a:pos x="1" y="25"/>
                      </a:cxn>
                      <a:cxn ang="0">
                        <a:pos x="1" y="26"/>
                      </a:cxn>
                      <a:cxn ang="0">
                        <a:pos x="0" y="28"/>
                      </a:cxn>
                      <a:cxn ang="0">
                        <a:pos x="1" y="30"/>
                      </a:cxn>
                      <a:cxn ang="0">
                        <a:pos x="1" y="32"/>
                      </a:cxn>
                      <a:cxn ang="0">
                        <a:pos x="2" y="33"/>
                      </a:cxn>
                      <a:cxn ang="0">
                        <a:pos x="4" y="34"/>
                      </a:cxn>
                      <a:cxn ang="0">
                        <a:pos x="8" y="36"/>
                      </a:cxn>
                      <a:cxn ang="0">
                        <a:pos x="13" y="37"/>
                      </a:cxn>
                      <a:cxn ang="0">
                        <a:pos x="20" y="38"/>
                      </a:cxn>
                      <a:cxn ang="0">
                        <a:pos x="29" y="39"/>
                      </a:cxn>
                      <a:cxn ang="0">
                        <a:pos x="38" y="40"/>
                      </a:cxn>
                      <a:cxn ang="0">
                        <a:pos x="76" y="40"/>
                      </a:cxn>
                      <a:cxn ang="0">
                        <a:pos x="107" y="41"/>
                      </a:cxn>
                      <a:cxn ang="0">
                        <a:pos x="127" y="40"/>
                      </a:cxn>
                      <a:cxn ang="0">
                        <a:pos x="177" y="40"/>
                      </a:cxn>
                      <a:cxn ang="0">
                        <a:pos x="190" y="39"/>
                      </a:cxn>
                      <a:cxn ang="0">
                        <a:pos x="196" y="38"/>
                      </a:cxn>
                      <a:cxn ang="0">
                        <a:pos x="201" y="37"/>
                      </a:cxn>
                      <a:cxn ang="0">
                        <a:pos x="206" y="35"/>
                      </a:cxn>
                      <a:cxn ang="0">
                        <a:pos x="210" y="33"/>
                      </a:cxn>
                      <a:cxn ang="0">
                        <a:pos x="216" y="30"/>
                      </a:cxn>
                      <a:cxn ang="0">
                        <a:pos x="219" y="27"/>
                      </a:cxn>
                      <a:cxn ang="0">
                        <a:pos x="221" y="24"/>
                      </a:cxn>
                      <a:cxn ang="0">
                        <a:pos x="221" y="20"/>
                      </a:cxn>
                      <a:cxn ang="0">
                        <a:pos x="221" y="17"/>
                      </a:cxn>
                      <a:cxn ang="0">
                        <a:pos x="217" y="13"/>
                      </a:cxn>
                      <a:cxn ang="0">
                        <a:pos x="215" y="16"/>
                      </a:cxn>
                      <a:cxn ang="0">
                        <a:pos x="212" y="20"/>
                      </a:cxn>
                      <a:cxn ang="0">
                        <a:pos x="209" y="21"/>
                      </a:cxn>
                      <a:cxn ang="0">
                        <a:pos x="205" y="22"/>
                      </a:cxn>
                      <a:cxn ang="0">
                        <a:pos x="198" y="22"/>
                      </a:cxn>
                      <a:cxn ang="0">
                        <a:pos x="190" y="23"/>
                      </a:cxn>
                      <a:cxn ang="0">
                        <a:pos x="126" y="15"/>
                      </a:cxn>
                      <a:cxn ang="0">
                        <a:pos x="120" y="14"/>
                      </a:cxn>
                      <a:cxn ang="0">
                        <a:pos x="109" y="13"/>
                      </a:cxn>
                      <a:cxn ang="0">
                        <a:pos x="100" y="9"/>
                      </a:cxn>
                      <a:cxn ang="0">
                        <a:pos x="95" y="6"/>
                      </a:cxn>
                      <a:cxn ang="0">
                        <a:pos x="90" y="3"/>
                      </a:cxn>
                      <a:cxn ang="0">
                        <a:pos x="89" y="3"/>
                      </a:cxn>
                      <a:cxn ang="0">
                        <a:pos x="76" y="2"/>
                      </a:cxn>
                      <a:cxn ang="0">
                        <a:pos x="66" y="1"/>
                      </a:cxn>
                      <a:cxn ang="0">
                        <a:pos x="55" y="0"/>
                      </a:cxn>
                    </a:cxnLst>
                    <a:rect l="0" t="0" r="r" b="b"/>
                    <a:pathLst>
                      <a:path w="222" h="42">
                        <a:moveTo>
                          <a:pt x="55" y="0"/>
                        </a:moveTo>
                        <a:lnTo>
                          <a:pt x="57" y="3"/>
                        </a:lnTo>
                        <a:lnTo>
                          <a:pt x="58" y="8"/>
                        </a:lnTo>
                        <a:lnTo>
                          <a:pt x="58" y="12"/>
                        </a:lnTo>
                        <a:lnTo>
                          <a:pt x="57" y="17"/>
                        </a:lnTo>
                        <a:lnTo>
                          <a:pt x="55" y="22"/>
                        </a:lnTo>
                        <a:lnTo>
                          <a:pt x="53" y="26"/>
                        </a:lnTo>
                        <a:lnTo>
                          <a:pt x="51" y="28"/>
                        </a:lnTo>
                        <a:lnTo>
                          <a:pt x="44" y="28"/>
                        </a:lnTo>
                        <a:lnTo>
                          <a:pt x="37" y="29"/>
                        </a:lnTo>
                        <a:lnTo>
                          <a:pt x="30" y="29"/>
                        </a:lnTo>
                        <a:lnTo>
                          <a:pt x="26" y="28"/>
                        </a:lnTo>
                        <a:lnTo>
                          <a:pt x="17" y="27"/>
                        </a:lnTo>
                        <a:lnTo>
                          <a:pt x="12" y="26"/>
                        </a:lnTo>
                        <a:lnTo>
                          <a:pt x="8" y="25"/>
                        </a:lnTo>
                        <a:lnTo>
                          <a:pt x="1" y="25"/>
                        </a:lnTo>
                        <a:lnTo>
                          <a:pt x="1" y="26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1" y="32"/>
                        </a:lnTo>
                        <a:lnTo>
                          <a:pt x="2" y="33"/>
                        </a:lnTo>
                        <a:lnTo>
                          <a:pt x="4" y="34"/>
                        </a:lnTo>
                        <a:lnTo>
                          <a:pt x="8" y="36"/>
                        </a:lnTo>
                        <a:lnTo>
                          <a:pt x="13" y="37"/>
                        </a:lnTo>
                        <a:lnTo>
                          <a:pt x="20" y="38"/>
                        </a:lnTo>
                        <a:lnTo>
                          <a:pt x="29" y="39"/>
                        </a:lnTo>
                        <a:lnTo>
                          <a:pt x="38" y="40"/>
                        </a:lnTo>
                        <a:lnTo>
                          <a:pt x="76" y="40"/>
                        </a:lnTo>
                        <a:lnTo>
                          <a:pt x="107" y="41"/>
                        </a:lnTo>
                        <a:lnTo>
                          <a:pt x="127" y="40"/>
                        </a:lnTo>
                        <a:lnTo>
                          <a:pt x="177" y="40"/>
                        </a:lnTo>
                        <a:lnTo>
                          <a:pt x="190" y="39"/>
                        </a:lnTo>
                        <a:lnTo>
                          <a:pt x="196" y="38"/>
                        </a:lnTo>
                        <a:lnTo>
                          <a:pt x="201" y="37"/>
                        </a:lnTo>
                        <a:lnTo>
                          <a:pt x="206" y="35"/>
                        </a:lnTo>
                        <a:lnTo>
                          <a:pt x="210" y="33"/>
                        </a:lnTo>
                        <a:lnTo>
                          <a:pt x="216" y="30"/>
                        </a:lnTo>
                        <a:lnTo>
                          <a:pt x="219" y="27"/>
                        </a:lnTo>
                        <a:lnTo>
                          <a:pt x="221" y="24"/>
                        </a:lnTo>
                        <a:lnTo>
                          <a:pt x="221" y="20"/>
                        </a:lnTo>
                        <a:lnTo>
                          <a:pt x="221" y="17"/>
                        </a:lnTo>
                        <a:lnTo>
                          <a:pt x="217" y="13"/>
                        </a:lnTo>
                        <a:lnTo>
                          <a:pt x="215" y="16"/>
                        </a:lnTo>
                        <a:lnTo>
                          <a:pt x="212" y="20"/>
                        </a:lnTo>
                        <a:lnTo>
                          <a:pt x="209" y="21"/>
                        </a:lnTo>
                        <a:lnTo>
                          <a:pt x="205" y="22"/>
                        </a:lnTo>
                        <a:lnTo>
                          <a:pt x="198" y="22"/>
                        </a:lnTo>
                        <a:lnTo>
                          <a:pt x="190" y="23"/>
                        </a:lnTo>
                        <a:lnTo>
                          <a:pt x="126" y="15"/>
                        </a:lnTo>
                        <a:lnTo>
                          <a:pt x="120" y="14"/>
                        </a:lnTo>
                        <a:lnTo>
                          <a:pt x="109" y="13"/>
                        </a:lnTo>
                        <a:lnTo>
                          <a:pt x="100" y="9"/>
                        </a:lnTo>
                        <a:lnTo>
                          <a:pt x="95" y="6"/>
                        </a:lnTo>
                        <a:lnTo>
                          <a:pt x="90" y="3"/>
                        </a:lnTo>
                        <a:lnTo>
                          <a:pt x="89" y="3"/>
                        </a:lnTo>
                        <a:lnTo>
                          <a:pt x="76" y="2"/>
                        </a:lnTo>
                        <a:lnTo>
                          <a:pt x="66" y="1"/>
                        </a:lnTo>
                        <a:lnTo>
                          <a:pt x="55" y="0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91" name="Group 286"/>
                <p:cNvGrpSpPr>
                  <a:grpSpLocks/>
                </p:cNvGrpSpPr>
                <p:nvPr/>
              </p:nvGrpSpPr>
              <p:grpSpPr bwMode="auto">
                <a:xfrm>
                  <a:off x="729" y="2883"/>
                  <a:ext cx="63" cy="26"/>
                  <a:chOff x="729" y="2883"/>
                  <a:chExt cx="63" cy="26"/>
                </a:xfrm>
              </p:grpSpPr>
              <p:grpSp>
                <p:nvGrpSpPr>
                  <p:cNvPr id="292" name="Group 287"/>
                  <p:cNvGrpSpPr>
                    <a:grpSpLocks/>
                  </p:cNvGrpSpPr>
                  <p:nvPr/>
                </p:nvGrpSpPr>
                <p:grpSpPr bwMode="auto">
                  <a:xfrm>
                    <a:off x="729" y="2883"/>
                    <a:ext cx="63" cy="26"/>
                    <a:chOff x="729" y="2883"/>
                    <a:chExt cx="63" cy="26"/>
                  </a:xfrm>
                </p:grpSpPr>
                <p:grpSp>
                  <p:nvGrpSpPr>
                    <p:cNvPr id="293" name="Group 28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29" y="2883"/>
                      <a:ext cx="9" cy="19"/>
                      <a:chOff x="729" y="2883"/>
                      <a:chExt cx="9" cy="19"/>
                    </a:xfrm>
                  </p:grpSpPr>
                  <p:sp>
                    <p:nvSpPr>
                      <p:cNvPr id="596" name="Freeform 2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9" y="2883"/>
                        <a:ext cx="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1"/>
                          </a:cxn>
                          <a:cxn ang="0">
                            <a:pos x="1" y="2"/>
                          </a:cxn>
                          <a:cxn ang="0">
                            <a:pos x="1" y="4"/>
                          </a:cxn>
                          <a:cxn ang="0">
                            <a:pos x="0" y="7"/>
                          </a:cxn>
                          <a:cxn ang="0">
                            <a:pos x="0" y="9"/>
                          </a:cxn>
                          <a:cxn ang="0">
                            <a:pos x="0" y="11"/>
                          </a:cxn>
                          <a:cxn ang="0">
                            <a:pos x="1" y="14"/>
                          </a:cxn>
                          <a:cxn ang="0">
                            <a:pos x="8" y="18"/>
                          </a:cxn>
                          <a:cxn ang="0">
                            <a:pos x="8" y="0"/>
                          </a:cxn>
                          <a:cxn ang="0">
                            <a:pos x="3" y="1"/>
                          </a:cxn>
                        </a:cxnLst>
                        <a:rect l="0" t="0" r="r" b="b"/>
                        <a:pathLst>
                          <a:path w="9" h="19">
                            <a:moveTo>
                              <a:pt x="3" y="1"/>
                            </a:moveTo>
                            <a:lnTo>
                              <a:pt x="1" y="2"/>
                            </a:lnTo>
                            <a:lnTo>
                              <a:pt x="1" y="4"/>
                            </a:lnTo>
                            <a:lnTo>
                              <a:pt x="0" y="7"/>
                            </a:lnTo>
                            <a:lnTo>
                              <a:pt x="0" y="9"/>
                            </a:lnTo>
                            <a:lnTo>
                              <a:pt x="0" y="11"/>
                            </a:lnTo>
                            <a:lnTo>
                              <a:pt x="1" y="14"/>
                            </a:lnTo>
                            <a:lnTo>
                              <a:pt x="8" y="18"/>
                            </a:lnTo>
                            <a:lnTo>
                              <a:pt x="8" y="0"/>
                            </a:lnTo>
                            <a:lnTo>
                              <a:pt x="3" y="1"/>
                            </a:lnTo>
                          </a:path>
                        </a:pathLst>
                      </a:custGeom>
                      <a:solidFill>
                        <a:srgbClr val="3F3F3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97" name="Freeform 2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9" y="2890"/>
                        <a:ext cx="9" cy="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8" y="0"/>
                          </a:cxn>
                          <a:cxn ang="0">
                            <a:pos x="8" y="2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9" h="3">
                            <a:moveTo>
                              <a:pt x="0" y="0"/>
                            </a:moveTo>
                            <a:lnTo>
                              <a:pt x="8" y="0"/>
                            </a:lnTo>
                            <a:lnTo>
                              <a:pt x="8" y="2"/>
                            </a:lnTo>
                            <a:lnTo>
                              <a:pt x="0" y="1"/>
                            </a:lnTo>
                            <a:lnTo>
                              <a:pt x="0" y="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808080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98" name="Freeform 2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9" y="2898"/>
                        <a:ext cx="9" cy="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8" y="1"/>
                          </a:cxn>
                          <a:cxn ang="0">
                            <a:pos x="8" y="2"/>
                          </a:cxn>
                          <a:cxn ang="0">
                            <a:pos x="8" y="3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9" h="4">
                            <a:moveTo>
                              <a:pt x="0" y="0"/>
                            </a:moveTo>
                            <a:lnTo>
                              <a:pt x="8" y="1"/>
                            </a:lnTo>
                            <a:lnTo>
                              <a:pt x="8" y="2"/>
                            </a:lnTo>
                            <a:lnTo>
                              <a:pt x="8" y="3"/>
                            </a:lnTo>
                            <a:lnTo>
                              <a:pt x="0" y="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5F5F5F"/>
                      </a:solidFill>
                      <a:ln w="12700" cap="rnd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595" name="Freeform 292"/>
                    <p:cNvSpPr>
                      <a:spLocks/>
                    </p:cNvSpPr>
                    <p:nvPr/>
                  </p:nvSpPr>
                  <p:spPr bwMode="auto">
                    <a:xfrm>
                      <a:off x="740" y="2883"/>
                      <a:ext cx="52" cy="2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" y="11"/>
                        </a:cxn>
                        <a:cxn ang="0">
                          <a:pos x="1" y="15"/>
                        </a:cxn>
                        <a:cxn ang="0">
                          <a:pos x="1" y="17"/>
                        </a:cxn>
                        <a:cxn ang="0">
                          <a:pos x="1" y="19"/>
                        </a:cxn>
                        <a:cxn ang="0">
                          <a:pos x="7" y="21"/>
                        </a:cxn>
                        <a:cxn ang="0">
                          <a:pos x="11" y="23"/>
                        </a:cxn>
                        <a:cxn ang="0">
                          <a:pos x="16" y="24"/>
                        </a:cxn>
                        <a:cxn ang="0">
                          <a:pos x="25" y="25"/>
                        </a:cxn>
                        <a:cxn ang="0">
                          <a:pos x="35" y="25"/>
                        </a:cxn>
                        <a:cxn ang="0">
                          <a:pos x="42" y="24"/>
                        </a:cxn>
                        <a:cxn ang="0">
                          <a:pos x="46" y="23"/>
                        </a:cxn>
                        <a:cxn ang="0">
                          <a:pos x="49" y="22"/>
                        </a:cxn>
                        <a:cxn ang="0">
                          <a:pos x="50" y="20"/>
                        </a:cxn>
                        <a:cxn ang="0">
                          <a:pos x="51" y="18"/>
                        </a:cxn>
                        <a:cxn ang="0">
                          <a:pos x="51" y="12"/>
                        </a:cxn>
                        <a:cxn ang="0">
                          <a:pos x="51" y="6"/>
                        </a:cxn>
                        <a:cxn ang="0">
                          <a:pos x="51" y="4"/>
                        </a:cxn>
                        <a:cxn ang="0">
                          <a:pos x="34" y="6"/>
                        </a:cxn>
                        <a:cxn ang="0">
                          <a:pos x="21" y="6"/>
                        </a:cxn>
                        <a:cxn ang="0">
                          <a:pos x="9" y="3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52" h="26">
                          <a:moveTo>
                            <a:pt x="0" y="0"/>
                          </a:moveTo>
                          <a:lnTo>
                            <a:pt x="1" y="11"/>
                          </a:lnTo>
                          <a:lnTo>
                            <a:pt x="1" y="15"/>
                          </a:lnTo>
                          <a:lnTo>
                            <a:pt x="1" y="17"/>
                          </a:lnTo>
                          <a:lnTo>
                            <a:pt x="1" y="19"/>
                          </a:lnTo>
                          <a:lnTo>
                            <a:pt x="7" y="21"/>
                          </a:lnTo>
                          <a:lnTo>
                            <a:pt x="11" y="23"/>
                          </a:lnTo>
                          <a:lnTo>
                            <a:pt x="16" y="24"/>
                          </a:lnTo>
                          <a:lnTo>
                            <a:pt x="25" y="25"/>
                          </a:lnTo>
                          <a:lnTo>
                            <a:pt x="35" y="25"/>
                          </a:lnTo>
                          <a:lnTo>
                            <a:pt x="42" y="24"/>
                          </a:lnTo>
                          <a:lnTo>
                            <a:pt x="46" y="23"/>
                          </a:lnTo>
                          <a:lnTo>
                            <a:pt x="49" y="22"/>
                          </a:lnTo>
                          <a:lnTo>
                            <a:pt x="50" y="20"/>
                          </a:lnTo>
                          <a:lnTo>
                            <a:pt x="51" y="18"/>
                          </a:lnTo>
                          <a:lnTo>
                            <a:pt x="51" y="12"/>
                          </a:lnTo>
                          <a:lnTo>
                            <a:pt x="51" y="6"/>
                          </a:lnTo>
                          <a:lnTo>
                            <a:pt x="51" y="4"/>
                          </a:lnTo>
                          <a:lnTo>
                            <a:pt x="34" y="6"/>
                          </a:lnTo>
                          <a:lnTo>
                            <a:pt x="21" y="6"/>
                          </a:lnTo>
                          <a:lnTo>
                            <a:pt x="9" y="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7F7F7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593" name="Freeform 293"/>
                  <p:cNvSpPr>
                    <a:spLocks/>
                  </p:cNvSpPr>
                  <p:nvPr/>
                </p:nvSpPr>
                <p:spPr bwMode="auto">
                  <a:xfrm>
                    <a:off x="741" y="2887"/>
                    <a:ext cx="51" cy="22"/>
                  </a:xfrm>
                  <a:custGeom>
                    <a:avLst/>
                    <a:gdLst/>
                    <a:ahLst/>
                    <a:cxnLst>
                      <a:cxn ang="0">
                        <a:pos x="45" y="1"/>
                      </a:cxn>
                      <a:cxn ang="0">
                        <a:pos x="44" y="4"/>
                      </a:cxn>
                      <a:cxn ang="0">
                        <a:pos x="43" y="6"/>
                      </a:cxn>
                      <a:cxn ang="0">
                        <a:pos x="41" y="9"/>
                      </a:cxn>
                      <a:cxn ang="0">
                        <a:pos x="40" y="11"/>
                      </a:cxn>
                      <a:cxn ang="0">
                        <a:pos x="38" y="13"/>
                      </a:cxn>
                      <a:cxn ang="0">
                        <a:pos x="35" y="14"/>
                      </a:cxn>
                      <a:cxn ang="0">
                        <a:pos x="32" y="15"/>
                      </a:cxn>
                      <a:cxn ang="0">
                        <a:pos x="28" y="16"/>
                      </a:cxn>
                      <a:cxn ang="0">
                        <a:pos x="22" y="16"/>
                      </a:cxn>
                      <a:cxn ang="0">
                        <a:pos x="12" y="16"/>
                      </a:cxn>
                      <a:cxn ang="0">
                        <a:pos x="0" y="14"/>
                      </a:cxn>
                      <a:cxn ang="0">
                        <a:pos x="1" y="16"/>
                      </a:cxn>
                      <a:cxn ang="0">
                        <a:pos x="5" y="17"/>
                      </a:cxn>
                      <a:cxn ang="0">
                        <a:pos x="9" y="19"/>
                      </a:cxn>
                      <a:cxn ang="0">
                        <a:pos x="12" y="19"/>
                      </a:cxn>
                      <a:cxn ang="0">
                        <a:pos x="17" y="20"/>
                      </a:cxn>
                      <a:cxn ang="0">
                        <a:pos x="21" y="21"/>
                      </a:cxn>
                      <a:cxn ang="0">
                        <a:pos x="28" y="21"/>
                      </a:cxn>
                      <a:cxn ang="0">
                        <a:pos x="34" y="21"/>
                      </a:cxn>
                      <a:cxn ang="0">
                        <a:pos x="37" y="21"/>
                      </a:cxn>
                      <a:cxn ang="0">
                        <a:pos x="41" y="20"/>
                      </a:cxn>
                      <a:cxn ang="0">
                        <a:pos x="45" y="19"/>
                      </a:cxn>
                      <a:cxn ang="0">
                        <a:pos x="47" y="19"/>
                      </a:cxn>
                      <a:cxn ang="0">
                        <a:pos x="49" y="17"/>
                      </a:cxn>
                      <a:cxn ang="0">
                        <a:pos x="50" y="16"/>
                      </a:cxn>
                      <a:cxn ang="0">
                        <a:pos x="50" y="14"/>
                      </a:cxn>
                      <a:cxn ang="0">
                        <a:pos x="50" y="0"/>
                      </a:cxn>
                      <a:cxn ang="0">
                        <a:pos x="45" y="1"/>
                      </a:cxn>
                    </a:cxnLst>
                    <a:rect l="0" t="0" r="r" b="b"/>
                    <a:pathLst>
                      <a:path w="51" h="22">
                        <a:moveTo>
                          <a:pt x="45" y="1"/>
                        </a:moveTo>
                        <a:lnTo>
                          <a:pt x="44" y="4"/>
                        </a:lnTo>
                        <a:lnTo>
                          <a:pt x="43" y="6"/>
                        </a:lnTo>
                        <a:lnTo>
                          <a:pt x="41" y="9"/>
                        </a:lnTo>
                        <a:lnTo>
                          <a:pt x="40" y="11"/>
                        </a:lnTo>
                        <a:lnTo>
                          <a:pt x="38" y="13"/>
                        </a:lnTo>
                        <a:lnTo>
                          <a:pt x="35" y="14"/>
                        </a:lnTo>
                        <a:lnTo>
                          <a:pt x="32" y="15"/>
                        </a:lnTo>
                        <a:lnTo>
                          <a:pt x="28" y="16"/>
                        </a:lnTo>
                        <a:lnTo>
                          <a:pt x="22" y="16"/>
                        </a:lnTo>
                        <a:lnTo>
                          <a:pt x="12" y="16"/>
                        </a:lnTo>
                        <a:lnTo>
                          <a:pt x="0" y="14"/>
                        </a:lnTo>
                        <a:lnTo>
                          <a:pt x="1" y="16"/>
                        </a:lnTo>
                        <a:lnTo>
                          <a:pt x="5" y="17"/>
                        </a:lnTo>
                        <a:lnTo>
                          <a:pt x="9" y="19"/>
                        </a:lnTo>
                        <a:lnTo>
                          <a:pt x="12" y="19"/>
                        </a:lnTo>
                        <a:lnTo>
                          <a:pt x="17" y="20"/>
                        </a:lnTo>
                        <a:lnTo>
                          <a:pt x="21" y="21"/>
                        </a:lnTo>
                        <a:lnTo>
                          <a:pt x="28" y="21"/>
                        </a:lnTo>
                        <a:lnTo>
                          <a:pt x="34" y="21"/>
                        </a:lnTo>
                        <a:lnTo>
                          <a:pt x="37" y="21"/>
                        </a:lnTo>
                        <a:lnTo>
                          <a:pt x="41" y="20"/>
                        </a:lnTo>
                        <a:lnTo>
                          <a:pt x="45" y="19"/>
                        </a:lnTo>
                        <a:lnTo>
                          <a:pt x="47" y="19"/>
                        </a:lnTo>
                        <a:lnTo>
                          <a:pt x="49" y="17"/>
                        </a:lnTo>
                        <a:lnTo>
                          <a:pt x="50" y="16"/>
                        </a:lnTo>
                        <a:lnTo>
                          <a:pt x="50" y="14"/>
                        </a:lnTo>
                        <a:lnTo>
                          <a:pt x="50" y="0"/>
                        </a:lnTo>
                        <a:lnTo>
                          <a:pt x="45" y="1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28" name="Group 294"/>
                <p:cNvGrpSpPr>
                  <a:grpSpLocks/>
                </p:cNvGrpSpPr>
                <p:nvPr/>
              </p:nvGrpSpPr>
              <p:grpSpPr bwMode="auto">
                <a:xfrm>
                  <a:off x="722" y="2840"/>
                  <a:ext cx="77" cy="50"/>
                  <a:chOff x="722" y="2840"/>
                  <a:chExt cx="77" cy="50"/>
                </a:xfrm>
              </p:grpSpPr>
              <p:grpSp>
                <p:nvGrpSpPr>
                  <p:cNvPr id="329" name="Group 295"/>
                  <p:cNvGrpSpPr>
                    <a:grpSpLocks/>
                  </p:cNvGrpSpPr>
                  <p:nvPr/>
                </p:nvGrpSpPr>
                <p:grpSpPr bwMode="auto">
                  <a:xfrm>
                    <a:off x="722" y="2852"/>
                    <a:ext cx="12" cy="25"/>
                    <a:chOff x="722" y="2852"/>
                    <a:chExt cx="12" cy="25"/>
                  </a:xfrm>
                </p:grpSpPr>
                <p:sp>
                  <p:nvSpPr>
                    <p:cNvPr id="588" name="Freeform 296"/>
                    <p:cNvSpPr>
                      <a:spLocks/>
                    </p:cNvSpPr>
                    <p:nvPr/>
                  </p:nvSpPr>
                  <p:spPr bwMode="auto">
                    <a:xfrm>
                      <a:off x="722" y="2852"/>
                      <a:ext cx="12" cy="25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6"/>
                        </a:cxn>
                        <a:cxn ang="0">
                          <a:pos x="1" y="4"/>
                        </a:cxn>
                        <a:cxn ang="0">
                          <a:pos x="10" y="0"/>
                        </a:cxn>
                        <a:cxn ang="0">
                          <a:pos x="11" y="24"/>
                        </a:cxn>
                        <a:cxn ang="0">
                          <a:pos x="0" y="18"/>
                        </a:cxn>
                        <a:cxn ang="0">
                          <a:pos x="0" y="14"/>
                        </a:cxn>
                        <a:cxn ang="0">
                          <a:pos x="0" y="11"/>
                        </a:cxn>
                        <a:cxn ang="0">
                          <a:pos x="0" y="8"/>
                        </a:cxn>
                        <a:cxn ang="0">
                          <a:pos x="1" y="6"/>
                        </a:cxn>
                      </a:cxnLst>
                      <a:rect l="0" t="0" r="r" b="b"/>
                      <a:pathLst>
                        <a:path w="12" h="25">
                          <a:moveTo>
                            <a:pt x="1" y="6"/>
                          </a:moveTo>
                          <a:lnTo>
                            <a:pt x="1" y="4"/>
                          </a:lnTo>
                          <a:lnTo>
                            <a:pt x="10" y="0"/>
                          </a:lnTo>
                          <a:lnTo>
                            <a:pt x="11" y="24"/>
                          </a:lnTo>
                          <a:lnTo>
                            <a:pt x="0" y="18"/>
                          </a:lnTo>
                          <a:lnTo>
                            <a:pt x="0" y="14"/>
                          </a:lnTo>
                          <a:lnTo>
                            <a:pt x="0" y="11"/>
                          </a:lnTo>
                          <a:lnTo>
                            <a:pt x="0" y="8"/>
                          </a:lnTo>
                          <a:lnTo>
                            <a:pt x="1" y="6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89" name="Freeform 297"/>
                    <p:cNvSpPr>
                      <a:spLocks/>
                    </p:cNvSpPr>
                    <p:nvPr/>
                  </p:nvSpPr>
                  <p:spPr bwMode="auto">
                    <a:xfrm>
                      <a:off x="722" y="2857"/>
                      <a:ext cx="11" cy="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0" y="2"/>
                        </a:cxn>
                        <a:cxn ang="0">
                          <a:pos x="10" y="0"/>
                        </a:cxn>
                        <a:cxn ang="0">
                          <a:pos x="10" y="7"/>
                        </a:cxn>
                        <a:cxn ang="0">
                          <a:pos x="10" y="10"/>
                        </a:cxn>
                        <a:cxn ang="0">
                          <a:pos x="10" y="14"/>
                        </a:cxn>
                        <a:cxn ang="0">
                          <a:pos x="0" y="11"/>
                        </a:cxn>
                        <a:cxn ang="0">
                          <a:pos x="0" y="9"/>
                        </a:cxn>
                        <a:cxn ang="0">
                          <a:pos x="0" y="6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11" h="15">
                          <a:moveTo>
                            <a:pt x="0" y="4"/>
                          </a:moveTo>
                          <a:lnTo>
                            <a:pt x="0" y="2"/>
                          </a:lnTo>
                          <a:lnTo>
                            <a:pt x="10" y="0"/>
                          </a:lnTo>
                          <a:lnTo>
                            <a:pt x="10" y="7"/>
                          </a:lnTo>
                          <a:lnTo>
                            <a:pt x="10" y="10"/>
                          </a:lnTo>
                          <a:lnTo>
                            <a:pt x="10" y="14"/>
                          </a:lnTo>
                          <a:lnTo>
                            <a:pt x="0" y="11"/>
                          </a:lnTo>
                          <a:lnTo>
                            <a:pt x="0" y="9"/>
                          </a:lnTo>
                          <a:lnTo>
                            <a:pt x="0" y="6"/>
                          </a:lnTo>
                          <a:lnTo>
                            <a:pt x="0" y="4"/>
                          </a:lnTo>
                        </a:path>
                      </a:pathLst>
                    </a:custGeom>
                    <a:solidFill>
                      <a:srgbClr val="7F7F7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90" name="Freeform 298"/>
                    <p:cNvSpPr>
                      <a:spLocks/>
                    </p:cNvSpPr>
                    <p:nvPr/>
                  </p:nvSpPr>
                  <p:spPr bwMode="auto">
                    <a:xfrm>
                      <a:off x="722" y="2861"/>
                      <a:ext cx="11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"/>
                        </a:cxn>
                        <a:cxn ang="0">
                          <a:pos x="10" y="0"/>
                        </a:cxn>
                        <a:cxn ang="0">
                          <a:pos x="10" y="3"/>
                        </a:cxn>
                        <a:cxn ang="0">
                          <a:pos x="0" y="3"/>
                        </a:cxn>
                        <a:cxn ang="0">
                          <a:pos x="0" y="2"/>
                        </a:cxn>
                        <a:cxn ang="0">
                          <a:pos x="0" y="1"/>
                        </a:cxn>
                      </a:cxnLst>
                      <a:rect l="0" t="0" r="r" b="b"/>
                      <a:pathLst>
                        <a:path w="11" h="4">
                          <a:moveTo>
                            <a:pt x="0" y="1"/>
                          </a:moveTo>
                          <a:lnTo>
                            <a:pt x="10" y="0"/>
                          </a:lnTo>
                          <a:lnTo>
                            <a:pt x="10" y="3"/>
                          </a:lnTo>
                          <a:lnTo>
                            <a:pt x="0" y="3"/>
                          </a:lnTo>
                          <a:lnTo>
                            <a:pt x="0" y="2"/>
                          </a:lnTo>
                          <a:lnTo>
                            <a:pt x="0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91" name="Freeform 299"/>
                    <p:cNvSpPr>
                      <a:spLocks/>
                    </p:cNvSpPr>
                    <p:nvPr/>
                  </p:nvSpPr>
                  <p:spPr bwMode="auto">
                    <a:xfrm>
                      <a:off x="722" y="2871"/>
                      <a:ext cx="1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1" y="2"/>
                        </a:cxn>
                        <a:cxn ang="0">
                          <a:pos x="11" y="5"/>
                        </a:cxn>
                        <a:cxn ang="0">
                          <a:pos x="1" y="1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2" h="6">
                          <a:moveTo>
                            <a:pt x="0" y="0"/>
                          </a:moveTo>
                          <a:lnTo>
                            <a:pt x="11" y="2"/>
                          </a:lnTo>
                          <a:lnTo>
                            <a:pt x="11" y="5"/>
                          </a:lnTo>
                          <a:lnTo>
                            <a:pt x="1" y="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330" name="Group 300"/>
                  <p:cNvGrpSpPr>
                    <a:grpSpLocks/>
                  </p:cNvGrpSpPr>
                  <p:nvPr/>
                </p:nvGrpSpPr>
                <p:grpSpPr bwMode="auto">
                  <a:xfrm>
                    <a:off x="737" y="2840"/>
                    <a:ext cx="62" cy="50"/>
                    <a:chOff x="737" y="2840"/>
                    <a:chExt cx="62" cy="50"/>
                  </a:xfrm>
                </p:grpSpPr>
                <p:sp>
                  <p:nvSpPr>
                    <p:cNvPr id="582" name="Freeform 301"/>
                    <p:cNvSpPr>
                      <a:spLocks/>
                    </p:cNvSpPr>
                    <p:nvPr/>
                  </p:nvSpPr>
                  <p:spPr bwMode="auto">
                    <a:xfrm>
                      <a:off x="737" y="2840"/>
                      <a:ext cx="62" cy="4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5" y="4"/>
                        </a:cxn>
                        <a:cxn ang="0">
                          <a:pos x="10" y="3"/>
                        </a:cxn>
                        <a:cxn ang="0">
                          <a:pos x="14" y="2"/>
                        </a:cxn>
                        <a:cxn ang="0">
                          <a:pos x="19" y="1"/>
                        </a:cxn>
                        <a:cxn ang="0">
                          <a:pos x="28" y="1"/>
                        </a:cxn>
                        <a:cxn ang="0">
                          <a:pos x="38" y="0"/>
                        </a:cxn>
                        <a:cxn ang="0">
                          <a:pos x="49" y="0"/>
                        </a:cxn>
                        <a:cxn ang="0">
                          <a:pos x="53" y="1"/>
                        </a:cxn>
                        <a:cxn ang="0">
                          <a:pos x="56" y="2"/>
                        </a:cxn>
                        <a:cxn ang="0">
                          <a:pos x="58" y="3"/>
                        </a:cxn>
                        <a:cxn ang="0">
                          <a:pos x="60" y="4"/>
                        </a:cxn>
                        <a:cxn ang="0">
                          <a:pos x="60" y="5"/>
                        </a:cxn>
                        <a:cxn ang="0">
                          <a:pos x="60" y="7"/>
                        </a:cxn>
                        <a:cxn ang="0">
                          <a:pos x="61" y="9"/>
                        </a:cxn>
                        <a:cxn ang="0">
                          <a:pos x="60" y="22"/>
                        </a:cxn>
                        <a:cxn ang="0">
                          <a:pos x="60" y="37"/>
                        </a:cxn>
                        <a:cxn ang="0">
                          <a:pos x="60" y="39"/>
                        </a:cxn>
                        <a:cxn ang="0">
                          <a:pos x="59" y="41"/>
                        </a:cxn>
                        <a:cxn ang="0">
                          <a:pos x="58" y="42"/>
                        </a:cxn>
                        <a:cxn ang="0">
                          <a:pos x="56" y="43"/>
                        </a:cxn>
                        <a:cxn ang="0">
                          <a:pos x="53" y="43"/>
                        </a:cxn>
                        <a:cxn ang="0">
                          <a:pos x="48" y="44"/>
                        </a:cxn>
                        <a:cxn ang="0">
                          <a:pos x="43" y="44"/>
                        </a:cxn>
                        <a:cxn ang="0">
                          <a:pos x="36" y="45"/>
                        </a:cxn>
                        <a:cxn ang="0">
                          <a:pos x="30" y="45"/>
                        </a:cxn>
                        <a:cxn ang="0">
                          <a:pos x="24" y="44"/>
                        </a:cxn>
                        <a:cxn ang="0">
                          <a:pos x="20" y="44"/>
                        </a:cxn>
                        <a:cxn ang="0">
                          <a:pos x="17" y="43"/>
                        </a:cxn>
                        <a:cxn ang="0">
                          <a:pos x="13" y="42"/>
                        </a:cxn>
                        <a:cxn ang="0">
                          <a:pos x="9" y="41"/>
                        </a:cxn>
                        <a:cxn ang="0">
                          <a:pos x="5" y="40"/>
                        </a:cxn>
                        <a:cxn ang="0">
                          <a:pos x="2" y="38"/>
                        </a:cxn>
                        <a:cxn ang="0">
                          <a:pos x="1" y="36"/>
                        </a:cxn>
                        <a:cxn ang="0">
                          <a:pos x="1" y="31"/>
                        </a:cxn>
                        <a:cxn ang="0">
                          <a:pos x="1" y="25"/>
                        </a:cxn>
                        <a:cxn ang="0">
                          <a:pos x="0" y="19"/>
                        </a:cxn>
                        <a:cxn ang="0">
                          <a:pos x="1" y="12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62" h="46">
                          <a:moveTo>
                            <a:pt x="2" y="6"/>
                          </a:moveTo>
                          <a:lnTo>
                            <a:pt x="5" y="4"/>
                          </a:lnTo>
                          <a:lnTo>
                            <a:pt x="10" y="3"/>
                          </a:lnTo>
                          <a:lnTo>
                            <a:pt x="14" y="2"/>
                          </a:lnTo>
                          <a:lnTo>
                            <a:pt x="19" y="1"/>
                          </a:lnTo>
                          <a:lnTo>
                            <a:pt x="28" y="1"/>
                          </a:lnTo>
                          <a:lnTo>
                            <a:pt x="38" y="0"/>
                          </a:lnTo>
                          <a:lnTo>
                            <a:pt x="49" y="0"/>
                          </a:lnTo>
                          <a:lnTo>
                            <a:pt x="53" y="1"/>
                          </a:lnTo>
                          <a:lnTo>
                            <a:pt x="56" y="2"/>
                          </a:lnTo>
                          <a:lnTo>
                            <a:pt x="58" y="3"/>
                          </a:lnTo>
                          <a:lnTo>
                            <a:pt x="60" y="4"/>
                          </a:lnTo>
                          <a:lnTo>
                            <a:pt x="60" y="5"/>
                          </a:lnTo>
                          <a:lnTo>
                            <a:pt x="60" y="7"/>
                          </a:lnTo>
                          <a:lnTo>
                            <a:pt x="61" y="9"/>
                          </a:lnTo>
                          <a:lnTo>
                            <a:pt x="60" y="22"/>
                          </a:lnTo>
                          <a:lnTo>
                            <a:pt x="60" y="37"/>
                          </a:lnTo>
                          <a:lnTo>
                            <a:pt x="60" y="39"/>
                          </a:lnTo>
                          <a:lnTo>
                            <a:pt x="59" y="41"/>
                          </a:lnTo>
                          <a:lnTo>
                            <a:pt x="58" y="42"/>
                          </a:lnTo>
                          <a:lnTo>
                            <a:pt x="56" y="43"/>
                          </a:lnTo>
                          <a:lnTo>
                            <a:pt x="53" y="43"/>
                          </a:lnTo>
                          <a:lnTo>
                            <a:pt x="48" y="44"/>
                          </a:lnTo>
                          <a:lnTo>
                            <a:pt x="43" y="44"/>
                          </a:lnTo>
                          <a:lnTo>
                            <a:pt x="36" y="45"/>
                          </a:lnTo>
                          <a:lnTo>
                            <a:pt x="30" y="45"/>
                          </a:lnTo>
                          <a:lnTo>
                            <a:pt x="24" y="44"/>
                          </a:lnTo>
                          <a:lnTo>
                            <a:pt x="20" y="44"/>
                          </a:lnTo>
                          <a:lnTo>
                            <a:pt x="17" y="43"/>
                          </a:lnTo>
                          <a:lnTo>
                            <a:pt x="13" y="42"/>
                          </a:lnTo>
                          <a:lnTo>
                            <a:pt x="9" y="41"/>
                          </a:lnTo>
                          <a:lnTo>
                            <a:pt x="5" y="40"/>
                          </a:lnTo>
                          <a:lnTo>
                            <a:pt x="2" y="38"/>
                          </a:lnTo>
                          <a:lnTo>
                            <a:pt x="1" y="36"/>
                          </a:lnTo>
                          <a:lnTo>
                            <a:pt x="1" y="31"/>
                          </a:lnTo>
                          <a:lnTo>
                            <a:pt x="1" y="25"/>
                          </a:lnTo>
                          <a:lnTo>
                            <a:pt x="0" y="19"/>
                          </a:lnTo>
                          <a:lnTo>
                            <a:pt x="1" y="12"/>
                          </a:lnTo>
                          <a:lnTo>
                            <a:pt x="2" y="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83" name="Freeform 302"/>
                    <p:cNvSpPr>
                      <a:spLocks/>
                    </p:cNvSpPr>
                    <p:nvPr/>
                  </p:nvSpPr>
                  <p:spPr bwMode="auto">
                    <a:xfrm>
                      <a:off x="737" y="2849"/>
                      <a:ext cx="62" cy="3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0"/>
                        </a:cxn>
                        <a:cxn ang="0">
                          <a:pos x="3" y="30"/>
                        </a:cxn>
                        <a:cxn ang="0">
                          <a:pos x="7" y="31"/>
                        </a:cxn>
                        <a:cxn ang="0">
                          <a:pos x="12" y="31"/>
                        </a:cxn>
                        <a:cxn ang="0">
                          <a:pos x="18" y="32"/>
                        </a:cxn>
                        <a:cxn ang="0">
                          <a:pos x="24" y="33"/>
                        </a:cxn>
                        <a:cxn ang="0">
                          <a:pos x="31" y="33"/>
                        </a:cxn>
                        <a:cxn ang="0">
                          <a:pos x="37" y="33"/>
                        </a:cxn>
                        <a:cxn ang="0">
                          <a:pos x="42" y="32"/>
                        </a:cxn>
                        <a:cxn ang="0">
                          <a:pos x="45" y="32"/>
                        </a:cxn>
                        <a:cxn ang="0">
                          <a:pos x="48" y="31"/>
                        </a:cxn>
                        <a:cxn ang="0">
                          <a:pos x="50" y="30"/>
                        </a:cxn>
                        <a:cxn ang="0">
                          <a:pos x="52" y="28"/>
                        </a:cxn>
                        <a:cxn ang="0">
                          <a:pos x="54" y="26"/>
                        </a:cxn>
                        <a:cxn ang="0">
                          <a:pos x="55" y="22"/>
                        </a:cxn>
                        <a:cxn ang="0">
                          <a:pos x="57" y="19"/>
                        </a:cxn>
                        <a:cxn ang="0">
                          <a:pos x="58" y="16"/>
                        </a:cxn>
                        <a:cxn ang="0">
                          <a:pos x="59" y="13"/>
                        </a:cxn>
                        <a:cxn ang="0">
                          <a:pos x="60" y="9"/>
                        </a:cxn>
                        <a:cxn ang="0">
                          <a:pos x="60" y="7"/>
                        </a:cxn>
                        <a:cxn ang="0">
                          <a:pos x="61" y="0"/>
                        </a:cxn>
                        <a:cxn ang="0">
                          <a:pos x="60" y="29"/>
                        </a:cxn>
                        <a:cxn ang="0">
                          <a:pos x="60" y="31"/>
                        </a:cxn>
                        <a:cxn ang="0">
                          <a:pos x="59" y="32"/>
                        </a:cxn>
                        <a:cxn ang="0">
                          <a:pos x="58" y="33"/>
                        </a:cxn>
                        <a:cxn ang="0">
                          <a:pos x="56" y="34"/>
                        </a:cxn>
                        <a:cxn ang="0">
                          <a:pos x="53" y="34"/>
                        </a:cxn>
                        <a:cxn ang="0">
                          <a:pos x="40" y="36"/>
                        </a:cxn>
                        <a:cxn ang="0">
                          <a:pos x="33" y="36"/>
                        </a:cxn>
                        <a:cxn ang="0">
                          <a:pos x="29" y="36"/>
                        </a:cxn>
                        <a:cxn ang="0">
                          <a:pos x="23" y="35"/>
                        </a:cxn>
                        <a:cxn ang="0">
                          <a:pos x="20" y="35"/>
                        </a:cxn>
                        <a:cxn ang="0">
                          <a:pos x="16" y="34"/>
                        </a:cxn>
                        <a:cxn ang="0">
                          <a:pos x="13" y="33"/>
                        </a:cxn>
                        <a:cxn ang="0">
                          <a:pos x="9" y="32"/>
                        </a:cxn>
                        <a:cxn ang="0">
                          <a:pos x="4" y="31"/>
                        </a:cxn>
                        <a:cxn ang="0">
                          <a:pos x="0" y="30"/>
                        </a:cxn>
                      </a:cxnLst>
                      <a:rect l="0" t="0" r="r" b="b"/>
                      <a:pathLst>
                        <a:path w="62" h="37">
                          <a:moveTo>
                            <a:pt x="0" y="30"/>
                          </a:moveTo>
                          <a:lnTo>
                            <a:pt x="3" y="30"/>
                          </a:lnTo>
                          <a:lnTo>
                            <a:pt x="7" y="31"/>
                          </a:lnTo>
                          <a:lnTo>
                            <a:pt x="12" y="31"/>
                          </a:lnTo>
                          <a:lnTo>
                            <a:pt x="18" y="32"/>
                          </a:lnTo>
                          <a:lnTo>
                            <a:pt x="24" y="33"/>
                          </a:lnTo>
                          <a:lnTo>
                            <a:pt x="31" y="33"/>
                          </a:lnTo>
                          <a:lnTo>
                            <a:pt x="37" y="33"/>
                          </a:lnTo>
                          <a:lnTo>
                            <a:pt x="42" y="32"/>
                          </a:lnTo>
                          <a:lnTo>
                            <a:pt x="45" y="32"/>
                          </a:lnTo>
                          <a:lnTo>
                            <a:pt x="48" y="31"/>
                          </a:lnTo>
                          <a:lnTo>
                            <a:pt x="50" y="30"/>
                          </a:lnTo>
                          <a:lnTo>
                            <a:pt x="52" y="28"/>
                          </a:lnTo>
                          <a:lnTo>
                            <a:pt x="54" y="26"/>
                          </a:lnTo>
                          <a:lnTo>
                            <a:pt x="55" y="22"/>
                          </a:lnTo>
                          <a:lnTo>
                            <a:pt x="57" y="19"/>
                          </a:lnTo>
                          <a:lnTo>
                            <a:pt x="58" y="16"/>
                          </a:lnTo>
                          <a:lnTo>
                            <a:pt x="59" y="13"/>
                          </a:lnTo>
                          <a:lnTo>
                            <a:pt x="60" y="9"/>
                          </a:lnTo>
                          <a:lnTo>
                            <a:pt x="60" y="7"/>
                          </a:lnTo>
                          <a:lnTo>
                            <a:pt x="61" y="0"/>
                          </a:lnTo>
                          <a:lnTo>
                            <a:pt x="60" y="29"/>
                          </a:lnTo>
                          <a:lnTo>
                            <a:pt x="60" y="31"/>
                          </a:lnTo>
                          <a:lnTo>
                            <a:pt x="59" y="32"/>
                          </a:lnTo>
                          <a:lnTo>
                            <a:pt x="58" y="33"/>
                          </a:lnTo>
                          <a:lnTo>
                            <a:pt x="56" y="34"/>
                          </a:lnTo>
                          <a:lnTo>
                            <a:pt x="53" y="34"/>
                          </a:lnTo>
                          <a:lnTo>
                            <a:pt x="40" y="36"/>
                          </a:lnTo>
                          <a:lnTo>
                            <a:pt x="33" y="36"/>
                          </a:lnTo>
                          <a:lnTo>
                            <a:pt x="29" y="36"/>
                          </a:lnTo>
                          <a:lnTo>
                            <a:pt x="23" y="35"/>
                          </a:lnTo>
                          <a:lnTo>
                            <a:pt x="20" y="35"/>
                          </a:lnTo>
                          <a:lnTo>
                            <a:pt x="16" y="34"/>
                          </a:lnTo>
                          <a:lnTo>
                            <a:pt x="13" y="33"/>
                          </a:lnTo>
                          <a:lnTo>
                            <a:pt x="9" y="32"/>
                          </a:lnTo>
                          <a:lnTo>
                            <a:pt x="4" y="31"/>
                          </a:lnTo>
                          <a:lnTo>
                            <a:pt x="0" y="30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331" name="Group 30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4" y="2840"/>
                      <a:ext cx="35" cy="50"/>
                      <a:chOff x="764" y="2840"/>
                      <a:chExt cx="35" cy="50"/>
                    </a:xfrm>
                  </p:grpSpPr>
                  <p:sp>
                    <p:nvSpPr>
                      <p:cNvPr id="585" name="Freeform 30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0" y="2840"/>
                        <a:ext cx="1" cy="4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47"/>
                          </a:cxn>
                        </a:cxnLst>
                        <a:rect l="0" t="0" r="r" b="b"/>
                        <a:pathLst>
                          <a:path w="1" h="48">
                            <a:moveTo>
                              <a:pt x="0" y="0"/>
                            </a:moveTo>
                            <a:lnTo>
                              <a:pt x="0" y="47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86" name="Freeform 30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6" y="2842"/>
                        <a:ext cx="3" cy="4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44"/>
                          </a:cxn>
                        </a:cxnLst>
                        <a:rect l="0" t="0" r="r" b="b"/>
                        <a:pathLst>
                          <a:path w="3" h="45">
                            <a:moveTo>
                              <a:pt x="2" y="0"/>
                            </a:moveTo>
                            <a:lnTo>
                              <a:pt x="0" y="44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87" name="Freeform 30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4" y="2840"/>
                        <a:ext cx="1" cy="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49"/>
                          </a:cxn>
                        </a:cxnLst>
                        <a:rect l="0" t="0" r="r" b="b"/>
                        <a:pathLst>
                          <a:path w="1" h="50">
                            <a:moveTo>
                              <a:pt x="0" y="0"/>
                            </a:moveTo>
                            <a:lnTo>
                              <a:pt x="0" y="49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332" name="Group 307"/>
              <p:cNvGrpSpPr>
                <a:grpSpLocks/>
              </p:cNvGrpSpPr>
              <p:nvPr/>
            </p:nvGrpSpPr>
            <p:grpSpPr bwMode="auto">
              <a:xfrm>
                <a:off x="345" y="2682"/>
                <a:ext cx="396" cy="184"/>
                <a:chOff x="345" y="2682"/>
                <a:chExt cx="396" cy="184"/>
              </a:xfrm>
            </p:grpSpPr>
            <p:sp>
              <p:nvSpPr>
                <p:cNvPr id="564" name="Freeform 308"/>
                <p:cNvSpPr>
                  <a:spLocks/>
                </p:cNvSpPr>
                <p:nvPr/>
              </p:nvSpPr>
              <p:spPr bwMode="auto">
                <a:xfrm>
                  <a:off x="364" y="2682"/>
                  <a:ext cx="128" cy="13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2" y="0"/>
                    </a:cxn>
                    <a:cxn ang="0">
                      <a:pos x="119" y="112"/>
                    </a:cxn>
                    <a:cxn ang="0">
                      <a:pos x="122" y="116"/>
                    </a:cxn>
                    <a:cxn ang="0">
                      <a:pos x="124" y="117"/>
                    </a:cxn>
                    <a:cxn ang="0">
                      <a:pos x="127" y="119"/>
                    </a:cxn>
                    <a:cxn ang="0">
                      <a:pos x="115" y="120"/>
                    </a:cxn>
                    <a:cxn ang="0">
                      <a:pos x="100" y="121"/>
                    </a:cxn>
                    <a:cxn ang="0">
                      <a:pos x="80" y="123"/>
                    </a:cxn>
                    <a:cxn ang="0">
                      <a:pos x="57" y="127"/>
                    </a:cxn>
                    <a:cxn ang="0">
                      <a:pos x="36" y="13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8" h="132">
                      <a:moveTo>
                        <a:pt x="0" y="0"/>
                      </a:moveTo>
                      <a:lnTo>
                        <a:pt x="32" y="0"/>
                      </a:lnTo>
                      <a:lnTo>
                        <a:pt x="119" y="112"/>
                      </a:lnTo>
                      <a:lnTo>
                        <a:pt x="122" y="116"/>
                      </a:lnTo>
                      <a:lnTo>
                        <a:pt x="124" y="117"/>
                      </a:lnTo>
                      <a:lnTo>
                        <a:pt x="127" y="119"/>
                      </a:lnTo>
                      <a:lnTo>
                        <a:pt x="115" y="120"/>
                      </a:lnTo>
                      <a:lnTo>
                        <a:pt x="100" y="121"/>
                      </a:lnTo>
                      <a:lnTo>
                        <a:pt x="80" y="123"/>
                      </a:lnTo>
                      <a:lnTo>
                        <a:pt x="57" y="127"/>
                      </a:lnTo>
                      <a:lnTo>
                        <a:pt x="36" y="13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F9F9F"/>
                </a:solidFill>
                <a:ln w="12700" cap="rnd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333" name="Group 309"/>
                <p:cNvGrpSpPr>
                  <a:grpSpLocks/>
                </p:cNvGrpSpPr>
                <p:nvPr/>
              </p:nvGrpSpPr>
              <p:grpSpPr bwMode="auto">
                <a:xfrm>
                  <a:off x="345" y="2763"/>
                  <a:ext cx="396" cy="103"/>
                  <a:chOff x="345" y="2763"/>
                  <a:chExt cx="396" cy="103"/>
                </a:xfrm>
              </p:grpSpPr>
              <p:sp>
                <p:nvSpPr>
                  <p:cNvPr id="566" name="Freeform 310"/>
                  <p:cNvSpPr>
                    <a:spLocks/>
                  </p:cNvSpPr>
                  <p:nvPr/>
                </p:nvSpPr>
                <p:spPr bwMode="auto">
                  <a:xfrm>
                    <a:off x="400" y="2836"/>
                    <a:ext cx="60" cy="30"/>
                  </a:xfrm>
                  <a:custGeom>
                    <a:avLst/>
                    <a:gdLst/>
                    <a:ahLst/>
                    <a:cxnLst>
                      <a:cxn ang="0">
                        <a:pos x="51" y="0"/>
                      </a:cxn>
                      <a:cxn ang="0">
                        <a:pos x="50" y="5"/>
                      </a:cxn>
                      <a:cxn ang="0">
                        <a:pos x="50" y="11"/>
                      </a:cxn>
                      <a:cxn ang="0">
                        <a:pos x="50" y="15"/>
                      </a:cxn>
                      <a:cxn ang="0">
                        <a:pos x="52" y="20"/>
                      </a:cxn>
                      <a:cxn ang="0">
                        <a:pos x="54" y="23"/>
                      </a:cxn>
                      <a:cxn ang="0">
                        <a:pos x="55" y="26"/>
                      </a:cxn>
                      <a:cxn ang="0">
                        <a:pos x="57" y="28"/>
                      </a:cxn>
                      <a:cxn ang="0">
                        <a:pos x="59" y="29"/>
                      </a:cxn>
                      <a:cxn ang="0">
                        <a:pos x="49" y="27"/>
                      </a:cxn>
                      <a:cxn ang="0">
                        <a:pos x="38" y="24"/>
                      </a:cxn>
                      <a:cxn ang="0">
                        <a:pos x="22" y="19"/>
                      </a:cxn>
                      <a:cxn ang="0">
                        <a:pos x="10" y="16"/>
                      </a:cxn>
                      <a:cxn ang="0">
                        <a:pos x="7" y="13"/>
                      </a:cxn>
                      <a:cxn ang="0">
                        <a:pos x="5" y="11"/>
                      </a:cxn>
                      <a:cxn ang="0">
                        <a:pos x="3" y="9"/>
                      </a:cxn>
                      <a:cxn ang="0">
                        <a:pos x="2" y="7"/>
                      </a:cxn>
                      <a:cxn ang="0">
                        <a:pos x="0" y="4"/>
                      </a:cxn>
                      <a:cxn ang="0">
                        <a:pos x="7" y="3"/>
                      </a:cxn>
                      <a:cxn ang="0">
                        <a:pos x="23" y="5"/>
                      </a:cxn>
                      <a:cxn ang="0">
                        <a:pos x="31" y="5"/>
                      </a:cxn>
                      <a:cxn ang="0">
                        <a:pos x="38" y="5"/>
                      </a:cxn>
                      <a:cxn ang="0">
                        <a:pos x="43" y="5"/>
                      </a:cxn>
                      <a:cxn ang="0">
                        <a:pos x="44" y="5"/>
                      </a:cxn>
                      <a:cxn ang="0">
                        <a:pos x="46" y="4"/>
                      </a:cxn>
                      <a:cxn ang="0">
                        <a:pos x="48" y="3"/>
                      </a:cxn>
                      <a:cxn ang="0">
                        <a:pos x="49" y="2"/>
                      </a:cxn>
                      <a:cxn ang="0">
                        <a:pos x="51" y="0"/>
                      </a:cxn>
                    </a:cxnLst>
                    <a:rect l="0" t="0" r="r" b="b"/>
                    <a:pathLst>
                      <a:path w="60" h="30">
                        <a:moveTo>
                          <a:pt x="51" y="0"/>
                        </a:moveTo>
                        <a:lnTo>
                          <a:pt x="50" y="5"/>
                        </a:lnTo>
                        <a:lnTo>
                          <a:pt x="50" y="11"/>
                        </a:lnTo>
                        <a:lnTo>
                          <a:pt x="50" y="15"/>
                        </a:lnTo>
                        <a:lnTo>
                          <a:pt x="52" y="20"/>
                        </a:lnTo>
                        <a:lnTo>
                          <a:pt x="54" y="23"/>
                        </a:lnTo>
                        <a:lnTo>
                          <a:pt x="55" y="26"/>
                        </a:lnTo>
                        <a:lnTo>
                          <a:pt x="57" y="28"/>
                        </a:lnTo>
                        <a:lnTo>
                          <a:pt x="59" y="29"/>
                        </a:lnTo>
                        <a:lnTo>
                          <a:pt x="49" y="27"/>
                        </a:lnTo>
                        <a:lnTo>
                          <a:pt x="38" y="24"/>
                        </a:lnTo>
                        <a:lnTo>
                          <a:pt x="22" y="19"/>
                        </a:lnTo>
                        <a:lnTo>
                          <a:pt x="10" y="16"/>
                        </a:lnTo>
                        <a:lnTo>
                          <a:pt x="7" y="13"/>
                        </a:lnTo>
                        <a:lnTo>
                          <a:pt x="5" y="11"/>
                        </a:lnTo>
                        <a:lnTo>
                          <a:pt x="3" y="9"/>
                        </a:lnTo>
                        <a:lnTo>
                          <a:pt x="2" y="7"/>
                        </a:lnTo>
                        <a:lnTo>
                          <a:pt x="0" y="4"/>
                        </a:lnTo>
                        <a:lnTo>
                          <a:pt x="7" y="3"/>
                        </a:lnTo>
                        <a:lnTo>
                          <a:pt x="23" y="5"/>
                        </a:lnTo>
                        <a:lnTo>
                          <a:pt x="31" y="5"/>
                        </a:lnTo>
                        <a:lnTo>
                          <a:pt x="38" y="5"/>
                        </a:lnTo>
                        <a:lnTo>
                          <a:pt x="43" y="5"/>
                        </a:lnTo>
                        <a:lnTo>
                          <a:pt x="44" y="5"/>
                        </a:lnTo>
                        <a:lnTo>
                          <a:pt x="46" y="4"/>
                        </a:lnTo>
                        <a:lnTo>
                          <a:pt x="48" y="3"/>
                        </a:lnTo>
                        <a:lnTo>
                          <a:pt x="49" y="2"/>
                        </a:lnTo>
                        <a:lnTo>
                          <a:pt x="51" y="0"/>
                        </a:lnTo>
                      </a:path>
                    </a:pathLst>
                  </a:custGeom>
                  <a:solidFill>
                    <a:srgbClr val="5F5F5F"/>
                  </a:solidFill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334" name="Group 311"/>
                  <p:cNvGrpSpPr>
                    <a:grpSpLocks/>
                  </p:cNvGrpSpPr>
                  <p:nvPr/>
                </p:nvGrpSpPr>
                <p:grpSpPr bwMode="auto">
                  <a:xfrm>
                    <a:off x="345" y="2763"/>
                    <a:ext cx="396" cy="77"/>
                    <a:chOff x="345" y="2763"/>
                    <a:chExt cx="396" cy="77"/>
                  </a:xfrm>
                </p:grpSpPr>
                <p:sp>
                  <p:nvSpPr>
                    <p:cNvPr id="568" name="Freeform 312"/>
                    <p:cNvSpPr>
                      <a:spLocks/>
                    </p:cNvSpPr>
                    <p:nvPr/>
                  </p:nvSpPr>
                  <p:spPr bwMode="auto">
                    <a:xfrm>
                      <a:off x="345" y="2802"/>
                      <a:ext cx="106" cy="3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10" y="0"/>
                        </a:cxn>
                        <a:cxn ang="0">
                          <a:pos x="20" y="0"/>
                        </a:cxn>
                        <a:cxn ang="0">
                          <a:pos x="57" y="14"/>
                        </a:cxn>
                        <a:cxn ang="0">
                          <a:pos x="105" y="30"/>
                        </a:cxn>
                        <a:cxn ang="0">
                          <a:pos x="104" y="32"/>
                        </a:cxn>
                        <a:cxn ang="0">
                          <a:pos x="102" y="34"/>
                        </a:cxn>
                        <a:cxn ang="0">
                          <a:pos x="100" y="35"/>
                        </a:cxn>
                        <a:cxn ang="0">
                          <a:pos x="97" y="36"/>
                        </a:cxn>
                        <a:cxn ang="0">
                          <a:pos x="93" y="36"/>
                        </a:cxn>
                        <a:cxn ang="0">
                          <a:pos x="76" y="36"/>
                        </a:cxn>
                        <a:cxn ang="0">
                          <a:pos x="61" y="35"/>
                        </a:cxn>
                        <a:cxn ang="0">
                          <a:pos x="52" y="34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106" h="37">
                          <a:moveTo>
                            <a:pt x="0" y="2"/>
                          </a:moveTo>
                          <a:lnTo>
                            <a:pt x="10" y="0"/>
                          </a:lnTo>
                          <a:lnTo>
                            <a:pt x="20" y="0"/>
                          </a:lnTo>
                          <a:lnTo>
                            <a:pt x="57" y="14"/>
                          </a:lnTo>
                          <a:lnTo>
                            <a:pt x="105" y="30"/>
                          </a:lnTo>
                          <a:lnTo>
                            <a:pt x="104" y="32"/>
                          </a:lnTo>
                          <a:lnTo>
                            <a:pt x="102" y="34"/>
                          </a:lnTo>
                          <a:lnTo>
                            <a:pt x="100" y="35"/>
                          </a:lnTo>
                          <a:lnTo>
                            <a:pt x="97" y="36"/>
                          </a:lnTo>
                          <a:lnTo>
                            <a:pt x="93" y="36"/>
                          </a:lnTo>
                          <a:lnTo>
                            <a:pt x="76" y="36"/>
                          </a:lnTo>
                          <a:lnTo>
                            <a:pt x="61" y="35"/>
                          </a:lnTo>
                          <a:lnTo>
                            <a:pt x="52" y="34"/>
                          </a:lnTo>
                          <a:lnTo>
                            <a:pt x="0" y="2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9" name="Freeform 313"/>
                    <p:cNvSpPr>
                      <a:spLocks/>
                    </p:cNvSpPr>
                    <p:nvPr/>
                  </p:nvSpPr>
                  <p:spPr bwMode="auto">
                    <a:xfrm>
                      <a:off x="595" y="2763"/>
                      <a:ext cx="146" cy="7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" y="0"/>
                        </a:cxn>
                        <a:cxn ang="0">
                          <a:pos x="26" y="0"/>
                        </a:cxn>
                        <a:cxn ang="0">
                          <a:pos x="64" y="25"/>
                        </a:cxn>
                        <a:cxn ang="0">
                          <a:pos x="91" y="41"/>
                        </a:cxn>
                        <a:cxn ang="0">
                          <a:pos x="117" y="56"/>
                        </a:cxn>
                        <a:cxn ang="0">
                          <a:pos x="145" y="69"/>
                        </a:cxn>
                        <a:cxn ang="0">
                          <a:pos x="139" y="71"/>
                        </a:cxn>
                        <a:cxn ang="0">
                          <a:pos x="129" y="73"/>
                        </a:cxn>
                        <a:cxn ang="0">
                          <a:pos x="120" y="74"/>
                        </a:cxn>
                        <a:cxn ang="0">
                          <a:pos x="104" y="76"/>
                        </a:cxn>
                        <a:cxn ang="0">
                          <a:pos x="91" y="75"/>
                        </a:cxn>
                        <a:cxn ang="0">
                          <a:pos x="73" y="73"/>
                        </a:cxn>
                        <a:cxn ang="0">
                          <a:pos x="60" y="72"/>
                        </a:cxn>
                        <a:cxn ang="0">
                          <a:pos x="57" y="64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46" h="77">
                          <a:moveTo>
                            <a:pt x="0" y="0"/>
                          </a:moveTo>
                          <a:lnTo>
                            <a:pt x="1" y="0"/>
                          </a:lnTo>
                          <a:lnTo>
                            <a:pt x="26" y="0"/>
                          </a:lnTo>
                          <a:lnTo>
                            <a:pt x="64" y="25"/>
                          </a:lnTo>
                          <a:lnTo>
                            <a:pt x="91" y="41"/>
                          </a:lnTo>
                          <a:lnTo>
                            <a:pt x="117" y="56"/>
                          </a:lnTo>
                          <a:lnTo>
                            <a:pt x="145" y="69"/>
                          </a:lnTo>
                          <a:lnTo>
                            <a:pt x="139" y="71"/>
                          </a:lnTo>
                          <a:lnTo>
                            <a:pt x="129" y="73"/>
                          </a:lnTo>
                          <a:lnTo>
                            <a:pt x="120" y="74"/>
                          </a:lnTo>
                          <a:lnTo>
                            <a:pt x="104" y="76"/>
                          </a:lnTo>
                          <a:lnTo>
                            <a:pt x="91" y="75"/>
                          </a:lnTo>
                          <a:lnTo>
                            <a:pt x="73" y="73"/>
                          </a:lnTo>
                          <a:lnTo>
                            <a:pt x="60" y="72"/>
                          </a:lnTo>
                          <a:lnTo>
                            <a:pt x="57" y="6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7F7F7F"/>
                    </a:solidFill>
                    <a:ln w="12700" cap="rnd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335" name="Group 3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8" y="2805"/>
                      <a:ext cx="68" cy="23"/>
                      <a:chOff x="618" y="2805"/>
                      <a:chExt cx="68" cy="23"/>
                    </a:xfrm>
                  </p:grpSpPr>
                  <p:grpSp>
                    <p:nvGrpSpPr>
                      <p:cNvPr id="336" name="Group 3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2" y="2823"/>
                        <a:ext cx="54" cy="5"/>
                        <a:chOff x="632" y="2823"/>
                        <a:chExt cx="54" cy="5"/>
                      </a:xfrm>
                    </p:grpSpPr>
                    <p:sp>
                      <p:nvSpPr>
                        <p:cNvPr id="575" name="Freeform 31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32" y="2823"/>
                          <a:ext cx="54" cy="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2"/>
                            </a:cxn>
                            <a:cxn ang="0">
                              <a:pos x="12" y="0"/>
                            </a:cxn>
                            <a:cxn ang="0">
                              <a:pos x="16" y="1"/>
                            </a:cxn>
                            <a:cxn ang="0">
                              <a:pos x="22" y="1"/>
                            </a:cxn>
                            <a:cxn ang="0">
                              <a:pos x="26" y="2"/>
                            </a:cxn>
                            <a:cxn ang="0">
                              <a:pos x="53" y="2"/>
                            </a:cxn>
                            <a:cxn ang="0">
                              <a:pos x="39" y="4"/>
                            </a:cxn>
                            <a:cxn ang="0">
                              <a:pos x="30" y="4"/>
                            </a:cxn>
                            <a:cxn ang="0">
                              <a:pos x="23" y="4"/>
                            </a:cxn>
                            <a:cxn ang="0">
                              <a:pos x="19" y="4"/>
                            </a:cxn>
                            <a:cxn ang="0">
                              <a:pos x="12" y="4"/>
                            </a:cxn>
                            <a:cxn ang="0">
                              <a:pos x="7" y="3"/>
                            </a:cxn>
                            <a:cxn ang="0">
                              <a:pos x="0" y="2"/>
                            </a:cxn>
                          </a:cxnLst>
                          <a:rect l="0" t="0" r="r" b="b"/>
                          <a:pathLst>
                            <a:path w="54" h="5">
                              <a:moveTo>
                                <a:pt x="0" y="2"/>
                              </a:moveTo>
                              <a:lnTo>
                                <a:pt x="12" y="0"/>
                              </a:lnTo>
                              <a:lnTo>
                                <a:pt x="16" y="1"/>
                              </a:lnTo>
                              <a:lnTo>
                                <a:pt x="22" y="1"/>
                              </a:lnTo>
                              <a:lnTo>
                                <a:pt x="26" y="2"/>
                              </a:lnTo>
                              <a:lnTo>
                                <a:pt x="53" y="2"/>
                              </a:lnTo>
                              <a:lnTo>
                                <a:pt x="39" y="4"/>
                              </a:lnTo>
                              <a:lnTo>
                                <a:pt x="30" y="4"/>
                              </a:lnTo>
                              <a:lnTo>
                                <a:pt x="23" y="4"/>
                              </a:lnTo>
                              <a:lnTo>
                                <a:pt x="19" y="4"/>
                              </a:lnTo>
                              <a:lnTo>
                                <a:pt x="12" y="4"/>
                              </a:lnTo>
                              <a:lnTo>
                                <a:pt x="7" y="3"/>
                              </a:lnTo>
                              <a:lnTo>
                                <a:pt x="0" y="2"/>
                              </a:lnTo>
                            </a:path>
                          </a:pathLst>
                        </a:custGeom>
                        <a:solidFill>
                          <a:srgbClr val="9F9F9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576" name="Freeform 31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47" y="2823"/>
                          <a:ext cx="39" cy="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4" y="1"/>
                            </a:cxn>
                            <a:cxn ang="0">
                              <a:pos x="9" y="1"/>
                            </a:cxn>
                            <a:cxn ang="0">
                              <a:pos x="13" y="2"/>
                            </a:cxn>
                            <a:cxn ang="0">
                              <a:pos x="38" y="2"/>
                            </a:cxn>
                            <a:cxn ang="0">
                              <a:pos x="25" y="4"/>
                            </a:cxn>
                            <a:cxn ang="0">
                              <a:pos x="17" y="4"/>
                            </a:cxn>
                            <a:cxn ang="0">
                              <a:pos x="10" y="4"/>
                            </a:cxn>
                            <a:cxn ang="0">
                              <a:pos x="7" y="4"/>
                            </a:cxn>
                            <a:cxn ang="0">
                              <a:pos x="3" y="2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39" h="5">
                              <a:moveTo>
                                <a:pt x="0" y="0"/>
                              </a:moveTo>
                              <a:lnTo>
                                <a:pt x="4" y="1"/>
                              </a:lnTo>
                              <a:lnTo>
                                <a:pt x="9" y="1"/>
                              </a:lnTo>
                              <a:lnTo>
                                <a:pt x="13" y="2"/>
                              </a:lnTo>
                              <a:lnTo>
                                <a:pt x="38" y="2"/>
                              </a:lnTo>
                              <a:lnTo>
                                <a:pt x="25" y="4"/>
                              </a:lnTo>
                              <a:lnTo>
                                <a:pt x="17" y="4"/>
                              </a:lnTo>
                              <a:lnTo>
                                <a:pt x="10" y="4"/>
                              </a:lnTo>
                              <a:lnTo>
                                <a:pt x="7" y="4"/>
                              </a:lnTo>
                              <a:lnTo>
                                <a:pt x="3" y="2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3F3F3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37" name="Group 3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18" y="2805"/>
                        <a:ext cx="40" cy="4"/>
                        <a:chOff x="618" y="2805"/>
                        <a:chExt cx="40" cy="4"/>
                      </a:xfrm>
                    </p:grpSpPr>
                    <p:sp>
                      <p:nvSpPr>
                        <p:cNvPr id="573" name="Freeform 31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18" y="2805"/>
                          <a:ext cx="40" cy="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12" y="0"/>
                            </a:cxn>
                            <a:cxn ang="0">
                              <a:pos x="19" y="1"/>
                            </a:cxn>
                            <a:cxn ang="0">
                              <a:pos x="25" y="1"/>
                            </a:cxn>
                            <a:cxn ang="0">
                              <a:pos x="28" y="1"/>
                            </a:cxn>
                            <a:cxn ang="0">
                              <a:pos x="33" y="2"/>
                            </a:cxn>
                            <a:cxn ang="0">
                              <a:pos x="39" y="2"/>
                            </a:cxn>
                            <a:cxn ang="0">
                              <a:pos x="31" y="3"/>
                            </a:cxn>
                            <a:cxn ang="0">
                              <a:pos x="25" y="3"/>
                            </a:cxn>
                            <a:cxn ang="0">
                              <a:pos x="20" y="3"/>
                            </a:cxn>
                            <a:cxn ang="0">
                              <a:pos x="14" y="3"/>
                            </a:cxn>
                            <a:cxn ang="0">
                              <a:pos x="9" y="2"/>
                            </a:cxn>
                            <a:cxn ang="0">
                              <a:pos x="4" y="2"/>
                            </a:cxn>
                            <a:cxn ang="0">
                              <a:pos x="0" y="1"/>
                            </a:cxn>
                            <a:cxn ang="0">
                              <a:pos x="6" y="0"/>
                            </a:cxn>
                            <a:cxn ang="0">
                              <a:pos x="12" y="0"/>
                            </a:cxn>
                          </a:cxnLst>
                          <a:rect l="0" t="0" r="r" b="b"/>
                          <a:pathLst>
                            <a:path w="40" h="4">
                              <a:moveTo>
                                <a:pt x="12" y="0"/>
                              </a:moveTo>
                              <a:lnTo>
                                <a:pt x="19" y="1"/>
                              </a:lnTo>
                              <a:lnTo>
                                <a:pt x="25" y="1"/>
                              </a:lnTo>
                              <a:lnTo>
                                <a:pt x="28" y="1"/>
                              </a:lnTo>
                              <a:lnTo>
                                <a:pt x="33" y="2"/>
                              </a:lnTo>
                              <a:lnTo>
                                <a:pt x="39" y="2"/>
                              </a:lnTo>
                              <a:lnTo>
                                <a:pt x="31" y="3"/>
                              </a:lnTo>
                              <a:lnTo>
                                <a:pt x="25" y="3"/>
                              </a:lnTo>
                              <a:lnTo>
                                <a:pt x="20" y="3"/>
                              </a:lnTo>
                              <a:lnTo>
                                <a:pt x="14" y="3"/>
                              </a:lnTo>
                              <a:lnTo>
                                <a:pt x="9" y="2"/>
                              </a:lnTo>
                              <a:lnTo>
                                <a:pt x="4" y="2"/>
                              </a:lnTo>
                              <a:lnTo>
                                <a:pt x="0" y="1"/>
                              </a:lnTo>
                              <a:lnTo>
                                <a:pt x="6" y="0"/>
                              </a:lnTo>
                              <a:lnTo>
                                <a:pt x="12" y="0"/>
                              </a:lnTo>
                            </a:path>
                          </a:pathLst>
                        </a:custGeom>
                        <a:solidFill>
                          <a:srgbClr val="9F9F9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574" name="Freeform 32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31" y="2805"/>
                          <a:ext cx="27" cy="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0"/>
                            </a:cxn>
                            <a:cxn ang="0">
                              <a:pos x="7" y="1"/>
                            </a:cxn>
                            <a:cxn ang="0">
                              <a:pos x="13" y="1"/>
                            </a:cxn>
                            <a:cxn ang="0">
                              <a:pos x="16" y="1"/>
                            </a:cxn>
                            <a:cxn ang="0">
                              <a:pos x="20" y="2"/>
                            </a:cxn>
                            <a:cxn ang="0">
                              <a:pos x="26" y="2"/>
                            </a:cxn>
                            <a:cxn ang="0">
                              <a:pos x="18" y="3"/>
                            </a:cxn>
                            <a:cxn ang="0">
                              <a:pos x="13" y="3"/>
                            </a:cxn>
                            <a:cxn ang="0">
                              <a:pos x="8" y="3"/>
                            </a:cxn>
                            <a:cxn ang="0">
                              <a:pos x="7" y="3"/>
                            </a:cxn>
                            <a:cxn ang="0">
                              <a:pos x="0" y="0"/>
                            </a:cxn>
                          </a:cxnLst>
                          <a:rect l="0" t="0" r="r" b="b"/>
                          <a:pathLst>
                            <a:path w="27" h="4">
                              <a:moveTo>
                                <a:pt x="0" y="0"/>
                              </a:moveTo>
                              <a:lnTo>
                                <a:pt x="7" y="1"/>
                              </a:lnTo>
                              <a:lnTo>
                                <a:pt x="13" y="1"/>
                              </a:lnTo>
                              <a:lnTo>
                                <a:pt x="16" y="1"/>
                              </a:lnTo>
                              <a:lnTo>
                                <a:pt x="20" y="2"/>
                              </a:lnTo>
                              <a:lnTo>
                                <a:pt x="26" y="2"/>
                              </a:lnTo>
                              <a:lnTo>
                                <a:pt x="18" y="3"/>
                              </a:lnTo>
                              <a:lnTo>
                                <a:pt x="13" y="3"/>
                              </a:lnTo>
                              <a:lnTo>
                                <a:pt x="8" y="3"/>
                              </a:lnTo>
                              <a:lnTo>
                                <a:pt x="7" y="3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3F3F3F"/>
                        </a:solidFill>
                        <a:ln w="12700" cap="rnd" cmpd="sng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338" name="Group 322"/>
            <p:cNvGrpSpPr>
              <a:grpSpLocks/>
            </p:cNvGrpSpPr>
            <p:nvPr/>
          </p:nvGrpSpPr>
          <p:grpSpPr bwMode="auto">
            <a:xfrm flipH="1">
              <a:off x="6030447" y="5201739"/>
              <a:ext cx="517360" cy="346686"/>
              <a:chOff x="1012" y="2852"/>
              <a:chExt cx="196" cy="152"/>
            </a:xfrm>
          </p:grpSpPr>
          <p:grpSp>
            <p:nvGrpSpPr>
              <p:cNvPr id="339" name="Group 323"/>
              <p:cNvGrpSpPr>
                <a:grpSpLocks/>
              </p:cNvGrpSpPr>
              <p:nvPr/>
            </p:nvGrpSpPr>
            <p:grpSpPr bwMode="auto">
              <a:xfrm>
                <a:off x="1064" y="2852"/>
                <a:ext cx="144" cy="152"/>
                <a:chOff x="1064" y="2852"/>
                <a:chExt cx="144" cy="152"/>
              </a:xfrm>
            </p:grpSpPr>
            <p:sp>
              <p:nvSpPr>
                <p:cNvPr id="553" name="Arc 324"/>
                <p:cNvSpPr>
                  <a:spLocks/>
                </p:cNvSpPr>
                <p:nvPr/>
              </p:nvSpPr>
              <p:spPr bwMode="auto">
                <a:xfrm>
                  <a:off x="1088" y="2856"/>
                  <a:ext cx="32" cy="64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600 w 21600"/>
                    <a:gd name="T1" fmla="*/ 0 h 21600"/>
                    <a:gd name="T2" fmla="*/ 0 w 21600"/>
                    <a:gd name="T3" fmla="*/ 21600 h 21600"/>
                    <a:gd name="T4" fmla="*/ 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8100" cap="rnd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54" name="Arc 325"/>
                <p:cNvSpPr>
                  <a:spLocks/>
                </p:cNvSpPr>
                <p:nvPr/>
              </p:nvSpPr>
              <p:spPr bwMode="auto">
                <a:xfrm>
                  <a:off x="1100" y="2852"/>
                  <a:ext cx="64" cy="112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600 w 21600"/>
                    <a:gd name="T1" fmla="*/ 0 h 21600"/>
                    <a:gd name="T2" fmla="*/ 0 w 21600"/>
                    <a:gd name="T3" fmla="*/ 21600 h 21600"/>
                    <a:gd name="T4" fmla="*/ 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8100" cap="rnd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55" name="Arc 326"/>
                <p:cNvSpPr>
                  <a:spLocks/>
                </p:cNvSpPr>
                <p:nvPr/>
              </p:nvSpPr>
              <p:spPr bwMode="auto">
                <a:xfrm>
                  <a:off x="1128" y="2852"/>
                  <a:ext cx="80" cy="152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600 w 21600"/>
                    <a:gd name="T1" fmla="*/ 0 h 21600"/>
                    <a:gd name="T2" fmla="*/ 0 w 21600"/>
                    <a:gd name="T3" fmla="*/ 21600 h 21600"/>
                    <a:gd name="T4" fmla="*/ 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8100" cap="rnd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56" name="Arc 327"/>
                <p:cNvSpPr>
                  <a:spLocks/>
                </p:cNvSpPr>
                <p:nvPr/>
              </p:nvSpPr>
              <p:spPr bwMode="auto">
                <a:xfrm>
                  <a:off x="1064" y="2856"/>
                  <a:ext cx="16" cy="40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600 w 21600"/>
                    <a:gd name="T1" fmla="*/ 0 h 21600"/>
                    <a:gd name="T2" fmla="*/ 0 w 21600"/>
                    <a:gd name="T3" fmla="*/ 21600 h 21600"/>
                    <a:gd name="T4" fmla="*/ 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8100" cap="rnd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52" name="Rectangle 328"/>
              <p:cNvSpPr>
                <a:spLocks noChangeArrowheads="1"/>
              </p:cNvSpPr>
              <p:nvPr/>
            </p:nvSpPr>
            <p:spPr bwMode="auto">
              <a:xfrm>
                <a:off x="1012" y="2860"/>
                <a:ext cx="12" cy="8"/>
              </a:xfrm>
              <a:prstGeom prst="rect">
                <a:avLst/>
              </a:prstGeom>
              <a:solidFill>
                <a:schemeClr val="hlink"/>
              </a:solidFill>
              <a:ln w="38100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59" name="Rounded Rectangular Callout 658"/>
            <p:cNvSpPr/>
            <p:nvPr/>
          </p:nvSpPr>
          <p:spPr>
            <a:xfrm>
              <a:off x="6805188" y="4107255"/>
              <a:ext cx="1122630" cy="579422"/>
            </a:xfrm>
            <a:prstGeom prst="wedgeRoundRectCallout">
              <a:avLst>
                <a:gd name="adj1" fmla="val -33736"/>
                <a:gd name="adj2" fmla="val 79688"/>
                <a:gd name="adj3" fmla="val 16667"/>
              </a:avLst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r>
                <a:rPr lang="en-US" sz="200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AL991</a:t>
              </a:r>
            </a:p>
          </p:txBody>
        </p:sp>
      </p:grpSp>
      <p:sp>
        <p:nvSpPr>
          <p:cNvPr id="341" name="TextBox 340"/>
          <p:cNvSpPr txBox="1"/>
          <p:nvPr/>
        </p:nvSpPr>
        <p:spPr bwMode="auto">
          <a:xfrm>
            <a:off x="664009" y="5595042"/>
            <a:ext cx="378180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Pick your own altitude!</a:t>
            </a:r>
          </a:p>
        </p:txBody>
      </p:sp>
      <p:sp>
        <p:nvSpPr>
          <p:cNvPr id="342" name="TextBox 341"/>
          <p:cNvSpPr txBox="1"/>
          <p:nvPr/>
        </p:nvSpPr>
        <p:spPr bwMode="auto">
          <a:xfrm>
            <a:off x="3133932" y="6037152"/>
            <a:ext cx="54841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 many choices do you need?</a:t>
            </a:r>
          </a:p>
        </p:txBody>
      </p:sp>
      <p:grpSp>
        <p:nvGrpSpPr>
          <p:cNvPr id="343" name="Group 342"/>
          <p:cNvGrpSpPr/>
          <p:nvPr/>
        </p:nvGrpSpPr>
        <p:grpSpPr>
          <a:xfrm>
            <a:off x="2634496" y="2710876"/>
            <a:ext cx="2795588" cy="791101"/>
            <a:chOff x="2634496" y="2710876"/>
            <a:chExt cx="2795588" cy="791101"/>
          </a:xfrm>
        </p:grpSpPr>
        <p:sp>
          <p:nvSpPr>
            <p:cNvPr id="6" name="Freeform 16"/>
            <p:cNvSpPr>
              <a:spLocks/>
            </p:cNvSpPr>
            <p:nvPr/>
          </p:nvSpPr>
          <p:spPr bwMode="auto">
            <a:xfrm>
              <a:off x="2634496" y="2710876"/>
              <a:ext cx="2795588" cy="791101"/>
            </a:xfrm>
            <a:custGeom>
              <a:avLst/>
              <a:gdLst/>
              <a:ahLst/>
              <a:cxnLst>
                <a:cxn ang="0">
                  <a:pos x="698" y="0"/>
                </a:cxn>
                <a:cxn ang="0">
                  <a:pos x="1760" y="0"/>
                </a:cxn>
                <a:cxn ang="0">
                  <a:pos x="1184" y="576"/>
                </a:cxn>
                <a:cxn ang="0">
                  <a:pos x="0" y="576"/>
                </a:cxn>
                <a:cxn ang="0">
                  <a:pos x="698" y="0"/>
                </a:cxn>
              </a:cxnLst>
              <a:rect l="0" t="0" r="r" b="b"/>
              <a:pathLst>
                <a:path w="1761" h="577">
                  <a:moveTo>
                    <a:pt x="698" y="0"/>
                  </a:moveTo>
                  <a:lnTo>
                    <a:pt x="1760" y="0"/>
                  </a:lnTo>
                  <a:lnTo>
                    <a:pt x="1184" y="576"/>
                  </a:lnTo>
                  <a:lnTo>
                    <a:pt x="0" y="576"/>
                  </a:lnTo>
                  <a:lnTo>
                    <a:pt x="698" y="0"/>
                  </a:lnTo>
                </a:path>
              </a:pathLst>
            </a:custGeom>
            <a:solidFill>
              <a:srgbClr val="C0FEF4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286346" y="3109781"/>
              <a:ext cx="1093248" cy="3507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73025" tIns="36513" rIns="73025" bIns="36513">
              <a:spAutoFit/>
            </a:bodyPr>
            <a:lstStyle/>
            <a:p>
              <a:pPr algn="l" defTabSz="585788" rtl="1">
                <a:lnSpc>
                  <a:spcPct val="90000"/>
                </a:lnSpc>
              </a:pPr>
              <a:r>
                <a:rPr lang="en-US" sz="1800" b="1" dirty="0" smtClean="0">
                  <a:solidFill>
                    <a:schemeClr val="tx1"/>
                  </a:solidFill>
                  <a:latin typeface="Arial" charset="0"/>
                </a:rPr>
                <a:t>36,000</a:t>
              </a:r>
              <a:r>
                <a:rPr lang="en-US" sz="2000" b="1" dirty="0" smtClean="0">
                  <a:solidFill>
                    <a:schemeClr val="tx1"/>
                  </a:solidFill>
                  <a:latin typeface="Arial" charset="0"/>
                </a:rPr>
                <a:t> ft</a:t>
              </a:r>
              <a:endParaRPr lang="en-US" sz="2000" b="1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" grpId="0" animBg="1"/>
      <p:bldP spid="3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054769" y="1799062"/>
            <a:ext cx="50930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 Upper Bound: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054769" y="3509988"/>
            <a:ext cx="30844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Index Lemma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054769" y="2654525"/>
            <a:ext cx="43540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Weak Symmetry-Breaking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054769" y="4365451"/>
            <a:ext cx="28248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Binary Colorings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054769" y="5220913"/>
            <a:ext cx="540506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Lower Bound for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-Renaming</a:t>
            </a:r>
          </a:p>
        </p:txBody>
      </p:sp>
    </p:spTree>
    <p:extLst>
      <p:ext uri="{BB962C8B-B14F-4D97-AF65-F5344CB8AC3E}">
        <p14:creationId xmlns:p14="http://schemas.microsoft.com/office/powerpoint/2010/main" val="113054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054769" y="1799062"/>
            <a:ext cx="50930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 Upper Bound: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054769" y="3509988"/>
            <a:ext cx="30844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Index Lemma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054769" y="2654525"/>
            <a:ext cx="43540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Weak Symmetry-Breaking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054769" y="4365451"/>
            <a:ext cx="28248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 Colorings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54769" y="5220913"/>
            <a:ext cx="540506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Lower Bound for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-Renaming</a:t>
            </a:r>
          </a:p>
        </p:txBody>
      </p:sp>
    </p:spTree>
    <p:extLst>
      <p:ext uri="{BB962C8B-B14F-4D97-AF65-F5344CB8AC3E}">
        <p14:creationId xmlns:p14="http://schemas.microsoft.com/office/powerpoint/2010/main" val="381449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Independence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891334" y="2058142"/>
            <a:ext cx="399494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Avoid trivial solutions …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4174285" y="2820142"/>
            <a:ext cx="442300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chooses output name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953344" y="3582142"/>
            <a:ext cx="45592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knows its name, but not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891334" y="5106142"/>
            <a:ext cx="77059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Output depends on input and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interleavings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only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019067" y="4344142"/>
            <a:ext cx="66014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Can test names for order &amp; equality only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25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for 2</a:t>
            </a:r>
            <a:r>
              <a:rPr lang="en-US" i="1" dirty="0" smtClean="0"/>
              <a:t>n+</a:t>
            </a:r>
            <a:r>
              <a:rPr lang="en-US" dirty="0" smtClean="0"/>
              <a:t>1 Names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240529" y="1978147"/>
            <a:ext cx="4662942" cy="1310640"/>
            <a:chOff x="2543014" y="1978147"/>
            <a:chExt cx="4662942" cy="1310640"/>
          </a:xfrm>
        </p:grpSpPr>
        <p:grpSp>
          <p:nvGrpSpPr>
            <p:cNvPr id="8" name="Group 7"/>
            <p:cNvGrpSpPr/>
            <p:nvPr/>
          </p:nvGrpSpPr>
          <p:grpSpPr>
            <a:xfrm>
              <a:off x="4454882" y="1979442"/>
              <a:ext cx="2751074" cy="1308050"/>
              <a:chOff x="4454882" y="1943872"/>
              <a:chExt cx="2751074" cy="1308050"/>
            </a:xfrm>
          </p:grpSpPr>
          <p:sp>
            <p:nvSpPr>
              <p:cNvPr id="5" name="Text Box 122"/>
              <p:cNvSpPr txBox="1">
                <a:spLocks noChangeArrowheads="1"/>
              </p:cNvSpPr>
              <p:nvPr/>
            </p:nvSpPr>
            <p:spPr bwMode="auto">
              <a:xfrm>
                <a:off x="4454882" y="1943872"/>
                <a:ext cx="2751074" cy="523220"/>
              </a:xfrm>
              <a:prstGeom prst="rect">
                <a:avLst/>
              </a:prstGeom>
              <a:solidFill>
                <a:schemeClr val="bg1">
                  <a:alpha val="89999"/>
                </a:schemeClr>
              </a:solidFill>
              <a:ln w="38100" algn="ctr">
                <a:solidFill>
                  <a:srgbClr val="FF0000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chemeClr val="tx1"/>
                    </a:solidFill>
                    <a:latin typeface="cmmi10"/>
                    <a:cs typeface="Arial" panose="020B0604020202020204" pitchFamily="34" charset="0"/>
                  </a:rPr>
                  <a:t>¾</a:t>
                </a:r>
                <a:r>
                  <a:rPr lang="en-US" sz="2800" baseline="30000" dirty="0" smtClean="0">
                    <a:solidFill>
                      <a:schemeClr val="tx1"/>
                    </a:solidFill>
                    <a:latin typeface="cmmi10"/>
                    <a:cs typeface="Arial" panose="020B0604020202020204" pitchFamily="34" charset="0"/>
                  </a:rPr>
                  <a:t>n</a:t>
                </a:r>
                <a:r>
                  <a:rPr lang="en-US" sz="28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{</a:t>
                </a:r>
                <a:r>
                  <a:rPr lang="en-US" sz="2800" dirty="0" smtClean="0">
                    <a:solidFill>
                      <a:schemeClr val="tx1"/>
                    </a:solidFill>
                    <a:latin typeface="Arial"/>
                    <a:cs typeface="Arial" panose="020B0604020202020204" pitchFamily="34" charset="0"/>
                  </a:rPr>
                  <a:t>P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Arial"/>
                    <a:cs typeface="Arial" panose="020B0604020202020204" pitchFamily="34" charset="0"/>
                  </a:rPr>
                  <a:t>0</a:t>
                </a:r>
                <a:r>
                  <a:rPr lang="en-US" sz="28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…, </a:t>
                </a:r>
                <a:r>
                  <a:rPr lang="en-US" sz="2800" dirty="0" err="1" smtClean="0">
                    <a:solidFill>
                      <a:schemeClr val="tx1"/>
                    </a:solidFill>
                    <a:latin typeface="Arial"/>
                    <a:cs typeface="Arial" panose="020B0604020202020204" pitchFamily="34" charset="0"/>
                  </a:rPr>
                  <a:t>P</a:t>
                </a:r>
                <a:r>
                  <a:rPr lang="en-US" sz="2800" baseline="-25000" dirty="0" err="1" smtClean="0">
                    <a:solidFill>
                      <a:schemeClr val="tx1"/>
                    </a:solidFill>
                    <a:latin typeface="Arial"/>
                    <a:cs typeface="Arial" panose="020B0604020202020204" pitchFamily="34" charset="0"/>
                  </a:rPr>
                  <a:t>n</a:t>
                </a:r>
                <a:r>
                  <a:rPr lang="en-US" sz="28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}</a:t>
                </a:r>
                <a:endParaRPr lang="en-US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 Box 122"/>
              <p:cNvSpPr txBox="1">
                <a:spLocks noChangeArrowheads="1"/>
              </p:cNvSpPr>
              <p:nvPr/>
            </p:nvSpPr>
            <p:spPr bwMode="auto">
              <a:xfrm>
                <a:off x="4454882" y="2728702"/>
                <a:ext cx="2656496" cy="523220"/>
              </a:xfrm>
              <a:prstGeom prst="rect">
                <a:avLst/>
              </a:prstGeom>
              <a:solidFill>
                <a:schemeClr val="bg1">
                  <a:alpha val="89999"/>
                </a:schemeClr>
              </a:solidFill>
              <a:ln w="38100" algn="ctr">
                <a:solidFill>
                  <a:srgbClr val="FF0000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chemeClr val="tx1"/>
                    </a:solidFill>
                    <a:latin typeface="cmmi10"/>
                    <a:cs typeface="Arial" panose="020B0604020202020204" pitchFamily="34" charset="0"/>
                  </a:rPr>
                  <a:t>¢</a:t>
                </a:r>
                <a:r>
                  <a:rPr lang="en-US" sz="2800" baseline="30000" dirty="0" smtClean="0">
                    <a:solidFill>
                      <a:schemeClr val="tx1"/>
                    </a:solidFill>
                    <a:latin typeface="cmmi10"/>
                    <a:cs typeface="Arial" panose="020B0604020202020204" pitchFamily="34" charset="0"/>
                  </a:rPr>
                  <a:t>2n</a:t>
                </a:r>
                <a:r>
                  <a:rPr lang="en-US" sz="28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{0, …,2n}</a:t>
                </a:r>
                <a:endParaRPr lang="en-US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Text Box 122"/>
            <p:cNvSpPr txBox="1">
              <a:spLocks noChangeArrowheads="1"/>
            </p:cNvSpPr>
            <p:nvPr/>
          </p:nvSpPr>
          <p:spPr bwMode="auto">
            <a:xfrm>
              <a:off x="2543014" y="2371857"/>
              <a:ext cx="1143262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Let …</a:t>
              </a: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Left Brace 8"/>
            <p:cNvSpPr/>
            <p:nvPr/>
          </p:nvSpPr>
          <p:spPr bwMode="auto">
            <a:xfrm>
              <a:off x="3992880" y="1978147"/>
              <a:ext cx="340082" cy="1310640"/>
            </a:xfrm>
            <a:prstGeom prst="leftBrac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35529" y="3628895"/>
            <a:ext cx="7272942" cy="1320018"/>
            <a:chOff x="391635" y="3778474"/>
            <a:chExt cx="7272942" cy="1320018"/>
          </a:xfrm>
        </p:grpSpPr>
        <p:sp>
          <p:nvSpPr>
            <p:cNvPr id="11" name="Text Box 122"/>
            <p:cNvSpPr txBox="1">
              <a:spLocks noChangeArrowheads="1"/>
            </p:cNvSpPr>
            <p:nvPr/>
          </p:nvSpPr>
          <p:spPr bwMode="auto">
            <a:xfrm>
              <a:off x="391635" y="4176873"/>
              <a:ext cx="2874441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We will construct</a:t>
              </a: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4039867" y="3778474"/>
              <a:ext cx="3624710" cy="1320018"/>
              <a:chOff x="4039867" y="3778474"/>
              <a:chExt cx="3624710" cy="1320018"/>
            </a:xfrm>
          </p:grpSpPr>
          <p:sp>
            <p:nvSpPr>
              <p:cNvPr id="12" name="Text Box 122"/>
              <p:cNvSpPr txBox="1">
                <a:spLocks noChangeArrowheads="1"/>
              </p:cNvSpPr>
              <p:nvPr/>
            </p:nvSpPr>
            <p:spPr bwMode="auto">
              <a:xfrm>
                <a:off x="4039867" y="3778474"/>
                <a:ext cx="3624710" cy="523220"/>
              </a:xfrm>
              <a:prstGeom prst="rect">
                <a:avLst/>
              </a:prstGeom>
              <a:solidFill>
                <a:schemeClr val="bg1">
                  <a:alpha val="89999"/>
                </a:schemeClr>
              </a:solidFill>
              <a:ln w="38100" algn="ctr">
                <a:solidFill>
                  <a:srgbClr val="FF0000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chromatic subdivision</a:t>
                </a: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 Box 122"/>
              <p:cNvSpPr txBox="1">
                <a:spLocks noChangeArrowheads="1"/>
              </p:cNvSpPr>
              <p:nvPr/>
            </p:nvSpPr>
            <p:spPr bwMode="auto">
              <a:xfrm>
                <a:off x="4039867" y="4575272"/>
                <a:ext cx="3225563" cy="523220"/>
              </a:xfrm>
              <a:prstGeom prst="rect">
                <a:avLst/>
              </a:prstGeom>
              <a:solidFill>
                <a:schemeClr val="bg1">
                  <a:alpha val="89999"/>
                </a:schemeClr>
              </a:solidFill>
              <a:ln w="38100" algn="ctr">
                <a:solidFill>
                  <a:srgbClr val="FF0000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rigid simplicial map</a:t>
                </a: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Left Brace 13"/>
            <p:cNvSpPr/>
            <p:nvPr/>
          </p:nvSpPr>
          <p:spPr bwMode="auto">
            <a:xfrm>
              <a:off x="3385058" y="3783163"/>
              <a:ext cx="340082" cy="1310640"/>
            </a:xfrm>
            <a:prstGeom prst="leftBrac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2688311" y="5289022"/>
            <a:ext cx="37673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Rename(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10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for 2</a:t>
            </a:r>
            <a:r>
              <a:rPr lang="en-US" i="1" dirty="0" smtClean="0"/>
              <a:t>n</a:t>
            </a:r>
            <a:r>
              <a:rPr lang="en-US" dirty="0" smtClean="0"/>
              <a:t> Names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2851168" y="2103862"/>
            <a:ext cx="37673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Rename(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833262" y="3265703"/>
            <a:ext cx="580319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/>
                <a:cs typeface="Arial" panose="020B0604020202020204" pitchFamily="34" charset="0"/>
              </a:rPr>
              <a:t>means that a wait-free</a:t>
            </a:r>
          </a:p>
          <a:p>
            <a:r>
              <a:rPr lang="en-US" sz="2800" dirty="0" smtClean="0">
                <a:latin typeface="Arial"/>
                <a:cs typeface="Arial" panose="020B0604020202020204" pitchFamily="34" charset="0"/>
              </a:rPr>
              <a:t>immediate snapshot protocol exists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122"/>
          <p:cNvSpPr txBox="1">
            <a:spLocks noChangeArrowheads="1"/>
          </p:cNvSpPr>
          <p:nvPr/>
        </p:nvSpPr>
        <p:spPr bwMode="auto">
          <a:xfrm>
            <a:off x="1903794" y="4858430"/>
            <a:ext cx="566212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/>
                <a:cs typeface="Arial" panose="020B0604020202020204" pitchFamily="34" charset="0"/>
              </a:rPr>
              <a:t>we will also display the protocol …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3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2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81035" y="3214541"/>
            <a:ext cx="6856569" cy="428919"/>
            <a:chOff x="1381035" y="5417553"/>
            <a:chExt cx="6856569" cy="428919"/>
          </a:xfrm>
        </p:grpSpPr>
        <p:sp>
          <p:nvSpPr>
            <p:cNvPr id="68" name="Oval 27"/>
            <p:cNvSpPr>
              <a:spLocks noChangeArrowheads="1"/>
            </p:cNvSpPr>
            <p:nvPr/>
          </p:nvSpPr>
          <p:spPr bwMode="auto">
            <a:xfrm>
              <a:off x="3507311" y="5459706"/>
              <a:ext cx="452258" cy="384652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GB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Oval 27"/>
            <p:cNvSpPr>
              <a:spLocks noChangeArrowheads="1"/>
            </p:cNvSpPr>
            <p:nvPr/>
          </p:nvSpPr>
          <p:spPr bwMode="auto">
            <a:xfrm>
              <a:off x="7785346" y="5417553"/>
              <a:ext cx="452258" cy="384652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GB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Oval 17"/>
            <p:cNvSpPr>
              <a:spLocks noChangeArrowheads="1"/>
            </p:cNvSpPr>
            <p:nvPr/>
          </p:nvSpPr>
          <p:spPr bwMode="auto">
            <a:xfrm>
              <a:off x="5643065" y="5455334"/>
              <a:ext cx="452258" cy="384653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GB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Oval 17"/>
            <p:cNvSpPr>
              <a:spLocks noChangeArrowheads="1"/>
            </p:cNvSpPr>
            <p:nvPr/>
          </p:nvSpPr>
          <p:spPr bwMode="auto">
            <a:xfrm>
              <a:off x="1381035" y="5461819"/>
              <a:ext cx="452258" cy="384653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GB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" name="Straight Connector 2"/>
            <p:cNvCxnSpPr>
              <a:stCxn id="71" idx="6"/>
              <a:endCxn id="68" idx="2"/>
            </p:cNvCxnSpPr>
            <p:nvPr/>
          </p:nvCxnSpPr>
          <p:spPr bwMode="auto">
            <a:xfrm flipV="1">
              <a:off x="1833293" y="5652032"/>
              <a:ext cx="1674018" cy="2114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V="1">
              <a:off x="3969047" y="5654252"/>
              <a:ext cx="1674018" cy="2114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6104801" y="5656472"/>
              <a:ext cx="1674018" cy="2114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868903" y="4307447"/>
            <a:ext cx="740619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easy to check that map is rigid,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and depends only on order of process names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02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855747" y="1013019"/>
            <a:ext cx="7432507" cy="3616732"/>
            <a:chOff x="1093159" y="1013019"/>
            <a:chExt cx="7432507" cy="3616732"/>
          </a:xfrm>
        </p:grpSpPr>
        <p:sp>
          <p:nvSpPr>
            <p:cNvPr id="29" name="Text Box 4"/>
            <p:cNvSpPr txBox="1">
              <a:spLocks noChangeArrowheads="1"/>
            </p:cNvSpPr>
            <p:nvPr/>
          </p:nvSpPr>
          <p:spPr bwMode="auto">
            <a:xfrm>
              <a:off x="1122345" y="1013019"/>
              <a:ext cx="7374135" cy="461665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400" b="1" dirty="0" smtClean="0">
                  <a:solidFill>
                    <a:schemeClr val="tx1"/>
                  </a:solidFill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shared Boolean </a:t>
              </a:r>
              <a:r>
                <a:rPr lang="en-US" sz="2400" b="1" dirty="0" smtClean="0"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flag[2] = {</a:t>
              </a:r>
              <a:r>
                <a:rPr lang="en-US" sz="2400" b="1" dirty="0" smtClean="0">
                  <a:solidFill>
                    <a:schemeClr val="tx1"/>
                  </a:solidFill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false</a:t>
              </a:r>
              <a:r>
                <a:rPr lang="en-US" sz="2400" b="1" dirty="0" smtClean="0"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, </a:t>
              </a:r>
              <a:r>
                <a:rPr lang="en-US" sz="2400" b="1" dirty="0" smtClean="0">
                  <a:solidFill>
                    <a:schemeClr val="tx1"/>
                  </a:solidFill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false</a:t>
              </a:r>
              <a:r>
                <a:rPr lang="en-US" sz="2400" b="1" dirty="0" smtClean="0"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}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093159" y="2321427"/>
              <a:ext cx="7432507" cy="2308324"/>
              <a:chOff x="553857" y="2321427"/>
              <a:chExt cx="7432507" cy="2308324"/>
            </a:xfrm>
          </p:grpSpPr>
          <p:sp>
            <p:nvSpPr>
              <p:cNvPr id="5" name="Text Box 4"/>
              <p:cNvSpPr txBox="1">
                <a:spLocks noChangeArrowheads="1"/>
              </p:cNvSpPr>
              <p:nvPr/>
            </p:nvSpPr>
            <p:spPr bwMode="auto">
              <a:xfrm>
                <a:off x="553857" y="2321427"/>
                <a:ext cx="2949846" cy="2308324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2400" b="1" dirty="0" smtClean="0">
                    <a:solidFill>
                      <a:schemeClr val="accent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// </a:t>
                </a:r>
                <a:r>
                  <a:rPr lang="en-US" sz="2400" b="1" dirty="0">
                    <a:solidFill>
                      <a:schemeClr val="accent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code for </a:t>
                </a:r>
                <a:r>
                  <a:rPr lang="en-US" sz="2400" b="1" dirty="0" smtClean="0">
                    <a:solidFill>
                      <a:schemeClr val="accent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P_1</a:t>
                </a:r>
                <a:endParaRPr lang="en-US" sz="2400" b="1" dirty="0">
                  <a:solidFill>
                    <a:schemeClr val="accent1"/>
                  </a:solidFill>
                  <a:latin typeface="Courier New" pitchFamily="49" charset="0"/>
                  <a:ea typeface="Verdana" pitchFamily="34" charset="0"/>
                  <a:cs typeface="Courier New" pitchFamily="49" charset="0"/>
                </a:endParaRPr>
              </a:p>
              <a:p>
                <a:pPr algn="l"/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flag[1] </a:t>
                </a:r>
                <a:r>
                  <a:rPr lang="en-US" sz="2400" b="1" dirty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:= </a:t>
                </a:r>
                <a:r>
                  <a:rPr lang="en-US" sz="2400" b="1" dirty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true</a:t>
                </a:r>
              </a:p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if</a:t>
                </a:r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</a:t>
                </a:r>
                <a:r>
                  <a:rPr lang="en-US" sz="2400" b="1" dirty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(</a:t>
                </a:r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flag[0])</a:t>
                </a:r>
                <a:endParaRPr lang="en-US" sz="2400" b="1" dirty="0">
                  <a:latin typeface="Courier New" pitchFamily="49" charset="0"/>
                  <a:ea typeface="Verdana" pitchFamily="34" charset="0"/>
                  <a:cs typeface="Courier New" pitchFamily="49" charset="0"/>
                </a:endParaRPr>
              </a:p>
              <a:p>
                <a:pPr algn="l"/>
                <a:r>
                  <a:rPr lang="en-US" sz="2400" b="1" dirty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 </a:t>
                </a:r>
                <a:r>
                  <a:rPr lang="en-US" sz="2400" b="1" dirty="0" smtClean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decide</a:t>
                </a:r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1</a:t>
                </a:r>
                <a:endParaRPr lang="en-US" sz="2400" b="1" dirty="0">
                  <a:latin typeface="Courier New" pitchFamily="49" charset="0"/>
                  <a:ea typeface="Verdana" pitchFamily="34" charset="0"/>
                  <a:cs typeface="Courier New" pitchFamily="49" charset="0"/>
                </a:endParaRPr>
              </a:p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else</a:t>
                </a:r>
                <a:endParaRPr lang="en-US" sz="2400" b="1" dirty="0">
                  <a:solidFill>
                    <a:schemeClr val="tx1"/>
                  </a:solidFill>
                  <a:latin typeface="Courier New" pitchFamily="49" charset="0"/>
                  <a:ea typeface="Verdana" pitchFamily="34" charset="0"/>
                  <a:cs typeface="Courier New" pitchFamily="49" charset="0"/>
                </a:endParaRPr>
              </a:p>
              <a:p>
                <a:pPr algn="l"/>
                <a:r>
                  <a:rPr lang="en-US" sz="2400" b="1" dirty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 </a:t>
                </a:r>
                <a:r>
                  <a:rPr lang="en-US" sz="2400" b="1" dirty="0" smtClean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decide</a:t>
                </a:r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0</a:t>
                </a:r>
                <a:endParaRPr lang="en-US" sz="2400" b="1" dirty="0" smtClean="0">
                  <a:latin typeface="Courier New" pitchFamily="49" charset="0"/>
                  <a:ea typeface="Verdana" pitchFamily="34" charset="0"/>
                  <a:cs typeface="Courier New" pitchFamily="49" charset="0"/>
                </a:endParaRPr>
              </a:p>
            </p:txBody>
          </p:sp>
          <p:sp>
            <p:nvSpPr>
              <p:cNvPr id="31" name="Text Box 4"/>
              <p:cNvSpPr txBox="1">
                <a:spLocks noChangeArrowheads="1"/>
              </p:cNvSpPr>
              <p:nvPr/>
            </p:nvSpPr>
            <p:spPr bwMode="auto">
              <a:xfrm>
                <a:off x="5036518" y="2321427"/>
                <a:ext cx="2949846" cy="2308324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2400" b="1" dirty="0" smtClean="0">
                    <a:solidFill>
                      <a:schemeClr val="accent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// code for P_0</a:t>
                </a:r>
              </a:p>
              <a:p>
                <a:pPr algn="l"/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flag[0] := </a:t>
                </a:r>
                <a:r>
                  <a:rPr lang="en-US" sz="2400" b="1" dirty="0" smtClean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true</a:t>
                </a:r>
              </a:p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if</a:t>
                </a:r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(flag[1])</a:t>
                </a:r>
              </a:p>
              <a:p>
                <a:pPr algn="l"/>
                <a:r>
                  <a:rPr lang="en-US" sz="2400" b="1" dirty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</a:t>
                </a:r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</a:t>
                </a:r>
                <a:r>
                  <a:rPr lang="en-US" sz="2400" b="1" dirty="0" smtClean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decide</a:t>
                </a:r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2</a:t>
                </a:r>
              </a:p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else</a:t>
                </a:r>
              </a:p>
              <a:p>
                <a:pPr algn="l"/>
                <a:r>
                  <a:rPr lang="en-US" sz="2400" b="1" dirty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</a:t>
                </a:r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</a:t>
                </a:r>
                <a:r>
                  <a:rPr lang="en-US" sz="2400" b="1" dirty="0" smtClean="0">
                    <a:solidFill>
                      <a:schemeClr val="tx1"/>
                    </a:solidFill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decide</a:t>
                </a:r>
                <a:r>
                  <a:rPr lang="en-US" sz="2400" b="1" dirty="0" smtClean="0">
                    <a:latin typeface="Courier New" pitchFamily="49" charset="0"/>
                    <a:ea typeface="Verdana" pitchFamily="34" charset="0"/>
                    <a:cs typeface="Courier New" pitchFamily="49" charset="0"/>
                  </a:rPr>
                  <a:t> 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292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638837" y="1002437"/>
            <a:ext cx="6413205" cy="4657791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634464" y="825264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706828" y="2379017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411383" y="3464740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2779724" y="3464740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3507311" y="5459706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7785346" y="5417553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17"/>
          <p:cNvSpPr>
            <a:spLocks noChangeArrowheads="1"/>
          </p:cNvSpPr>
          <p:nvPr/>
        </p:nvSpPr>
        <p:spPr bwMode="auto">
          <a:xfrm>
            <a:off x="5643065" y="5455334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17"/>
          <p:cNvSpPr>
            <a:spLocks noChangeArrowheads="1"/>
          </p:cNvSpPr>
          <p:nvPr/>
        </p:nvSpPr>
        <p:spPr bwMode="auto">
          <a:xfrm>
            <a:off x="1381035" y="5461819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17"/>
          <p:cNvSpPr>
            <a:spLocks noChangeArrowheads="1"/>
          </p:cNvSpPr>
          <p:nvPr/>
        </p:nvSpPr>
        <p:spPr bwMode="auto">
          <a:xfrm>
            <a:off x="3469490" y="2379017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122"/>
          <p:cNvSpPr txBox="1">
            <a:spLocks noChangeArrowheads="1"/>
          </p:cNvSpPr>
          <p:nvPr/>
        </p:nvSpPr>
        <p:spPr bwMode="auto">
          <a:xfrm>
            <a:off x="698985" y="6051022"/>
            <a:ext cx="774603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Index-independent </a:t>
            </a:r>
            <a:r>
              <a:rPr lang="en-US" sz="2800" dirty="0" smtClean="0"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symmetric on boundary</a:t>
            </a: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3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357995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638837" y="1002437"/>
            <a:ext cx="6413205" cy="4657791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634464" y="825264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706828" y="2379017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411383" y="3464740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2779724" y="3464740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3507311" y="5459706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7785346" y="5417553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17"/>
          <p:cNvSpPr>
            <a:spLocks noChangeArrowheads="1"/>
          </p:cNvSpPr>
          <p:nvPr/>
        </p:nvSpPr>
        <p:spPr bwMode="auto">
          <a:xfrm>
            <a:off x="5643065" y="5455334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17"/>
          <p:cNvSpPr>
            <a:spLocks noChangeArrowheads="1"/>
          </p:cNvSpPr>
          <p:nvPr/>
        </p:nvSpPr>
        <p:spPr bwMode="auto">
          <a:xfrm>
            <a:off x="1381035" y="5461819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17"/>
          <p:cNvSpPr>
            <a:spLocks noChangeArrowheads="1"/>
          </p:cNvSpPr>
          <p:nvPr/>
        </p:nvSpPr>
        <p:spPr bwMode="auto">
          <a:xfrm>
            <a:off x="3469490" y="2379017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122"/>
          <p:cNvSpPr txBox="1">
            <a:spLocks noChangeArrowheads="1"/>
          </p:cNvSpPr>
          <p:nvPr/>
        </p:nvSpPr>
        <p:spPr bwMode="auto">
          <a:xfrm>
            <a:off x="698985" y="6051022"/>
            <a:ext cx="774603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Index-independent </a:t>
            </a:r>
            <a:r>
              <a:rPr lang="en-US" sz="2800" dirty="0" smtClean="0"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symmetric on boundary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3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214568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638837" y="1002437"/>
            <a:ext cx="6413205" cy="4657791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05033" y="3242745"/>
            <a:ext cx="1650508" cy="1443030"/>
          </a:xfrm>
          <a:prstGeom prst="triangle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634464" y="825264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5424749" y="3065572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706828" y="2403035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411383" y="3380395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2779724" y="3386879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val 27"/>
          <p:cNvSpPr>
            <a:spLocks noChangeArrowheads="1"/>
          </p:cNvSpPr>
          <p:nvPr/>
        </p:nvSpPr>
        <p:spPr bwMode="auto">
          <a:xfrm>
            <a:off x="3777509" y="3069944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4075823" y="5459706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7778820" y="5417553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17"/>
          <p:cNvSpPr>
            <a:spLocks noChangeArrowheads="1"/>
          </p:cNvSpPr>
          <p:nvPr/>
        </p:nvSpPr>
        <p:spPr bwMode="auto">
          <a:xfrm>
            <a:off x="5042128" y="5455334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17"/>
          <p:cNvSpPr>
            <a:spLocks noChangeArrowheads="1"/>
          </p:cNvSpPr>
          <p:nvPr/>
        </p:nvSpPr>
        <p:spPr bwMode="auto">
          <a:xfrm>
            <a:off x="1371557" y="5461819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17"/>
          <p:cNvSpPr>
            <a:spLocks noChangeArrowheads="1"/>
          </p:cNvSpPr>
          <p:nvPr/>
        </p:nvSpPr>
        <p:spPr bwMode="auto">
          <a:xfrm>
            <a:off x="3469490" y="2403035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Oval 11"/>
          <p:cNvSpPr>
            <a:spLocks noChangeArrowheads="1"/>
          </p:cNvSpPr>
          <p:nvPr/>
        </p:nvSpPr>
        <p:spPr bwMode="auto">
          <a:xfrm>
            <a:off x="4598796" y="4456923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22"/>
          <p:cNvSpPr txBox="1">
            <a:spLocks noChangeArrowheads="1"/>
          </p:cNvSpPr>
          <p:nvPr/>
        </p:nvSpPr>
        <p:spPr bwMode="auto">
          <a:xfrm>
            <a:off x="4812103" y="5910590"/>
            <a:ext cx="38459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add “central”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-simplex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>
            <a:stCxn id="23" idx="0"/>
          </p:cNvCxnSpPr>
          <p:nvPr/>
        </p:nvCxnSpPr>
        <p:spPr bwMode="auto">
          <a:xfrm flipH="1" flipV="1">
            <a:off x="4847771" y="3752882"/>
            <a:ext cx="1887295" cy="215770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3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29634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638837" y="1002437"/>
            <a:ext cx="6413205" cy="4657791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05033" y="3242745"/>
            <a:ext cx="1650508" cy="144303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03869" y="3231090"/>
            <a:ext cx="3226417" cy="2443125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816300" y="3231090"/>
            <a:ext cx="3256723" cy="2426806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99244" y="986118"/>
            <a:ext cx="1677278" cy="2259047"/>
          </a:xfrm>
          <a:custGeom>
            <a:avLst/>
            <a:gdLst>
              <a:gd name="connsiteX0" fmla="*/ 4870 w 9829"/>
              <a:gd name="connsiteY0" fmla="*/ 0 h 9868"/>
              <a:gd name="connsiteX1" fmla="*/ 0 w 9829"/>
              <a:gd name="connsiteY1" fmla="*/ 9830 h 9868"/>
              <a:gd name="connsiteX2" fmla="*/ 9829 w 9829"/>
              <a:gd name="connsiteY2" fmla="*/ 9868 h 9868"/>
              <a:gd name="connsiteX3" fmla="*/ 4870 w 9829"/>
              <a:gd name="connsiteY3" fmla="*/ 0 h 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" h="9868">
                <a:moveTo>
                  <a:pt x="4870" y="0"/>
                </a:moveTo>
                <a:lnTo>
                  <a:pt x="0" y="9830"/>
                </a:lnTo>
                <a:lnTo>
                  <a:pt x="9829" y="9868"/>
                </a:lnTo>
                <a:lnTo>
                  <a:pt x="487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324410" y="4690438"/>
            <a:ext cx="1002427" cy="972121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676521" y="2538715"/>
            <a:ext cx="983778" cy="1091014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037631" y="2545709"/>
            <a:ext cx="925440" cy="1061884"/>
          </a:xfrm>
          <a:custGeom>
            <a:avLst/>
            <a:gdLst>
              <a:gd name="connsiteX0" fmla="*/ 2180 w 9407"/>
              <a:gd name="connsiteY0" fmla="*/ 0 h 9733"/>
              <a:gd name="connsiteX1" fmla="*/ 0 w 9407"/>
              <a:gd name="connsiteY1" fmla="*/ 6752 h 9733"/>
              <a:gd name="connsiteX2" fmla="*/ 9407 w 9407"/>
              <a:gd name="connsiteY2" fmla="*/ 9733 h 9733"/>
              <a:gd name="connsiteX3" fmla="*/ 2180 w 9407"/>
              <a:gd name="connsiteY3" fmla="*/ 0 h 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07" h="9733">
                <a:moveTo>
                  <a:pt x="2180" y="0"/>
                </a:moveTo>
                <a:lnTo>
                  <a:pt x="0" y="6752"/>
                </a:lnTo>
                <a:lnTo>
                  <a:pt x="9407" y="9733"/>
                </a:lnTo>
                <a:lnTo>
                  <a:pt x="218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634464" y="825264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5424749" y="3065572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706828" y="2403035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411383" y="3380395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2779724" y="3386879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val 27"/>
          <p:cNvSpPr>
            <a:spLocks noChangeArrowheads="1"/>
          </p:cNvSpPr>
          <p:nvPr/>
        </p:nvSpPr>
        <p:spPr bwMode="auto">
          <a:xfrm>
            <a:off x="3777509" y="3069944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4075823" y="5459706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7778820" y="5417553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17"/>
          <p:cNvSpPr>
            <a:spLocks noChangeArrowheads="1"/>
          </p:cNvSpPr>
          <p:nvPr/>
        </p:nvSpPr>
        <p:spPr bwMode="auto">
          <a:xfrm>
            <a:off x="5042128" y="5455334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17"/>
          <p:cNvSpPr>
            <a:spLocks noChangeArrowheads="1"/>
          </p:cNvSpPr>
          <p:nvPr/>
        </p:nvSpPr>
        <p:spPr bwMode="auto">
          <a:xfrm>
            <a:off x="1371557" y="5461819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17"/>
          <p:cNvSpPr>
            <a:spLocks noChangeArrowheads="1"/>
          </p:cNvSpPr>
          <p:nvPr/>
        </p:nvSpPr>
        <p:spPr bwMode="auto">
          <a:xfrm>
            <a:off x="3469490" y="2403035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Oval 11"/>
          <p:cNvSpPr>
            <a:spLocks noChangeArrowheads="1"/>
          </p:cNvSpPr>
          <p:nvPr/>
        </p:nvSpPr>
        <p:spPr bwMode="auto">
          <a:xfrm>
            <a:off x="4598796" y="4456923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122"/>
          <p:cNvSpPr txBox="1">
            <a:spLocks noChangeArrowheads="1"/>
          </p:cNvSpPr>
          <p:nvPr/>
        </p:nvSpPr>
        <p:spPr bwMode="auto">
          <a:xfrm>
            <a:off x="1743441" y="1833581"/>
            <a:ext cx="613732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union each boundary simplex with complementary central face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>
            <a:stCxn id="25" idx="2"/>
          </p:cNvCxnSpPr>
          <p:nvPr/>
        </p:nvCxnSpPr>
        <p:spPr bwMode="auto">
          <a:xfrm flipH="1">
            <a:off x="3469490" y="2787688"/>
            <a:ext cx="1342613" cy="2035237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" name="Straight Arrow Connector 4"/>
          <p:cNvCxnSpPr>
            <a:stCxn id="25" idx="2"/>
          </p:cNvCxnSpPr>
          <p:nvPr/>
        </p:nvCxnSpPr>
        <p:spPr bwMode="auto">
          <a:xfrm flipH="1">
            <a:off x="4812102" y="2787688"/>
            <a:ext cx="1" cy="2667646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25" idx="2"/>
          </p:cNvCxnSpPr>
          <p:nvPr/>
        </p:nvCxnSpPr>
        <p:spPr bwMode="auto">
          <a:xfrm>
            <a:off x="4812103" y="2787688"/>
            <a:ext cx="1346983" cy="147951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3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143473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638837" y="1002437"/>
            <a:ext cx="6413205" cy="4657791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05033" y="3242745"/>
            <a:ext cx="1650508" cy="144303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03869" y="3231090"/>
            <a:ext cx="3226417" cy="2443125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816300" y="3231090"/>
            <a:ext cx="3256723" cy="2426806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99244" y="986118"/>
            <a:ext cx="1677278" cy="2259047"/>
          </a:xfrm>
          <a:custGeom>
            <a:avLst/>
            <a:gdLst>
              <a:gd name="connsiteX0" fmla="*/ 4870 w 9829"/>
              <a:gd name="connsiteY0" fmla="*/ 0 h 9868"/>
              <a:gd name="connsiteX1" fmla="*/ 0 w 9829"/>
              <a:gd name="connsiteY1" fmla="*/ 9830 h 9868"/>
              <a:gd name="connsiteX2" fmla="*/ 9829 w 9829"/>
              <a:gd name="connsiteY2" fmla="*/ 9868 h 9868"/>
              <a:gd name="connsiteX3" fmla="*/ 4870 w 9829"/>
              <a:gd name="connsiteY3" fmla="*/ 0 h 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" h="9868">
                <a:moveTo>
                  <a:pt x="4870" y="0"/>
                </a:moveTo>
                <a:lnTo>
                  <a:pt x="0" y="9830"/>
                </a:lnTo>
                <a:lnTo>
                  <a:pt x="9829" y="9868"/>
                </a:lnTo>
                <a:lnTo>
                  <a:pt x="487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324410" y="4690438"/>
            <a:ext cx="1002427" cy="972121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676521" y="2538715"/>
            <a:ext cx="983778" cy="1091014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037631" y="2545709"/>
            <a:ext cx="925440" cy="1061884"/>
          </a:xfrm>
          <a:custGeom>
            <a:avLst/>
            <a:gdLst>
              <a:gd name="connsiteX0" fmla="*/ 2180 w 9407"/>
              <a:gd name="connsiteY0" fmla="*/ 0 h 9733"/>
              <a:gd name="connsiteX1" fmla="*/ 0 w 9407"/>
              <a:gd name="connsiteY1" fmla="*/ 6752 h 9733"/>
              <a:gd name="connsiteX2" fmla="*/ 9407 w 9407"/>
              <a:gd name="connsiteY2" fmla="*/ 9733 h 9733"/>
              <a:gd name="connsiteX3" fmla="*/ 2180 w 9407"/>
              <a:gd name="connsiteY3" fmla="*/ 0 h 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07" h="9733">
                <a:moveTo>
                  <a:pt x="2180" y="0"/>
                </a:moveTo>
                <a:lnTo>
                  <a:pt x="0" y="6752"/>
                </a:lnTo>
                <a:lnTo>
                  <a:pt x="9407" y="9733"/>
                </a:lnTo>
                <a:lnTo>
                  <a:pt x="218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634464" y="825264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5424749" y="3065572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706828" y="2403035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411383" y="3380395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2779724" y="3386879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val 27"/>
          <p:cNvSpPr>
            <a:spLocks noChangeArrowheads="1"/>
          </p:cNvSpPr>
          <p:nvPr/>
        </p:nvSpPr>
        <p:spPr bwMode="auto">
          <a:xfrm>
            <a:off x="3777509" y="3069944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4075823" y="5459706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7778820" y="5417553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17"/>
          <p:cNvSpPr>
            <a:spLocks noChangeArrowheads="1"/>
          </p:cNvSpPr>
          <p:nvPr/>
        </p:nvSpPr>
        <p:spPr bwMode="auto">
          <a:xfrm>
            <a:off x="5042128" y="5455334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17"/>
          <p:cNvSpPr>
            <a:spLocks noChangeArrowheads="1"/>
          </p:cNvSpPr>
          <p:nvPr/>
        </p:nvSpPr>
        <p:spPr bwMode="auto">
          <a:xfrm>
            <a:off x="1371557" y="5461819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17"/>
          <p:cNvSpPr>
            <a:spLocks noChangeArrowheads="1"/>
          </p:cNvSpPr>
          <p:nvPr/>
        </p:nvSpPr>
        <p:spPr bwMode="auto">
          <a:xfrm>
            <a:off x="3469490" y="2403035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Oval 11"/>
          <p:cNvSpPr>
            <a:spLocks noChangeArrowheads="1"/>
          </p:cNvSpPr>
          <p:nvPr/>
        </p:nvSpPr>
        <p:spPr bwMode="auto">
          <a:xfrm>
            <a:off x="4598796" y="4456923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22"/>
          <p:cNvSpPr txBox="1">
            <a:spLocks noChangeArrowheads="1"/>
          </p:cNvSpPr>
          <p:nvPr/>
        </p:nvSpPr>
        <p:spPr bwMode="auto">
          <a:xfrm>
            <a:off x="5683693" y="735024"/>
            <a:ext cx="2943434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Central vertex for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0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gets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sz="28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5989320" y="1752600"/>
            <a:ext cx="1341604" cy="1402080"/>
          </a:xfrm>
          <a:custGeom>
            <a:avLst/>
            <a:gdLst>
              <a:gd name="connsiteX0" fmla="*/ 1234440 w 1341604"/>
              <a:gd name="connsiteY0" fmla="*/ 0 h 1402080"/>
              <a:gd name="connsiteX1" fmla="*/ 1219200 w 1341604"/>
              <a:gd name="connsiteY1" fmla="*/ 807720 h 1402080"/>
              <a:gd name="connsiteX2" fmla="*/ 0 w 1341604"/>
              <a:gd name="connsiteY2" fmla="*/ 1402080 h 140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1604" h="1402080">
                <a:moveTo>
                  <a:pt x="1234440" y="0"/>
                </a:moveTo>
                <a:cubicBezTo>
                  <a:pt x="1329690" y="287020"/>
                  <a:pt x="1424940" y="574040"/>
                  <a:pt x="1219200" y="807720"/>
                </a:cubicBezTo>
                <a:cubicBezTo>
                  <a:pt x="1013460" y="1041400"/>
                  <a:pt x="506730" y="1221740"/>
                  <a:pt x="0" y="140208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3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21463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638837" y="1002437"/>
            <a:ext cx="6413205" cy="4657791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05033" y="3242745"/>
            <a:ext cx="1650508" cy="144303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03869" y="3231090"/>
            <a:ext cx="3226417" cy="2443125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816300" y="3231090"/>
            <a:ext cx="3256723" cy="2426806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99244" y="986118"/>
            <a:ext cx="1677278" cy="2259047"/>
          </a:xfrm>
          <a:custGeom>
            <a:avLst/>
            <a:gdLst>
              <a:gd name="connsiteX0" fmla="*/ 4870 w 9829"/>
              <a:gd name="connsiteY0" fmla="*/ 0 h 9868"/>
              <a:gd name="connsiteX1" fmla="*/ 0 w 9829"/>
              <a:gd name="connsiteY1" fmla="*/ 9830 h 9868"/>
              <a:gd name="connsiteX2" fmla="*/ 9829 w 9829"/>
              <a:gd name="connsiteY2" fmla="*/ 9868 h 9868"/>
              <a:gd name="connsiteX3" fmla="*/ 4870 w 9829"/>
              <a:gd name="connsiteY3" fmla="*/ 0 h 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" h="9868">
                <a:moveTo>
                  <a:pt x="4870" y="0"/>
                </a:moveTo>
                <a:lnTo>
                  <a:pt x="0" y="9830"/>
                </a:lnTo>
                <a:lnTo>
                  <a:pt x="9829" y="9868"/>
                </a:lnTo>
                <a:lnTo>
                  <a:pt x="487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324410" y="4690438"/>
            <a:ext cx="1002427" cy="972121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676521" y="2538715"/>
            <a:ext cx="983778" cy="1091014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037631" y="2545709"/>
            <a:ext cx="925440" cy="1061884"/>
          </a:xfrm>
          <a:custGeom>
            <a:avLst/>
            <a:gdLst>
              <a:gd name="connsiteX0" fmla="*/ 2180 w 9407"/>
              <a:gd name="connsiteY0" fmla="*/ 0 h 9733"/>
              <a:gd name="connsiteX1" fmla="*/ 0 w 9407"/>
              <a:gd name="connsiteY1" fmla="*/ 6752 h 9733"/>
              <a:gd name="connsiteX2" fmla="*/ 9407 w 9407"/>
              <a:gd name="connsiteY2" fmla="*/ 9733 h 9733"/>
              <a:gd name="connsiteX3" fmla="*/ 2180 w 9407"/>
              <a:gd name="connsiteY3" fmla="*/ 0 h 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07" h="9733">
                <a:moveTo>
                  <a:pt x="2180" y="0"/>
                </a:moveTo>
                <a:lnTo>
                  <a:pt x="0" y="6752"/>
                </a:lnTo>
                <a:lnTo>
                  <a:pt x="9407" y="9733"/>
                </a:lnTo>
                <a:lnTo>
                  <a:pt x="218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634464" y="825264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5424749" y="3065572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706828" y="2403035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411383" y="3380395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2779724" y="3386879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val 27"/>
          <p:cNvSpPr>
            <a:spLocks noChangeArrowheads="1"/>
          </p:cNvSpPr>
          <p:nvPr/>
        </p:nvSpPr>
        <p:spPr bwMode="auto">
          <a:xfrm>
            <a:off x="3777509" y="3069944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4075823" y="5459706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7778820" y="5417553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17"/>
          <p:cNvSpPr>
            <a:spLocks noChangeArrowheads="1"/>
          </p:cNvSpPr>
          <p:nvPr/>
        </p:nvSpPr>
        <p:spPr bwMode="auto">
          <a:xfrm>
            <a:off x="5042128" y="5455334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17"/>
          <p:cNvSpPr>
            <a:spLocks noChangeArrowheads="1"/>
          </p:cNvSpPr>
          <p:nvPr/>
        </p:nvSpPr>
        <p:spPr bwMode="auto">
          <a:xfrm>
            <a:off x="1371557" y="5461819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17"/>
          <p:cNvSpPr>
            <a:spLocks noChangeArrowheads="1"/>
          </p:cNvSpPr>
          <p:nvPr/>
        </p:nvSpPr>
        <p:spPr bwMode="auto">
          <a:xfrm>
            <a:off x="3469490" y="2403035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Oval 11"/>
          <p:cNvSpPr>
            <a:spLocks noChangeArrowheads="1"/>
          </p:cNvSpPr>
          <p:nvPr/>
        </p:nvSpPr>
        <p:spPr bwMode="auto">
          <a:xfrm>
            <a:off x="4598796" y="4456923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5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22"/>
          <p:cNvSpPr txBox="1">
            <a:spLocks noChangeArrowheads="1"/>
          </p:cNvSpPr>
          <p:nvPr/>
        </p:nvSpPr>
        <p:spPr bwMode="auto">
          <a:xfrm>
            <a:off x="574550" y="4279632"/>
            <a:ext cx="29258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add new names?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Box 122"/>
          <p:cNvSpPr txBox="1">
            <a:spLocks noChangeArrowheads="1"/>
          </p:cNvSpPr>
          <p:nvPr/>
        </p:nvSpPr>
        <p:spPr bwMode="auto">
          <a:xfrm>
            <a:off x="5723742" y="3964260"/>
            <a:ext cx="271574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that’s too many!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/>
          <p:cNvCxnSpPr>
            <a:stCxn id="23" idx="0"/>
          </p:cNvCxnSpPr>
          <p:nvPr/>
        </p:nvCxnSpPr>
        <p:spPr bwMode="auto">
          <a:xfrm flipV="1">
            <a:off x="2037451" y="3752881"/>
            <a:ext cx="2286959" cy="526751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3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86585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638837" y="1002437"/>
            <a:ext cx="6413205" cy="4657791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05033" y="3242745"/>
            <a:ext cx="1650508" cy="144303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03869" y="3231090"/>
            <a:ext cx="3226417" cy="2443125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816300" y="3231090"/>
            <a:ext cx="3256723" cy="2426806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99244" y="986118"/>
            <a:ext cx="1677278" cy="2259047"/>
          </a:xfrm>
          <a:custGeom>
            <a:avLst/>
            <a:gdLst>
              <a:gd name="connsiteX0" fmla="*/ 4870 w 9829"/>
              <a:gd name="connsiteY0" fmla="*/ 0 h 9868"/>
              <a:gd name="connsiteX1" fmla="*/ 0 w 9829"/>
              <a:gd name="connsiteY1" fmla="*/ 9830 h 9868"/>
              <a:gd name="connsiteX2" fmla="*/ 9829 w 9829"/>
              <a:gd name="connsiteY2" fmla="*/ 9868 h 9868"/>
              <a:gd name="connsiteX3" fmla="*/ 4870 w 9829"/>
              <a:gd name="connsiteY3" fmla="*/ 0 h 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" h="9868">
                <a:moveTo>
                  <a:pt x="4870" y="0"/>
                </a:moveTo>
                <a:lnTo>
                  <a:pt x="0" y="9830"/>
                </a:lnTo>
                <a:lnTo>
                  <a:pt x="9829" y="9868"/>
                </a:lnTo>
                <a:lnTo>
                  <a:pt x="487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324410" y="4690438"/>
            <a:ext cx="1002427" cy="972121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676521" y="2538715"/>
            <a:ext cx="983778" cy="1091014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037631" y="2545709"/>
            <a:ext cx="925440" cy="1061884"/>
          </a:xfrm>
          <a:custGeom>
            <a:avLst/>
            <a:gdLst>
              <a:gd name="connsiteX0" fmla="*/ 2180 w 9407"/>
              <a:gd name="connsiteY0" fmla="*/ 0 h 9733"/>
              <a:gd name="connsiteX1" fmla="*/ 0 w 9407"/>
              <a:gd name="connsiteY1" fmla="*/ 6752 h 9733"/>
              <a:gd name="connsiteX2" fmla="*/ 9407 w 9407"/>
              <a:gd name="connsiteY2" fmla="*/ 9733 h 9733"/>
              <a:gd name="connsiteX3" fmla="*/ 2180 w 9407"/>
              <a:gd name="connsiteY3" fmla="*/ 0 h 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07" h="9733">
                <a:moveTo>
                  <a:pt x="2180" y="0"/>
                </a:moveTo>
                <a:lnTo>
                  <a:pt x="0" y="6752"/>
                </a:lnTo>
                <a:lnTo>
                  <a:pt x="9407" y="9733"/>
                </a:lnTo>
                <a:lnTo>
                  <a:pt x="218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634464" y="825264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5424749" y="3065572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706828" y="2403035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411383" y="3380395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2779724" y="3386879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val 27"/>
          <p:cNvSpPr>
            <a:spLocks noChangeArrowheads="1"/>
          </p:cNvSpPr>
          <p:nvPr/>
        </p:nvSpPr>
        <p:spPr bwMode="auto">
          <a:xfrm>
            <a:off x="3777509" y="3069944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4075823" y="5459706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7778820" y="5417553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17"/>
          <p:cNvSpPr>
            <a:spLocks noChangeArrowheads="1"/>
          </p:cNvSpPr>
          <p:nvPr/>
        </p:nvSpPr>
        <p:spPr bwMode="auto">
          <a:xfrm>
            <a:off x="5042128" y="5455334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17"/>
          <p:cNvSpPr>
            <a:spLocks noChangeArrowheads="1"/>
          </p:cNvSpPr>
          <p:nvPr/>
        </p:nvSpPr>
        <p:spPr bwMode="auto">
          <a:xfrm>
            <a:off x="1371557" y="5461819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17"/>
          <p:cNvSpPr>
            <a:spLocks noChangeArrowheads="1"/>
          </p:cNvSpPr>
          <p:nvPr/>
        </p:nvSpPr>
        <p:spPr bwMode="auto">
          <a:xfrm>
            <a:off x="3469490" y="2403035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Oval 11"/>
          <p:cNvSpPr>
            <a:spLocks noChangeArrowheads="1"/>
          </p:cNvSpPr>
          <p:nvPr/>
        </p:nvSpPr>
        <p:spPr bwMode="auto">
          <a:xfrm>
            <a:off x="4598796" y="4456923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22"/>
          <p:cNvSpPr txBox="1">
            <a:spLocks noChangeArrowheads="1"/>
          </p:cNvSpPr>
          <p:nvPr/>
        </p:nvSpPr>
        <p:spPr bwMode="auto">
          <a:xfrm>
            <a:off x="381422" y="2276983"/>
            <a:ext cx="244490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-process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subdivision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3695619" y="2969480"/>
            <a:ext cx="1631218" cy="2074960"/>
          </a:xfrm>
          <a:prstGeom prst="wedgeRoundRectCallout">
            <a:avLst>
              <a:gd name="adj1" fmla="val -94640"/>
              <a:gd name="adj2" fmla="val -48405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3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64254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638837" y="1002437"/>
            <a:ext cx="6413205" cy="4657791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05033" y="3242745"/>
            <a:ext cx="1650508" cy="144303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03869" y="3231090"/>
            <a:ext cx="3226417" cy="2443125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816300" y="3231090"/>
            <a:ext cx="3256723" cy="2426806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99244" y="986118"/>
            <a:ext cx="1677278" cy="2259047"/>
          </a:xfrm>
          <a:custGeom>
            <a:avLst/>
            <a:gdLst>
              <a:gd name="connsiteX0" fmla="*/ 4870 w 9829"/>
              <a:gd name="connsiteY0" fmla="*/ 0 h 9868"/>
              <a:gd name="connsiteX1" fmla="*/ 0 w 9829"/>
              <a:gd name="connsiteY1" fmla="*/ 9830 h 9868"/>
              <a:gd name="connsiteX2" fmla="*/ 9829 w 9829"/>
              <a:gd name="connsiteY2" fmla="*/ 9868 h 9868"/>
              <a:gd name="connsiteX3" fmla="*/ 4870 w 9829"/>
              <a:gd name="connsiteY3" fmla="*/ 0 h 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" h="9868">
                <a:moveTo>
                  <a:pt x="4870" y="0"/>
                </a:moveTo>
                <a:lnTo>
                  <a:pt x="0" y="9830"/>
                </a:lnTo>
                <a:lnTo>
                  <a:pt x="9829" y="9868"/>
                </a:lnTo>
                <a:lnTo>
                  <a:pt x="487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324410" y="4690438"/>
            <a:ext cx="1002427" cy="972121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676521" y="2538715"/>
            <a:ext cx="983778" cy="1091014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037631" y="2545709"/>
            <a:ext cx="925440" cy="1061884"/>
          </a:xfrm>
          <a:custGeom>
            <a:avLst/>
            <a:gdLst>
              <a:gd name="connsiteX0" fmla="*/ 2180 w 9407"/>
              <a:gd name="connsiteY0" fmla="*/ 0 h 9733"/>
              <a:gd name="connsiteX1" fmla="*/ 0 w 9407"/>
              <a:gd name="connsiteY1" fmla="*/ 6752 h 9733"/>
              <a:gd name="connsiteX2" fmla="*/ 9407 w 9407"/>
              <a:gd name="connsiteY2" fmla="*/ 9733 h 9733"/>
              <a:gd name="connsiteX3" fmla="*/ 2180 w 9407"/>
              <a:gd name="connsiteY3" fmla="*/ 0 h 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07" h="9733">
                <a:moveTo>
                  <a:pt x="2180" y="0"/>
                </a:moveTo>
                <a:lnTo>
                  <a:pt x="0" y="6752"/>
                </a:lnTo>
                <a:lnTo>
                  <a:pt x="9407" y="9733"/>
                </a:lnTo>
                <a:lnTo>
                  <a:pt x="218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634464" y="825264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5424749" y="3065572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706828" y="2403035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411383" y="3380395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2779724" y="3386879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val 27"/>
          <p:cNvSpPr>
            <a:spLocks noChangeArrowheads="1"/>
          </p:cNvSpPr>
          <p:nvPr/>
        </p:nvSpPr>
        <p:spPr bwMode="auto">
          <a:xfrm>
            <a:off x="3777509" y="3069944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4075823" y="5459706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7778820" y="5417553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17"/>
          <p:cNvSpPr>
            <a:spLocks noChangeArrowheads="1"/>
          </p:cNvSpPr>
          <p:nvPr/>
        </p:nvSpPr>
        <p:spPr bwMode="auto">
          <a:xfrm>
            <a:off x="5042128" y="5455334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17"/>
          <p:cNvSpPr>
            <a:spLocks noChangeArrowheads="1"/>
          </p:cNvSpPr>
          <p:nvPr/>
        </p:nvSpPr>
        <p:spPr bwMode="auto">
          <a:xfrm>
            <a:off x="1371557" y="5461819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17"/>
          <p:cNvSpPr>
            <a:spLocks noChangeArrowheads="1"/>
          </p:cNvSpPr>
          <p:nvPr/>
        </p:nvSpPr>
        <p:spPr bwMode="auto">
          <a:xfrm>
            <a:off x="3469490" y="2403035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Oval 11"/>
          <p:cNvSpPr>
            <a:spLocks noChangeArrowheads="1"/>
          </p:cNvSpPr>
          <p:nvPr/>
        </p:nvSpPr>
        <p:spPr bwMode="auto">
          <a:xfrm>
            <a:off x="4598796" y="4456923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3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Oval 27"/>
          <p:cNvSpPr>
            <a:spLocks noChangeArrowheads="1"/>
          </p:cNvSpPr>
          <p:nvPr/>
        </p:nvSpPr>
        <p:spPr bwMode="auto">
          <a:xfrm>
            <a:off x="4107629" y="3543357"/>
            <a:ext cx="355645" cy="30248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27"/>
          <p:cNvSpPr>
            <a:spLocks noChangeArrowheads="1"/>
          </p:cNvSpPr>
          <p:nvPr/>
        </p:nvSpPr>
        <p:spPr bwMode="auto">
          <a:xfrm>
            <a:off x="4343482" y="3988489"/>
            <a:ext cx="355645" cy="30248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131356" y="2276983"/>
            <a:ext cx="294503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except go “down”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ular Callout 30"/>
          <p:cNvSpPr/>
          <p:nvPr/>
        </p:nvSpPr>
        <p:spPr>
          <a:xfrm>
            <a:off x="3695619" y="2969480"/>
            <a:ext cx="1631218" cy="2074960"/>
          </a:xfrm>
          <a:prstGeom prst="wedgeRoundRectCallout">
            <a:avLst>
              <a:gd name="adj1" fmla="val -94640"/>
              <a:gd name="adj2" fmla="val -48405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3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109618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638837" y="1002437"/>
            <a:ext cx="6413205" cy="4657791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05033" y="3242745"/>
            <a:ext cx="1650508" cy="144303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03869" y="3231090"/>
            <a:ext cx="3226417" cy="2443125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816300" y="3231090"/>
            <a:ext cx="3256723" cy="2426806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99244" y="986118"/>
            <a:ext cx="1677278" cy="2259047"/>
          </a:xfrm>
          <a:custGeom>
            <a:avLst/>
            <a:gdLst>
              <a:gd name="connsiteX0" fmla="*/ 4870 w 9829"/>
              <a:gd name="connsiteY0" fmla="*/ 0 h 9868"/>
              <a:gd name="connsiteX1" fmla="*/ 0 w 9829"/>
              <a:gd name="connsiteY1" fmla="*/ 9830 h 9868"/>
              <a:gd name="connsiteX2" fmla="*/ 9829 w 9829"/>
              <a:gd name="connsiteY2" fmla="*/ 9868 h 9868"/>
              <a:gd name="connsiteX3" fmla="*/ 4870 w 9829"/>
              <a:gd name="connsiteY3" fmla="*/ 0 h 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" h="9868">
                <a:moveTo>
                  <a:pt x="4870" y="0"/>
                </a:moveTo>
                <a:lnTo>
                  <a:pt x="0" y="9830"/>
                </a:lnTo>
                <a:lnTo>
                  <a:pt x="9829" y="9868"/>
                </a:lnTo>
                <a:lnTo>
                  <a:pt x="487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324410" y="4690438"/>
            <a:ext cx="1002427" cy="972121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676521" y="2538715"/>
            <a:ext cx="983778" cy="1091014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037631" y="2545709"/>
            <a:ext cx="925440" cy="1061884"/>
          </a:xfrm>
          <a:custGeom>
            <a:avLst/>
            <a:gdLst>
              <a:gd name="connsiteX0" fmla="*/ 2180 w 9407"/>
              <a:gd name="connsiteY0" fmla="*/ 0 h 9733"/>
              <a:gd name="connsiteX1" fmla="*/ 0 w 9407"/>
              <a:gd name="connsiteY1" fmla="*/ 6752 h 9733"/>
              <a:gd name="connsiteX2" fmla="*/ 9407 w 9407"/>
              <a:gd name="connsiteY2" fmla="*/ 9733 h 9733"/>
              <a:gd name="connsiteX3" fmla="*/ 2180 w 9407"/>
              <a:gd name="connsiteY3" fmla="*/ 0 h 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07" h="9733">
                <a:moveTo>
                  <a:pt x="2180" y="0"/>
                </a:moveTo>
                <a:lnTo>
                  <a:pt x="0" y="6752"/>
                </a:lnTo>
                <a:lnTo>
                  <a:pt x="9407" y="9733"/>
                </a:lnTo>
                <a:lnTo>
                  <a:pt x="2180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634464" y="825264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5424749" y="3065572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706828" y="2403035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411383" y="3380395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2779724" y="3386879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val 27"/>
          <p:cNvSpPr>
            <a:spLocks noChangeArrowheads="1"/>
          </p:cNvSpPr>
          <p:nvPr/>
        </p:nvSpPr>
        <p:spPr bwMode="auto">
          <a:xfrm>
            <a:off x="3777509" y="3069944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4075823" y="5459706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27"/>
          <p:cNvSpPr>
            <a:spLocks noChangeArrowheads="1"/>
          </p:cNvSpPr>
          <p:nvPr/>
        </p:nvSpPr>
        <p:spPr bwMode="auto">
          <a:xfrm>
            <a:off x="7778820" y="5417553"/>
            <a:ext cx="452258" cy="38465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17"/>
          <p:cNvSpPr>
            <a:spLocks noChangeArrowheads="1"/>
          </p:cNvSpPr>
          <p:nvPr/>
        </p:nvSpPr>
        <p:spPr bwMode="auto">
          <a:xfrm>
            <a:off x="5042128" y="5455334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17"/>
          <p:cNvSpPr>
            <a:spLocks noChangeArrowheads="1"/>
          </p:cNvSpPr>
          <p:nvPr/>
        </p:nvSpPr>
        <p:spPr bwMode="auto">
          <a:xfrm>
            <a:off x="1371557" y="5461819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17"/>
          <p:cNvSpPr>
            <a:spLocks noChangeArrowheads="1"/>
          </p:cNvSpPr>
          <p:nvPr/>
        </p:nvSpPr>
        <p:spPr bwMode="auto">
          <a:xfrm>
            <a:off x="3469490" y="2403035"/>
            <a:ext cx="452258" cy="384653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Oval 11"/>
          <p:cNvSpPr>
            <a:spLocks noChangeArrowheads="1"/>
          </p:cNvSpPr>
          <p:nvPr/>
        </p:nvSpPr>
        <p:spPr bwMode="auto">
          <a:xfrm>
            <a:off x="4598796" y="4456923"/>
            <a:ext cx="426614" cy="366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3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Oval 27"/>
          <p:cNvSpPr>
            <a:spLocks noChangeArrowheads="1"/>
          </p:cNvSpPr>
          <p:nvPr/>
        </p:nvSpPr>
        <p:spPr bwMode="auto">
          <a:xfrm>
            <a:off x="4107629" y="3543357"/>
            <a:ext cx="355645" cy="30248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27"/>
          <p:cNvSpPr>
            <a:spLocks noChangeArrowheads="1"/>
          </p:cNvSpPr>
          <p:nvPr/>
        </p:nvSpPr>
        <p:spPr bwMode="auto">
          <a:xfrm>
            <a:off x="4343482" y="3988489"/>
            <a:ext cx="355645" cy="30248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Straight Connector 39"/>
          <p:cNvCxnSpPr>
            <a:stCxn id="38" idx="7"/>
            <a:endCxn id="20" idx="3"/>
          </p:cNvCxnSpPr>
          <p:nvPr/>
        </p:nvCxnSpPr>
        <p:spPr bwMode="auto">
          <a:xfrm flipV="1">
            <a:off x="4647044" y="3393894"/>
            <a:ext cx="843937" cy="63889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37" idx="6"/>
            <a:endCxn id="20" idx="3"/>
          </p:cNvCxnSpPr>
          <p:nvPr/>
        </p:nvCxnSpPr>
        <p:spPr bwMode="auto">
          <a:xfrm flipV="1">
            <a:off x="4463274" y="3393894"/>
            <a:ext cx="1027707" cy="30070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endCxn id="38" idx="3"/>
          </p:cNvCxnSpPr>
          <p:nvPr/>
        </p:nvCxnSpPr>
        <p:spPr bwMode="auto">
          <a:xfrm flipV="1">
            <a:off x="1674891" y="4246673"/>
            <a:ext cx="2720674" cy="139363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endCxn id="37" idx="3"/>
          </p:cNvCxnSpPr>
          <p:nvPr/>
        </p:nvCxnSpPr>
        <p:spPr bwMode="auto">
          <a:xfrm flipV="1">
            <a:off x="1683945" y="3801541"/>
            <a:ext cx="2475767" cy="184782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3818389" y="4984765"/>
            <a:ext cx="2592994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take relative subdivision</a:t>
            </a: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721450" y="817217"/>
            <a:ext cx="222368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3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processes,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</a:p>
        </p:txBody>
      </p:sp>
    </p:spTree>
    <p:extLst>
      <p:ext uri="{BB962C8B-B14F-4D97-AF65-F5344CB8AC3E}">
        <p14:creationId xmlns:p14="http://schemas.microsoft.com/office/powerpoint/2010/main" val="188846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30142" y="492627"/>
            <a:ext cx="6083717" cy="83099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rename(tag, first, direction, r)</a:t>
            </a:r>
          </a:p>
          <a:p>
            <a:pPr algn="l"/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peers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{P | same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tag,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round}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61998" y="2984851"/>
            <a:ext cx="8620004" cy="830997"/>
            <a:chOff x="445733" y="2984851"/>
            <a:chExt cx="8620004" cy="830997"/>
          </a:xfrm>
        </p:grpSpPr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445733" y="2984851"/>
              <a:ext cx="3502882" cy="830997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400" b="1" dirty="0" smtClean="0"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first :=</a:t>
              </a:r>
            </a:p>
            <a:p>
              <a:pPr algn="l"/>
              <a:r>
                <a:rPr lang="en-US" sz="2400" b="1" dirty="0"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 </a:t>
              </a:r>
              <a:r>
                <a:rPr lang="en-US" sz="2400" b="1" dirty="0" smtClean="0"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 first + 2|peers|</a:t>
              </a:r>
            </a:p>
          </p:txBody>
        </p:sp>
        <p:sp>
          <p:nvSpPr>
            <p:cNvPr id="13" name="Text Box 4"/>
            <p:cNvSpPr txBox="1">
              <a:spLocks noChangeArrowheads="1"/>
            </p:cNvSpPr>
            <p:nvPr/>
          </p:nvSpPr>
          <p:spPr bwMode="auto">
            <a:xfrm>
              <a:off x="5562855" y="2984851"/>
              <a:ext cx="3502882" cy="830997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400" b="1" dirty="0" smtClean="0"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first :=</a:t>
              </a:r>
            </a:p>
            <a:p>
              <a:pPr algn="l"/>
              <a:r>
                <a:rPr lang="en-US" sz="2400" b="1" dirty="0"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 </a:t>
              </a:r>
              <a:r>
                <a:rPr lang="en-US" sz="2400" b="1" dirty="0" smtClean="0">
                  <a:latin typeface="Courier New" pitchFamily="49" charset="0"/>
                  <a:ea typeface="Verdana" pitchFamily="34" charset="0"/>
                  <a:cs typeface="Courier New" pitchFamily="49" charset="0"/>
                </a:rPr>
                <a:t> first - 2|peers|</a:t>
              </a:r>
            </a:p>
          </p:txBody>
        </p:sp>
      </p:grp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5558071" y="5180719"/>
            <a:ext cx="2396810" cy="46166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return first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296435" y="5180719"/>
            <a:ext cx="3687228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rename(</a:t>
            </a: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tag+peers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, first,</a:t>
            </a: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!direction, r+1)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292449" y="1614049"/>
            <a:ext cx="4863903" cy="1357745"/>
            <a:chOff x="2292449" y="1614049"/>
            <a:chExt cx="4863903" cy="1357745"/>
          </a:xfrm>
        </p:grpSpPr>
        <p:sp>
          <p:nvSpPr>
            <p:cNvPr id="21" name="TextBox 20"/>
            <p:cNvSpPr txBox="1"/>
            <p:nvPr/>
          </p:nvSpPr>
          <p:spPr bwMode="auto">
            <a:xfrm>
              <a:off x="2484436" y="1783564"/>
              <a:ext cx="470000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up</a:t>
              </a: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2292449" y="1614049"/>
              <a:ext cx="4863903" cy="1357745"/>
              <a:chOff x="2292449" y="1614049"/>
              <a:chExt cx="4863903" cy="1357745"/>
            </a:xfrm>
          </p:grpSpPr>
          <p:sp>
            <p:nvSpPr>
              <p:cNvPr id="22" name="TextBox 21"/>
              <p:cNvSpPr txBox="1"/>
              <p:nvPr/>
            </p:nvSpPr>
            <p:spPr bwMode="auto">
              <a:xfrm>
                <a:off x="6466664" y="1750547"/>
                <a:ext cx="470000" cy="400110"/>
              </a:xfrm>
              <a:prstGeom prst="rect">
                <a:avLst/>
              </a:prstGeom>
              <a:solidFill>
                <a:schemeClr val="bg1">
                  <a:alpha val="89999"/>
                </a:schemeClr>
              </a:solidFill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dn</a:t>
                </a:r>
                <a:endParaRPr lang="en-US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2292449" y="1614049"/>
                <a:ext cx="4863903" cy="1357745"/>
                <a:chOff x="2450393" y="1461649"/>
                <a:chExt cx="4863903" cy="1357745"/>
              </a:xfrm>
            </p:grpSpPr>
            <p:sp>
              <p:nvSpPr>
                <p:cNvPr id="26" name="Flowchart: Decision 25"/>
                <p:cNvSpPr/>
                <p:nvPr/>
              </p:nvSpPr>
              <p:spPr>
                <a:xfrm>
                  <a:off x="3275517" y="1461649"/>
                  <a:ext cx="3172692" cy="1357745"/>
                </a:xfrm>
                <a:prstGeom prst="flowChartDecision">
                  <a:avLst/>
                </a:prstGeom>
                <a:ln w="38100">
                  <a:solidFill>
                    <a:srgbClr val="FF0000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>
                    <a:buNone/>
                  </a:pPr>
                  <a:r>
                    <a:rPr lang="en-US" sz="2400" dirty="0" smtClean="0">
                      <a:latin typeface="Arial" pitchFamily="34" charset="0"/>
                      <a:cs typeface="Arial" pitchFamily="34" charset="0"/>
                    </a:rPr>
                    <a:t>direction?</a:t>
                  </a:r>
                </a:p>
              </p:txBody>
            </p:sp>
            <p:sp>
              <p:nvSpPr>
                <p:cNvPr id="27" name="Bent-Up Arrow 26"/>
                <p:cNvSpPr/>
                <p:nvPr/>
              </p:nvSpPr>
              <p:spPr>
                <a:xfrm flipV="1">
                  <a:off x="6593860" y="2140521"/>
                  <a:ext cx="720436" cy="678873"/>
                </a:xfrm>
                <a:prstGeom prst="bentUpArrow">
                  <a:avLst/>
                </a:prstGeom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Bent-Up Arrow 27"/>
                <p:cNvSpPr/>
                <p:nvPr/>
              </p:nvSpPr>
              <p:spPr>
                <a:xfrm flipH="1" flipV="1">
                  <a:off x="2450393" y="2140521"/>
                  <a:ext cx="720436" cy="678873"/>
                </a:xfrm>
                <a:prstGeom prst="bentUpArrow">
                  <a:avLst/>
                </a:prstGeom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grpSp>
        <p:nvGrpSpPr>
          <p:cNvPr id="38" name="Group 37"/>
          <p:cNvGrpSpPr/>
          <p:nvPr/>
        </p:nvGrpSpPr>
        <p:grpSpPr>
          <a:xfrm>
            <a:off x="2140049" y="3815848"/>
            <a:ext cx="4863903" cy="1357745"/>
            <a:chOff x="2292449" y="1614049"/>
            <a:chExt cx="4863903" cy="1357745"/>
          </a:xfrm>
        </p:grpSpPr>
        <p:sp>
          <p:nvSpPr>
            <p:cNvPr id="39" name="TextBox 38"/>
            <p:cNvSpPr txBox="1"/>
            <p:nvPr/>
          </p:nvSpPr>
          <p:spPr bwMode="auto">
            <a:xfrm>
              <a:off x="2484436" y="1783564"/>
              <a:ext cx="470000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no</a:t>
              </a: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2292449" y="1614049"/>
              <a:ext cx="4863903" cy="1357745"/>
              <a:chOff x="2292449" y="1614049"/>
              <a:chExt cx="4863903" cy="1357745"/>
            </a:xfrm>
          </p:grpSpPr>
          <p:sp>
            <p:nvSpPr>
              <p:cNvPr id="41" name="TextBox 40"/>
              <p:cNvSpPr txBox="1"/>
              <p:nvPr/>
            </p:nvSpPr>
            <p:spPr bwMode="auto">
              <a:xfrm>
                <a:off x="6409757" y="1750547"/>
                <a:ext cx="583814" cy="400110"/>
              </a:xfrm>
              <a:prstGeom prst="rect">
                <a:avLst/>
              </a:prstGeom>
              <a:solidFill>
                <a:schemeClr val="bg1">
                  <a:alpha val="89999"/>
                </a:schemeClr>
              </a:solidFill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yes</a:t>
                </a: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2292449" y="1614049"/>
                <a:ext cx="4863903" cy="1357745"/>
                <a:chOff x="2450393" y="1461649"/>
                <a:chExt cx="4863903" cy="1357745"/>
              </a:xfrm>
            </p:grpSpPr>
            <p:sp>
              <p:nvSpPr>
                <p:cNvPr id="43" name="Flowchart: Decision 42"/>
                <p:cNvSpPr/>
                <p:nvPr/>
              </p:nvSpPr>
              <p:spPr>
                <a:xfrm>
                  <a:off x="3275517" y="1461649"/>
                  <a:ext cx="3172692" cy="1357745"/>
                </a:xfrm>
                <a:prstGeom prst="flowChartDecision">
                  <a:avLst/>
                </a:prstGeom>
                <a:ln w="38100">
                  <a:solidFill>
                    <a:srgbClr val="FF0000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>
                    <a:buNone/>
                  </a:pPr>
                  <a:r>
                    <a:rPr lang="en-US" sz="2400" dirty="0" smtClean="0">
                      <a:latin typeface="Arial" pitchFamily="34" charset="0"/>
                      <a:cs typeface="Arial" pitchFamily="34" charset="0"/>
                    </a:rPr>
                    <a:t>Am I </a:t>
                  </a:r>
                  <a:r>
                    <a:rPr lang="en-US" sz="2400" smtClean="0">
                      <a:latin typeface="Arial" pitchFamily="34" charset="0"/>
                      <a:cs typeface="Arial" pitchFamily="34" charset="0"/>
                    </a:rPr>
                    <a:t>max peer?</a:t>
                  </a:r>
                  <a:endParaRPr lang="en-US" sz="24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Bent-Up Arrow 43"/>
                <p:cNvSpPr/>
                <p:nvPr/>
              </p:nvSpPr>
              <p:spPr>
                <a:xfrm flipV="1">
                  <a:off x="6593860" y="2140521"/>
                  <a:ext cx="720436" cy="678873"/>
                </a:xfrm>
                <a:prstGeom prst="bentUpArrow">
                  <a:avLst/>
                </a:prstGeom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Bent-Up Arrow 44"/>
                <p:cNvSpPr/>
                <p:nvPr/>
              </p:nvSpPr>
              <p:spPr>
                <a:xfrm flipH="1" flipV="1">
                  <a:off x="2450393" y="2140521"/>
                  <a:ext cx="720436" cy="678873"/>
                </a:xfrm>
                <a:prstGeom prst="bentUpArrow">
                  <a:avLst/>
                </a:prstGeom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2569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054769" y="1799062"/>
            <a:ext cx="50930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Upper Bound: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054769" y="3509988"/>
            <a:ext cx="30844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Index Lemma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054769" y="2654525"/>
            <a:ext cx="43540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Weak Symmetry-Breaking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054769" y="4365451"/>
            <a:ext cx="28248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 Colorings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255145" y="5220913"/>
            <a:ext cx="540506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Lower Bound for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-Renaming</a:t>
            </a:r>
          </a:p>
        </p:txBody>
      </p:sp>
    </p:spTree>
    <p:extLst>
      <p:ext uri="{BB962C8B-B14F-4D97-AF65-F5344CB8AC3E}">
        <p14:creationId xmlns:p14="http://schemas.microsoft.com/office/powerpoint/2010/main" val="401437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Symmetry-Breaking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71681" y="1822911"/>
            <a:ext cx="1146175" cy="1000125"/>
            <a:chOff x="1043" y="2546"/>
            <a:chExt cx="869" cy="74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171677" y="2002811"/>
            <a:ext cx="1447800" cy="1295400"/>
            <a:chOff x="3168" y="1824"/>
            <a:chExt cx="912" cy="816"/>
          </a:xfrm>
        </p:grpSpPr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27"/>
          <p:cNvGrpSpPr>
            <a:grpSpLocks/>
          </p:cNvGrpSpPr>
          <p:nvPr/>
        </p:nvGrpSpPr>
        <p:grpSpPr bwMode="auto">
          <a:xfrm flipH="1">
            <a:off x="6670060" y="2151882"/>
            <a:ext cx="1447800" cy="1295400"/>
            <a:chOff x="3168" y="1824"/>
            <a:chExt cx="912" cy="816"/>
          </a:xfrm>
        </p:grpSpPr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3506541" y="3334029"/>
            <a:ext cx="2299854" cy="1357746"/>
            <a:chOff x="2438400" y="4031673"/>
            <a:chExt cx="3034145" cy="2036618"/>
          </a:xfrm>
        </p:grpSpPr>
        <p:sp>
          <p:nvSpPr>
            <p:cNvPr id="36" name="Rectangle 35"/>
            <p:cNvSpPr/>
            <p:nvPr/>
          </p:nvSpPr>
          <p:spPr bwMode="auto">
            <a:xfrm>
              <a:off x="2438400" y="4031673"/>
              <a:ext cx="3034145" cy="2036618"/>
            </a:xfrm>
            <a:prstGeom prst="rect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35" name="Group 52"/>
            <p:cNvGrpSpPr/>
            <p:nvPr/>
          </p:nvGrpSpPr>
          <p:grpSpPr>
            <a:xfrm>
              <a:off x="2883116" y="4420539"/>
              <a:ext cx="2144713" cy="1258887"/>
              <a:chOff x="2827771" y="4303136"/>
              <a:chExt cx="2144713" cy="1258887"/>
            </a:xfrm>
          </p:grpSpPr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3253221" y="44571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4472421" y="44444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0" name="Oval 17"/>
              <p:cNvSpPr>
                <a:spLocks noChangeArrowheads="1"/>
              </p:cNvSpPr>
              <p:nvPr/>
            </p:nvSpPr>
            <p:spPr bwMode="auto">
              <a:xfrm>
                <a:off x="3221471" y="51175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1" name="Oval 18"/>
              <p:cNvSpPr>
                <a:spLocks noChangeArrowheads="1"/>
              </p:cNvSpPr>
              <p:nvPr/>
            </p:nvSpPr>
            <p:spPr bwMode="auto">
              <a:xfrm>
                <a:off x="4472421" y="51175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2" name="Oval 19"/>
              <p:cNvSpPr>
                <a:spLocks noChangeArrowheads="1"/>
              </p:cNvSpPr>
              <p:nvPr/>
            </p:nvSpPr>
            <p:spPr bwMode="auto">
              <a:xfrm>
                <a:off x="3297671" y="4501573"/>
                <a:ext cx="215900" cy="21590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3627871" y="43031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4" name="Freeform 21"/>
              <p:cNvSpPr>
                <a:spLocks/>
              </p:cNvSpPr>
              <p:nvPr/>
            </p:nvSpPr>
            <p:spPr bwMode="auto">
              <a:xfrm flipH="1" flipV="1">
                <a:off x="3615171" y="46714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" name="Freeform 22"/>
              <p:cNvSpPr>
                <a:spLocks/>
              </p:cNvSpPr>
              <p:nvPr/>
            </p:nvSpPr>
            <p:spPr bwMode="auto">
              <a:xfrm flipH="1" flipV="1">
                <a:off x="3602471" y="53699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6" name="Freeform 23"/>
              <p:cNvSpPr>
                <a:spLocks/>
              </p:cNvSpPr>
              <p:nvPr/>
            </p:nvSpPr>
            <p:spPr bwMode="auto">
              <a:xfrm>
                <a:off x="4796271" y="4660323"/>
                <a:ext cx="176213" cy="4572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4" y="136"/>
                  </a:cxn>
                  <a:cxn ang="0">
                    <a:pos x="0" y="288"/>
                  </a:cxn>
                </a:cxnLst>
                <a:rect l="0" t="0" r="r" b="b"/>
                <a:pathLst>
                  <a:path w="111" h="288">
                    <a:moveTo>
                      <a:pt x="40" y="0"/>
                    </a:moveTo>
                    <a:cubicBezTo>
                      <a:pt x="51" y="23"/>
                      <a:pt x="111" y="88"/>
                      <a:pt x="104" y="136"/>
                    </a:cubicBezTo>
                    <a:cubicBezTo>
                      <a:pt x="97" y="184"/>
                      <a:pt x="22" y="256"/>
                      <a:pt x="0" y="288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7" name="Freeform 24"/>
              <p:cNvSpPr>
                <a:spLocks/>
              </p:cNvSpPr>
              <p:nvPr/>
            </p:nvSpPr>
            <p:spPr bwMode="auto">
              <a:xfrm rot="10800000">
                <a:off x="2980171" y="4711123"/>
                <a:ext cx="176213" cy="4572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4" y="136"/>
                  </a:cxn>
                  <a:cxn ang="0">
                    <a:pos x="0" y="288"/>
                  </a:cxn>
                </a:cxnLst>
                <a:rect l="0" t="0" r="r" b="b"/>
                <a:pathLst>
                  <a:path w="111" h="288">
                    <a:moveTo>
                      <a:pt x="40" y="0"/>
                    </a:moveTo>
                    <a:cubicBezTo>
                      <a:pt x="51" y="23"/>
                      <a:pt x="111" y="88"/>
                      <a:pt x="104" y="136"/>
                    </a:cubicBezTo>
                    <a:cubicBezTo>
                      <a:pt x="97" y="184"/>
                      <a:pt x="22" y="256"/>
                      <a:pt x="0" y="288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8" name="Line 25"/>
              <p:cNvSpPr>
                <a:spLocks noChangeShapeType="1"/>
              </p:cNvSpPr>
              <p:nvPr/>
            </p:nvSpPr>
            <p:spPr bwMode="auto">
              <a:xfrm>
                <a:off x="2827771" y="4584123"/>
                <a:ext cx="3937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Group 6"/>
          <p:cNvGrpSpPr>
            <a:grpSpLocks/>
          </p:cNvGrpSpPr>
          <p:nvPr/>
        </p:nvGrpSpPr>
        <p:grpSpPr bwMode="auto">
          <a:xfrm>
            <a:off x="331480" y="5087220"/>
            <a:ext cx="1146175" cy="1000125"/>
            <a:chOff x="1043" y="2546"/>
            <a:chExt cx="869" cy="740"/>
          </a:xfrm>
        </p:grpSpPr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27"/>
          <p:cNvGrpSpPr>
            <a:grpSpLocks/>
          </p:cNvGrpSpPr>
          <p:nvPr/>
        </p:nvGrpSpPr>
        <p:grpSpPr bwMode="auto">
          <a:xfrm flipH="1">
            <a:off x="1483543" y="4826255"/>
            <a:ext cx="1447800" cy="1295400"/>
            <a:chOff x="3168" y="1824"/>
            <a:chExt cx="912" cy="816"/>
          </a:xfrm>
        </p:grpSpPr>
        <p:sp>
          <p:nvSpPr>
            <p:cNvPr id="59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8" name="Group 17"/>
          <p:cNvGrpSpPr>
            <a:grpSpLocks/>
          </p:cNvGrpSpPr>
          <p:nvPr/>
        </p:nvGrpSpPr>
        <p:grpSpPr bwMode="auto">
          <a:xfrm>
            <a:off x="7105444" y="5134386"/>
            <a:ext cx="1447800" cy="1295400"/>
            <a:chOff x="3168" y="1824"/>
            <a:chExt cx="912" cy="816"/>
          </a:xfrm>
        </p:grpSpPr>
        <p:sp>
          <p:nvSpPr>
            <p:cNvPr id="69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6" name="Curved Connector 85"/>
          <p:cNvCxnSpPr>
            <a:stCxn id="12" idx="2"/>
            <a:endCxn id="36" idx="0"/>
          </p:cNvCxnSpPr>
          <p:nvPr/>
        </p:nvCxnSpPr>
        <p:spPr bwMode="auto">
          <a:xfrm rot="5400000">
            <a:off x="4391515" y="3062310"/>
            <a:ext cx="536672" cy="676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10800000" flipV="1">
            <a:off x="5840362" y="3038168"/>
            <a:ext cx="1076633" cy="54569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0" name="Curved Connector 89"/>
          <p:cNvCxnSpPr/>
          <p:nvPr/>
        </p:nvCxnSpPr>
        <p:spPr bwMode="auto">
          <a:xfrm>
            <a:off x="2418735" y="2875935"/>
            <a:ext cx="1032388" cy="6489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Bent-Up Arrow 95"/>
          <p:cNvSpPr/>
          <p:nvPr/>
        </p:nvSpPr>
        <p:spPr>
          <a:xfrm rot="5400000">
            <a:off x="5427407" y="4881718"/>
            <a:ext cx="648929" cy="707922"/>
          </a:xfrm>
          <a:prstGeom prst="bentUpArrow">
            <a:avLst/>
          </a:prstGeom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Bent-Up Arrow 96"/>
          <p:cNvSpPr/>
          <p:nvPr/>
        </p:nvSpPr>
        <p:spPr>
          <a:xfrm rot="16200000" flipH="1">
            <a:off x="3411795" y="4827641"/>
            <a:ext cx="648929" cy="707922"/>
          </a:xfrm>
          <a:prstGeom prst="bentUpArrow">
            <a:avLst/>
          </a:prstGeom>
          <a:ln w="38100">
            <a:solidFill>
              <a:srgbClr val="7030A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Bent-Up Arrow 97"/>
          <p:cNvSpPr/>
          <p:nvPr/>
        </p:nvSpPr>
        <p:spPr>
          <a:xfrm rot="16200000" flipH="1">
            <a:off x="3726429" y="5230765"/>
            <a:ext cx="648929" cy="707922"/>
          </a:xfrm>
          <a:prstGeom prst="bentUpArrow">
            <a:avLst/>
          </a:prstGeom>
          <a:ln w="38100">
            <a:solidFill>
              <a:srgbClr val="00B05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262513" y="5951466"/>
            <a:ext cx="1824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chooses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450029" y="5951466"/>
            <a:ext cx="162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choses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1" name="Text Box 45"/>
          <p:cNvSpPr txBox="1">
            <a:spLocks noChangeArrowheads="1"/>
          </p:cNvSpPr>
          <p:nvPr/>
        </p:nvSpPr>
        <p:spPr bwMode="auto">
          <a:xfrm>
            <a:off x="2646976" y="2255429"/>
            <a:ext cx="4191000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If all processes participate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 Box 45"/>
          <p:cNvSpPr txBox="1">
            <a:spLocks noChangeArrowheads="1"/>
          </p:cNvSpPr>
          <p:nvPr/>
        </p:nvSpPr>
        <p:spPr bwMode="auto">
          <a:xfrm>
            <a:off x="2529348" y="4605340"/>
            <a:ext cx="442625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At least one chooses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0,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at least one chooses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54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Symmetry-Breaking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71681" y="1822911"/>
            <a:ext cx="1146175" cy="1000125"/>
            <a:chOff x="1043" y="2546"/>
            <a:chExt cx="869" cy="74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 flipH="1">
            <a:off x="6670060" y="2151882"/>
            <a:ext cx="1447800" cy="1295400"/>
            <a:chOff x="3168" y="1824"/>
            <a:chExt cx="912" cy="816"/>
          </a:xfrm>
        </p:grpSpPr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34"/>
          <p:cNvGrpSpPr/>
          <p:nvPr/>
        </p:nvGrpSpPr>
        <p:grpSpPr>
          <a:xfrm>
            <a:off x="3506541" y="3334029"/>
            <a:ext cx="2299854" cy="1357746"/>
            <a:chOff x="2438400" y="4031673"/>
            <a:chExt cx="3034145" cy="2036618"/>
          </a:xfrm>
        </p:grpSpPr>
        <p:sp>
          <p:nvSpPr>
            <p:cNvPr id="36" name="Rectangle 35"/>
            <p:cNvSpPr/>
            <p:nvPr/>
          </p:nvSpPr>
          <p:spPr bwMode="auto">
            <a:xfrm>
              <a:off x="2438400" y="4031673"/>
              <a:ext cx="3034145" cy="2036618"/>
            </a:xfrm>
            <a:prstGeom prst="rect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16" name="Group 52"/>
            <p:cNvGrpSpPr/>
            <p:nvPr/>
          </p:nvGrpSpPr>
          <p:grpSpPr>
            <a:xfrm>
              <a:off x="2883116" y="4420539"/>
              <a:ext cx="2144713" cy="1258887"/>
              <a:chOff x="2827771" y="4303136"/>
              <a:chExt cx="2144713" cy="1258887"/>
            </a:xfrm>
          </p:grpSpPr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3253221" y="44571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4472421" y="44444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0" name="Oval 17"/>
              <p:cNvSpPr>
                <a:spLocks noChangeArrowheads="1"/>
              </p:cNvSpPr>
              <p:nvPr/>
            </p:nvSpPr>
            <p:spPr bwMode="auto">
              <a:xfrm>
                <a:off x="3221471" y="51175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1" name="Oval 18"/>
              <p:cNvSpPr>
                <a:spLocks noChangeArrowheads="1"/>
              </p:cNvSpPr>
              <p:nvPr/>
            </p:nvSpPr>
            <p:spPr bwMode="auto">
              <a:xfrm>
                <a:off x="4472421" y="51175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2" name="Oval 19"/>
              <p:cNvSpPr>
                <a:spLocks noChangeArrowheads="1"/>
              </p:cNvSpPr>
              <p:nvPr/>
            </p:nvSpPr>
            <p:spPr bwMode="auto">
              <a:xfrm>
                <a:off x="3297671" y="4501573"/>
                <a:ext cx="215900" cy="21590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3627871" y="43031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4" name="Freeform 21"/>
              <p:cNvSpPr>
                <a:spLocks/>
              </p:cNvSpPr>
              <p:nvPr/>
            </p:nvSpPr>
            <p:spPr bwMode="auto">
              <a:xfrm flipH="1" flipV="1">
                <a:off x="3615171" y="46714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" name="Freeform 22"/>
              <p:cNvSpPr>
                <a:spLocks/>
              </p:cNvSpPr>
              <p:nvPr/>
            </p:nvSpPr>
            <p:spPr bwMode="auto">
              <a:xfrm flipH="1" flipV="1">
                <a:off x="3602471" y="53699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6" name="Freeform 23"/>
              <p:cNvSpPr>
                <a:spLocks/>
              </p:cNvSpPr>
              <p:nvPr/>
            </p:nvSpPr>
            <p:spPr bwMode="auto">
              <a:xfrm>
                <a:off x="4796271" y="4660323"/>
                <a:ext cx="176213" cy="4572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4" y="136"/>
                  </a:cxn>
                  <a:cxn ang="0">
                    <a:pos x="0" y="288"/>
                  </a:cxn>
                </a:cxnLst>
                <a:rect l="0" t="0" r="r" b="b"/>
                <a:pathLst>
                  <a:path w="111" h="288">
                    <a:moveTo>
                      <a:pt x="40" y="0"/>
                    </a:moveTo>
                    <a:cubicBezTo>
                      <a:pt x="51" y="23"/>
                      <a:pt x="111" y="88"/>
                      <a:pt x="104" y="136"/>
                    </a:cubicBezTo>
                    <a:cubicBezTo>
                      <a:pt x="97" y="184"/>
                      <a:pt x="22" y="256"/>
                      <a:pt x="0" y="288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7" name="Freeform 24"/>
              <p:cNvSpPr>
                <a:spLocks/>
              </p:cNvSpPr>
              <p:nvPr/>
            </p:nvSpPr>
            <p:spPr bwMode="auto">
              <a:xfrm rot="10800000">
                <a:off x="2980171" y="4711123"/>
                <a:ext cx="176213" cy="4572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4" y="136"/>
                  </a:cxn>
                  <a:cxn ang="0">
                    <a:pos x="0" y="288"/>
                  </a:cxn>
                </a:cxnLst>
                <a:rect l="0" t="0" r="r" b="b"/>
                <a:pathLst>
                  <a:path w="111" h="288">
                    <a:moveTo>
                      <a:pt x="40" y="0"/>
                    </a:moveTo>
                    <a:cubicBezTo>
                      <a:pt x="51" y="23"/>
                      <a:pt x="111" y="88"/>
                      <a:pt x="104" y="136"/>
                    </a:cubicBezTo>
                    <a:cubicBezTo>
                      <a:pt x="97" y="184"/>
                      <a:pt x="22" y="256"/>
                      <a:pt x="0" y="288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8" name="Line 25"/>
              <p:cNvSpPr>
                <a:spLocks noChangeShapeType="1"/>
              </p:cNvSpPr>
              <p:nvPr/>
            </p:nvSpPr>
            <p:spPr bwMode="auto">
              <a:xfrm>
                <a:off x="2827771" y="4584123"/>
                <a:ext cx="3937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331480" y="5087220"/>
            <a:ext cx="1146175" cy="1000125"/>
            <a:chOff x="1043" y="2546"/>
            <a:chExt cx="869" cy="740"/>
          </a:xfrm>
        </p:grpSpPr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" name="Group 27"/>
          <p:cNvGrpSpPr>
            <a:grpSpLocks/>
          </p:cNvGrpSpPr>
          <p:nvPr/>
        </p:nvGrpSpPr>
        <p:grpSpPr bwMode="auto">
          <a:xfrm flipH="1">
            <a:off x="1483543" y="4826255"/>
            <a:ext cx="1447800" cy="1295400"/>
            <a:chOff x="3168" y="1824"/>
            <a:chExt cx="912" cy="816"/>
          </a:xfrm>
        </p:grpSpPr>
        <p:sp>
          <p:nvSpPr>
            <p:cNvPr id="59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6" name="Curved Connector 85"/>
          <p:cNvCxnSpPr>
            <a:stCxn id="12" idx="2"/>
            <a:endCxn id="36" idx="0"/>
          </p:cNvCxnSpPr>
          <p:nvPr/>
        </p:nvCxnSpPr>
        <p:spPr bwMode="auto">
          <a:xfrm rot="5400000">
            <a:off x="4391515" y="3062310"/>
            <a:ext cx="536672" cy="676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10800000" flipV="1">
            <a:off x="5840362" y="3038168"/>
            <a:ext cx="1076633" cy="54569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7" name="Bent-Up Arrow 96"/>
          <p:cNvSpPr/>
          <p:nvPr/>
        </p:nvSpPr>
        <p:spPr>
          <a:xfrm rot="16200000" flipH="1">
            <a:off x="3411795" y="4827641"/>
            <a:ext cx="648929" cy="707922"/>
          </a:xfrm>
          <a:prstGeom prst="bentUpArrow">
            <a:avLst/>
          </a:prstGeom>
          <a:ln w="38100">
            <a:solidFill>
              <a:srgbClr val="7030A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Bent-Up Arrow 97"/>
          <p:cNvSpPr/>
          <p:nvPr/>
        </p:nvSpPr>
        <p:spPr>
          <a:xfrm rot="16200000" flipH="1">
            <a:off x="3726429" y="5230765"/>
            <a:ext cx="648929" cy="707922"/>
          </a:xfrm>
          <a:prstGeom prst="bentUpArrow">
            <a:avLst/>
          </a:prstGeom>
          <a:ln w="38100">
            <a:solidFill>
              <a:srgbClr val="00B05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 Box 45"/>
          <p:cNvSpPr txBox="1">
            <a:spLocks noChangeArrowheads="1"/>
          </p:cNvSpPr>
          <p:nvPr/>
        </p:nvSpPr>
        <p:spPr bwMode="auto">
          <a:xfrm>
            <a:off x="2497393" y="2255429"/>
            <a:ext cx="419100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If fewer participate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 Box 45"/>
          <p:cNvSpPr txBox="1">
            <a:spLocks noChangeArrowheads="1"/>
          </p:cNvSpPr>
          <p:nvPr/>
        </p:nvSpPr>
        <p:spPr bwMode="auto">
          <a:xfrm>
            <a:off x="2561303" y="4605340"/>
            <a:ext cx="419100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we don’t care.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262513" y="5951466"/>
            <a:ext cx="1824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chooses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450029" y="5951466"/>
            <a:ext cx="162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choses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2415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 bwMode="auto">
          <a:xfrm>
            <a:off x="1590682" y="1258431"/>
            <a:ext cx="12041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Claim: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590682" y="2443922"/>
            <a:ext cx="543566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Weak symmetry-breaking 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equivalent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renaming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1590682" y="4060300"/>
            <a:ext cx="543566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Lower bound for WSB is lower bound for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renaming …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4153449" y="5676679"/>
            <a:ext cx="2872901" cy="46166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Upper bound too …</a:t>
            </a:r>
          </a:p>
        </p:txBody>
      </p:sp>
    </p:spTree>
    <p:extLst>
      <p:ext uri="{BB962C8B-B14F-4D97-AF65-F5344CB8AC3E}">
        <p14:creationId xmlns:p14="http://schemas.microsoft.com/office/powerpoint/2010/main" val="275050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WSB </a:t>
            </a:r>
            <a:r>
              <a:rPr lang="en-US" dirty="0" smtClean="0">
                <a:latin typeface="cmsy1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2</a:t>
            </a:r>
            <a:r>
              <a:rPr lang="en-US" i="1" dirty="0" smtClean="0">
                <a:solidFill>
                  <a:schemeClr val="tx1"/>
                </a:solidFill>
              </a:rPr>
              <a:t>n-</a:t>
            </a:r>
            <a:r>
              <a:rPr lang="en-US" dirty="0" smtClean="0"/>
              <a:t>Renaming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71681" y="1822911"/>
            <a:ext cx="1146175" cy="1000125"/>
            <a:chOff x="1043" y="2546"/>
            <a:chExt cx="869" cy="74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171677" y="2002811"/>
            <a:ext cx="1447800" cy="1295400"/>
            <a:chOff x="3168" y="1824"/>
            <a:chExt cx="912" cy="816"/>
          </a:xfrm>
        </p:grpSpPr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27"/>
          <p:cNvGrpSpPr>
            <a:grpSpLocks/>
          </p:cNvGrpSpPr>
          <p:nvPr/>
        </p:nvGrpSpPr>
        <p:grpSpPr bwMode="auto">
          <a:xfrm flipH="1">
            <a:off x="6670060" y="2151882"/>
            <a:ext cx="1447800" cy="1295400"/>
            <a:chOff x="3168" y="1824"/>
            <a:chExt cx="912" cy="816"/>
          </a:xfrm>
        </p:grpSpPr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 bwMode="auto">
          <a:xfrm>
            <a:off x="3506541" y="3334029"/>
            <a:ext cx="2299854" cy="1357746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WSB</a:t>
            </a:r>
          </a:p>
        </p:txBody>
      </p:sp>
      <p:cxnSp>
        <p:nvCxnSpPr>
          <p:cNvPr id="86" name="Curved Connector 85"/>
          <p:cNvCxnSpPr>
            <a:stCxn id="12" idx="2"/>
            <a:endCxn id="36" idx="0"/>
          </p:cNvCxnSpPr>
          <p:nvPr/>
        </p:nvCxnSpPr>
        <p:spPr bwMode="auto">
          <a:xfrm rot="5400000">
            <a:off x="4391515" y="3062310"/>
            <a:ext cx="536672" cy="676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10800000" flipV="1">
            <a:off x="5840362" y="3038168"/>
            <a:ext cx="1076633" cy="54569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0" name="Curved Connector 89"/>
          <p:cNvCxnSpPr/>
          <p:nvPr/>
        </p:nvCxnSpPr>
        <p:spPr bwMode="auto">
          <a:xfrm>
            <a:off x="2418735" y="2875935"/>
            <a:ext cx="1032388" cy="6489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Bent-Up Arrow 95"/>
          <p:cNvSpPr/>
          <p:nvPr/>
        </p:nvSpPr>
        <p:spPr>
          <a:xfrm rot="5400000">
            <a:off x="5427407" y="4881718"/>
            <a:ext cx="648929" cy="707922"/>
          </a:xfrm>
          <a:prstGeom prst="bentUpArrow">
            <a:avLst/>
          </a:prstGeom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Bent-Up Arrow 96"/>
          <p:cNvSpPr/>
          <p:nvPr/>
        </p:nvSpPr>
        <p:spPr>
          <a:xfrm rot="16200000" flipH="1">
            <a:off x="3411795" y="4827641"/>
            <a:ext cx="648929" cy="707922"/>
          </a:xfrm>
          <a:prstGeom prst="bentUpArrow">
            <a:avLst/>
          </a:prstGeom>
          <a:ln w="38100">
            <a:solidFill>
              <a:srgbClr val="7030A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Bent-Up Arrow 97"/>
          <p:cNvSpPr/>
          <p:nvPr/>
        </p:nvSpPr>
        <p:spPr>
          <a:xfrm rot="16200000" flipH="1">
            <a:off x="3726429" y="5230765"/>
            <a:ext cx="648929" cy="707922"/>
          </a:xfrm>
          <a:prstGeom prst="bentUpArrow">
            <a:avLst/>
          </a:prstGeom>
          <a:ln w="38100">
            <a:solidFill>
              <a:srgbClr val="00B05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120424" y="5042927"/>
            <a:ext cx="1845377" cy="954107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suppose </a:t>
            </a:r>
            <a:r>
              <a:rPr lang="en-US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choose 0</a:t>
            </a: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574477" y="5141006"/>
            <a:ext cx="1816523" cy="954107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choose 1</a:t>
            </a: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35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WSB </a:t>
            </a:r>
            <a:r>
              <a:rPr lang="en-US" dirty="0" smtClean="0">
                <a:latin typeface="cmsy1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2</a:t>
            </a:r>
            <a:r>
              <a:rPr lang="en-US" i="1" dirty="0" smtClean="0">
                <a:solidFill>
                  <a:schemeClr val="tx1"/>
                </a:solidFill>
              </a:rPr>
              <a:t>n-</a:t>
            </a:r>
            <a:r>
              <a:rPr lang="en-US" dirty="0" smtClean="0"/>
              <a:t>Renaming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71681" y="1822911"/>
            <a:ext cx="1146175" cy="1000125"/>
            <a:chOff x="1043" y="2546"/>
            <a:chExt cx="869" cy="74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171677" y="2002811"/>
            <a:ext cx="1447800" cy="1295400"/>
            <a:chOff x="3168" y="1824"/>
            <a:chExt cx="912" cy="816"/>
          </a:xfrm>
        </p:grpSpPr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27"/>
          <p:cNvGrpSpPr>
            <a:grpSpLocks/>
          </p:cNvGrpSpPr>
          <p:nvPr/>
        </p:nvGrpSpPr>
        <p:grpSpPr bwMode="auto">
          <a:xfrm flipH="1">
            <a:off x="6670060" y="2151882"/>
            <a:ext cx="1447800" cy="1295400"/>
            <a:chOff x="3168" y="1824"/>
            <a:chExt cx="912" cy="816"/>
          </a:xfrm>
        </p:grpSpPr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 bwMode="auto">
          <a:xfrm>
            <a:off x="3506541" y="3334029"/>
            <a:ext cx="2299854" cy="1357746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WSB</a:t>
            </a:r>
          </a:p>
        </p:txBody>
      </p:sp>
      <p:cxnSp>
        <p:nvCxnSpPr>
          <p:cNvPr id="86" name="Curved Connector 85"/>
          <p:cNvCxnSpPr>
            <a:stCxn id="12" idx="2"/>
            <a:endCxn id="36" idx="0"/>
          </p:cNvCxnSpPr>
          <p:nvPr/>
        </p:nvCxnSpPr>
        <p:spPr bwMode="auto">
          <a:xfrm rot="5400000">
            <a:off x="4391515" y="3062310"/>
            <a:ext cx="536672" cy="676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10800000" flipV="1">
            <a:off x="5840362" y="3038168"/>
            <a:ext cx="1076633" cy="54569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0" name="Curved Connector 89"/>
          <p:cNvCxnSpPr/>
          <p:nvPr/>
        </p:nvCxnSpPr>
        <p:spPr bwMode="auto">
          <a:xfrm>
            <a:off x="2418735" y="2875935"/>
            <a:ext cx="1032388" cy="6489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Bent-Up Arrow 95"/>
          <p:cNvSpPr/>
          <p:nvPr/>
        </p:nvSpPr>
        <p:spPr>
          <a:xfrm rot="5400000">
            <a:off x="5427407" y="4881718"/>
            <a:ext cx="648929" cy="707922"/>
          </a:xfrm>
          <a:prstGeom prst="bentUpArrow">
            <a:avLst/>
          </a:prstGeom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Bent-Up Arrow 96"/>
          <p:cNvSpPr/>
          <p:nvPr/>
        </p:nvSpPr>
        <p:spPr>
          <a:xfrm rot="16200000" flipH="1">
            <a:off x="3411795" y="4827641"/>
            <a:ext cx="648929" cy="707922"/>
          </a:xfrm>
          <a:prstGeom prst="bentUpArrow">
            <a:avLst/>
          </a:prstGeom>
          <a:ln w="38100">
            <a:solidFill>
              <a:srgbClr val="7030A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Bent-Up Arrow 97"/>
          <p:cNvSpPr/>
          <p:nvPr/>
        </p:nvSpPr>
        <p:spPr>
          <a:xfrm rot="16200000" flipH="1">
            <a:off x="3726429" y="5230765"/>
            <a:ext cx="648929" cy="707922"/>
          </a:xfrm>
          <a:prstGeom prst="bentUpArrow">
            <a:avLst/>
          </a:prstGeom>
          <a:ln w="38100">
            <a:solidFill>
              <a:srgbClr val="00B05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879528" y="4735807"/>
            <a:ext cx="2299854" cy="135774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renaming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0…2</a:t>
            </a:r>
            <a:r>
              <a:rPr lang="en-US" sz="2400" i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q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6180457" y="4789552"/>
            <a:ext cx="2299854" cy="135774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renaming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i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-1, …, 2q+1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73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 bwMode="auto">
          <a:xfrm>
            <a:off x="6180457" y="4789552"/>
            <a:ext cx="2299854" cy="135774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renaming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2n-1, …, 2q+1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WSB </a:t>
            </a:r>
            <a:r>
              <a:rPr lang="en-US" dirty="0" smtClean="0">
                <a:latin typeface="cmsy1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2</a:t>
            </a:r>
            <a:r>
              <a:rPr lang="en-US" i="1" dirty="0" smtClean="0">
                <a:solidFill>
                  <a:schemeClr val="tx1"/>
                </a:solidFill>
              </a:rPr>
              <a:t>n-</a:t>
            </a:r>
            <a:r>
              <a:rPr lang="en-US" dirty="0" smtClean="0"/>
              <a:t>Renaming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71681" y="1822911"/>
            <a:ext cx="1146175" cy="1000125"/>
            <a:chOff x="1043" y="2546"/>
            <a:chExt cx="869" cy="74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171677" y="2002811"/>
            <a:ext cx="1447800" cy="1295400"/>
            <a:chOff x="3168" y="1824"/>
            <a:chExt cx="912" cy="816"/>
          </a:xfrm>
        </p:grpSpPr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27"/>
          <p:cNvGrpSpPr>
            <a:grpSpLocks/>
          </p:cNvGrpSpPr>
          <p:nvPr/>
        </p:nvGrpSpPr>
        <p:grpSpPr bwMode="auto">
          <a:xfrm flipH="1">
            <a:off x="6670060" y="2151882"/>
            <a:ext cx="1447800" cy="1295400"/>
            <a:chOff x="3168" y="1824"/>
            <a:chExt cx="912" cy="816"/>
          </a:xfrm>
        </p:grpSpPr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 bwMode="auto">
          <a:xfrm>
            <a:off x="3506541" y="3334029"/>
            <a:ext cx="2299854" cy="1357746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WSB</a:t>
            </a:r>
          </a:p>
        </p:txBody>
      </p:sp>
      <p:cxnSp>
        <p:nvCxnSpPr>
          <p:cNvPr id="86" name="Curved Connector 85"/>
          <p:cNvCxnSpPr>
            <a:stCxn id="12" idx="2"/>
            <a:endCxn id="36" idx="0"/>
          </p:cNvCxnSpPr>
          <p:nvPr/>
        </p:nvCxnSpPr>
        <p:spPr bwMode="auto">
          <a:xfrm rot="5400000">
            <a:off x="4391515" y="3062310"/>
            <a:ext cx="536672" cy="676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10800000" flipV="1">
            <a:off x="5840362" y="3038168"/>
            <a:ext cx="1076633" cy="54569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0" name="Curved Connector 89"/>
          <p:cNvCxnSpPr/>
          <p:nvPr/>
        </p:nvCxnSpPr>
        <p:spPr bwMode="auto">
          <a:xfrm>
            <a:off x="2418735" y="2875935"/>
            <a:ext cx="1032388" cy="6489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Bent-Up Arrow 95"/>
          <p:cNvSpPr/>
          <p:nvPr/>
        </p:nvSpPr>
        <p:spPr>
          <a:xfrm rot="5400000">
            <a:off x="5427407" y="4881718"/>
            <a:ext cx="648929" cy="707922"/>
          </a:xfrm>
          <a:prstGeom prst="bentUpArrow">
            <a:avLst/>
          </a:prstGeom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Bent-Up Arrow 96"/>
          <p:cNvSpPr/>
          <p:nvPr/>
        </p:nvSpPr>
        <p:spPr>
          <a:xfrm rot="16200000" flipH="1">
            <a:off x="3411795" y="4827641"/>
            <a:ext cx="648929" cy="707922"/>
          </a:xfrm>
          <a:prstGeom prst="bentUpArrow">
            <a:avLst/>
          </a:prstGeom>
          <a:ln w="38100">
            <a:solidFill>
              <a:srgbClr val="7030A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Bent-Up Arrow 97"/>
          <p:cNvSpPr/>
          <p:nvPr/>
        </p:nvSpPr>
        <p:spPr>
          <a:xfrm rot="16200000" flipH="1">
            <a:off x="3726429" y="5230765"/>
            <a:ext cx="648929" cy="707922"/>
          </a:xfrm>
          <a:prstGeom prst="bentUpArrow">
            <a:avLst/>
          </a:prstGeom>
          <a:ln w="38100">
            <a:solidFill>
              <a:srgbClr val="00B05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879528" y="4735807"/>
            <a:ext cx="2299854" cy="135774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renaming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0…2q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 bwMode="auto">
          <a:xfrm>
            <a:off x="2770499" y="4879818"/>
            <a:ext cx="38058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Ranges do not overlap</a:t>
            </a:r>
          </a:p>
        </p:txBody>
      </p:sp>
    </p:spTree>
    <p:extLst>
      <p:ext uri="{BB962C8B-B14F-4D97-AF65-F5344CB8AC3E}">
        <p14:creationId xmlns:p14="http://schemas.microsoft.com/office/powerpoint/2010/main" val="91953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</a:t>
            </a:r>
            <a:r>
              <a:rPr lang="en-US" i="1" dirty="0" smtClean="0">
                <a:solidFill>
                  <a:schemeClr val="tx1"/>
                </a:solidFill>
              </a:rPr>
              <a:t>n-</a:t>
            </a:r>
            <a:r>
              <a:rPr lang="en-US" dirty="0" smtClean="0"/>
              <a:t>Renaming </a:t>
            </a:r>
            <a:r>
              <a:rPr lang="en-US" dirty="0" smtClean="0">
                <a:latin typeface="cmsy10"/>
              </a:rPr>
              <a:t>)</a:t>
            </a:r>
            <a:r>
              <a:rPr lang="en-US" dirty="0" smtClean="0"/>
              <a:t> WSB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27</a:t>
            </a:fld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71681" y="1822911"/>
            <a:ext cx="1146175" cy="1000125"/>
            <a:chOff x="1043" y="2546"/>
            <a:chExt cx="869" cy="74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171677" y="2002811"/>
            <a:ext cx="1447800" cy="1295400"/>
            <a:chOff x="3168" y="1824"/>
            <a:chExt cx="912" cy="816"/>
          </a:xfrm>
        </p:grpSpPr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27"/>
          <p:cNvGrpSpPr>
            <a:grpSpLocks/>
          </p:cNvGrpSpPr>
          <p:nvPr/>
        </p:nvGrpSpPr>
        <p:grpSpPr bwMode="auto">
          <a:xfrm flipH="1">
            <a:off x="6670060" y="2151882"/>
            <a:ext cx="1447800" cy="1295400"/>
            <a:chOff x="3168" y="1824"/>
            <a:chExt cx="912" cy="816"/>
          </a:xfrm>
        </p:grpSpPr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 bwMode="auto">
          <a:xfrm>
            <a:off x="3241141" y="3334029"/>
            <a:ext cx="2734146" cy="135774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-renaming</a:t>
            </a:r>
          </a:p>
        </p:txBody>
      </p:sp>
      <p:cxnSp>
        <p:nvCxnSpPr>
          <p:cNvPr id="86" name="Curved Connector 85"/>
          <p:cNvCxnSpPr>
            <a:stCxn id="12" idx="2"/>
            <a:endCxn id="36" idx="0"/>
          </p:cNvCxnSpPr>
          <p:nvPr/>
        </p:nvCxnSpPr>
        <p:spPr bwMode="auto">
          <a:xfrm rot="5400000">
            <a:off x="4367388" y="3038183"/>
            <a:ext cx="536672" cy="5502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10800000" flipV="1">
            <a:off x="5840362" y="3038168"/>
            <a:ext cx="1076633" cy="54569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0" name="Curved Connector 89"/>
          <p:cNvCxnSpPr/>
          <p:nvPr/>
        </p:nvCxnSpPr>
        <p:spPr bwMode="auto">
          <a:xfrm>
            <a:off x="2418735" y="2875935"/>
            <a:ext cx="1032388" cy="6489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Bent-Up Arrow 95"/>
          <p:cNvSpPr/>
          <p:nvPr/>
        </p:nvSpPr>
        <p:spPr>
          <a:xfrm rot="5400000">
            <a:off x="5427407" y="4881718"/>
            <a:ext cx="648929" cy="707922"/>
          </a:xfrm>
          <a:prstGeom prst="bentUpArrow">
            <a:avLst/>
          </a:prstGeom>
          <a:ln w="38100">
            <a:solidFill>
              <a:srgbClr val="00B05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Bent-Up Arrow 96"/>
          <p:cNvSpPr/>
          <p:nvPr/>
        </p:nvSpPr>
        <p:spPr>
          <a:xfrm rot="16200000" flipH="1">
            <a:off x="3158299" y="4791429"/>
            <a:ext cx="648929" cy="707922"/>
          </a:xfrm>
          <a:prstGeom prst="bentUpArrow">
            <a:avLst/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701607" y="5061034"/>
            <a:ext cx="385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610379" y="5729481"/>
            <a:ext cx="385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3" name="Down Arrow 92"/>
          <p:cNvSpPr/>
          <p:nvPr/>
        </p:nvSpPr>
        <p:spPr>
          <a:xfrm>
            <a:off x="4680642" y="4961299"/>
            <a:ext cx="363239" cy="733331"/>
          </a:xfrm>
          <a:prstGeom prst="downArrow">
            <a:avLst/>
          </a:prstGeom>
          <a:ln w="38100">
            <a:solidFill>
              <a:srgbClr val="7030A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166066" y="5148550"/>
            <a:ext cx="385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98677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</a:t>
            </a:r>
            <a:r>
              <a:rPr lang="en-US" i="1" dirty="0" smtClean="0">
                <a:solidFill>
                  <a:schemeClr val="tx1"/>
                </a:solidFill>
              </a:rPr>
              <a:t>n-</a:t>
            </a:r>
            <a:r>
              <a:rPr lang="en-US" dirty="0" smtClean="0"/>
              <a:t>Renaming </a:t>
            </a:r>
            <a:r>
              <a:rPr lang="en-US" dirty="0" smtClean="0">
                <a:latin typeface="cmsy10"/>
              </a:rPr>
              <a:t>)</a:t>
            </a:r>
            <a:r>
              <a:rPr lang="en-US" dirty="0" smtClean="0"/>
              <a:t> WSB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71681" y="1822911"/>
            <a:ext cx="1146175" cy="1000125"/>
            <a:chOff x="1043" y="2546"/>
            <a:chExt cx="869" cy="74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171677" y="2002811"/>
            <a:ext cx="1447800" cy="1295400"/>
            <a:chOff x="3168" y="1824"/>
            <a:chExt cx="912" cy="816"/>
          </a:xfrm>
        </p:grpSpPr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27"/>
          <p:cNvGrpSpPr>
            <a:grpSpLocks/>
          </p:cNvGrpSpPr>
          <p:nvPr/>
        </p:nvGrpSpPr>
        <p:grpSpPr bwMode="auto">
          <a:xfrm flipH="1">
            <a:off x="6670060" y="2151882"/>
            <a:ext cx="1447800" cy="1295400"/>
            <a:chOff x="3168" y="1824"/>
            <a:chExt cx="912" cy="816"/>
          </a:xfrm>
        </p:grpSpPr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 bwMode="auto">
          <a:xfrm>
            <a:off x="3241141" y="3334029"/>
            <a:ext cx="2734146" cy="135774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n-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renaming</a:t>
            </a:r>
          </a:p>
        </p:txBody>
      </p:sp>
      <p:cxnSp>
        <p:nvCxnSpPr>
          <p:cNvPr id="86" name="Curved Connector 85"/>
          <p:cNvCxnSpPr>
            <a:stCxn id="12" idx="2"/>
            <a:endCxn id="36" idx="0"/>
          </p:cNvCxnSpPr>
          <p:nvPr/>
        </p:nvCxnSpPr>
        <p:spPr bwMode="auto">
          <a:xfrm rot="5400000">
            <a:off x="4367388" y="3038183"/>
            <a:ext cx="536672" cy="5502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10800000" flipV="1">
            <a:off x="5840362" y="3038168"/>
            <a:ext cx="1076633" cy="54569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0" name="Curved Connector 89"/>
          <p:cNvCxnSpPr/>
          <p:nvPr/>
        </p:nvCxnSpPr>
        <p:spPr bwMode="auto">
          <a:xfrm>
            <a:off x="2418735" y="2875935"/>
            <a:ext cx="1032388" cy="6489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Bent-Up Arrow 95"/>
          <p:cNvSpPr/>
          <p:nvPr/>
        </p:nvSpPr>
        <p:spPr>
          <a:xfrm rot="5400000">
            <a:off x="5427407" y="4881718"/>
            <a:ext cx="648929" cy="707922"/>
          </a:xfrm>
          <a:prstGeom prst="bentUpArrow">
            <a:avLst/>
          </a:prstGeom>
          <a:ln w="38100">
            <a:solidFill>
              <a:srgbClr val="00B05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Bent-Up Arrow 96"/>
          <p:cNvSpPr/>
          <p:nvPr/>
        </p:nvSpPr>
        <p:spPr>
          <a:xfrm rot="16200000" flipH="1">
            <a:off x="3158299" y="4791429"/>
            <a:ext cx="648929" cy="707922"/>
          </a:xfrm>
          <a:prstGeom prst="bentUpArrow">
            <a:avLst/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408909" y="5703831"/>
            <a:ext cx="1938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 (mod2) = 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764084" y="6236473"/>
            <a:ext cx="2023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 (mod 2) = 1</a:t>
            </a:r>
          </a:p>
        </p:txBody>
      </p:sp>
      <p:sp>
        <p:nvSpPr>
          <p:cNvPr id="93" name="Down Arrow 92"/>
          <p:cNvSpPr/>
          <p:nvPr/>
        </p:nvSpPr>
        <p:spPr>
          <a:xfrm>
            <a:off x="4680642" y="4961299"/>
            <a:ext cx="363239" cy="733331"/>
          </a:xfrm>
          <a:prstGeom prst="downArrow">
            <a:avLst/>
          </a:prstGeom>
          <a:ln w="38100">
            <a:solidFill>
              <a:srgbClr val="7030A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089319" y="5791347"/>
            <a:ext cx="2023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 (mod 2) = 1</a:t>
            </a:r>
          </a:p>
        </p:txBody>
      </p:sp>
      <p:sp>
        <p:nvSpPr>
          <p:cNvPr id="44" name="TextBox 43"/>
          <p:cNvSpPr txBox="1"/>
          <p:nvPr/>
        </p:nvSpPr>
        <p:spPr bwMode="auto">
          <a:xfrm>
            <a:off x="2708493" y="4363771"/>
            <a:ext cx="378501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Cannot all be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or all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209365" y="5120005"/>
            <a:ext cx="1116200" cy="578882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parity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270414" y="5706971"/>
            <a:ext cx="1116200" cy="578882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parity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33110" y="5116986"/>
            <a:ext cx="1116200" cy="578882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parity</a:t>
            </a:r>
          </a:p>
        </p:txBody>
      </p:sp>
    </p:spTree>
    <p:extLst>
      <p:ext uri="{BB962C8B-B14F-4D97-AF65-F5344CB8AC3E}">
        <p14:creationId xmlns:p14="http://schemas.microsoft.com/office/powerpoint/2010/main" val="146352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12-Mar-15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 bwMode="auto">
          <a:xfrm>
            <a:off x="1379888" y="1258431"/>
            <a:ext cx="162576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Theorem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379888" y="2443922"/>
            <a:ext cx="543566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There is no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-process weak symmetry-breaking protocol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276002" y="4060299"/>
            <a:ext cx="806502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Hence no renaming for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 and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names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52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5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1" name="AutoShape 34"/>
          <p:cNvSpPr>
            <a:spLocks noChangeArrowheads="1"/>
          </p:cNvSpPr>
          <p:nvPr/>
        </p:nvSpPr>
        <p:spPr bwMode="auto">
          <a:xfrm flipV="1">
            <a:off x="4032250" y="3500438"/>
            <a:ext cx="1057275" cy="914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EB7B-FB53-4AC9-B587-E43F1C66C972}" type="datetime5">
              <a:rPr lang="en-US" altLang="en-US"/>
              <a:pPr/>
              <a:t>12-Mar-15</a:t>
            </a:fld>
            <a:endParaRPr lang="en-US" altLang="en-US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Reminder: Cannot Map Boundary Around a Hole</a:t>
            </a:r>
            <a:endParaRPr lang="en-US" altLang="en-US" sz="2800"/>
          </a:p>
        </p:txBody>
      </p:sp>
      <p:sp>
        <p:nvSpPr>
          <p:cNvPr id="376836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37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>
              <a:gd name="T0" fmla="*/ 1028 w 1384"/>
              <a:gd name="T1" fmla="*/ 0 h 1048"/>
              <a:gd name="T2" fmla="*/ 1384 w 1384"/>
              <a:gd name="T3" fmla="*/ 626 h 1048"/>
              <a:gd name="T4" fmla="*/ 0 w 1384"/>
              <a:gd name="T5" fmla="*/ 1048 h 1048"/>
              <a:gd name="T6" fmla="*/ 1028 w 1384"/>
              <a:gd name="T7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38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>
              <a:gd name="T0" fmla="*/ 369 w 1397"/>
              <a:gd name="T1" fmla="*/ 0 h 1041"/>
              <a:gd name="T2" fmla="*/ 0 w 1397"/>
              <a:gd name="T3" fmla="*/ 619 h 1041"/>
              <a:gd name="T4" fmla="*/ 1397 w 1397"/>
              <a:gd name="T5" fmla="*/ 1041 h 1041"/>
              <a:gd name="T6" fmla="*/ 369 w 1397"/>
              <a:gd name="T7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39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>
              <a:gd name="T0" fmla="*/ 369 w 732"/>
              <a:gd name="T1" fmla="*/ 0 h 982"/>
              <a:gd name="T2" fmla="*/ 0 w 732"/>
              <a:gd name="T3" fmla="*/ 982 h 982"/>
              <a:gd name="T4" fmla="*/ 732 w 732"/>
              <a:gd name="T5" fmla="*/ 969 h 982"/>
              <a:gd name="T6" fmla="*/ 369 w 732"/>
              <a:gd name="T7" fmla="*/ 0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40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41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42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43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44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45" name="Oval 13"/>
          <p:cNvSpPr>
            <a:spLocks noChangeArrowheads="1"/>
          </p:cNvSpPr>
          <p:nvPr/>
        </p:nvSpPr>
        <p:spPr bwMode="auto">
          <a:xfrm>
            <a:off x="4632325" y="43910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46" name="Oval 14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47" name="Oval 15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48" name="Oval 16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49" name="Oval 17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50" name="Oval 18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51" name="Oval 19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52" name="Oval 20"/>
          <p:cNvSpPr>
            <a:spLocks noChangeArrowheads="1"/>
          </p:cNvSpPr>
          <p:nvPr/>
        </p:nvSpPr>
        <p:spPr bwMode="auto">
          <a:xfrm>
            <a:off x="6577013" y="4960938"/>
            <a:ext cx="307975" cy="2619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53" name="Oval 21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54" name="Oval 22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55" name="Oval 23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56" name="Oval 24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57" name="Oval 25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58" name="Oval 26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59" name="Oval 27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60" name="Oval 28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61" name="Oval 29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62" name="Oval 30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63" name="Oval 31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64" name="Freeform 32"/>
          <p:cNvSpPr>
            <a:spLocks/>
          </p:cNvSpPr>
          <p:nvPr/>
        </p:nvSpPr>
        <p:spPr bwMode="auto">
          <a:xfrm>
            <a:off x="4752975" y="2101850"/>
            <a:ext cx="568325" cy="790575"/>
          </a:xfrm>
          <a:custGeom>
            <a:avLst/>
            <a:gdLst>
              <a:gd name="T0" fmla="*/ 358 w 358"/>
              <a:gd name="T1" fmla="*/ 498 h 498"/>
              <a:gd name="T2" fmla="*/ 0 w 358"/>
              <a:gd name="T3" fmla="*/ 0 h 49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58" h="498">
                <a:moveTo>
                  <a:pt x="358" y="498"/>
                </a:moveTo>
                <a:lnTo>
                  <a:pt x="0" y="0"/>
                </a:lnTo>
              </a:path>
            </a:pathLst>
          </a:custGeom>
          <a:noFill/>
          <a:ln w="101600" cap="flat" cmpd="sng">
            <a:solidFill>
              <a:srgbClr val="66FF33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65" name="Freeform 33"/>
          <p:cNvSpPr>
            <a:spLocks/>
          </p:cNvSpPr>
          <p:nvPr/>
        </p:nvSpPr>
        <p:spPr bwMode="auto">
          <a:xfrm>
            <a:off x="2803525" y="4002088"/>
            <a:ext cx="314325" cy="495300"/>
          </a:xfrm>
          <a:custGeom>
            <a:avLst/>
            <a:gdLst>
              <a:gd name="T0" fmla="*/ 198 w 198"/>
              <a:gd name="T1" fmla="*/ 0 h 312"/>
              <a:gd name="T2" fmla="*/ 0 w 198"/>
              <a:gd name="T3" fmla="*/ 312 h 3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98" h="312">
                <a:moveTo>
                  <a:pt x="198" y="0"/>
                </a:moveTo>
                <a:lnTo>
                  <a:pt x="0" y="312"/>
                </a:lnTo>
              </a:path>
            </a:pathLst>
          </a:custGeom>
          <a:noFill/>
          <a:ln w="101600" cap="flat" cmpd="sng">
            <a:solidFill>
              <a:srgbClr val="66FF33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67" name="Oval 35"/>
          <p:cNvSpPr>
            <a:spLocks noChangeArrowheads="1"/>
          </p:cNvSpPr>
          <p:nvPr/>
        </p:nvSpPr>
        <p:spPr bwMode="auto">
          <a:xfrm>
            <a:off x="4962525" y="3382963"/>
            <a:ext cx="307975" cy="2619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68" name="Oval 36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69" name="Oval 37"/>
          <p:cNvSpPr>
            <a:spLocks noChangeArrowheads="1"/>
          </p:cNvSpPr>
          <p:nvPr/>
        </p:nvSpPr>
        <p:spPr bwMode="auto">
          <a:xfrm>
            <a:off x="4438650" y="4343400"/>
            <a:ext cx="290513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76870" name="Freeform 38"/>
          <p:cNvSpPr>
            <a:spLocks/>
          </p:cNvSpPr>
          <p:nvPr/>
        </p:nvSpPr>
        <p:spPr bwMode="auto">
          <a:xfrm>
            <a:off x="2309813" y="1889125"/>
            <a:ext cx="3027362" cy="3297238"/>
          </a:xfrm>
          <a:custGeom>
            <a:avLst/>
            <a:gdLst>
              <a:gd name="T0" fmla="*/ 0 w 1907"/>
              <a:gd name="T1" fmla="*/ 2077 h 2077"/>
              <a:gd name="T2" fmla="*/ 1473 w 1907"/>
              <a:gd name="T3" fmla="*/ 1671 h 2077"/>
              <a:gd name="T4" fmla="*/ 1794 w 1907"/>
              <a:gd name="T5" fmla="*/ 1020 h 2077"/>
              <a:gd name="T6" fmla="*/ 1907 w 1907"/>
              <a:gd name="T7" fmla="*/ 699 h 2077"/>
              <a:gd name="T8" fmla="*/ 1416 w 1907"/>
              <a:gd name="T9" fmla="*/ 0 h 2077"/>
              <a:gd name="T10" fmla="*/ 944 w 1907"/>
              <a:gd name="T11" fmla="*/ 708 h 2077"/>
              <a:gd name="T12" fmla="*/ 1124 w 1907"/>
              <a:gd name="T13" fmla="*/ 1038 h 2077"/>
              <a:gd name="T14" fmla="*/ 633 w 1907"/>
              <a:gd name="T15" fmla="*/ 1161 h 2077"/>
              <a:gd name="T16" fmla="*/ 0 w 1907"/>
              <a:gd name="T17" fmla="*/ 2077 h 2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07" h="2077">
                <a:moveTo>
                  <a:pt x="0" y="2077"/>
                </a:moveTo>
                <a:lnTo>
                  <a:pt x="1473" y="1671"/>
                </a:lnTo>
                <a:lnTo>
                  <a:pt x="1794" y="1020"/>
                </a:lnTo>
                <a:lnTo>
                  <a:pt x="1907" y="699"/>
                </a:lnTo>
                <a:lnTo>
                  <a:pt x="1416" y="0"/>
                </a:lnTo>
                <a:lnTo>
                  <a:pt x="944" y="708"/>
                </a:lnTo>
                <a:lnTo>
                  <a:pt x="1124" y="1038"/>
                </a:lnTo>
                <a:lnTo>
                  <a:pt x="633" y="1161"/>
                </a:lnTo>
                <a:lnTo>
                  <a:pt x="0" y="2077"/>
                </a:lnTo>
                <a:close/>
              </a:path>
            </a:pathLst>
          </a:custGeom>
          <a:noFill/>
          <a:ln w="76200" cap="flat" cmpd="sng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71" name="Freeform 39"/>
          <p:cNvSpPr>
            <a:spLocks/>
          </p:cNvSpPr>
          <p:nvPr/>
        </p:nvSpPr>
        <p:spPr bwMode="auto">
          <a:xfrm>
            <a:off x="4692650" y="3687763"/>
            <a:ext cx="374650" cy="793750"/>
          </a:xfrm>
          <a:custGeom>
            <a:avLst/>
            <a:gdLst>
              <a:gd name="T0" fmla="*/ 0 w 236"/>
              <a:gd name="T1" fmla="*/ 500 h 500"/>
              <a:gd name="T2" fmla="*/ 236 w 236"/>
              <a:gd name="T3" fmla="*/ 0 h 5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36" h="500">
                <a:moveTo>
                  <a:pt x="0" y="500"/>
                </a:moveTo>
                <a:lnTo>
                  <a:pt x="236" y="0"/>
                </a:lnTo>
              </a:path>
            </a:pathLst>
          </a:custGeom>
          <a:noFill/>
          <a:ln w="101600" cap="flat" cmpd="sng">
            <a:solidFill>
              <a:srgbClr val="66FF33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72" name="Text Box 40"/>
          <p:cNvSpPr txBox="1">
            <a:spLocks noChangeArrowheads="1"/>
          </p:cNvSpPr>
          <p:nvPr/>
        </p:nvSpPr>
        <p:spPr bwMode="auto">
          <a:xfrm>
            <a:off x="6223000" y="1752600"/>
            <a:ext cx="24780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>
                <a:latin typeface="Arial" panose="020B0604020202020204" pitchFamily="34" charset="0"/>
              </a:rPr>
              <a:t>Hole is an </a:t>
            </a:r>
            <a:r>
              <a:rPr lang="en-US" altLang="en-US" sz="2800" b="1" dirty="0">
                <a:solidFill>
                  <a:schemeClr val="tx1"/>
                </a:solidFill>
                <a:latin typeface="Arial" panose="020B0604020202020204" pitchFamily="34" charset="0"/>
              </a:rPr>
              <a:t>obstruction</a:t>
            </a:r>
          </a:p>
        </p:txBody>
      </p:sp>
      <p:sp>
        <p:nvSpPr>
          <p:cNvPr id="376873" name="Line 41"/>
          <p:cNvSpPr>
            <a:spLocks noChangeShapeType="1"/>
          </p:cNvSpPr>
          <p:nvPr/>
        </p:nvSpPr>
        <p:spPr bwMode="auto">
          <a:xfrm flipH="1">
            <a:off x="4795838" y="2714625"/>
            <a:ext cx="2400300" cy="104933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74" name="AutoShape 42"/>
          <p:cNvSpPr>
            <a:spLocks noChangeArrowheads="1"/>
          </p:cNvSpPr>
          <p:nvPr/>
        </p:nvSpPr>
        <p:spPr bwMode="auto">
          <a:xfrm>
            <a:off x="419100" y="1757363"/>
            <a:ext cx="2411413" cy="178752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6877" name="Text Box 45"/>
          <p:cNvSpPr txBox="1">
            <a:spLocks noChangeArrowheads="1"/>
          </p:cNvSpPr>
          <p:nvPr/>
        </p:nvSpPr>
        <p:spPr bwMode="auto">
          <a:xfrm>
            <a:off x="2849373" y="2413000"/>
            <a:ext cx="49885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FF7C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rgbClr val="FF7C80"/>
                </a:solidFill>
                <a:latin typeface="Arial" panose="020B0604020202020204" pitchFamily="34" charset="0"/>
              </a:rPr>
              <a:t>?</a:t>
            </a:r>
          </a:p>
        </p:txBody>
      </p:sp>
      <p:sp>
        <p:nvSpPr>
          <p:cNvPr id="49" name="AutoShape 44"/>
          <p:cNvSpPr>
            <a:spLocks noChangeArrowheads="1"/>
          </p:cNvSpPr>
          <p:nvPr/>
        </p:nvSpPr>
        <p:spPr bwMode="auto">
          <a:xfrm>
            <a:off x="2662238" y="2101850"/>
            <a:ext cx="1028700" cy="508000"/>
          </a:xfrm>
          <a:prstGeom prst="curvedDownArrow">
            <a:avLst>
              <a:gd name="adj1" fmla="val 40500"/>
              <a:gd name="adj2" fmla="val 81000"/>
              <a:gd name="adj3" fmla="val 33333"/>
            </a:avLst>
          </a:prstGeom>
          <a:solidFill>
            <a:schemeClr val="bg1"/>
          </a:solidFill>
          <a:ln w="57150">
            <a:solidFill>
              <a:srgbClr val="FF7C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0" name="Freeform 43"/>
          <p:cNvSpPr>
            <a:spLocks/>
          </p:cNvSpPr>
          <p:nvPr/>
        </p:nvSpPr>
        <p:spPr bwMode="auto">
          <a:xfrm>
            <a:off x="368300" y="1765300"/>
            <a:ext cx="2463800" cy="1828800"/>
          </a:xfrm>
          <a:custGeom>
            <a:avLst/>
            <a:gdLst>
              <a:gd name="T0" fmla="*/ 808 w 1552"/>
              <a:gd name="T1" fmla="*/ 0 h 1152"/>
              <a:gd name="T2" fmla="*/ 1552 w 1552"/>
              <a:gd name="T3" fmla="*/ 1152 h 1152"/>
              <a:gd name="T4" fmla="*/ 0 w 1552"/>
              <a:gd name="T5" fmla="*/ 1112 h 1152"/>
              <a:gd name="T6" fmla="*/ 760 w 1552"/>
              <a:gd name="T7" fmla="*/ 16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52" h="1152">
                <a:moveTo>
                  <a:pt x="808" y="0"/>
                </a:moveTo>
                <a:lnTo>
                  <a:pt x="1552" y="1152"/>
                </a:lnTo>
                <a:lnTo>
                  <a:pt x="0" y="1112"/>
                </a:lnTo>
                <a:lnTo>
                  <a:pt x="760" y="16"/>
                </a:lnTo>
              </a:path>
            </a:pathLst>
          </a:custGeom>
          <a:noFill/>
          <a:ln w="76200" cap="flat" cmpd="sng">
            <a:solidFill>
              <a:srgbClr val="66FF33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2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76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7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7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64" grpId="0" animBg="1"/>
      <p:bldP spid="376865" grpId="0" animBg="1"/>
      <p:bldP spid="376870" grpId="0" animBg="1"/>
      <p:bldP spid="376871" grpId="0" animBg="1"/>
      <p:bldP spid="376872" grpId="0"/>
      <p:bldP spid="376873" grpId="0" animBg="1"/>
      <p:bldP spid="5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ate Placeholder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D25E9-9574-47C7-90E9-2E82E9953A25}" type="datetime5">
              <a:rPr lang="en-US" altLang="en-US"/>
              <a:pPr/>
              <a:t>12-Mar-15</a:t>
            </a:fld>
            <a:endParaRPr lang="en-US" alt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28A3CD0C-4C62-4DF4-B917-36C35EA93BB4}" type="slidenum">
              <a:rPr lang="en-US" altLang="en-US" sz="1600">
                <a:solidFill>
                  <a:schemeClr val="tx1"/>
                </a:solidFill>
                <a:latin typeface="Arial" panose="020B0604020202020204" pitchFamily="34" charset="0"/>
              </a:rPr>
              <a:pPr/>
              <a:t>31</a:t>
            </a:fld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 smtClean="0"/>
              <a:t>WSB Output Complex</a:t>
            </a:r>
            <a:endParaRPr lang="en-US" altLang="en-US" sz="4000" dirty="0"/>
          </a:p>
        </p:txBody>
      </p:sp>
      <p:sp>
        <p:nvSpPr>
          <p:cNvPr id="242691" name="AutoShape 3"/>
          <p:cNvSpPr>
            <a:spLocks noChangeArrowheads="1"/>
          </p:cNvSpPr>
          <p:nvPr/>
        </p:nvSpPr>
        <p:spPr bwMode="auto">
          <a:xfrm>
            <a:off x="1628775" y="1914525"/>
            <a:ext cx="5600700" cy="384333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692" name="AutoShape 4"/>
          <p:cNvSpPr>
            <a:spLocks noChangeArrowheads="1"/>
          </p:cNvSpPr>
          <p:nvPr/>
        </p:nvSpPr>
        <p:spPr bwMode="auto">
          <a:xfrm flipV="1">
            <a:off x="3709988" y="3881438"/>
            <a:ext cx="1443037" cy="11858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693" name="Line 5"/>
          <p:cNvSpPr>
            <a:spLocks noChangeShapeType="1"/>
          </p:cNvSpPr>
          <p:nvPr/>
        </p:nvSpPr>
        <p:spPr bwMode="auto">
          <a:xfrm flipH="1">
            <a:off x="3700463" y="1928813"/>
            <a:ext cx="742950" cy="2000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694" name="Line 6"/>
          <p:cNvSpPr>
            <a:spLocks noChangeShapeType="1"/>
          </p:cNvSpPr>
          <p:nvPr/>
        </p:nvSpPr>
        <p:spPr bwMode="auto">
          <a:xfrm flipH="1">
            <a:off x="1643063" y="3929063"/>
            <a:ext cx="2085975" cy="18716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695" name="Line 7"/>
          <p:cNvSpPr>
            <a:spLocks noChangeShapeType="1"/>
          </p:cNvSpPr>
          <p:nvPr/>
        </p:nvSpPr>
        <p:spPr bwMode="auto">
          <a:xfrm flipV="1">
            <a:off x="1700213" y="5029200"/>
            <a:ext cx="2757487" cy="728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696" name="Line 8"/>
          <p:cNvSpPr>
            <a:spLocks noChangeShapeType="1"/>
          </p:cNvSpPr>
          <p:nvPr/>
        </p:nvSpPr>
        <p:spPr bwMode="auto">
          <a:xfrm>
            <a:off x="4443413" y="5043488"/>
            <a:ext cx="2771775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697" name="Line 9"/>
          <p:cNvSpPr>
            <a:spLocks noChangeShapeType="1"/>
          </p:cNvSpPr>
          <p:nvPr/>
        </p:nvSpPr>
        <p:spPr bwMode="auto">
          <a:xfrm>
            <a:off x="4429125" y="1957388"/>
            <a:ext cx="714375" cy="1957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698" name="Line 10"/>
          <p:cNvSpPr>
            <a:spLocks noChangeShapeType="1"/>
          </p:cNvSpPr>
          <p:nvPr/>
        </p:nvSpPr>
        <p:spPr bwMode="auto">
          <a:xfrm>
            <a:off x="5143500" y="3929063"/>
            <a:ext cx="2100263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700" name="Oval 12"/>
          <p:cNvSpPr>
            <a:spLocks noChangeArrowheads="1"/>
          </p:cNvSpPr>
          <p:nvPr/>
        </p:nvSpPr>
        <p:spPr bwMode="auto">
          <a:xfrm>
            <a:off x="4237038" y="1782763"/>
            <a:ext cx="384175" cy="398462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sz="2400" dirty="0" smtClean="0">
                <a:latin typeface="Arial" panose="020B0604020202020204" pitchFamily="34" charset="0"/>
              </a:rPr>
              <a:t>1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42701" name="Oval 13"/>
          <p:cNvSpPr>
            <a:spLocks noChangeArrowheads="1"/>
          </p:cNvSpPr>
          <p:nvPr/>
        </p:nvSpPr>
        <p:spPr bwMode="auto">
          <a:xfrm>
            <a:off x="4494213" y="1868488"/>
            <a:ext cx="55562" cy="12541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710" name="Oval 22"/>
          <p:cNvSpPr>
            <a:spLocks noChangeArrowheads="1"/>
          </p:cNvSpPr>
          <p:nvPr/>
        </p:nvSpPr>
        <p:spPr bwMode="auto">
          <a:xfrm>
            <a:off x="3797300" y="3709988"/>
            <a:ext cx="76200" cy="17145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713" name="Oval 25"/>
          <p:cNvSpPr>
            <a:spLocks noChangeArrowheads="1"/>
          </p:cNvSpPr>
          <p:nvPr/>
        </p:nvSpPr>
        <p:spPr bwMode="auto">
          <a:xfrm>
            <a:off x="7292975" y="5662613"/>
            <a:ext cx="76200" cy="17145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2723" name="Oval 35"/>
          <p:cNvSpPr>
            <a:spLocks noChangeArrowheads="1"/>
          </p:cNvSpPr>
          <p:nvPr/>
        </p:nvSpPr>
        <p:spPr bwMode="auto">
          <a:xfrm>
            <a:off x="4237038" y="4889500"/>
            <a:ext cx="384175" cy="3984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sz="2400" dirty="0" smtClean="0">
                <a:latin typeface="Arial" panose="020B0604020202020204" pitchFamily="34" charset="0"/>
              </a:rPr>
              <a:t>0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42724" name="Oval 36"/>
          <p:cNvSpPr>
            <a:spLocks noChangeArrowheads="1"/>
          </p:cNvSpPr>
          <p:nvPr/>
        </p:nvSpPr>
        <p:spPr bwMode="auto">
          <a:xfrm>
            <a:off x="4494213" y="4975225"/>
            <a:ext cx="55562" cy="1254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42725" name="Group 37"/>
          <p:cNvGrpSpPr>
            <a:grpSpLocks/>
          </p:cNvGrpSpPr>
          <p:nvPr/>
        </p:nvGrpSpPr>
        <p:grpSpPr bwMode="auto">
          <a:xfrm>
            <a:off x="1489075" y="5522913"/>
            <a:ext cx="384175" cy="398462"/>
            <a:chOff x="1584" y="2784"/>
            <a:chExt cx="432" cy="426"/>
          </a:xfrm>
        </p:grpSpPr>
        <p:sp>
          <p:nvSpPr>
            <p:cNvPr id="242726" name="Oval 38"/>
            <p:cNvSpPr>
              <a:spLocks noChangeArrowheads="1"/>
            </p:cNvSpPr>
            <p:nvPr/>
          </p:nvSpPr>
          <p:spPr bwMode="auto">
            <a:xfrm>
              <a:off x="1584" y="2784"/>
              <a:ext cx="432" cy="42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GB" altLang="en-US" sz="4400" dirty="0" smtClean="0">
                  <a:latin typeface="Arial" panose="020B0604020202020204" pitchFamily="34" charset="0"/>
                </a:rPr>
                <a:t>1</a:t>
              </a:r>
              <a:endParaRPr lang="en-GB" altLang="en-US" sz="4400" dirty="0">
                <a:latin typeface="Arial" panose="020B0604020202020204" pitchFamily="34" charset="0"/>
              </a:endParaRPr>
            </a:p>
          </p:txBody>
        </p:sp>
        <p:sp>
          <p:nvSpPr>
            <p:cNvPr id="242727" name="Oval 39"/>
            <p:cNvSpPr>
              <a:spLocks noChangeArrowheads="1"/>
            </p:cNvSpPr>
            <p:nvPr/>
          </p:nvSpPr>
          <p:spPr bwMode="auto">
            <a:xfrm>
              <a:off x="1873" y="2876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42732" name="Oval 44"/>
          <p:cNvSpPr>
            <a:spLocks noChangeArrowheads="1"/>
          </p:cNvSpPr>
          <p:nvPr/>
        </p:nvSpPr>
        <p:spPr bwMode="auto">
          <a:xfrm>
            <a:off x="7070725" y="5513388"/>
            <a:ext cx="384175" cy="398462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sz="2400" dirty="0" smtClean="0">
                <a:latin typeface="Arial" panose="020B0604020202020204" pitchFamily="34" charset="0"/>
              </a:rPr>
              <a:t>1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42733" name="Oval 45"/>
          <p:cNvSpPr>
            <a:spLocks noChangeArrowheads="1"/>
          </p:cNvSpPr>
          <p:nvPr/>
        </p:nvSpPr>
        <p:spPr bwMode="auto">
          <a:xfrm>
            <a:off x="7327900" y="5599113"/>
            <a:ext cx="55563" cy="12541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42728" name="Group 40"/>
          <p:cNvGrpSpPr>
            <a:grpSpLocks/>
          </p:cNvGrpSpPr>
          <p:nvPr/>
        </p:nvGrpSpPr>
        <p:grpSpPr bwMode="auto">
          <a:xfrm>
            <a:off x="4938713" y="3606800"/>
            <a:ext cx="384175" cy="398463"/>
            <a:chOff x="1584" y="2784"/>
            <a:chExt cx="432" cy="426"/>
          </a:xfrm>
        </p:grpSpPr>
        <p:sp>
          <p:nvSpPr>
            <p:cNvPr id="242729" name="Oval 41"/>
            <p:cNvSpPr>
              <a:spLocks noChangeArrowheads="1"/>
            </p:cNvSpPr>
            <p:nvPr/>
          </p:nvSpPr>
          <p:spPr bwMode="auto">
            <a:xfrm>
              <a:off x="1584" y="2784"/>
              <a:ext cx="432" cy="42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GB" altLang="en-US" sz="2400" dirty="0" smtClean="0">
                  <a:latin typeface="Arial" panose="020B0604020202020204" pitchFamily="34" charset="0"/>
                </a:rPr>
                <a:t>0</a:t>
              </a:r>
              <a:endParaRPr lang="en-GB" altLang="en-US" sz="2400" dirty="0">
                <a:latin typeface="Arial" panose="020B0604020202020204" pitchFamily="34" charset="0"/>
              </a:endParaRPr>
            </a:p>
          </p:txBody>
        </p:sp>
        <p:sp>
          <p:nvSpPr>
            <p:cNvPr id="242730" name="Oval 42"/>
            <p:cNvSpPr>
              <a:spLocks noChangeArrowheads="1"/>
            </p:cNvSpPr>
            <p:nvPr/>
          </p:nvSpPr>
          <p:spPr bwMode="auto">
            <a:xfrm>
              <a:off x="1873" y="2876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dirty="0">
                <a:latin typeface="Arial" panose="020B0604020202020204" pitchFamily="34" charset="0"/>
              </a:endParaRPr>
            </a:p>
          </p:txBody>
        </p:sp>
      </p:grpSp>
      <p:sp>
        <p:nvSpPr>
          <p:cNvPr id="242735" name="Oval 47"/>
          <p:cNvSpPr>
            <a:spLocks noChangeArrowheads="1"/>
          </p:cNvSpPr>
          <p:nvPr/>
        </p:nvSpPr>
        <p:spPr bwMode="auto">
          <a:xfrm>
            <a:off x="3533775" y="3657600"/>
            <a:ext cx="384175" cy="398463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sz="2400" dirty="0" smtClean="0">
                <a:latin typeface="Arial" panose="020B0604020202020204" pitchFamily="34" charset="0"/>
              </a:rPr>
              <a:t>0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42736" name="Oval 48"/>
          <p:cNvSpPr>
            <a:spLocks noChangeArrowheads="1"/>
          </p:cNvSpPr>
          <p:nvPr/>
        </p:nvSpPr>
        <p:spPr bwMode="auto">
          <a:xfrm>
            <a:off x="3790950" y="3743325"/>
            <a:ext cx="55563" cy="1254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45F25-7D91-4FC3-9487-A47506CD3E5B}" type="datetime5">
              <a:rPr lang="en-US" altLang="en-US"/>
              <a:pPr/>
              <a:t>12-Mar-15</a:t>
            </a:fld>
            <a:endParaRPr lang="en-US" altLang="en-US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EFE69992-7710-4AAD-BCBB-29377686DDAC}" type="slidenum">
              <a:rPr lang="en-US" altLang="en-US" sz="1800">
                <a:solidFill>
                  <a:schemeClr val="tx1"/>
                </a:solidFill>
                <a:latin typeface="Arial" panose="020B0604020202020204" pitchFamily="34" charset="0"/>
              </a:rPr>
              <a:pPr/>
              <a:t>32</a:t>
            </a:fld>
            <a:endParaRPr lang="en-US" alt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Protocol Complex </a:t>
            </a:r>
            <a:r>
              <a:rPr lang="en-US" altLang="en-US" sz="3200"/>
              <a:t>(schematic)</a:t>
            </a:r>
          </a:p>
        </p:txBody>
      </p:sp>
      <p:sp>
        <p:nvSpPr>
          <p:cNvPr id="267267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68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69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>
              <a:gd name="T0" fmla="*/ 1028 w 1384"/>
              <a:gd name="T1" fmla="*/ 0 h 1048"/>
              <a:gd name="T2" fmla="*/ 1384 w 1384"/>
              <a:gd name="T3" fmla="*/ 626 h 1048"/>
              <a:gd name="T4" fmla="*/ 0 w 1384"/>
              <a:gd name="T5" fmla="*/ 1048 h 1048"/>
              <a:gd name="T6" fmla="*/ 1028 w 1384"/>
              <a:gd name="T7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70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>
              <a:gd name="T0" fmla="*/ 369 w 1397"/>
              <a:gd name="T1" fmla="*/ 0 h 1041"/>
              <a:gd name="T2" fmla="*/ 0 w 1397"/>
              <a:gd name="T3" fmla="*/ 619 h 1041"/>
              <a:gd name="T4" fmla="*/ 1397 w 1397"/>
              <a:gd name="T5" fmla="*/ 1041 h 1041"/>
              <a:gd name="T6" fmla="*/ 369 w 1397"/>
              <a:gd name="T7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71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>
              <a:gd name="T0" fmla="*/ 369 w 732"/>
              <a:gd name="T1" fmla="*/ 0 h 982"/>
              <a:gd name="T2" fmla="*/ 0 w 732"/>
              <a:gd name="T3" fmla="*/ 982 h 982"/>
              <a:gd name="T4" fmla="*/ 732 w 732"/>
              <a:gd name="T5" fmla="*/ 969 h 982"/>
              <a:gd name="T6" fmla="*/ 369 w 732"/>
              <a:gd name="T7" fmla="*/ 0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72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73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74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75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76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77" name="Oval 13"/>
          <p:cNvSpPr>
            <a:spLocks noChangeArrowheads="1"/>
          </p:cNvSpPr>
          <p:nvPr/>
        </p:nvSpPr>
        <p:spPr bwMode="auto">
          <a:xfrm>
            <a:off x="4438650" y="4330700"/>
            <a:ext cx="290513" cy="2492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78" name="Oval 14"/>
          <p:cNvSpPr>
            <a:spLocks noChangeArrowheads="1"/>
          </p:cNvSpPr>
          <p:nvPr/>
        </p:nvSpPr>
        <p:spPr bwMode="auto">
          <a:xfrm>
            <a:off x="4632325" y="43910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79" name="Oval 15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80" name="Oval 16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81" name="Oval 17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82" name="Oval 18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83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84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85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86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87" name="Oval 23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88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89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90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91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92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93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94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95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96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7297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67298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68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ate Placeholder 3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6179-A68A-4D4B-9FB8-AC57CC6115D8}" type="datetime5">
              <a:rPr lang="en-US" altLang="en-US"/>
              <a:pPr/>
              <a:t>12-Mar-15</a:t>
            </a:fld>
            <a:endParaRPr lang="en-US" altLang="en-US"/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4B8DF837-94C2-4A95-9FD2-0268F91D5F0C}" type="slidenum">
              <a:rPr lang="en-US" altLang="en-US" sz="1800">
                <a:solidFill>
                  <a:schemeClr val="tx1"/>
                </a:solidFill>
                <a:latin typeface="Arial" panose="020B0604020202020204" pitchFamily="34" charset="0"/>
              </a:rPr>
              <a:pPr/>
              <a:t>33</a:t>
            </a:fld>
            <a:endParaRPr lang="en-US" alt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Boundary = 2-Process </a:t>
            </a:r>
            <a:br>
              <a:rPr lang="en-US" altLang="en-US" sz="4000"/>
            </a:br>
            <a:r>
              <a:rPr lang="en-US" altLang="en-US" sz="4000"/>
              <a:t>Executions</a:t>
            </a:r>
            <a:endParaRPr lang="en-US" altLang="en-US" sz="2800"/>
          </a:p>
        </p:txBody>
      </p:sp>
      <p:sp>
        <p:nvSpPr>
          <p:cNvPr id="275459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60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61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>
              <a:gd name="T0" fmla="*/ 1028 w 1384"/>
              <a:gd name="T1" fmla="*/ 0 h 1048"/>
              <a:gd name="T2" fmla="*/ 1384 w 1384"/>
              <a:gd name="T3" fmla="*/ 626 h 1048"/>
              <a:gd name="T4" fmla="*/ 0 w 1384"/>
              <a:gd name="T5" fmla="*/ 1048 h 1048"/>
              <a:gd name="T6" fmla="*/ 1028 w 1384"/>
              <a:gd name="T7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62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>
              <a:gd name="T0" fmla="*/ 369 w 1397"/>
              <a:gd name="T1" fmla="*/ 0 h 1041"/>
              <a:gd name="T2" fmla="*/ 0 w 1397"/>
              <a:gd name="T3" fmla="*/ 619 h 1041"/>
              <a:gd name="T4" fmla="*/ 1397 w 1397"/>
              <a:gd name="T5" fmla="*/ 1041 h 1041"/>
              <a:gd name="T6" fmla="*/ 369 w 1397"/>
              <a:gd name="T7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63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>
              <a:gd name="T0" fmla="*/ 369 w 732"/>
              <a:gd name="T1" fmla="*/ 0 h 982"/>
              <a:gd name="T2" fmla="*/ 0 w 732"/>
              <a:gd name="T3" fmla="*/ 982 h 982"/>
              <a:gd name="T4" fmla="*/ 732 w 732"/>
              <a:gd name="T5" fmla="*/ 969 h 982"/>
              <a:gd name="T6" fmla="*/ 369 w 732"/>
              <a:gd name="T7" fmla="*/ 0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64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65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66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67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68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69" name="Oval 13"/>
          <p:cNvSpPr>
            <a:spLocks noChangeArrowheads="1"/>
          </p:cNvSpPr>
          <p:nvPr/>
        </p:nvSpPr>
        <p:spPr bwMode="auto">
          <a:xfrm>
            <a:off x="4438650" y="4330700"/>
            <a:ext cx="290513" cy="2492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70" name="Oval 14"/>
          <p:cNvSpPr>
            <a:spLocks noChangeArrowheads="1"/>
          </p:cNvSpPr>
          <p:nvPr/>
        </p:nvSpPr>
        <p:spPr bwMode="auto">
          <a:xfrm>
            <a:off x="4632325" y="43910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71" name="Oval 15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72" name="Oval 16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73" name="Oval 17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74" name="Oval 18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75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76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77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78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79" name="Oval 23"/>
          <p:cNvSpPr>
            <a:spLocks noChangeArrowheads="1"/>
          </p:cNvSpPr>
          <p:nvPr/>
        </p:nvSpPr>
        <p:spPr bwMode="auto">
          <a:xfrm>
            <a:off x="6577013" y="4960938"/>
            <a:ext cx="307975" cy="2619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80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81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82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83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84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85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86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87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88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89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5490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91" name="Freeform 35"/>
          <p:cNvSpPr>
            <a:spLocks/>
          </p:cNvSpPr>
          <p:nvPr/>
        </p:nvSpPr>
        <p:spPr bwMode="auto">
          <a:xfrm>
            <a:off x="2338388" y="1889125"/>
            <a:ext cx="4527550" cy="3297238"/>
          </a:xfrm>
          <a:custGeom>
            <a:avLst/>
            <a:gdLst>
              <a:gd name="T0" fmla="*/ 0 w 2852"/>
              <a:gd name="T1" fmla="*/ 2077 h 2077"/>
              <a:gd name="T2" fmla="*/ 2852 w 2852"/>
              <a:gd name="T3" fmla="*/ 2077 h 2077"/>
              <a:gd name="T4" fmla="*/ 1416 w 2852"/>
              <a:gd name="T5" fmla="*/ 0 h 2077"/>
              <a:gd name="T6" fmla="*/ 0 w 2852"/>
              <a:gd name="T7" fmla="*/ 2077 h 2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52" h="2077">
                <a:moveTo>
                  <a:pt x="0" y="2077"/>
                </a:moveTo>
                <a:lnTo>
                  <a:pt x="2852" y="2077"/>
                </a:lnTo>
                <a:lnTo>
                  <a:pt x="1416" y="0"/>
                </a:lnTo>
                <a:lnTo>
                  <a:pt x="0" y="2077"/>
                </a:lnTo>
                <a:close/>
              </a:path>
            </a:pathLst>
          </a:custGeom>
          <a:noFill/>
          <a:ln w="76200" cap="flat" cmpd="sng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93" name="Line 37"/>
          <p:cNvSpPr>
            <a:spLocks noChangeShapeType="1"/>
          </p:cNvSpPr>
          <p:nvPr/>
        </p:nvSpPr>
        <p:spPr bwMode="auto">
          <a:xfrm>
            <a:off x="3641725" y="5186363"/>
            <a:ext cx="1154113" cy="0"/>
          </a:xfrm>
          <a:prstGeom prst="line">
            <a:avLst/>
          </a:prstGeom>
          <a:noFill/>
          <a:ln w="1016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94" name="Line 38"/>
          <p:cNvSpPr>
            <a:spLocks noChangeShapeType="1"/>
          </p:cNvSpPr>
          <p:nvPr/>
        </p:nvSpPr>
        <p:spPr bwMode="auto">
          <a:xfrm rot="14043167">
            <a:off x="5324476" y="3765550"/>
            <a:ext cx="1154112" cy="1587"/>
          </a:xfrm>
          <a:prstGeom prst="line">
            <a:avLst/>
          </a:prstGeom>
          <a:noFill/>
          <a:ln w="1016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5495" name="Line 39"/>
          <p:cNvSpPr>
            <a:spLocks noChangeShapeType="1"/>
          </p:cNvSpPr>
          <p:nvPr/>
        </p:nvSpPr>
        <p:spPr bwMode="auto">
          <a:xfrm rot="7556833" flipV="1">
            <a:off x="3255962" y="3001963"/>
            <a:ext cx="1154113" cy="1588"/>
          </a:xfrm>
          <a:prstGeom prst="line">
            <a:avLst/>
          </a:prstGeom>
          <a:noFill/>
          <a:ln w="1016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90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23" name="Text Box 11"/>
          <p:cNvSpPr txBox="1">
            <a:spLocks noChangeArrowheads="1"/>
          </p:cNvSpPr>
          <p:nvPr/>
        </p:nvSpPr>
        <p:spPr bwMode="auto">
          <a:xfrm>
            <a:off x="1747838" y="3727956"/>
            <a:ext cx="540724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>
            <a:spAutoFit/>
          </a:bodyPr>
          <a:lstStyle/>
          <a:p>
            <a:r>
              <a:rPr lang="en-US" altLang="en-US" sz="3200" dirty="0" smtClean="0">
                <a:solidFill>
                  <a:schemeClr val="tx2"/>
                </a:solidFill>
                <a:latin typeface="cmmi10"/>
              </a:rPr>
              <a:t>¥</a:t>
            </a:r>
            <a:r>
              <a:rPr lang="en-US" altLang="en-US" sz="3200" dirty="0" smtClean="0">
                <a:solidFill>
                  <a:schemeClr val="tx2"/>
                </a:solidFill>
                <a:latin typeface="Arial" panose="020B0604020202020204" pitchFamily="34" charset="0"/>
              </a:rPr>
              <a:t>(   </a:t>
            </a:r>
            <a:r>
              <a:rPr lang="en-US" alt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) decides 1 </a:t>
            </a:r>
            <a:r>
              <a:rPr lang="en-US" altLang="en-US" sz="3200" dirty="0">
                <a:solidFill>
                  <a:srgbClr val="FF0000"/>
                </a:solidFill>
                <a:latin typeface="Arial" panose="020B0604020202020204" pitchFamily="34" charset="0"/>
              </a:rPr>
              <a:t>by symmetry</a:t>
            </a:r>
          </a:p>
        </p:txBody>
      </p:sp>
      <p:sp>
        <p:nvSpPr>
          <p:cNvPr id="243724" name="Text Box 12"/>
          <p:cNvSpPr txBox="1">
            <a:spLocks noChangeArrowheads="1"/>
          </p:cNvSpPr>
          <p:nvPr/>
        </p:nvSpPr>
        <p:spPr bwMode="auto">
          <a:xfrm>
            <a:off x="1747838" y="5094794"/>
            <a:ext cx="540724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>
            <a:spAutoFit/>
          </a:bodyPr>
          <a:lstStyle/>
          <a:p>
            <a:r>
              <a:rPr lang="en-US" altLang="en-US" sz="3200" dirty="0" smtClean="0">
                <a:solidFill>
                  <a:schemeClr val="tx2"/>
                </a:solidFill>
                <a:latin typeface="cmmi10"/>
              </a:rPr>
              <a:t>¥</a:t>
            </a:r>
            <a:r>
              <a:rPr lang="en-US" altLang="en-US" sz="3200" dirty="0" smtClean="0">
                <a:solidFill>
                  <a:schemeClr val="tx2"/>
                </a:solidFill>
                <a:latin typeface="Arial" panose="020B0604020202020204" pitchFamily="34" charset="0"/>
              </a:rPr>
              <a:t>(   </a:t>
            </a:r>
            <a:r>
              <a:rPr lang="en-US" alt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) decides 1 </a:t>
            </a:r>
            <a:r>
              <a:rPr lang="en-US" altLang="en-US" sz="3200" dirty="0">
                <a:solidFill>
                  <a:srgbClr val="FF0000"/>
                </a:solidFill>
                <a:latin typeface="Arial" panose="020B0604020202020204" pitchFamily="34" charset="0"/>
              </a:rPr>
              <a:t>by symmetry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FE886-D94B-421A-AEF7-1245F92713B4}" type="datetime5">
              <a:rPr lang="en-US" altLang="en-US"/>
              <a:pPr/>
              <a:t>12-Mar-15</a:t>
            </a:fld>
            <a:endParaRPr lang="en-US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72C4-1D79-4A8D-8DA3-F5F3453DCBDE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Protocol Complex for One Process Execution</a:t>
            </a:r>
          </a:p>
        </p:txBody>
      </p:sp>
      <p:grpSp>
        <p:nvGrpSpPr>
          <p:cNvPr id="243715" name="Group 3"/>
          <p:cNvGrpSpPr>
            <a:grpSpLocks/>
          </p:cNvGrpSpPr>
          <p:nvPr/>
        </p:nvGrpSpPr>
        <p:grpSpPr bwMode="auto">
          <a:xfrm>
            <a:off x="2314792" y="3889375"/>
            <a:ext cx="307975" cy="261937"/>
            <a:chOff x="1695" y="2961"/>
            <a:chExt cx="194" cy="165"/>
          </a:xfrm>
        </p:grpSpPr>
        <p:sp>
          <p:nvSpPr>
            <p:cNvPr id="243716" name="Oval 4"/>
            <p:cNvSpPr>
              <a:spLocks noChangeArrowheads="1"/>
            </p:cNvSpPr>
            <p:nvPr/>
          </p:nvSpPr>
          <p:spPr bwMode="auto">
            <a:xfrm>
              <a:off x="1695" y="2961"/>
              <a:ext cx="194" cy="16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 sz="4400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3717" name="Oval 5"/>
            <p:cNvSpPr>
              <a:spLocks noChangeArrowheads="1"/>
            </p:cNvSpPr>
            <p:nvPr/>
          </p:nvSpPr>
          <p:spPr bwMode="auto">
            <a:xfrm>
              <a:off x="1825" y="3001"/>
              <a:ext cx="28" cy="5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43718" name="Oval 6"/>
          <p:cNvSpPr>
            <a:spLocks noChangeArrowheads="1"/>
          </p:cNvSpPr>
          <p:nvPr/>
        </p:nvSpPr>
        <p:spPr bwMode="auto">
          <a:xfrm>
            <a:off x="2314792" y="525621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43719" name="Oval 7"/>
          <p:cNvSpPr>
            <a:spLocks noChangeArrowheads="1"/>
          </p:cNvSpPr>
          <p:nvPr/>
        </p:nvSpPr>
        <p:spPr bwMode="auto">
          <a:xfrm>
            <a:off x="2537690" y="53435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3720" name="Text Box 8"/>
          <p:cNvSpPr txBox="1">
            <a:spLocks noChangeArrowheads="1"/>
          </p:cNvSpPr>
          <p:nvPr/>
        </p:nvSpPr>
        <p:spPr bwMode="auto">
          <a:xfrm>
            <a:off x="1747838" y="2361119"/>
            <a:ext cx="429895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>
            <a:spAutoFit/>
          </a:bodyPr>
          <a:lstStyle/>
          <a:p>
            <a:r>
              <a:rPr lang="en-US" altLang="en-US" sz="3200" dirty="0" smtClean="0">
                <a:solidFill>
                  <a:schemeClr val="tx2"/>
                </a:solidFill>
                <a:latin typeface="cmmi10"/>
              </a:rPr>
              <a:t>¥</a:t>
            </a:r>
            <a:r>
              <a:rPr lang="en-US" altLang="en-US" sz="3200" dirty="0" smtClean="0">
                <a:solidFill>
                  <a:schemeClr val="tx2"/>
                </a:solidFill>
                <a:latin typeface="Arial" panose="020B0604020202020204" pitchFamily="34" charset="0"/>
              </a:rPr>
              <a:t>(   </a:t>
            </a:r>
            <a:r>
              <a:rPr lang="en-US" alt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) decides 1 </a:t>
            </a:r>
            <a:r>
              <a:rPr lang="en-US" altLang="en-US" sz="3200" dirty="0">
                <a:solidFill>
                  <a:srgbClr val="FF0000"/>
                </a:solidFill>
                <a:latin typeface="Arial" panose="020B0604020202020204" pitchFamily="34" charset="0"/>
              </a:rPr>
              <a:t>WLOG</a:t>
            </a:r>
          </a:p>
        </p:txBody>
      </p:sp>
      <p:sp>
        <p:nvSpPr>
          <p:cNvPr id="243721" name="Oval 9"/>
          <p:cNvSpPr>
            <a:spLocks noChangeArrowheads="1"/>
          </p:cNvSpPr>
          <p:nvPr/>
        </p:nvSpPr>
        <p:spPr bwMode="auto">
          <a:xfrm>
            <a:off x="2314792" y="2522538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43722" name="Oval 10"/>
          <p:cNvSpPr>
            <a:spLocks noChangeArrowheads="1"/>
          </p:cNvSpPr>
          <p:nvPr/>
        </p:nvSpPr>
        <p:spPr bwMode="auto">
          <a:xfrm>
            <a:off x="2507385" y="2584883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4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23" grpId="0" animBg="1"/>
      <p:bldP spid="243724" grpId="0" animBg="1"/>
      <p:bldP spid="243718" grpId="0" animBg="1"/>
      <p:bldP spid="243719" grpId="0" animBg="1"/>
      <p:bldP spid="243720" grpId="0" animBg="1"/>
      <p:bldP spid="243721" grpId="0" animBg="1"/>
      <p:bldP spid="2437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Date Placeholder 7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F781-00FF-44B8-8747-BA84291B3BBC}" type="datetime5">
              <a:rPr lang="en-US" altLang="en-US"/>
              <a:pPr/>
              <a:t>12-Mar-15</a:t>
            </a:fld>
            <a:endParaRPr lang="en-US" altLang="en-US"/>
          </a:p>
        </p:txBody>
      </p:sp>
      <p:sp>
        <p:nvSpPr>
          <p:cNvPr id="77" name="Slide Number Placeholder 7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EA0E0D1D-D449-4E4A-AAD0-7958D9776BBC}" type="slidenum">
              <a:rPr lang="en-US" altLang="en-US" sz="1800">
                <a:solidFill>
                  <a:schemeClr val="tx1"/>
                </a:solidFill>
                <a:latin typeface="Arial" panose="020B0604020202020204" pitchFamily="34" charset="0"/>
              </a:rPr>
              <a:pPr/>
              <a:t>35</a:t>
            </a:fld>
            <a:endParaRPr lang="en-US" alt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2-Process execution might be mapped this way …</a:t>
            </a:r>
            <a:endParaRPr lang="en-US" altLang="en-US" sz="2800"/>
          </a:p>
        </p:txBody>
      </p:sp>
      <p:sp>
        <p:nvSpPr>
          <p:cNvPr id="273411" name="AutoShape 3"/>
          <p:cNvSpPr>
            <a:spLocks noChangeArrowheads="1"/>
          </p:cNvSpPr>
          <p:nvPr/>
        </p:nvSpPr>
        <p:spPr bwMode="auto">
          <a:xfrm>
            <a:off x="423863" y="1522413"/>
            <a:ext cx="2832100" cy="205740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12" name="AutoShape 4"/>
          <p:cNvSpPr>
            <a:spLocks noChangeArrowheads="1"/>
          </p:cNvSpPr>
          <p:nvPr/>
        </p:nvSpPr>
        <p:spPr bwMode="auto">
          <a:xfrm flipV="1">
            <a:off x="1470025" y="2511425"/>
            <a:ext cx="728663" cy="638175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13" name="Freeform 5"/>
          <p:cNvSpPr>
            <a:spLocks/>
          </p:cNvSpPr>
          <p:nvPr/>
        </p:nvSpPr>
        <p:spPr bwMode="auto">
          <a:xfrm>
            <a:off x="409575" y="2506663"/>
            <a:ext cx="1423988" cy="1077912"/>
          </a:xfrm>
          <a:custGeom>
            <a:avLst/>
            <a:gdLst>
              <a:gd name="T0" fmla="*/ 1028 w 1384"/>
              <a:gd name="T1" fmla="*/ 0 h 1048"/>
              <a:gd name="T2" fmla="*/ 1384 w 1384"/>
              <a:gd name="T3" fmla="*/ 626 h 1048"/>
              <a:gd name="T4" fmla="*/ 0 w 1384"/>
              <a:gd name="T5" fmla="*/ 1048 h 1048"/>
              <a:gd name="T6" fmla="*/ 1028 w 1384"/>
              <a:gd name="T7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14" name="Freeform 6"/>
          <p:cNvSpPr>
            <a:spLocks/>
          </p:cNvSpPr>
          <p:nvPr/>
        </p:nvSpPr>
        <p:spPr bwMode="auto">
          <a:xfrm>
            <a:off x="1827213" y="2506663"/>
            <a:ext cx="1438275" cy="1071562"/>
          </a:xfrm>
          <a:custGeom>
            <a:avLst/>
            <a:gdLst>
              <a:gd name="T0" fmla="*/ 369 w 1397"/>
              <a:gd name="T1" fmla="*/ 0 h 1041"/>
              <a:gd name="T2" fmla="*/ 0 w 1397"/>
              <a:gd name="T3" fmla="*/ 619 h 1041"/>
              <a:gd name="T4" fmla="*/ 1397 w 1397"/>
              <a:gd name="T5" fmla="*/ 1041 h 1041"/>
              <a:gd name="T6" fmla="*/ 369 w 1397"/>
              <a:gd name="T7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15" name="Freeform 7"/>
          <p:cNvSpPr>
            <a:spLocks/>
          </p:cNvSpPr>
          <p:nvPr/>
        </p:nvSpPr>
        <p:spPr bwMode="auto">
          <a:xfrm>
            <a:off x="1454150" y="1516063"/>
            <a:ext cx="752475" cy="1009650"/>
          </a:xfrm>
          <a:custGeom>
            <a:avLst/>
            <a:gdLst>
              <a:gd name="T0" fmla="*/ 369 w 732"/>
              <a:gd name="T1" fmla="*/ 0 h 982"/>
              <a:gd name="T2" fmla="*/ 0 w 732"/>
              <a:gd name="T3" fmla="*/ 982 h 982"/>
              <a:gd name="T4" fmla="*/ 732 w 732"/>
              <a:gd name="T5" fmla="*/ 969 h 982"/>
              <a:gd name="T6" fmla="*/ 369 w 732"/>
              <a:gd name="T7" fmla="*/ 0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16" name="AutoShape 8"/>
          <p:cNvSpPr>
            <a:spLocks noChangeArrowheads="1"/>
          </p:cNvSpPr>
          <p:nvPr/>
        </p:nvSpPr>
        <p:spPr bwMode="auto">
          <a:xfrm>
            <a:off x="1609725" y="3151188"/>
            <a:ext cx="442913" cy="428625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17" name="Freeform 9"/>
          <p:cNvSpPr>
            <a:spLocks/>
          </p:cNvSpPr>
          <p:nvPr/>
        </p:nvSpPr>
        <p:spPr bwMode="auto">
          <a:xfrm>
            <a:off x="2206625" y="2200275"/>
            <a:ext cx="434975" cy="48260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18" name="Freeform 10"/>
          <p:cNvSpPr>
            <a:spLocks/>
          </p:cNvSpPr>
          <p:nvPr/>
        </p:nvSpPr>
        <p:spPr bwMode="auto">
          <a:xfrm flipH="1">
            <a:off x="1016000" y="2203450"/>
            <a:ext cx="434975" cy="48260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19" name="Oval 11"/>
          <p:cNvSpPr>
            <a:spLocks noChangeArrowheads="1"/>
          </p:cNvSpPr>
          <p:nvPr/>
        </p:nvSpPr>
        <p:spPr bwMode="auto">
          <a:xfrm>
            <a:off x="1747838" y="1444625"/>
            <a:ext cx="187325" cy="161925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20" name="Oval 12"/>
          <p:cNvSpPr>
            <a:spLocks noChangeArrowheads="1"/>
          </p:cNvSpPr>
          <p:nvPr/>
        </p:nvSpPr>
        <p:spPr bwMode="auto">
          <a:xfrm>
            <a:off x="1873250" y="1484313"/>
            <a:ext cx="26988" cy="5556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21" name="Oval 13"/>
          <p:cNvSpPr>
            <a:spLocks noChangeArrowheads="1"/>
          </p:cNvSpPr>
          <p:nvPr/>
        </p:nvSpPr>
        <p:spPr bwMode="auto">
          <a:xfrm>
            <a:off x="1746250" y="3067050"/>
            <a:ext cx="188913" cy="161925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22" name="Oval 14"/>
          <p:cNvSpPr>
            <a:spLocks noChangeArrowheads="1"/>
          </p:cNvSpPr>
          <p:nvPr/>
        </p:nvSpPr>
        <p:spPr bwMode="auto">
          <a:xfrm>
            <a:off x="1871663" y="3106738"/>
            <a:ext cx="28575" cy="5556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23" name="Oval 15"/>
          <p:cNvSpPr>
            <a:spLocks noChangeArrowheads="1"/>
          </p:cNvSpPr>
          <p:nvPr/>
        </p:nvSpPr>
        <p:spPr bwMode="auto">
          <a:xfrm>
            <a:off x="1385888" y="2441575"/>
            <a:ext cx="200025" cy="16986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24" name="Oval 16"/>
          <p:cNvSpPr>
            <a:spLocks noChangeArrowheads="1"/>
          </p:cNvSpPr>
          <p:nvPr/>
        </p:nvSpPr>
        <p:spPr bwMode="auto">
          <a:xfrm>
            <a:off x="1519238" y="2481263"/>
            <a:ext cx="28575" cy="5873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25" name="Oval 17"/>
          <p:cNvSpPr>
            <a:spLocks noChangeArrowheads="1"/>
          </p:cNvSpPr>
          <p:nvPr/>
        </p:nvSpPr>
        <p:spPr bwMode="auto">
          <a:xfrm>
            <a:off x="2095500" y="2433638"/>
            <a:ext cx="200025" cy="169862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26" name="Oval 18"/>
          <p:cNvSpPr>
            <a:spLocks noChangeArrowheads="1"/>
          </p:cNvSpPr>
          <p:nvPr/>
        </p:nvSpPr>
        <p:spPr bwMode="auto">
          <a:xfrm>
            <a:off x="2230438" y="2474913"/>
            <a:ext cx="28575" cy="5873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27" name="Oval 19"/>
          <p:cNvSpPr>
            <a:spLocks noChangeArrowheads="1"/>
          </p:cNvSpPr>
          <p:nvPr/>
        </p:nvSpPr>
        <p:spPr bwMode="auto">
          <a:xfrm>
            <a:off x="320675" y="3495675"/>
            <a:ext cx="200025" cy="1698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28" name="Oval 20"/>
          <p:cNvSpPr>
            <a:spLocks noChangeArrowheads="1"/>
          </p:cNvSpPr>
          <p:nvPr/>
        </p:nvSpPr>
        <p:spPr bwMode="auto">
          <a:xfrm>
            <a:off x="454025" y="3536950"/>
            <a:ext cx="28575" cy="5873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29" name="Oval 21"/>
          <p:cNvSpPr>
            <a:spLocks noChangeArrowheads="1"/>
          </p:cNvSpPr>
          <p:nvPr/>
        </p:nvSpPr>
        <p:spPr bwMode="auto">
          <a:xfrm>
            <a:off x="1938338" y="3495675"/>
            <a:ext cx="200025" cy="1698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30" name="Oval 22"/>
          <p:cNvSpPr>
            <a:spLocks noChangeArrowheads="1"/>
          </p:cNvSpPr>
          <p:nvPr/>
        </p:nvSpPr>
        <p:spPr bwMode="auto">
          <a:xfrm>
            <a:off x="2071688" y="3536950"/>
            <a:ext cx="30162" cy="5873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31" name="Oval 23"/>
          <p:cNvSpPr>
            <a:spLocks noChangeArrowheads="1"/>
          </p:cNvSpPr>
          <p:nvPr/>
        </p:nvSpPr>
        <p:spPr bwMode="auto">
          <a:xfrm>
            <a:off x="3132138" y="3476625"/>
            <a:ext cx="200025" cy="16986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32" name="Oval 24"/>
          <p:cNvSpPr>
            <a:spLocks noChangeArrowheads="1"/>
          </p:cNvSpPr>
          <p:nvPr/>
        </p:nvSpPr>
        <p:spPr bwMode="auto">
          <a:xfrm>
            <a:off x="3295650" y="3536950"/>
            <a:ext cx="28575" cy="5873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33" name="Oval 25"/>
          <p:cNvSpPr>
            <a:spLocks noChangeArrowheads="1"/>
          </p:cNvSpPr>
          <p:nvPr/>
        </p:nvSpPr>
        <p:spPr bwMode="auto">
          <a:xfrm>
            <a:off x="1509713" y="3495675"/>
            <a:ext cx="200025" cy="16986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34" name="Oval 26"/>
          <p:cNvSpPr>
            <a:spLocks noChangeArrowheads="1"/>
          </p:cNvSpPr>
          <p:nvPr/>
        </p:nvSpPr>
        <p:spPr bwMode="auto">
          <a:xfrm>
            <a:off x="1643063" y="3536950"/>
            <a:ext cx="28575" cy="5873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35" name="Oval 27"/>
          <p:cNvSpPr>
            <a:spLocks noChangeArrowheads="1"/>
          </p:cNvSpPr>
          <p:nvPr/>
        </p:nvSpPr>
        <p:spPr bwMode="auto">
          <a:xfrm>
            <a:off x="2220913" y="2132013"/>
            <a:ext cx="200025" cy="16986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36" name="Oval 28"/>
          <p:cNvSpPr>
            <a:spLocks noChangeArrowheads="1"/>
          </p:cNvSpPr>
          <p:nvPr/>
        </p:nvSpPr>
        <p:spPr bwMode="auto">
          <a:xfrm>
            <a:off x="2354263" y="2173288"/>
            <a:ext cx="28575" cy="5873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37" name="Oval 29"/>
          <p:cNvSpPr>
            <a:spLocks noChangeArrowheads="1"/>
          </p:cNvSpPr>
          <p:nvPr/>
        </p:nvSpPr>
        <p:spPr bwMode="auto">
          <a:xfrm>
            <a:off x="1262063" y="2130425"/>
            <a:ext cx="198437" cy="1698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38" name="Oval 30"/>
          <p:cNvSpPr>
            <a:spLocks noChangeArrowheads="1"/>
          </p:cNvSpPr>
          <p:nvPr/>
        </p:nvSpPr>
        <p:spPr bwMode="auto">
          <a:xfrm>
            <a:off x="1395413" y="2171700"/>
            <a:ext cx="28575" cy="5873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39" name="Oval 31"/>
          <p:cNvSpPr>
            <a:spLocks noChangeArrowheads="1"/>
          </p:cNvSpPr>
          <p:nvPr/>
        </p:nvSpPr>
        <p:spPr bwMode="auto">
          <a:xfrm>
            <a:off x="950913" y="2581275"/>
            <a:ext cx="187325" cy="1603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40" name="Oval 32"/>
          <p:cNvSpPr>
            <a:spLocks noChangeArrowheads="1"/>
          </p:cNvSpPr>
          <p:nvPr/>
        </p:nvSpPr>
        <p:spPr bwMode="auto">
          <a:xfrm>
            <a:off x="1076325" y="2619375"/>
            <a:ext cx="26988" cy="5556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41" name="Oval 33"/>
          <p:cNvSpPr>
            <a:spLocks noChangeArrowheads="1"/>
          </p:cNvSpPr>
          <p:nvPr/>
        </p:nvSpPr>
        <p:spPr bwMode="auto">
          <a:xfrm>
            <a:off x="2541588" y="2579688"/>
            <a:ext cx="188912" cy="161925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73442" name="Oval 34"/>
          <p:cNvSpPr>
            <a:spLocks noChangeArrowheads="1"/>
          </p:cNvSpPr>
          <p:nvPr/>
        </p:nvSpPr>
        <p:spPr bwMode="auto">
          <a:xfrm>
            <a:off x="2667000" y="2619375"/>
            <a:ext cx="28575" cy="5556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45" name="Line 37"/>
          <p:cNvSpPr>
            <a:spLocks noChangeShapeType="1"/>
          </p:cNvSpPr>
          <p:nvPr/>
        </p:nvSpPr>
        <p:spPr bwMode="auto">
          <a:xfrm>
            <a:off x="452438" y="3622675"/>
            <a:ext cx="2671762" cy="0"/>
          </a:xfrm>
          <a:prstGeom prst="line">
            <a:avLst/>
          </a:prstGeom>
          <a:noFill/>
          <a:ln w="1143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73449" name="Group 41"/>
          <p:cNvGrpSpPr>
            <a:grpSpLocks/>
          </p:cNvGrpSpPr>
          <p:nvPr/>
        </p:nvGrpSpPr>
        <p:grpSpPr bwMode="auto">
          <a:xfrm>
            <a:off x="3962400" y="2855913"/>
            <a:ext cx="4286250" cy="2973387"/>
            <a:chOff x="938" y="1123"/>
            <a:chExt cx="3758" cy="2607"/>
          </a:xfrm>
        </p:grpSpPr>
        <p:sp>
          <p:nvSpPr>
            <p:cNvPr id="273450" name="AutoShape 42"/>
            <p:cNvSpPr>
              <a:spLocks noChangeArrowheads="1"/>
            </p:cNvSpPr>
            <p:nvPr/>
          </p:nvSpPr>
          <p:spPr bwMode="auto">
            <a:xfrm>
              <a:off x="1026" y="1206"/>
              <a:ext cx="3528" cy="2421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3451" name="AutoShape 43"/>
            <p:cNvSpPr>
              <a:spLocks noChangeArrowheads="1"/>
            </p:cNvSpPr>
            <p:nvPr/>
          </p:nvSpPr>
          <p:spPr bwMode="auto">
            <a:xfrm flipV="1">
              <a:off x="2337" y="2445"/>
              <a:ext cx="909" cy="74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3452" name="Line 44"/>
            <p:cNvSpPr>
              <a:spLocks noChangeShapeType="1"/>
            </p:cNvSpPr>
            <p:nvPr/>
          </p:nvSpPr>
          <p:spPr bwMode="auto">
            <a:xfrm flipH="1">
              <a:off x="2331" y="1215"/>
              <a:ext cx="468" cy="12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3453" name="Line 45"/>
            <p:cNvSpPr>
              <a:spLocks noChangeShapeType="1"/>
            </p:cNvSpPr>
            <p:nvPr/>
          </p:nvSpPr>
          <p:spPr bwMode="auto">
            <a:xfrm flipH="1">
              <a:off x="1035" y="2475"/>
              <a:ext cx="1314" cy="11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3454" name="Line 46"/>
            <p:cNvSpPr>
              <a:spLocks noChangeShapeType="1"/>
            </p:cNvSpPr>
            <p:nvPr/>
          </p:nvSpPr>
          <p:spPr bwMode="auto">
            <a:xfrm flipV="1">
              <a:off x="1071" y="3168"/>
              <a:ext cx="1737" cy="4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3455" name="Line 47"/>
            <p:cNvSpPr>
              <a:spLocks noChangeShapeType="1"/>
            </p:cNvSpPr>
            <p:nvPr/>
          </p:nvSpPr>
          <p:spPr bwMode="auto">
            <a:xfrm>
              <a:off x="2799" y="3177"/>
              <a:ext cx="1746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3456" name="Line 48"/>
            <p:cNvSpPr>
              <a:spLocks noChangeShapeType="1"/>
            </p:cNvSpPr>
            <p:nvPr/>
          </p:nvSpPr>
          <p:spPr bwMode="auto">
            <a:xfrm>
              <a:off x="2790" y="1233"/>
              <a:ext cx="450" cy="1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3457" name="Line 49"/>
            <p:cNvSpPr>
              <a:spLocks noChangeShapeType="1"/>
            </p:cNvSpPr>
            <p:nvPr/>
          </p:nvSpPr>
          <p:spPr bwMode="auto">
            <a:xfrm>
              <a:off x="3240" y="2475"/>
              <a:ext cx="1323" cy="11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73458" name="Group 50"/>
            <p:cNvGrpSpPr>
              <a:grpSpLocks/>
            </p:cNvGrpSpPr>
            <p:nvPr/>
          </p:nvGrpSpPr>
          <p:grpSpPr bwMode="auto">
            <a:xfrm>
              <a:off x="2669" y="1123"/>
              <a:ext cx="242" cy="251"/>
              <a:chOff x="1584" y="2784"/>
              <a:chExt cx="432" cy="426"/>
            </a:xfrm>
          </p:grpSpPr>
          <p:sp>
            <p:nvSpPr>
              <p:cNvPr id="273459" name="Oval 51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3460" name="Oval 52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73461" name="Oval 53"/>
            <p:cNvSpPr>
              <a:spLocks noChangeArrowheads="1"/>
            </p:cNvSpPr>
            <p:nvPr/>
          </p:nvSpPr>
          <p:spPr bwMode="auto">
            <a:xfrm>
              <a:off x="2392" y="2337"/>
              <a:ext cx="48" cy="10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3462" name="Oval 54"/>
            <p:cNvSpPr>
              <a:spLocks noChangeArrowheads="1"/>
            </p:cNvSpPr>
            <p:nvPr/>
          </p:nvSpPr>
          <p:spPr bwMode="auto">
            <a:xfrm>
              <a:off x="4594" y="3567"/>
              <a:ext cx="48" cy="10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73463" name="Group 55"/>
            <p:cNvGrpSpPr>
              <a:grpSpLocks/>
            </p:cNvGrpSpPr>
            <p:nvPr/>
          </p:nvGrpSpPr>
          <p:grpSpPr bwMode="auto">
            <a:xfrm>
              <a:off x="2669" y="3080"/>
              <a:ext cx="242" cy="251"/>
              <a:chOff x="1584" y="2784"/>
              <a:chExt cx="432" cy="426"/>
            </a:xfrm>
          </p:grpSpPr>
          <p:sp>
            <p:nvSpPr>
              <p:cNvPr id="273464" name="Oval 56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3465" name="Oval 57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73466" name="Group 58"/>
            <p:cNvGrpSpPr>
              <a:grpSpLocks/>
            </p:cNvGrpSpPr>
            <p:nvPr/>
          </p:nvGrpSpPr>
          <p:grpSpPr bwMode="auto">
            <a:xfrm>
              <a:off x="938" y="3479"/>
              <a:ext cx="242" cy="251"/>
              <a:chOff x="1584" y="2784"/>
              <a:chExt cx="432" cy="426"/>
            </a:xfrm>
          </p:grpSpPr>
          <p:sp>
            <p:nvSpPr>
              <p:cNvPr id="273467" name="Oval 59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3468" name="Oval 60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73469" name="Group 61"/>
            <p:cNvGrpSpPr>
              <a:grpSpLocks/>
            </p:cNvGrpSpPr>
            <p:nvPr/>
          </p:nvGrpSpPr>
          <p:grpSpPr bwMode="auto">
            <a:xfrm>
              <a:off x="4454" y="3473"/>
              <a:ext cx="242" cy="251"/>
              <a:chOff x="1584" y="2784"/>
              <a:chExt cx="432" cy="426"/>
            </a:xfrm>
          </p:grpSpPr>
          <p:sp>
            <p:nvSpPr>
              <p:cNvPr id="273470" name="Oval 62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3471" name="Oval 63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73472" name="Group 64"/>
            <p:cNvGrpSpPr>
              <a:grpSpLocks/>
            </p:cNvGrpSpPr>
            <p:nvPr/>
          </p:nvGrpSpPr>
          <p:grpSpPr bwMode="auto">
            <a:xfrm>
              <a:off x="2226" y="2272"/>
              <a:ext cx="1127" cy="283"/>
              <a:chOff x="2208" y="2272"/>
              <a:chExt cx="1127" cy="283"/>
            </a:xfrm>
          </p:grpSpPr>
          <p:grpSp>
            <p:nvGrpSpPr>
              <p:cNvPr id="273473" name="Group 65"/>
              <p:cNvGrpSpPr>
                <a:grpSpLocks/>
              </p:cNvGrpSpPr>
              <p:nvPr/>
            </p:nvGrpSpPr>
            <p:grpSpPr bwMode="auto">
              <a:xfrm>
                <a:off x="3093" y="2272"/>
                <a:ext cx="242" cy="251"/>
                <a:chOff x="1584" y="2784"/>
                <a:chExt cx="432" cy="426"/>
              </a:xfrm>
            </p:grpSpPr>
            <p:sp>
              <p:nvSpPr>
                <p:cNvPr id="273474" name="Oval 66"/>
                <p:cNvSpPr>
                  <a:spLocks noChangeArrowheads="1"/>
                </p:cNvSpPr>
                <p:nvPr/>
              </p:nvSpPr>
              <p:spPr bwMode="auto">
                <a:xfrm>
                  <a:off x="1584" y="2784"/>
                  <a:ext cx="432" cy="426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 altLang="en-US" sz="4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475" name="Oval 67"/>
                <p:cNvSpPr>
                  <a:spLocks noChangeArrowheads="1"/>
                </p:cNvSpPr>
                <p:nvPr/>
              </p:nvSpPr>
              <p:spPr bwMode="auto">
                <a:xfrm>
                  <a:off x="1873" y="2876"/>
                  <a:ext cx="62" cy="13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273476" name="Group 68"/>
              <p:cNvGrpSpPr>
                <a:grpSpLocks/>
              </p:cNvGrpSpPr>
              <p:nvPr/>
            </p:nvGrpSpPr>
            <p:grpSpPr bwMode="auto">
              <a:xfrm>
                <a:off x="2208" y="2304"/>
                <a:ext cx="242" cy="251"/>
                <a:chOff x="1584" y="2784"/>
                <a:chExt cx="432" cy="426"/>
              </a:xfrm>
            </p:grpSpPr>
            <p:sp>
              <p:nvSpPr>
                <p:cNvPr id="273477" name="Oval 69"/>
                <p:cNvSpPr>
                  <a:spLocks noChangeArrowheads="1"/>
                </p:cNvSpPr>
                <p:nvPr/>
              </p:nvSpPr>
              <p:spPr bwMode="auto">
                <a:xfrm>
                  <a:off x="1584" y="2784"/>
                  <a:ext cx="432" cy="426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 altLang="en-US" sz="4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478" name="Oval 70"/>
                <p:cNvSpPr>
                  <a:spLocks noChangeArrowheads="1"/>
                </p:cNvSpPr>
                <p:nvPr/>
              </p:nvSpPr>
              <p:spPr bwMode="auto">
                <a:xfrm>
                  <a:off x="1873" y="2876"/>
                  <a:ext cx="62" cy="134"/>
                </a:xfrm>
                <a:prstGeom prst="ellipse">
                  <a:avLst/>
                </a:prstGeom>
                <a:solidFill>
                  <a:srgbClr val="00FFFF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3479" name="Text Box 71"/>
          <p:cNvSpPr txBox="1">
            <a:spLocks noChangeArrowheads="1"/>
          </p:cNvSpPr>
          <p:nvPr/>
        </p:nvSpPr>
        <p:spPr bwMode="auto">
          <a:xfrm>
            <a:off x="1035990" y="3886200"/>
            <a:ext cx="14141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66FF33"/>
                </a:solidFill>
                <a:latin typeface="Arial" panose="020B0604020202020204" pitchFamily="34" charset="0"/>
              </a:rPr>
              <a:t>protocol</a:t>
            </a:r>
          </a:p>
        </p:txBody>
      </p:sp>
      <p:sp>
        <p:nvSpPr>
          <p:cNvPr id="273480" name="Line 72"/>
          <p:cNvSpPr>
            <a:spLocks noChangeShapeType="1"/>
          </p:cNvSpPr>
          <p:nvPr/>
        </p:nvSpPr>
        <p:spPr bwMode="auto">
          <a:xfrm>
            <a:off x="4122738" y="5741988"/>
            <a:ext cx="3971925" cy="0"/>
          </a:xfrm>
          <a:prstGeom prst="line">
            <a:avLst/>
          </a:prstGeom>
          <a:noFill/>
          <a:ln w="114300">
            <a:solidFill>
              <a:srgbClr val="FF7C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81" name="Text Box 73"/>
          <p:cNvSpPr txBox="1">
            <a:spLocks noChangeArrowheads="1"/>
          </p:cNvSpPr>
          <p:nvPr/>
        </p:nvSpPr>
        <p:spPr bwMode="auto">
          <a:xfrm>
            <a:off x="5522797" y="6076950"/>
            <a:ext cx="11400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FF7C80"/>
                </a:solidFill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273483" name="Line 75"/>
          <p:cNvSpPr>
            <a:spLocks noChangeShapeType="1"/>
          </p:cNvSpPr>
          <p:nvPr/>
        </p:nvSpPr>
        <p:spPr bwMode="auto">
          <a:xfrm rot="14127821">
            <a:off x="1211263" y="2546350"/>
            <a:ext cx="2671762" cy="1588"/>
          </a:xfrm>
          <a:prstGeom prst="line">
            <a:avLst/>
          </a:prstGeom>
          <a:noFill/>
          <a:ln w="1143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84" name="Line 76"/>
          <p:cNvSpPr>
            <a:spLocks noChangeShapeType="1"/>
          </p:cNvSpPr>
          <p:nvPr/>
        </p:nvSpPr>
        <p:spPr bwMode="auto">
          <a:xfrm rot="7472179" flipV="1">
            <a:off x="-307974" y="2527300"/>
            <a:ext cx="2671762" cy="1587"/>
          </a:xfrm>
          <a:prstGeom prst="line">
            <a:avLst/>
          </a:prstGeom>
          <a:noFill/>
          <a:ln w="1143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3487" name="Text Box 79"/>
          <p:cNvSpPr txBox="1">
            <a:spLocks noChangeArrowheads="1"/>
          </p:cNvSpPr>
          <p:nvPr/>
        </p:nvSpPr>
        <p:spPr bwMode="auto">
          <a:xfrm>
            <a:off x="3009351" y="1936750"/>
            <a:ext cx="205056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dirty="0">
                <a:solidFill>
                  <a:srgbClr val="66FF33"/>
                </a:solidFill>
                <a:latin typeface="Arial" panose="020B0604020202020204" pitchFamily="34" charset="0"/>
              </a:rPr>
              <a:t>boundary</a:t>
            </a:r>
          </a:p>
        </p:txBody>
      </p:sp>
      <p:sp>
        <p:nvSpPr>
          <p:cNvPr id="273488" name="Text Box 80"/>
          <p:cNvSpPr txBox="1">
            <a:spLocks noChangeArrowheads="1"/>
          </p:cNvSpPr>
          <p:nvPr/>
        </p:nvSpPr>
        <p:spPr bwMode="auto">
          <a:xfrm>
            <a:off x="631825" y="4548188"/>
            <a:ext cx="317817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>
                <a:solidFill>
                  <a:srgbClr val="FF7C80"/>
                </a:solidFill>
                <a:latin typeface="Arial" panose="020B0604020202020204" pitchFamily="34" charset="0"/>
              </a:rPr>
              <a:t>Wraps around</a:t>
            </a:r>
          </a:p>
          <a:p>
            <a:r>
              <a:rPr lang="en-US" altLang="en-US" sz="2800" b="1" dirty="0">
                <a:solidFill>
                  <a:schemeClr val="tx1"/>
                </a:solidFill>
                <a:latin typeface="Arial" panose="020B0604020202020204" pitchFamily="34" charset="0"/>
              </a:rPr>
              <a:t>-1</a:t>
            </a:r>
            <a:r>
              <a:rPr lang="en-US" altLang="en-US" sz="2800" b="1" dirty="0">
                <a:solidFill>
                  <a:srgbClr val="FF7C80"/>
                </a:solidFill>
                <a:latin typeface="Arial" panose="020B0604020202020204" pitchFamily="34" charset="0"/>
              </a:rPr>
              <a:t> times</a:t>
            </a:r>
          </a:p>
        </p:txBody>
      </p:sp>
      <p:sp>
        <p:nvSpPr>
          <p:cNvPr id="78" name="Freeform 77"/>
          <p:cNvSpPr>
            <a:spLocks/>
          </p:cNvSpPr>
          <p:nvPr/>
        </p:nvSpPr>
        <p:spPr bwMode="auto">
          <a:xfrm>
            <a:off x="6070600" y="2922588"/>
            <a:ext cx="2019300" cy="2735262"/>
          </a:xfrm>
          <a:custGeom>
            <a:avLst/>
            <a:gdLst>
              <a:gd name="T0" fmla="*/ 1272 w 1272"/>
              <a:gd name="T1" fmla="*/ 1723 h 1723"/>
              <a:gd name="T2" fmla="*/ 0 w 1272"/>
              <a:gd name="T3" fmla="*/ 0 h 172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72" h="1723">
                <a:moveTo>
                  <a:pt x="1272" y="1723"/>
                </a:moveTo>
                <a:lnTo>
                  <a:pt x="0" y="0"/>
                </a:lnTo>
              </a:path>
            </a:pathLst>
          </a:custGeom>
          <a:noFill/>
          <a:ln w="114300" cap="flat" cmpd="sng">
            <a:solidFill>
              <a:srgbClr val="FF7C8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9" name="Freeform 78"/>
          <p:cNvSpPr>
            <a:spLocks/>
          </p:cNvSpPr>
          <p:nvPr/>
        </p:nvSpPr>
        <p:spPr bwMode="auto">
          <a:xfrm flipV="1">
            <a:off x="4019550" y="3044825"/>
            <a:ext cx="2019300" cy="2735263"/>
          </a:xfrm>
          <a:custGeom>
            <a:avLst/>
            <a:gdLst>
              <a:gd name="T0" fmla="*/ 1272 w 1272"/>
              <a:gd name="T1" fmla="*/ 1723 h 1723"/>
              <a:gd name="T2" fmla="*/ 0 w 1272"/>
              <a:gd name="T3" fmla="*/ 0 h 172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72" h="1723">
                <a:moveTo>
                  <a:pt x="1272" y="1723"/>
                </a:moveTo>
                <a:lnTo>
                  <a:pt x="0" y="0"/>
                </a:lnTo>
              </a:path>
            </a:pathLst>
          </a:custGeom>
          <a:noFill/>
          <a:ln w="114300" cap="flat" cmpd="sng">
            <a:solidFill>
              <a:srgbClr val="FF7C8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80" name="Freeform 81"/>
          <p:cNvSpPr>
            <a:spLocks/>
          </p:cNvSpPr>
          <p:nvPr/>
        </p:nvSpPr>
        <p:spPr bwMode="auto">
          <a:xfrm>
            <a:off x="3103563" y="2774950"/>
            <a:ext cx="1873250" cy="1108075"/>
          </a:xfrm>
          <a:custGeom>
            <a:avLst/>
            <a:gdLst>
              <a:gd name="T0" fmla="*/ 0 w 1180"/>
              <a:gd name="T1" fmla="*/ 8 h 698"/>
              <a:gd name="T2" fmla="*/ 151 w 1180"/>
              <a:gd name="T3" fmla="*/ 27 h 698"/>
              <a:gd name="T4" fmla="*/ 859 w 1180"/>
              <a:gd name="T5" fmla="*/ 112 h 698"/>
              <a:gd name="T6" fmla="*/ 1180 w 1180"/>
              <a:gd name="T7" fmla="*/ 698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80" h="698">
                <a:moveTo>
                  <a:pt x="0" y="8"/>
                </a:moveTo>
                <a:cubicBezTo>
                  <a:pt x="4" y="9"/>
                  <a:pt x="8" y="10"/>
                  <a:pt x="151" y="27"/>
                </a:cubicBezTo>
                <a:cubicBezTo>
                  <a:pt x="294" y="44"/>
                  <a:pt x="688" y="0"/>
                  <a:pt x="859" y="112"/>
                </a:cubicBezTo>
                <a:cubicBezTo>
                  <a:pt x="1030" y="224"/>
                  <a:pt x="1105" y="461"/>
                  <a:pt x="1180" y="698"/>
                </a:cubicBezTo>
              </a:path>
            </a:pathLst>
          </a:custGeom>
          <a:noFill/>
          <a:ln w="76200" cap="flat" cmpd="sng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5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45" grpId="0" animBg="1"/>
      <p:bldP spid="273480" grpId="0" animBg="1"/>
      <p:bldP spid="273483" grpId="0" animBg="1"/>
      <p:bldP spid="273484" grpId="0" animBg="1"/>
      <p:bldP spid="273488" grpId="0"/>
      <p:bldP spid="78" grpId="0" animBg="1"/>
      <p:bldP spid="7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Date Placeholder 7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6646-7211-4799-A603-22268EC3FE2E}" type="datetime5">
              <a:rPr lang="en-US" altLang="en-US"/>
              <a:pPr/>
              <a:t>12-Mar-15</a:t>
            </a:fld>
            <a:endParaRPr lang="en-US" altLang="en-US"/>
          </a:p>
        </p:txBody>
      </p:sp>
      <p:sp>
        <p:nvSpPr>
          <p:cNvPr id="77" name="Slide Number Placeholder 7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22D0B45D-9E68-4BA1-AC21-1B8380A4398A}" type="slidenum">
              <a:rPr lang="en-US" altLang="en-US" sz="1800">
                <a:solidFill>
                  <a:schemeClr val="tx1"/>
                </a:solidFill>
                <a:latin typeface="Arial" panose="020B0604020202020204" pitchFamily="34" charset="0"/>
              </a:rPr>
              <a:pPr/>
              <a:t>36</a:t>
            </a:fld>
            <a:endParaRPr lang="en-US" alt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2-Process execution might be mapped that way …</a:t>
            </a:r>
            <a:endParaRPr lang="en-US" altLang="en-US" sz="2800"/>
          </a:p>
        </p:txBody>
      </p:sp>
      <p:sp>
        <p:nvSpPr>
          <p:cNvPr id="322563" name="AutoShape 3"/>
          <p:cNvSpPr>
            <a:spLocks noChangeArrowheads="1"/>
          </p:cNvSpPr>
          <p:nvPr/>
        </p:nvSpPr>
        <p:spPr bwMode="auto">
          <a:xfrm>
            <a:off x="423863" y="1522413"/>
            <a:ext cx="2832100" cy="205740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64" name="AutoShape 4"/>
          <p:cNvSpPr>
            <a:spLocks noChangeArrowheads="1"/>
          </p:cNvSpPr>
          <p:nvPr/>
        </p:nvSpPr>
        <p:spPr bwMode="auto">
          <a:xfrm flipV="1">
            <a:off x="1470025" y="2511425"/>
            <a:ext cx="728663" cy="638175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65" name="Freeform 5"/>
          <p:cNvSpPr>
            <a:spLocks/>
          </p:cNvSpPr>
          <p:nvPr/>
        </p:nvSpPr>
        <p:spPr bwMode="auto">
          <a:xfrm>
            <a:off x="409575" y="2506663"/>
            <a:ext cx="1423988" cy="1077912"/>
          </a:xfrm>
          <a:custGeom>
            <a:avLst/>
            <a:gdLst>
              <a:gd name="T0" fmla="*/ 1028 w 1384"/>
              <a:gd name="T1" fmla="*/ 0 h 1048"/>
              <a:gd name="T2" fmla="*/ 1384 w 1384"/>
              <a:gd name="T3" fmla="*/ 626 h 1048"/>
              <a:gd name="T4" fmla="*/ 0 w 1384"/>
              <a:gd name="T5" fmla="*/ 1048 h 1048"/>
              <a:gd name="T6" fmla="*/ 1028 w 1384"/>
              <a:gd name="T7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66" name="Freeform 6"/>
          <p:cNvSpPr>
            <a:spLocks/>
          </p:cNvSpPr>
          <p:nvPr/>
        </p:nvSpPr>
        <p:spPr bwMode="auto">
          <a:xfrm>
            <a:off x="1827213" y="2506663"/>
            <a:ext cx="1438275" cy="1071562"/>
          </a:xfrm>
          <a:custGeom>
            <a:avLst/>
            <a:gdLst>
              <a:gd name="T0" fmla="*/ 369 w 1397"/>
              <a:gd name="T1" fmla="*/ 0 h 1041"/>
              <a:gd name="T2" fmla="*/ 0 w 1397"/>
              <a:gd name="T3" fmla="*/ 619 h 1041"/>
              <a:gd name="T4" fmla="*/ 1397 w 1397"/>
              <a:gd name="T5" fmla="*/ 1041 h 1041"/>
              <a:gd name="T6" fmla="*/ 369 w 1397"/>
              <a:gd name="T7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67" name="Freeform 7"/>
          <p:cNvSpPr>
            <a:spLocks/>
          </p:cNvSpPr>
          <p:nvPr/>
        </p:nvSpPr>
        <p:spPr bwMode="auto">
          <a:xfrm>
            <a:off x="1454150" y="1516063"/>
            <a:ext cx="752475" cy="1009650"/>
          </a:xfrm>
          <a:custGeom>
            <a:avLst/>
            <a:gdLst>
              <a:gd name="T0" fmla="*/ 369 w 732"/>
              <a:gd name="T1" fmla="*/ 0 h 982"/>
              <a:gd name="T2" fmla="*/ 0 w 732"/>
              <a:gd name="T3" fmla="*/ 982 h 982"/>
              <a:gd name="T4" fmla="*/ 732 w 732"/>
              <a:gd name="T5" fmla="*/ 969 h 982"/>
              <a:gd name="T6" fmla="*/ 369 w 732"/>
              <a:gd name="T7" fmla="*/ 0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68" name="AutoShape 8"/>
          <p:cNvSpPr>
            <a:spLocks noChangeArrowheads="1"/>
          </p:cNvSpPr>
          <p:nvPr/>
        </p:nvSpPr>
        <p:spPr bwMode="auto">
          <a:xfrm>
            <a:off x="1609725" y="3151188"/>
            <a:ext cx="442913" cy="428625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69" name="Freeform 9"/>
          <p:cNvSpPr>
            <a:spLocks/>
          </p:cNvSpPr>
          <p:nvPr/>
        </p:nvSpPr>
        <p:spPr bwMode="auto">
          <a:xfrm>
            <a:off x="2206625" y="2200275"/>
            <a:ext cx="434975" cy="48260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70" name="Freeform 10"/>
          <p:cNvSpPr>
            <a:spLocks/>
          </p:cNvSpPr>
          <p:nvPr/>
        </p:nvSpPr>
        <p:spPr bwMode="auto">
          <a:xfrm flipH="1">
            <a:off x="1016000" y="2203450"/>
            <a:ext cx="434975" cy="48260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71" name="Oval 11"/>
          <p:cNvSpPr>
            <a:spLocks noChangeArrowheads="1"/>
          </p:cNvSpPr>
          <p:nvPr/>
        </p:nvSpPr>
        <p:spPr bwMode="auto">
          <a:xfrm>
            <a:off x="1747838" y="1444625"/>
            <a:ext cx="187325" cy="161925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72" name="Oval 12"/>
          <p:cNvSpPr>
            <a:spLocks noChangeArrowheads="1"/>
          </p:cNvSpPr>
          <p:nvPr/>
        </p:nvSpPr>
        <p:spPr bwMode="auto">
          <a:xfrm>
            <a:off x="1873250" y="1484313"/>
            <a:ext cx="26988" cy="5556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73" name="Oval 13"/>
          <p:cNvSpPr>
            <a:spLocks noChangeArrowheads="1"/>
          </p:cNvSpPr>
          <p:nvPr/>
        </p:nvSpPr>
        <p:spPr bwMode="auto">
          <a:xfrm>
            <a:off x="1746250" y="3067050"/>
            <a:ext cx="188913" cy="161925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74" name="Oval 14"/>
          <p:cNvSpPr>
            <a:spLocks noChangeArrowheads="1"/>
          </p:cNvSpPr>
          <p:nvPr/>
        </p:nvSpPr>
        <p:spPr bwMode="auto">
          <a:xfrm>
            <a:off x="1871663" y="3106738"/>
            <a:ext cx="28575" cy="5556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75" name="Oval 15"/>
          <p:cNvSpPr>
            <a:spLocks noChangeArrowheads="1"/>
          </p:cNvSpPr>
          <p:nvPr/>
        </p:nvSpPr>
        <p:spPr bwMode="auto">
          <a:xfrm>
            <a:off x="1385888" y="2441575"/>
            <a:ext cx="200025" cy="16986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76" name="Oval 16"/>
          <p:cNvSpPr>
            <a:spLocks noChangeArrowheads="1"/>
          </p:cNvSpPr>
          <p:nvPr/>
        </p:nvSpPr>
        <p:spPr bwMode="auto">
          <a:xfrm>
            <a:off x="1519238" y="2481263"/>
            <a:ext cx="28575" cy="5873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77" name="Oval 17"/>
          <p:cNvSpPr>
            <a:spLocks noChangeArrowheads="1"/>
          </p:cNvSpPr>
          <p:nvPr/>
        </p:nvSpPr>
        <p:spPr bwMode="auto">
          <a:xfrm>
            <a:off x="2095500" y="2433638"/>
            <a:ext cx="200025" cy="169862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78" name="Oval 18"/>
          <p:cNvSpPr>
            <a:spLocks noChangeArrowheads="1"/>
          </p:cNvSpPr>
          <p:nvPr/>
        </p:nvSpPr>
        <p:spPr bwMode="auto">
          <a:xfrm>
            <a:off x="2230438" y="2474913"/>
            <a:ext cx="28575" cy="5873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79" name="Oval 19"/>
          <p:cNvSpPr>
            <a:spLocks noChangeArrowheads="1"/>
          </p:cNvSpPr>
          <p:nvPr/>
        </p:nvSpPr>
        <p:spPr bwMode="auto">
          <a:xfrm>
            <a:off x="320675" y="3495675"/>
            <a:ext cx="200025" cy="1698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80" name="Oval 20"/>
          <p:cNvSpPr>
            <a:spLocks noChangeArrowheads="1"/>
          </p:cNvSpPr>
          <p:nvPr/>
        </p:nvSpPr>
        <p:spPr bwMode="auto">
          <a:xfrm>
            <a:off x="454025" y="3536950"/>
            <a:ext cx="28575" cy="5873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81" name="Oval 21"/>
          <p:cNvSpPr>
            <a:spLocks noChangeArrowheads="1"/>
          </p:cNvSpPr>
          <p:nvPr/>
        </p:nvSpPr>
        <p:spPr bwMode="auto">
          <a:xfrm>
            <a:off x="1938338" y="3495675"/>
            <a:ext cx="200025" cy="1698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82" name="Oval 22"/>
          <p:cNvSpPr>
            <a:spLocks noChangeArrowheads="1"/>
          </p:cNvSpPr>
          <p:nvPr/>
        </p:nvSpPr>
        <p:spPr bwMode="auto">
          <a:xfrm>
            <a:off x="2071688" y="3536950"/>
            <a:ext cx="30162" cy="5873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83" name="Oval 23"/>
          <p:cNvSpPr>
            <a:spLocks noChangeArrowheads="1"/>
          </p:cNvSpPr>
          <p:nvPr/>
        </p:nvSpPr>
        <p:spPr bwMode="auto">
          <a:xfrm>
            <a:off x="3132138" y="3476625"/>
            <a:ext cx="200025" cy="16986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84" name="Oval 24"/>
          <p:cNvSpPr>
            <a:spLocks noChangeArrowheads="1"/>
          </p:cNvSpPr>
          <p:nvPr/>
        </p:nvSpPr>
        <p:spPr bwMode="auto">
          <a:xfrm>
            <a:off x="3295650" y="3536950"/>
            <a:ext cx="28575" cy="5873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85" name="Oval 25"/>
          <p:cNvSpPr>
            <a:spLocks noChangeArrowheads="1"/>
          </p:cNvSpPr>
          <p:nvPr/>
        </p:nvSpPr>
        <p:spPr bwMode="auto">
          <a:xfrm>
            <a:off x="1509713" y="3495675"/>
            <a:ext cx="200025" cy="16986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86" name="Oval 26"/>
          <p:cNvSpPr>
            <a:spLocks noChangeArrowheads="1"/>
          </p:cNvSpPr>
          <p:nvPr/>
        </p:nvSpPr>
        <p:spPr bwMode="auto">
          <a:xfrm>
            <a:off x="1643063" y="3536950"/>
            <a:ext cx="28575" cy="5873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87" name="Oval 27"/>
          <p:cNvSpPr>
            <a:spLocks noChangeArrowheads="1"/>
          </p:cNvSpPr>
          <p:nvPr/>
        </p:nvSpPr>
        <p:spPr bwMode="auto">
          <a:xfrm>
            <a:off x="2220913" y="2132013"/>
            <a:ext cx="200025" cy="16986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88" name="Oval 28"/>
          <p:cNvSpPr>
            <a:spLocks noChangeArrowheads="1"/>
          </p:cNvSpPr>
          <p:nvPr/>
        </p:nvSpPr>
        <p:spPr bwMode="auto">
          <a:xfrm>
            <a:off x="2354263" y="2173288"/>
            <a:ext cx="28575" cy="5873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89" name="Oval 29"/>
          <p:cNvSpPr>
            <a:spLocks noChangeArrowheads="1"/>
          </p:cNvSpPr>
          <p:nvPr/>
        </p:nvSpPr>
        <p:spPr bwMode="auto">
          <a:xfrm>
            <a:off x="1262063" y="2130425"/>
            <a:ext cx="198437" cy="1698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90" name="Oval 30"/>
          <p:cNvSpPr>
            <a:spLocks noChangeArrowheads="1"/>
          </p:cNvSpPr>
          <p:nvPr/>
        </p:nvSpPr>
        <p:spPr bwMode="auto">
          <a:xfrm>
            <a:off x="1395413" y="2171700"/>
            <a:ext cx="28575" cy="5873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91" name="Oval 31"/>
          <p:cNvSpPr>
            <a:spLocks noChangeArrowheads="1"/>
          </p:cNvSpPr>
          <p:nvPr/>
        </p:nvSpPr>
        <p:spPr bwMode="auto">
          <a:xfrm>
            <a:off x="950913" y="2581275"/>
            <a:ext cx="187325" cy="1603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92" name="Oval 32"/>
          <p:cNvSpPr>
            <a:spLocks noChangeArrowheads="1"/>
          </p:cNvSpPr>
          <p:nvPr/>
        </p:nvSpPr>
        <p:spPr bwMode="auto">
          <a:xfrm>
            <a:off x="1076325" y="2619375"/>
            <a:ext cx="26988" cy="5556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93" name="Oval 33"/>
          <p:cNvSpPr>
            <a:spLocks noChangeArrowheads="1"/>
          </p:cNvSpPr>
          <p:nvPr/>
        </p:nvSpPr>
        <p:spPr bwMode="auto">
          <a:xfrm>
            <a:off x="2541588" y="2579688"/>
            <a:ext cx="188912" cy="161925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322594" name="Oval 34"/>
          <p:cNvSpPr>
            <a:spLocks noChangeArrowheads="1"/>
          </p:cNvSpPr>
          <p:nvPr/>
        </p:nvSpPr>
        <p:spPr bwMode="auto">
          <a:xfrm>
            <a:off x="2667000" y="2619375"/>
            <a:ext cx="28575" cy="5556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595" name="Line 35"/>
          <p:cNvSpPr>
            <a:spLocks noChangeShapeType="1"/>
          </p:cNvSpPr>
          <p:nvPr/>
        </p:nvSpPr>
        <p:spPr bwMode="auto">
          <a:xfrm>
            <a:off x="452438" y="3622675"/>
            <a:ext cx="2671762" cy="0"/>
          </a:xfrm>
          <a:prstGeom prst="line">
            <a:avLst/>
          </a:prstGeom>
          <a:noFill/>
          <a:ln w="1143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22596" name="Group 36"/>
          <p:cNvGrpSpPr>
            <a:grpSpLocks/>
          </p:cNvGrpSpPr>
          <p:nvPr/>
        </p:nvGrpSpPr>
        <p:grpSpPr bwMode="auto">
          <a:xfrm>
            <a:off x="3962400" y="2855913"/>
            <a:ext cx="4286250" cy="2973387"/>
            <a:chOff x="938" y="1123"/>
            <a:chExt cx="3758" cy="2607"/>
          </a:xfrm>
        </p:grpSpPr>
        <p:sp>
          <p:nvSpPr>
            <p:cNvPr id="322597" name="AutoShape 37"/>
            <p:cNvSpPr>
              <a:spLocks noChangeArrowheads="1"/>
            </p:cNvSpPr>
            <p:nvPr/>
          </p:nvSpPr>
          <p:spPr bwMode="auto">
            <a:xfrm>
              <a:off x="1026" y="1206"/>
              <a:ext cx="3528" cy="2421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2598" name="AutoShape 38"/>
            <p:cNvSpPr>
              <a:spLocks noChangeArrowheads="1"/>
            </p:cNvSpPr>
            <p:nvPr/>
          </p:nvSpPr>
          <p:spPr bwMode="auto">
            <a:xfrm flipV="1">
              <a:off x="2337" y="2445"/>
              <a:ext cx="909" cy="74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2599" name="Line 39"/>
            <p:cNvSpPr>
              <a:spLocks noChangeShapeType="1"/>
            </p:cNvSpPr>
            <p:nvPr/>
          </p:nvSpPr>
          <p:spPr bwMode="auto">
            <a:xfrm flipH="1">
              <a:off x="2331" y="1215"/>
              <a:ext cx="468" cy="12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2600" name="Line 40"/>
            <p:cNvSpPr>
              <a:spLocks noChangeShapeType="1"/>
            </p:cNvSpPr>
            <p:nvPr/>
          </p:nvSpPr>
          <p:spPr bwMode="auto">
            <a:xfrm flipH="1">
              <a:off x="1035" y="2475"/>
              <a:ext cx="1314" cy="11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2601" name="Line 41"/>
            <p:cNvSpPr>
              <a:spLocks noChangeShapeType="1"/>
            </p:cNvSpPr>
            <p:nvPr/>
          </p:nvSpPr>
          <p:spPr bwMode="auto">
            <a:xfrm flipV="1">
              <a:off x="1071" y="3168"/>
              <a:ext cx="1737" cy="4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2602" name="Line 42"/>
            <p:cNvSpPr>
              <a:spLocks noChangeShapeType="1"/>
            </p:cNvSpPr>
            <p:nvPr/>
          </p:nvSpPr>
          <p:spPr bwMode="auto">
            <a:xfrm>
              <a:off x="2799" y="3177"/>
              <a:ext cx="1746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2603" name="Line 43"/>
            <p:cNvSpPr>
              <a:spLocks noChangeShapeType="1"/>
            </p:cNvSpPr>
            <p:nvPr/>
          </p:nvSpPr>
          <p:spPr bwMode="auto">
            <a:xfrm>
              <a:off x="2790" y="1233"/>
              <a:ext cx="450" cy="1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2604" name="Line 44"/>
            <p:cNvSpPr>
              <a:spLocks noChangeShapeType="1"/>
            </p:cNvSpPr>
            <p:nvPr/>
          </p:nvSpPr>
          <p:spPr bwMode="auto">
            <a:xfrm>
              <a:off x="3240" y="2475"/>
              <a:ext cx="1323" cy="11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322605" name="Group 45"/>
            <p:cNvGrpSpPr>
              <a:grpSpLocks/>
            </p:cNvGrpSpPr>
            <p:nvPr/>
          </p:nvGrpSpPr>
          <p:grpSpPr bwMode="auto">
            <a:xfrm>
              <a:off x="2669" y="1123"/>
              <a:ext cx="242" cy="251"/>
              <a:chOff x="1584" y="2784"/>
              <a:chExt cx="432" cy="426"/>
            </a:xfrm>
          </p:grpSpPr>
          <p:sp>
            <p:nvSpPr>
              <p:cNvPr id="322606" name="Oval 46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2607" name="Oval 47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22608" name="Oval 48"/>
            <p:cNvSpPr>
              <a:spLocks noChangeArrowheads="1"/>
            </p:cNvSpPr>
            <p:nvPr/>
          </p:nvSpPr>
          <p:spPr bwMode="auto">
            <a:xfrm>
              <a:off x="2392" y="2337"/>
              <a:ext cx="48" cy="10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2609" name="Oval 49"/>
            <p:cNvSpPr>
              <a:spLocks noChangeArrowheads="1"/>
            </p:cNvSpPr>
            <p:nvPr/>
          </p:nvSpPr>
          <p:spPr bwMode="auto">
            <a:xfrm>
              <a:off x="4594" y="3567"/>
              <a:ext cx="48" cy="10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322610" name="Group 50"/>
            <p:cNvGrpSpPr>
              <a:grpSpLocks/>
            </p:cNvGrpSpPr>
            <p:nvPr/>
          </p:nvGrpSpPr>
          <p:grpSpPr bwMode="auto">
            <a:xfrm>
              <a:off x="2669" y="3080"/>
              <a:ext cx="242" cy="251"/>
              <a:chOff x="1584" y="2784"/>
              <a:chExt cx="432" cy="426"/>
            </a:xfrm>
          </p:grpSpPr>
          <p:sp>
            <p:nvSpPr>
              <p:cNvPr id="322611" name="Oval 51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2612" name="Oval 52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22613" name="Group 53"/>
            <p:cNvGrpSpPr>
              <a:grpSpLocks/>
            </p:cNvGrpSpPr>
            <p:nvPr/>
          </p:nvGrpSpPr>
          <p:grpSpPr bwMode="auto">
            <a:xfrm>
              <a:off x="938" y="3479"/>
              <a:ext cx="242" cy="251"/>
              <a:chOff x="1584" y="2784"/>
              <a:chExt cx="432" cy="426"/>
            </a:xfrm>
          </p:grpSpPr>
          <p:sp>
            <p:nvSpPr>
              <p:cNvPr id="322614" name="Oval 54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2615" name="Oval 55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22616" name="Group 56"/>
            <p:cNvGrpSpPr>
              <a:grpSpLocks/>
            </p:cNvGrpSpPr>
            <p:nvPr/>
          </p:nvGrpSpPr>
          <p:grpSpPr bwMode="auto">
            <a:xfrm>
              <a:off x="4454" y="3473"/>
              <a:ext cx="242" cy="251"/>
              <a:chOff x="1584" y="2784"/>
              <a:chExt cx="432" cy="426"/>
            </a:xfrm>
          </p:grpSpPr>
          <p:sp>
            <p:nvSpPr>
              <p:cNvPr id="322617" name="Oval 57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2618" name="Oval 58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22619" name="Group 59"/>
            <p:cNvGrpSpPr>
              <a:grpSpLocks/>
            </p:cNvGrpSpPr>
            <p:nvPr/>
          </p:nvGrpSpPr>
          <p:grpSpPr bwMode="auto">
            <a:xfrm>
              <a:off x="2226" y="2272"/>
              <a:ext cx="1127" cy="283"/>
              <a:chOff x="2208" y="2272"/>
              <a:chExt cx="1127" cy="283"/>
            </a:xfrm>
          </p:grpSpPr>
          <p:grpSp>
            <p:nvGrpSpPr>
              <p:cNvPr id="322620" name="Group 60"/>
              <p:cNvGrpSpPr>
                <a:grpSpLocks/>
              </p:cNvGrpSpPr>
              <p:nvPr/>
            </p:nvGrpSpPr>
            <p:grpSpPr bwMode="auto">
              <a:xfrm>
                <a:off x="3093" y="2272"/>
                <a:ext cx="242" cy="251"/>
                <a:chOff x="1584" y="2784"/>
                <a:chExt cx="432" cy="426"/>
              </a:xfrm>
            </p:grpSpPr>
            <p:sp>
              <p:nvSpPr>
                <p:cNvPr id="322621" name="Oval 61"/>
                <p:cNvSpPr>
                  <a:spLocks noChangeArrowheads="1"/>
                </p:cNvSpPr>
                <p:nvPr/>
              </p:nvSpPr>
              <p:spPr bwMode="auto">
                <a:xfrm>
                  <a:off x="1584" y="2784"/>
                  <a:ext cx="432" cy="426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 altLang="en-US" sz="4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622" name="Oval 62"/>
                <p:cNvSpPr>
                  <a:spLocks noChangeArrowheads="1"/>
                </p:cNvSpPr>
                <p:nvPr/>
              </p:nvSpPr>
              <p:spPr bwMode="auto">
                <a:xfrm>
                  <a:off x="1873" y="2876"/>
                  <a:ext cx="62" cy="13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22623" name="Group 63"/>
              <p:cNvGrpSpPr>
                <a:grpSpLocks/>
              </p:cNvGrpSpPr>
              <p:nvPr/>
            </p:nvGrpSpPr>
            <p:grpSpPr bwMode="auto">
              <a:xfrm>
                <a:off x="2208" y="2304"/>
                <a:ext cx="242" cy="251"/>
                <a:chOff x="1584" y="2784"/>
                <a:chExt cx="432" cy="426"/>
              </a:xfrm>
            </p:grpSpPr>
            <p:sp>
              <p:nvSpPr>
                <p:cNvPr id="322624" name="Oval 64"/>
                <p:cNvSpPr>
                  <a:spLocks noChangeArrowheads="1"/>
                </p:cNvSpPr>
                <p:nvPr/>
              </p:nvSpPr>
              <p:spPr bwMode="auto">
                <a:xfrm>
                  <a:off x="1584" y="2784"/>
                  <a:ext cx="432" cy="426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 altLang="en-US" sz="4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625" name="Oval 65"/>
                <p:cNvSpPr>
                  <a:spLocks noChangeArrowheads="1"/>
                </p:cNvSpPr>
                <p:nvPr/>
              </p:nvSpPr>
              <p:spPr bwMode="auto">
                <a:xfrm>
                  <a:off x="1873" y="2876"/>
                  <a:ext cx="62" cy="134"/>
                </a:xfrm>
                <a:prstGeom prst="ellipse">
                  <a:avLst/>
                </a:prstGeom>
                <a:solidFill>
                  <a:srgbClr val="00FFFF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22626" name="Text Box 66"/>
          <p:cNvSpPr txBox="1">
            <a:spLocks noChangeArrowheads="1"/>
          </p:cNvSpPr>
          <p:nvPr/>
        </p:nvSpPr>
        <p:spPr bwMode="auto">
          <a:xfrm>
            <a:off x="1035990" y="3886200"/>
            <a:ext cx="14141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66FF33"/>
                </a:solidFill>
                <a:latin typeface="Arial" panose="020B0604020202020204" pitchFamily="34" charset="0"/>
              </a:rPr>
              <a:t>protocol</a:t>
            </a:r>
          </a:p>
        </p:txBody>
      </p:sp>
      <p:sp>
        <p:nvSpPr>
          <p:cNvPr id="322628" name="Text Box 68"/>
          <p:cNvSpPr txBox="1">
            <a:spLocks noChangeArrowheads="1"/>
          </p:cNvSpPr>
          <p:nvPr/>
        </p:nvSpPr>
        <p:spPr bwMode="auto">
          <a:xfrm>
            <a:off x="5522797" y="6076950"/>
            <a:ext cx="11400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FF7C80"/>
                </a:solidFill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22629" name="Line 69"/>
          <p:cNvSpPr>
            <a:spLocks noChangeShapeType="1"/>
          </p:cNvSpPr>
          <p:nvPr/>
        </p:nvSpPr>
        <p:spPr bwMode="auto">
          <a:xfrm rot="14127821">
            <a:off x="1211263" y="2546350"/>
            <a:ext cx="2671762" cy="1588"/>
          </a:xfrm>
          <a:prstGeom prst="line">
            <a:avLst/>
          </a:prstGeom>
          <a:noFill/>
          <a:ln w="1143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630" name="Line 70"/>
          <p:cNvSpPr>
            <a:spLocks noChangeShapeType="1"/>
          </p:cNvSpPr>
          <p:nvPr/>
        </p:nvSpPr>
        <p:spPr bwMode="auto">
          <a:xfrm rot="7472179" flipV="1">
            <a:off x="-307974" y="2527300"/>
            <a:ext cx="2671762" cy="1587"/>
          </a:xfrm>
          <a:prstGeom prst="line">
            <a:avLst/>
          </a:prstGeom>
          <a:noFill/>
          <a:ln w="1143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2633" name="Text Box 73"/>
          <p:cNvSpPr txBox="1">
            <a:spLocks noChangeArrowheads="1"/>
          </p:cNvSpPr>
          <p:nvPr/>
        </p:nvSpPr>
        <p:spPr bwMode="auto">
          <a:xfrm>
            <a:off x="3123164" y="1936750"/>
            <a:ext cx="18229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66FF33"/>
                </a:solidFill>
                <a:latin typeface="Arial" panose="020B0604020202020204" pitchFamily="34" charset="0"/>
              </a:rPr>
              <a:t>boundary</a:t>
            </a:r>
          </a:p>
        </p:txBody>
      </p:sp>
      <p:sp>
        <p:nvSpPr>
          <p:cNvPr id="322634" name="Text Box 74"/>
          <p:cNvSpPr txBox="1">
            <a:spLocks noChangeArrowheads="1"/>
          </p:cNvSpPr>
          <p:nvPr/>
        </p:nvSpPr>
        <p:spPr bwMode="auto">
          <a:xfrm>
            <a:off x="692150" y="4548188"/>
            <a:ext cx="311785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>
                <a:solidFill>
                  <a:srgbClr val="FF7C80"/>
                </a:solidFill>
                <a:latin typeface="Arial" panose="020B0604020202020204" pitchFamily="34" charset="0"/>
              </a:rPr>
              <a:t>Wraps around</a:t>
            </a:r>
          </a:p>
          <a:p>
            <a:r>
              <a:rPr lang="en-US" altLang="en-US" sz="2800" b="1" dirty="0">
                <a:solidFill>
                  <a:schemeClr val="tx1"/>
                </a:solidFill>
                <a:latin typeface="Arial" panose="020B0604020202020204" pitchFamily="34" charset="0"/>
              </a:rPr>
              <a:t>+2</a:t>
            </a:r>
            <a:r>
              <a:rPr lang="en-US" altLang="en-US" sz="2800" b="1" dirty="0">
                <a:solidFill>
                  <a:srgbClr val="FF7C80"/>
                </a:solidFill>
                <a:latin typeface="Arial" panose="020B0604020202020204" pitchFamily="34" charset="0"/>
              </a:rPr>
              <a:t> times</a:t>
            </a:r>
          </a:p>
        </p:txBody>
      </p:sp>
      <p:sp>
        <p:nvSpPr>
          <p:cNvPr id="78" name="Freeform 67"/>
          <p:cNvSpPr>
            <a:spLocks/>
          </p:cNvSpPr>
          <p:nvPr/>
        </p:nvSpPr>
        <p:spPr bwMode="auto">
          <a:xfrm>
            <a:off x="4122738" y="4376738"/>
            <a:ext cx="3971925" cy="1365250"/>
          </a:xfrm>
          <a:custGeom>
            <a:avLst/>
            <a:gdLst>
              <a:gd name="T0" fmla="*/ 0 w 2502"/>
              <a:gd name="T1" fmla="*/ 860 h 860"/>
              <a:gd name="T2" fmla="*/ 868 w 2502"/>
              <a:gd name="T3" fmla="*/ 19 h 860"/>
              <a:gd name="T4" fmla="*/ 1586 w 2502"/>
              <a:gd name="T5" fmla="*/ 0 h 860"/>
              <a:gd name="T6" fmla="*/ 2502 w 2502"/>
              <a:gd name="T7" fmla="*/ 860 h 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2" h="860">
                <a:moveTo>
                  <a:pt x="0" y="860"/>
                </a:moveTo>
                <a:lnTo>
                  <a:pt x="868" y="19"/>
                </a:lnTo>
                <a:lnTo>
                  <a:pt x="1586" y="0"/>
                </a:lnTo>
                <a:lnTo>
                  <a:pt x="2502" y="860"/>
                </a:lnTo>
              </a:path>
            </a:pathLst>
          </a:custGeom>
          <a:noFill/>
          <a:ln w="114300">
            <a:solidFill>
              <a:srgbClr val="FF7C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9" name="Freeform 71"/>
          <p:cNvSpPr>
            <a:spLocks/>
          </p:cNvSpPr>
          <p:nvPr/>
        </p:nvSpPr>
        <p:spPr bwMode="auto">
          <a:xfrm>
            <a:off x="5591175" y="2922588"/>
            <a:ext cx="2498725" cy="2735262"/>
          </a:xfrm>
          <a:custGeom>
            <a:avLst/>
            <a:gdLst>
              <a:gd name="T0" fmla="*/ 1574 w 1574"/>
              <a:gd name="T1" fmla="*/ 1723 h 1723"/>
              <a:gd name="T2" fmla="*/ 331 w 1574"/>
              <a:gd name="T3" fmla="*/ 1492 h 1723"/>
              <a:gd name="T4" fmla="*/ 0 w 1574"/>
              <a:gd name="T5" fmla="*/ 897 h 1723"/>
              <a:gd name="T6" fmla="*/ 302 w 1574"/>
              <a:gd name="T7" fmla="*/ 0 h 1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74" h="1723">
                <a:moveTo>
                  <a:pt x="1574" y="1723"/>
                </a:moveTo>
                <a:lnTo>
                  <a:pt x="331" y="1492"/>
                </a:lnTo>
                <a:lnTo>
                  <a:pt x="0" y="897"/>
                </a:lnTo>
                <a:lnTo>
                  <a:pt x="302" y="0"/>
                </a:lnTo>
              </a:path>
            </a:pathLst>
          </a:custGeom>
          <a:noFill/>
          <a:ln w="114300" cap="flat" cmpd="sng">
            <a:solidFill>
              <a:srgbClr val="FF7C8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80" name="Freeform 72"/>
          <p:cNvSpPr>
            <a:spLocks/>
          </p:cNvSpPr>
          <p:nvPr/>
        </p:nvSpPr>
        <p:spPr bwMode="auto">
          <a:xfrm>
            <a:off x="4019550" y="3046413"/>
            <a:ext cx="2636838" cy="2735262"/>
          </a:xfrm>
          <a:custGeom>
            <a:avLst/>
            <a:gdLst>
              <a:gd name="T0" fmla="*/ 1272 w 1661"/>
              <a:gd name="T1" fmla="*/ 0 h 1723"/>
              <a:gd name="T2" fmla="*/ 1661 w 1661"/>
              <a:gd name="T3" fmla="*/ 800 h 1723"/>
              <a:gd name="T4" fmla="*/ 1245 w 1661"/>
              <a:gd name="T5" fmla="*/ 1376 h 1723"/>
              <a:gd name="T6" fmla="*/ 0 w 1661"/>
              <a:gd name="T7" fmla="*/ 1723 h 1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61" h="1723">
                <a:moveTo>
                  <a:pt x="1272" y="0"/>
                </a:moveTo>
                <a:lnTo>
                  <a:pt x="1661" y="800"/>
                </a:lnTo>
                <a:lnTo>
                  <a:pt x="1245" y="1376"/>
                </a:lnTo>
                <a:lnTo>
                  <a:pt x="0" y="1723"/>
                </a:lnTo>
              </a:path>
            </a:pathLst>
          </a:custGeom>
          <a:noFill/>
          <a:ln w="114300" cap="flat" cmpd="sng">
            <a:solidFill>
              <a:srgbClr val="FF7C8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81" name="Freeform 75"/>
          <p:cNvSpPr>
            <a:spLocks/>
          </p:cNvSpPr>
          <p:nvPr/>
        </p:nvSpPr>
        <p:spPr bwMode="auto">
          <a:xfrm>
            <a:off x="3103563" y="2774950"/>
            <a:ext cx="1873250" cy="1108075"/>
          </a:xfrm>
          <a:custGeom>
            <a:avLst/>
            <a:gdLst>
              <a:gd name="T0" fmla="*/ 0 w 1180"/>
              <a:gd name="T1" fmla="*/ 8 h 698"/>
              <a:gd name="T2" fmla="*/ 151 w 1180"/>
              <a:gd name="T3" fmla="*/ 27 h 698"/>
              <a:gd name="T4" fmla="*/ 859 w 1180"/>
              <a:gd name="T5" fmla="*/ 112 h 698"/>
              <a:gd name="T6" fmla="*/ 1180 w 1180"/>
              <a:gd name="T7" fmla="*/ 698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80" h="698">
                <a:moveTo>
                  <a:pt x="0" y="8"/>
                </a:moveTo>
                <a:cubicBezTo>
                  <a:pt x="4" y="9"/>
                  <a:pt x="8" y="10"/>
                  <a:pt x="151" y="27"/>
                </a:cubicBezTo>
                <a:cubicBezTo>
                  <a:pt x="294" y="44"/>
                  <a:pt x="688" y="0"/>
                  <a:pt x="859" y="112"/>
                </a:cubicBezTo>
                <a:cubicBezTo>
                  <a:pt x="1030" y="224"/>
                  <a:pt x="1105" y="461"/>
                  <a:pt x="1180" y="698"/>
                </a:cubicBezTo>
              </a:path>
            </a:pathLst>
          </a:custGeom>
          <a:noFill/>
          <a:ln w="76200" cap="flat" cmpd="sng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95" grpId="0" animBg="1"/>
      <p:bldP spid="322629" grpId="0" animBg="1"/>
      <p:bldP spid="322630" grpId="0" animBg="1"/>
      <p:bldP spid="322634" grpId="0"/>
      <p:bldP spid="78" grpId="0" animBg="1"/>
      <p:bldP spid="79" grpId="0" animBg="1"/>
      <p:bldP spid="8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Date Placeholder 7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9CFB-D1BA-42B9-BEC4-49FC09A0C97E}" type="datetime5">
              <a:rPr lang="en-US" altLang="en-US"/>
              <a:pPr/>
              <a:t>12-Mar-15</a:t>
            </a:fld>
            <a:endParaRPr lang="en-US" altLang="en-US"/>
          </a:p>
        </p:txBody>
      </p:sp>
      <p:sp>
        <p:nvSpPr>
          <p:cNvPr id="76" name="Slide Number Placeholder 7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A7DC7C3D-1B40-4968-B981-818C5FF2918C}" type="slidenum">
              <a:rPr lang="en-US" altLang="en-US" sz="1800">
                <a:solidFill>
                  <a:schemeClr val="tx1"/>
                </a:solidFill>
                <a:latin typeface="Arial" panose="020B0604020202020204" pitchFamily="34" charset="0"/>
              </a:rPr>
              <a:pPr/>
              <a:t>37</a:t>
            </a:fld>
            <a:endParaRPr lang="en-US" alt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 </a:t>
            </a:r>
            <a:r>
              <a:rPr lang="en-US" altLang="en-US" dirty="0" smtClean="0"/>
              <a:t>General …</a:t>
            </a:r>
            <a:endParaRPr lang="en-US" altLang="en-US" sz="3200" dirty="0"/>
          </a:p>
        </p:txBody>
      </p:sp>
      <p:sp>
        <p:nvSpPr>
          <p:cNvPr id="284675" name="AutoShape 3"/>
          <p:cNvSpPr>
            <a:spLocks noChangeArrowheads="1"/>
          </p:cNvSpPr>
          <p:nvPr/>
        </p:nvSpPr>
        <p:spPr bwMode="auto">
          <a:xfrm>
            <a:off x="423863" y="1522413"/>
            <a:ext cx="2832100" cy="205740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76" name="AutoShape 4"/>
          <p:cNvSpPr>
            <a:spLocks noChangeArrowheads="1"/>
          </p:cNvSpPr>
          <p:nvPr/>
        </p:nvSpPr>
        <p:spPr bwMode="auto">
          <a:xfrm flipV="1">
            <a:off x="1470025" y="2511425"/>
            <a:ext cx="728663" cy="638175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77" name="Freeform 5"/>
          <p:cNvSpPr>
            <a:spLocks/>
          </p:cNvSpPr>
          <p:nvPr/>
        </p:nvSpPr>
        <p:spPr bwMode="auto">
          <a:xfrm>
            <a:off x="409575" y="2506663"/>
            <a:ext cx="1423988" cy="1077912"/>
          </a:xfrm>
          <a:custGeom>
            <a:avLst/>
            <a:gdLst>
              <a:gd name="T0" fmla="*/ 1028 w 1384"/>
              <a:gd name="T1" fmla="*/ 0 h 1048"/>
              <a:gd name="T2" fmla="*/ 1384 w 1384"/>
              <a:gd name="T3" fmla="*/ 626 h 1048"/>
              <a:gd name="T4" fmla="*/ 0 w 1384"/>
              <a:gd name="T5" fmla="*/ 1048 h 1048"/>
              <a:gd name="T6" fmla="*/ 1028 w 1384"/>
              <a:gd name="T7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78" name="Freeform 6"/>
          <p:cNvSpPr>
            <a:spLocks/>
          </p:cNvSpPr>
          <p:nvPr/>
        </p:nvSpPr>
        <p:spPr bwMode="auto">
          <a:xfrm>
            <a:off x="1827213" y="2506663"/>
            <a:ext cx="1438275" cy="1071562"/>
          </a:xfrm>
          <a:custGeom>
            <a:avLst/>
            <a:gdLst>
              <a:gd name="T0" fmla="*/ 369 w 1397"/>
              <a:gd name="T1" fmla="*/ 0 h 1041"/>
              <a:gd name="T2" fmla="*/ 0 w 1397"/>
              <a:gd name="T3" fmla="*/ 619 h 1041"/>
              <a:gd name="T4" fmla="*/ 1397 w 1397"/>
              <a:gd name="T5" fmla="*/ 1041 h 1041"/>
              <a:gd name="T6" fmla="*/ 369 w 1397"/>
              <a:gd name="T7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79" name="Freeform 7"/>
          <p:cNvSpPr>
            <a:spLocks/>
          </p:cNvSpPr>
          <p:nvPr/>
        </p:nvSpPr>
        <p:spPr bwMode="auto">
          <a:xfrm>
            <a:off x="1454150" y="1516063"/>
            <a:ext cx="752475" cy="1009650"/>
          </a:xfrm>
          <a:custGeom>
            <a:avLst/>
            <a:gdLst>
              <a:gd name="T0" fmla="*/ 369 w 732"/>
              <a:gd name="T1" fmla="*/ 0 h 982"/>
              <a:gd name="T2" fmla="*/ 0 w 732"/>
              <a:gd name="T3" fmla="*/ 982 h 982"/>
              <a:gd name="T4" fmla="*/ 732 w 732"/>
              <a:gd name="T5" fmla="*/ 969 h 982"/>
              <a:gd name="T6" fmla="*/ 369 w 732"/>
              <a:gd name="T7" fmla="*/ 0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80" name="AutoShape 8"/>
          <p:cNvSpPr>
            <a:spLocks noChangeArrowheads="1"/>
          </p:cNvSpPr>
          <p:nvPr/>
        </p:nvSpPr>
        <p:spPr bwMode="auto">
          <a:xfrm>
            <a:off x="1609725" y="3151188"/>
            <a:ext cx="442913" cy="428625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81" name="Freeform 9"/>
          <p:cNvSpPr>
            <a:spLocks/>
          </p:cNvSpPr>
          <p:nvPr/>
        </p:nvSpPr>
        <p:spPr bwMode="auto">
          <a:xfrm>
            <a:off x="2206625" y="2200275"/>
            <a:ext cx="434975" cy="48260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82" name="Freeform 10"/>
          <p:cNvSpPr>
            <a:spLocks/>
          </p:cNvSpPr>
          <p:nvPr/>
        </p:nvSpPr>
        <p:spPr bwMode="auto">
          <a:xfrm flipH="1">
            <a:off x="1016000" y="2203450"/>
            <a:ext cx="434975" cy="482600"/>
          </a:xfrm>
          <a:custGeom>
            <a:avLst/>
            <a:gdLst>
              <a:gd name="T0" fmla="*/ 92 w 422"/>
              <a:gd name="T1" fmla="*/ 0 h 468"/>
              <a:gd name="T2" fmla="*/ 0 w 422"/>
              <a:gd name="T3" fmla="*/ 316 h 468"/>
              <a:gd name="T4" fmla="*/ 422 w 422"/>
              <a:gd name="T5" fmla="*/ 468 h 468"/>
              <a:gd name="T6" fmla="*/ 92 w 422"/>
              <a:gd name="T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83" name="Oval 11"/>
          <p:cNvSpPr>
            <a:spLocks noChangeArrowheads="1"/>
          </p:cNvSpPr>
          <p:nvPr/>
        </p:nvSpPr>
        <p:spPr bwMode="auto">
          <a:xfrm>
            <a:off x="1747838" y="1444625"/>
            <a:ext cx="187325" cy="161925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684" name="Oval 12"/>
          <p:cNvSpPr>
            <a:spLocks noChangeArrowheads="1"/>
          </p:cNvSpPr>
          <p:nvPr/>
        </p:nvSpPr>
        <p:spPr bwMode="auto">
          <a:xfrm>
            <a:off x="1873250" y="1484313"/>
            <a:ext cx="26988" cy="5556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85" name="Oval 13"/>
          <p:cNvSpPr>
            <a:spLocks noChangeArrowheads="1"/>
          </p:cNvSpPr>
          <p:nvPr/>
        </p:nvSpPr>
        <p:spPr bwMode="auto">
          <a:xfrm>
            <a:off x="1746250" y="3067050"/>
            <a:ext cx="188913" cy="161925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686" name="Oval 14"/>
          <p:cNvSpPr>
            <a:spLocks noChangeArrowheads="1"/>
          </p:cNvSpPr>
          <p:nvPr/>
        </p:nvSpPr>
        <p:spPr bwMode="auto">
          <a:xfrm>
            <a:off x="1871663" y="3106738"/>
            <a:ext cx="28575" cy="5556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87" name="Oval 15"/>
          <p:cNvSpPr>
            <a:spLocks noChangeArrowheads="1"/>
          </p:cNvSpPr>
          <p:nvPr/>
        </p:nvSpPr>
        <p:spPr bwMode="auto">
          <a:xfrm>
            <a:off x="1385888" y="2441575"/>
            <a:ext cx="200025" cy="16986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688" name="Oval 16"/>
          <p:cNvSpPr>
            <a:spLocks noChangeArrowheads="1"/>
          </p:cNvSpPr>
          <p:nvPr/>
        </p:nvSpPr>
        <p:spPr bwMode="auto">
          <a:xfrm>
            <a:off x="1519238" y="2481263"/>
            <a:ext cx="28575" cy="5873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89" name="Oval 17"/>
          <p:cNvSpPr>
            <a:spLocks noChangeArrowheads="1"/>
          </p:cNvSpPr>
          <p:nvPr/>
        </p:nvSpPr>
        <p:spPr bwMode="auto">
          <a:xfrm>
            <a:off x="2095500" y="2433638"/>
            <a:ext cx="200025" cy="169862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690" name="Oval 18"/>
          <p:cNvSpPr>
            <a:spLocks noChangeArrowheads="1"/>
          </p:cNvSpPr>
          <p:nvPr/>
        </p:nvSpPr>
        <p:spPr bwMode="auto">
          <a:xfrm>
            <a:off x="2230438" y="2474913"/>
            <a:ext cx="28575" cy="5873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91" name="Oval 19"/>
          <p:cNvSpPr>
            <a:spLocks noChangeArrowheads="1"/>
          </p:cNvSpPr>
          <p:nvPr/>
        </p:nvSpPr>
        <p:spPr bwMode="auto">
          <a:xfrm>
            <a:off x="320675" y="3495675"/>
            <a:ext cx="200025" cy="1698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692" name="Oval 20"/>
          <p:cNvSpPr>
            <a:spLocks noChangeArrowheads="1"/>
          </p:cNvSpPr>
          <p:nvPr/>
        </p:nvSpPr>
        <p:spPr bwMode="auto">
          <a:xfrm>
            <a:off x="454025" y="3536950"/>
            <a:ext cx="28575" cy="5873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93" name="Oval 21"/>
          <p:cNvSpPr>
            <a:spLocks noChangeArrowheads="1"/>
          </p:cNvSpPr>
          <p:nvPr/>
        </p:nvSpPr>
        <p:spPr bwMode="auto">
          <a:xfrm>
            <a:off x="1938338" y="3495675"/>
            <a:ext cx="200025" cy="1698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694" name="Oval 22"/>
          <p:cNvSpPr>
            <a:spLocks noChangeArrowheads="1"/>
          </p:cNvSpPr>
          <p:nvPr/>
        </p:nvSpPr>
        <p:spPr bwMode="auto">
          <a:xfrm>
            <a:off x="2071688" y="3536950"/>
            <a:ext cx="30162" cy="5873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95" name="Oval 23"/>
          <p:cNvSpPr>
            <a:spLocks noChangeArrowheads="1"/>
          </p:cNvSpPr>
          <p:nvPr/>
        </p:nvSpPr>
        <p:spPr bwMode="auto">
          <a:xfrm>
            <a:off x="3132138" y="3476625"/>
            <a:ext cx="200025" cy="16986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696" name="Oval 24"/>
          <p:cNvSpPr>
            <a:spLocks noChangeArrowheads="1"/>
          </p:cNvSpPr>
          <p:nvPr/>
        </p:nvSpPr>
        <p:spPr bwMode="auto">
          <a:xfrm>
            <a:off x="3295650" y="3536950"/>
            <a:ext cx="28575" cy="5873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97" name="Oval 25"/>
          <p:cNvSpPr>
            <a:spLocks noChangeArrowheads="1"/>
          </p:cNvSpPr>
          <p:nvPr/>
        </p:nvSpPr>
        <p:spPr bwMode="auto">
          <a:xfrm>
            <a:off x="1509713" y="3495675"/>
            <a:ext cx="200025" cy="16986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698" name="Oval 26"/>
          <p:cNvSpPr>
            <a:spLocks noChangeArrowheads="1"/>
          </p:cNvSpPr>
          <p:nvPr/>
        </p:nvSpPr>
        <p:spPr bwMode="auto">
          <a:xfrm>
            <a:off x="1643063" y="3536950"/>
            <a:ext cx="28575" cy="5873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699" name="Oval 27"/>
          <p:cNvSpPr>
            <a:spLocks noChangeArrowheads="1"/>
          </p:cNvSpPr>
          <p:nvPr/>
        </p:nvSpPr>
        <p:spPr bwMode="auto">
          <a:xfrm>
            <a:off x="2220913" y="2132013"/>
            <a:ext cx="200025" cy="16986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700" name="Oval 28"/>
          <p:cNvSpPr>
            <a:spLocks noChangeArrowheads="1"/>
          </p:cNvSpPr>
          <p:nvPr/>
        </p:nvSpPr>
        <p:spPr bwMode="auto">
          <a:xfrm>
            <a:off x="2354263" y="2173288"/>
            <a:ext cx="28575" cy="58737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701" name="Oval 29"/>
          <p:cNvSpPr>
            <a:spLocks noChangeArrowheads="1"/>
          </p:cNvSpPr>
          <p:nvPr/>
        </p:nvSpPr>
        <p:spPr bwMode="auto">
          <a:xfrm>
            <a:off x="1262063" y="2130425"/>
            <a:ext cx="198437" cy="1698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702" name="Oval 30"/>
          <p:cNvSpPr>
            <a:spLocks noChangeArrowheads="1"/>
          </p:cNvSpPr>
          <p:nvPr/>
        </p:nvSpPr>
        <p:spPr bwMode="auto">
          <a:xfrm>
            <a:off x="1395413" y="2171700"/>
            <a:ext cx="28575" cy="5873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703" name="Oval 31"/>
          <p:cNvSpPr>
            <a:spLocks noChangeArrowheads="1"/>
          </p:cNvSpPr>
          <p:nvPr/>
        </p:nvSpPr>
        <p:spPr bwMode="auto">
          <a:xfrm>
            <a:off x="950913" y="2581275"/>
            <a:ext cx="187325" cy="1603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704" name="Oval 32"/>
          <p:cNvSpPr>
            <a:spLocks noChangeArrowheads="1"/>
          </p:cNvSpPr>
          <p:nvPr/>
        </p:nvSpPr>
        <p:spPr bwMode="auto">
          <a:xfrm>
            <a:off x="1076325" y="2619375"/>
            <a:ext cx="26988" cy="5556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705" name="Oval 33"/>
          <p:cNvSpPr>
            <a:spLocks noChangeArrowheads="1"/>
          </p:cNvSpPr>
          <p:nvPr/>
        </p:nvSpPr>
        <p:spPr bwMode="auto">
          <a:xfrm>
            <a:off x="2541588" y="2579688"/>
            <a:ext cx="188912" cy="161925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284706" name="Oval 34"/>
          <p:cNvSpPr>
            <a:spLocks noChangeArrowheads="1"/>
          </p:cNvSpPr>
          <p:nvPr/>
        </p:nvSpPr>
        <p:spPr bwMode="auto">
          <a:xfrm>
            <a:off x="2667000" y="2619375"/>
            <a:ext cx="28575" cy="5556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707" name="Line 35"/>
          <p:cNvSpPr>
            <a:spLocks noChangeShapeType="1"/>
          </p:cNvSpPr>
          <p:nvPr/>
        </p:nvSpPr>
        <p:spPr bwMode="auto">
          <a:xfrm>
            <a:off x="452438" y="3622675"/>
            <a:ext cx="2671762" cy="0"/>
          </a:xfrm>
          <a:prstGeom prst="line">
            <a:avLst/>
          </a:prstGeom>
          <a:noFill/>
          <a:ln w="1143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84708" name="Group 36"/>
          <p:cNvGrpSpPr>
            <a:grpSpLocks/>
          </p:cNvGrpSpPr>
          <p:nvPr/>
        </p:nvGrpSpPr>
        <p:grpSpPr bwMode="auto">
          <a:xfrm>
            <a:off x="3962400" y="2855913"/>
            <a:ext cx="4286250" cy="2973387"/>
            <a:chOff x="938" y="1123"/>
            <a:chExt cx="3758" cy="2607"/>
          </a:xfrm>
        </p:grpSpPr>
        <p:sp>
          <p:nvSpPr>
            <p:cNvPr id="284709" name="AutoShape 37"/>
            <p:cNvSpPr>
              <a:spLocks noChangeArrowheads="1"/>
            </p:cNvSpPr>
            <p:nvPr/>
          </p:nvSpPr>
          <p:spPr bwMode="auto">
            <a:xfrm>
              <a:off x="1026" y="1206"/>
              <a:ext cx="3528" cy="2421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4710" name="AutoShape 38"/>
            <p:cNvSpPr>
              <a:spLocks noChangeArrowheads="1"/>
            </p:cNvSpPr>
            <p:nvPr/>
          </p:nvSpPr>
          <p:spPr bwMode="auto">
            <a:xfrm flipV="1">
              <a:off x="2337" y="2445"/>
              <a:ext cx="909" cy="74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4711" name="Line 39"/>
            <p:cNvSpPr>
              <a:spLocks noChangeShapeType="1"/>
            </p:cNvSpPr>
            <p:nvPr/>
          </p:nvSpPr>
          <p:spPr bwMode="auto">
            <a:xfrm flipH="1">
              <a:off x="2331" y="1215"/>
              <a:ext cx="468" cy="12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4712" name="Line 40"/>
            <p:cNvSpPr>
              <a:spLocks noChangeShapeType="1"/>
            </p:cNvSpPr>
            <p:nvPr/>
          </p:nvSpPr>
          <p:spPr bwMode="auto">
            <a:xfrm flipH="1">
              <a:off x="1035" y="2475"/>
              <a:ext cx="1314" cy="11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4713" name="Line 41"/>
            <p:cNvSpPr>
              <a:spLocks noChangeShapeType="1"/>
            </p:cNvSpPr>
            <p:nvPr/>
          </p:nvSpPr>
          <p:spPr bwMode="auto">
            <a:xfrm flipV="1">
              <a:off x="1071" y="3168"/>
              <a:ext cx="1737" cy="4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4714" name="Line 42"/>
            <p:cNvSpPr>
              <a:spLocks noChangeShapeType="1"/>
            </p:cNvSpPr>
            <p:nvPr/>
          </p:nvSpPr>
          <p:spPr bwMode="auto">
            <a:xfrm>
              <a:off x="2799" y="3177"/>
              <a:ext cx="1746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4715" name="Line 43"/>
            <p:cNvSpPr>
              <a:spLocks noChangeShapeType="1"/>
            </p:cNvSpPr>
            <p:nvPr/>
          </p:nvSpPr>
          <p:spPr bwMode="auto">
            <a:xfrm>
              <a:off x="2790" y="1233"/>
              <a:ext cx="450" cy="1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4716" name="Line 44"/>
            <p:cNvSpPr>
              <a:spLocks noChangeShapeType="1"/>
            </p:cNvSpPr>
            <p:nvPr/>
          </p:nvSpPr>
          <p:spPr bwMode="auto">
            <a:xfrm>
              <a:off x="3240" y="2475"/>
              <a:ext cx="1323" cy="11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84717" name="Group 45"/>
            <p:cNvGrpSpPr>
              <a:grpSpLocks/>
            </p:cNvGrpSpPr>
            <p:nvPr/>
          </p:nvGrpSpPr>
          <p:grpSpPr bwMode="auto">
            <a:xfrm>
              <a:off x="2669" y="1123"/>
              <a:ext cx="242" cy="251"/>
              <a:chOff x="1584" y="2784"/>
              <a:chExt cx="432" cy="426"/>
            </a:xfrm>
          </p:grpSpPr>
          <p:sp>
            <p:nvSpPr>
              <p:cNvPr id="284718" name="Oval 46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4719" name="Oval 47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84720" name="Oval 48"/>
            <p:cNvSpPr>
              <a:spLocks noChangeArrowheads="1"/>
            </p:cNvSpPr>
            <p:nvPr/>
          </p:nvSpPr>
          <p:spPr bwMode="auto">
            <a:xfrm>
              <a:off x="2392" y="2337"/>
              <a:ext cx="48" cy="10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4721" name="Oval 49"/>
            <p:cNvSpPr>
              <a:spLocks noChangeArrowheads="1"/>
            </p:cNvSpPr>
            <p:nvPr/>
          </p:nvSpPr>
          <p:spPr bwMode="auto">
            <a:xfrm>
              <a:off x="4594" y="3567"/>
              <a:ext cx="48" cy="10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84722" name="Group 50"/>
            <p:cNvGrpSpPr>
              <a:grpSpLocks/>
            </p:cNvGrpSpPr>
            <p:nvPr/>
          </p:nvGrpSpPr>
          <p:grpSpPr bwMode="auto">
            <a:xfrm>
              <a:off x="2669" y="3080"/>
              <a:ext cx="242" cy="251"/>
              <a:chOff x="1584" y="2784"/>
              <a:chExt cx="432" cy="426"/>
            </a:xfrm>
          </p:grpSpPr>
          <p:sp>
            <p:nvSpPr>
              <p:cNvPr id="284723" name="Oval 51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4724" name="Oval 52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84725" name="Group 53"/>
            <p:cNvGrpSpPr>
              <a:grpSpLocks/>
            </p:cNvGrpSpPr>
            <p:nvPr/>
          </p:nvGrpSpPr>
          <p:grpSpPr bwMode="auto">
            <a:xfrm>
              <a:off x="938" y="3479"/>
              <a:ext cx="242" cy="251"/>
              <a:chOff x="1584" y="2784"/>
              <a:chExt cx="432" cy="426"/>
            </a:xfrm>
          </p:grpSpPr>
          <p:sp>
            <p:nvSpPr>
              <p:cNvPr id="284726" name="Oval 54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4727" name="Oval 55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84728" name="Group 56"/>
            <p:cNvGrpSpPr>
              <a:grpSpLocks/>
            </p:cNvGrpSpPr>
            <p:nvPr/>
          </p:nvGrpSpPr>
          <p:grpSpPr bwMode="auto">
            <a:xfrm>
              <a:off x="4454" y="3473"/>
              <a:ext cx="242" cy="251"/>
              <a:chOff x="1584" y="2784"/>
              <a:chExt cx="432" cy="426"/>
            </a:xfrm>
          </p:grpSpPr>
          <p:sp>
            <p:nvSpPr>
              <p:cNvPr id="284729" name="Oval 57"/>
              <p:cNvSpPr>
                <a:spLocks noChangeArrowheads="1"/>
              </p:cNvSpPr>
              <p:nvPr/>
            </p:nvSpPr>
            <p:spPr bwMode="auto">
              <a:xfrm>
                <a:off x="1584" y="2784"/>
                <a:ext cx="432" cy="426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4730" name="Oval 58"/>
              <p:cNvSpPr>
                <a:spLocks noChangeArrowheads="1"/>
              </p:cNvSpPr>
              <p:nvPr/>
            </p:nvSpPr>
            <p:spPr bwMode="auto">
              <a:xfrm>
                <a:off x="1873" y="2876"/>
                <a:ext cx="62" cy="134"/>
              </a:xfrm>
              <a:prstGeom prst="ellipse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84731" name="Group 59"/>
            <p:cNvGrpSpPr>
              <a:grpSpLocks/>
            </p:cNvGrpSpPr>
            <p:nvPr/>
          </p:nvGrpSpPr>
          <p:grpSpPr bwMode="auto">
            <a:xfrm>
              <a:off x="2226" y="2272"/>
              <a:ext cx="1127" cy="283"/>
              <a:chOff x="2208" y="2272"/>
              <a:chExt cx="1127" cy="283"/>
            </a:xfrm>
          </p:grpSpPr>
          <p:grpSp>
            <p:nvGrpSpPr>
              <p:cNvPr id="284732" name="Group 60"/>
              <p:cNvGrpSpPr>
                <a:grpSpLocks/>
              </p:cNvGrpSpPr>
              <p:nvPr/>
            </p:nvGrpSpPr>
            <p:grpSpPr bwMode="auto">
              <a:xfrm>
                <a:off x="3093" y="2272"/>
                <a:ext cx="242" cy="251"/>
                <a:chOff x="1584" y="2784"/>
                <a:chExt cx="432" cy="426"/>
              </a:xfrm>
            </p:grpSpPr>
            <p:sp>
              <p:nvSpPr>
                <p:cNvPr id="284733" name="Oval 61"/>
                <p:cNvSpPr>
                  <a:spLocks noChangeArrowheads="1"/>
                </p:cNvSpPr>
                <p:nvPr/>
              </p:nvSpPr>
              <p:spPr bwMode="auto">
                <a:xfrm>
                  <a:off x="1584" y="2784"/>
                  <a:ext cx="432" cy="426"/>
                </a:xfrm>
                <a:prstGeom prst="ellipse">
                  <a:avLst/>
                </a:prstGeom>
                <a:solidFill>
                  <a:srgbClr val="FFFF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 altLang="en-US" sz="4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734" name="Oval 62"/>
                <p:cNvSpPr>
                  <a:spLocks noChangeArrowheads="1"/>
                </p:cNvSpPr>
                <p:nvPr/>
              </p:nvSpPr>
              <p:spPr bwMode="auto">
                <a:xfrm>
                  <a:off x="1873" y="2876"/>
                  <a:ext cx="62" cy="134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284735" name="Group 63"/>
              <p:cNvGrpSpPr>
                <a:grpSpLocks/>
              </p:cNvGrpSpPr>
              <p:nvPr/>
            </p:nvGrpSpPr>
            <p:grpSpPr bwMode="auto">
              <a:xfrm>
                <a:off x="2208" y="2304"/>
                <a:ext cx="242" cy="251"/>
                <a:chOff x="1584" y="2784"/>
                <a:chExt cx="432" cy="426"/>
              </a:xfrm>
            </p:grpSpPr>
            <p:sp>
              <p:nvSpPr>
                <p:cNvPr id="284736" name="Oval 64"/>
                <p:cNvSpPr>
                  <a:spLocks noChangeArrowheads="1"/>
                </p:cNvSpPr>
                <p:nvPr/>
              </p:nvSpPr>
              <p:spPr bwMode="auto">
                <a:xfrm>
                  <a:off x="1584" y="2784"/>
                  <a:ext cx="432" cy="426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 altLang="en-US" sz="4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737" name="Oval 65"/>
                <p:cNvSpPr>
                  <a:spLocks noChangeArrowheads="1"/>
                </p:cNvSpPr>
                <p:nvPr/>
              </p:nvSpPr>
              <p:spPr bwMode="auto">
                <a:xfrm>
                  <a:off x="1873" y="2876"/>
                  <a:ext cx="62" cy="134"/>
                </a:xfrm>
                <a:prstGeom prst="ellipse">
                  <a:avLst/>
                </a:prstGeom>
                <a:solidFill>
                  <a:srgbClr val="00FFFF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84738" name="Text Box 66"/>
          <p:cNvSpPr txBox="1">
            <a:spLocks noChangeArrowheads="1"/>
          </p:cNvSpPr>
          <p:nvPr/>
        </p:nvSpPr>
        <p:spPr bwMode="auto">
          <a:xfrm>
            <a:off x="1035990" y="3886200"/>
            <a:ext cx="14141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66FF33"/>
                </a:solidFill>
                <a:latin typeface="Arial" panose="020B0604020202020204" pitchFamily="34" charset="0"/>
              </a:rPr>
              <a:t>protocol</a:t>
            </a:r>
          </a:p>
        </p:txBody>
      </p:sp>
      <p:sp>
        <p:nvSpPr>
          <p:cNvPr id="284740" name="Text Box 68"/>
          <p:cNvSpPr txBox="1">
            <a:spLocks noChangeArrowheads="1"/>
          </p:cNvSpPr>
          <p:nvPr/>
        </p:nvSpPr>
        <p:spPr bwMode="auto">
          <a:xfrm>
            <a:off x="5522797" y="6076950"/>
            <a:ext cx="11400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FF7C80"/>
                </a:solidFill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284746" name="Line 74"/>
          <p:cNvSpPr>
            <a:spLocks noChangeShapeType="1"/>
          </p:cNvSpPr>
          <p:nvPr/>
        </p:nvSpPr>
        <p:spPr bwMode="auto">
          <a:xfrm rot="14127821">
            <a:off x="1211263" y="2546350"/>
            <a:ext cx="2671762" cy="1588"/>
          </a:xfrm>
          <a:prstGeom prst="line">
            <a:avLst/>
          </a:prstGeom>
          <a:noFill/>
          <a:ln w="1143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747" name="Line 75"/>
          <p:cNvSpPr>
            <a:spLocks noChangeShapeType="1"/>
          </p:cNvSpPr>
          <p:nvPr/>
        </p:nvSpPr>
        <p:spPr bwMode="auto">
          <a:xfrm rot="7472179" flipV="1">
            <a:off x="-307974" y="2527300"/>
            <a:ext cx="2671762" cy="1587"/>
          </a:xfrm>
          <a:prstGeom prst="line">
            <a:avLst/>
          </a:prstGeom>
          <a:noFill/>
          <a:ln w="1143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4748" name="Text Box 76"/>
          <p:cNvSpPr txBox="1">
            <a:spLocks noChangeArrowheads="1"/>
          </p:cNvSpPr>
          <p:nvPr/>
        </p:nvSpPr>
        <p:spPr bwMode="auto">
          <a:xfrm>
            <a:off x="263525" y="4343400"/>
            <a:ext cx="42291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>
                <a:solidFill>
                  <a:srgbClr val="0066FF"/>
                </a:solidFill>
                <a:latin typeface="Arial" panose="020B0604020202020204" pitchFamily="34" charset="0"/>
              </a:rPr>
              <a:t>Wraps around hole</a:t>
            </a:r>
          </a:p>
          <a:p>
            <a:r>
              <a:rPr lang="en-US" altLang="en-US" sz="2800" b="1" dirty="0">
                <a:solidFill>
                  <a:schemeClr val="tx1"/>
                </a:solidFill>
                <a:latin typeface="Arial" panose="020B0604020202020204" pitchFamily="34" charset="0"/>
              </a:rPr>
              <a:t>3k-1 ≠ 0</a:t>
            </a:r>
            <a:r>
              <a:rPr lang="en-US" altLang="en-US" sz="2800" b="1" dirty="0">
                <a:solidFill>
                  <a:srgbClr val="FF7C8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b="1" dirty="0">
                <a:solidFill>
                  <a:srgbClr val="0066FF"/>
                </a:solidFill>
                <a:latin typeface="Arial" panose="020B0604020202020204" pitchFamily="34" charset="0"/>
              </a:rPr>
              <a:t>times</a:t>
            </a:r>
          </a:p>
          <a:p>
            <a:r>
              <a:rPr lang="en-US" altLang="en-US" sz="2800" b="1" dirty="0">
                <a:solidFill>
                  <a:srgbClr val="0066FF"/>
                </a:solidFill>
                <a:latin typeface="Arial" panose="020B0604020202020204" pitchFamily="34" charset="0"/>
              </a:rPr>
              <a:t>QED!</a:t>
            </a:r>
          </a:p>
        </p:txBody>
      </p:sp>
      <p:sp>
        <p:nvSpPr>
          <p:cNvPr id="284752" name="Line 80"/>
          <p:cNvSpPr>
            <a:spLocks noChangeShapeType="1"/>
          </p:cNvSpPr>
          <p:nvPr/>
        </p:nvSpPr>
        <p:spPr bwMode="auto">
          <a:xfrm flipV="1">
            <a:off x="4035425" y="4633913"/>
            <a:ext cx="2093913" cy="477837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7" name="Freeform 76"/>
          <p:cNvSpPr>
            <a:spLocks/>
          </p:cNvSpPr>
          <p:nvPr/>
        </p:nvSpPr>
        <p:spPr bwMode="auto">
          <a:xfrm>
            <a:off x="4152953" y="3315534"/>
            <a:ext cx="3884613" cy="3108325"/>
          </a:xfrm>
          <a:custGeom>
            <a:avLst/>
            <a:gdLst>
              <a:gd name="T0" fmla="*/ 151 w 2447"/>
              <a:gd name="T1" fmla="*/ 523 h 1958"/>
              <a:gd name="T2" fmla="*/ 85 w 2447"/>
              <a:gd name="T3" fmla="*/ 1071 h 1958"/>
              <a:gd name="T4" fmla="*/ 661 w 2447"/>
              <a:gd name="T5" fmla="*/ 1854 h 1958"/>
              <a:gd name="T6" fmla="*/ 1756 w 2447"/>
              <a:gd name="T7" fmla="*/ 1694 h 1958"/>
              <a:gd name="T8" fmla="*/ 2417 w 2447"/>
              <a:gd name="T9" fmla="*/ 986 h 1958"/>
              <a:gd name="T10" fmla="*/ 1936 w 2447"/>
              <a:gd name="T11" fmla="*/ 221 h 1958"/>
              <a:gd name="T12" fmla="*/ 708 w 2447"/>
              <a:gd name="T13" fmla="*/ 136 h 1958"/>
              <a:gd name="T14" fmla="*/ 321 w 2447"/>
              <a:gd name="T15" fmla="*/ 702 h 1958"/>
              <a:gd name="T16" fmla="*/ 548 w 2447"/>
              <a:gd name="T17" fmla="*/ 1401 h 1958"/>
              <a:gd name="T18" fmla="*/ 1643 w 2447"/>
              <a:gd name="T19" fmla="*/ 1571 h 1958"/>
              <a:gd name="T20" fmla="*/ 2058 w 2447"/>
              <a:gd name="T21" fmla="*/ 1080 h 1958"/>
              <a:gd name="T22" fmla="*/ 1898 w 2447"/>
              <a:gd name="T23" fmla="*/ 542 h 1958"/>
              <a:gd name="T24" fmla="*/ 1341 w 2447"/>
              <a:gd name="T25" fmla="*/ 381 h 1958"/>
              <a:gd name="T26" fmla="*/ 793 w 2447"/>
              <a:gd name="T27" fmla="*/ 683 h 1958"/>
              <a:gd name="T28" fmla="*/ 1199 w 2447"/>
              <a:gd name="T29" fmla="*/ 1448 h 1958"/>
              <a:gd name="T30" fmla="*/ 548 w 2447"/>
              <a:gd name="T31" fmla="*/ 1061 h 1958"/>
              <a:gd name="T32" fmla="*/ 519 w 2447"/>
              <a:gd name="T33" fmla="*/ 98 h 1958"/>
              <a:gd name="T34" fmla="*/ 189 w 2447"/>
              <a:gd name="T35" fmla="*/ 476 h 1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447" h="1958">
                <a:moveTo>
                  <a:pt x="151" y="523"/>
                </a:moveTo>
                <a:cubicBezTo>
                  <a:pt x="140" y="616"/>
                  <a:pt x="0" y="849"/>
                  <a:pt x="85" y="1071"/>
                </a:cubicBezTo>
                <a:cubicBezTo>
                  <a:pt x="170" y="1293"/>
                  <a:pt x="383" y="1750"/>
                  <a:pt x="661" y="1854"/>
                </a:cubicBezTo>
                <a:cubicBezTo>
                  <a:pt x="939" y="1958"/>
                  <a:pt x="1463" y="1839"/>
                  <a:pt x="1756" y="1694"/>
                </a:cubicBezTo>
                <a:cubicBezTo>
                  <a:pt x="2049" y="1549"/>
                  <a:pt x="2387" y="1231"/>
                  <a:pt x="2417" y="986"/>
                </a:cubicBezTo>
                <a:cubicBezTo>
                  <a:pt x="2447" y="741"/>
                  <a:pt x="2221" y="363"/>
                  <a:pt x="1936" y="221"/>
                </a:cubicBezTo>
                <a:cubicBezTo>
                  <a:pt x="1651" y="79"/>
                  <a:pt x="977" y="56"/>
                  <a:pt x="708" y="136"/>
                </a:cubicBezTo>
                <a:cubicBezTo>
                  <a:pt x="439" y="216"/>
                  <a:pt x="348" y="491"/>
                  <a:pt x="321" y="702"/>
                </a:cubicBezTo>
                <a:cubicBezTo>
                  <a:pt x="294" y="913"/>
                  <a:pt x="328" y="1256"/>
                  <a:pt x="548" y="1401"/>
                </a:cubicBezTo>
                <a:cubicBezTo>
                  <a:pt x="768" y="1546"/>
                  <a:pt x="1391" y="1624"/>
                  <a:pt x="1643" y="1571"/>
                </a:cubicBezTo>
                <a:cubicBezTo>
                  <a:pt x="1895" y="1518"/>
                  <a:pt x="2016" y="1251"/>
                  <a:pt x="2058" y="1080"/>
                </a:cubicBezTo>
                <a:cubicBezTo>
                  <a:pt x="2100" y="909"/>
                  <a:pt x="2017" y="658"/>
                  <a:pt x="1898" y="542"/>
                </a:cubicBezTo>
                <a:cubicBezTo>
                  <a:pt x="1779" y="426"/>
                  <a:pt x="1525" y="358"/>
                  <a:pt x="1341" y="381"/>
                </a:cubicBezTo>
                <a:cubicBezTo>
                  <a:pt x="1157" y="404"/>
                  <a:pt x="817" y="505"/>
                  <a:pt x="793" y="683"/>
                </a:cubicBezTo>
                <a:cubicBezTo>
                  <a:pt x="769" y="861"/>
                  <a:pt x="1240" y="1385"/>
                  <a:pt x="1199" y="1448"/>
                </a:cubicBezTo>
                <a:cubicBezTo>
                  <a:pt x="1158" y="1511"/>
                  <a:pt x="661" y="1286"/>
                  <a:pt x="548" y="1061"/>
                </a:cubicBezTo>
                <a:cubicBezTo>
                  <a:pt x="435" y="836"/>
                  <a:pt x="579" y="196"/>
                  <a:pt x="519" y="98"/>
                </a:cubicBezTo>
                <a:cubicBezTo>
                  <a:pt x="459" y="0"/>
                  <a:pt x="258" y="397"/>
                  <a:pt x="189" y="476"/>
                </a:cubicBezTo>
              </a:path>
            </a:pathLst>
          </a:custGeom>
          <a:noFill/>
          <a:ln w="114300" cap="flat" cmpd="sng">
            <a:solidFill>
              <a:srgbClr val="FF7C8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8" name="Freeform 75"/>
          <p:cNvSpPr>
            <a:spLocks/>
          </p:cNvSpPr>
          <p:nvPr/>
        </p:nvSpPr>
        <p:spPr bwMode="auto">
          <a:xfrm>
            <a:off x="3103563" y="2774950"/>
            <a:ext cx="1873250" cy="1108075"/>
          </a:xfrm>
          <a:custGeom>
            <a:avLst/>
            <a:gdLst>
              <a:gd name="T0" fmla="*/ 0 w 1180"/>
              <a:gd name="T1" fmla="*/ 8 h 698"/>
              <a:gd name="T2" fmla="*/ 151 w 1180"/>
              <a:gd name="T3" fmla="*/ 27 h 698"/>
              <a:gd name="T4" fmla="*/ 859 w 1180"/>
              <a:gd name="T5" fmla="*/ 112 h 698"/>
              <a:gd name="T6" fmla="*/ 1180 w 1180"/>
              <a:gd name="T7" fmla="*/ 698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80" h="698">
                <a:moveTo>
                  <a:pt x="0" y="8"/>
                </a:moveTo>
                <a:cubicBezTo>
                  <a:pt x="4" y="9"/>
                  <a:pt x="8" y="10"/>
                  <a:pt x="151" y="27"/>
                </a:cubicBezTo>
                <a:cubicBezTo>
                  <a:pt x="294" y="44"/>
                  <a:pt x="688" y="0"/>
                  <a:pt x="859" y="112"/>
                </a:cubicBezTo>
                <a:cubicBezTo>
                  <a:pt x="1030" y="224"/>
                  <a:pt x="1105" y="461"/>
                  <a:pt x="1180" y="698"/>
                </a:cubicBezTo>
              </a:path>
            </a:pathLst>
          </a:custGeom>
          <a:noFill/>
          <a:ln w="76200" cap="flat" cmpd="sng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9" name="Text Box 73"/>
          <p:cNvSpPr txBox="1">
            <a:spLocks noChangeArrowheads="1"/>
          </p:cNvSpPr>
          <p:nvPr/>
        </p:nvSpPr>
        <p:spPr bwMode="auto">
          <a:xfrm>
            <a:off x="3123164" y="1936750"/>
            <a:ext cx="18229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66FF33"/>
                </a:solidFill>
                <a:latin typeface="Arial" panose="020B0604020202020204" pitchFamily="34" charset="0"/>
              </a:rPr>
              <a:t>boundary</a:t>
            </a:r>
          </a:p>
        </p:txBody>
      </p:sp>
    </p:spTree>
    <p:extLst>
      <p:ext uri="{BB962C8B-B14F-4D97-AF65-F5344CB8AC3E}">
        <p14:creationId xmlns:p14="http://schemas.microsoft.com/office/powerpoint/2010/main" val="217329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4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4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4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4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4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707" grpId="0" animBg="1"/>
      <p:bldP spid="284746" grpId="0" animBg="1"/>
      <p:bldP spid="284747" grpId="0" animBg="1"/>
      <p:bldP spid="284748" grpId="0"/>
      <p:bldP spid="284752" grpId="0" animBg="1"/>
      <p:bldP spid="7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Conjecture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12-Mar-15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 bwMode="auto">
          <a:xfrm>
            <a:off x="1121678" y="2190312"/>
            <a:ext cx="36327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121678" y="3146276"/>
            <a:ext cx="634500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boundary wraps around the hole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121678" y="4102240"/>
            <a:ext cx="35990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+1)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0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times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121678" y="5058203"/>
            <a:ext cx="49455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so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-renaming is impossible!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75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Conjecture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12-Mar-15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 bwMode="auto">
          <a:xfrm>
            <a:off x="1121678" y="2190312"/>
            <a:ext cx="36327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+1 processes …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121678" y="3146276"/>
            <a:ext cx="634500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 boundary wraps around the hole …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121678" y="4102240"/>
            <a:ext cx="35990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+1)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Symbol"/>
                <a:cs typeface="Arial" pitchFamily="34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0 times …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121678" y="5058203"/>
            <a:ext cx="49455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 2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-renaming is impossible!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 rot="20354318">
            <a:off x="179915" y="2423001"/>
            <a:ext cx="8861721" cy="144655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Wrong!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Only holds if </a:t>
            </a:r>
            <a:r>
              <a:rPr lang="en-US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is a prime power!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21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054769" y="1799062"/>
            <a:ext cx="50930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 Upper Bound: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054769" y="3509988"/>
            <a:ext cx="30844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Index Lemma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054769" y="2654525"/>
            <a:ext cx="43540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Weak Symmetry-Breaking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054769" y="4365451"/>
            <a:ext cx="28248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 Colorings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054769" y="5220913"/>
            <a:ext cx="580582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Lower Bound for $2n$-Renaming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3461683" y="2444435"/>
            <a:ext cx="2667513" cy="229958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30"/>
          <p:cNvSpPr>
            <a:spLocks noChangeArrowheads="1"/>
          </p:cNvSpPr>
          <p:nvPr/>
        </p:nvSpPr>
        <p:spPr bwMode="auto">
          <a:xfrm>
            <a:off x="4673223" y="233504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Oval 30"/>
          <p:cNvSpPr>
            <a:spLocks noChangeArrowheads="1"/>
          </p:cNvSpPr>
          <p:nvPr/>
        </p:nvSpPr>
        <p:spPr bwMode="auto">
          <a:xfrm>
            <a:off x="5984467" y="4605951"/>
            <a:ext cx="228600" cy="228600"/>
          </a:xfrm>
          <a:prstGeom prst="ellipse">
            <a:avLst/>
          </a:prstGeom>
          <a:solidFill>
            <a:srgbClr val="6666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Oval 30"/>
          <p:cNvSpPr>
            <a:spLocks noChangeArrowheads="1"/>
          </p:cNvSpPr>
          <p:nvPr/>
        </p:nvSpPr>
        <p:spPr bwMode="auto">
          <a:xfrm>
            <a:off x="3330293" y="4613496"/>
            <a:ext cx="228600" cy="228600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03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Oriented Simplex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98879" y="6221240"/>
            <a:ext cx="19050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3461683" y="2444435"/>
            <a:ext cx="2667513" cy="229958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30"/>
          <p:cNvSpPr>
            <a:spLocks noChangeArrowheads="1"/>
          </p:cNvSpPr>
          <p:nvPr/>
        </p:nvSpPr>
        <p:spPr bwMode="auto">
          <a:xfrm>
            <a:off x="4673223" y="233504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Oval 30"/>
          <p:cNvSpPr>
            <a:spLocks noChangeArrowheads="1"/>
          </p:cNvSpPr>
          <p:nvPr/>
        </p:nvSpPr>
        <p:spPr bwMode="auto">
          <a:xfrm>
            <a:off x="5984467" y="4605951"/>
            <a:ext cx="228600" cy="228600"/>
          </a:xfrm>
          <a:prstGeom prst="ellipse">
            <a:avLst/>
          </a:prstGeom>
          <a:solidFill>
            <a:srgbClr val="6666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Oval 30"/>
          <p:cNvSpPr>
            <a:spLocks noChangeArrowheads="1"/>
          </p:cNvSpPr>
          <p:nvPr/>
        </p:nvSpPr>
        <p:spPr bwMode="auto">
          <a:xfrm>
            <a:off x="3330293" y="4613496"/>
            <a:ext cx="228600" cy="228600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504191" y="4970350"/>
            <a:ext cx="3357521" cy="523220"/>
            <a:chOff x="2201307" y="5251008"/>
            <a:chExt cx="3357521" cy="523220"/>
          </a:xfrm>
        </p:grpSpPr>
        <p:sp>
          <p:nvSpPr>
            <p:cNvPr id="12" name="TextBox 11"/>
            <p:cNvSpPr txBox="1"/>
            <p:nvPr/>
          </p:nvSpPr>
          <p:spPr bwMode="auto">
            <a:xfrm>
              <a:off x="2201307" y="5251008"/>
              <a:ext cx="3357521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Sequence:            </a:t>
              </a:r>
            </a:p>
          </p:txBody>
        </p:sp>
        <p:sp>
          <p:nvSpPr>
            <p:cNvPr id="13" name="Oval 30"/>
            <p:cNvSpPr>
              <a:spLocks noChangeArrowheads="1"/>
            </p:cNvSpPr>
            <p:nvPr/>
          </p:nvSpPr>
          <p:spPr bwMode="auto">
            <a:xfrm>
              <a:off x="4083239" y="5398318"/>
              <a:ext cx="228600" cy="228600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30"/>
            <p:cNvSpPr>
              <a:spLocks noChangeArrowheads="1"/>
            </p:cNvSpPr>
            <p:nvPr/>
          </p:nvSpPr>
          <p:spPr bwMode="auto">
            <a:xfrm>
              <a:off x="4606831" y="5398318"/>
              <a:ext cx="228600" cy="228600"/>
            </a:xfrm>
            <a:prstGeom prst="ellipse">
              <a:avLst/>
            </a:prstGeom>
            <a:solidFill>
              <a:srgbClr val="6666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30"/>
            <p:cNvSpPr>
              <a:spLocks noChangeArrowheads="1"/>
            </p:cNvSpPr>
            <p:nvPr/>
          </p:nvSpPr>
          <p:spPr bwMode="auto">
            <a:xfrm>
              <a:off x="5130423" y="5398318"/>
              <a:ext cx="228600" cy="22860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1484575" y="5629744"/>
            <a:ext cx="5676716" cy="80021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182880" bIns="182880" rtlCol="0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and even permutations:                                              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484256" y="5747310"/>
            <a:ext cx="1275784" cy="565086"/>
            <a:chOff x="5909775" y="5612584"/>
            <a:chExt cx="1275784" cy="565086"/>
          </a:xfrm>
        </p:grpSpPr>
        <p:grpSp>
          <p:nvGrpSpPr>
            <p:cNvPr id="22" name="Group 21"/>
            <p:cNvGrpSpPr/>
            <p:nvPr/>
          </p:nvGrpSpPr>
          <p:grpSpPr>
            <a:xfrm>
              <a:off x="5909775" y="5949070"/>
              <a:ext cx="1275784" cy="228600"/>
              <a:chOff x="4670206" y="5831375"/>
              <a:chExt cx="1275784" cy="228600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4670206" y="5831375"/>
                <a:ext cx="228600" cy="228600"/>
              </a:xfrm>
              <a:prstGeom prst="ellipse">
                <a:avLst/>
              </a:prstGeom>
              <a:solidFill>
                <a:srgbClr val="6666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" name="Oval 30"/>
              <p:cNvSpPr>
                <a:spLocks noChangeArrowheads="1"/>
              </p:cNvSpPr>
              <p:nvPr/>
            </p:nvSpPr>
            <p:spPr bwMode="auto">
              <a:xfrm>
                <a:off x="5193798" y="5831375"/>
                <a:ext cx="228600" cy="228600"/>
              </a:xfrm>
              <a:prstGeom prst="ellipse">
                <a:avLst/>
              </a:prstGeom>
              <a:solidFill>
                <a:srgbClr val="C0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" name="Oval 30"/>
              <p:cNvSpPr>
                <a:spLocks noChangeArrowheads="1"/>
              </p:cNvSpPr>
              <p:nvPr/>
            </p:nvSpPr>
            <p:spPr bwMode="auto">
              <a:xfrm>
                <a:off x="5717390" y="5831375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5909775" y="5612584"/>
              <a:ext cx="1275784" cy="228600"/>
              <a:chOff x="4670206" y="5831375"/>
              <a:chExt cx="1275784" cy="228600"/>
            </a:xfrm>
          </p:grpSpPr>
          <p:sp>
            <p:nvSpPr>
              <p:cNvPr id="24" name="Oval 30"/>
              <p:cNvSpPr>
                <a:spLocks noChangeArrowheads="1"/>
              </p:cNvSpPr>
              <p:nvPr/>
            </p:nvSpPr>
            <p:spPr bwMode="auto">
              <a:xfrm>
                <a:off x="4670206" y="5831375"/>
                <a:ext cx="228600" cy="228600"/>
              </a:xfrm>
              <a:prstGeom prst="ellipse">
                <a:avLst/>
              </a:prstGeom>
              <a:solidFill>
                <a:srgbClr val="C0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5" name="Oval 30"/>
              <p:cNvSpPr>
                <a:spLocks noChangeArrowheads="1"/>
              </p:cNvSpPr>
              <p:nvPr/>
            </p:nvSpPr>
            <p:spPr bwMode="auto">
              <a:xfrm>
                <a:off x="5193798" y="5831375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" name="Oval 30"/>
              <p:cNvSpPr>
                <a:spLocks noChangeArrowheads="1"/>
              </p:cNvSpPr>
              <p:nvPr/>
            </p:nvSpPr>
            <p:spPr bwMode="auto">
              <a:xfrm>
                <a:off x="5717390" y="5831375"/>
                <a:ext cx="228600" cy="228600"/>
              </a:xfrm>
              <a:prstGeom prst="ellipse">
                <a:avLst/>
              </a:prstGeom>
              <a:solidFill>
                <a:srgbClr val="6666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8" name="Circular Arrow 27"/>
          <p:cNvSpPr/>
          <p:nvPr/>
        </p:nvSpPr>
        <p:spPr>
          <a:xfrm>
            <a:off x="4218914" y="3385996"/>
            <a:ext cx="1240324" cy="1240324"/>
          </a:xfrm>
          <a:prstGeom prst="circularArrow">
            <a:avLst/>
          </a:prstGeom>
          <a:solidFill>
            <a:srgbClr val="6666FF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04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Oriented Simplex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98879" y="6221240"/>
            <a:ext cx="19050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3461683" y="2444435"/>
            <a:ext cx="2667513" cy="229958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30"/>
          <p:cNvSpPr>
            <a:spLocks noChangeArrowheads="1"/>
          </p:cNvSpPr>
          <p:nvPr/>
        </p:nvSpPr>
        <p:spPr bwMode="auto">
          <a:xfrm>
            <a:off x="4673223" y="233504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Oval 30"/>
          <p:cNvSpPr>
            <a:spLocks noChangeArrowheads="1"/>
          </p:cNvSpPr>
          <p:nvPr/>
        </p:nvSpPr>
        <p:spPr bwMode="auto">
          <a:xfrm>
            <a:off x="5984467" y="4605951"/>
            <a:ext cx="228600" cy="228600"/>
          </a:xfrm>
          <a:prstGeom prst="ellipse">
            <a:avLst/>
          </a:prstGeom>
          <a:solidFill>
            <a:srgbClr val="6666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Oval 30"/>
          <p:cNvSpPr>
            <a:spLocks noChangeArrowheads="1"/>
          </p:cNvSpPr>
          <p:nvPr/>
        </p:nvSpPr>
        <p:spPr bwMode="auto">
          <a:xfrm>
            <a:off x="3330293" y="4613496"/>
            <a:ext cx="228600" cy="228600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Circular Arrow 26"/>
          <p:cNvSpPr/>
          <p:nvPr/>
        </p:nvSpPr>
        <p:spPr>
          <a:xfrm>
            <a:off x="4218914" y="3385996"/>
            <a:ext cx="1240324" cy="1240324"/>
          </a:xfrm>
          <a:prstGeom prst="circularArrow">
            <a:avLst/>
          </a:prstGeom>
          <a:solidFill>
            <a:srgbClr val="6666FF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5597480" y="2752254"/>
            <a:ext cx="22621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Clockwise …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4573399" y="5267608"/>
            <a:ext cx="35830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Counter-clockwise …</a:t>
            </a:r>
          </a:p>
        </p:txBody>
      </p:sp>
      <p:sp>
        <p:nvSpPr>
          <p:cNvPr id="12" name="Circular Arrow 11"/>
          <p:cNvSpPr/>
          <p:nvPr/>
        </p:nvSpPr>
        <p:spPr>
          <a:xfrm flipV="1">
            <a:off x="4244565" y="3447861"/>
            <a:ext cx="1240324" cy="1240324"/>
          </a:xfrm>
          <a:prstGeom prst="circularArrow">
            <a:avLst/>
          </a:prstGeom>
          <a:solidFill>
            <a:srgbClr val="C00000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66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11" grpId="0" animBg="1"/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Induced orientation on faces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98879" y="6221240"/>
            <a:ext cx="19050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3461683" y="2444435"/>
            <a:ext cx="2667513" cy="2299580"/>
          </a:xfrm>
          <a:prstGeom prst="triangl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30"/>
          <p:cNvSpPr>
            <a:spLocks noChangeArrowheads="1"/>
          </p:cNvSpPr>
          <p:nvPr/>
        </p:nvSpPr>
        <p:spPr bwMode="auto">
          <a:xfrm>
            <a:off x="4682276" y="2362199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Oval 30"/>
          <p:cNvSpPr>
            <a:spLocks noChangeArrowheads="1"/>
          </p:cNvSpPr>
          <p:nvPr/>
        </p:nvSpPr>
        <p:spPr bwMode="auto">
          <a:xfrm>
            <a:off x="5984467" y="4605951"/>
            <a:ext cx="228600" cy="228600"/>
          </a:xfrm>
          <a:prstGeom prst="ellipse">
            <a:avLst/>
          </a:prstGeom>
          <a:solidFill>
            <a:srgbClr val="6666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Oval 30"/>
          <p:cNvSpPr>
            <a:spLocks noChangeArrowheads="1"/>
          </p:cNvSpPr>
          <p:nvPr/>
        </p:nvSpPr>
        <p:spPr bwMode="auto">
          <a:xfrm>
            <a:off x="3330293" y="4613496"/>
            <a:ext cx="228600" cy="228600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4449778" y="2992170"/>
            <a:ext cx="2000816" cy="119505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endCxn id="9" idx="6"/>
          </p:cNvCxnSpPr>
          <p:nvPr/>
        </p:nvCxnSpPr>
        <p:spPr bwMode="auto">
          <a:xfrm rot="10800000">
            <a:off x="3558894" y="4727796"/>
            <a:ext cx="2398287" cy="1622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9" idx="7"/>
            <a:endCxn id="7" idx="3"/>
          </p:cNvCxnSpPr>
          <p:nvPr/>
        </p:nvCxnSpPr>
        <p:spPr bwMode="auto">
          <a:xfrm rot="5400000" flipH="1" flipV="1">
            <a:off x="3075758" y="3006979"/>
            <a:ext cx="2089653" cy="1190339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Circular Arrow 12"/>
          <p:cNvSpPr/>
          <p:nvPr/>
        </p:nvSpPr>
        <p:spPr>
          <a:xfrm>
            <a:off x="4218914" y="3385996"/>
            <a:ext cx="1240324" cy="1240324"/>
          </a:xfrm>
          <a:prstGeom prst="circularArrow">
            <a:avLst/>
          </a:prstGeom>
          <a:solidFill>
            <a:srgbClr val="6666FF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76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549236" y="2493818"/>
            <a:ext cx="1149928" cy="2133600"/>
          </a:xfrm>
          <a:custGeom>
            <a:avLst/>
            <a:gdLst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928" h="2133600">
                <a:moveTo>
                  <a:pt x="0" y="775855"/>
                </a:moveTo>
                <a:lnTo>
                  <a:pt x="1149928" y="0"/>
                </a:lnTo>
                <a:lnTo>
                  <a:pt x="277091" y="2133600"/>
                </a:lnTo>
                <a:lnTo>
                  <a:pt x="0" y="77585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242454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332509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890655" y="3311236"/>
            <a:ext cx="1676400" cy="1066800"/>
          </a:xfrm>
          <a:custGeom>
            <a:avLst/>
            <a:gdLst>
              <a:gd name="connsiteX0" fmla="*/ 0 w 1676400"/>
              <a:gd name="connsiteY0" fmla="*/ 0 h 1066800"/>
              <a:gd name="connsiteX1" fmla="*/ 775854 w 1676400"/>
              <a:gd name="connsiteY1" fmla="*/ 1066800 h 1066800"/>
              <a:gd name="connsiteX2" fmla="*/ 1676400 w 1676400"/>
              <a:gd name="connsiteY2" fmla="*/ 13855 h 1066800"/>
              <a:gd name="connsiteX3" fmla="*/ 0 w 167640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066800">
                <a:moveTo>
                  <a:pt x="0" y="0"/>
                </a:moveTo>
                <a:lnTo>
                  <a:pt x="775854" y="1066800"/>
                </a:lnTo>
                <a:lnTo>
                  <a:pt x="1676400" y="138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336473" y="4364182"/>
            <a:ext cx="2175163" cy="720436"/>
          </a:xfrm>
          <a:custGeom>
            <a:avLst/>
            <a:gdLst>
              <a:gd name="connsiteX0" fmla="*/ 0 w 2175163"/>
              <a:gd name="connsiteY0" fmla="*/ 720436 h 720436"/>
              <a:gd name="connsiteX1" fmla="*/ 2175163 w 2175163"/>
              <a:gd name="connsiteY1" fmla="*/ 540327 h 720436"/>
              <a:gd name="connsiteX2" fmla="*/ 1302327 w 2175163"/>
              <a:gd name="connsiteY2" fmla="*/ 0 h 720436"/>
              <a:gd name="connsiteX3" fmla="*/ 0 w 2175163"/>
              <a:gd name="connsiteY3" fmla="*/ 720436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163" h="720436">
                <a:moveTo>
                  <a:pt x="0" y="720436"/>
                </a:moveTo>
                <a:lnTo>
                  <a:pt x="2175163" y="540327"/>
                </a:lnTo>
                <a:lnTo>
                  <a:pt x="1302327" y="0"/>
                </a:lnTo>
                <a:lnTo>
                  <a:pt x="0" y="7204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624945" y="3325091"/>
            <a:ext cx="955964" cy="1620982"/>
          </a:xfrm>
          <a:custGeom>
            <a:avLst/>
            <a:gdLst>
              <a:gd name="connsiteX0" fmla="*/ 41564 w 955964"/>
              <a:gd name="connsiteY0" fmla="*/ 1052945 h 1620982"/>
              <a:gd name="connsiteX1" fmla="*/ 955964 w 955964"/>
              <a:gd name="connsiteY1" fmla="*/ 0 h 1620982"/>
              <a:gd name="connsiteX2" fmla="*/ 845128 w 955964"/>
              <a:gd name="connsiteY2" fmla="*/ 1620982 h 1620982"/>
              <a:gd name="connsiteX3" fmla="*/ 0 w 955964"/>
              <a:gd name="connsiteY3" fmla="*/ 1011382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964" h="1620982">
                <a:moveTo>
                  <a:pt x="41564" y="1052945"/>
                </a:moveTo>
                <a:lnTo>
                  <a:pt x="955964" y="0"/>
                </a:lnTo>
                <a:lnTo>
                  <a:pt x="845128" y="1620982"/>
                </a:lnTo>
                <a:lnTo>
                  <a:pt x="0" y="101138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36473" y="3311236"/>
            <a:ext cx="1302327" cy="1787237"/>
          </a:xfrm>
          <a:custGeom>
            <a:avLst/>
            <a:gdLst>
              <a:gd name="connsiteX0" fmla="*/ 0 w 1302327"/>
              <a:gd name="connsiteY0" fmla="*/ 1787237 h 1787237"/>
              <a:gd name="connsiteX1" fmla="*/ 1302327 w 1302327"/>
              <a:gd name="connsiteY1" fmla="*/ 1066800 h 1787237"/>
              <a:gd name="connsiteX2" fmla="*/ 581891 w 1302327"/>
              <a:gd name="connsiteY2" fmla="*/ 0 h 1787237"/>
              <a:gd name="connsiteX3" fmla="*/ 0 w 1302327"/>
              <a:gd name="connsiteY3" fmla="*/ 1787237 h 178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327" h="1787237">
                <a:moveTo>
                  <a:pt x="0" y="1787237"/>
                </a:moveTo>
                <a:lnTo>
                  <a:pt x="1302327" y="1066800"/>
                </a:lnTo>
                <a:lnTo>
                  <a:pt x="581891" y="0"/>
                </a:lnTo>
                <a:lnTo>
                  <a:pt x="0" y="178723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2432050"/>
            <a:ext cx="4064000" cy="2667000"/>
            <a:chOff x="1528" y="816"/>
            <a:chExt cx="2560" cy="168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528" y="133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256" y="81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672" y="2152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024" y="1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2680" y="2440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448" y="2008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032" y="138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3976" y="2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444750" y="318135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3568700" y="23622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2705100" y="445135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851400" y="32004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464300" y="327025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6330950" y="48260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4273550" y="4984173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92750" y="42545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665895" y="1008576"/>
            <a:ext cx="363450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Oriented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-manifold with boundary</a:t>
            </a:r>
          </a:p>
        </p:txBody>
      </p:sp>
      <p:sp>
        <p:nvSpPr>
          <p:cNvPr id="30" name="Curved Down Arrow 29"/>
          <p:cNvSpPr/>
          <p:nvPr/>
        </p:nvSpPr>
        <p:spPr>
          <a:xfrm>
            <a:off x="2851842" y="3241141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urved Down Arrow 30"/>
          <p:cNvSpPr/>
          <p:nvPr/>
        </p:nvSpPr>
        <p:spPr>
          <a:xfrm>
            <a:off x="3945803" y="4256741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urved Down Arrow 31"/>
          <p:cNvSpPr/>
          <p:nvPr/>
        </p:nvSpPr>
        <p:spPr>
          <a:xfrm>
            <a:off x="5510544" y="3582154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Curved Down Arrow 32"/>
          <p:cNvSpPr/>
          <p:nvPr/>
        </p:nvSpPr>
        <p:spPr>
          <a:xfrm>
            <a:off x="5445661" y="4639900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Curved Down Arrow 33"/>
          <p:cNvSpPr/>
          <p:nvPr/>
        </p:nvSpPr>
        <p:spPr>
          <a:xfrm>
            <a:off x="3751154" y="3289425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4908489" y="4111782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6092985" y="4173648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1931871" y="5370838"/>
            <a:ext cx="6406369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Adjacent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induce opposite orientations on common face</a:t>
            </a:r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2951430" y="3413156"/>
            <a:ext cx="1901227" cy="1086416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V="1">
            <a:off x="3530851" y="3530851"/>
            <a:ext cx="832919" cy="416459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10800000" flipV="1">
            <a:off x="3674197" y="3846214"/>
            <a:ext cx="832919" cy="416459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3784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549236" y="2493818"/>
            <a:ext cx="1149928" cy="2133600"/>
          </a:xfrm>
          <a:custGeom>
            <a:avLst/>
            <a:gdLst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928" h="2133600">
                <a:moveTo>
                  <a:pt x="0" y="775855"/>
                </a:moveTo>
                <a:lnTo>
                  <a:pt x="1149928" y="0"/>
                </a:lnTo>
                <a:lnTo>
                  <a:pt x="277091" y="2133600"/>
                </a:lnTo>
                <a:lnTo>
                  <a:pt x="0" y="77585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242454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332509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890655" y="3311236"/>
            <a:ext cx="1676400" cy="1066800"/>
          </a:xfrm>
          <a:custGeom>
            <a:avLst/>
            <a:gdLst>
              <a:gd name="connsiteX0" fmla="*/ 0 w 1676400"/>
              <a:gd name="connsiteY0" fmla="*/ 0 h 1066800"/>
              <a:gd name="connsiteX1" fmla="*/ 775854 w 1676400"/>
              <a:gd name="connsiteY1" fmla="*/ 1066800 h 1066800"/>
              <a:gd name="connsiteX2" fmla="*/ 1676400 w 1676400"/>
              <a:gd name="connsiteY2" fmla="*/ 13855 h 1066800"/>
              <a:gd name="connsiteX3" fmla="*/ 0 w 167640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066800">
                <a:moveTo>
                  <a:pt x="0" y="0"/>
                </a:moveTo>
                <a:lnTo>
                  <a:pt x="775854" y="1066800"/>
                </a:lnTo>
                <a:lnTo>
                  <a:pt x="1676400" y="138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336473" y="4364182"/>
            <a:ext cx="2175163" cy="720436"/>
          </a:xfrm>
          <a:custGeom>
            <a:avLst/>
            <a:gdLst>
              <a:gd name="connsiteX0" fmla="*/ 0 w 2175163"/>
              <a:gd name="connsiteY0" fmla="*/ 720436 h 720436"/>
              <a:gd name="connsiteX1" fmla="*/ 2175163 w 2175163"/>
              <a:gd name="connsiteY1" fmla="*/ 540327 h 720436"/>
              <a:gd name="connsiteX2" fmla="*/ 1302327 w 2175163"/>
              <a:gd name="connsiteY2" fmla="*/ 0 h 720436"/>
              <a:gd name="connsiteX3" fmla="*/ 0 w 2175163"/>
              <a:gd name="connsiteY3" fmla="*/ 720436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163" h="720436">
                <a:moveTo>
                  <a:pt x="0" y="720436"/>
                </a:moveTo>
                <a:lnTo>
                  <a:pt x="2175163" y="540327"/>
                </a:lnTo>
                <a:lnTo>
                  <a:pt x="1302327" y="0"/>
                </a:lnTo>
                <a:lnTo>
                  <a:pt x="0" y="7204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624945" y="3325091"/>
            <a:ext cx="955964" cy="1620982"/>
          </a:xfrm>
          <a:custGeom>
            <a:avLst/>
            <a:gdLst>
              <a:gd name="connsiteX0" fmla="*/ 41564 w 955964"/>
              <a:gd name="connsiteY0" fmla="*/ 1052945 h 1620982"/>
              <a:gd name="connsiteX1" fmla="*/ 955964 w 955964"/>
              <a:gd name="connsiteY1" fmla="*/ 0 h 1620982"/>
              <a:gd name="connsiteX2" fmla="*/ 845128 w 955964"/>
              <a:gd name="connsiteY2" fmla="*/ 1620982 h 1620982"/>
              <a:gd name="connsiteX3" fmla="*/ 0 w 955964"/>
              <a:gd name="connsiteY3" fmla="*/ 1011382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964" h="1620982">
                <a:moveTo>
                  <a:pt x="41564" y="1052945"/>
                </a:moveTo>
                <a:lnTo>
                  <a:pt x="955964" y="0"/>
                </a:lnTo>
                <a:lnTo>
                  <a:pt x="845128" y="1620982"/>
                </a:lnTo>
                <a:lnTo>
                  <a:pt x="0" y="101138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36473" y="3311236"/>
            <a:ext cx="1302327" cy="1787237"/>
          </a:xfrm>
          <a:custGeom>
            <a:avLst/>
            <a:gdLst>
              <a:gd name="connsiteX0" fmla="*/ 0 w 1302327"/>
              <a:gd name="connsiteY0" fmla="*/ 1787237 h 1787237"/>
              <a:gd name="connsiteX1" fmla="*/ 1302327 w 1302327"/>
              <a:gd name="connsiteY1" fmla="*/ 1066800 h 1787237"/>
              <a:gd name="connsiteX2" fmla="*/ 581891 w 1302327"/>
              <a:gd name="connsiteY2" fmla="*/ 0 h 1787237"/>
              <a:gd name="connsiteX3" fmla="*/ 0 w 1302327"/>
              <a:gd name="connsiteY3" fmla="*/ 1787237 h 178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327" h="1787237">
                <a:moveTo>
                  <a:pt x="0" y="1787237"/>
                </a:moveTo>
                <a:lnTo>
                  <a:pt x="1302327" y="1066800"/>
                </a:lnTo>
                <a:lnTo>
                  <a:pt x="581891" y="0"/>
                </a:lnTo>
                <a:lnTo>
                  <a:pt x="0" y="178723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2514600" y="2432050"/>
            <a:ext cx="4064000" cy="2667000"/>
            <a:chOff x="1528" y="816"/>
            <a:chExt cx="2560" cy="168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528" y="133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256" y="81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672" y="2152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024" y="1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2680" y="2440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448" y="2008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032" y="138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3976" y="2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444750" y="318135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3568700" y="23622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2705100" y="445135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851400" y="32004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464300" y="327025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6330950" y="48260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4273550" y="4984173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92750" y="42545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665895" y="1008576"/>
            <a:ext cx="363450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Oriented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-manifold with boundary</a:t>
            </a:r>
          </a:p>
        </p:txBody>
      </p:sp>
      <p:sp>
        <p:nvSpPr>
          <p:cNvPr id="30" name="Curved Down Arrow 29"/>
          <p:cNvSpPr/>
          <p:nvPr/>
        </p:nvSpPr>
        <p:spPr>
          <a:xfrm>
            <a:off x="2851842" y="3241141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urved Down Arrow 30"/>
          <p:cNvSpPr/>
          <p:nvPr/>
        </p:nvSpPr>
        <p:spPr>
          <a:xfrm>
            <a:off x="3945803" y="4099711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urved Down Arrow 31"/>
          <p:cNvSpPr/>
          <p:nvPr/>
        </p:nvSpPr>
        <p:spPr>
          <a:xfrm>
            <a:off x="5510544" y="3582154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Curved Down Arrow 32"/>
          <p:cNvSpPr/>
          <p:nvPr/>
        </p:nvSpPr>
        <p:spPr>
          <a:xfrm>
            <a:off x="5445661" y="4639900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Curved Down Arrow 33"/>
          <p:cNvSpPr/>
          <p:nvPr/>
        </p:nvSpPr>
        <p:spPr>
          <a:xfrm>
            <a:off x="3751154" y="3289425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4908489" y="4111782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6092985" y="4173648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19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549236" y="2493818"/>
            <a:ext cx="1149928" cy="2133600"/>
          </a:xfrm>
          <a:custGeom>
            <a:avLst/>
            <a:gdLst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928" h="2133600">
                <a:moveTo>
                  <a:pt x="0" y="775855"/>
                </a:moveTo>
                <a:lnTo>
                  <a:pt x="1149928" y="0"/>
                </a:lnTo>
                <a:lnTo>
                  <a:pt x="277091" y="2133600"/>
                </a:lnTo>
                <a:lnTo>
                  <a:pt x="0" y="77585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242454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332509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890655" y="3311236"/>
            <a:ext cx="1676400" cy="1066800"/>
          </a:xfrm>
          <a:custGeom>
            <a:avLst/>
            <a:gdLst>
              <a:gd name="connsiteX0" fmla="*/ 0 w 1676400"/>
              <a:gd name="connsiteY0" fmla="*/ 0 h 1066800"/>
              <a:gd name="connsiteX1" fmla="*/ 775854 w 1676400"/>
              <a:gd name="connsiteY1" fmla="*/ 1066800 h 1066800"/>
              <a:gd name="connsiteX2" fmla="*/ 1676400 w 1676400"/>
              <a:gd name="connsiteY2" fmla="*/ 13855 h 1066800"/>
              <a:gd name="connsiteX3" fmla="*/ 0 w 167640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066800">
                <a:moveTo>
                  <a:pt x="0" y="0"/>
                </a:moveTo>
                <a:lnTo>
                  <a:pt x="775854" y="1066800"/>
                </a:lnTo>
                <a:lnTo>
                  <a:pt x="1676400" y="138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336473" y="4364182"/>
            <a:ext cx="2175163" cy="720436"/>
          </a:xfrm>
          <a:custGeom>
            <a:avLst/>
            <a:gdLst>
              <a:gd name="connsiteX0" fmla="*/ 0 w 2175163"/>
              <a:gd name="connsiteY0" fmla="*/ 720436 h 720436"/>
              <a:gd name="connsiteX1" fmla="*/ 2175163 w 2175163"/>
              <a:gd name="connsiteY1" fmla="*/ 540327 h 720436"/>
              <a:gd name="connsiteX2" fmla="*/ 1302327 w 2175163"/>
              <a:gd name="connsiteY2" fmla="*/ 0 h 720436"/>
              <a:gd name="connsiteX3" fmla="*/ 0 w 2175163"/>
              <a:gd name="connsiteY3" fmla="*/ 720436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163" h="720436">
                <a:moveTo>
                  <a:pt x="0" y="720436"/>
                </a:moveTo>
                <a:lnTo>
                  <a:pt x="2175163" y="540327"/>
                </a:lnTo>
                <a:lnTo>
                  <a:pt x="1302327" y="0"/>
                </a:lnTo>
                <a:lnTo>
                  <a:pt x="0" y="7204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624945" y="3325091"/>
            <a:ext cx="955964" cy="1620982"/>
          </a:xfrm>
          <a:custGeom>
            <a:avLst/>
            <a:gdLst>
              <a:gd name="connsiteX0" fmla="*/ 41564 w 955964"/>
              <a:gd name="connsiteY0" fmla="*/ 1052945 h 1620982"/>
              <a:gd name="connsiteX1" fmla="*/ 955964 w 955964"/>
              <a:gd name="connsiteY1" fmla="*/ 0 h 1620982"/>
              <a:gd name="connsiteX2" fmla="*/ 845128 w 955964"/>
              <a:gd name="connsiteY2" fmla="*/ 1620982 h 1620982"/>
              <a:gd name="connsiteX3" fmla="*/ 0 w 955964"/>
              <a:gd name="connsiteY3" fmla="*/ 1011382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964" h="1620982">
                <a:moveTo>
                  <a:pt x="41564" y="1052945"/>
                </a:moveTo>
                <a:lnTo>
                  <a:pt x="955964" y="0"/>
                </a:lnTo>
                <a:lnTo>
                  <a:pt x="845128" y="1620982"/>
                </a:lnTo>
                <a:lnTo>
                  <a:pt x="0" y="101138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36473" y="3311236"/>
            <a:ext cx="1302327" cy="1787237"/>
          </a:xfrm>
          <a:custGeom>
            <a:avLst/>
            <a:gdLst>
              <a:gd name="connsiteX0" fmla="*/ 0 w 1302327"/>
              <a:gd name="connsiteY0" fmla="*/ 1787237 h 1787237"/>
              <a:gd name="connsiteX1" fmla="*/ 1302327 w 1302327"/>
              <a:gd name="connsiteY1" fmla="*/ 1066800 h 1787237"/>
              <a:gd name="connsiteX2" fmla="*/ 581891 w 1302327"/>
              <a:gd name="connsiteY2" fmla="*/ 0 h 1787237"/>
              <a:gd name="connsiteX3" fmla="*/ 0 w 1302327"/>
              <a:gd name="connsiteY3" fmla="*/ 1787237 h 178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327" h="1787237">
                <a:moveTo>
                  <a:pt x="0" y="1787237"/>
                </a:moveTo>
                <a:lnTo>
                  <a:pt x="1302327" y="1066800"/>
                </a:lnTo>
                <a:lnTo>
                  <a:pt x="581891" y="0"/>
                </a:lnTo>
                <a:lnTo>
                  <a:pt x="0" y="178723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2514600" y="2432050"/>
            <a:ext cx="4064000" cy="2667000"/>
            <a:chOff x="1528" y="816"/>
            <a:chExt cx="2560" cy="168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528" y="133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256" y="81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672" y="2152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024" y="1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2680" y="2440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448" y="2008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032" y="138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3976" y="2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444750" y="318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3568700" y="23622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2705100" y="445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851400" y="3200400"/>
            <a:ext cx="228600" cy="228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464300" y="32702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6330950" y="48260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4273550" y="4984173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92750" y="42545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Curved Down Arrow 29"/>
          <p:cNvSpPr/>
          <p:nvPr/>
        </p:nvSpPr>
        <p:spPr>
          <a:xfrm>
            <a:off x="2851842" y="3241141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urved Down Arrow 30"/>
          <p:cNvSpPr/>
          <p:nvPr/>
        </p:nvSpPr>
        <p:spPr>
          <a:xfrm>
            <a:off x="3945803" y="4099711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urved Down Arrow 31"/>
          <p:cNvSpPr/>
          <p:nvPr/>
        </p:nvSpPr>
        <p:spPr>
          <a:xfrm>
            <a:off x="5510544" y="3582154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Curved Down Arrow 32"/>
          <p:cNvSpPr/>
          <p:nvPr/>
        </p:nvSpPr>
        <p:spPr>
          <a:xfrm>
            <a:off x="5445661" y="4639900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Curved Down Arrow 33"/>
          <p:cNvSpPr/>
          <p:nvPr/>
        </p:nvSpPr>
        <p:spPr>
          <a:xfrm>
            <a:off x="3751154" y="3289425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4908489" y="4111782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6092985" y="4173648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2438866" y="5615282"/>
            <a:ext cx="40343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Arbitrary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-coloring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665895" y="1008576"/>
            <a:ext cx="363450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Oriented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-manifold with boundary</a:t>
            </a:r>
          </a:p>
        </p:txBody>
      </p:sp>
    </p:spTree>
    <p:extLst>
      <p:ext uri="{BB962C8B-B14F-4D97-AF65-F5344CB8AC3E}">
        <p14:creationId xmlns:p14="http://schemas.microsoft.com/office/powerpoint/2010/main" val="105651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549236" y="2493818"/>
            <a:ext cx="1149928" cy="2133600"/>
          </a:xfrm>
          <a:custGeom>
            <a:avLst/>
            <a:gdLst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928" h="2133600">
                <a:moveTo>
                  <a:pt x="0" y="775855"/>
                </a:moveTo>
                <a:lnTo>
                  <a:pt x="1149928" y="0"/>
                </a:lnTo>
                <a:lnTo>
                  <a:pt x="277091" y="2133600"/>
                </a:lnTo>
                <a:lnTo>
                  <a:pt x="0" y="77585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242454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332509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890655" y="3311236"/>
            <a:ext cx="1676400" cy="1066800"/>
          </a:xfrm>
          <a:custGeom>
            <a:avLst/>
            <a:gdLst>
              <a:gd name="connsiteX0" fmla="*/ 0 w 1676400"/>
              <a:gd name="connsiteY0" fmla="*/ 0 h 1066800"/>
              <a:gd name="connsiteX1" fmla="*/ 775854 w 1676400"/>
              <a:gd name="connsiteY1" fmla="*/ 1066800 h 1066800"/>
              <a:gd name="connsiteX2" fmla="*/ 1676400 w 1676400"/>
              <a:gd name="connsiteY2" fmla="*/ 13855 h 1066800"/>
              <a:gd name="connsiteX3" fmla="*/ 0 w 167640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066800">
                <a:moveTo>
                  <a:pt x="0" y="0"/>
                </a:moveTo>
                <a:lnTo>
                  <a:pt x="775854" y="1066800"/>
                </a:lnTo>
                <a:lnTo>
                  <a:pt x="1676400" y="138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336473" y="4364182"/>
            <a:ext cx="2175163" cy="720436"/>
          </a:xfrm>
          <a:custGeom>
            <a:avLst/>
            <a:gdLst>
              <a:gd name="connsiteX0" fmla="*/ 0 w 2175163"/>
              <a:gd name="connsiteY0" fmla="*/ 720436 h 720436"/>
              <a:gd name="connsiteX1" fmla="*/ 2175163 w 2175163"/>
              <a:gd name="connsiteY1" fmla="*/ 540327 h 720436"/>
              <a:gd name="connsiteX2" fmla="*/ 1302327 w 2175163"/>
              <a:gd name="connsiteY2" fmla="*/ 0 h 720436"/>
              <a:gd name="connsiteX3" fmla="*/ 0 w 2175163"/>
              <a:gd name="connsiteY3" fmla="*/ 720436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163" h="720436">
                <a:moveTo>
                  <a:pt x="0" y="720436"/>
                </a:moveTo>
                <a:lnTo>
                  <a:pt x="2175163" y="540327"/>
                </a:lnTo>
                <a:lnTo>
                  <a:pt x="1302327" y="0"/>
                </a:lnTo>
                <a:lnTo>
                  <a:pt x="0" y="7204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624945" y="3325091"/>
            <a:ext cx="955964" cy="1620982"/>
          </a:xfrm>
          <a:custGeom>
            <a:avLst/>
            <a:gdLst>
              <a:gd name="connsiteX0" fmla="*/ 41564 w 955964"/>
              <a:gd name="connsiteY0" fmla="*/ 1052945 h 1620982"/>
              <a:gd name="connsiteX1" fmla="*/ 955964 w 955964"/>
              <a:gd name="connsiteY1" fmla="*/ 0 h 1620982"/>
              <a:gd name="connsiteX2" fmla="*/ 845128 w 955964"/>
              <a:gd name="connsiteY2" fmla="*/ 1620982 h 1620982"/>
              <a:gd name="connsiteX3" fmla="*/ 0 w 955964"/>
              <a:gd name="connsiteY3" fmla="*/ 1011382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964" h="1620982">
                <a:moveTo>
                  <a:pt x="41564" y="1052945"/>
                </a:moveTo>
                <a:lnTo>
                  <a:pt x="955964" y="0"/>
                </a:lnTo>
                <a:lnTo>
                  <a:pt x="845128" y="1620982"/>
                </a:lnTo>
                <a:lnTo>
                  <a:pt x="0" y="101138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36473" y="3311236"/>
            <a:ext cx="1302327" cy="1787237"/>
          </a:xfrm>
          <a:custGeom>
            <a:avLst/>
            <a:gdLst>
              <a:gd name="connsiteX0" fmla="*/ 0 w 1302327"/>
              <a:gd name="connsiteY0" fmla="*/ 1787237 h 1787237"/>
              <a:gd name="connsiteX1" fmla="*/ 1302327 w 1302327"/>
              <a:gd name="connsiteY1" fmla="*/ 1066800 h 1787237"/>
              <a:gd name="connsiteX2" fmla="*/ 581891 w 1302327"/>
              <a:gd name="connsiteY2" fmla="*/ 0 h 1787237"/>
              <a:gd name="connsiteX3" fmla="*/ 0 w 1302327"/>
              <a:gd name="connsiteY3" fmla="*/ 1787237 h 178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327" h="1787237">
                <a:moveTo>
                  <a:pt x="0" y="1787237"/>
                </a:moveTo>
                <a:lnTo>
                  <a:pt x="1302327" y="1066800"/>
                </a:lnTo>
                <a:lnTo>
                  <a:pt x="581891" y="0"/>
                </a:lnTo>
                <a:lnTo>
                  <a:pt x="0" y="178723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2514600" y="2432050"/>
            <a:ext cx="4064000" cy="2667000"/>
            <a:chOff x="1528" y="816"/>
            <a:chExt cx="2560" cy="168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528" y="133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256" y="81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672" y="2152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024" y="1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2680" y="2440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448" y="2008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032" y="138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3976" y="2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444750" y="318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3568700" y="23622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2705100" y="445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851400" y="3200400"/>
            <a:ext cx="228600" cy="228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464300" y="32702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6330950" y="48260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4273550" y="4984173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92750" y="42545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756429" y="1298287"/>
            <a:ext cx="521885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Content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number of properly-colored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…</a:t>
            </a:r>
          </a:p>
        </p:txBody>
      </p:sp>
    </p:spTree>
    <p:extLst>
      <p:ext uri="{BB962C8B-B14F-4D97-AF65-F5344CB8AC3E}">
        <p14:creationId xmlns:p14="http://schemas.microsoft.com/office/powerpoint/2010/main" val="423145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549236" y="2493818"/>
            <a:ext cx="1149928" cy="2133600"/>
          </a:xfrm>
          <a:custGeom>
            <a:avLst/>
            <a:gdLst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928" h="2133600">
                <a:moveTo>
                  <a:pt x="0" y="775855"/>
                </a:moveTo>
                <a:lnTo>
                  <a:pt x="1149928" y="0"/>
                </a:lnTo>
                <a:lnTo>
                  <a:pt x="277091" y="2133600"/>
                </a:lnTo>
                <a:lnTo>
                  <a:pt x="0" y="77585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242454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332509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890655" y="3311236"/>
            <a:ext cx="1676400" cy="1066800"/>
          </a:xfrm>
          <a:custGeom>
            <a:avLst/>
            <a:gdLst>
              <a:gd name="connsiteX0" fmla="*/ 0 w 1676400"/>
              <a:gd name="connsiteY0" fmla="*/ 0 h 1066800"/>
              <a:gd name="connsiteX1" fmla="*/ 775854 w 1676400"/>
              <a:gd name="connsiteY1" fmla="*/ 1066800 h 1066800"/>
              <a:gd name="connsiteX2" fmla="*/ 1676400 w 1676400"/>
              <a:gd name="connsiteY2" fmla="*/ 13855 h 1066800"/>
              <a:gd name="connsiteX3" fmla="*/ 0 w 167640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066800">
                <a:moveTo>
                  <a:pt x="0" y="0"/>
                </a:moveTo>
                <a:lnTo>
                  <a:pt x="775854" y="1066800"/>
                </a:lnTo>
                <a:lnTo>
                  <a:pt x="1676400" y="138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336473" y="4364182"/>
            <a:ext cx="2175163" cy="720436"/>
          </a:xfrm>
          <a:custGeom>
            <a:avLst/>
            <a:gdLst>
              <a:gd name="connsiteX0" fmla="*/ 0 w 2175163"/>
              <a:gd name="connsiteY0" fmla="*/ 720436 h 720436"/>
              <a:gd name="connsiteX1" fmla="*/ 2175163 w 2175163"/>
              <a:gd name="connsiteY1" fmla="*/ 540327 h 720436"/>
              <a:gd name="connsiteX2" fmla="*/ 1302327 w 2175163"/>
              <a:gd name="connsiteY2" fmla="*/ 0 h 720436"/>
              <a:gd name="connsiteX3" fmla="*/ 0 w 2175163"/>
              <a:gd name="connsiteY3" fmla="*/ 720436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163" h="720436">
                <a:moveTo>
                  <a:pt x="0" y="720436"/>
                </a:moveTo>
                <a:lnTo>
                  <a:pt x="2175163" y="540327"/>
                </a:lnTo>
                <a:lnTo>
                  <a:pt x="1302327" y="0"/>
                </a:lnTo>
                <a:lnTo>
                  <a:pt x="0" y="7204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624945" y="3325091"/>
            <a:ext cx="955964" cy="1620982"/>
          </a:xfrm>
          <a:custGeom>
            <a:avLst/>
            <a:gdLst>
              <a:gd name="connsiteX0" fmla="*/ 41564 w 955964"/>
              <a:gd name="connsiteY0" fmla="*/ 1052945 h 1620982"/>
              <a:gd name="connsiteX1" fmla="*/ 955964 w 955964"/>
              <a:gd name="connsiteY1" fmla="*/ 0 h 1620982"/>
              <a:gd name="connsiteX2" fmla="*/ 845128 w 955964"/>
              <a:gd name="connsiteY2" fmla="*/ 1620982 h 1620982"/>
              <a:gd name="connsiteX3" fmla="*/ 0 w 955964"/>
              <a:gd name="connsiteY3" fmla="*/ 1011382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964" h="1620982">
                <a:moveTo>
                  <a:pt x="41564" y="1052945"/>
                </a:moveTo>
                <a:lnTo>
                  <a:pt x="955964" y="0"/>
                </a:lnTo>
                <a:lnTo>
                  <a:pt x="845128" y="1620982"/>
                </a:lnTo>
                <a:lnTo>
                  <a:pt x="0" y="101138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36473" y="3311236"/>
            <a:ext cx="1302327" cy="1787237"/>
          </a:xfrm>
          <a:custGeom>
            <a:avLst/>
            <a:gdLst>
              <a:gd name="connsiteX0" fmla="*/ 0 w 1302327"/>
              <a:gd name="connsiteY0" fmla="*/ 1787237 h 1787237"/>
              <a:gd name="connsiteX1" fmla="*/ 1302327 w 1302327"/>
              <a:gd name="connsiteY1" fmla="*/ 1066800 h 1787237"/>
              <a:gd name="connsiteX2" fmla="*/ 581891 w 1302327"/>
              <a:gd name="connsiteY2" fmla="*/ 0 h 1787237"/>
              <a:gd name="connsiteX3" fmla="*/ 0 w 1302327"/>
              <a:gd name="connsiteY3" fmla="*/ 1787237 h 178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327" h="1787237">
                <a:moveTo>
                  <a:pt x="0" y="1787237"/>
                </a:moveTo>
                <a:lnTo>
                  <a:pt x="1302327" y="1066800"/>
                </a:lnTo>
                <a:lnTo>
                  <a:pt x="581891" y="0"/>
                </a:lnTo>
                <a:lnTo>
                  <a:pt x="0" y="178723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2432050"/>
            <a:ext cx="4064000" cy="2667000"/>
            <a:chOff x="1528" y="816"/>
            <a:chExt cx="2560" cy="168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528" y="133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256" y="81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672" y="2152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024" y="1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2680" y="2440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448" y="2008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032" y="138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3976" y="2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444750" y="318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3568700" y="23622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2705100" y="445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851400" y="3200400"/>
            <a:ext cx="228600" cy="228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464300" y="32702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6330950" y="48260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4273550" y="4984173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92750" y="42545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756429" y="1298287"/>
            <a:ext cx="521885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Content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number of properly-colored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…</a:t>
            </a:r>
          </a:p>
        </p:txBody>
      </p:sp>
      <p:sp>
        <p:nvSpPr>
          <p:cNvPr id="30" name="Curved Down Arrow 29"/>
          <p:cNvSpPr/>
          <p:nvPr/>
        </p:nvSpPr>
        <p:spPr>
          <a:xfrm>
            <a:off x="3945803" y="4099711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urved Down Arrow 30"/>
          <p:cNvSpPr/>
          <p:nvPr/>
        </p:nvSpPr>
        <p:spPr>
          <a:xfrm>
            <a:off x="5510544" y="3582154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urved Down Arrow 31"/>
          <p:cNvSpPr/>
          <p:nvPr/>
        </p:nvSpPr>
        <p:spPr>
          <a:xfrm>
            <a:off x="3751154" y="3289425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4273550" y="5288423"/>
            <a:ext cx="390523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Counted by orientation.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5216567" y="5910590"/>
            <a:ext cx="21948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= 1-1+1=1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025634" y="1815667"/>
            <a:ext cx="1090667" cy="1093066"/>
            <a:chOff x="6406713" y="2164484"/>
            <a:chExt cx="1090667" cy="1093066"/>
          </a:xfrm>
        </p:grpSpPr>
        <p:grpSp>
          <p:nvGrpSpPr>
            <p:cNvPr id="12" name="Group 11"/>
            <p:cNvGrpSpPr/>
            <p:nvPr/>
          </p:nvGrpSpPr>
          <p:grpSpPr>
            <a:xfrm>
              <a:off x="6532658" y="2484840"/>
              <a:ext cx="838777" cy="228600"/>
              <a:chOff x="5378450" y="2595030"/>
              <a:chExt cx="838777" cy="228600"/>
            </a:xfrm>
          </p:grpSpPr>
          <p:sp>
            <p:nvSpPr>
              <p:cNvPr id="38" name="Oval 30"/>
              <p:cNvSpPr>
                <a:spLocks noChangeArrowheads="1"/>
              </p:cNvSpPr>
              <p:nvPr/>
            </p:nvSpPr>
            <p:spPr bwMode="auto">
              <a:xfrm>
                <a:off x="5378450" y="2595030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Oval 26"/>
              <p:cNvSpPr>
                <a:spLocks noChangeArrowheads="1"/>
              </p:cNvSpPr>
              <p:nvPr/>
            </p:nvSpPr>
            <p:spPr bwMode="auto">
              <a:xfrm>
                <a:off x="5683538" y="2595030"/>
                <a:ext cx="228600" cy="228600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0" name="Oval 25"/>
              <p:cNvSpPr>
                <a:spLocks noChangeArrowheads="1"/>
              </p:cNvSpPr>
              <p:nvPr/>
            </p:nvSpPr>
            <p:spPr bwMode="auto">
              <a:xfrm>
                <a:off x="5988627" y="2595030"/>
                <a:ext cx="228600" cy="228600"/>
              </a:xfrm>
              <a:prstGeom prst="ellipse">
                <a:avLst/>
              </a:prstGeom>
              <a:solidFill>
                <a:srgbClr val="FF7C8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9" name="Rounded Rectangular Callout 48"/>
            <p:cNvSpPr/>
            <p:nvPr/>
          </p:nvSpPr>
          <p:spPr>
            <a:xfrm>
              <a:off x="6406713" y="2164484"/>
              <a:ext cx="1090667" cy="1093066"/>
            </a:xfrm>
            <a:prstGeom prst="wedgeRoundRectCallout">
              <a:avLst>
                <a:gd name="adj1" fmla="val -74316"/>
                <a:gd name="adj2" fmla="val 101330"/>
                <a:gd name="adj3" fmla="val 16667"/>
              </a:avLst>
            </a:prstGeom>
            <a:ln w="38100">
              <a:solidFill>
                <a:srgbClr val="FF0000"/>
              </a:solidFill>
            </a:ln>
          </p:spPr>
          <p:txBody>
            <a:bodyPr rtlCol="0" anchor="b" anchorCtr="1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+1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502807" y="1705861"/>
            <a:ext cx="1090667" cy="1093066"/>
            <a:chOff x="6406713" y="2164484"/>
            <a:chExt cx="1090667" cy="1093066"/>
          </a:xfrm>
        </p:grpSpPr>
        <p:sp>
          <p:nvSpPr>
            <p:cNvPr id="53" name="Rounded Rectangular Callout 52"/>
            <p:cNvSpPr/>
            <p:nvPr/>
          </p:nvSpPr>
          <p:spPr>
            <a:xfrm>
              <a:off x="6406713" y="2164484"/>
              <a:ext cx="1090667" cy="1093066"/>
            </a:xfrm>
            <a:prstGeom prst="wedgeRoundRectCallout">
              <a:avLst>
                <a:gd name="adj1" fmla="val -74316"/>
                <a:gd name="adj2" fmla="val 101330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txBody>
            <a:bodyPr rtlCol="0" anchor="b" anchorCtr="1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+1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6532658" y="2484840"/>
              <a:ext cx="838777" cy="228600"/>
              <a:chOff x="5378450" y="2595030"/>
              <a:chExt cx="838777" cy="228600"/>
            </a:xfrm>
          </p:grpSpPr>
          <p:sp>
            <p:nvSpPr>
              <p:cNvPr id="54" name="Oval 30"/>
              <p:cNvSpPr>
                <a:spLocks noChangeArrowheads="1"/>
              </p:cNvSpPr>
              <p:nvPr/>
            </p:nvSpPr>
            <p:spPr bwMode="auto">
              <a:xfrm>
                <a:off x="5378450" y="2595030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5" name="Oval 26"/>
              <p:cNvSpPr>
                <a:spLocks noChangeArrowheads="1"/>
              </p:cNvSpPr>
              <p:nvPr/>
            </p:nvSpPr>
            <p:spPr bwMode="auto">
              <a:xfrm>
                <a:off x="5683538" y="2595030"/>
                <a:ext cx="228600" cy="228600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Oval 25"/>
              <p:cNvSpPr>
                <a:spLocks noChangeArrowheads="1"/>
              </p:cNvSpPr>
              <p:nvPr/>
            </p:nvSpPr>
            <p:spPr bwMode="auto">
              <a:xfrm>
                <a:off x="5988627" y="2595030"/>
                <a:ext cx="228600" cy="228600"/>
              </a:xfrm>
              <a:prstGeom prst="ellipse">
                <a:avLst/>
              </a:prstGeom>
              <a:solidFill>
                <a:srgbClr val="FF7C8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2393084" y="5247111"/>
            <a:ext cx="838777" cy="228600"/>
            <a:chOff x="5378450" y="2595030"/>
            <a:chExt cx="838777" cy="228600"/>
          </a:xfrm>
        </p:grpSpPr>
        <p:sp>
          <p:nvSpPr>
            <p:cNvPr id="60" name="Oval 30"/>
            <p:cNvSpPr>
              <a:spLocks noChangeArrowheads="1"/>
            </p:cNvSpPr>
            <p:nvPr/>
          </p:nvSpPr>
          <p:spPr bwMode="auto">
            <a:xfrm>
              <a:off x="5378450" y="2595030"/>
              <a:ext cx="228600" cy="228600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1" name="Oval 26"/>
            <p:cNvSpPr>
              <a:spLocks noChangeArrowheads="1"/>
            </p:cNvSpPr>
            <p:nvPr/>
          </p:nvSpPr>
          <p:spPr bwMode="auto">
            <a:xfrm>
              <a:off x="5683538" y="2595030"/>
              <a:ext cx="228600" cy="228600"/>
            </a:xfrm>
            <a:prstGeom prst="ellipse">
              <a:avLst/>
            </a:prstGeom>
            <a:solidFill>
              <a:srgbClr val="FF7C8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2" name="Oval 25"/>
            <p:cNvSpPr>
              <a:spLocks noChangeArrowheads="1"/>
            </p:cNvSpPr>
            <p:nvPr/>
          </p:nvSpPr>
          <p:spPr bwMode="auto">
            <a:xfrm>
              <a:off x="5988627" y="2595030"/>
              <a:ext cx="228600" cy="2286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59" name="Rounded Rectangular Callout 58"/>
          <p:cNvSpPr/>
          <p:nvPr/>
        </p:nvSpPr>
        <p:spPr>
          <a:xfrm>
            <a:off x="2267139" y="4926755"/>
            <a:ext cx="1090667" cy="1093066"/>
          </a:xfrm>
          <a:prstGeom prst="wedgeRoundRectCallout">
            <a:avLst>
              <a:gd name="adj1" fmla="val 77461"/>
              <a:gd name="adj2" fmla="val -87614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b" anchorCtr="1"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-1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38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12-Mar-15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549236" y="2493818"/>
            <a:ext cx="1149928" cy="2133600"/>
          </a:xfrm>
          <a:custGeom>
            <a:avLst/>
            <a:gdLst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928" h="2133600">
                <a:moveTo>
                  <a:pt x="0" y="775855"/>
                </a:moveTo>
                <a:lnTo>
                  <a:pt x="1149928" y="0"/>
                </a:lnTo>
                <a:lnTo>
                  <a:pt x="277091" y="2133600"/>
                </a:lnTo>
                <a:lnTo>
                  <a:pt x="0" y="77585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242454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332509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890655" y="3311236"/>
            <a:ext cx="1676400" cy="1066800"/>
          </a:xfrm>
          <a:custGeom>
            <a:avLst/>
            <a:gdLst>
              <a:gd name="connsiteX0" fmla="*/ 0 w 1676400"/>
              <a:gd name="connsiteY0" fmla="*/ 0 h 1066800"/>
              <a:gd name="connsiteX1" fmla="*/ 775854 w 1676400"/>
              <a:gd name="connsiteY1" fmla="*/ 1066800 h 1066800"/>
              <a:gd name="connsiteX2" fmla="*/ 1676400 w 1676400"/>
              <a:gd name="connsiteY2" fmla="*/ 13855 h 1066800"/>
              <a:gd name="connsiteX3" fmla="*/ 0 w 167640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066800">
                <a:moveTo>
                  <a:pt x="0" y="0"/>
                </a:moveTo>
                <a:lnTo>
                  <a:pt x="775854" y="1066800"/>
                </a:lnTo>
                <a:lnTo>
                  <a:pt x="1676400" y="138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336473" y="4364182"/>
            <a:ext cx="2175163" cy="720436"/>
          </a:xfrm>
          <a:custGeom>
            <a:avLst/>
            <a:gdLst>
              <a:gd name="connsiteX0" fmla="*/ 0 w 2175163"/>
              <a:gd name="connsiteY0" fmla="*/ 720436 h 720436"/>
              <a:gd name="connsiteX1" fmla="*/ 2175163 w 2175163"/>
              <a:gd name="connsiteY1" fmla="*/ 540327 h 720436"/>
              <a:gd name="connsiteX2" fmla="*/ 1302327 w 2175163"/>
              <a:gd name="connsiteY2" fmla="*/ 0 h 720436"/>
              <a:gd name="connsiteX3" fmla="*/ 0 w 2175163"/>
              <a:gd name="connsiteY3" fmla="*/ 720436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163" h="720436">
                <a:moveTo>
                  <a:pt x="0" y="720436"/>
                </a:moveTo>
                <a:lnTo>
                  <a:pt x="2175163" y="540327"/>
                </a:lnTo>
                <a:lnTo>
                  <a:pt x="1302327" y="0"/>
                </a:lnTo>
                <a:lnTo>
                  <a:pt x="0" y="7204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624945" y="3325091"/>
            <a:ext cx="955964" cy="1620982"/>
          </a:xfrm>
          <a:custGeom>
            <a:avLst/>
            <a:gdLst>
              <a:gd name="connsiteX0" fmla="*/ 41564 w 955964"/>
              <a:gd name="connsiteY0" fmla="*/ 1052945 h 1620982"/>
              <a:gd name="connsiteX1" fmla="*/ 955964 w 955964"/>
              <a:gd name="connsiteY1" fmla="*/ 0 h 1620982"/>
              <a:gd name="connsiteX2" fmla="*/ 845128 w 955964"/>
              <a:gd name="connsiteY2" fmla="*/ 1620982 h 1620982"/>
              <a:gd name="connsiteX3" fmla="*/ 0 w 955964"/>
              <a:gd name="connsiteY3" fmla="*/ 1011382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964" h="1620982">
                <a:moveTo>
                  <a:pt x="41564" y="1052945"/>
                </a:moveTo>
                <a:lnTo>
                  <a:pt x="955964" y="0"/>
                </a:lnTo>
                <a:lnTo>
                  <a:pt x="845128" y="1620982"/>
                </a:lnTo>
                <a:lnTo>
                  <a:pt x="0" y="101138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36473" y="3311236"/>
            <a:ext cx="1302327" cy="1787237"/>
          </a:xfrm>
          <a:custGeom>
            <a:avLst/>
            <a:gdLst>
              <a:gd name="connsiteX0" fmla="*/ 0 w 1302327"/>
              <a:gd name="connsiteY0" fmla="*/ 1787237 h 1787237"/>
              <a:gd name="connsiteX1" fmla="*/ 1302327 w 1302327"/>
              <a:gd name="connsiteY1" fmla="*/ 1066800 h 1787237"/>
              <a:gd name="connsiteX2" fmla="*/ 581891 w 1302327"/>
              <a:gd name="connsiteY2" fmla="*/ 0 h 1787237"/>
              <a:gd name="connsiteX3" fmla="*/ 0 w 1302327"/>
              <a:gd name="connsiteY3" fmla="*/ 1787237 h 178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327" h="1787237">
                <a:moveTo>
                  <a:pt x="0" y="1787237"/>
                </a:moveTo>
                <a:lnTo>
                  <a:pt x="1302327" y="1066800"/>
                </a:lnTo>
                <a:lnTo>
                  <a:pt x="581891" y="0"/>
                </a:lnTo>
                <a:lnTo>
                  <a:pt x="0" y="178723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2432050"/>
            <a:ext cx="4064000" cy="2667000"/>
            <a:chOff x="1528" y="816"/>
            <a:chExt cx="2560" cy="168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528" y="133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256" y="81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672" y="2152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024" y="1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2680" y="2440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448" y="2008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032" y="138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3976" y="2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444750" y="318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3568700" y="23622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2705100" y="445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851400" y="3200400"/>
            <a:ext cx="228600" cy="228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464300" y="32702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6330950" y="48260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4273550" y="4984173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92750" y="42545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756429" y="1298287"/>
            <a:ext cx="521885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Content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number of properly-colored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…</a:t>
            </a:r>
          </a:p>
        </p:txBody>
      </p:sp>
      <p:sp>
        <p:nvSpPr>
          <p:cNvPr id="30" name="Curved Down Arrow 29"/>
          <p:cNvSpPr/>
          <p:nvPr/>
        </p:nvSpPr>
        <p:spPr>
          <a:xfrm>
            <a:off x="3945803" y="4099711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urved Down Arrow 30"/>
          <p:cNvSpPr/>
          <p:nvPr/>
        </p:nvSpPr>
        <p:spPr>
          <a:xfrm>
            <a:off x="5510544" y="3582154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urved Down Arrow 31"/>
          <p:cNvSpPr/>
          <p:nvPr/>
        </p:nvSpPr>
        <p:spPr>
          <a:xfrm>
            <a:off x="3751154" y="3289425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4273550" y="5288423"/>
            <a:ext cx="390523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Counted by orientation.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5216567" y="5910590"/>
            <a:ext cx="21948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= 1-1+1=1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025634" y="1815667"/>
            <a:ext cx="1090667" cy="1093066"/>
            <a:chOff x="6406713" y="2164484"/>
            <a:chExt cx="1090667" cy="1093066"/>
          </a:xfrm>
        </p:grpSpPr>
        <p:grpSp>
          <p:nvGrpSpPr>
            <p:cNvPr id="12" name="Group 11"/>
            <p:cNvGrpSpPr/>
            <p:nvPr/>
          </p:nvGrpSpPr>
          <p:grpSpPr>
            <a:xfrm>
              <a:off x="6532658" y="2484840"/>
              <a:ext cx="838777" cy="228600"/>
              <a:chOff x="5378450" y="2595030"/>
              <a:chExt cx="838777" cy="228600"/>
            </a:xfrm>
          </p:grpSpPr>
          <p:sp>
            <p:nvSpPr>
              <p:cNvPr id="38" name="Oval 30"/>
              <p:cNvSpPr>
                <a:spLocks noChangeArrowheads="1"/>
              </p:cNvSpPr>
              <p:nvPr/>
            </p:nvSpPr>
            <p:spPr bwMode="auto">
              <a:xfrm>
                <a:off x="5378450" y="2595030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Oval 26"/>
              <p:cNvSpPr>
                <a:spLocks noChangeArrowheads="1"/>
              </p:cNvSpPr>
              <p:nvPr/>
            </p:nvSpPr>
            <p:spPr bwMode="auto">
              <a:xfrm>
                <a:off x="5683538" y="2595030"/>
                <a:ext cx="228600" cy="228600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0" name="Oval 25"/>
              <p:cNvSpPr>
                <a:spLocks noChangeArrowheads="1"/>
              </p:cNvSpPr>
              <p:nvPr/>
            </p:nvSpPr>
            <p:spPr bwMode="auto">
              <a:xfrm>
                <a:off x="5988627" y="2595030"/>
                <a:ext cx="228600" cy="228600"/>
              </a:xfrm>
              <a:prstGeom prst="ellipse">
                <a:avLst/>
              </a:prstGeom>
              <a:solidFill>
                <a:srgbClr val="FF7C8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9" name="Rounded Rectangular Callout 48"/>
            <p:cNvSpPr/>
            <p:nvPr/>
          </p:nvSpPr>
          <p:spPr>
            <a:xfrm>
              <a:off x="6406713" y="2164484"/>
              <a:ext cx="1090667" cy="1093066"/>
            </a:xfrm>
            <a:prstGeom prst="wedgeRoundRectCallout">
              <a:avLst>
                <a:gd name="adj1" fmla="val -74316"/>
                <a:gd name="adj2" fmla="val 101330"/>
                <a:gd name="adj3" fmla="val 16667"/>
              </a:avLst>
            </a:prstGeom>
            <a:ln w="38100">
              <a:solidFill>
                <a:srgbClr val="FF0000"/>
              </a:solidFill>
            </a:ln>
          </p:spPr>
          <p:txBody>
            <a:bodyPr rtlCol="0" anchor="b" anchorCtr="1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+1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502807" y="1705861"/>
            <a:ext cx="1090667" cy="1093066"/>
            <a:chOff x="6406713" y="2164484"/>
            <a:chExt cx="1090667" cy="1093066"/>
          </a:xfrm>
        </p:grpSpPr>
        <p:sp>
          <p:nvSpPr>
            <p:cNvPr id="53" name="Rounded Rectangular Callout 52"/>
            <p:cNvSpPr/>
            <p:nvPr/>
          </p:nvSpPr>
          <p:spPr>
            <a:xfrm>
              <a:off x="6406713" y="2164484"/>
              <a:ext cx="1090667" cy="1093066"/>
            </a:xfrm>
            <a:prstGeom prst="wedgeRoundRectCallout">
              <a:avLst>
                <a:gd name="adj1" fmla="val -74316"/>
                <a:gd name="adj2" fmla="val 101330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txBody>
            <a:bodyPr rtlCol="0" anchor="b" anchorCtr="1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+1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6532658" y="2484840"/>
              <a:ext cx="838777" cy="228600"/>
              <a:chOff x="5378450" y="2595030"/>
              <a:chExt cx="838777" cy="228600"/>
            </a:xfrm>
          </p:grpSpPr>
          <p:sp>
            <p:nvSpPr>
              <p:cNvPr id="54" name="Oval 30"/>
              <p:cNvSpPr>
                <a:spLocks noChangeArrowheads="1"/>
              </p:cNvSpPr>
              <p:nvPr/>
            </p:nvSpPr>
            <p:spPr bwMode="auto">
              <a:xfrm>
                <a:off x="5378450" y="2595030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5" name="Oval 26"/>
              <p:cNvSpPr>
                <a:spLocks noChangeArrowheads="1"/>
              </p:cNvSpPr>
              <p:nvPr/>
            </p:nvSpPr>
            <p:spPr bwMode="auto">
              <a:xfrm>
                <a:off x="5683538" y="2595030"/>
                <a:ext cx="228600" cy="228600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Oval 25"/>
              <p:cNvSpPr>
                <a:spLocks noChangeArrowheads="1"/>
              </p:cNvSpPr>
              <p:nvPr/>
            </p:nvSpPr>
            <p:spPr bwMode="auto">
              <a:xfrm>
                <a:off x="5988627" y="2595030"/>
                <a:ext cx="228600" cy="228600"/>
              </a:xfrm>
              <a:prstGeom prst="ellipse">
                <a:avLst/>
              </a:prstGeom>
              <a:solidFill>
                <a:srgbClr val="FF7C8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2393084" y="5247111"/>
            <a:ext cx="838777" cy="228600"/>
            <a:chOff x="5378450" y="2595030"/>
            <a:chExt cx="838777" cy="228600"/>
          </a:xfrm>
        </p:grpSpPr>
        <p:sp>
          <p:nvSpPr>
            <p:cNvPr id="60" name="Oval 30"/>
            <p:cNvSpPr>
              <a:spLocks noChangeArrowheads="1"/>
            </p:cNvSpPr>
            <p:nvPr/>
          </p:nvSpPr>
          <p:spPr bwMode="auto">
            <a:xfrm>
              <a:off x="5378450" y="2595030"/>
              <a:ext cx="228600" cy="228600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1" name="Oval 26"/>
            <p:cNvSpPr>
              <a:spLocks noChangeArrowheads="1"/>
            </p:cNvSpPr>
            <p:nvPr/>
          </p:nvSpPr>
          <p:spPr bwMode="auto">
            <a:xfrm>
              <a:off x="5683538" y="2595030"/>
              <a:ext cx="228600" cy="228600"/>
            </a:xfrm>
            <a:prstGeom prst="ellipse">
              <a:avLst/>
            </a:prstGeom>
            <a:solidFill>
              <a:srgbClr val="FF7C8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2" name="Oval 25"/>
            <p:cNvSpPr>
              <a:spLocks noChangeArrowheads="1"/>
            </p:cNvSpPr>
            <p:nvPr/>
          </p:nvSpPr>
          <p:spPr bwMode="auto">
            <a:xfrm>
              <a:off x="5988627" y="2595030"/>
              <a:ext cx="228600" cy="2286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59" name="Rounded Rectangular Callout 58"/>
          <p:cNvSpPr/>
          <p:nvPr/>
        </p:nvSpPr>
        <p:spPr>
          <a:xfrm>
            <a:off x="2267139" y="4926755"/>
            <a:ext cx="1090667" cy="1093066"/>
          </a:xfrm>
          <a:prstGeom prst="wedgeRoundRectCallout">
            <a:avLst>
              <a:gd name="adj1" fmla="val 77461"/>
              <a:gd name="adj2" fmla="val -87614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b" anchorCtr="1"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-1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 bwMode="auto">
          <a:xfrm>
            <a:off x="773032" y="2758202"/>
            <a:ext cx="521885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content 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non-zero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there are properly-colored simplexes.</a:t>
            </a:r>
          </a:p>
        </p:txBody>
      </p:sp>
      <p:sp>
        <p:nvSpPr>
          <p:cNvPr id="63" name="TextBox 62"/>
          <p:cNvSpPr txBox="1"/>
          <p:nvPr/>
        </p:nvSpPr>
        <p:spPr bwMode="auto">
          <a:xfrm>
            <a:off x="1475722" y="4218117"/>
            <a:ext cx="6343462" cy="94567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zero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there may or may not be properly-colored simplexes.</a:t>
            </a:r>
          </a:p>
        </p:txBody>
      </p:sp>
    </p:spTree>
    <p:extLst>
      <p:ext uri="{BB962C8B-B14F-4D97-AF65-F5344CB8AC3E}">
        <p14:creationId xmlns:p14="http://schemas.microsoft.com/office/powerpoint/2010/main" val="325596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549236" y="2493818"/>
            <a:ext cx="1149928" cy="2133600"/>
          </a:xfrm>
          <a:custGeom>
            <a:avLst/>
            <a:gdLst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928" h="2133600">
                <a:moveTo>
                  <a:pt x="0" y="775855"/>
                </a:moveTo>
                <a:lnTo>
                  <a:pt x="1149928" y="0"/>
                </a:lnTo>
                <a:lnTo>
                  <a:pt x="277091" y="2133600"/>
                </a:lnTo>
                <a:lnTo>
                  <a:pt x="0" y="77585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242454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332509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890655" y="3311236"/>
            <a:ext cx="1676400" cy="1066800"/>
          </a:xfrm>
          <a:custGeom>
            <a:avLst/>
            <a:gdLst>
              <a:gd name="connsiteX0" fmla="*/ 0 w 1676400"/>
              <a:gd name="connsiteY0" fmla="*/ 0 h 1066800"/>
              <a:gd name="connsiteX1" fmla="*/ 775854 w 1676400"/>
              <a:gd name="connsiteY1" fmla="*/ 1066800 h 1066800"/>
              <a:gd name="connsiteX2" fmla="*/ 1676400 w 1676400"/>
              <a:gd name="connsiteY2" fmla="*/ 13855 h 1066800"/>
              <a:gd name="connsiteX3" fmla="*/ 0 w 167640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066800">
                <a:moveTo>
                  <a:pt x="0" y="0"/>
                </a:moveTo>
                <a:lnTo>
                  <a:pt x="775854" y="1066800"/>
                </a:lnTo>
                <a:lnTo>
                  <a:pt x="1676400" y="138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336473" y="4364182"/>
            <a:ext cx="2175163" cy="720436"/>
          </a:xfrm>
          <a:custGeom>
            <a:avLst/>
            <a:gdLst>
              <a:gd name="connsiteX0" fmla="*/ 0 w 2175163"/>
              <a:gd name="connsiteY0" fmla="*/ 720436 h 720436"/>
              <a:gd name="connsiteX1" fmla="*/ 2175163 w 2175163"/>
              <a:gd name="connsiteY1" fmla="*/ 540327 h 720436"/>
              <a:gd name="connsiteX2" fmla="*/ 1302327 w 2175163"/>
              <a:gd name="connsiteY2" fmla="*/ 0 h 720436"/>
              <a:gd name="connsiteX3" fmla="*/ 0 w 2175163"/>
              <a:gd name="connsiteY3" fmla="*/ 720436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163" h="720436">
                <a:moveTo>
                  <a:pt x="0" y="720436"/>
                </a:moveTo>
                <a:lnTo>
                  <a:pt x="2175163" y="540327"/>
                </a:lnTo>
                <a:lnTo>
                  <a:pt x="1302327" y="0"/>
                </a:lnTo>
                <a:lnTo>
                  <a:pt x="0" y="7204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624945" y="3325091"/>
            <a:ext cx="955964" cy="1620982"/>
          </a:xfrm>
          <a:custGeom>
            <a:avLst/>
            <a:gdLst>
              <a:gd name="connsiteX0" fmla="*/ 41564 w 955964"/>
              <a:gd name="connsiteY0" fmla="*/ 1052945 h 1620982"/>
              <a:gd name="connsiteX1" fmla="*/ 955964 w 955964"/>
              <a:gd name="connsiteY1" fmla="*/ 0 h 1620982"/>
              <a:gd name="connsiteX2" fmla="*/ 845128 w 955964"/>
              <a:gd name="connsiteY2" fmla="*/ 1620982 h 1620982"/>
              <a:gd name="connsiteX3" fmla="*/ 0 w 955964"/>
              <a:gd name="connsiteY3" fmla="*/ 1011382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964" h="1620982">
                <a:moveTo>
                  <a:pt x="41564" y="1052945"/>
                </a:moveTo>
                <a:lnTo>
                  <a:pt x="955964" y="0"/>
                </a:lnTo>
                <a:lnTo>
                  <a:pt x="845128" y="1620982"/>
                </a:lnTo>
                <a:lnTo>
                  <a:pt x="0" y="101138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36473" y="3311236"/>
            <a:ext cx="1302327" cy="1787237"/>
          </a:xfrm>
          <a:custGeom>
            <a:avLst/>
            <a:gdLst>
              <a:gd name="connsiteX0" fmla="*/ 0 w 1302327"/>
              <a:gd name="connsiteY0" fmla="*/ 1787237 h 1787237"/>
              <a:gd name="connsiteX1" fmla="*/ 1302327 w 1302327"/>
              <a:gd name="connsiteY1" fmla="*/ 1066800 h 1787237"/>
              <a:gd name="connsiteX2" fmla="*/ 581891 w 1302327"/>
              <a:gd name="connsiteY2" fmla="*/ 0 h 1787237"/>
              <a:gd name="connsiteX3" fmla="*/ 0 w 1302327"/>
              <a:gd name="connsiteY3" fmla="*/ 1787237 h 178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327" h="1787237">
                <a:moveTo>
                  <a:pt x="0" y="1787237"/>
                </a:moveTo>
                <a:lnTo>
                  <a:pt x="1302327" y="1066800"/>
                </a:lnTo>
                <a:lnTo>
                  <a:pt x="581891" y="0"/>
                </a:lnTo>
                <a:lnTo>
                  <a:pt x="0" y="178723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2432050"/>
            <a:ext cx="4064000" cy="2667000"/>
            <a:chOff x="1528" y="816"/>
            <a:chExt cx="2560" cy="168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528" y="133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256" y="81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672" y="2152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024" y="1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2680" y="2440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448" y="2008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032" y="138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3976" y="2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444750" y="318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3568700" y="23622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2705100" y="445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851400" y="3200400"/>
            <a:ext cx="228600" cy="228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464300" y="32702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6330950" y="48260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4273550" y="4984173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92750" y="42545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756429" y="1298287"/>
            <a:ext cx="521885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Content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number of properly-colored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…</a:t>
            </a:r>
          </a:p>
        </p:txBody>
      </p:sp>
      <p:sp>
        <p:nvSpPr>
          <p:cNvPr id="30" name="Curved Down Arrow 29"/>
          <p:cNvSpPr/>
          <p:nvPr/>
        </p:nvSpPr>
        <p:spPr>
          <a:xfrm>
            <a:off x="3945803" y="4099711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urved Down Arrow 30"/>
          <p:cNvSpPr/>
          <p:nvPr/>
        </p:nvSpPr>
        <p:spPr>
          <a:xfrm>
            <a:off x="5510544" y="3582154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urved Down Arrow 31"/>
          <p:cNvSpPr/>
          <p:nvPr/>
        </p:nvSpPr>
        <p:spPr>
          <a:xfrm flipV="1">
            <a:off x="3751154" y="3289425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3687838" y="4291342"/>
            <a:ext cx="595036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+1</a:t>
            </a:r>
          </a:p>
        </p:txBody>
      </p:sp>
      <p:sp>
        <p:nvSpPr>
          <p:cNvPr id="34" name="TextBox 33"/>
          <p:cNvSpPr txBox="1"/>
          <p:nvPr/>
        </p:nvSpPr>
        <p:spPr bwMode="auto">
          <a:xfrm>
            <a:off x="5352167" y="3773785"/>
            <a:ext cx="595036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+1</a:t>
            </a:r>
          </a:p>
        </p:txBody>
      </p:sp>
      <p:sp>
        <p:nvSpPr>
          <p:cNvPr id="35" name="TextBox 34"/>
          <p:cNvSpPr txBox="1"/>
          <p:nvPr/>
        </p:nvSpPr>
        <p:spPr bwMode="auto">
          <a:xfrm>
            <a:off x="3340405" y="3410137"/>
            <a:ext cx="505267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-1</a:t>
            </a:r>
          </a:p>
        </p:txBody>
      </p:sp>
      <p:sp>
        <p:nvSpPr>
          <p:cNvPr id="36" name="TextBox 35"/>
          <p:cNvSpPr txBox="1"/>
          <p:nvPr/>
        </p:nvSpPr>
        <p:spPr bwMode="auto">
          <a:xfrm>
            <a:off x="3937648" y="5669602"/>
            <a:ext cx="390523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Counted by orientation.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773032" y="2758202"/>
            <a:ext cx="521885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content is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non-zero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there are properly-colored simplexes.</a:t>
            </a:r>
          </a:p>
        </p:txBody>
      </p:sp>
      <p:sp>
        <p:nvSpPr>
          <p:cNvPr id="39" name="TextBox 38"/>
          <p:cNvSpPr txBox="1"/>
          <p:nvPr/>
        </p:nvSpPr>
        <p:spPr bwMode="auto">
          <a:xfrm>
            <a:off x="6319208" y="3874883"/>
            <a:ext cx="21948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 = 1-1+1=1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1475722" y="4218117"/>
            <a:ext cx="6343462" cy="94567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zero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there may or may not be properly-colored simplexes.</a:t>
            </a:r>
          </a:p>
        </p:txBody>
      </p:sp>
    </p:spTree>
    <p:extLst>
      <p:ext uri="{BB962C8B-B14F-4D97-AF65-F5344CB8AC3E}">
        <p14:creationId xmlns:p14="http://schemas.microsoft.com/office/powerpoint/2010/main" val="359380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12-Mar-15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549236" y="2493818"/>
            <a:ext cx="1149928" cy="2133600"/>
          </a:xfrm>
          <a:custGeom>
            <a:avLst/>
            <a:gdLst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928" h="2133600">
                <a:moveTo>
                  <a:pt x="0" y="775855"/>
                </a:moveTo>
                <a:lnTo>
                  <a:pt x="1149928" y="0"/>
                </a:lnTo>
                <a:lnTo>
                  <a:pt x="277091" y="2133600"/>
                </a:lnTo>
                <a:lnTo>
                  <a:pt x="0" y="77585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242454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332509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890655" y="3311236"/>
            <a:ext cx="1676400" cy="1066800"/>
          </a:xfrm>
          <a:custGeom>
            <a:avLst/>
            <a:gdLst>
              <a:gd name="connsiteX0" fmla="*/ 0 w 1676400"/>
              <a:gd name="connsiteY0" fmla="*/ 0 h 1066800"/>
              <a:gd name="connsiteX1" fmla="*/ 775854 w 1676400"/>
              <a:gd name="connsiteY1" fmla="*/ 1066800 h 1066800"/>
              <a:gd name="connsiteX2" fmla="*/ 1676400 w 1676400"/>
              <a:gd name="connsiteY2" fmla="*/ 13855 h 1066800"/>
              <a:gd name="connsiteX3" fmla="*/ 0 w 167640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066800">
                <a:moveTo>
                  <a:pt x="0" y="0"/>
                </a:moveTo>
                <a:lnTo>
                  <a:pt x="775854" y="1066800"/>
                </a:lnTo>
                <a:lnTo>
                  <a:pt x="1676400" y="138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336473" y="4364182"/>
            <a:ext cx="2175163" cy="720436"/>
          </a:xfrm>
          <a:custGeom>
            <a:avLst/>
            <a:gdLst>
              <a:gd name="connsiteX0" fmla="*/ 0 w 2175163"/>
              <a:gd name="connsiteY0" fmla="*/ 720436 h 720436"/>
              <a:gd name="connsiteX1" fmla="*/ 2175163 w 2175163"/>
              <a:gd name="connsiteY1" fmla="*/ 540327 h 720436"/>
              <a:gd name="connsiteX2" fmla="*/ 1302327 w 2175163"/>
              <a:gd name="connsiteY2" fmla="*/ 0 h 720436"/>
              <a:gd name="connsiteX3" fmla="*/ 0 w 2175163"/>
              <a:gd name="connsiteY3" fmla="*/ 720436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163" h="720436">
                <a:moveTo>
                  <a:pt x="0" y="720436"/>
                </a:moveTo>
                <a:lnTo>
                  <a:pt x="2175163" y="540327"/>
                </a:lnTo>
                <a:lnTo>
                  <a:pt x="1302327" y="0"/>
                </a:lnTo>
                <a:lnTo>
                  <a:pt x="0" y="7204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624945" y="3325091"/>
            <a:ext cx="955964" cy="1620982"/>
          </a:xfrm>
          <a:custGeom>
            <a:avLst/>
            <a:gdLst>
              <a:gd name="connsiteX0" fmla="*/ 41564 w 955964"/>
              <a:gd name="connsiteY0" fmla="*/ 1052945 h 1620982"/>
              <a:gd name="connsiteX1" fmla="*/ 955964 w 955964"/>
              <a:gd name="connsiteY1" fmla="*/ 0 h 1620982"/>
              <a:gd name="connsiteX2" fmla="*/ 845128 w 955964"/>
              <a:gd name="connsiteY2" fmla="*/ 1620982 h 1620982"/>
              <a:gd name="connsiteX3" fmla="*/ 0 w 955964"/>
              <a:gd name="connsiteY3" fmla="*/ 1011382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964" h="1620982">
                <a:moveTo>
                  <a:pt x="41564" y="1052945"/>
                </a:moveTo>
                <a:lnTo>
                  <a:pt x="955964" y="0"/>
                </a:lnTo>
                <a:lnTo>
                  <a:pt x="845128" y="1620982"/>
                </a:lnTo>
                <a:lnTo>
                  <a:pt x="0" y="101138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36473" y="3311236"/>
            <a:ext cx="1302327" cy="1787237"/>
          </a:xfrm>
          <a:custGeom>
            <a:avLst/>
            <a:gdLst>
              <a:gd name="connsiteX0" fmla="*/ 0 w 1302327"/>
              <a:gd name="connsiteY0" fmla="*/ 1787237 h 1787237"/>
              <a:gd name="connsiteX1" fmla="*/ 1302327 w 1302327"/>
              <a:gd name="connsiteY1" fmla="*/ 1066800 h 1787237"/>
              <a:gd name="connsiteX2" fmla="*/ 581891 w 1302327"/>
              <a:gd name="connsiteY2" fmla="*/ 0 h 1787237"/>
              <a:gd name="connsiteX3" fmla="*/ 0 w 1302327"/>
              <a:gd name="connsiteY3" fmla="*/ 1787237 h 178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327" h="1787237">
                <a:moveTo>
                  <a:pt x="0" y="1787237"/>
                </a:moveTo>
                <a:lnTo>
                  <a:pt x="1302327" y="1066800"/>
                </a:lnTo>
                <a:lnTo>
                  <a:pt x="581891" y="0"/>
                </a:lnTo>
                <a:lnTo>
                  <a:pt x="0" y="178723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2432050"/>
            <a:ext cx="4064000" cy="2667000"/>
            <a:chOff x="1528" y="816"/>
            <a:chExt cx="2560" cy="168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528" y="133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256" y="81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672" y="2152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024" y="1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2680" y="2440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448" y="2008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032" y="138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3976" y="2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444750" y="318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3568700" y="23622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2705100" y="445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851400" y="3200400"/>
            <a:ext cx="228600" cy="228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464300" y="32702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6330950" y="48260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4273550" y="4984173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92750" y="42545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783589" y="619277"/>
            <a:ext cx="772666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Index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number of boundary 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properly colored by colors other than </a:t>
            </a:r>
            <a:r>
              <a:rPr lang="en-US" sz="2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…</a:t>
            </a:r>
          </a:p>
        </p:txBody>
      </p:sp>
      <p:sp>
        <p:nvSpPr>
          <p:cNvPr id="36" name="TextBox 35"/>
          <p:cNvSpPr txBox="1"/>
          <p:nvPr/>
        </p:nvSpPr>
        <p:spPr bwMode="auto">
          <a:xfrm>
            <a:off x="4852032" y="1477873"/>
            <a:ext cx="390523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Counted by orientation.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6407812" y="5450186"/>
            <a:ext cx="223490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1-1+1=1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 rot="10800000">
            <a:off x="2770909" y="4724400"/>
            <a:ext cx="1439501" cy="579422"/>
          </a:xfrm>
          <a:prstGeom prst="straightConnector1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rot="5400000">
            <a:off x="5894776" y="4196281"/>
            <a:ext cx="1738265" cy="81481"/>
          </a:xfrm>
          <a:prstGeom prst="straightConnector1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flipV="1">
            <a:off x="2444750" y="2403941"/>
            <a:ext cx="1167897" cy="697116"/>
          </a:xfrm>
          <a:prstGeom prst="straightConnector1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Curved Down Arrow 45"/>
          <p:cNvSpPr/>
          <p:nvPr/>
        </p:nvSpPr>
        <p:spPr>
          <a:xfrm>
            <a:off x="2851842" y="3241141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Curved Down Arrow 46"/>
          <p:cNvSpPr/>
          <p:nvPr/>
        </p:nvSpPr>
        <p:spPr>
          <a:xfrm>
            <a:off x="3945803" y="4099711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Curved Down Arrow 47"/>
          <p:cNvSpPr/>
          <p:nvPr/>
        </p:nvSpPr>
        <p:spPr>
          <a:xfrm>
            <a:off x="5510544" y="3582154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Curved Down Arrow 48"/>
          <p:cNvSpPr/>
          <p:nvPr/>
        </p:nvSpPr>
        <p:spPr>
          <a:xfrm>
            <a:off x="5445661" y="4639900"/>
            <a:ext cx="361233" cy="217283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Curved Down Arrow 49"/>
          <p:cNvSpPr/>
          <p:nvPr/>
        </p:nvSpPr>
        <p:spPr>
          <a:xfrm>
            <a:off x="3751154" y="3289425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Curved Down Arrow 50"/>
          <p:cNvSpPr/>
          <p:nvPr/>
        </p:nvSpPr>
        <p:spPr>
          <a:xfrm>
            <a:off x="4908489" y="4111782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Curved Down Arrow 51"/>
          <p:cNvSpPr/>
          <p:nvPr/>
        </p:nvSpPr>
        <p:spPr>
          <a:xfrm>
            <a:off x="6092985" y="4173648"/>
            <a:ext cx="361233" cy="217283"/>
          </a:xfrm>
          <a:prstGeom prst="curvedDownArrow">
            <a:avLst/>
          </a:prstGeom>
          <a:solidFill>
            <a:srgbClr val="0000FF"/>
          </a:solidFill>
          <a:ln w="38100">
            <a:solidFill>
              <a:srgbClr val="0000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7306110" y="2214890"/>
            <a:ext cx="1471878" cy="523220"/>
            <a:chOff x="-775" y="4019739"/>
            <a:chExt cx="1471878" cy="523220"/>
          </a:xfrm>
        </p:grpSpPr>
        <p:sp>
          <p:nvSpPr>
            <p:cNvPr id="54" name="TextBox 53"/>
            <p:cNvSpPr txBox="1"/>
            <p:nvPr/>
          </p:nvSpPr>
          <p:spPr bwMode="auto">
            <a:xfrm>
              <a:off x="-775" y="4019739"/>
              <a:ext cx="1471878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Let </a:t>
              </a:r>
              <a:r>
                <a:rPr lang="en-US" sz="2800" dirty="0" err="1" smtClean="0"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=   </a:t>
              </a:r>
            </a:p>
          </p:txBody>
        </p:sp>
        <p:sp>
          <p:nvSpPr>
            <p:cNvPr id="55" name="Oval 26"/>
            <p:cNvSpPr>
              <a:spLocks noChangeArrowheads="1"/>
            </p:cNvSpPr>
            <p:nvPr/>
          </p:nvSpPr>
          <p:spPr bwMode="auto">
            <a:xfrm>
              <a:off x="1156078" y="4167049"/>
              <a:ext cx="228600" cy="2286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652533" y="5326553"/>
            <a:ext cx="1090667" cy="1093066"/>
            <a:chOff x="1652533" y="5326553"/>
            <a:chExt cx="1090667" cy="1093066"/>
          </a:xfrm>
        </p:grpSpPr>
        <p:grpSp>
          <p:nvGrpSpPr>
            <p:cNvPr id="12" name="Group 11"/>
            <p:cNvGrpSpPr/>
            <p:nvPr/>
          </p:nvGrpSpPr>
          <p:grpSpPr>
            <a:xfrm>
              <a:off x="1896723" y="5646909"/>
              <a:ext cx="602287" cy="228600"/>
              <a:chOff x="854372" y="2595179"/>
              <a:chExt cx="602287" cy="228600"/>
            </a:xfrm>
          </p:grpSpPr>
          <p:sp>
            <p:nvSpPr>
              <p:cNvPr id="60" name="Oval 30"/>
              <p:cNvSpPr>
                <a:spLocks noChangeArrowheads="1"/>
              </p:cNvSpPr>
              <p:nvPr/>
            </p:nvSpPr>
            <p:spPr bwMode="auto">
              <a:xfrm>
                <a:off x="854372" y="2595179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" name="Oval 25"/>
              <p:cNvSpPr>
                <a:spLocks noChangeArrowheads="1"/>
              </p:cNvSpPr>
              <p:nvPr/>
            </p:nvSpPr>
            <p:spPr bwMode="auto">
              <a:xfrm>
                <a:off x="1228059" y="2595179"/>
                <a:ext cx="228600" cy="228600"/>
              </a:xfrm>
              <a:prstGeom prst="ellipse">
                <a:avLst/>
              </a:prstGeom>
              <a:solidFill>
                <a:srgbClr val="FF7C8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9" name="Rounded Rectangular Callout 58"/>
            <p:cNvSpPr/>
            <p:nvPr/>
          </p:nvSpPr>
          <p:spPr>
            <a:xfrm>
              <a:off x="1652533" y="5326553"/>
              <a:ext cx="1090667" cy="1093066"/>
            </a:xfrm>
            <a:prstGeom prst="wedgeRoundRectCallout">
              <a:avLst>
                <a:gd name="adj1" fmla="val 123717"/>
                <a:gd name="adj2" fmla="val -90498"/>
                <a:gd name="adj3" fmla="val 16667"/>
              </a:avLst>
            </a:prstGeom>
            <a:ln w="38100">
              <a:solidFill>
                <a:srgbClr val="FF0000"/>
              </a:solidFill>
            </a:ln>
          </p:spPr>
          <p:txBody>
            <a:bodyPr rtlCol="0" anchor="b" anchorCtr="1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-1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579751" y="3257550"/>
            <a:ext cx="1090667" cy="1093066"/>
            <a:chOff x="7579751" y="3257550"/>
            <a:chExt cx="1090667" cy="1093066"/>
          </a:xfrm>
        </p:grpSpPr>
        <p:grpSp>
          <p:nvGrpSpPr>
            <p:cNvPr id="63" name="Group 62"/>
            <p:cNvGrpSpPr/>
            <p:nvPr/>
          </p:nvGrpSpPr>
          <p:grpSpPr>
            <a:xfrm>
              <a:off x="7823941" y="3577906"/>
              <a:ext cx="602287" cy="228600"/>
              <a:chOff x="854372" y="2595179"/>
              <a:chExt cx="602287" cy="228600"/>
            </a:xfrm>
          </p:grpSpPr>
          <p:sp>
            <p:nvSpPr>
              <p:cNvPr id="64" name="Oval 30"/>
              <p:cNvSpPr>
                <a:spLocks noChangeArrowheads="1"/>
              </p:cNvSpPr>
              <p:nvPr/>
            </p:nvSpPr>
            <p:spPr bwMode="auto">
              <a:xfrm>
                <a:off x="854372" y="2595179"/>
                <a:ext cx="228600" cy="228600"/>
              </a:xfrm>
              <a:prstGeom prst="ellipse">
                <a:avLst/>
              </a:prstGeom>
              <a:solidFill>
                <a:srgbClr val="FF7C8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5" name="Oval 25"/>
              <p:cNvSpPr>
                <a:spLocks noChangeArrowheads="1"/>
              </p:cNvSpPr>
              <p:nvPr/>
            </p:nvSpPr>
            <p:spPr bwMode="auto">
              <a:xfrm>
                <a:off x="1228059" y="2595179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6" name="Rounded Rectangular Callout 65"/>
            <p:cNvSpPr/>
            <p:nvPr/>
          </p:nvSpPr>
          <p:spPr>
            <a:xfrm>
              <a:off x="7579751" y="3257550"/>
              <a:ext cx="1090667" cy="1093066"/>
            </a:xfrm>
            <a:prstGeom prst="wedgeRoundRectCallout">
              <a:avLst>
                <a:gd name="adj1" fmla="val -143700"/>
                <a:gd name="adj2" fmla="val 36426"/>
                <a:gd name="adj3" fmla="val 16667"/>
              </a:avLst>
            </a:prstGeom>
            <a:ln w="38100">
              <a:solidFill>
                <a:srgbClr val="FF0000"/>
              </a:solidFill>
            </a:ln>
          </p:spPr>
          <p:txBody>
            <a:bodyPr rtlCol="0" anchor="b" anchorCtr="1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+1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344859" y="1711072"/>
            <a:ext cx="1090667" cy="1093066"/>
            <a:chOff x="1344859" y="1711072"/>
            <a:chExt cx="1090667" cy="1093066"/>
          </a:xfrm>
        </p:grpSpPr>
        <p:grpSp>
          <p:nvGrpSpPr>
            <p:cNvPr id="67" name="Group 66"/>
            <p:cNvGrpSpPr/>
            <p:nvPr/>
          </p:nvGrpSpPr>
          <p:grpSpPr>
            <a:xfrm>
              <a:off x="1589049" y="2031428"/>
              <a:ext cx="602287" cy="228600"/>
              <a:chOff x="854372" y="2595179"/>
              <a:chExt cx="602287" cy="228600"/>
            </a:xfrm>
          </p:grpSpPr>
          <p:sp>
            <p:nvSpPr>
              <p:cNvPr id="68" name="Oval 30"/>
              <p:cNvSpPr>
                <a:spLocks noChangeArrowheads="1"/>
              </p:cNvSpPr>
              <p:nvPr/>
            </p:nvSpPr>
            <p:spPr bwMode="auto">
              <a:xfrm>
                <a:off x="854372" y="2595179"/>
                <a:ext cx="228600" cy="228600"/>
              </a:xfrm>
              <a:prstGeom prst="ellipse">
                <a:avLst/>
              </a:prstGeom>
              <a:solidFill>
                <a:srgbClr val="FF7C8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9" name="Oval 25"/>
              <p:cNvSpPr>
                <a:spLocks noChangeArrowheads="1"/>
              </p:cNvSpPr>
              <p:nvPr/>
            </p:nvSpPr>
            <p:spPr bwMode="auto">
              <a:xfrm>
                <a:off x="1228059" y="2595179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0" name="Rounded Rectangular Callout 69"/>
            <p:cNvSpPr/>
            <p:nvPr/>
          </p:nvSpPr>
          <p:spPr>
            <a:xfrm>
              <a:off x="1344859" y="1711072"/>
              <a:ext cx="1090667" cy="1093066"/>
            </a:xfrm>
            <a:prstGeom prst="wedgeRoundRectCallout">
              <a:avLst>
                <a:gd name="adj1" fmla="val 97697"/>
                <a:gd name="adj2" fmla="val 36426"/>
                <a:gd name="adj3" fmla="val 16667"/>
              </a:avLst>
            </a:prstGeom>
            <a:ln w="38100">
              <a:solidFill>
                <a:srgbClr val="FF0000"/>
              </a:solidFill>
            </a:ln>
          </p:spPr>
          <p:txBody>
            <a:bodyPr rtlCol="0" anchor="b" anchorCtr="1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+1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9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12-Mar-15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549236" y="2493818"/>
            <a:ext cx="1149928" cy="2133600"/>
          </a:xfrm>
          <a:custGeom>
            <a:avLst/>
            <a:gdLst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  <a:gd name="connsiteX0" fmla="*/ 0 w 1149928"/>
              <a:gd name="connsiteY0" fmla="*/ 775855 h 2133600"/>
              <a:gd name="connsiteX1" fmla="*/ 1149928 w 1149928"/>
              <a:gd name="connsiteY1" fmla="*/ 0 h 2133600"/>
              <a:gd name="connsiteX2" fmla="*/ 277091 w 1149928"/>
              <a:gd name="connsiteY2" fmla="*/ 2133600 h 2133600"/>
              <a:gd name="connsiteX3" fmla="*/ 0 w 1149928"/>
              <a:gd name="connsiteY3" fmla="*/ 775855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928" h="2133600">
                <a:moveTo>
                  <a:pt x="0" y="775855"/>
                </a:moveTo>
                <a:lnTo>
                  <a:pt x="1149928" y="0"/>
                </a:lnTo>
                <a:lnTo>
                  <a:pt x="277091" y="2133600"/>
                </a:lnTo>
                <a:lnTo>
                  <a:pt x="0" y="77585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242454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332509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890655" y="3311236"/>
            <a:ext cx="1676400" cy="1066800"/>
          </a:xfrm>
          <a:custGeom>
            <a:avLst/>
            <a:gdLst>
              <a:gd name="connsiteX0" fmla="*/ 0 w 1676400"/>
              <a:gd name="connsiteY0" fmla="*/ 0 h 1066800"/>
              <a:gd name="connsiteX1" fmla="*/ 775854 w 1676400"/>
              <a:gd name="connsiteY1" fmla="*/ 1066800 h 1066800"/>
              <a:gd name="connsiteX2" fmla="*/ 1676400 w 1676400"/>
              <a:gd name="connsiteY2" fmla="*/ 13855 h 1066800"/>
              <a:gd name="connsiteX3" fmla="*/ 0 w 167640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00" h="1066800">
                <a:moveTo>
                  <a:pt x="0" y="0"/>
                </a:moveTo>
                <a:lnTo>
                  <a:pt x="775854" y="1066800"/>
                </a:lnTo>
                <a:lnTo>
                  <a:pt x="1676400" y="138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336473" y="4364182"/>
            <a:ext cx="2175163" cy="720436"/>
          </a:xfrm>
          <a:custGeom>
            <a:avLst/>
            <a:gdLst>
              <a:gd name="connsiteX0" fmla="*/ 0 w 2175163"/>
              <a:gd name="connsiteY0" fmla="*/ 720436 h 720436"/>
              <a:gd name="connsiteX1" fmla="*/ 2175163 w 2175163"/>
              <a:gd name="connsiteY1" fmla="*/ 540327 h 720436"/>
              <a:gd name="connsiteX2" fmla="*/ 1302327 w 2175163"/>
              <a:gd name="connsiteY2" fmla="*/ 0 h 720436"/>
              <a:gd name="connsiteX3" fmla="*/ 0 w 2175163"/>
              <a:gd name="connsiteY3" fmla="*/ 720436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163" h="720436">
                <a:moveTo>
                  <a:pt x="0" y="720436"/>
                </a:moveTo>
                <a:lnTo>
                  <a:pt x="2175163" y="540327"/>
                </a:lnTo>
                <a:lnTo>
                  <a:pt x="1302327" y="0"/>
                </a:lnTo>
                <a:lnTo>
                  <a:pt x="0" y="7204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624945" y="3325091"/>
            <a:ext cx="955964" cy="1620982"/>
          </a:xfrm>
          <a:custGeom>
            <a:avLst/>
            <a:gdLst>
              <a:gd name="connsiteX0" fmla="*/ 41564 w 955964"/>
              <a:gd name="connsiteY0" fmla="*/ 1052945 h 1620982"/>
              <a:gd name="connsiteX1" fmla="*/ 955964 w 955964"/>
              <a:gd name="connsiteY1" fmla="*/ 0 h 1620982"/>
              <a:gd name="connsiteX2" fmla="*/ 845128 w 955964"/>
              <a:gd name="connsiteY2" fmla="*/ 1620982 h 1620982"/>
              <a:gd name="connsiteX3" fmla="*/ 0 w 955964"/>
              <a:gd name="connsiteY3" fmla="*/ 1011382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964" h="1620982">
                <a:moveTo>
                  <a:pt x="41564" y="1052945"/>
                </a:moveTo>
                <a:lnTo>
                  <a:pt x="955964" y="0"/>
                </a:lnTo>
                <a:lnTo>
                  <a:pt x="845128" y="1620982"/>
                </a:lnTo>
                <a:lnTo>
                  <a:pt x="0" y="1011382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336473" y="3311236"/>
            <a:ext cx="1302327" cy="1787237"/>
          </a:xfrm>
          <a:custGeom>
            <a:avLst/>
            <a:gdLst>
              <a:gd name="connsiteX0" fmla="*/ 0 w 1302327"/>
              <a:gd name="connsiteY0" fmla="*/ 1787237 h 1787237"/>
              <a:gd name="connsiteX1" fmla="*/ 1302327 w 1302327"/>
              <a:gd name="connsiteY1" fmla="*/ 1066800 h 1787237"/>
              <a:gd name="connsiteX2" fmla="*/ 581891 w 1302327"/>
              <a:gd name="connsiteY2" fmla="*/ 0 h 1787237"/>
              <a:gd name="connsiteX3" fmla="*/ 0 w 1302327"/>
              <a:gd name="connsiteY3" fmla="*/ 1787237 h 178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327" h="1787237">
                <a:moveTo>
                  <a:pt x="0" y="1787237"/>
                </a:moveTo>
                <a:lnTo>
                  <a:pt x="1302327" y="1066800"/>
                </a:lnTo>
                <a:lnTo>
                  <a:pt x="581891" y="0"/>
                </a:lnTo>
                <a:lnTo>
                  <a:pt x="0" y="178723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2432050"/>
            <a:ext cx="4064000" cy="2667000"/>
            <a:chOff x="1528" y="816"/>
            <a:chExt cx="2560" cy="168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1528" y="133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256" y="816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672" y="2152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024" y="1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2680" y="2440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448" y="2008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032" y="138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3976" y="2344"/>
              <a:ext cx="56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444750" y="318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3568700" y="23622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2705100" y="44513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851400" y="3200400"/>
            <a:ext cx="228600" cy="2286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464300" y="3270250"/>
            <a:ext cx="228600" cy="22860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6330950" y="48260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4273550" y="4984173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92750" y="4254500"/>
            <a:ext cx="228600" cy="2286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1350564" y="1253020"/>
            <a:ext cx="23647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Index Lemma</a:t>
            </a:r>
          </a:p>
        </p:txBody>
      </p:sp>
      <p:sp>
        <p:nvSpPr>
          <p:cNvPr id="30" name="Curved Down Arrow 29"/>
          <p:cNvSpPr/>
          <p:nvPr/>
        </p:nvSpPr>
        <p:spPr>
          <a:xfrm>
            <a:off x="3945803" y="4099711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urved Down Arrow 30"/>
          <p:cNvSpPr/>
          <p:nvPr/>
        </p:nvSpPr>
        <p:spPr>
          <a:xfrm>
            <a:off x="5510544" y="3582154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urved Down Arrow 31"/>
          <p:cNvSpPr/>
          <p:nvPr/>
        </p:nvSpPr>
        <p:spPr>
          <a:xfrm>
            <a:off x="3751154" y="3289425"/>
            <a:ext cx="361233" cy="217283"/>
          </a:xfrm>
          <a:prstGeom prst="curvedDownArrow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4878453" y="5346069"/>
            <a:ext cx="2593980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(-</a:t>
            </a:r>
            <a:r>
              <a:rPr lang="en-US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1)</a:t>
            </a:r>
            <a:r>
              <a:rPr lang="en-US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</p:txBody>
      </p:sp>
      <p:cxnSp>
        <p:nvCxnSpPr>
          <p:cNvPr id="40" name="Straight Arrow Connector 39"/>
          <p:cNvCxnSpPr/>
          <p:nvPr/>
        </p:nvCxnSpPr>
        <p:spPr bwMode="auto">
          <a:xfrm rot="10800000">
            <a:off x="2603500" y="4781989"/>
            <a:ext cx="1439501" cy="579422"/>
          </a:xfrm>
          <a:prstGeom prst="straightConnector1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5400000">
            <a:off x="5952968" y="4196281"/>
            <a:ext cx="1738265" cy="81481"/>
          </a:xfrm>
          <a:prstGeom prst="straightConnector1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42" name="Group 41"/>
          <p:cNvGrpSpPr/>
          <p:nvPr/>
        </p:nvGrpSpPr>
        <p:grpSpPr>
          <a:xfrm>
            <a:off x="2261917" y="2240731"/>
            <a:ext cx="1268934" cy="783126"/>
            <a:chOff x="2261917" y="2240731"/>
            <a:chExt cx="1268934" cy="783126"/>
          </a:xfrm>
        </p:grpSpPr>
        <p:cxnSp>
          <p:nvCxnSpPr>
            <p:cNvPr id="43" name="Straight Arrow Connector 42"/>
            <p:cNvCxnSpPr/>
            <p:nvPr/>
          </p:nvCxnSpPr>
          <p:spPr bwMode="auto">
            <a:xfrm flipV="1">
              <a:off x="2362954" y="2326741"/>
              <a:ext cx="1167897" cy="697116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4" name="TextBox 43"/>
            <p:cNvSpPr txBox="1"/>
            <p:nvPr/>
          </p:nvSpPr>
          <p:spPr bwMode="auto">
            <a:xfrm>
              <a:off x="2261917" y="2240731"/>
              <a:ext cx="595035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+1</a:t>
              </a:r>
            </a:p>
          </p:txBody>
        </p:sp>
      </p:grpSp>
      <p:sp>
        <p:nvSpPr>
          <p:cNvPr id="45" name="TextBox 44"/>
          <p:cNvSpPr txBox="1"/>
          <p:nvPr/>
        </p:nvSpPr>
        <p:spPr bwMode="auto">
          <a:xfrm>
            <a:off x="6877398" y="3829404"/>
            <a:ext cx="595035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+1</a:t>
            </a:r>
          </a:p>
        </p:txBody>
      </p:sp>
      <p:sp>
        <p:nvSpPr>
          <p:cNvPr id="46" name="TextBox 45"/>
          <p:cNvSpPr txBox="1"/>
          <p:nvPr/>
        </p:nvSpPr>
        <p:spPr bwMode="auto">
          <a:xfrm>
            <a:off x="3400543" y="5361412"/>
            <a:ext cx="505267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-1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025634" y="1815667"/>
            <a:ext cx="1090667" cy="1093066"/>
            <a:chOff x="6406713" y="2164484"/>
            <a:chExt cx="1090667" cy="1093066"/>
          </a:xfrm>
        </p:grpSpPr>
        <p:grpSp>
          <p:nvGrpSpPr>
            <p:cNvPr id="48" name="Group 47"/>
            <p:cNvGrpSpPr/>
            <p:nvPr/>
          </p:nvGrpSpPr>
          <p:grpSpPr>
            <a:xfrm>
              <a:off x="6532658" y="2484840"/>
              <a:ext cx="838777" cy="228600"/>
              <a:chOff x="5378450" y="2595030"/>
              <a:chExt cx="838777" cy="228600"/>
            </a:xfrm>
          </p:grpSpPr>
          <p:sp>
            <p:nvSpPr>
              <p:cNvPr id="50" name="Oval 30"/>
              <p:cNvSpPr>
                <a:spLocks noChangeArrowheads="1"/>
              </p:cNvSpPr>
              <p:nvPr/>
            </p:nvSpPr>
            <p:spPr bwMode="auto">
              <a:xfrm>
                <a:off x="5378450" y="2595030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" name="Oval 26"/>
              <p:cNvSpPr>
                <a:spLocks noChangeArrowheads="1"/>
              </p:cNvSpPr>
              <p:nvPr/>
            </p:nvSpPr>
            <p:spPr bwMode="auto">
              <a:xfrm>
                <a:off x="5683538" y="2595030"/>
                <a:ext cx="228600" cy="228600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2" name="Oval 25"/>
              <p:cNvSpPr>
                <a:spLocks noChangeArrowheads="1"/>
              </p:cNvSpPr>
              <p:nvPr/>
            </p:nvSpPr>
            <p:spPr bwMode="auto">
              <a:xfrm>
                <a:off x="5988627" y="2595030"/>
                <a:ext cx="228600" cy="228600"/>
              </a:xfrm>
              <a:prstGeom prst="ellipse">
                <a:avLst/>
              </a:prstGeom>
              <a:solidFill>
                <a:srgbClr val="FF7C8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9" name="Rounded Rectangular Callout 48"/>
            <p:cNvSpPr/>
            <p:nvPr/>
          </p:nvSpPr>
          <p:spPr>
            <a:xfrm>
              <a:off x="6406713" y="2164484"/>
              <a:ext cx="1090667" cy="1093066"/>
            </a:xfrm>
            <a:prstGeom prst="wedgeRoundRectCallout">
              <a:avLst>
                <a:gd name="adj1" fmla="val -74316"/>
                <a:gd name="adj2" fmla="val 101330"/>
                <a:gd name="adj3" fmla="val 16667"/>
              </a:avLst>
            </a:prstGeom>
            <a:ln w="38100">
              <a:solidFill>
                <a:srgbClr val="FF0000"/>
              </a:solidFill>
            </a:ln>
          </p:spPr>
          <p:txBody>
            <a:bodyPr rtlCol="0" anchor="b" anchorCtr="1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+1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502807" y="1705861"/>
            <a:ext cx="1090667" cy="1093066"/>
            <a:chOff x="6406713" y="2164484"/>
            <a:chExt cx="1090667" cy="1093066"/>
          </a:xfrm>
        </p:grpSpPr>
        <p:sp>
          <p:nvSpPr>
            <p:cNvPr id="54" name="Rounded Rectangular Callout 53"/>
            <p:cNvSpPr/>
            <p:nvPr/>
          </p:nvSpPr>
          <p:spPr>
            <a:xfrm>
              <a:off x="6406713" y="2164484"/>
              <a:ext cx="1090667" cy="1093066"/>
            </a:xfrm>
            <a:prstGeom prst="wedgeRoundRectCallout">
              <a:avLst>
                <a:gd name="adj1" fmla="val -74316"/>
                <a:gd name="adj2" fmla="val 101330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txBody>
            <a:bodyPr rtlCol="0" anchor="b" anchorCtr="1">
              <a:noAutofit/>
            </a:bodyPr>
            <a:lstStyle/>
            <a:p>
              <a:pPr algn="ctr"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+1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6532658" y="2484840"/>
              <a:ext cx="838777" cy="228600"/>
              <a:chOff x="5378450" y="2595030"/>
              <a:chExt cx="838777" cy="228600"/>
            </a:xfrm>
          </p:grpSpPr>
          <p:sp>
            <p:nvSpPr>
              <p:cNvPr id="56" name="Oval 30"/>
              <p:cNvSpPr>
                <a:spLocks noChangeArrowheads="1"/>
              </p:cNvSpPr>
              <p:nvPr/>
            </p:nvSpPr>
            <p:spPr bwMode="auto">
              <a:xfrm>
                <a:off x="5378450" y="2595030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7" name="Oval 26"/>
              <p:cNvSpPr>
                <a:spLocks noChangeArrowheads="1"/>
              </p:cNvSpPr>
              <p:nvPr/>
            </p:nvSpPr>
            <p:spPr bwMode="auto">
              <a:xfrm>
                <a:off x="5683538" y="2595030"/>
                <a:ext cx="228600" cy="228600"/>
              </a:xfrm>
              <a:prstGeom prst="ellips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8" name="Oval 25"/>
              <p:cNvSpPr>
                <a:spLocks noChangeArrowheads="1"/>
              </p:cNvSpPr>
              <p:nvPr/>
            </p:nvSpPr>
            <p:spPr bwMode="auto">
              <a:xfrm>
                <a:off x="5988627" y="2595030"/>
                <a:ext cx="228600" cy="228600"/>
              </a:xfrm>
              <a:prstGeom prst="ellipse">
                <a:avLst/>
              </a:prstGeom>
              <a:solidFill>
                <a:srgbClr val="FF7C8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59" name="Rounded Rectangular Callout 58"/>
          <p:cNvSpPr/>
          <p:nvPr/>
        </p:nvSpPr>
        <p:spPr>
          <a:xfrm>
            <a:off x="2267139" y="4926755"/>
            <a:ext cx="1090667" cy="1093066"/>
          </a:xfrm>
          <a:prstGeom prst="wedgeRoundRectCallout">
            <a:avLst>
              <a:gd name="adj1" fmla="val 77461"/>
              <a:gd name="adj2" fmla="val -87614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b" anchorCtr="1"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-1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393084" y="5247111"/>
            <a:ext cx="838777" cy="228600"/>
            <a:chOff x="5378450" y="2595030"/>
            <a:chExt cx="838777" cy="228600"/>
          </a:xfrm>
        </p:grpSpPr>
        <p:sp>
          <p:nvSpPr>
            <p:cNvPr id="61" name="Oval 30"/>
            <p:cNvSpPr>
              <a:spLocks noChangeArrowheads="1"/>
            </p:cNvSpPr>
            <p:nvPr/>
          </p:nvSpPr>
          <p:spPr bwMode="auto">
            <a:xfrm>
              <a:off x="5378450" y="2595030"/>
              <a:ext cx="228600" cy="228600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2" name="Oval 26"/>
            <p:cNvSpPr>
              <a:spLocks noChangeArrowheads="1"/>
            </p:cNvSpPr>
            <p:nvPr/>
          </p:nvSpPr>
          <p:spPr bwMode="auto">
            <a:xfrm>
              <a:off x="5683538" y="2595030"/>
              <a:ext cx="228600" cy="228600"/>
            </a:xfrm>
            <a:prstGeom prst="ellipse">
              <a:avLst/>
            </a:prstGeom>
            <a:solidFill>
              <a:srgbClr val="FF7C8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3" name="Oval 25"/>
            <p:cNvSpPr>
              <a:spLocks noChangeArrowheads="1"/>
            </p:cNvSpPr>
            <p:nvPr/>
          </p:nvSpPr>
          <p:spPr bwMode="auto">
            <a:xfrm>
              <a:off x="5988627" y="2595030"/>
              <a:ext cx="228600" cy="228600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075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for Dim 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12-Mar-15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 bwMode="auto">
          <a:xfrm>
            <a:off x="1082352" y="1748690"/>
            <a:ext cx="517655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be the number of 01 edges counted by orientation</a:t>
            </a:r>
            <a:endParaRPr lang="en-US" sz="2800" baseline="-25000" dirty="0" smtClean="0">
              <a:latin typeface="Arial"/>
              <a:cs typeface="Arial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314082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70909" y="4041371"/>
            <a:ext cx="2175164" cy="1773382"/>
          </a:xfrm>
          <a:custGeom>
            <a:avLst/>
            <a:gdLst>
              <a:gd name="connsiteX0" fmla="*/ 69273 w 2175164"/>
              <a:gd name="connsiteY0" fmla="*/ 1260764 h 1773382"/>
              <a:gd name="connsiteX1" fmla="*/ 69273 w 2175164"/>
              <a:gd name="connsiteY1" fmla="*/ 1260764 h 1773382"/>
              <a:gd name="connsiteX2" fmla="*/ 2175164 w 2175164"/>
              <a:gd name="connsiteY2" fmla="*/ 0 h 1773382"/>
              <a:gd name="connsiteX3" fmla="*/ 1593273 w 2175164"/>
              <a:gd name="connsiteY3" fmla="*/ 1773382 h 1773382"/>
              <a:gd name="connsiteX4" fmla="*/ 0 w 2175164"/>
              <a:gd name="connsiteY4" fmla="*/ 1260764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164" h="1773382">
                <a:moveTo>
                  <a:pt x="69273" y="1260764"/>
                </a:moveTo>
                <a:lnTo>
                  <a:pt x="69273" y="1260764"/>
                </a:lnTo>
                <a:lnTo>
                  <a:pt x="2175164" y="0"/>
                </a:lnTo>
                <a:lnTo>
                  <a:pt x="1593273" y="1773382"/>
                </a:lnTo>
                <a:lnTo>
                  <a:pt x="0" y="1260764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Oval 25"/>
          <p:cNvSpPr>
            <a:spLocks noChangeArrowheads="1"/>
          </p:cNvSpPr>
          <p:nvPr/>
        </p:nvSpPr>
        <p:spPr bwMode="auto">
          <a:xfrm>
            <a:off x="2628900" y="5091430"/>
            <a:ext cx="364490" cy="36449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Oval 26"/>
          <p:cNvSpPr>
            <a:spLocks noChangeArrowheads="1"/>
          </p:cNvSpPr>
          <p:nvPr/>
        </p:nvSpPr>
        <p:spPr bwMode="auto">
          <a:xfrm>
            <a:off x="4775200" y="3840480"/>
            <a:ext cx="364490" cy="36449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Curved Down Arrow 9"/>
          <p:cNvSpPr/>
          <p:nvPr/>
        </p:nvSpPr>
        <p:spPr>
          <a:xfrm>
            <a:off x="3945803" y="4831231"/>
            <a:ext cx="361233" cy="217283"/>
          </a:xfrm>
          <a:prstGeom prst="curvedDownArrow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urved Down Arrow 10"/>
          <p:cNvSpPr/>
          <p:nvPr/>
        </p:nvSpPr>
        <p:spPr>
          <a:xfrm>
            <a:off x="3751154" y="4020945"/>
            <a:ext cx="361233" cy="217283"/>
          </a:xfrm>
          <a:prstGeom prst="curvedDownArrow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687838" y="5022862"/>
            <a:ext cx="595036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3340405" y="4141657"/>
            <a:ext cx="505267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398556" y="3481742"/>
            <a:ext cx="3060924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Internal edges contribute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5340798" y="5347855"/>
            <a:ext cx="2294218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 = </a:t>
            </a:r>
            <a:r>
              <a:rPr lang="en-US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endParaRPr lang="en-US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485563" y="3274300"/>
            <a:ext cx="3060924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boundary edges contribute to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52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for Dim 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 bwMode="auto">
          <a:xfrm>
            <a:off x="1082352" y="1748690"/>
            <a:ext cx="632428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properly colored triangle, 01 edge adds sam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e value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to both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314082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Oval 25"/>
          <p:cNvSpPr>
            <a:spLocks noChangeArrowheads="1"/>
          </p:cNvSpPr>
          <p:nvPr/>
        </p:nvSpPr>
        <p:spPr bwMode="auto">
          <a:xfrm>
            <a:off x="2628900" y="5091430"/>
            <a:ext cx="364490" cy="36449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Oval 26"/>
          <p:cNvSpPr>
            <a:spLocks noChangeArrowheads="1"/>
          </p:cNvSpPr>
          <p:nvPr/>
        </p:nvSpPr>
        <p:spPr bwMode="auto">
          <a:xfrm>
            <a:off x="4775200" y="3840480"/>
            <a:ext cx="364490" cy="36449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Curved Down Arrow 10"/>
          <p:cNvSpPr/>
          <p:nvPr/>
        </p:nvSpPr>
        <p:spPr>
          <a:xfrm flipV="1">
            <a:off x="3751154" y="4020945"/>
            <a:ext cx="361233" cy="217283"/>
          </a:xfrm>
          <a:prstGeom prst="curvedDownArrow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340405" y="4141657"/>
            <a:ext cx="505267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</a:p>
        </p:txBody>
      </p:sp>
      <p:sp>
        <p:nvSpPr>
          <p:cNvPr id="15" name="Oval 26"/>
          <p:cNvSpPr>
            <a:spLocks noChangeArrowheads="1"/>
          </p:cNvSpPr>
          <p:nvPr/>
        </p:nvSpPr>
        <p:spPr bwMode="auto">
          <a:xfrm>
            <a:off x="3568909" y="3020290"/>
            <a:ext cx="364490" cy="36449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199612" y="4750455"/>
            <a:ext cx="595035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4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for Dim 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 bwMode="auto">
          <a:xfrm>
            <a:off x="1082352" y="1748690"/>
            <a:ext cx="632428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non-properly colored triangle, either no 01-edges …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314082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Oval 25"/>
          <p:cNvSpPr>
            <a:spLocks noChangeArrowheads="1"/>
          </p:cNvSpPr>
          <p:nvPr/>
        </p:nvSpPr>
        <p:spPr bwMode="auto">
          <a:xfrm>
            <a:off x="2628900" y="5091430"/>
            <a:ext cx="364490" cy="36449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Oval 26"/>
          <p:cNvSpPr>
            <a:spLocks noChangeArrowheads="1"/>
          </p:cNvSpPr>
          <p:nvPr/>
        </p:nvSpPr>
        <p:spPr bwMode="auto">
          <a:xfrm>
            <a:off x="4775200" y="3840480"/>
            <a:ext cx="364490" cy="36449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Curved Down Arrow 10"/>
          <p:cNvSpPr/>
          <p:nvPr/>
        </p:nvSpPr>
        <p:spPr>
          <a:xfrm flipV="1">
            <a:off x="3751154" y="4020945"/>
            <a:ext cx="361233" cy="217283"/>
          </a:xfrm>
          <a:prstGeom prst="curvedDownArrow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340405" y="4141657"/>
            <a:ext cx="505267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</a:p>
        </p:txBody>
      </p:sp>
      <p:sp>
        <p:nvSpPr>
          <p:cNvPr id="15" name="Oval 26"/>
          <p:cNvSpPr>
            <a:spLocks noChangeArrowheads="1"/>
          </p:cNvSpPr>
          <p:nvPr/>
        </p:nvSpPr>
        <p:spPr bwMode="auto">
          <a:xfrm>
            <a:off x="3568909" y="3020290"/>
            <a:ext cx="364490" cy="36449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0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for Dim 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 bwMode="auto">
          <a:xfrm>
            <a:off x="1082352" y="1748690"/>
            <a:ext cx="632428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non-properly colored triangle, either or two 01-edges that cancel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12473" y="3140825"/>
            <a:ext cx="2105891" cy="2175164"/>
          </a:xfrm>
          <a:custGeom>
            <a:avLst/>
            <a:gdLst>
              <a:gd name="connsiteX0" fmla="*/ 886691 w 2105891"/>
              <a:gd name="connsiteY0" fmla="*/ 83128 h 2175164"/>
              <a:gd name="connsiteX1" fmla="*/ 2105891 w 2105891"/>
              <a:gd name="connsiteY1" fmla="*/ 914400 h 2175164"/>
              <a:gd name="connsiteX2" fmla="*/ 0 w 2105891"/>
              <a:gd name="connsiteY2" fmla="*/ 2175164 h 2175164"/>
              <a:gd name="connsiteX3" fmla="*/ 928254 w 2105891"/>
              <a:gd name="connsiteY3" fmla="*/ 0 h 217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891" h="2175164">
                <a:moveTo>
                  <a:pt x="886691" y="83128"/>
                </a:moveTo>
                <a:lnTo>
                  <a:pt x="2105891" y="914400"/>
                </a:lnTo>
                <a:lnTo>
                  <a:pt x="0" y="2175164"/>
                </a:lnTo>
                <a:lnTo>
                  <a:pt x="928254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Oval 25"/>
          <p:cNvSpPr>
            <a:spLocks noChangeArrowheads="1"/>
          </p:cNvSpPr>
          <p:nvPr/>
        </p:nvSpPr>
        <p:spPr bwMode="auto">
          <a:xfrm>
            <a:off x="2628900" y="5091430"/>
            <a:ext cx="364490" cy="364490"/>
          </a:xfrm>
          <a:prstGeom prst="ellipse">
            <a:avLst/>
          </a:prstGeom>
          <a:solidFill>
            <a:srgbClr val="FF7C8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Oval 26"/>
          <p:cNvSpPr>
            <a:spLocks noChangeArrowheads="1"/>
          </p:cNvSpPr>
          <p:nvPr/>
        </p:nvSpPr>
        <p:spPr bwMode="auto">
          <a:xfrm>
            <a:off x="4775200" y="3840480"/>
            <a:ext cx="364490" cy="36449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Curved Down Arrow 10"/>
          <p:cNvSpPr/>
          <p:nvPr/>
        </p:nvSpPr>
        <p:spPr>
          <a:xfrm flipV="1">
            <a:off x="3751154" y="4020945"/>
            <a:ext cx="361233" cy="217283"/>
          </a:xfrm>
          <a:prstGeom prst="curvedDownArrow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340405" y="4141657"/>
            <a:ext cx="505267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</a:p>
        </p:txBody>
      </p:sp>
      <p:sp>
        <p:nvSpPr>
          <p:cNvPr id="15" name="Oval 26"/>
          <p:cNvSpPr>
            <a:spLocks noChangeArrowheads="1"/>
          </p:cNvSpPr>
          <p:nvPr/>
        </p:nvSpPr>
        <p:spPr bwMode="auto">
          <a:xfrm>
            <a:off x="3568909" y="3020290"/>
            <a:ext cx="364490" cy="36449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199612" y="4750455"/>
            <a:ext cx="595035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2558511" y="3637481"/>
            <a:ext cx="505267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257442" y="5347855"/>
            <a:ext cx="2460931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 = </a:t>
            </a:r>
            <a:r>
              <a:rPr lang="en-US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C</a:t>
            </a:r>
            <a:endParaRPr lang="en-US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71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2712720" y="3520440"/>
            <a:ext cx="4023360" cy="2712720"/>
          </a:xfrm>
          <a:custGeom>
            <a:avLst/>
            <a:gdLst>
              <a:gd name="connsiteX0" fmla="*/ 1097280 w 4023360"/>
              <a:gd name="connsiteY0" fmla="*/ 0 h 2712720"/>
              <a:gd name="connsiteX1" fmla="*/ 0 w 4023360"/>
              <a:gd name="connsiteY1" fmla="*/ 853440 h 2712720"/>
              <a:gd name="connsiteX2" fmla="*/ 198120 w 4023360"/>
              <a:gd name="connsiteY2" fmla="*/ 2164080 h 2712720"/>
              <a:gd name="connsiteX3" fmla="*/ 1889760 w 4023360"/>
              <a:gd name="connsiteY3" fmla="*/ 2712720 h 2712720"/>
              <a:gd name="connsiteX4" fmla="*/ 3931920 w 4023360"/>
              <a:gd name="connsiteY4" fmla="*/ 2514600 h 2712720"/>
              <a:gd name="connsiteX5" fmla="*/ 4023360 w 4023360"/>
              <a:gd name="connsiteY5" fmla="*/ 914400 h 2712720"/>
              <a:gd name="connsiteX6" fmla="*/ 2362200 w 4023360"/>
              <a:gd name="connsiteY6" fmla="*/ 899160 h 2712720"/>
              <a:gd name="connsiteX7" fmla="*/ 1097280 w 4023360"/>
              <a:gd name="connsiteY7" fmla="*/ 0 h 271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23360" h="2712720">
                <a:moveTo>
                  <a:pt x="1097280" y="0"/>
                </a:moveTo>
                <a:lnTo>
                  <a:pt x="0" y="853440"/>
                </a:lnTo>
                <a:lnTo>
                  <a:pt x="198120" y="2164080"/>
                </a:lnTo>
                <a:lnTo>
                  <a:pt x="1889760" y="2712720"/>
                </a:lnTo>
                <a:lnTo>
                  <a:pt x="3931920" y="2514600"/>
                </a:lnTo>
                <a:lnTo>
                  <a:pt x="4023360" y="914400"/>
                </a:lnTo>
                <a:lnTo>
                  <a:pt x="2362200" y="899160"/>
                </a:lnTo>
                <a:lnTo>
                  <a:pt x="109728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3877453" y="3279775"/>
            <a:ext cx="308159" cy="32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500">
                <a:solidFill>
                  <a:srgbClr val="FFFF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50184" name="Oval 8"/>
          <p:cNvSpPr>
            <a:spLocks noChangeArrowheads="1"/>
          </p:cNvSpPr>
          <p:nvPr/>
        </p:nvSpPr>
        <p:spPr bwMode="auto">
          <a:xfrm>
            <a:off x="2644819" y="4352130"/>
            <a:ext cx="89880" cy="9044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6" name="Oval 10"/>
          <p:cNvSpPr>
            <a:spLocks noChangeArrowheads="1"/>
          </p:cNvSpPr>
          <p:nvPr/>
        </p:nvSpPr>
        <p:spPr bwMode="auto">
          <a:xfrm>
            <a:off x="2875938" y="5669964"/>
            <a:ext cx="89880" cy="9044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5045888" y="4365050"/>
            <a:ext cx="89880" cy="9044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4493771" y="6135082"/>
            <a:ext cx="89880" cy="9044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9" name="Oval 13"/>
          <p:cNvSpPr>
            <a:spLocks noChangeArrowheads="1"/>
          </p:cNvSpPr>
          <p:nvPr/>
        </p:nvSpPr>
        <p:spPr bwMode="auto">
          <a:xfrm>
            <a:off x="5726406" y="5437405"/>
            <a:ext cx="89880" cy="9044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6663721" y="4429650"/>
            <a:ext cx="89880" cy="9044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1" name="Oval 15"/>
          <p:cNvSpPr>
            <a:spLocks noChangeArrowheads="1"/>
          </p:cNvSpPr>
          <p:nvPr/>
        </p:nvSpPr>
        <p:spPr bwMode="auto">
          <a:xfrm>
            <a:off x="6573842" y="5980043"/>
            <a:ext cx="89880" cy="9044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stCxn id="50184" idx="0"/>
            <a:endCxn id="50185" idx="2"/>
          </p:cNvCxnSpPr>
          <p:nvPr/>
        </p:nvCxnSpPr>
        <p:spPr bwMode="auto">
          <a:xfrm flipV="1">
            <a:off x="2689759" y="3557554"/>
            <a:ext cx="1123495" cy="79457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3" name="AutoShape 17"/>
          <p:cNvCxnSpPr>
            <a:cxnSpLocks noChangeShapeType="1"/>
            <a:stCxn id="50184" idx="4"/>
            <a:endCxn id="50186" idx="0"/>
          </p:cNvCxnSpPr>
          <p:nvPr/>
        </p:nvCxnSpPr>
        <p:spPr bwMode="auto">
          <a:xfrm>
            <a:off x="2689759" y="4442570"/>
            <a:ext cx="231119" cy="122739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0186" idx="5"/>
            <a:endCxn id="50188" idx="2"/>
          </p:cNvCxnSpPr>
          <p:nvPr/>
        </p:nvCxnSpPr>
        <p:spPr bwMode="auto">
          <a:xfrm>
            <a:off x="2952978" y="5747484"/>
            <a:ext cx="1540793" cy="43281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5" name="AutoShape 19"/>
          <p:cNvCxnSpPr>
            <a:cxnSpLocks noChangeShapeType="1"/>
            <a:stCxn id="50188" idx="6"/>
            <a:endCxn id="50191" idx="2"/>
          </p:cNvCxnSpPr>
          <p:nvPr/>
        </p:nvCxnSpPr>
        <p:spPr bwMode="auto">
          <a:xfrm flipV="1">
            <a:off x="4583651" y="6025263"/>
            <a:ext cx="1990191" cy="15503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6" name="AutoShape 20"/>
          <p:cNvCxnSpPr>
            <a:cxnSpLocks noChangeShapeType="1"/>
            <a:stCxn id="50191" idx="0"/>
            <a:endCxn id="50190" idx="4"/>
          </p:cNvCxnSpPr>
          <p:nvPr/>
        </p:nvCxnSpPr>
        <p:spPr bwMode="auto">
          <a:xfrm flipV="1">
            <a:off x="6618782" y="4520090"/>
            <a:ext cx="89880" cy="14599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3" y="3557554"/>
            <a:ext cx="1142755" cy="8527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8" name="AutoShape 22"/>
          <p:cNvCxnSpPr>
            <a:cxnSpLocks noChangeShapeType="1"/>
            <a:stCxn id="50187" idx="6"/>
            <a:endCxn id="50190" idx="1"/>
          </p:cNvCxnSpPr>
          <p:nvPr/>
        </p:nvCxnSpPr>
        <p:spPr bwMode="auto">
          <a:xfrm>
            <a:off x="5135768" y="4410270"/>
            <a:ext cx="1540793" cy="32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9" name="AutoShape 23"/>
          <p:cNvCxnSpPr>
            <a:cxnSpLocks noChangeShapeType="1"/>
            <a:stCxn id="50185" idx="3"/>
            <a:endCxn id="50186" idx="7"/>
          </p:cNvCxnSpPr>
          <p:nvPr/>
        </p:nvCxnSpPr>
        <p:spPr bwMode="auto">
          <a:xfrm flipH="1">
            <a:off x="2952978" y="3589854"/>
            <a:ext cx="873116" cy="209303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200" name="AutoShape 24"/>
          <p:cNvCxnSpPr>
            <a:cxnSpLocks noChangeShapeType="1"/>
            <a:stCxn id="50187" idx="4"/>
            <a:endCxn id="50188" idx="0"/>
          </p:cNvCxnSpPr>
          <p:nvPr/>
        </p:nvCxnSpPr>
        <p:spPr bwMode="auto">
          <a:xfrm flipH="1">
            <a:off x="4538711" y="4455490"/>
            <a:ext cx="552118" cy="1679593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201" name="AutoShape 25"/>
          <p:cNvCxnSpPr>
            <a:cxnSpLocks noChangeShapeType="1"/>
            <a:stCxn id="50186" idx="6"/>
            <a:endCxn id="50187" idx="3"/>
          </p:cNvCxnSpPr>
          <p:nvPr/>
        </p:nvCxnSpPr>
        <p:spPr bwMode="auto">
          <a:xfrm flipV="1">
            <a:off x="2965818" y="4442570"/>
            <a:ext cx="2092911" cy="127261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202" name="AutoShape 26"/>
          <p:cNvCxnSpPr>
            <a:cxnSpLocks noChangeShapeType="1"/>
            <a:stCxn id="50187" idx="5"/>
            <a:endCxn id="50189" idx="0"/>
          </p:cNvCxnSpPr>
          <p:nvPr/>
        </p:nvCxnSpPr>
        <p:spPr bwMode="auto">
          <a:xfrm>
            <a:off x="5122928" y="4442570"/>
            <a:ext cx="648417" cy="99483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203" name="AutoShape 27"/>
          <p:cNvCxnSpPr>
            <a:cxnSpLocks noChangeShapeType="1"/>
            <a:stCxn id="50189" idx="7"/>
            <a:endCxn id="50190" idx="3"/>
          </p:cNvCxnSpPr>
          <p:nvPr/>
        </p:nvCxnSpPr>
        <p:spPr bwMode="auto">
          <a:xfrm flipV="1">
            <a:off x="5803445" y="4507170"/>
            <a:ext cx="873116" cy="94315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204" name="AutoShape 28"/>
          <p:cNvCxnSpPr>
            <a:cxnSpLocks noChangeShapeType="1"/>
            <a:stCxn id="50188" idx="7"/>
            <a:endCxn id="50189" idx="3"/>
          </p:cNvCxnSpPr>
          <p:nvPr/>
        </p:nvCxnSpPr>
        <p:spPr bwMode="auto">
          <a:xfrm flipV="1">
            <a:off x="4570811" y="5514925"/>
            <a:ext cx="1168435" cy="63307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205" name="AutoShape 29"/>
          <p:cNvCxnSpPr>
            <a:cxnSpLocks noChangeShapeType="1"/>
            <a:stCxn id="50189" idx="6"/>
            <a:endCxn id="50191" idx="1"/>
          </p:cNvCxnSpPr>
          <p:nvPr/>
        </p:nvCxnSpPr>
        <p:spPr bwMode="auto">
          <a:xfrm>
            <a:off x="5816285" y="5482625"/>
            <a:ext cx="770397" cy="51033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206" name="Text Box 30"/>
          <p:cNvSpPr txBox="1">
            <a:spLocks noChangeArrowheads="1"/>
          </p:cNvSpPr>
          <p:nvPr/>
        </p:nvSpPr>
        <p:spPr bwMode="auto">
          <a:xfrm>
            <a:off x="4365371" y="6222291"/>
            <a:ext cx="308159" cy="32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500">
                <a:solidFill>
                  <a:srgbClr val="FFFF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50207" name="Text Box 31"/>
          <p:cNvSpPr txBox="1">
            <a:spLocks noChangeArrowheads="1"/>
          </p:cNvSpPr>
          <p:nvPr/>
        </p:nvSpPr>
        <p:spPr bwMode="auto">
          <a:xfrm>
            <a:off x="5443927" y="5253296"/>
            <a:ext cx="308159" cy="31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500">
                <a:solidFill>
                  <a:srgbClr val="FFFF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50208" name="Text Box 32"/>
          <p:cNvSpPr txBox="1">
            <a:spLocks noChangeArrowheads="1"/>
          </p:cNvSpPr>
          <p:nvPr/>
        </p:nvSpPr>
        <p:spPr bwMode="auto">
          <a:xfrm>
            <a:off x="6509642" y="6054332"/>
            <a:ext cx="308159" cy="32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500">
                <a:solidFill>
                  <a:srgbClr val="FFFF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50209" name="Text Box 33"/>
          <p:cNvSpPr txBox="1">
            <a:spLocks noChangeArrowheads="1"/>
          </p:cNvSpPr>
          <p:nvPr/>
        </p:nvSpPr>
        <p:spPr bwMode="auto">
          <a:xfrm>
            <a:off x="4968849" y="4038822"/>
            <a:ext cx="306554" cy="31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500">
                <a:solidFill>
                  <a:srgbClr val="FFFF00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50210" name="Text Box 34"/>
          <p:cNvSpPr txBox="1">
            <a:spLocks noChangeArrowheads="1"/>
          </p:cNvSpPr>
          <p:nvPr/>
        </p:nvSpPr>
        <p:spPr bwMode="auto">
          <a:xfrm>
            <a:off x="2349500" y="4271380"/>
            <a:ext cx="309764" cy="32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500">
                <a:solidFill>
                  <a:srgbClr val="FFFF00"/>
                </a:solidFill>
                <a:latin typeface="Verdana" pitchFamily="34" charset="0"/>
              </a:rPr>
              <a:t>0</a:t>
            </a:r>
          </a:p>
        </p:txBody>
      </p:sp>
      <p:sp>
        <p:nvSpPr>
          <p:cNvPr id="50211" name="Text Box 35"/>
          <p:cNvSpPr txBox="1">
            <a:spLocks noChangeArrowheads="1"/>
          </p:cNvSpPr>
          <p:nvPr/>
        </p:nvSpPr>
        <p:spPr bwMode="auto">
          <a:xfrm>
            <a:off x="2580619" y="5666734"/>
            <a:ext cx="308159" cy="32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500">
                <a:solidFill>
                  <a:srgbClr val="FFFF00"/>
                </a:solidFill>
                <a:latin typeface="Verdana" pitchFamily="34" charset="0"/>
              </a:rPr>
              <a:t>0</a:t>
            </a:r>
          </a:p>
        </p:txBody>
      </p:sp>
      <p:sp>
        <p:nvSpPr>
          <p:cNvPr id="50212" name="Text Box 36"/>
          <p:cNvSpPr txBox="1">
            <a:spLocks noChangeArrowheads="1"/>
          </p:cNvSpPr>
          <p:nvPr/>
        </p:nvSpPr>
        <p:spPr bwMode="auto">
          <a:xfrm>
            <a:off x="6702241" y="4171251"/>
            <a:ext cx="308159" cy="32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500">
                <a:solidFill>
                  <a:srgbClr val="FFFF00"/>
                </a:solidFill>
                <a:latin typeface="Verdana" pitchFamily="34" charset="0"/>
              </a:rPr>
              <a:t>0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2578836" y="42587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2809955" y="5527022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96917" y="4209187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552799" y="4299627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6402706" y="590329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426772" y="607155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5660423" y="5326762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44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4" name="Oval 8"/>
          <p:cNvSpPr>
            <a:spLocks noChangeArrowheads="1"/>
          </p:cNvSpPr>
          <p:nvPr/>
        </p:nvSpPr>
        <p:spPr bwMode="auto">
          <a:xfrm>
            <a:off x="2644819" y="435213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6" name="Oval 10"/>
          <p:cNvSpPr>
            <a:spLocks noChangeArrowheads="1"/>
          </p:cNvSpPr>
          <p:nvPr/>
        </p:nvSpPr>
        <p:spPr bwMode="auto">
          <a:xfrm>
            <a:off x="2875938" y="566996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5045888" y="43650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4493771" y="6135082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6663721" y="44296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1" name="Oval 15"/>
          <p:cNvSpPr>
            <a:spLocks noChangeArrowheads="1"/>
          </p:cNvSpPr>
          <p:nvPr/>
        </p:nvSpPr>
        <p:spPr bwMode="auto">
          <a:xfrm>
            <a:off x="6573842" y="5980043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stCxn id="50184" idx="0"/>
            <a:endCxn id="50185" idx="2"/>
          </p:cNvCxnSpPr>
          <p:nvPr/>
        </p:nvCxnSpPr>
        <p:spPr bwMode="auto">
          <a:xfrm flipV="1">
            <a:off x="2689759" y="3557554"/>
            <a:ext cx="1123495" cy="79457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3" name="AutoShape 17"/>
          <p:cNvCxnSpPr>
            <a:cxnSpLocks noChangeShapeType="1"/>
            <a:stCxn id="50184" idx="4"/>
            <a:endCxn id="50186" idx="0"/>
          </p:cNvCxnSpPr>
          <p:nvPr/>
        </p:nvCxnSpPr>
        <p:spPr bwMode="auto">
          <a:xfrm>
            <a:off x="2689759" y="4442570"/>
            <a:ext cx="231119" cy="122739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0186" idx="5"/>
            <a:endCxn id="50188" idx="2"/>
          </p:cNvCxnSpPr>
          <p:nvPr/>
        </p:nvCxnSpPr>
        <p:spPr bwMode="auto">
          <a:xfrm>
            <a:off x="2952978" y="5747484"/>
            <a:ext cx="1540793" cy="43281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5" name="AutoShape 19"/>
          <p:cNvCxnSpPr>
            <a:cxnSpLocks noChangeShapeType="1"/>
            <a:stCxn id="50188" idx="6"/>
            <a:endCxn id="50191" idx="2"/>
          </p:cNvCxnSpPr>
          <p:nvPr/>
        </p:nvCxnSpPr>
        <p:spPr bwMode="auto">
          <a:xfrm flipV="1">
            <a:off x="4583651" y="6025263"/>
            <a:ext cx="1990191" cy="155039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6" name="AutoShape 20"/>
          <p:cNvCxnSpPr>
            <a:cxnSpLocks noChangeShapeType="1"/>
            <a:stCxn id="50191" idx="0"/>
            <a:endCxn id="50190" idx="4"/>
          </p:cNvCxnSpPr>
          <p:nvPr/>
        </p:nvCxnSpPr>
        <p:spPr bwMode="auto">
          <a:xfrm flipV="1">
            <a:off x="6618782" y="4520090"/>
            <a:ext cx="89880" cy="145995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3" y="3557554"/>
            <a:ext cx="1142755" cy="85271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8" name="AutoShape 22"/>
          <p:cNvCxnSpPr>
            <a:cxnSpLocks noChangeShapeType="1"/>
            <a:stCxn id="50187" idx="6"/>
            <a:endCxn id="50190" idx="1"/>
          </p:cNvCxnSpPr>
          <p:nvPr/>
        </p:nvCxnSpPr>
        <p:spPr bwMode="auto">
          <a:xfrm>
            <a:off x="5135768" y="4410270"/>
            <a:ext cx="1540793" cy="323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2578836" y="42587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2809955" y="5527022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96917" y="4209187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552799" y="4299627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6402706" y="590329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426772" y="607155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64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6" name="Oval 10"/>
          <p:cNvSpPr>
            <a:spLocks noChangeArrowheads="1"/>
          </p:cNvSpPr>
          <p:nvPr/>
        </p:nvSpPr>
        <p:spPr bwMode="auto">
          <a:xfrm>
            <a:off x="2875938" y="566996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5045888" y="43650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4493771" y="6135082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6663721" y="44296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1" name="Oval 15"/>
          <p:cNvSpPr>
            <a:spLocks noChangeArrowheads="1"/>
          </p:cNvSpPr>
          <p:nvPr/>
        </p:nvSpPr>
        <p:spPr bwMode="auto">
          <a:xfrm>
            <a:off x="6573842" y="5980043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endCxn id="50185" idx="2"/>
          </p:cNvCxnSpPr>
          <p:nvPr/>
        </p:nvCxnSpPr>
        <p:spPr bwMode="auto">
          <a:xfrm flipH="1" flipV="1">
            <a:off x="3813254" y="3557554"/>
            <a:ext cx="560308" cy="101296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3" name="AutoShape 17"/>
          <p:cNvCxnSpPr>
            <a:cxnSpLocks noChangeShapeType="1"/>
            <a:endCxn id="50186" idx="0"/>
          </p:cNvCxnSpPr>
          <p:nvPr/>
        </p:nvCxnSpPr>
        <p:spPr bwMode="auto">
          <a:xfrm flipH="1">
            <a:off x="2920878" y="4570522"/>
            <a:ext cx="1405305" cy="109944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0186" idx="5"/>
            <a:endCxn id="50188" idx="2"/>
          </p:cNvCxnSpPr>
          <p:nvPr/>
        </p:nvCxnSpPr>
        <p:spPr bwMode="auto">
          <a:xfrm>
            <a:off x="2952978" y="5747484"/>
            <a:ext cx="1540793" cy="43281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5" name="AutoShape 19"/>
          <p:cNvCxnSpPr>
            <a:cxnSpLocks noChangeShapeType="1"/>
            <a:stCxn id="50188" idx="6"/>
            <a:endCxn id="50191" idx="2"/>
          </p:cNvCxnSpPr>
          <p:nvPr/>
        </p:nvCxnSpPr>
        <p:spPr bwMode="auto">
          <a:xfrm flipV="1">
            <a:off x="4583651" y="6025263"/>
            <a:ext cx="1990191" cy="155039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6" name="AutoShape 20"/>
          <p:cNvCxnSpPr>
            <a:cxnSpLocks noChangeShapeType="1"/>
            <a:stCxn id="50191" idx="0"/>
            <a:endCxn id="50190" idx="4"/>
          </p:cNvCxnSpPr>
          <p:nvPr/>
        </p:nvCxnSpPr>
        <p:spPr bwMode="auto">
          <a:xfrm flipV="1">
            <a:off x="6618782" y="4520090"/>
            <a:ext cx="89880" cy="145995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3" y="3557554"/>
            <a:ext cx="1142755" cy="85271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8" name="AutoShape 22"/>
          <p:cNvCxnSpPr>
            <a:cxnSpLocks noChangeShapeType="1"/>
            <a:stCxn id="50187" idx="6"/>
            <a:endCxn id="50190" idx="1"/>
          </p:cNvCxnSpPr>
          <p:nvPr/>
        </p:nvCxnSpPr>
        <p:spPr bwMode="auto">
          <a:xfrm>
            <a:off x="5135768" y="4410270"/>
            <a:ext cx="1540793" cy="323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2809955" y="5527022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96917" y="4209187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552799" y="4299627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6402706" y="590329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426772" y="607155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9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5045888" y="43650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4493771" y="6135082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6663721" y="44296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1" name="Oval 15"/>
          <p:cNvSpPr>
            <a:spLocks noChangeArrowheads="1"/>
          </p:cNvSpPr>
          <p:nvPr/>
        </p:nvSpPr>
        <p:spPr bwMode="auto">
          <a:xfrm>
            <a:off x="6573842" y="5980043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endCxn id="50185" idx="2"/>
          </p:cNvCxnSpPr>
          <p:nvPr/>
        </p:nvCxnSpPr>
        <p:spPr bwMode="auto">
          <a:xfrm flipH="1" flipV="1">
            <a:off x="3813254" y="3557554"/>
            <a:ext cx="560308" cy="101296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8" idx="4"/>
            <a:endCxn id="50188" idx="2"/>
          </p:cNvCxnSpPr>
          <p:nvPr/>
        </p:nvCxnSpPr>
        <p:spPr bwMode="auto">
          <a:xfrm>
            <a:off x="4337669" y="4722922"/>
            <a:ext cx="156102" cy="145738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5" name="AutoShape 19"/>
          <p:cNvCxnSpPr>
            <a:cxnSpLocks noChangeShapeType="1"/>
            <a:stCxn id="50188" idx="6"/>
            <a:endCxn id="50191" idx="2"/>
          </p:cNvCxnSpPr>
          <p:nvPr/>
        </p:nvCxnSpPr>
        <p:spPr bwMode="auto">
          <a:xfrm flipV="1">
            <a:off x="4583651" y="6025263"/>
            <a:ext cx="1990191" cy="155039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6" name="AutoShape 20"/>
          <p:cNvCxnSpPr>
            <a:cxnSpLocks noChangeShapeType="1"/>
            <a:stCxn id="50191" idx="0"/>
            <a:endCxn id="50190" idx="4"/>
          </p:cNvCxnSpPr>
          <p:nvPr/>
        </p:nvCxnSpPr>
        <p:spPr bwMode="auto">
          <a:xfrm flipV="1">
            <a:off x="6618782" y="4520090"/>
            <a:ext cx="89880" cy="145995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3" y="3557554"/>
            <a:ext cx="1142755" cy="85271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8" name="AutoShape 22"/>
          <p:cNvCxnSpPr>
            <a:cxnSpLocks noChangeShapeType="1"/>
            <a:stCxn id="50187" idx="6"/>
            <a:endCxn id="50190" idx="1"/>
          </p:cNvCxnSpPr>
          <p:nvPr/>
        </p:nvCxnSpPr>
        <p:spPr bwMode="auto">
          <a:xfrm>
            <a:off x="5135768" y="4410270"/>
            <a:ext cx="1540793" cy="323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96917" y="4209187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552799" y="4299627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6402706" y="590329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426772" y="607155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91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5045888" y="43650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6663721" y="44296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1" name="Oval 15"/>
          <p:cNvSpPr>
            <a:spLocks noChangeArrowheads="1"/>
          </p:cNvSpPr>
          <p:nvPr/>
        </p:nvSpPr>
        <p:spPr bwMode="auto">
          <a:xfrm>
            <a:off x="6573842" y="5980043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endCxn id="50185" idx="2"/>
          </p:cNvCxnSpPr>
          <p:nvPr/>
        </p:nvCxnSpPr>
        <p:spPr bwMode="auto">
          <a:xfrm flipH="1" flipV="1">
            <a:off x="3813254" y="3557554"/>
            <a:ext cx="560308" cy="101296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8" idx="4"/>
            <a:endCxn id="59" idx="7"/>
          </p:cNvCxnSpPr>
          <p:nvPr/>
        </p:nvCxnSpPr>
        <p:spPr bwMode="auto">
          <a:xfrm flipH="1">
            <a:off x="3897987" y="4722922"/>
            <a:ext cx="439682" cy="71229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5" name="AutoShape 19"/>
          <p:cNvCxnSpPr>
            <a:cxnSpLocks noChangeShapeType="1"/>
            <a:stCxn id="59" idx="6"/>
            <a:endCxn id="50191" idx="2"/>
          </p:cNvCxnSpPr>
          <p:nvPr/>
        </p:nvCxnSpPr>
        <p:spPr bwMode="auto">
          <a:xfrm>
            <a:off x="3943638" y="5545426"/>
            <a:ext cx="2630204" cy="4798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6" name="AutoShape 20"/>
          <p:cNvCxnSpPr>
            <a:cxnSpLocks noChangeShapeType="1"/>
            <a:stCxn id="50191" idx="0"/>
            <a:endCxn id="50190" idx="4"/>
          </p:cNvCxnSpPr>
          <p:nvPr/>
        </p:nvCxnSpPr>
        <p:spPr bwMode="auto">
          <a:xfrm flipV="1">
            <a:off x="6618782" y="4520090"/>
            <a:ext cx="89880" cy="145995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3" y="3557554"/>
            <a:ext cx="1142755" cy="85271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8" name="AutoShape 22"/>
          <p:cNvCxnSpPr>
            <a:cxnSpLocks noChangeShapeType="1"/>
            <a:stCxn id="50187" idx="6"/>
            <a:endCxn id="50190" idx="1"/>
          </p:cNvCxnSpPr>
          <p:nvPr/>
        </p:nvCxnSpPr>
        <p:spPr bwMode="auto">
          <a:xfrm>
            <a:off x="5135768" y="4410270"/>
            <a:ext cx="1540793" cy="323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96917" y="4209187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552799" y="4299627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6402706" y="590329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90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5045888" y="43650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6663721" y="44296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1" name="Oval 15"/>
          <p:cNvSpPr>
            <a:spLocks noChangeArrowheads="1"/>
          </p:cNvSpPr>
          <p:nvPr/>
        </p:nvSpPr>
        <p:spPr bwMode="auto">
          <a:xfrm>
            <a:off x="6573842" y="5980043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endCxn id="50185" idx="2"/>
          </p:cNvCxnSpPr>
          <p:nvPr/>
        </p:nvCxnSpPr>
        <p:spPr bwMode="auto">
          <a:xfrm flipH="1" flipV="1">
            <a:off x="3813254" y="3557554"/>
            <a:ext cx="560308" cy="101296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8" idx="4"/>
            <a:endCxn id="59" idx="7"/>
          </p:cNvCxnSpPr>
          <p:nvPr/>
        </p:nvCxnSpPr>
        <p:spPr bwMode="auto">
          <a:xfrm flipH="1">
            <a:off x="3897987" y="4722922"/>
            <a:ext cx="439682" cy="71229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5" name="AutoShape 19"/>
          <p:cNvCxnSpPr>
            <a:cxnSpLocks noChangeShapeType="1"/>
            <a:stCxn id="59" idx="6"/>
            <a:endCxn id="50191" idx="2"/>
          </p:cNvCxnSpPr>
          <p:nvPr/>
        </p:nvCxnSpPr>
        <p:spPr bwMode="auto">
          <a:xfrm>
            <a:off x="3943638" y="5545426"/>
            <a:ext cx="2630204" cy="4798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6" name="AutoShape 20"/>
          <p:cNvCxnSpPr>
            <a:cxnSpLocks noChangeShapeType="1"/>
            <a:stCxn id="50191" idx="0"/>
            <a:endCxn id="50190" idx="4"/>
          </p:cNvCxnSpPr>
          <p:nvPr/>
        </p:nvCxnSpPr>
        <p:spPr bwMode="auto">
          <a:xfrm flipV="1">
            <a:off x="6618782" y="4520090"/>
            <a:ext cx="89880" cy="145995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3" y="3557554"/>
            <a:ext cx="1142755" cy="85271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8" name="AutoShape 22"/>
          <p:cNvCxnSpPr>
            <a:cxnSpLocks noChangeShapeType="1"/>
            <a:stCxn id="50187" idx="6"/>
            <a:endCxn id="50190" idx="1"/>
          </p:cNvCxnSpPr>
          <p:nvPr/>
        </p:nvCxnSpPr>
        <p:spPr bwMode="auto">
          <a:xfrm>
            <a:off x="5135768" y="4410270"/>
            <a:ext cx="1540793" cy="323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96917" y="4209187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552799" y="4299627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6402706" y="5903298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3520440" y="4625365"/>
            <a:ext cx="511092" cy="72800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990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5045888" y="43650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6663721" y="44296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endCxn id="50185" idx="2"/>
          </p:cNvCxnSpPr>
          <p:nvPr/>
        </p:nvCxnSpPr>
        <p:spPr bwMode="auto">
          <a:xfrm flipH="1" flipV="1">
            <a:off x="3813254" y="3557554"/>
            <a:ext cx="560308" cy="101296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8" idx="4"/>
            <a:endCxn id="59" idx="7"/>
          </p:cNvCxnSpPr>
          <p:nvPr/>
        </p:nvCxnSpPr>
        <p:spPr bwMode="auto">
          <a:xfrm flipH="1">
            <a:off x="3897987" y="4722922"/>
            <a:ext cx="439682" cy="71229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6" name="AutoShape 20"/>
          <p:cNvCxnSpPr>
            <a:cxnSpLocks noChangeShapeType="1"/>
            <a:stCxn id="59" idx="7"/>
            <a:endCxn id="50190" idx="4"/>
          </p:cNvCxnSpPr>
          <p:nvPr/>
        </p:nvCxnSpPr>
        <p:spPr bwMode="auto">
          <a:xfrm flipV="1">
            <a:off x="3897987" y="4520090"/>
            <a:ext cx="2810674" cy="91512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3" y="3557554"/>
            <a:ext cx="1142755" cy="85271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8" name="AutoShape 22"/>
          <p:cNvCxnSpPr>
            <a:cxnSpLocks noChangeShapeType="1"/>
            <a:stCxn id="50187" idx="6"/>
            <a:endCxn id="50190" idx="1"/>
          </p:cNvCxnSpPr>
          <p:nvPr/>
        </p:nvCxnSpPr>
        <p:spPr bwMode="auto">
          <a:xfrm>
            <a:off x="5135768" y="4410270"/>
            <a:ext cx="1540793" cy="323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96917" y="4209187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552799" y="4299627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3520440" y="4625365"/>
            <a:ext cx="511092" cy="72800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0504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5045888" y="43650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4395062" y="4608196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endCxn id="50185" idx="2"/>
          </p:cNvCxnSpPr>
          <p:nvPr/>
        </p:nvCxnSpPr>
        <p:spPr bwMode="auto">
          <a:xfrm flipH="1" flipV="1">
            <a:off x="3813254" y="3557554"/>
            <a:ext cx="560308" cy="101296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8" idx="4"/>
            <a:endCxn id="59" idx="7"/>
          </p:cNvCxnSpPr>
          <p:nvPr/>
        </p:nvCxnSpPr>
        <p:spPr bwMode="auto">
          <a:xfrm flipH="1">
            <a:off x="3897987" y="4722922"/>
            <a:ext cx="439682" cy="71229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3" y="3557554"/>
            <a:ext cx="1142755" cy="85271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8" name="AutoShape 22"/>
          <p:cNvCxnSpPr>
            <a:cxnSpLocks noChangeShapeType="1"/>
            <a:stCxn id="50187" idx="6"/>
            <a:endCxn id="50190" idx="1"/>
          </p:cNvCxnSpPr>
          <p:nvPr/>
        </p:nvCxnSpPr>
        <p:spPr bwMode="auto">
          <a:xfrm flipH="1">
            <a:off x="4408225" y="4410270"/>
            <a:ext cx="727543" cy="21117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96917" y="4209187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3520440" y="4625365"/>
            <a:ext cx="511092" cy="72800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8667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5045888" y="4365050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4395062" y="4608196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endCxn id="50185" idx="2"/>
          </p:cNvCxnSpPr>
          <p:nvPr/>
        </p:nvCxnSpPr>
        <p:spPr bwMode="auto">
          <a:xfrm flipH="1" flipV="1">
            <a:off x="3813254" y="3557554"/>
            <a:ext cx="560308" cy="101296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8" idx="4"/>
            <a:endCxn id="59" idx="7"/>
          </p:cNvCxnSpPr>
          <p:nvPr/>
        </p:nvCxnSpPr>
        <p:spPr bwMode="auto">
          <a:xfrm flipH="1">
            <a:off x="3897987" y="4722922"/>
            <a:ext cx="439682" cy="71229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3" y="3557554"/>
            <a:ext cx="1142755" cy="85271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8" name="AutoShape 22"/>
          <p:cNvCxnSpPr>
            <a:cxnSpLocks noChangeShapeType="1"/>
            <a:stCxn id="50187" idx="6"/>
            <a:endCxn id="50190" idx="1"/>
          </p:cNvCxnSpPr>
          <p:nvPr/>
        </p:nvCxnSpPr>
        <p:spPr bwMode="auto">
          <a:xfrm flipH="1">
            <a:off x="4408225" y="4410270"/>
            <a:ext cx="727543" cy="21117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96917" y="4209187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3520440" y="4625365"/>
            <a:ext cx="511092" cy="72800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1153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3813254" y="3512334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4857260" y="5418796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4395062" y="4608196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2" name="AutoShape 16"/>
          <p:cNvCxnSpPr>
            <a:cxnSpLocks noChangeShapeType="1"/>
            <a:endCxn id="50185" idx="2"/>
          </p:cNvCxnSpPr>
          <p:nvPr/>
        </p:nvCxnSpPr>
        <p:spPr bwMode="auto">
          <a:xfrm flipH="1" flipV="1">
            <a:off x="3813254" y="3557554"/>
            <a:ext cx="560308" cy="101296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4" name="AutoShape 18"/>
          <p:cNvCxnSpPr>
            <a:cxnSpLocks noChangeShapeType="1"/>
            <a:stCxn id="58" idx="4"/>
            <a:endCxn id="59" idx="7"/>
          </p:cNvCxnSpPr>
          <p:nvPr/>
        </p:nvCxnSpPr>
        <p:spPr bwMode="auto">
          <a:xfrm flipH="1">
            <a:off x="3897987" y="4722922"/>
            <a:ext cx="439682" cy="71229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197" name="AutoShape 21"/>
          <p:cNvCxnSpPr>
            <a:cxnSpLocks noChangeShapeType="1"/>
            <a:stCxn id="50185" idx="6"/>
            <a:endCxn id="50187" idx="2"/>
          </p:cNvCxnSpPr>
          <p:nvPr/>
        </p:nvCxnSpPr>
        <p:spPr bwMode="auto">
          <a:xfrm>
            <a:off x="3903134" y="3557554"/>
            <a:ext cx="954126" cy="190646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19806" y="3433991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3520440" y="4625365"/>
            <a:ext cx="511092" cy="72800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H="1" flipV="1">
            <a:off x="4746337" y="4510785"/>
            <a:ext cx="572423" cy="924429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09705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4155387" y="4996196"/>
            <a:ext cx="50526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-1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01600"/>
            <a:ext cx="914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4857260" y="5418796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4395062" y="4608196"/>
            <a:ext cx="89880" cy="9044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0194" name="AutoShape 18"/>
          <p:cNvCxnSpPr>
            <a:cxnSpLocks noChangeShapeType="1"/>
            <a:stCxn id="58" idx="4"/>
            <a:endCxn id="59" idx="7"/>
          </p:cNvCxnSpPr>
          <p:nvPr/>
        </p:nvCxnSpPr>
        <p:spPr bwMode="auto">
          <a:xfrm flipH="1">
            <a:off x="3897987" y="4722922"/>
            <a:ext cx="439682" cy="71229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 bwMode="auto">
          <a:xfrm>
            <a:off x="1212300" y="744258"/>
            <a:ext cx="692246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Think of the index as the number of times the boundary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wrapped around the boundary of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2n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3787775" y="4545013"/>
            <a:ext cx="1171575" cy="1044575"/>
            <a:chOff x="2400" y="2872"/>
            <a:chExt cx="816" cy="728"/>
          </a:xfrm>
        </p:grpSpPr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775" y="2872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3" name="Oval 8"/>
            <p:cNvSpPr>
              <a:spLocks noChangeArrowheads="1"/>
            </p:cNvSpPr>
            <p:nvPr/>
          </p:nvSpPr>
          <p:spPr bwMode="auto">
            <a:xfrm>
              <a:off x="2400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3159" y="3544"/>
              <a:ext cx="57" cy="5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55" name="AutoShape 10"/>
            <p:cNvCxnSpPr>
              <a:cxnSpLocks noChangeShapeType="1"/>
              <a:stCxn id="53" idx="6"/>
              <a:endCxn id="54" idx="2"/>
            </p:cNvCxnSpPr>
            <p:nvPr/>
          </p:nvCxnSpPr>
          <p:spPr bwMode="auto">
            <a:xfrm>
              <a:off x="2457" y="3572"/>
              <a:ext cx="702" cy="0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utoShape 11"/>
            <p:cNvCxnSpPr>
              <a:cxnSpLocks noChangeShapeType="1"/>
              <a:stCxn id="52" idx="3"/>
              <a:endCxn id="53" idx="0"/>
            </p:cNvCxnSpPr>
            <p:nvPr/>
          </p:nvCxnSpPr>
          <p:spPr bwMode="auto">
            <a:xfrm flipH="1">
              <a:off x="2429" y="2920"/>
              <a:ext cx="35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utoShape 12"/>
            <p:cNvCxnSpPr>
              <a:cxnSpLocks noChangeShapeType="1"/>
              <a:stCxn id="52" idx="5"/>
              <a:endCxn id="54" idx="0"/>
            </p:cNvCxnSpPr>
            <p:nvPr/>
          </p:nvCxnSpPr>
          <p:spPr bwMode="auto">
            <a:xfrm>
              <a:off x="2824" y="2920"/>
              <a:ext cx="364" cy="624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Oval 57"/>
          <p:cNvSpPr/>
          <p:nvPr/>
        </p:nvSpPr>
        <p:spPr>
          <a:xfrm>
            <a:off x="4181806" y="4411196"/>
            <a:ext cx="311726" cy="311726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631912" y="5389563"/>
            <a:ext cx="311726" cy="31172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46337" y="5353373"/>
            <a:ext cx="311726" cy="311726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3520440" y="4625365"/>
            <a:ext cx="511092" cy="72800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H="1" flipV="1">
            <a:off x="4746337" y="4510785"/>
            <a:ext cx="572423" cy="924429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 flipH="1">
            <a:off x="3897987" y="6004560"/>
            <a:ext cx="1061363" cy="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29852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054769" y="1799062"/>
            <a:ext cx="50930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Upper Bound: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054769" y="3509988"/>
            <a:ext cx="30844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Index Lemma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054769" y="2654525"/>
            <a:ext cx="43540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Weak Symmetry-Breaking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054769" y="4365451"/>
            <a:ext cx="28248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Binary Colorings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54769" y="5220913"/>
            <a:ext cx="540506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Lower Bound for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-Renaming</a:t>
            </a:r>
          </a:p>
        </p:txBody>
      </p:sp>
    </p:spTree>
    <p:extLst>
      <p:ext uri="{BB962C8B-B14F-4D97-AF65-F5344CB8AC3E}">
        <p14:creationId xmlns:p14="http://schemas.microsoft.com/office/powerpoint/2010/main" val="44475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982"/>
              </a:cxn>
              <a:cxn ang="0">
                <a:pos x="732" y="969"/>
              </a:cxn>
              <a:cxn ang="0">
                <a:pos x="369" y="0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438650" y="4330700"/>
            <a:ext cx="290513" cy="2492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4632325" y="43910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7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9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1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690938" y="2886075"/>
            <a:ext cx="307975" cy="261938"/>
            <a:chOff x="3690938" y="2886075"/>
            <a:chExt cx="307975" cy="261938"/>
          </a:xfrm>
        </p:grpSpPr>
        <p:sp>
          <p:nvSpPr>
            <p:cNvPr id="32" name="Oval 29"/>
            <p:cNvSpPr>
              <a:spLocks noChangeArrowheads="1"/>
            </p:cNvSpPr>
            <p:nvPr/>
          </p:nvSpPr>
          <p:spPr bwMode="auto">
            <a:xfrm>
              <a:off x="3690938" y="2886075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3897313" y="2949575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4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5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6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7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402372" y="5587999"/>
            <a:ext cx="843692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Ch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= WF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immediate snapshot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protocol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</a:p>
        </p:txBody>
      </p:sp>
      <p:sp>
        <p:nvSpPr>
          <p:cNvPr id="39" name="TextBox 38"/>
          <p:cNvSpPr txBox="1"/>
          <p:nvPr/>
        </p:nvSpPr>
        <p:spPr bwMode="auto">
          <a:xfrm>
            <a:off x="1522438" y="827315"/>
            <a:ext cx="15231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Strategy</a:t>
            </a:r>
          </a:p>
        </p:txBody>
      </p:sp>
    </p:spTree>
    <p:extLst>
      <p:ext uri="{BB962C8B-B14F-4D97-AF65-F5344CB8AC3E}">
        <p14:creationId xmlns:p14="http://schemas.microsoft.com/office/powerpoint/2010/main" val="147319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982"/>
              </a:cxn>
              <a:cxn ang="0">
                <a:pos x="732" y="969"/>
              </a:cxn>
              <a:cxn ang="0">
                <a:pos x="369" y="0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4438650" y="4330700"/>
            <a:ext cx="290513" cy="2492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4632325" y="43910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882900" y="5486399"/>
            <a:ext cx="794320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Every simplex properly colored by process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name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1213638" y="1012477"/>
            <a:ext cx="30235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Protocol Complex</a:t>
            </a:r>
          </a:p>
        </p:txBody>
      </p:sp>
    </p:spTree>
    <p:extLst>
      <p:ext uri="{BB962C8B-B14F-4D97-AF65-F5344CB8AC3E}">
        <p14:creationId xmlns:p14="http://schemas.microsoft.com/office/powerpoint/2010/main" val="357757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982"/>
              </a:cxn>
              <a:cxn ang="0">
                <a:pos x="732" y="969"/>
              </a:cxn>
              <a:cxn ang="0">
                <a:pos x="369" y="0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440238" y="1827213"/>
            <a:ext cx="290512" cy="249237"/>
            <a:chOff x="4440238" y="1827213"/>
            <a:chExt cx="290512" cy="249237"/>
          </a:xfrm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438650" y="4330700"/>
            <a:ext cx="290513" cy="249238"/>
            <a:chOff x="4438650" y="4330700"/>
            <a:chExt cx="290513" cy="249238"/>
          </a:xfrm>
        </p:grpSpPr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4438650" y="4330700"/>
              <a:ext cx="290513" cy="24923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4632325" y="4391025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83025" y="3363913"/>
            <a:ext cx="307975" cy="261937"/>
            <a:chOff x="3883025" y="3363913"/>
            <a:chExt cx="307975" cy="261937"/>
          </a:xfrm>
        </p:grpSpPr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3883025" y="3363913"/>
              <a:ext cx="307975" cy="26193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4089400" y="3427413"/>
              <a:ext cx="44450" cy="90487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978400" y="3352800"/>
            <a:ext cx="307975" cy="261938"/>
            <a:chOff x="4978400" y="3352800"/>
            <a:chExt cx="307975" cy="261938"/>
          </a:xfrm>
        </p:grpSpPr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4978400" y="3352800"/>
              <a:ext cx="307975" cy="26193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5184775" y="341630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239963" y="4991100"/>
            <a:ext cx="307975" cy="261938"/>
            <a:chOff x="2239963" y="4991100"/>
            <a:chExt cx="307975" cy="261938"/>
          </a:xfrm>
        </p:grpSpPr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2239963" y="4991100"/>
              <a:ext cx="307975" cy="26193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2446338" y="505460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073525" y="4991100"/>
            <a:ext cx="2855913" cy="261938"/>
            <a:chOff x="4073525" y="4991100"/>
            <a:chExt cx="2855913" cy="261938"/>
          </a:xfrm>
        </p:grpSpPr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4735513" y="4991100"/>
              <a:ext cx="307975" cy="26193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4941888" y="505460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6621463" y="4991100"/>
              <a:ext cx="307975" cy="26193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6827838" y="5054600"/>
              <a:ext cx="44450" cy="90488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4073525" y="4991100"/>
              <a:ext cx="307975" cy="26193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4279900" y="5054600"/>
              <a:ext cx="44450" cy="90488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170488" y="2887663"/>
            <a:ext cx="307975" cy="261937"/>
            <a:chOff x="5170488" y="2887663"/>
            <a:chExt cx="307975" cy="261937"/>
          </a:xfrm>
        </p:grpSpPr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5170488" y="2887663"/>
              <a:ext cx="307975" cy="261937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5376863" y="2951163"/>
              <a:ext cx="44450" cy="90487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690938" y="2886075"/>
            <a:ext cx="307975" cy="261938"/>
            <a:chOff x="3690938" y="2886075"/>
            <a:chExt cx="307975" cy="261938"/>
          </a:xfrm>
        </p:grpSpPr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3690938" y="2886075"/>
              <a:ext cx="307975" cy="26193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3897313" y="2949575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211513" y="3579813"/>
            <a:ext cx="290512" cy="249237"/>
            <a:chOff x="3211513" y="3579813"/>
            <a:chExt cx="290512" cy="249237"/>
          </a:xfrm>
        </p:grpSpPr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3211513" y="3579813"/>
              <a:ext cx="290512" cy="249237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3405188" y="36401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665788" y="3578225"/>
            <a:ext cx="290512" cy="249238"/>
            <a:chOff x="5665788" y="3578225"/>
            <a:chExt cx="290512" cy="249238"/>
          </a:xfrm>
        </p:grpSpPr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5665788" y="3578225"/>
              <a:ext cx="290512" cy="24923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5859463" y="3638550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 bwMode="auto">
          <a:xfrm>
            <a:off x="1153013" y="5486399"/>
            <a:ext cx="74029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Every vertex colored by binary decision value</a:t>
            </a:r>
          </a:p>
        </p:txBody>
      </p:sp>
      <p:sp>
        <p:nvSpPr>
          <p:cNvPr id="41" name="TextBox 40"/>
          <p:cNvSpPr txBox="1"/>
          <p:nvPr/>
        </p:nvSpPr>
        <p:spPr bwMode="auto">
          <a:xfrm>
            <a:off x="6273109" y="1892174"/>
            <a:ext cx="109196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= 0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= 1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362072" y="2436893"/>
            <a:ext cx="307975" cy="261938"/>
            <a:chOff x="6371125" y="2464052"/>
            <a:chExt cx="307975" cy="261938"/>
          </a:xfrm>
        </p:grpSpPr>
        <p:sp>
          <p:nvSpPr>
            <p:cNvPr id="42" name="Oval 17"/>
            <p:cNvSpPr>
              <a:spLocks noChangeArrowheads="1"/>
            </p:cNvSpPr>
            <p:nvPr/>
          </p:nvSpPr>
          <p:spPr bwMode="auto">
            <a:xfrm>
              <a:off x="6371125" y="2464052"/>
              <a:ext cx="307975" cy="26193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43" name="Oval 18"/>
            <p:cNvSpPr>
              <a:spLocks noChangeArrowheads="1"/>
            </p:cNvSpPr>
            <p:nvPr/>
          </p:nvSpPr>
          <p:spPr bwMode="auto">
            <a:xfrm>
              <a:off x="6577500" y="252755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362072" y="2046681"/>
            <a:ext cx="290512" cy="249238"/>
            <a:chOff x="6397610" y="2073840"/>
            <a:chExt cx="290512" cy="249238"/>
          </a:xfrm>
        </p:grpSpPr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6397610" y="2073840"/>
              <a:ext cx="290512" cy="24923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45" name="Oval 34"/>
            <p:cNvSpPr>
              <a:spLocks noChangeArrowheads="1"/>
            </p:cNvSpPr>
            <p:nvPr/>
          </p:nvSpPr>
          <p:spPr bwMode="auto">
            <a:xfrm>
              <a:off x="6591285" y="2134165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730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982"/>
              </a:cxn>
              <a:cxn ang="0">
                <a:pos x="732" y="969"/>
              </a:cxn>
              <a:cxn ang="0">
                <a:pos x="369" y="0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4440238" y="1699034"/>
            <a:ext cx="1844690" cy="523220"/>
            <a:chOff x="4440238" y="1699034"/>
            <a:chExt cx="1844690" cy="523220"/>
          </a:xfrm>
        </p:grpSpPr>
        <p:grpSp>
          <p:nvGrpSpPr>
            <p:cNvPr id="44" name="Group 43"/>
            <p:cNvGrpSpPr/>
            <p:nvPr/>
          </p:nvGrpSpPr>
          <p:grpSpPr>
            <a:xfrm>
              <a:off x="4440238" y="1836026"/>
              <a:ext cx="290512" cy="249237"/>
              <a:chOff x="4440238" y="1827213"/>
              <a:chExt cx="290512" cy="249237"/>
            </a:xfrm>
          </p:grpSpPr>
          <p:sp>
            <p:nvSpPr>
              <p:cNvPr id="13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5217328" y="1836026"/>
              <a:ext cx="290512" cy="249237"/>
              <a:chOff x="4440238" y="1827213"/>
              <a:chExt cx="290512" cy="249237"/>
            </a:xfrm>
          </p:grpSpPr>
          <p:sp>
            <p:nvSpPr>
              <p:cNvPr id="76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7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5994416" y="1836026"/>
              <a:ext cx="290512" cy="249237"/>
              <a:chOff x="4440238" y="1827213"/>
              <a:chExt cx="290512" cy="249237"/>
            </a:xfrm>
          </p:grpSpPr>
          <p:sp>
            <p:nvSpPr>
              <p:cNvPr id="88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9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 bwMode="auto">
            <a:xfrm>
              <a:off x="4776709" y="1699034"/>
              <a:ext cx="394660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=</a:t>
              </a:r>
            </a:p>
          </p:txBody>
        </p:sp>
        <p:sp>
          <p:nvSpPr>
            <p:cNvPr id="103" name="TextBox 102"/>
            <p:cNvSpPr txBox="1"/>
            <p:nvPr/>
          </p:nvSpPr>
          <p:spPr bwMode="auto">
            <a:xfrm>
              <a:off x="5553799" y="1699034"/>
              <a:ext cx="394660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5190167" y="2774888"/>
            <a:ext cx="1844690" cy="523220"/>
            <a:chOff x="4440238" y="1699034"/>
            <a:chExt cx="1844690" cy="523220"/>
          </a:xfrm>
        </p:grpSpPr>
        <p:grpSp>
          <p:nvGrpSpPr>
            <p:cNvPr id="127" name="Group 126"/>
            <p:cNvGrpSpPr/>
            <p:nvPr/>
          </p:nvGrpSpPr>
          <p:grpSpPr>
            <a:xfrm>
              <a:off x="4440238" y="1836026"/>
              <a:ext cx="290512" cy="249237"/>
              <a:chOff x="4440238" y="1827213"/>
              <a:chExt cx="290512" cy="249237"/>
            </a:xfrm>
          </p:grpSpPr>
          <p:sp>
            <p:nvSpPr>
              <p:cNvPr id="136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7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5217328" y="1836026"/>
              <a:ext cx="290512" cy="249237"/>
              <a:chOff x="4440238" y="1827213"/>
              <a:chExt cx="290512" cy="249237"/>
            </a:xfrm>
          </p:grpSpPr>
          <p:sp>
            <p:nvSpPr>
              <p:cNvPr id="134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5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9" name="Group 128"/>
            <p:cNvGrpSpPr/>
            <p:nvPr/>
          </p:nvGrpSpPr>
          <p:grpSpPr>
            <a:xfrm>
              <a:off x="5994416" y="1836026"/>
              <a:ext cx="290512" cy="249237"/>
              <a:chOff x="4440238" y="1827213"/>
              <a:chExt cx="290512" cy="249237"/>
            </a:xfrm>
          </p:grpSpPr>
          <p:sp>
            <p:nvSpPr>
              <p:cNvPr id="132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3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30" name="TextBox 129"/>
            <p:cNvSpPr txBox="1"/>
            <p:nvPr/>
          </p:nvSpPr>
          <p:spPr bwMode="auto">
            <a:xfrm>
              <a:off x="4776709" y="1699034"/>
              <a:ext cx="394660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=</a:t>
              </a:r>
            </a:p>
          </p:txBody>
        </p:sp>
        <p:sp>
          <p:nvSpPr>
            <p:cNvPr id="131" name="TextBox 130"/>
            <p:cNvSpPr txBox="1"/>
            <p:nvPr/>
          </p:nvSpPr>
          <p:spPr bwMode="auto">
            <a:xfrm>
              <a:off x="5553799" y="1699034"/>
              <a:ext cx="394660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5677544" y="3434282"/>
            <a:ext cx="1844690" cy="523220"/>
            <a:chOff x="4440238" y="1699034"/>
            <a:chExt cx="1844690" cy="523220"/>
          </a:xfrm>
        </p:grpSpPr>
        <p:grpSp>
          <p:nvGrpSpPr>
            <p:cNvPr id="139" name="Group 138"/>
            <p:cNvGrpSpPr/>
            <p:nvPr/>
          </p:nvGrpSpPr>
          <p:grpSpPr>
            <a:xfrm>
              <a:off x="4440238" y="1836026"/>
              <a:ext cx="290512" cy="249237"/>
              <a:chOff x="4440238" y="1827213"/>
              <a:chExt cx="290512" cy="249237"/>
            </a:xfrm>
          </p:grpSpPr>
          <p:sp>
            <p:nvSpPr>
              <p:cNvPr id="148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9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40" name="Group 139"/>
            <p:cNvGrpSpPr/>
            <p:nvPr/>
          </p:nvGrpSpPr>
          <p:grpSpPr>
            <a:xfrm>
              <a:off x="5217328" y="1836026"/>
              <a:ext cx="290512" cy="249237"/>
              <a:chOff x="4440238" y="1827213"/>
              <a:chExt cx="290512" cy="249237"/>
            </a:xfrm>
          </p:grpSpPr>
          <p:sp>
            <p:nvSpPr>
              <p:cNvPr id="146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7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5994416" y="1836026"/>
              <a:ext cx="290512" cy="249237"/>
              <a:chOff x="4440238" y="1827213"/>
              <a:chExt cx="290512" cy="249237"/>
            </a:xfrm>
          </p:grpSpPr>
          <p:sp>
            <p:nvSpPr>
              <p:cNvPr id="144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5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42" name="TextBox 141"/>
            <p:cNvSpPr txBox="1"/>
            <p:nvPr/>
          </p:nvSpPr>
          <p:spPr bwMode="auto">
            <a:xfrm>
              <a:off x="4776709" y="1699034"/>
              <a:ext cx="394660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=</a:t>
              </a:r>
            </a:p>
          </p:txBody>
        </p:sp>
        <p:sp>
          <p:nvSpPr>
            <p:cNvPr id="143" name="TextBox 142"/>
            <p:cNvSpPr txBox="1"/>
            <p:nvPr/>
          </p:nvSpPr>
          <p:spPr bwMode="auto">
            <a:xfrm>
              <a:off x="5553799" y="1699034"/>
              <a:ext cx="394660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6662863" y="4872274"/>
            <a:ext cx="1844690" cy="523220"/>
            <a:chOff x="4440238" y="1699034"/>
            <a:chExt cx="1844690" cy="523220"/>
          </a:xfrm>
        </p:grpSpPr>
        <p:grpSp>
          <p:nvGrpSpPr>
            <p:cNvPr id="151" name="Group 150"/>
            <p:cNvGrpSpPr/>
            <p:nvPr/>
          </p:nvGrpSpPr>
          <p:grpSpPr>
            <a:xfrm>
              <a:off x="4440238" y="1836026"/>
              <a:ext cx="290512" cy="249237"/>
              <a:chOff x="4440238" y="1827213"/>
              <a:chExt cx="290512" cy="249237"/>
            </a:xfrm>
          </p:grpSpPr>
          <p:sp>
            <p:nvSpPr>
              <p:cNvPr id="160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1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5217328" y="1836026"/>
              <a:ext cx="290512" cy="249237"/>
              <a:chOff x="4440238" y="1827213"/>
              <a:chExt cx="290512" cy="249237"/>
            </a:xfrm>
          </p:grpSpPr>
          <p:sp>
            <p:nvSpPr>
              <p:cNvPr id="158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9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5994416" y="1836026"/>
              <a:ext cx="290512" cy="249237"/>
              <a:chOff x="4440238" y="1827213"/>
              <a:chExt cx="290512" cy="249237"/>
            </a:xfrm>
          </p:grpSpPr>
          <p:sp>
            <p:nvSpPr>
              <p:cNvPr id="156" name="Oval 11"/>
              <p:cNvSpPr>
                <a:spLocks noChangeArrowheads="1"/>
              </p:cNvSpPr>
              <p:nvPr/>
            </p:nvSpPr>
            <p:spPr bwMode="auto">
              <a:xfrm>
                <a:off x="4440238" y="1827213"/>
                <a:ext cx="290512" cy="249237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Oval 12"/>
              <p:cNvSpPr>
                <a:spLocks noChangeArrowheads="1"/>
              </p:cNvSpPr>
              <p:nvPr/>
            </p:nvSpPr>
            <p:spPr bwMode="auto">
              <a:xfrm>
                <a:off x="4633913" y="18875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54" name="TextBox 153"/>
            <p:cNvSpPr txBox="1"/>
            <p:nvPr/>
          </p:nvSpPr>
          <p:spPr bwMode="auto">
            <a:xfrm>
              <a:off x="4776709" y="1699034"/>
              <a:ext cx="394660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=</a:t>
              </a:r>
            </a:p>
          </p:txBody>
        </p:sp>
        <p:sp>
          <p:nvSpPr>
            <p:cNvPr id="155" name="TextBox 154"/>
            <p:cNvSpPr txBox="1"/>
            <p:nvPr/>
          </p:nvSpPr>
          <p:spPr bwMode="auto">
            <a:xfrm>
              <a:off x="5553799" y="1699034"/>
              <a:ext cx="394660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</p:grpSp>
      <p:sp>
        <p:nvSpPr>
          <p:cNvPr id="162" name="TextBox 161"/>
          <p:cNvSpPr txBox="1"/>
          <p:nvPr/>
        </p:nvSpPr>
        <p:spPr bwMode="auto">
          <a:xfrm>
            <a:off x="482776" y="659392"/>
            <a:ext cx="475012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Every vertex colored by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(name +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value) mod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4438650" y="4330700"/>
            <a:ext cx="290513" cy="249238"/>
            <a:chOff x="4438650" y="4330700"/>
            <a:chExt cx="290513" cy="249238"/>
          </a:xfrm>
        </p:grpSpPr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4438650" y="4330700"/>
              <a:ext cx="290513" cy="2492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4632325" y="4391025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39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12-Mar-15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982"/>
              </a:cxn>
              <a:cxn ang="0">
                <a:pos x="732" y="969"/>
              </a:cxn>
              <a:cxn ang="0">
                <a:pos x="369" y="0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5" name="Group 43"/>
          <p:cNvGrpSpPr/>
          <p:nvPr/>
        </p:nvGrpSpPr>
        <p:grpSpPr>
          <a:xfrm>
            <a:off x="4440238" y="1836026"/>
            <a:ext cx="290512" cy="249237"/>
            <a:chOff x="4440238" y="1827213"/>
            <a:chExt cx="290512" cy="249237"/>
          </a:xfrm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5" name="Group 126"/>
          <p:cNvGrpSpPr/>
          <p:nvPr/>
        </p:nvGrpSpPr>
        <p:grpSpPr>
          <a:xfrm>
            <a:off x="5190167" y="2911880"/>
            <a:ext cx="290512" cy="249237"/>
            <a:chOff x="4440238" y="1827213"/>
            <a:chExt cx="290512" cy="249237"/>
          </a:xfrm>
        </p:grpSpPr>
        <p:sp>
          <p:nvSpPr>
            <p:cNvPr id="136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37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9" name="Group 138"/>
          <p:cNvGrpSpPr/>
          <p:nvPr/>
        </p:nvGrpSpPr>
        <p:grpSpPr>
          <a:xfrm>
            <a:off x="5677544" y="3571274"/>
            <a:ext cx="290512" cy="249237"/>
            <a:chOff x="4440238" y="1827213"/>
            <a:chExt cx="290512" cy="249237"/>
          </a:xfrm>
        </p:grpSpPr>
        <p:sp>
          <p:nvSpPr>
            <p:cNvPr id="148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49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3" name="Group 150"/>
          <p:cNvGrpSpPr/>
          <p:nvPr/>
        </p:nvGrpSpPr>
        <p:grpSpPr>
          <a:xfrm>
            <a:off x="6662863" y="5009266"/>
            <a:ext cx="290512" cy="249237"/>
            <a:chOff x="4440238" y="1827213"/>
            <a:chExt cx="290512" cy="249237"/>
          </a:xfrm>
        </p:grpSpPr>
        <p:sp>
          <p:nvSpPr>
            <p:cNvPr id="160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61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63" name="Freeform 162"/>
          <p:cNvSpPr/>
          <p:nvPr/>
        </p:nvSpPr>
        <p:spPr>
          <a:xfrm>
            <a:off x="4037845" y="3485584"/>
            <a:ext cx="1095469" cy="968721"/>
          </a:xfrm>
          <a:custGeom>
            <a:avLst/>
            <a:gdLst>
              <a:gd name="connsiteX0" fmla="*/ 0 w 1104522"/>
              <a:gd name="connsiteY0" fmla="*/ 0 h 968721"/>
              <a:gd name="connsiteX1" fmla="*/ 525101 w 1104522"/>
              <a:gd name="connsiteY1" fmla="*/ 968721 h 968721"/>
              <a:gd name="connsiteX2" fmla="*/ 1104522 w 1104522"/>
              <a:gd name="connsiteY2" fmla="*/ 45267 h 968721"/>
              <a:gd name="connsiteX3" fmla="*/ 0 w 1104522"/>
              <a:gd name="connsiteY3" fmla="*/ 0 h 968721"/>
              <a:gd name="connsiteX0" fmla="*/ 0 w 1095469"/>
              <a:gd name="connsiteY0" fmla="*/ 0 h 968721"/>
              <a:gd name="connsiteX1" fmla="*/ 525101 w 1095469"/>
              <a:gd name="connsiteY1" fmla="*/ 968721 h 968721"/>
              <a:gd name="connsiteX2" fmla="*/ 1095469 w 1095469"/>
              <a:gd name="connsiteY2" fmla="*/ 9053 h 968721"/>
              <a:gd name="connsiteX3" fmla="*/ 0 w 1095469"/>
              <a:gd name="connsiteY3" fmla="*/ 0 h 968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5469" h="968721">
                <a:moveTo>
                  <a:pt x="0" y="0"/>
                </a:moveTo>
                <a:lnTo>
                  <a:pt x="525101" y="968721"/>
                </a:lnTo>
                <a:lnTo>
                  <a:pt x="1095469" y="90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6" name="Group 40"/>
          <p:cNvGrpSpPr/>
          <p:nvPr/>
        </p:nvGrpSpPr>
        <p:grpSpPr>
          <a:xfrm>
            <a:off x="4438650" y="4330700"/>
            <a:ext cx="290513" cy="249238"/>
            <a:chOff x="4438650" y="4330700"/>
            <a:chExt cx="290513" cy="249238"/>
          </a:xfrm>
        </p:grpSpPr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4438650" y="4330700"/>
              <a:ext cx="290513" cy="2492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4632325" y="4391025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 bwMode="auto">
          <a:xfrm>
            <a:off x="1540522" y="5691610"/>
            <a:ext cx="59919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Properly colored </a:t>
            </a:r>
            <a:r>
              <a:rPr lang="en-US" sz="2800" dirty="0" smtClean="0">
                <a:latin typeface="cmsy10"/>
                <a:cs typeface="Arial" pitchFamily="34" charset="0"/>
              </a:rPr>
              <a:t>,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monochrome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4512662" y="1935849"/>
            <a:ext cx="290512" cy="249237"/>
            <a:chOff x="4440238" y="1827213"/>
            <a:chExt cx="290512" cy="249237"/>
          </a:xfrm>
        </p:grpSpPr>
        <p:sp>
          <p:nvSpPr>
            <p:cNvPr id="81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82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4511074" y="4439336"/>
            <a:ext cx="290513" cy="249238"/>
            <a:chOff x="4438650" y="4330700"/>
            <a:chExt cx="290513" cy="249238"/>
          </a:xfrm>
        </p:grpSpPr>
        <p:sp>
          <p:nvSpPr>
            <p:cNvPr id="84" name="Oval 13"/>
            <p:cNvSpPr>
              <a:spLocks noChangeArrowheads="1"/>
            </p:cNvSpPr>
            <p:nvPr/>
          </p:nvSpPr>
          <p:spPr bwMode="auto">
            <a:xfrm>
              <a:off x="4438650" y="4330700"/>
              <a:ext cx="290513" cy="24923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85" name="Oval 14"/>
            <p:cNvSpPr>
              <a:spLocks noChangeArrowheads="1"/>
            </p:cNvSpPr>
            <p:nvPr/>
          </p:nvSpPr>
          <p:spPr bwMode="auto">
            <a:xfrm>
              <a:off x="4632325" y="4391025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955449" y="3472549"/>
            <a:ext cx="307975" cy="261937"/>
            <a:chOff x="3883025" y="3363913"/>
            <a:chExt cx="307975" cy="261937"/>
          </a:xfrm>
        </p:grpSpPr>
        <p:sp>
          <p:nvSpPr>
            <p:cNvPr id="87" name="Oval 15"/>
            <p:cNvSpPr>
              <a:spLocks noChangeArrowheads="1"/>
            </p:cNvSpPr>
            <p:nvPr/>
          </p:nvSpPr>
          <p:spPr bwMode="auto">
            <a:xfrm>
              <a:off x="3883025" y="3363913"/>
              <a:ext cx="307975" cy="26193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90" name="Oval 16"/>
            <p:cNvSpPr>
              <a:spLocks noChangeArrowheads="1"/>
            </p:cNvSpPr>
            <p:nvPr/>
          </p:nvSpPr>
          <p:spPr bwMode="auto">
            <a:xfrm>
              <a:off x="4089400" y="3427413"/>
              <a:ext cx="44450" cy="90487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5050824" y="3461436"/>
            <a:ext cx="307975" cy="261938"/>
            <a:chOff x="4978400" y="3352800"/>
            <a:chExt cx="307975" cy="261938"/>
          </a:xfrm>
        </p:grpSpPr>
        <p:sp>
          <p:nvSpPr>
            <p:cNvPr id="92" name="Oval 17"/>
            <p:cNvSpPr>
              <a:spLocks noChangeArrowheads="1"/>
            </p:cNvSpPr>
            <p:nvPr/>
          </p:nvSpPr>
          <p:spPr bwMode="auto">
            <a:xfrm>
              <a:off x="4978400" y="3352800"/>
              <a:ext cx="307975" cy="26193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93" name="Oval 18"/>
            <p:cNvSpPr>
              <a:spLocks noChangeArrowheads="1"/>
            </p:cNvSpPr>
            <p:nvPr/>
          </p:nvSpPr>
          <p:spPr bwMode="auto">
            <a:xfrm>
              <a:off x="5184775" y="341630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312387" y="5099736"/>
            <a:ext cx="307975" cy="261938"/>
            <a:chOff x="2239963" y="4991100"/>
            <a:chExt cx="307975" cy="261938"/>
          </a:xfrm>
        </p:grpSpPr>
        <p:sp>
          <p:nvSpPr>
            <p:cNvPr id="95" name="Oval 19"/>
            <p:cNvSpPr>
              <a:spLocks noChangeArrowheads="1"/>
            </p:cNvSpPr>
            <p:nvPr/>
          </p:nvSpPr>
          <p:spPr bwMode="auto">
            <a:xfrm>
              <a:off x="2239963" y="4991100"/>
              <a:ext cx="307975" cy="26193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96" name="Oval 20"/>
            <p:cNvSpPr>
              <a:spLocks noChangeArrowheads="1"/>
            </p:cNvSpPr>
            <p:nvPr/>
          </p:nvSpPr>
          <p:spPr bwMode="auto">
            <a:xfrm>
              <a:off x="2446338" y="505460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145949" y="5099736"/>
            <a:ext cx="2855913" cy="261938"/>
            <a:chOff x="4073525" y="4991100"/>
            <a:chExt cx="2855913" cy="261938"/>
          </a:xfrm>
        </p:grpSpPr>
        <p:sp>
          <p:nvSpPr>
            <p:cNvPr id="98" name="Oval 21"/>
            <p:cNvSpPr>
              <a:spLocks noChangeArrowheads="1"/>
            </p:cNvSpPr>
            <p:nvPr/>
          </p:nvSpPr>
          <p:spPr bwMode="auto">
            <a:xfrm>
              <a:off x="4735513" y="4991100"/>
              <a:ext cx="307975" cy="26193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00" name="Oval 22"/>
            <p:cNvSpPr>
              <a:spLocks noChangeArrowheads="1"/>
            </p:cNvSpPr>
            <p:nvPr/>
          </p:nvSpPr>
          <p:spPr bwMode="auto">
            <a:xfrm>
              <a:off x="4941888" y="5054600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1" name="Oval 23"/>
            <p:cNvSpPr>
              <a:spLocks noChangeArrowheads="1"/>
            </p:cNvSpPr>
            <p:nvPr/>
          </p:nvSpPr>
          <p:spPr bwMode="auto">
            <a:xfrm>
              <a:off x="6621463" y="4991100"/>
              <a:ext cx="307975" cy="26193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02" name="Oval 24"/>
            <p:cNvSpPr>
              <a:spLocks noChangeArrowheads="1"/>
            </p:cNvSpPr>
            <p:nvPr/>
          </p:nvSpPr>
          <p:spPr bwMode="auto">
            <a:xfrm>
              <a:off x="6827838" y="5054600"/>
              <a:ext cx="44450" cy="90488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4" name="Oval 25"/>
            <p:cNvSpPr>
              <a:spLocks noChangeArrowheads="1"/>
            </p:cNvSpPr>
            <p:nvPr/>
          </p:nvSpPr>
          <p:spPr bwMode="auto">
            <a:xfrm>
              <a:off x="4073525" y="4991100"/>
              <a:ext cx="307975" cy="26193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05" name="Oval 26"/>
            <p:cNvSpPr>
              <a:spLocks noChangeArrowheads="1"/>
            </p:cNvSpPr>
            <p:nvPr/>
          </p:nvSpPr>
          <p:spPr bwMode="auto">
            <a:xfrm>
              <a:off x="4279900" y="5054600"/>
              <a:ext cx="44450" cy="90488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5242912" y="2996299"/>
            <a:ext cx="307975" cy="261937"/>
            <a:chOff x="5170488" y="2887663"/>
            <a:chExt cx="307975" cy="261937"/>
          </a:xfrm>
        </p:grpSpPr>
        <p:sp>
          <p:nvSpPr>
            <p:cNvPr id="107" name="Oval 27"/>
            <p:cNvSpPr>
              <a:spLocks noChangeArrowheads="1"/>
            </p:cNvSpPr>
            <p:nvPr/>
          </p:nvSpPr>
          <p:spPr bwMode="auto">
            <a:xfrm>
              <a:off x="5170488" y="2887663"/>
              <a:ext cx="307975" cy="261937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08" name="Oval 28"/>
            <p:cNvSpPr>
              <a:spLocks noChangeArrowheads="1"/>
            </p:cNvSpPr>
            <p:nvPr/>
          </p:nvSpPr>
          <p:spPr bwMode="auto">
            <a:xfrm>
              <a:off x="5376863" y="2951163"/>
              <a:ext cx="44450" cy="90487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3763362" y="2994711"/>
            <a:ext cx="307975" cy="261938"/>
            <a:chOff x="3690938" y="2886075"/>
            <a:chExt cx="307975" cy="261938"/>
          </a:xfrm>
        </p:grpSpPr>
        <p:sp>
          <p:nvSpPr>
            <p:cNvPr id="110" name="Oval 29"/>
            <p:cNvSpPr>
              <a:spLocks noChangeArrowheads="1"/>
            </p:cNvSpPr>
            <p:nvPr/>
          </p:nvSpPr>
          <p:spPr bwMode="auto">
            <a:xfrm>
              <a:off x="3690938" y="2886075"/>
              <a:ext cx="307975" cy="26193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11" name="Oval 30"/>
            <p:cNvSpPr>
              <a:spLocks noChangeArrowheads="1"/>
            </p:cNvSpPr>
            <p:nvPr/>
          </p:nvSpPr>
          <p:spPr bwMode="auto">
            <a:xfrm>
              <a:off x="3897313" y="2949575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3283937" y="3688449"/>
            <a:ext cx="290512" cy="249237"/>
            <a:chOff x="3211513" y="3579813"/>
            <a:chExt cx="290512" cy="249237"/>
          </a:xfrm>
        </p:grpSpPr>
        <p:sp>
          <p:nvSpPr>
            <p:cNvPr id="113" name="Oval 31"/>
            <p:cNvSpPr>
              <a:spLocks noChangeArrowheads="1"/>
            </p:cNvSpPr>
            <p:nvPr/>
          </p:nvSpPr>
          <p:spPr bwMode="auto">
            <a:xfrm>
              <a:off x="3211513" y="3579813"/>
              <a:ext cx="290512" cy="249237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14" name="Oval 32"/>
            <p:cNvSpPr>
              <a:spLocks noChangeArrowheads="1"/>
            </p:cNvSpPr>
            <p:nvPr/>
          </p:nvSpPr>
          <p:spPr bwMode="auto">
            <a:xfrm>
              <a:off x="3405188" y="36401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5738212" y="3686861"/>
            <a:ext cx="290512" cy="249238"/>
            <a:chOff x="5665788" y="3578225"/>
            <a:chExt cx="290512" cy="249238"/>
          </a:xfrm>
        </p:grpSpPr>
        <p:sp>
          <p:nvSpPr>
            <p:cNvPr id="116" name="Oval 33"/>
            <p:cNvSpPr>
              <a:spLocks noChangeArrowheads="1"/>
            </p:cNvSpPr>
            <p:nvPr/>
          </p:nvSpPr>
          <p:spPr bwMode="auto">
            <a:xfrm>
              <a:off x="5665788" y="3578225"/>
              <a:ext cx="290512" cy="249238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17" name="Oval 34"/>
            <p:cNvSpPr>
              <a:spLocks noChangeArrowheads="1"/>
            </p:cNvSpPr>
            <p:nvPr/>
          </p:nvSpPr>
          <p:spPr bwMode="auto">
            <a:xfrm>
              <a:off x="5859463" y="3638550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18" name="TextBox 117"/>
          <p:cNvSpPr txBox="1"/>
          <p:nvPr/>
        </p:nvSpPr>
        <p:spPr bwMode="auto">
          <a:xfrm>
            <a:off x="482776" y="659392"/>
            <a:ext cx="475012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Every vertex colored by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(name +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value) mod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79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43"/>
          <p:cNvGrpSpPr/>
          <p:nvPr/>
        </p:nvGrpSpPr>
        <p:grpSpPr>
          <a:xfrm>
            <a:off x="4440238" y="1836026"/>
            <a:ext cx="290512" cy="249237"/>
            <a:chOff x="4440238" y="1827213"/>
            <a:chExt cx="290512" cy="249237"/>
          </a:xfrm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126"/>
          <p:cNvGrpSpPr/>
          <p:nvPr/>
        </p:nvGrpSpPr>
        <p:grpSpPr>
          <a:xfrm>
            <a:off x="5190167" y="2911880"/>
            <a:ext cx="290512" cy="249237"/>
            <a:chOff x="4440238" y="1827213"/>
            <a:chExt cx="290512" cy="249237"/>
          </a:xfrm>
        </p:grpSpPr>
        <p:sp>
          <p:nvSpPr>
            <p:cNvPr id="136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37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6" name="Group 138"/>
          <p:cNvGrpSpPr/>
          <p:nvPr/>
        </p:nvGrpSpPr>
        <p:grpSpPr>
          <a:xfrm>
            <a:off x="5677544" y="3571274"/>
            <a:ext cx="290512" cy="249237"/>
            <a:chOff x="4440238" y="1827213"/>
            <a:chExt cx="290512" cy="249237"/>
          </a:xfrm>
        </p:grpSpPr>
        <p:sp>
          <p:nvSpPr>
            <p:cNvPr id="148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49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9" name="Group 150"/>
          <p:cNvGrpSpPr/>
          <p:nvPr/>
        </p:nvGrpSpPr>
        <p:grpSpPr>
          <a:xfrm>
            <a:off x="6662863" y="5009266"/>
            <a:ext cx="290512" cy="249237"/>
            <a:chOff x="4440238" y="1827213"/>
            <a:chExt cx="290512" cy="249237"/>
          </a:xfrm>
        </p:grpSpPr>
        <p:sp>
          <p:nvSpPr>
            <p:cNvPr id="160" name="Oval 11"/>
            <p:cNvSpPr>
              <a:spLocks noChangeArrowheads="1"/>
            </p:cNvSpPr>
            <p:nvPr/>
          </p:nvSpPr>
          <p:spPr bwMode="auto">
            <a:xfrm>
              <a:off x="4440238" y="1827213"/>
              <a:ext cx="290512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4400" dirty="0">
                <a:latin typeface="Arial" panose="020B0604020202020204" pitchFamily="34" charset="0"/>
              </a:endParaRPr>
            </a:p>
          </p:txBody>
        </p:sp>
        <p:sp>
          <p:nvSpPr>
            <p:cNvPr id="161" name="Oval 12"/>
            <p:cNvSpPr>
              <a:spLocks noChangeArrowheads="1"/>
            </p:cNvSpPr>
            <p:nvPr/>
          </p:nvSpPr>
          <p:spPr bwMode="auto">
            <a:xfrm>
              <a:off x="4633913" y="188753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 bwMode="auto">
          <a:xfrm>
            <a:off x="1540522" y="5691610"/>
            <a:ext cx="599196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Determined by coloring on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boundary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!</a:t>
            </a:r>
          </a:p>
        </p:txBody>
      </p:sp>
      <p:sp>
        <p:nvSpPr>
          <p:cNvPr id="118" name="TextBox 117"/>
          <p:cNvSpPr txBox="1"/>
          <p:nvPr/>
        </p:nvSpPr>
        <p:spPr bwMode="auto">
          <a:xfrm>
            <a:off x="482776" y="659392"/>
            <a:ext cx="475012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Number of monochromatic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…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14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982"/>
              </a:cxn>
              <a:cxn ang="0">
                <a:pos x="732" y="969"/>
              </a:cxn>
              <a:cxn ang="0">
                <a:pos x="369" y="0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438650" y="4330700"/>
            <a:ext cx="290513" cy="249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4632325" y="43910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7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9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1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3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4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5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6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7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 bwMode="auto">
          <a:xfrm>
            <a:off x="229407" y="628155"/>
            <a:ext cx="672171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number of monochromatic simplexes is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determined by boundary …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762334" y="5546519"/>
            <a:ext cx="787260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 can color interior vertexes any way we want!</a:t>
            </a:r>
          </a:p>
        </p:txBody>
      </p:sp>
    </p:spTree>
    <p:extLst>
      <p:ext uri="{BB962C8B-B14F-4D97-AF65-F5344CB8AC3E}">
        <p14:creationId xmlns:p14="http://schemas.microsoft.com/office/powerpoint/2010/main" val="373456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982"/>
              </a:cxn>
              <a:cxn ang="0">
                <a:pos x="732" y="969"/>
              </a:cxn>
              <a:cxn ang="0">
                <a:pos x="369" y="0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438650" y="433070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4632325" y="43910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7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9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1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3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4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5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6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7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 bwMode="auto">
          <a:xfrm>
            <a:off x="229407" y="628155"/>
            <a:ext cx="672171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number of monochromatic simplexes is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determined by boundary …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762334" y="5546519"/>
            <a:ext cx="787260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 can color interior vertexes any way we want!</a:t>
            </a:r>
          </a:p>
        </p:txBody>
      </p:sp>
      <p:sp>
        <p:nvSpPr>
          <p:cNvPr id="40" name="TextBox 39"/>
          <p:cNvSpPr txBox="1"/>
          <p:nvPr/>
        </p:nvSpPr>
        <p:spPr bwMode="auto">
          <a:xfrm>
            <a:off x="6719037" y="3715658"/>
            <a:ext cx="8835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All 0</a:t>
            </a:r>
          </a:p>
        </p:txBody>
      </p:sp>
      <p:cxnSp>
        <p:nvCxnSpPr>
          <p:cNvPr id="42" name="Straight Arrow Connector 41"/>
          <p:cNvCxnSpPr>
            <a:stCxn id="40" idx="1"/>
            <a:endCxn id="20" idx="5"/>
          </p:cNvCxnSpPr>
          <p:nvPr/>
        </p:nvCxnSpPr>
        <p:spPr bwMode="auto">
          <a:xfrm rot="10800000">
            <a:off x="5241273" y="3576378"/>
            <a:ext cx="1477764" cy="400890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>
            <a:stCxn id="40" idx="1"/>
            <a:endCxn id="16" idx="7"/>
          </p:cNvCxnSpPr>
          <p:nvPr/>
        </p:nvCxnSpPr>
        <p:spPr bwMode="auto">
          <a:xfrm rot="10800000" flipV="1">
            <a:off x="4686619" y="3977268"/>
            <a:ext cx="2032419" cy="38993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>
            <a:stCxn id="40" idx="1"/>
            <a:endCxn id="18" idx="4"/>
          </p:cNvCxnSpPr>
          <p:nvPr/>
        </p:nvCxnSpPr>
        <p:spPr bwMode="auto">
          <a:xfrm rot="10800000">
            <a:off x="4037013" y="3625850"/>
            <a:ext cx="2682024" cy="35141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1921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982"/>
              </a:cxn>
              <a:cxn ang="0">
                <a:pos x="732" y="969"/>
              </a:cxn>
              <a:cxn ang="0">
                <a:pos x="369" y="0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438650" y="433070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4632325" y="43910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7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29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1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chemeClr val="accent3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3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4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5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6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sz="4400" dirty="0">
              <a:latin typeface="Arial" panose="020B0604020202020204" pitchFamily="34" charset="0"/>
            </a:endParaRPr>
          </a:p>
        </p:txBody>
      </p:sp>
      <p:sp>
        <p:nvSpPr>
          <p:cNvPr id="37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6719037" y="3715658"/>
            <a:ext cx="8835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All 0</a:t>
            </a:r>
          </a:p>
        </p:txBody>
      </p:sp>
      <p:cxnSp>
        <p:nvCxnSpPr>
          <p:cNvPr id="42" name="Straight Arrow Connector 41"/>
          <p:cNvCxnSpPr>
            <a:stCxn id="40" idx="1"/>
            <a:endCxn id="20" idx="5"/>
          </p:cNvCxnSpPr>
          <p:nvPr/>
        </p:nvCxnSpPr>
        <p:spPr bwMode="auto">
          <a:xfrm rot="10800000">
            <a:off x="5241273" y="3576378"/>
            <a:ext cx="1477764" cy="400890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>
            <a:stCxn id="40" idx="1"/>
            <a:endCxn id="16" idx="7"/>
          </p:cNvCxnSpPr>
          <p:nvPr/>
        </p:nvCxnSpPr>
        <p:spPr bwMode="auto">
          <a:xfrm rot="10800000" flipV="1">
            <a:off x="4686619" y="3977268"/>
            <a:ext cx="2032419" cy="38993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>
            <a:stCxn id="40" idx="1"/>
            <a:endCxn id="18" idx="4"/>
          </p:cNvCxnSpPr>
          <p:nvPr/>
        </p:nvCxnSpPr>
        <p:spPr bwMode="auto">
          <a:xfrm rot="10800000">
            <a:off x="4037013" y="3625850"/>
            <a:ext cx="2682024" cy="35141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4" name="TextBox 43"/>
          <p:cNvSpPr txBox="1"/>
          <p:nvPr/>
        </p:nvSpPr>
        <p:spPr bwMode="auto">
          <a:xfrm>
            <a:off x="783764" y="753438"/>
            <a:ext cx="596189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Only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-monochromatic simplexes …</a:t>
            </a:r>
          </a:p>
        </p:txBody>
      </p:sp>
      <p:sp>
        <p:nvSpPr>
          <p:cNvPr id="45" name="TextBox 44"/>
          <p:cNvSpPr txBox="1"/>
          <p:nvPr/>
        </p:nvSpPr>
        <p:spPr bwMode="auto">
          <a:xfrm>
            <a:off x="780010" y="1771296"/>
            <a:ext cx="268214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Easier to count!</a:t>
            </a:r>
          </a:p>
        </p:txBody>
      </p:sp>
    </p:spTree>
    <p:extLst>
      <p:ext uri="{BB962C8B-B14F-4D97-AF65-F5344CB8AC3E}">
        <p14:creationId xmlns:p14="http://schemas.microsoft.com/office/powerpoint/2010/main" val="391544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054769" y="1799062"/>
            <a:ext cx="50930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Upper Bound: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054769" y="3509988"/>
            <a:ext cx="30844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Index Lemma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054769" y="2654525"/>
            <a:ext cx="43540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Weak Symmetry-Breaking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054769" y="4365451"/>
            <a:ext cx="28248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 Colorings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054769" y="5220913"/>
            <a:ext cx="540506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Lower Bound for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-Renaming</a:t>
            </a:r>
          </a:p>
        </p:txBody>
      </p:sp>
    </p:spTree>
    <p:extLst>
      <p:ext uri="{BB962C8B-B14F-4D97-AF65-F5344CB8AC3E}">
        <p14:creationId xmlns:p14="http://schemas.microsoft.com/office/powerpoint/2010/main" val="370733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Anonymity &amp; Symmetry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80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750953" y="3413155"/>
            <a:ext cx="3020378" cy="523220"/>
            <a:chOff x="773118" y="3684760"/>
            <a:chExt cx="3020378" cy="523220"/>
          </a:xfrm>
        </p:grpSpPr>
        <p:sp>
          <p:nvSpPr>
            <p:cNvPr id="14" name="TextBox 13"/>
            <p:cNvSpPr txBox="1"/>
            <p:nvPr/>
          </p:nvSpPr>
          <p:spPr bwMode="auto">
            <a:xfrm>
              <a:off x="773118" y="3684760"/>
              <a:ext cx="3020378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¦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= {                   }</a:t>
              </a: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498120" y="3815401"/>
              <a:ext cx="307975" cy="261938"/>
              <a:chOff x="4073525" y="4991100"/>
              <a:chExt cx="307975" cy="261938"/>
            </a:xfrm>
          </p:grpSpPr>
          <p:sp>
            <p:nvSpPr>
              <p:cNvPr id="5" name="Oval 25"/>
              <p:cNvSpPr>
                <a:spLocks noChangeArrowheads="1"/>
              </p:cNvSpPr>
              <p:nvPr/>
            </p:nvSpPr>
            <p:spPr bwMode="auto">
              <a:xfrm>
                <a:off x="4073525" y="4991100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" name="Oval 26"/>
              <p:cNvSpPr>
                <a:spLocks noChangeArrowheads="1"/>
              </p:cNvSpPr>
              <p:nvPr/>
            </p:nvSpPr>
            <p:spPr bwMode="auto">
              <a:xfrm>
                <a:off x="4279900" y="5054600"/>
                <a:ext cx="44450" cy="90488"/>
              </a:xfrm>
              <a:prstGeom prst="ellipse">
                <a:avLst/>
              </a:prstGeom>
              <a:solidFill>
                <a:schemeClr val="accent3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944028" y="3821752"/>
              <a:ext cx="290512" cy="249237"/>
              <a:chOff x="3211513" y="3579813"/>
              <a:chExt cx="290512" cy="249237"/>
            </a:xfrm>
          </p:grpSpPr>
          <p:sp>
            <p:nvSpPr>
              <p:cNvPr id="7" name="Oval 31"/>
              <p:cNvSpPr>
                <a:spLocks noChangeArrowheads="1"/>
              </p:cNvSpPr>
              <p:nvPr/>
            </p:nvSpPr>
            <p:spPr bwMode="auto">
              <a:xfrm>
                <a:off x="3211513" y="3579813"/>
                <a:ext cx="290512" cy="24923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" name="Oval 32"/>
              <p:cNvSpPr>
                <a:spLocks noChangeArrowheads="1"/>
              </p:cNvSpPr>
              <p:nvPr/>
            </p:nvSpPr>
            <p:spPr bwMode="auto">
              <a:xfrm>
                <a:off x="3405188" y="36401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3069675" y="3815401"/>
              <a:ext cx="307975" cy="261938"/>
              <a:chOff x="4735513" y="4991100"/>
              <a:chExt cx="307975" cy="261938"/>
            </a:xfrm>
          </p:grpSpPr>
          <p:sp>
            <p:nvSpPr>
              <p:cNvPr id="9" name="Oval 21"/>
              <p:cNvSpPr>
                <a:spLocks noChangeArrowheads="1"/>
              </p:cNvSpPr>
              <p:nvPr/>
            </p:nvSpPr>
            <p:spPr bwMode="auto">
              <a:xfrm>
                <a:off x="4735513" y="4991100"/>
                <a:ext cx="307975" cy="261938"/>
              </a:xfrm>
              <a:prstGeom prst="ellipse">
                <a:avLst/>
              </a:prstGeom>
              <a:solidFill>
                <a:srgbClr val="00FFCC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Oval 22"/>
              <p:cNvSpPr>
                <a:spLocks noChangeArrowheads="1"/>
              </p:cNvSpPr>
              <p:nvPr/>
            </p:nvSpPr>
            <p:spPr bwMode="auto">
              <a:xfrm>
                <a:off x="4941888" y="5054600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3750953" y="1999307"/>
            <a:ext cx="3020378" cy="523220"/>
            <a:chOff x="773118" y="3684760"/>
            <a:chExt cx="3020378" cy="523220"/>
          </a:xfrm>
        </p:grpSpPr>
        <p:sp>
          <p:nvSpPr>
            <p:cNvPr id="17" name="TextBox 16"/>
            <p:cNvSpPr txBox="1"/>
            <p:nvPr/>
          </p:nvSpPr>
          <p:spPr bwMode="auto">
            <a:xfrm>
              <a:off x="773118" y="3684760"/>
              <a:ext cx="3020378" cy="52322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¦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= {                   }</a:t>
              </a: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498120" y="3815401"/>
              <a:ext cx="307975" cy="261938"/>
              <a:chOff x="4073525" y="4991100"/>
              <a:chExt cx="307975" cy="261938"/>
            </a:xfrm>
          </p:grpSpPr>
          <p:sp>
            <p:nvSpPr>
              <p:cNvPr id="25" name="Oval 25"/>
              <p:cNvSpPr>
                <a:spLocks noChangeArrowheads="1"/>
              </p:cNvSpPr>
              <p:nvPr/>
            </p:nvSpPr>
            <p:spPr bwMode="auto">
              <a:xfrm>
                <a:off x="4073525" y="4991100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" name="Oval 26"/>
              <p:cNvSpPr>
                <a:spLocks noChangeArrowheads="1"/>
              </p:cNvSpPr>
              <p:nvPr/>
            </p:nvSpPr>
            <p:spPr bwMode="auto">
              <a:xfrm>
                <a:off x="4279900" y="5054600"/>
                <a:ext cx="44450" cy="90488"/>
              </a:xfrm>
              <a:prstGeom prst="ellipse">
                <a:avLst/>
              </a:prstGeom>
              <a:solidFill>
                <a:schemeClr val="accent3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944028" y="3821752"/>
              <a:ext cx="290512" cy="249237"/>
              <a:chOff x="3211513" y="3579813"/>
              <a:chExt cx="290512" cy="249237"/>
            </a:xfrm>
          </p:grpSpPr>
          <p:sp>
            <p:nvSpPr>
              <p:cNvPr id="23" name="Oval 31"/>
              <p:cNvSpPr>
                <a:spLocks noChangeArrowheads="1"/>
              </p:cNvSpPr>
              <p:nvPr/>
            </p:nvSpPr>
            <p:spPr bwMode="auto">
              <a:xfrm>
                <a:off x="3211513" y="3579813"/>
                <a:ext cx="290512" cy="24923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4" name="Oval 32"/>
              <p:cNvSpPr>
                <a:spLocks noChangeArrowheads="1"/>
              </p:cNvSpPr>
              <p:nvPr/>
            </p:nvSpPr>
            <p:spPr bwMode="auto">
              <a:xfrm>
                <a:off x="3405188" y="36401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3069675" y="3815401"/>
              <a:ext cx="307975" cy="261938"/>
              <a:chOff x="4735513" y="4991100"/>
              <a:chExt cx="307975" cy="261938"/>
            </a:xfrm>
          </p:grpSpPr>
          <p:sp>
            <p:nvSpPr>
              <p:cNvPr id="21" name="Oval 21"/>
              <p:cNvSpPr>
                <a:spLocks noChangeArrowheads="1"/>
              </p:cNvSpPr>
              <p:nvPr/>
            </p:nvSpPr>
            <p:spPr bwMode="auto">
              <a:xfrm>
                <a:off x="4735513" y="4991100"/>
                <a:ext cx="307975" cy="261938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2" name="Oval 22"/>
              <p:cNvSpPr>
                <a:spLocks noChangeArrowheads="1"/>
              </p:cNvSpPr>
              <p:nvPr/>
            </p:nvSpPr>
            <p:spPr bwMode="auto">
              <a:xfrm>
                <a:off x="4941888" y="5054600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7" name="TextBox 26"/>
          <p:cNvSpPr txBox="1"/>
          <p:nvPr/>
        </p:nvSpPr>
        <p:spPr bwMode="auto">
          <a:xfrm>
            <a:off x="1942814" y="2652666"/>
            <a:ext cx="2419252" cy="58477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permutation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¼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 rot="5400000">
            <a:off x="4725909" y="3051019"/>
            <a:ext cx="724277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 rot="5400000">
            <a:off x="5285715" y="3058564"/>
            <a:ext cx="724277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rot="5400000">
            <a:off x="5845521" y="3066109"/>
            <a:ext cx="724277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45" name="Group 44"/>
          <p:cNvGrpSpPr/>
          <p:nvPr/>
        </p:nvGrpSpPr>
        <p:grpSpPr>
          <a:xfrm>
            <a:off x="1665320" y="4521374"/>
            <a:ext cx="1857202" cy="1587216"/>
            <a:chOff x="2389581" y="4521374"/>
            <a:chExt cx="1857202" cy="1587216"/>
          </a:xfrm>
        </p:grpSpPr>
        <p:sp>
          <p:nvSpPr>
            <p:cNvPr id="34" name="Isosceles Triangle 33"/>
            <p:cNvSpPr/>
            <p:nvPr/>
          </p:nvSpPr>
          <p:spPr>
            <a:xfrm>
              <a:off x="2549819" y="4635373"/>
              <a:ext cx="1533295" cy="1321806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2389581" y="5846652"/>
              <a:ext cx="307975" cy="261938"/>
              <a:chOff x="4073525" y="4991100"/>
              <a:chExt cx="307975" cy="261938"/>
            </a:xfrm>
          </p:grpSpPr>
          <p:sp>
            <p:nvSpPr>
              <p:cNvPr id="36" name="Oval 25"/>
              <p:cNvSpPr>
                <a:spLocks noChangeArrowheads="1"/>
              </p:cNvSpPr>
              <p:nvPr/>
            </p:nvSpPr>
            <p:spPr bwMode="auto">
              <a:xfrm>
                <a:off x="4073525" y="4991100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auto">
              <a:xfrm>
                <a:off x="4279900" y="5054600"/>
                <a:ext cx="44450" cy="90488"/>
              </a:xfrm>
              <a:prstGeom prst="ellipse">
                <a:avLst/>
              </a:prstGeom>
              <a:solidFill>
                <a:schemeClr val="accent3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3157192" y="4521374"/>
              <a:ext cx="290512" cy="249237"/>
              <a:chOff x="3211513" y="3579813"/>
              <a:chExt cx="290512" cy="249237"/>
            </a:xfrm>
          </p:grpSpPr>
          <p:sp>
            <p:nvSpPr>
              <p:cNvPr id="38" name="Oval 31"/>
              <p:cNvSpPr>
                <a:spLocks noChangeArrowheads="1"/>
              </p:cNvSpPr>
              <p:nvPr/>
            </p:nvSpPr>
            <p:spPr bwMode="auto">
              <a:xfrm>
                <a:off x="3211513" y="3579813"/>
                <a:ext cx="290512" cy="24923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Oval 32"/>
              <p:cNvSpPr>
                <a:spLocks noChangeArrowheads="1"/>
              </p:cNvSpPr>
              <p:nvPr/>
            </p:nvSpPr>
            <p:spPr bwMode="auto">
              <a:xfrm>
                <a:off x="3405188" y="36401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3938808" y="5846652"/>
              <a:ext cx="307975" cy="261938"/>
              <a:chOff x="4735513" y="4991100"/>
              <a:chExt cx="307975" cy="261938"/>
            </a:xfrm>
          </p:grpSpPr>
          <p:sp>
            <p:nvSpPr>
              <p:cNvPr id="40" name="Oval 21"/>
              <p:cNvSpPr>
                <a:spLocks noChangeArrowheads="1"/>
              </p:cNvSpPr>
              <p:nvPr/>
            </p:nvSpPr>
            <p:spPr bwMode="auto">
              <a:xfrm>
                <a:off x="4735513" y="4991100"/>
                <a:ext cx="307975" cy="261938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1" name="Oval 22"/>
              <p:cNvSpPr>
                <a:spLocks noChangeArrowheads="1"/>
              </p:cNvSpPr>
              <p:nvPr/>
            </p:nvSpPr>
            <p:spPr bwMode="auto">
              <a:xfrm>
                <a:off x="4941888" y="5054600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5629184" y="4521374"/>
            <a:ext cx="1857202" cy="1587216"/>
            <a:chOff x="2389581" y="4521374"/>
            <a:chExt cx="1857202" cy="1587216"/>
          </a:xfrm>
        </p:grpSpPr>
        <p:sp>
          <p:nvSpPr>
            <p:cNvPr id="47" name="Isosceles Triangle 46"/>
            <p:cNvSpPr/>
            <p:nvPr/>
          </p:nvSpPr>
          <p:spPr>
            <a:xfrm>
              <a:off x="2549819" y="4635373"/>
              <a:ext cx="1533295" cy="1321806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2389581" y="5846652"/>
              <a:ext cx="307975" cy="261938"/>
              <a:chOff x="4073525" y="4991100"/>
              <a:chExt cx="307975" cy="261938"/>
            </a:xfrm>
          </p:grpSpPr>
          <p:sp>
            <p:nvSpPr>
              <p:cNvPr id="55" name="Oval 25"/>
              <p:cNvSpPr>
                <a:spLocks noChangeArrowheads="1"/>
              </p:cNvSpPr>
              <p:nvPr/>
            </p:nvSpPr>
            <p:spPr bwMode="auto">
              <a:xfrm>
                <a:off x="4073525" y="4991100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Oval 26"/>
              <p:cNvSpPr>
                <a:spLocks noChangeArrowheads="1"/>
              </p:cNvSpPr>
              <p:nvPr/>
            </p:nvSpPr>
            <p:spPr bwMode="auto">
              <a:xfrm>
                <a:off x="4279900" y="5054600"/>
                <a:ext cx="44450" cy="90488"/>
              </a:xfrm>
              <a:prstGeom prst="ellipse">
                <a:avLst/>
              </a:prstGeom>
              <a:solidFill>
                <a:schemeClr val="accent3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3157192" y="4521374"/>
              <a:ext cx="290512" cy="249237"/>
              <a:chOff x="3211513" y="3579813"/>
              <a:chExt cx="290512" cy="249237"/>
            </a:xfrm>
          </p:grpSpPr>
          <p:sp>
            <p:nvSpPr>
              <p:cNvPr id="53" name="Oval 31"/>
              <p:cNvSpPr>
                <a:spLocks noChangeArrowheads="1"/>
              </p:cNvSpPr>
              <p:nvPr/>
            </p:nvSpPr>
            <p:spPr bwMode="auto">
              <a:xfrm>
                <a:off x="3211513" y="3579813"/>
                <a:ext cx="290512" cy="24923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4" name="Oval 32"/>
              <p:cNvSpPr>
                <a:spLocks noChangeArrowheads="1"/>
              </p:cNvSpPr>
              <p:nvPr/>
            </p:nvSpPr>
            <p:spPr bwMode="auto">
              <a:xfrm>
                <a:off x="3405188" y="3640138"/>
                <a:ext cx="42862" cy="85725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3938808" y="5846652"/>
              <a:ext cx="307975" cy="261938"/>
              <a:chOff x="4735513" y="4991100"/>
              <a:chExt cx="307975" cy="261938"/>
            </a:xfrm>
          </p:grpSpPr>
          <p:sp>
            <p:nvSpPr>
              <p:cNvPr id="51" name="Oval 21"/>
              <p:cNvSpPr>
                <a:spLocks noChangeArrowheads="1"/>
              </p:cNvSpPr>
              <p:nvPr/>
            </p:nvSpPr>
            <p:spPr bwMode="auto">
              <a:xfrm>
                <a:off x="4735513" y="4991100"/>
                <a:ext cx="307975" cy="261938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sz="4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2" name="Oval 22"/>
              <p:cNvSpPr>
                <a:spLocks noChangeArrowheads="1"/>
              </p:cNvSpPr>
              <p:nvPr/>
            </p:nvSpPr>
            <p:spPr bwMode="auto">
              <a:xfrm>
                <a:off x="4941888" y="5054600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3157035" y="4838915"/>
            <a:ext cx="2837636" cy="952135"/>
            <a:chOff x="3244044" y="4588598"/>
            <a:chExt cx="2837636" cy="952135"/>
          </a:xfrm>
        </p:grpSpPr>
        <p:sp>
          <p:nvSpPr>
            <p:cNvPr id="57" name="Right Arrow 56"/>
            <p:cNvSpPr/>
            <p:nvPr/>
          </p:nvSpPr>
          <p:spPr>
            <a:xfrm>
              <a:off x="4092494" y="5097113"/>
              <a:ext cx="1140736" cy="443620"/>
            </a:xfrm>
            <a:prstGeom prst="rightArrow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 bwMode="auto">
            <a:xfrm>
              <a:off x="3244044" y="4588598"/>
              <a:ext cx="2837636" cy="58477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simplicial map </a:t>
              </a:r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207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>
            <a:off x="4458881" y="1372037"/>
            <a:ext cx="953631" cy="2088787"/>
          </a:xfrm>
          <a:custGeom>
            <a:avLst/>
            <a:gdLst>
              <a:gd name="connsiteX0" fmla="*/ 0 w 10000"/>
              <a:gd name="connsiteY0" fmla="*/ 0 h 9831"/>
              <a:gd name="connsiteX1" fmla="*/ 7016 w 10000"/>
              <a:gd name="connsiteY1" fmla="*/ 9831 h 9831"/>
              <a:gd name="connsiteX2" fmla="*/ 10000 w 10000"/>
              <a:gd name="connsiteY2" fmla="*/ 7481 h 9831"/>
              <a:gd name="connsiteX3" fmla="*/ 0 w 10000"/>
              <a:gd name="connsiteY3" fmla="*/ 0 h 9831"/>
              <a:gd name="connsiteX0" fmla="*/ 0 w 10096"/>
              <a:gd name="connsiteY0" fmla="*/ 0 h 9914"/>
              <a:gd name="connsiteX1" fmla="*/ 7112 w 10096"/>
              <a:gd name="connsiteY1" fmla="*/ 9914 h 9914"/>
              <a:gd name="connsiteX2" fmla="*/ 10096 w 10096"/>
              <a:gd name="connsiteY2" fmla="*/ 7524 h 9914"/>
              <a:gd name="connsiteX3" fmla="*/ 0 w 10096"/>
              <a:gd name="connsiteY3" fmla="*/ 0 h 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" h="9914">
                <a:moveTo>
                  <a:pt x="0" y="0"/>
                </a:moveTo>
                <a:lnTo>
                  <a:pt x="7112" y="9914"/>
                </a:lnTo>
                <a:lnTo>
                  <a:pt x="10096" y="7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5455866" y="1140737"/>
            <a:ext cx="207460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Oriented +1</a:t>
            </a:r>
          </a:p>
        </p:txBody>
      </p:sp>
      <p:cxnSp>
        <p:nvCxnSpPr>
          <p:cNvPr id="35" name="Straight Arrow Connector 34"/>
          <p:cNvCxnSpPr>
            <a:stCxn id="33" idx="2"/>
          </p:cNvCxnSpPr>
          <p:nvPr/>
        </p:nvCxnSpPr>
        <p:spPr bwMode="auto">
          <a:xfrm rot="5400000">
            <a:off x="5246463" y="1460278"/>
            <a:ext cx="1043029" cy="1450386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 bwMode="auto">
          <a:xfrm>
            <a:off x="630433" y="460218"/>
            <a:ext cx="613250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Orientations of symmetric simplexes?</a:t>
            </a:r>
          </a:p>
        </p:txBody>
      </p:sp>
    </p:spTree>
    <p:extLst>
      <p:ext uri="{BB962C8B-B14F-4D97-AF65-F5344CB8AC3E}">
        <p14:creationId xmlns:p14="http://schemas.microsoft.com/office/powerpoint/2010/main" val="354590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78868" y="1277293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>
            <a:off x="3819102" y="1299628"/>
            <a:ext cx="1293410" cy="2170250"/>
          </a:xfrm>
          <a:custGeom>
            <a:avLst/>
            <a:gdLst>
              <a:gd name="connsiteX0" fmla="*/ 0 w 10000"/>
              <a:gd name="connsiteY0" fmla="*/ 0 h 9831"/>
              <a:gd name="connsiteX1" fmla="*/ 7016 w 10000"/>
              <a:gd name="connsiteY1" fmla="*/ 9831 h 9831"/>
              <a:gd name="connsiteX2" fmla="*/ 10000 w 10000"/>
              <a:gd name="connsiteY2" fmla="*/ 7481 h 9831"/>
              <a:gd name="connsiteX3" fmla="*/ 0 w 10000"/>
              <a:gd name="connsiteY3" fmla="*/ 0 h 9831"/>
              <a:gd name="connsiteX0" fmla="*/ 0 w 10096"/>
              <a:gd name="connsiteY0" fmla="*/ 0 h 9914"/>
              <a:gd name="connsiteX1" fmla="*/ 7112 w 10096"/>
              <a:gd name="connsiteY1" fmla="*/ 9914 h 9914"/>
              <a:gd name="connsiteX2" fmla="*/ 10096 w 10096"/>
              <a:gd name="connsiteY2" fmla="*/ 7524 h 9914"/>
              <a:gd name="connsiteX3" fmla="*/ 0 w 10096"/>
              <a:gd name="connsiteY3" fmla="*/ 0 h 9914"/>
              <a:gd name="connsiteX0" fmla="*/ 6519 w 13563"/>
              <a:gd name="connsiteY0" fmla="*/ 0 h 10000"/>
              <a:gd name="connsiteX1" fmla="*/ 13563 w 13563"/>
              <a:gd name="connsiteY1" fmla="*/ 10000 h 10000"/>
              <a:gd name="connsiteX2" fmla="*/ 0 w 13563"/>
              <a:gd name="connsiteY2" fmla="*/ 9800 h 10000"/>
              <a:gd name="connsiteX3" fmla="*/ 6519 w 13563"/>
              <a:gd name="connsiteY3" fmla="*/ 0 h 10000"/>
              <a:gd name="connsiteX0" fmla="*/ 6424 w 13563"/>
              <a:gd name="connsiteY0" fmla="*/ 0 h 10390"/>
              <a:gd name="connsiteX1" fmla="*/ 13563 w 13563"/>
              <a:gd name="connsiteY1" fmla="*/ 10390 h 10390"/>
              <a:gd name="connsiteX2" fmla="*/ 0 w 13563"/>
              <a:gd name="connsiteY2" fmla="*/ 10190 h 10390"/>
              <a:gd name="connsiteX3" fmla="*/ 6424 w 13563"/>
              <a:gd name="connsiteY3" fmla="*/ 0 h 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63" h="10390">
                <a:moveTo>
                  <a:pt x="6424" y="0"/>
                </a:moveTo>
                <a:lnTo>
                  <a:pt x="13563" y="10390"/>
                </a:lnTo>
                <a:lnTo>
                  <a:pt x="0" y="10190"/>
                </a:lnTo>
                <a:lnTo>
                  <a:pt x="6424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1155290" y="597529"/>
            <a:ext cx="426591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“Flip” reverses orientation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 rot="16200000" flipH="1">
            <a:off x="2865420" y="1235798"/>
            <a:ext cx="1720161" cy="1530037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8" name="Curved Down Arrow 37"/>
          <p:cNvSpPr/>
          <p:nvPr/>
        </p:nvSpPr>
        <p:spPr>
          <a:xfrm flipH="1">
            <a:off x="4472412" y="2281474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55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>
            <a:off x="4458881" y="1372037"/>
            <a:ext cx="953631" cy="2088787"/>
          </a:xfrm>
          <a:custGeom>
            <a:avLst/>
            <a:gdLst>
              <a:gd name="connsiteX0" fmla="*/ 0 w 10000"/>
              <a:gd name="connsiteY0" fmla="*/ 0 h 9831"/>
              <a:gd name="connsiteX1" fmla="*/ 7016 w 10000"/>
              <a:gd name="connsiteY1" fmla="*/ 9831 h 9831"/>
              <a:gd name="connsiteX2" fmla="*/ 10000 w 10000"/>
              <a:gd name="connsiteY2" fmla="*/ 7481 h 9831"/>
              <a:gd name="connsiteX3" fmla="*/ 0 w 10000"/>
              <a:gd name="connsiteY3" fmla="*/ 0 h 9831"/>
              <a:gd name="connsiteX0" fmla="*/ 0 w 10096"/>
              <a:gd name="connsiteY0" fmla="*/ 0 h 9914"/>
              <a:gd name="connsiteX1" fmla="*/ 7112 w 10096"/>
              <a:gd name="connsiteY1" fmla="*/ 9914 h 9914"/>
              <a:gd name="connsiteX2" fmla="*/ 10096 w 10096"/>
              <a:gd name="connsiteY2" fmla="*/ 7524 h 9914"/>
              <a:gd name="connsiteX3" fmla="*/ 0 w 10096"/>
              <a:gd name="connsiteY3" fmla="*/ 0 h 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" h="9914">
                <a:moveTo>
                  <a:pt x="0" y="0"/>
                </a:moveTo>
                <a:lnTo>
                  <a:pt x="7112" y="9914"/>
                </a:lnTo>
                <a:lnTo>
                  <a:pt x="10096" y="7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5067942" y="1140737"/>
            <a:ext cx="28504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flips to “center”</a:t>
            </a:r>
          </a:p>
        </p:txBody>
      </p:sp>
      <p:sp>
        <p:nvSpPr>
          <p:cNvPr id="34" name="Freeform 33"/>
          <p:cNvSpPr/>
          <p:nvPr/>
        </p:nvSpPr>
        <p:spPr bwMode="auto">
          <a:xfrm>
            <a:off x="3802455" y="3413156"/>
            <a:ext cx="1348967" cy="1240325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967" h="1240325">
                <a:moveTo>
                  <a:pt x="0" y="45268"/>
                </a:moveTo>
                <a:lnTo>
                  <a:pt x="697117" y="1240325"/>
                </a:lnTo>
                <a:lnTo>
                  <a:pt x="1348967" y="45268"/>
                </a:lnTo>
                <a:lnTo>
                  <a:pt x="27161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 flipH="1">
            <a:off x="4472412" y="2281474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" name="Curved Down Arrow 36"/>
          <p:cNvSpPr/>
          <p:nvPr/>
        </p:nvSpPr>
        <p:spPr>
          <a:xfrm rot="16477305" flipH="1">
            <a:off x="3963909" y="3185310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5968432" y="2949921"/>
            <a:ext cx="27847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Orientation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(-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1)</a:t>
            </a:r>
            <a:r>
              <a:rPr lang="en-US" sz="2800" i="1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</a:p>
        </p:txBody>
      </p:sp>
      <p:cxnSp>
        <p:nvCxnSpPr>
          <p:cNvPr id="35" name="Straight Arrow Connector 34"/>
          <p:cNvCxnSpPr>
            <a:stCxn id="38" idx="1"/>
          </p:cNvCxnSpPr>
          <p:nvPr/>
        </p:nvCxnSpPr>
        <p:spPr bwMode="auto">
          <a:xfrm rot="10800000" flipV="1">
            <a:off x="4635406" y="3211531"/>
            <a:ext cx="1333027" cy="78104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32113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>
            <a:off x="4458881" y="1372037"/>
            <a:ext cx="953631" cy="2088787"/>
          </a:xfrm>
          <a:custGeom>
            <a:avLst/>
            <a:gdLst>
              <a:gd name="connsiteX0" fmla="*/ 0 w 10000"/>
              <a:gd name="connsiteY0" fmla="*/ 0 h 9831"/>
              <a:gd name="connsiteX1" fmla="*/ 7016 w 10000"/>
              <a:gd name="connsiteY1" fmla="*/ 9831 h 9831"/>
              <a:gd name="connsiteX2" fmla="*/ 10000 w 10000"/>
              <a:gd name="connsiteY2" fmla="*/ 7481 h 9831"/>
              <a:gd name="connsiteX3" fmla="*/ 0 w 10000"/>
              <a:gd name="connsiteY3" fmla="*/ 0 h 9831"/>
              <a:gd name="connsiteX0" fmla="*/ 0 w 10096"/>
              <a:gd name="connsiteY0" fmla="*/ 0 h 9914"/>
              <a:gd name="connsiteX1" fmla="*/ 7112 w 10096"/>
              <a:gd name="connsiteY1" fmla="*/ 9914 h 9914"/>
              <a:gd name="connsiteX2" fmla="*/ 10096 w 10096"/>
              <a:gd name="connsiteY2" fmla="*/ 7524 h 9914"/>
              <a:gd name="connsiteX3" fmla="*/ 0 w 10096"/>
              <a:gd name="connsiteY3" fmla="*/ 0 h 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" h="9914">
                <a:moveTo>
                  <a:pt x="0" y="0"/>
                </a:moveTo>
                <a:lnTo>
                  <a:pt x="7112" y="9914"/>
                </a:lnTo>
                <a:lnTo>
                  <a:pt x="10096" y="7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5067942" y="1140737"/>
            <a:ext cx="28504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flips to “center”</a:t>
            </a:r>
          </a:p>
        </p:txBody>
      </p:sp>
      <p:sp>
        <p:nvSpPr>
          <p:cNvPr id="34" name="Freeform 33"/>
          <p:cNvSpPr/>
          <p:nvPr/>
        </p:nvSpPr>
        <p:spPr bwMode="auto">
          <a:xfrm>
            <a:off x="3802455" y="3413156"/>
            <a:ext cx="1348967" cy="1240325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967" h="1240325">
                <a:moveTo>
                  <a:pt x="0" y="45268"/>
                </a:moveTo>
                <a:lnTo>
                  <a:pt x="697117" y="1240325"/>
                </a:lnTo>
                <a:lnTo>
                  <a:pt x="1348967" y="45268"/>
                </a:lnTo>
                <a:lnTo>
                  <a:pt x="27161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 flipH="1">
            <a:off x="4472412" y="2281474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" name="Curved Down Arrow 36"/>
          <p:cNvSpPr/>
          <p:nvPr/>
        </p:nvSpPr>
        <p:spPr>
          <a:xfrm rot="16477305" flipH="1">
            <a:off x="3963909" y="3185310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5968432" y="2949921"/>
            <a:ext cx="27847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Orientation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(-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1)</a:t>
            </a:r>
            <a:r>
              <a:rPr lang="en-US" sz="2800" i="1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</a:p>
        </p:txBody>
      </p:sp>
      <p:cxnSp>
        <p:nvCxnSpPr>
          <p:cNvPr id="35" name="Straight Arrow Connector 34"/>
          <p:cNvCxnSpPr>
            <a:stCxn id="38" idx="1"/>
          </p:cNvCxnSpPr>
          <p:nvPr/>
        </p:nvCxnSpPr>
        <p:spPr bwMode="auto">
          <a:xfrm rot="10800000" flipV="1">
            <a:off x="4635406" y="3211531"/>
            <a:ext cx="1333027" cy="78104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 bwMode="auto">
          <a:xfrm>
            <a:off x="453481" y="1664065"/>
            <a:ext cx="2666792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Anonymity </a:t>
            </a:r>
            <a:r>
              <a:rPr lang="en-US" sz="2800" dirty="0" smtClean="0">
                <a:latin typeface="cmsy1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complex is symmetric …</a:t>
            </a:r>
          </a:p>
        </p:txBody>
      </p:sp>
    </p:spTree>
    <p:extLst>
      <p:ext uri="{BB962C8B-B14F-4D97-AF65-F5344CB8AC3E}">
        <p14:creationId xmlns:p14="http://schemas.microsoft.com/office/powerpoint/2010/main" val="124753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>
            <a:off x="4458881" y="1372037"/>
            <a:ext cx="953631" cy="2088787"/>
          </a:xfrm>
          <a:custGeom>
            <a:avLst/>
            <a:gdLst>
              <a:gd name="connsiteX0" fmla="*/ 0 w 10000"/>
              <a:gd name="connsiteY0" fmla="*/ 0 h 9831"/>
              <a:gd name="connsiteX1" fmla="*/ 7016 w 10000"/>
              <a:gd name="connsiteY1" fmla="*/ 9831 h 9831"/>
              <a:gd name="connsiteX2" fmla="*/ 10000 w 10000"/>
              <a:gd name="connsiteY2" fmla="*/ 7481 h 9831"/>
              <a:gd name="connsiteX3" fmla="*/ 0 w 10000"/>
              <a:gd name="connsiteY3" fmla="*/ 0 h 9831"/>
              <a:gd name="connsiteX0" fmla="*/ 0 w 10096"/>
              <a:gd name="connsiteY0" fmla="*/ 0 h 9914"/>
              <a:gd name="connsiteX1" fmla="*/ 7112 w 10096"/>
              <a:gd name="connsiteY1" fmla="*/ 9914 h 9914"/>
              <a:gd name="connsiteX2" fmla="*/ 10096 w 10096"/>
              <a:gd name="connsiteY2" fmla="*/ 7524 h 9914"/>
              <a:gd name="connsiteX3" fmla="*/ 0 w 10096"/>
              <a:gd name="connsiteY3" fmla="*/ 0 h 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" h="9914">
                <a:moveTo>
                  <a:pt x="0" y="0"/>
                </a:moveTo>
                <a:lnTo>
                  <a:pt x="7112" y="9914"/>
                </a:lnTo>
                <a:lnTo>
                  <a:pt x="10096" y="7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5067942" y="1140737"/>
            <a:ext cx="28504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flips to “center”</a:t>
            </a:r>
          </a:p>
        </p:txBody>
      </p:sp>
      <p:sp>
        <p:nvSpPr>
          <p:cNvPr id="34" name="Freeform 33"/>
          <p:cNvSpPr/>
          <p:nvPr/>
        </p:nvSpPr>
        <p:spPr bwMode="auto">
          <a:xfrm>
            <a:off x="3802455" y="3413156"/>
            <a:ext cx="1348967" cy="1240325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967" h="1240325">
                <a:moveTo>
                  <a:pt x="0" y="45268"/>
                </a:moveTo>
                <a:lnTo>
                  <a:pt x="697117" y="1240325"/>
                </a:lnTo>
                <a:lnTo>
                  <a:pt x="1348967" y="45268"/>
                </a:lnTo>
                <a:lnTo>
                  <a:pt x="27161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 flipH="1">
            <a:off x="4472412" y="2281474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" name="Curved Down Arrow 36"/>
          <p:cNvSpPr/>
          <p:nvPr/>
        </p:nvSpPr>
        <p:spPr>
          <a:xfrm rot="16477305" flipH="1">
            <a:off x="3963909" y="3185310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4852097" y="3239632"/>
            <a:ext cx="380424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Orientation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(-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1)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2</a:t>
            </a:r>
            <a:r>
              <a:rPr lang="en-US" sz="2800" i="1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= +1</a:t>
            </a:r>
            <a:endParaRPr lang="en-US" sz="2800" i="1" baseline="30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 bwMode="auto">
          <a:xfrm>
            <a:off x="453481" y="1664065"/>
            <a:ext cx="2666792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Anonymity </a:t>
            </a:r>
            <a:r>
              <a:rPr lang="en-US" sz="2800" dirty="0" smtClean="0">
                <a:latin typeface="cmsy1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complex is symmetric …</a:t>
            </a:r>
          </a:p>
        </p:txBody>
      </p:sp>
      <p:sp>
        <p:nvSpPr>
          <p:cNvPr id="40" name="Freeform 29"/>
          <p:cNvSpPr>
            <a:spLocks/>
          </p:cNvSpPr>
          <p:nvPr/>
        </p:nvSpPr>
        <p:spPr bwMode="auto">
          <a:xfrm rot="5400000">
            <a:off x="5247403" y="3850621"/>
            <a:ext cx="686267" cy="2170154"/>
          </a:xfrm>
          <a:custGeom>
            <a:avLst/>
            <a:gdLst>
              <a:gd name="connsiteX0" fmla="*/ 0 w 10000"/>
              <a:gd name="connsiteY0" fmla="*/ 0 h 9831"/>
              <a:gd name="connsiteX1" fmla="*/ 7016 w 10000"/>
              <a:gd name="connsiteY1" fmla="*/ 9831 h 9831"/>
              <a:gd name="connsiteX2" fmla="*/ 10000 w 10000"/>
              <a:gd name="connsiteY2" fmla="*/ 7481 h 9831"/>
              <a:gd name="connsiteX3" fmla="*/ 0 w 10000"/>
              <a:gd name="connsiteY3" fmla="*/ 0 h 9831"/>
              <a:gd name="connsiteX0" fmla="*/ 0 w 10096"/>
              <a:gd name="connsiteY0" fmla="*/ 0 h 9914"/>
              <a:gd name="connsiteX1" fmla="*/ 7112 w 10096"/>
              <a:gd name="connsiteY1" fmla="*/ 9914 h 9914"/>
              <a:gd name="connsiteX2" fmla="*/ 10096 w 10096"/>
              <a:gd name="connsiteY2" fmla="*/ 7524 h 9914"/>
              <a:gd name="connsiteX3" fmla="*/ 0 w 10096"/>
              <a:gd name="connsiteY3" fmla="*/ 0 h 9914"/>
              <a:gd name="connsiteX0" fmla="*/ 3399 w 3399"/>
              <a:gd name="connsiteY0" fmla="*/ 0 h 10303"/>
              <a:gd name="connsiteX1" fmla="*/ 0 w 3399"/>
              <a:gd name="connsiteY1" fmla="*/ 10303 h 10303"/>
              <a:gd name="connsiteX2" fmla="*/ 2956 w 3399"/>
              <a:gd name="connsiteY2" fmla="*/ 7892 h 10303"/>
              <a:gd name="connsiteX3" fmla="*/ 3399 w 3399"/>
              <a:gd name="connsiteY3" fmla="*/ 0 h 10303"/>
              <a:gd name="connsiteX0" fmla="*/ 21172 w 21172"/>
              <a:gd name="connsiteY0" fmla="*/ 0 h 10084"/>
              <a:gd name="connsiteX1" fmla="*/ 0 w 21172"/>
              <a:gd name="connsiteY1" fmla="*/ 10084 h 10084"/>
              <a:gd name="connsiteX2" fmla="*/ 19869 w 21172"/>
              <a:gd name="connsiteY2" fmla="*/ 7660 h 10084"/>
              <a:gd name="connsiteX3" fmla="*/ 21172 w 21172"/>
              <a:gd name="connsiteY3" fmla="*/ 0 h 1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72" h="10084">
                <a:moveTo>
                  <a:pt x="21172" y="0"/>
                </a:moveTo>
                <a:lnTo>
                  <a:pt x="0" y="10084"/>
                </a:lnTo>
                <a:lnTo>
                  <a:pt x="19869" y="7660"/>
                </a:lnTo>
                <a:lnTo>
                  <a:pt x="21172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1" name="Curved Down Arrow 40"/>
          <p:cNvSpPr/>
          <p:nvPr/>
        </p:nvSpPr>
        <p:spPr>
          <a:xfrm>
            <a:off x="4588598" y="3846214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Curved Down Arrow 41"/>
          <p:cNvSpPr/>
          <p:nvPr/>
        </p:nvSpPr>
        <p:spPr>
          <a:xfrm rot="5122695">
            <a:off x="5356635" y="4587088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 bwMode="auto">
          <a:xfrm>
            <a:off x="790790" y="5584479"/>
            <a:ext cx="414087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flips to symmetric edge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 rot="10800000" flipV="1">
            <a:off x="5450186" y="3757187"/>
            <a:ext cx="1593410" cy="1376127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3988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>
            <a:off x="4458881" y="1372037"/>
            <a:ext cx="953631" cy="2088787"/>
          </a:xfrm>
          <a:custGeom>
            <a:avLst/>
            <a:gdLst>
              <a:gd name="connsiteX0" fmla="*/ 0 w 10000"/>
              <a:gd name="connsiteY0" fmla="*/ 0 h 9831"/>
              <a:gd name="connsiteX1" fmla="*/ 7016 w 10000"/>
              <a:gd name="connsiteY1" fmla="*/ 9831 h 9831"/>
              <a:gd name="connsiteX2" fmla="*/ 10000 w 10000"/>
              <a:gd name="connsiteY2" fmla="*/ 7481 h 9831"/>
              <a:gd name="connsiteX3" fmla="*/ 0 w 10000"/>
              <a:gd name="connsiteY3" fmla="*/ 0 h 9831"/>
              <a:gd name="connsiteX0" fmla="*/ 0 w 10096"/>
              <a:gd name="connsiteY0" fmla="*/ 0 h 9914"/>
              <a:gd name="connsiteX1" fmla="*/ 7112 w 10096"/>
              <a:gd name="connsiteY1" fmla="*/ 9914 h 9914"/>
              <a:gd name="connsiteX2" fmla="*/ 10096 w 10096"/>
              <a:gd name="connsiteY2" fmla="*/ 7524 h 9914"/>
              <a:gd name="connsiteX3" fmla="*/ 0 w 10096"/>
              <a:gd name="connsiteY3" fmla="*/ 0 h 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" h="9914">
                <a:moveTo>
                  <a:pt x="0" y="0"/>
                </a:moveTo>
                <a:lnTo>
                  <a:pt x="7112" y="9914"/>
                </a:lnTo>
                <a:lnTo>
                  <a:pt x="10096" y="7524"/>
                </a:lnTo>
                <a:lnTo>
                  <a:pt x="0" y="0"/>
                </a:lnTo>
                <a:close/>
              </a:path>
            </a:pathLst>
          </a:custGeom>
          <a:solidFill>
            <a:srgbClr val="FFCCFF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 flipH="1">
            <a:off x="4472412" y="2281474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" name="Curved Down Arrow 36"/>
          <p:cNvSpPr/>
          <p:nvPr/>
        </p:nvSpPr>
        <p:spPr>
          <a:xfrm rot="16477305" flipH="1">
            <a:off x="3963909" y="3185310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29"/>
          <p:cNvSpPr>
            <a:spLocks/>
          </p:cNvSpPr>
          <p:nvPr/>
        </p:nvSpPr>
        <p:spPr bwMode="auto">
          <a:xfrm rot="5400000">
            <a:off x="5247403" y="3850621"/>
            <a:ext cx="686267" cy="2170154"/>
          </a:xfrm>
          <a:custGeom>
            <a:avLst/>
            <a:gdLst>
              <a:gd name="connsiteX0" fmla="*/ 0 w 10000"/>
              <a:gd name="connsiteY0" fmla="*/ 0 h 9831"/>
              <a:gd name="connsiteX1" fmla="*/ 7016 w 10000"/>
              <a:gd name="connsiteY1" fmla="*/ 9831 h 9831"/>
              <a:gd name="connsiteX2" fmla="*/ 10000 w 10000"/>
              <a:gd name="connsiteY2" fmla="*/ 7481 h 9831"/>
              <a:gd name="connsiteX3" fmla="*/ 0 w 10000"/>
              <a:gd name="connsiteY3" fmla="*/ 0 h 9831"/>
              <a:gd name="connsiteX0" fmla="*/ 0 w 10096"/>
              <a:gd name="connsiteY0" fmla="*/ 0 h 9914"/>
              <a:gd name="connsiteX1" fmla="*/ 7112 w 10096"/>
              <a:gd name="connsiteY1" fmla="*/ 9914 h 9914"/>
              <a:gd name="connsiteX2" fmla="*/ 10096 w 10096"/>
              <a:gd name="connsiteY2" fmla="*/ 7524 h 9914"/>
              <a:gd name="connsiteX3" fmla="*/ 0 w 10096"/>
              <a:gd name="connsiteY3" fmla="*/ 0 h 9914"/>
              <a:gd name="connsiteX0" fmla="*/ 3399 w 3399"/>
              <a:gd name="connsiteY0" fmla="*/ 0 h 10303"/>
              <a:gd name="connsiteX1" fmla="*/ 0 w 3399"/>
              <a:gd name="connsiteY1" fmla="*/ 10303 h 10303"/>
              <a:gd name="connsiteX2" fmla="*/ 2956 w 3399"/>
              <a:gd name="connsiteY2" fmla="*/ 7892 h 10303"/>
              <a:gd name="connsiteX3" fmla="*/ 3399 w 3399"/>
              <a:gd name="connsiteY3" fmla="*/ 0 h 10303"/>
              <a:gd name="connsiteX0" fmla="*/ 21172 w 21172"/>
              <a:gd name="connsiteY0" fmla="*/ 0 h 10084"/>
              <a:gd name="connsiteX1" fmla="*/ 0 w 21172"/>
              <a:gd name="connsiteY1" fmla="*/ 10084 h 10084"/>
              <a:gd name="connsiteX2" fmla="*/ 19869 w 21172"/>
              <a:gd name="connsiteY2" fmla="*/ 7660 h 10084"/>
              <a:gd name="connsiteX3" fmla="*/ 21172 w 21172"/>
              <a:gd name="connsiteY3" fmla="*/ 0 h 1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72" h="10084">
                <a:moveTo>
                  <a:pt x="21172" y="0"/>
                </a:moveTo>
                <a:lnTo>
                  <a:pt x="0" y="10084"/>
                </a:lnTo>
                <a:lnTo>
                  <a:pt x="19869" y="7660"/>
                </a:lnTo>
                <a:lnTo>
                  <a:pt x="21172" y="0"/>
                </a:lnTo>
                <a:close/>
              </a:path>
            </a:pathLst>
          </a:custGeom>
          <a:solidFill>
            <a:srgbClr val="FFCCFF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1" name="Curved Down Arrow 40"/>
          <p:cNvSpPr/>
          <p:nvPr/>
        </p:nvSpPr>
        <p:spPr>
          <a:xfrm>
            <a:off x="4588598" y="3846214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Curved Down Arrow 41"/>
          <p:cNvSpPr/>
          <p:nvPr/>
        </p:nvSpPr>
        <p:spPr>
          <a:xfrm rot="5122695">
            <a:off x="5356635" y="4587088"/>
            <a:ext cx="651850" cy="392090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 bwMode="auto">
          <a:xfrm>
            <a:off x="2040485" y="5431985"/>
            <a:ext cx="5142739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Symmetric boundary simplexes have same orientation</a:t>
            </a:r>
          </a:p>
        </p:txBody>
      </p:sp>
    </p:spTree>
    <p:extLst>
      <p:ext uri="{BB962C8B-B14F-4D97-AF65-F5344CB8AC3E}">
        <p14:creationId xmlns:p14="http://schemas.microsoft.com/office/powerpoint/2010/main" val="296085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87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1085546" y="387525"/>
            <a:ext cx="634340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 many monochromatic simplexes?</a:t>
            </a:r>
          </a:p>
        </p:txBody>
      </p:sp>
    </p:spTree>
    <p:extLst>
      <p:ext uri="{BB962C8B-B14F-4D97-AF65-F5344CB8AC3E}">
        <p14:creationId xmlns:p14="http://schemas.microsoft.com/office/powerpoint/2010/main" val="1655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925246" y="387525"/>
            <a:ext cx="666400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 many monochromatic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-simplexes?</a:t>
            </a:r>
          </a:p>
        </p:txBody>
      </p:sp>
      <p:sp>
        <p:nvSpPr>
          <p:cNvPr id="32" name="TextBox 31"/>
          <p:cNvSpPr txBox="1"/>
          <p:nvPr/>
        </p:nvSpPr>
        <p:spPr bwMode="auto">
          <a:xfrm>
            <a:off x="705815" y="1629623"/>
            <a:ext cx="55451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 1-monochromatic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</a:t>
            </a:r>
          </a:p>
        </p:txBody>
      </p:sp>
      <p:cxnSp>
        <p:nvCxnSpPr>
          <p:cNvPr id="34" name="Straight Arrow Connector 33"/>
          <p:cNvCxnSpPr>
            <a:stCxn id="32" idx="2"/>
          </p:cNvCxnSpPr>
          <p:nvPr/>
        </p:nvCxnSpPr>
        <p:spPr bwMode="auto">
          <a:xfrm rot="16200000" flipH="1">
            <a:off x="3114371" y="2516841"/>
            <a:ext cx="1776361" cy="1048364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2338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1352050" y="1774478"/>
            <a:ext cx="5950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+1</a:t>
            </a:r>
          </a:p>
        </p:txBody>
      </p:sp>
      <p:sp>
        <p:nvSpPr>
          <p:cNvPr id="36" name="Freeform 35"/>
          <p:cNvSpPr/>
          <p:nvPr/>
        </p:nvSpPr>
        <p:spPr bwMode="auto">
          <a:xfrm>
            <a:off x="3802455" y="3413156"/>
            <a:ext cx="1348967" cy="1240325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967" h="1240325">
                <a:moveTo>
                  <a:pt x="0" y="45268"/>
                </a:moveTo>
                <a:lnTo>
                  <a:pt x="697117" y="1240325"/>
                </a:lnTo>
                <a:lnTo>
                  <a:pt x="1348967" y="45268"/>
                </a:lnTo>
                <a:lnTo>
                  <a:pt x="27161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927908" y="5511786"/>
            <a:ext cx="698460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 many 0-monochromatic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-simplexes?</a:t>
            </a:r>
          </a:p>
        </p:txBody>
      </p:sp>
      <p:cxnSp>
        <p:nvCxnSpPr>
          <p:cNvPr id="34" name="Straight Arrow Connector 33"/>
          <p:cNvCxnSpPr>
            <a:stCxn id="32" idx="2"/>
          </p:cNvCxnSpPr>
          <p:nvPr/>
        </p:nvCxnSpPr>
        <p:spPr bwMode="auto">
          <a:xfrm rot="16200000" flipH="1">
            <a:off x="2299558" y="1647708"/>
            <a:ext cx="1423276" cy="2723256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8893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90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927908" y="5511786"/>
            <a:ext cx="698460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 many 0-monochromatic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-simplexes?</a:t>
            </a:r>
          </a:p>
        </p:txBody>
      </p:sp>
      <p:sp>
        <p:nvSpPr>
          <p:cNvPr id="32" name="TextBox 31"/>
          <p:cNvSpPr txBox="1"/>
          <p:nvPr/>
        </p:nvSpPr>
        <p:spPr bwMode="auto">
          <a:xfrm>
            <a:off x="2302297" y="588474"/>
            <a:ext cx="418095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WLOG “corner” color is 0</a:t>
            </a:r>
          </a:p>
        </p:txBody>
      </p:sp>
      <p:sp>
        <p:nvSpPr>
          <p:cNvPr id="36" name="Freeform 35"/>
          <p:cNvSpPr/>
          <p:nvPr/>
        </p:nvSpPr>
        <p:spPr bwMode="auto">
          <a:xfrm flipV="1">
            <a:off x="3802455" y="1385182"/>
            <a:ext cx="1339914" cy="2035772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  <a:gd name="connsiteX0" fmla="*/ 0 w 1348967"/>
              <a:gd name="connsiteY0" fmla="*/ 45268 h 1245887"/>
              <a:gd name="connsiteX1" fmla="*/ 633742 w 1348967"/>
              <a:gd name="connsiteY1" fmla="*/ 1245887 h 1245887"/>
              <a:gd name="connsiteX2" fmla="*/ 1348967 w 1348967"/>
              <a:gd name="connsiteY2" fmla="*/ 45268 h 1245887"/>
              <a:gd name="connsiteX3" fmla="*/ 27161 w 1348967"/>
              <a:gd name="connsiteY3" fmla="*/ 0 h 1245887"/>
              <a:gd name="connsiteX0" fmla="*/ 0 w 1339914"/>
              <a:gd name="connsiteY0" fmla="*/ 50058 h 1250677"/>
              <a:gd name="connsiteX1" fmla="*/ 633742 w 1339914"/>
              <a:gd name="connsiteY1" fmla="*/ 1250677 h 1250677"/>
              <a:gd name="connsiteX2" fmla="*/ 1339914 w 1339914"/>
              <a:gd name="connsiteY2" fmla="*/ 0 h 1250677"/>
              <a:gd name="connsiteX3" fmla="*/ 27161 w 1339914"/>
              <a:gd name="connsiteY3" fmla="*/ 4790 h 125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9914" h="1250677">
                <a:moveTo>
                  <a:pt x="0" y="50058"/>
                </a:moveTo>
                <a:lnTo>
                  <a:pt x="633742" y="1250677"/>
                </a:lnTo>
                <a:lnTo>
                  <a:pt x="1339914" y="0"/>
                </a:lnTo>
                <a:lnTo>
                  <a:pt x="27161" y="479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6626931" y="1130173"/>
            <a:ext cx="70724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</a:p>
        </p:txBody>
      </p:sp>
      <p:cxnSp>
        <p:nvCxnSpPr>
          <p:cNvPr id="34" name="Straight Arrow Connector 33"/>
          <p:cNvCxnSpPr>
            <a:stCxn id="35" idx="2"/>
          </p:cNvCxnSpPr>
          <p:nvPr/>
        </p:nvCxnSpPr>
        <p:spPr bwMode="auto">
          <a:xfrm rot="5400000">
            <a:off x="5199686" y="944227"/>
            <a:ext cx="1071702" cy="2490034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5760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  <p:bldP spid="3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91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927908" y="5511786"/>
            <a:ext cx="698460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 many 0-monochromatic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-simplexes?</a:t>
            </a:r>
          </a:p>
        </p:txBody>
      </p:sp>
      <p:sp>
        <p:nvSpPr>
          <p:cNvPr id="32" name="TextBox 31"/>
          <p:cNvSpPr txBox="1"/>
          <p:nvPr/>
        </p:nvSpPr>
        <p:spPr bwMode="auto">
          <a:xfrm>
            <a:off x="1247529" y="588474"/>
            <a:ext cx="629050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There are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symmetric simplexes …</a:t>
            </a:r>
          </a:p>
        </p:txBody>
      </p:sp>
      <p:sp>
        <p:nvSpPr>
          <p:cNvPr id="36" name="Freeform 35"/>
          <p:cNvSpPr/>
          <p:nvPr/>
        </p:nvSpPr>
        <p:spPr bwMode="auto">
          <a:xfrm flipV="1">
            <a:off x="3802455" y="1385182"/>
            <a:ext cx="1339914" cy="2035772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  <a:gd name="connsiteX0" fmla="*/ 0 w 1348967"/>
              <a:gd name="connsiteY0" fmla="*/ 45268 h 1245887"/>
              <a:gd name="connsiteX1" fmla="*/ 633742 w 1348967"/>
              <a:gd name="connsiteY1" fmla="*/ 1245887 h 1245887"/>
              <a:gd name="connsiteX2" fmla="*/ 1348967 w 1348967"/>
              <a:gd name="connsiteY2" fmla="*/ 45268 h 1245887"/>
              <a:gd name="connsiteX3" fmla="*/ 27161 w 1348967"/>
              <a:gd name="connsiteY3" fmla="*/ 0 h 1245887"/>
              <a:gd name="connsiteX0" fmla="*/ 0 w 1339914"/>
              <a:gd name="connsiteY0" fmla="*/ 50058 h 1250677"/>
              <a:gd name="connsiteX1" fmla="*/ 633742 w 1339914"/>
              <a:gd name="connsiteY1" fmla="*/ 1250677 h 1250677"/>
              <a:gd name="connsiteX2" fmla="*/ 1339914 w 1339914"/>
              <a:gd name="connsiteY2" fmla="*/ 0 h 1250677"/>
              <a:gd name="connsiteX3" fmla="*/ 27161 w 1339914"/>
              <a:gd name="connsiteY3" fmla="*/ 4790 h 125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9914" h="1250677">
                <a:moveTo>
                  <a:pt x="0" y="50058"/>
                </a:moveTo>
                <a:lnTo>
                  <a:pt x="633742" y="1250677"/>
                </a:lnTo>
                <a:lnTo>
                  <a:pt x="1339914" y="0"/>
                </a:lnTo>
                <a:lnTo>
                  <a:pt x="27161" y="479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6726436" y="1981199"/>
            <a:ext cx="15584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+(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+1)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</a:p>
        </p:txBody>
      </p:sp>
      <p:cxnSp>
        <p:nvCxnSpPr>
          <p:cNvPr id="34" name="Straight Arrow Connector 33"/>
          <p:cNvCxnSpPr>
            <a:stCxn id="35" idx="1"/>
          </p:cNvCxnSpPr>
          <p:nvPr/>
        </p:nvCxnSpPr>
        <p:spPr bwMode="auto">
          <a:xfrm rot="10800000" flipV="1">
            <a:off x="4354736" y="2242809"/>
            <a:ext cx="2371700" cy="53660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Freeform 36"/>
          <p:cNvSpPr/>
          <p:nvPr/>
        </p:nvSpPr>
        <p:spPr bwMode="auto">
          <a:xfrm flipV="1">
            <a:off x="2189429" y="3429756"/>
            <a:ext cx="2299582" cy="1800382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  <a:gd name="connsiteX0" fmla="*/ 0 w 1348967"/>
              <a:gd name="connsiteY0" fmla="*/ 45268 h 1245887"/>
              <a:gd name="connsiteX1" fmla="*/ 633742 w 1348967"/>
              <a:gd name="connsiteY1" fmla="*/ 1245887 h 1245887"/>
              <a:gd name="connsiteX2" fmla="*/ 1348967 w 1348967"/>
              <a:gd name="connsiteY2" fmla="*/ 45268 h 1245887"/>
              <a:gd name="connsiteX3" fmla="*/ 27161 w 1348967"/>
              <a:gd name="connsiteY3" fmla="*/ 0 h 1245887"/>
              <a:gd name="connsiteX0" fmla="*/ 0 w 1339914"/>
              <a:gd name="connsiteY0" fmla="*/ 50058 h 1250677"/>
              <a:gd name="connsiteX1" fmla="*/ 633742 w 1339914"/>
              <a:gd name="connsiteY1" fmla="*/ 1250677 h 1250677"/>
              <a:gd name="connsiteX2" fmla="*/ 1339914 w 1339914"/>
              <a:gd name="connsiteY2" fmla="*/ 0 h 1250677"/>
              <a:gd name="connsiteX3" fmla="*/ 27161 w 1339914"/>
              <a:gd name="connsiteY3" fmla="*/ 4790 h 1250677"/>
              <a:gd name="connsiteX0" fmla="*/ 0 w 1339914"/>
              <a:gd name="connsiteY0" fmla="*/ 50058 h 1139437"/>
              <a:gd name="connsiteX1" fmla="*/ 1267485 w 1339914"/>
              <a:gd name="connsiteY1" fmla="*/ 1139437 h 1139437"/>
              <a:gd name="connsiteX2" fmla="*/ 1339914 w 1339914"/>
              <a:gd name="connsiteY2" fmla="*/ 0 h 1139437"/>
              <a:gd name="connsiteX3" fmla="*/ 27161 w 1339914"/>
              <a:gd name="connsiteY3" fmla="*/ 4790 h 1139437"/>
              <a:gd name="connsiteX0" fmla="*/ 0 w 1973657"/>
              <a:gd name="connsiteY0" fmla="*/ 45268 h 1134647"/>
              <a:gd name="connsiteX1" fmla="*/ 1267485 w 1973657"/>
              <a:gd name="connsiteY1" fmla="*/ 1134647 h 1134647"/>
              <a:gd name="connsiteX2" fmla="*/ 1973657 w 1973657"/>
              <a:gd name="connsiteY2" fmla="*/ 406798 h 1134647"/>
              <a:gd name="connsiteX3" fmla="*/ 27161 w 1973657"/>
              <a:gd name="connsiteY3" fmla="*/ 0 h 1134647"/>
              <a:gd name="connsiteX0" fmla="*/ 0 w 1973657"/>
              <a:gd name="connsiteY0" fmla="*/ 0 h 1089379"/>
              <a:gd name="connsiteX1" fmla="*/ 1267485 w 1973657"/>
              <a:gd name="connsiteY1" fmla="*/ 1089379 h 1089379"/>
              <a:gd name="connsiteX2" fmla="*/ 1973657 w 1973657"/>
              <a:gd name="connsiteY2" fmla="*/ 361530 h 1089379"/>
              <a:gd name="connsiteX0" fmla="*/ 0 w 2299582"/>
              <a:gd name="connsiteY0" fmla="*/ 0 h 1106065"/>
              <a:gd name="connsiteX1" fmla="*/ 1593410 w 2299582"/>
              <a:gd name="connsiteY1" fmla="*/ 1106065 h 1106065"/>
              <a:gd name="connsiteX2" fmla="*/ 2299582 w 2299582"/>
              <a:gd name="connsiteY2" fmla="*/ 378216 h 11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9582" h="1106065">
                <a:moveTo>
                  <a:pt x="0" y="0"/>
                </a:moveTo>
                <a:lnTo>
                  <a:pt x="1593410" y="1106065"/>
                </a:lnTo>
                <a:lnTo>
                  <a:pt x="2299582" y="378216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8" name="Freeform 37"/>
          <p:cNvSpPr/>
          <p:nvPr/>
        </p:nvSpPr>
        <p:spPr bwMode="auto">
          <a:xfrm flipV="1">
            <a:off x="4550874" y="3437301"/>
            <a:ext cx="2145672" cy="1818488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  <a:gd name="connsiteX0" fmla="*/ 0 w 1348967"/>
              <a:gd name="connsiteY0" fmla="*/ 45268 h 1245887"/>
              <a:gd name="connsiteX1" fmla="*/ 633742 w 1348967"/>
              <a:gd name="connsiteY1" fmla="*/ 1245887 h 1245887"/>
              <a:gd name="connsiteX2" fmla="*/ 1348967 w 1348967"/>
              <a:gd name="connsiteY2" fmla="*/ 45268 h 1245887"/>
              <a:gd name="connsiteX3" fmla="*/ 27161 w 1348967"/>
              <a:gd name="connsiteY3" fmla="*/ 0 h 1245887"/>
              <a:gd name="connsiteX0" fmla="*/ 0 w 1339914"/>
              <a:gd name="connsiteY0" fmla="*/ 50058 h 1250677"/>
              <a:gd name="connsiteX1" fmla="*/ 633742 w 1339914"/>
              <a:gd name="connsiteY1" fmla="*/ 1250677 h 1250677"/>
              <a:gd name="connsiteX2" fmla="*/ 1339914 w 1339914"/>
              <a:gd name="connsiteY2" fmla="*/ 0 h 1250677"/>
              <a:gd name="connsiteX3" fmla="*/ 27161 w 1339914"/>
              <a:gd name="connsiteY3" fmla="*/ 4790 h 1250677"/>
              <a:gd name="connsiteX0" fmla="*/ 126749 w 1466663"/>
              <a:gd name="connsiteY0" fmla="*/ 50058 h 1239553"/>
              <a:gd name="connsiteX1" fmla="*/ 0 w 1466663"/>
              <a:gd name="connsiteY1" fmla="*/ 1239553 h 1239553"/>
              <a:gd name="connsiteX2" fmla="*/ 1466663 w 1466663"/>
              <a:gd name="connsiteY2" fmla="*/ 0 h 1239553"/>
              <a:gd name="connsiteX3" fmla="*/ 153910 w 1466663"/>
              <a:gd name="connsiteY3" fmla="*/ 4790 h 1239553"/>
              <a:gd name="connsiteX0" fmla="*/ 715223 w 2055137"/>
              <a:gd name="connsiteY0" fmla="*/ 50058 h 1239553"/>
              <a:gd name="connsiteX1" fmla="*/ 588474 w 2055137"/>
              <a:gd name="connsiteY1" fmla="*/ 1239553 h 1239553"/>
              <a:gd name="connsiteX2" fmla="*/ 2055137 w 2055137"/>
              <a:gd name="connsiteY2" fmla="*/ 0 h 1239553"/>
              <a:gd name="connsiteX3" fmla="*/ 0 w 2055137"/>
              <a:gd name="connsiteY3" fmla="*/ 566552 h 1239553"/>
              <a:gd name="connsiteX0" fmla="*/ 715223 w 2055137"/>
              <a:gd name="connsiteY0" fmla="*/ 50058 h 1239553"/>
              <a:gd name="connsiteX1" fmla="*/ 588474 w 2055137"/>
              <a:gd name="connsiteY1" fmla="*/ 1239553 h 1239553"/>
              <a:gd name="connsiteX2" fmla="*/ 2055137 w 2055137"/>
              <a:gd name="connsiteY2" fmla="*/ 0 h 1239553"/>
              <a:gd name="connsiteX3" fmla="*/ 0 w 2055137"/>
              <a:gd name="connsiteY3" fmla="*/ 566552 h 1239553"/>
              <a:gd name="connsiteX0" fmla="*/ 126749 w 1466663"/>
              <a:gd name="connsiteY0" fmla="*/ 50058 h 1239553"/>
              <a:gd name="connsiteX1" fmla="*/ 0 w 1466663"/>
              <a:gd name="connsiteY1" fmla="*/ 1239553 h 1239553"/>
              <a:gd name="connsiteX2" fmla="*/ 1466663 w 1466663"/>
              <a:gd name="connsiteY2" fmla="*/ 0 h 1239553"/>
              <a:gd name="connsiteX0" fmla="*/ 0 w 2046084"/>
              <a:gd name="connsiteY0" fmla="*/ 550638 h 1239553"/>
              <a:gd name="connsiteX1" fmla="*/ 579421 w 2046084"/>
              <a:gd name="connsiteY1" fmla="*/ 1239553 h 1239553"/>
              <a:gd name="connsiteX2" fmla="*/ 2046084 w 2046084"/>
              <a:gd name="connsiteY2" fmla="*/ 0 h 1239553"/>
              <a:gd name="connsiteX0" fmla="*/ 0 w 2145672"/>
              <a:gd name="connsiteY0" fmla="*/ 411588 h 1100503"/>
              <a:gd name="connsiteX1" fmla="*/ 579421 w 2145672"/>
              <a:gd name="connsiteY1" fmla="*/ 1100503 h 1100503"/>
              <a:gd name="connsiteX2" fmla="*/ 2145672 w 2145672"/>
              <a:gd name="connsiteY2" fmla="*/ 0 h 1100503"/>
              <a:gd name="connsiteX0" fmla="*/ 0 w 2145672"/>
              <a:gd name="connsiteY0" fmla="*/ 411588 h 1117189"/>
              <a:gd name="connsiteX1" fmla="*/ 570368 w 2145672"/>
              <a:gd name="connsiteY1" fmla="*/ 1117189 h 1117189"/>
              <a:gd name="connsiteX2" fmla="*/ 2145672 w 2145672"/>
              <a:gd name="connsiteY2" fmla="*/ 0 h 1117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5672" h="1117189">
                <a:moveTo>
                  <a:pt x="0" y="411588"/>
                </a:moveTo>
                <a:lnTo>
                  <a:pt x="570368" y="1117189"/>
                </a:lnTo>
                <a:lnTo>
                  <a:pt x="2145672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39" name="Straight Arrow Connector 38"/>
          <p:cNvCxnSpPr>
            <a:stCxn id="35" idx="1"/>
          </p:cNvCxnSpPr>
          <p:nvPr/>
        </p:nvCxnSpPr>
        <p:spPr bwMode="auto">
          <a:xfrm rot="10800000" flipV="1">
            <a:off x="3666674" y="2242809"/>
            <a:ext cx="3059762" cy="222055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>
            <a:stCxn id="35" idx="1"/>
          </p:cNvCxnSpPr>
          <p:nvPr/>
        </p:nvCxnSpPr>
        <p:spPr bwMode="auto">
          <a:xfrm rot="10800000" flipV="1">
            <a:off x="5355148" y="2242809"/>
            <a:ext cx="1371288" cy="219791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TextBox 48"/>
          <p:cNvSpPr txBox="1"/>
          <p:nvPr/>
        </p:nvSpPr>
        <p:spPr bwMode="auto">
          <a:xfrm>
            <a:off x="5336033" y="1293136"/>
            <a:ext cx="29450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same orientation.</a:t>
            </a:r>
          </a:p>
        </p:txBody>
      </p:sp>
    </p:spTree>
    <p:extLst>
      <p:ext uri="{BB962C8B-B14F-4D97-AF65-F5344CB8AC3E}">
        <p14:creationId xmlns:p14="http://schemas.microsoft.com/office/powerpoint/2010/main" val="260361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  <p:bldP spid="35" grpId="0" animBg="1"/>
      <p:bldP spid="37" grpId="0" animBg="1"/>
      <p:bldP spid="38" grpId="0" animBg="1"/>
      <p:bldP spid="49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92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927908" y="5511786"/>
            <a:ext cx="698460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 many 0-monochromatic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-simplexes?</a:t>
            </a:r>
          </a:p>
        </p:txBody>
      </p:sp>
      <p:sp>
        <p:nvSpPr>
          <p:cNvPr id="32" name="TextBox 31"/>
          <p:cNvSpPr txBox="1"/>
          <p:nvPr/>
        </p:nvSpPr>
        <p:spPr bwMode="auto">
          <a:xfrm>
            <a:off x="701706" y="588474"/>
            <a:ext cx="73821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-face has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q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0-monochromatic simplexes …</a:t>
            </a:r>
          </a:p>
        </p:txBody>
      </p:sp>
      <p:sp>
        <p:nvSpPr>
          <p:cNvPr id="36" name="Freeform 35"/>
          <p:cNvSpPr/>
          <p:nvPr/>
        </p:nvSpPr>
        <p:spPr bwMode="auto">
          <a:xfrm flipV="1">
            <a:off x="5142370" y="3420955"/>
            <a:ext cx="1620569" cy="1857217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  <a:gd name="connsiteX0" fmla="*/ 0 w 1348967"/>
              <a:gd name="connsiteY0" fmla="*/ 45268 h 1245887"/>
              <a:gd name="connsiteX1" fmla="*/ 633742 w 1348967"/>
              <a:gd name="connsiteY1" fmla="*/ 1245887 h 1245887"/>
              <a:gd name="connsiteX2" fmla="*/ 1348967 w 1348967"/>
              <a:gd name="connsiteY2" fmla="*/ 45268 h 1245887"/>
              <a:gd name="connsiteX3" fmla="*/ 27161 w 1348967"/>
              <a:gd name="connsiteY3" fmla="*/ 0 h 1245887"/>
              <a:gd name="connsiteX0" fmla="*/ 0 w 1339914"/>
              <a:gd name="connsiteY0" fmla="*/ 50058 h 1250677"/>
              <a:gd name="connsiteX1" fmla="*/ 633742 w 1339914"/>
              <a:gd name="connsiteY1" fmla="*/ 1250677 h 1250677"/>
              <a:gd name="connsiteX2" fmla="*/ 1339914 w 1339914"/>
              <a:gd name="connsiteY2" fmla="*/ 0 h 1250677"/>
              <a:gd name="connsiteX3" fmla="*/ 27161 w 1339914"/>
              <a:gd name="connsiteY3" fmla="*/ 4790 h 1250677"/>
              <a:gd name="connsiteX0" fmla="*/ 0 w 2960483"/>
              <a:gd name="connsiteY0" fmla="*/ 1191040 h 1191040"/>
              <a:gd name="connsiteX1" fmla="*/ 2960483 w 2960483"/>
              <a:gd name="connsiteY1" fmla="*/ 0 h 1191040"/>
              <a:gd name="connsiteX2" fmla="*/ 1339914 w 2960483"/>
              <a:gd name="connsiteY2" fmla="*/ 1140982 h 1191040"/>
              <a:gd name="connsiteX3" fmla="*/ 27161 w 2960483"/>
              <a:gd name="connsiteY3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4" fmla="*/ 27161 w 2960483"/>
              <a:gd name="connsiteY4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4" fmla="*/ 27161 w 2960483"/>
              <a:gd name="connsiteY4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0" fmla="*/ 0 w 2218098"/>
              <a:gd name="connsiteY0" fmla="*/ 422713 h 1140982"/>
              <a:gd name="connsiteX1" fmla="*/ 2218098 w 2218098"/>
              <a:gd name="connsiteY1" fmla="*/ 0 h 1140982"/>
              <a:gd name="connsiteX2" fmla="*/ 597529 w 2218098"/>
              <a:gd name="connsiteY2" fmla="*/ 1140982 h 1140982"/>
              <a:gd name="connsiteX0" fmla="*/ 497940 w 1620569"/>
              <a:gd name="connsiteY0" fmla="*/ 1134649 h 1140982"/>
              <a:gd name="connsiteX1" fmla="*/ 1620569 w 1620569"/>
              <a:gd name="connsiteY1" fmla="*/ 0 h 1140982"/>
              <a:gd name="connsiteX2" fmla="*/ 0 w 1620569"/>
              <a:gd name="connsiteY2" fmla="*/ 1140982 h 114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0569" h="1140982">
                <a:moveTo>
                  <a:pt x="497940" y="1134649"/>
                </a:moveTo>
                <a:lnTo>
                  <a:pt x="1620569" y="0"/>
                </a:lnTo>
                <a:lnTo>
                  <a:pt x="0" y="1140982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7170139" y="1845397"/>
            <a:ext cx="70724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q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cxnSp>
        <p:nvCxnSpPr>
          <p:cNvPr id="34" name="Straight Arrow Connector 33"/>
          <p:cNvCxnSpPr>
            <a:stCxn id="35" idx="2"/>
          </p:cNvCxnSpPr>
          <p:nvPr/>
        </p:nvCxnSpPr>
        <p:spPr bwMode="auto">
          <a:xfrm rot="5400000">
            <a:off x="5973758" y="2424469"/>
            <a:ext cx="1605856" cy="1494152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80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  <p:bldP spid="3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93</a:t>
            </a:fld>
            <a:endParaRPr lang="en-US"/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4451350" y="1319213"/>
            <a:ext cx="944563" cy="2143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6" y="1350"/>
              </a:cxn>
              <a:cxn ang="0">
                <a:pos x="595" y="1010"/>
              </a:cxn>
              <a:cxn ang="0">
                <a:pos x="0" y="0"/>
              </a:cxn>
            </a:cxnLst>
            <a:rect l="0" t="0" r="r" b="b"/>
            <a:pathLst>
              <a:path w="595" h="1350">
                <a:moveTo>
                  <a:pt x="0" y="0"/>
                </a:moveTo>
                <a:lnTo>
                  <a:pt x="406" y="1350"/>
                </a:lnTo>
                <a:lnTo>
                  <a:pt x="595" y="1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133600" y="1295400"/>
            <a:ext cx="4572000" cy="3954463"/>
          </a:xfrm>
          <a:prstGeom prst="triangle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 flipV="1">
            <a:off x="3810000" y="3429000"/>
            <a:ext cx="1371600" cy="1185863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3810000" y="1295400"/>
            <a:ext cx="609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133600" y="3429000"/>
            <a:ext cx="1676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2057400" y="45720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495800" y="45720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5181600" y="3429000"/>
            <a:ext cx="1524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 flipV="1">
            <a:off x="4419600" y="1295400"/>
            <a:ext cx="685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510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3124200" y="3429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V="1">
            <a:off x="5105400" y="2895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 flipV="1">
            <a:off x="3581400" y="28194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9624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495800" y="45720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auto">
          <a:xfrm>
            <a:off x="3009900" y="33147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2959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876800" y="5140325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927908" y="5511786"/>
            <a:ext cx="698460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 many 0-monochromatic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-simplexes?</a:t>
            </a:r>
          </a:p>
        </p:txBody>
      </p:sp>
      <p:sp>
        <p:nvSpPr>
          <p:cNvPr id="36" name="Freeform 35"/>
          <p:cNvSpPr/>
          <p:nvPr/>
        </p:nvSpPr>
        <p:spPr bwMode="auto">
          <a:xfrm flipV="1">
            <a:off x="5142370" y="3420955"/>
            <a:ext cx="1620569" cy="1857217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  <a:gd name="connsiteX0" fmla="*/ 0 w 1348967"/>
              <a:gd name="connsiteY0" fmla="*/ 45268 h 1245887"/>
              <a:gd name="connsiteX1" fmla="*/ 633742 w 1348967"/>
              <a:gd name="connsiteY1" fmla="*/ 1245887 h 1245887"/>
              <a:gd name="connsiteX2" fmla="*/ 1348967 w 1348967"/>
              <a:gd name="connsiteY2" fmla="*/ 45268 h 1245887"/>
              <a:gd name="connsiteX3" fmla="*/ 27161 w 1348967"/>
              <a:gd name="connsiteY3" fmla="*/ 0 h 1245887"/>
              <a:gd name="connsiteX0" fmla="*/ 0 w 1339914"/>
              <a:gd name="connsiteY0" fmla="*/ 50058 h 1250677"/>
              <a:gd name="connsiteX1" fmla="*/ 633742 w 1339914"/>
              <a:gd name="connsiteY1" fmla="*/ 1250677 h 1250677"/>
              <a:gd name="connsiteX2" fmla="*/ 1339914 w 1339914"/>
              <a:gd name="connsiteY2" fmla="*/ 0 h 1250677"/>
              <a:gd name="connsiteX3" fmla="*/ 27161 w 1339914"/>
              <a:gd name="connsiteY3" fmla="*/ 4790 h 1250677"/>
              <a:gd name="connsiteX0" fmla="*/ 0 w 2960483"/>
              <a:gd name="connsiteY0" fmla="*/ 1191040 h 1191040"/>
              <a:gd name="connsiteX1" fmla="*/ 2960483 w 2960483"/>
              <a:gd name="connsiteY1" fmla="*/ 0 h 1191040"/>
              <a:gd name="connsiteX2" fmla="*/ 1339914 w 2960483"/>
              <a:gd name="connsiteY2" fmla="*/ 1140982 h 1191040"/>
              <a:gd name="connsiteX3" fmla="*/ 27161 w 2960483"/>
              <a:gd name="connsiteY3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4" fmla="*/ 27161 w 2960483"/>
              <a:gd name="connsiteY4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4" fmla="*/ 27161 w 2960483"/>
              <a:gd name="connsiteY4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0" fmla="*/ 0 w 2218098"/>
              <a:gd name="connsiteY0" fmla="*/ 422713 h 1140982"/>
              <a:gd name="connsiteX1" fmla="*/ 2218098 w 2218098"/>
              <a:gd name="connsiteY1" fmla="*/ 0 h 1140982"/>
              <a:gd name="connsiteX2" fmla="*/ 597529 w 2218098"/>
              <a:gd name="connsiteY2" fmla="*/ 1140982 h 1140982"/>
              <a:gd name="connsiteX0" fmla="*/ 497940 w 1620569"/>
              <a:gd name="connsiteY0" fmla="*/ 1134649 h 1140982"/>
              <a:gd name="connsiteX1" fmla="*/ 1620569 w 1620569"/>
              <a:gd name="connsiteY1" fmla="*/ 0 h 1140982"/>
              <a:gd name="connsiteX2" fmla="*/ 0 w 1620569"/>
              <a:gd name="connsiteY2" fmla="*/ 1140982 h 114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0569" h="1140982">
                <a:moveTo>
                  <a:pt x="497940" y="1134649"/>
                </a:moveTo>
                <a:lnTo>
                  <a:pt x="1620569" y="0"/>
                </a:lnTo>
                <a:lnTo>
                  <a:pt x="0" y="1140982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49911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4305300" y="1181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34" name="Straight Arrow Connector 33"/>
          <p:cNvCxnSpPr>
            <a:stCxn id="55" idx="2"/>
          </p:cNvCxnSpPr>
          <p:nvPr/>
        </p:nvCxnSpPr>
        <p:spPr bwMode="auto">
          <a:xfrm rot="5400000">
            <a:off x="6063187" y="2811228"/>
            <a:ext cx="1144188" cy="1385504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5524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525615" y="307816"/>
            <a:ext cx="5795176" cy="800219"/>
            <a:chOff x="1498454" y="588473"/>
            <a:chExt cx="5795176" cy="800219"/>
          </a:xfrm>
        </p:grpSpPr>
        <p:sp>
          <p:nvSpPr>
            <p:cNvPr id="37" name="TextBox 36"/>
            <p:cNvSpPr txBox="1"/>
            <p:nvPr/>
          </p:nvSpPr>
          <p:spPr bwMode="auto">
            <a:xfrm>
              <a:off x="1498454" y="588473"/>
              <a:ext cx="5795176" cy="800219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tIns="182880" bIns="182880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There are   </a:t>
              </a:r>
              <a:r>
                <a:rPr lang="en-US" sz="2800" i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     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symmetric faces…</a:t>
              </a:r>
            </a:p>
          </p:txBody>
        </p:sp>
        <p:pic>
          <p:nvPicPr>
            <p:cNvPr id="39" name="Picture 38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3215091" y="645682"/>
              <a:ext cx="939338" cy="685800"/>
            </a:xfrm>
            <a:prstGeom prst="rect">
              <a:avLst/>
            </a:prstGeom>
          </p:spPr>
        </p:pic>
      </p:grpSp>
      <p:sp>
        <p:nvSpPr>
          <p:cNvPr id="42" name="Freeform 41"/>
          <p:cNvSpPr/>
          <p:nvPr/>
        </p:nvSpPr>
        <p:spPr bwMode="auto">
          <a:xfrm flipV="1">
            <a:off x="2169815" y="4614253"/>
            <a:ext cx="2335793" cy="650593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  <a:gd name="connsiteX0" fmla="*/ 0 w 1348967"/>
              <a:gd name="connsiteY0" fmla="*/ 45268 h 1245887"/>
              <a:gd name="connsiteX1" fmla="*/ 633742 w 1348967"/>
              <a:gd name="connsiteY1" fmla="*/ 1245887 h 1245887"/>
              <a:gd name="connsiteX2" fmla="*/ 1348967 w 1348967"/>
              <a:gd name="connsiteY2" fmla="*/ 45268 h 1245887"/>
              <a:gd name="connsiteX3" fmla="*/ 27161 w 1348967"/>
              <a:gd name="connsiteY3" fmla="*/ 0 h 1245887"/>
              <a:gd name="connsiteX0" fmla="*/ 0 w 1339914"/>
              <a:gd name="connsiteY0" fmla="*/ 50058 h 1250677"/>
              <a:gd name="connsiteX1" fmla="*/ 633742 w 1339914"/>
              <a:gd name="connsiteY1" fmla="*/ 1250677 h 1250677"/>
              <a:gd name="connsiteX2" fmla="*/ 1339914 w 1339914"/>
              <a:gd name="connsiteY2" fmla="*/ 0 h 1250677"/>
              <a:gd name="connsiteX3" fmla="*/ 27161 w 1339914"/>
              <a:gd name="connsiteY3" fmla="*/ 4790 h 1250677"/>
              <a:gd name="connsiteX0" fmla="*/ 0 w 2960483"/>
              <a:gd name="connsiteY0" fmla="*/ 1191040 h 1191040"/>
              <a:gd name="connsiteX1" fmla="*/ 2960483 w 2960483"/>
              <a:gd name="connsiteY1" fmla="*/ 0 h 1191040"/>
              <a:gd name="connsiteX2" fmla="*/ 1339914 w 2960483"/>
              <a:gd name="connsiteY2" fmla="*/ 1140982 h 1191040"/>
              <a:gd name="connsiteX3" fmla="*/ 27161 w 2960483"/>
              <a:gd name="connsiteY3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4" fmla="*/ 27161 w 2960483"/>
              <a:gd name="connsiteY4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4" fmla="*/ 27161 w 2960483"/>
              <a:gd name="connsiteY4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0" fmla="*/ 0 w 2218098"/>
              <a:gd name="connsiteY0" fmla="*/ 422713 h 1140982"/>
              <a:gd name="connsiteX1" fmla="*/ 2218098 w 2218098"/>
              <a:gd name="connsiteY1" fmla="*/ 0 h 1140982"/>
              <a:gd name="connsiteX2" fmla="*/ 597529 w 2218098"/>
              <a:gd name="connsiteY2" fmla="*/ 1140982 h 1140982"/>
              <a:gd name="connsiteX0" fmla="*/ 497940 w 1620569"/>
              <a:gd name="connsiteY0" fmla="*/ 1134649 h 1140982"/>
              <a:gd name="connsiteX1" fmla="*/ 1620569 w 1620569"/>
              <a:gd name="connsiteY1" fmla="*/ 0 h 1140982"/>
              <a:gd name="connsiteX2" fmla="*/ 0 w 1620569"/>
              <a:gd name="connsiteY2" fmla="*/ 1140982 h 1140982"/>
              <a:gd name="connsiteX0" fmla="*/ 497940 w 2027975"/>
              <a:gd name="connsiteY0" fmla="*/ 450523 h 456856"/>
              <a:gd name="connsiteX1" fmla="*/ 2027975 w 2027975"/>
              <a:gd name="connsiteY1" fmla="*/ 0 h 456856"/>
              <a:gd name="connsiteX2" fmla="*/ 0 w 2027975"/>
              <a:gd name="connsiteY2" fmla="*/ 456856 h 456856"/>
              <a:gd name="connsiteX0" fmla="*/ 0 w 1530035"/>
              <a:gd name="connsiteY0" fmla="*/ 850215 h 850215"/>
              <a:gd name="connsiteX1" fmla="*/ 1530035 w 1530035"/>
              <a:gd name="connsiteY1" fmla="*/ 399692 h 850215"/>
              <a:gd name="connsiteX2" fmla="*/ 1023042 w 1530035"/>
              <a:gd name="connsiteY2" fmla="*/ 0 h 850215"/>
              <a:gd name="connsiteX0" fmla="*/ 0 w 2335793"/>
              <a:gd name="connsiteY0" fmla="*/ 27039 h 399692"/>
              <a:gd name="connsiteX1" fmla="*/ 2335793 w 2335793"/>
              <a:gd name="connsiteY1" fmla="*/ 399692 h 399692"/>
              <a:gd name="connsiteX2" fmla="*/ 1828800 w 2335793"/>
              <a:gd name="connsiteY2" fmla="*/ 0 h 39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5793" h="399692">
                <a:moveTo>
                  <a:pt x="0" y="27039"/>
                </a:moveTo>
                <a:lnTo>
                  <a:pt x="2335793" y="399692"/>
                </a:lnTo>
                <a:lnTo>
                  <a:pt x="1828800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3" name="Freeform 42"/>
          <p:cNvSpPr/>
          <p:nvPr/>
        </p:nvSpPr>
        <p:spPr bwMode="auto">
          <a:xfrm flipV="1">
            <a:off x="3544433" y="1353497"/>
            <a:ext cx="841972" cy="2144416"/>
          </a:xfrm>
          <a:custGeom>
            <a:avLst/>
            <a:gdLst>
              <a:gd name="connsiteX0" fmla="*/ 0 w 1348967"/>
              <a:gd name="connsiteY0" fmla="*/ 45268 h 1240325"/>
              <a:gd name="connsiteX1" fmla="*/ 697117 w 1348967"/>
              <a:gd name="connsiteY1" fmla="*/ 1240325 h 1240325"/>
              <a:gd name="connsiteX2" fmla="*/ 1348967 w 1348967"/>
              <a:gd name="connsiteY2" fmla="*/ 45268 h 1240325"/>
              <a:gd name="connsiteX3" fmla="*/ 27161 w 1348967"/>
              <a:gd name="connsiteY3" fmla="*/ 0 h 1240325"/>
              <a:gd name="connsiteX0" fmla="*/ 0 w 1348967"/>
              <a:gd name="connsiteY0" fmla="*/ 45268 h 1245887"/>
              <a:gd name="connsiteX1" fmla="*/ 633742 w 1348967"/>
              <a:gd name="connsiteY1" fmla="*/ 1245887 h 1245887"/>
              <a:gd name="connsiteX2" fmla="*/ 1348967 w 1348967"/>
              <a:gd name="connsiteY2" fmla="*/ 45268 h 1245887"/>
              <a:gd name="connsiteX3" fmla="*/ 27161 w 1348967"/>
              <a:gd name="connsiteY3" fmla="*/ 0 h 1245887"/>
              <a:gd name="connsiteX0" fmla="*/ 0 w 1339914"/>
              <a:gd name="connsiteY0" fmla="*/ 50058 h 1250677"/>
              <a:gd name="connsiteX1" fmla="*/ 633742 w 1339914"/>
              <a:gd name="connsiteY1" fmla="*/ 1250677 h 1250677"/>
              <a:gd name="connsiteX2" fmla="*/ 1339914 w 1339914"/>
              <a:gd name="connsiteY2" fmla="*/ 0 h 1250677"/>
              <a:gd name="connsiteX3" fmla="*/ 27161 w 1339914"/>
              <a:gd name="connsiteY3" fmla="*/ 4790 h 1250677"/>
              <a:gd name="connsiteX0" fmla="*/ 0 w 2960483"/>
              <a:gd name="connsiteY0" fmla="*/ 1191040 h 1191040"/>
              <a:gd name="connsiteX1" fmla="*/ 2960483 w 2960483"/>
              <a:gd name="connsiteY1" fmla="*/ 0 h 1191040"/>
              <a:gd name="connsiteX2" fmla="*/ 1339914 w 2960483"/>
              <a:gd name="connsiteY2" fmla="*/ 1140982 h 1191040"/>
              <a:gd name="connsiteX3" fmla="*/ 27161 w 2960483"/>
              <a:gd name="connsiteY3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4" fmla="*/ 27161 w 2960483"/>
              <a:gd name="connsiteY4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4" fmla="*/ 27161 w 2960483"/>
              <a:gd name="connsiteY4" fmla="*/ 1145772 h 1191040"/>
              <a:gd name="connsiteX0" fmla="*/ 0 w 2960483"/>
              <a:gd name="connsiteY0" fmla="*/ 1191040 h 1191040"/>
              <a:gd name="connsiteX1" fmla="*/ 742385 w 2960483"/>
              <a:gd name="connsiteY1" fmla="*/ 422713 h 1191040"/>
              <a:gd name="connsiteX2" fmla="*/ 2960483 w 2960483"/>
              <a:gd name="connsiteY2" fmla="*/ 0 h 1191040"/>
              <a:gd name="connsiteX3" fmla="*/ 1339914 w 2960483"/>
              <a:gd name="connsiteY3" fmla="*/ 1140982 h 1191040"/>
              <a:gd name="connsiteX0" fmla="*/ 0 w 2218098"/>
              <a:gd name="connsiteY0" fmla="*/ 422713 h 1140982"/>
              <a:gd name="connsiteX1" fmla="*/ 2218098 w 2218098"/>
              <a:gd name="connsiteY1" fmla="*/ 0 h 1140982"/>
              <a:gd name="connsiteX2" fmla="*/ 597529 w 2218098"/>
              <a:gd name="connsiteY2" fmla="*/ 1140982 h 1140982"/>
              <a:gd name="connsiteX0" fmla="*/ 497940 w 1620569"/>
              <a:gd name="connsiteY0" fmla="*/ 1134649 h 1140982"/>
              <a:gd name="connsiteX1" fmla="*/ 1620569 w 1620569"/>
              <a:gd name="connsiteY1" fmla="*/ 0 h 1140982"/>
              <a:gd name="connsiteX2" fmla="*/ 0 w 1620569"/>
              <a:gd name="connsiteY2" fmla="*/ 1140982 h 1140982"/>
              <a:gd name="connsiteX0" fmla="*/ 497940 w 2027975"/>
              <a:gd name="connsiteY0" fmla="*/ 450523 h 456856"/>
              <a:gd name="connsiteX1" fmla="*/ 2027975 w 2027975"/>
              <a:gd name="connsiteY1" fmla="*/ 0 h 456856"/>
              <a:gd name="connsiteX2" fmla="*/ 0 w 2027975"/>
              <a:gd name="connsiteY2" fmla="*/ 456856 h 456856"/>
              <a:gd name="connsiteX0" fmla="*/ 0 w 1530035"/>
              <a:gd name="connsiteY0" fmla="*/ 850215 h 850215"/>
              <a:gd name="connsiteX1" fmla="*/ 1530035 w 1530035"/>
              <a:gd name="connsiteY1" fmla="*/ 399692 h 850215"/>
              <a:gd name="connsiteX2" fmla="*/ 1023042 w 1530035"/>
              <a:gd name="connsiteY2" fmla="*/ 0 h 850215"/>
              <a:gd name="connsiteX0" fmla="*/ 0 w 2335793"/>
              <a:gd name="connsiteY0" fmla="*/ 27039 h 399692"/>
              <a:gd name="connsiteX1" fmla="*/ 2335793 w 2335793"/>
              <a:gd name="connsiteY1" fmla="*/ 399692 h 399692"/>
              <a:gd name="connsiteX2" fmla="*/ 1828800 w 2335793"/>
              <a:gd name="connsiteY2" fmla="*/ 0 h 399692"/>
              <a:gd name="connsiteX0" fmla="*/ 0 w 1901227"/>
              <a:gd name="connsiteY0" fmla="*/ 27039 h 694478"/>
              <a:gd name="connsiteX1" fmla="*/ 1901227 w 1901227"/>
              <a:gd name="connsiteY1" fmla="*/ 694478 h 694478"/>
              <a:gd name="connsiteX2" fmla="*/ 1828800 w 1901227"/>
              <a:gd name="connsiteY2" fmla="*/ 0 h 694478"/>
              <a:gd name="connsiteX0" fmla="*/ 0 w 1901227"/>
              <a:gd name="connsiteY0" fmla="*/ 649983 h 1317422"/>
              <a:gd name="connsiteX1" fmla="*/ 1901227 w 1901227"/>
              <a:gd name="connsiteY1" fmla="*/ 1317422 h 1317422"/>
              <a:gd name="connsiteX2" fmla="*/ 1321806 w 1901227"/>
              <a:gd name="connsiteY2" fmla="*/ 0 h 1317422"/>
              <a:gd name="connsiteX0" fmla="*/ 0 w 959667"/>
              <a:gd name="connsiteY0" fmla="*/ 260643 h 1317422"/>
              <a:gd name="connsiteX1" fmla="*/ 959667 w 959667"/>
              <a:gd name="connsiteY1" fmla="*/ 1317422 h 1317422"/>
              <a:gd name="connsiteX2" fmla="*/ 380246 w 959667"/>
              <a:gd name="connsiteY2" fmla="*/ 0 h 1317422"/>
              <a:gd name="connsiteX0" fmla="*/ 0 w 841972"/>
              <a:gd name="connsiteY0" fmla="*/ 394131 h 1317422"/>
              <a:gd name="connsiteX1" fmla="*/ 841972 w 841972"/>
              <a:gd name="connsiteY1" fmla="*/ 1317422 h 1317422"/>
              <a:gd name="connsiteX2" fmla="*/ 262551 w 841972"/>
              <a:gd name="connsiteY2" fmla="*/ 0 h 131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1972" h="1317422">
                <a:moveTo>
                  <a:pt x="0" y="394131"/>
                </a:moveTo>
                <a:lnTo>
                  <a:pt x="841972" y="1317422"/>
                </a:lnTo>
                <a:lnTo>
                  <a:pt x="262551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2019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3390900" y="27051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3848100" y="513873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619500" y="33147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4381500" y="4500563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6591300" y="51403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3" name="Straight Arrow Connector 52"/>
          <p:cNvCxnSpPr>
            <a:stCxn id="55" idx="1"/>
          </p:cNvCxnSpPr>
          <p:nvPr/>
        </p:nvCxnSpPr>
        <p:spPr bwMode="auto">
          <a:xfrm rot="10800000" flipV="1">
            <a:off x="3760639" y="2416628"/>
            <a:ext cx="2564227" cy="247103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>
            <a:stCxn id="55" idx="2"/>
          </p:cNvCxnSpPr>
          <p:nvPr/>
        </p:nvCxnSpPr>
        <p:spPr bwMode="auto">
          <a:xfrm rot="5400000">
            <a:off x="4465248" y="2209171"/>
            <a:ext cx="2140070" cy="3585500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TextBox 54"/>
          <p:cNvSpPr txBox="1"/>
          <p:nvPr/>
        </p:nvSpPr>
        <p:spPr bwMode="auto">
          <a:xfrm>
            <a:off x="6324865" y="1901371"/>
            <a:ext cx="2006335" cy="103051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274320" bIns="182880" rtlCol="0">
            <a:no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</a:p>
        </p:txBody>
      </p:sp>
      <p:pic>
        <p:nvPicPr>
          <p:cNvPr id="48" name="Picture 4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769572" y="2063009"/>
            <a:ext cx="1395625" cy="68546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35543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94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 bwMode="auto">
          <a:xfrm>
            <a:off x="569063" y="1240325"/>
            <a:ext cx="732149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Total number of monochromatic simplexes …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69063" y="2210431"/>
            <a:ext cx="426430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Counted by orientation …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544023" y="3180537"/>
            <a:ext cx="3639493" cy="1620570"/>
            <a:chOff x="3277354" y="3105339"/>
            <a:chExt cx="3639493" cy="1620570"/>
          </a:xfrm>
        </p:grpSpPr>
        <p:sp>
          <p:nvSpPr>
            <p:cNvPr id="8" name="TextBox 7"/>
            <p:cNvSpPr txBox="1"/>
            <p:nvPr/>
          </p:nvSpPr>
          <p:spPr bwMode="auto">
            <a:xfrm>
              <a:off x="3277354" y="3105339"/>
              <a:ext cx="3639493" cy="162057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noAutofit/>
            </a:bodyPr>
            <a:lstStyle/>
            <a:p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Picture 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3581850" y="3316712"/>
              <a:ext cx="3030501" cy="1197824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 bwMode="auto">
          <a:xfrm>
            <a:off x="1412500" y="5247993"/>
            <a:ext cx="647805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WSB requires this number to be zero …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5572905" y="4454305"/>
            <a:ext cx="214834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Integers </a:t>
            </a:r>
            <a:r>
              <a:rPr lang="en-US" sz="3200" dirty="0" err="1" smtClean="0">
                <a:solidFill>
                  <a:schemeClr val="tx1"/>
                </a:solidFill>
                <a:latin typeface="cmmi10" pitchFamily="34" charset="0"/>
                <a:cs typeface="Arial" pitchFamily="34" charset="0"/>
              </a:rPr>
              <a:t>k</a:t>
            </a:r>
            <a:r>
              <a:rPr lang="en-US" sz="3200" baseline="-25000" dirty="0" err="1" smtClean="0">
                <a:solidFill>
                  <a:schemeClr val="tx1"/>
                </a:solidFill>
                <a:latin typeface="cmmi10" pitchFamily="34" charset="0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70233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95</a:t>
            </a:fld>
            <a:endParaRPr lang="en-US"/>
          </a:p>
        </p:txBody>
      </p:sp>
      <p:grpSp>
        <p:nvGrpSpPr>
          <p:cNvPr id="6" name="Group 8"/>
          <p:cNvGrpSpPr/>
          <p:nvPr/>
        </p:nvGrpSpPr>
        <p:grpSpPr>
          <a:xfrm>
            <a:off x="2525916" y="1449816"/>
            <a:ext cx="3639493" cy="1620570"/>
            <a:chOff x="3277354" y="3105339"/>
            <a:chExt cx="3639493" cy="1620570"/>
          </a:xfrm>
        </p:grpSpPr>
        <p:sp>
          <p:nvSpPr>
            <p:cNvPr id="8" name="TextBox 7"/>
            <p:cNvSpPr txBox="1"/>
            <p:nvPr/>
          </p:nvSpPr>
          <p:spPr bwMode="auto">
            <a:xfrm>
              <a:off x="3277354" y="3105339"/>
              <a:ext cx="3639493" cy="162057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noAutofit/>
            </a:bodyPr>
            <a:lstStyle/>
            <a:p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Picture 6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3581850" y="3316712"/>
              <a:ext cx="3030501" cy="1197824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 bwMode="auto">
          <a:xfrm>
            <a:off x="1002788" y="425513"/>
            <a:ext cx="48606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This sum cannot be zero if …</a:t>
            </a:r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 bwMode="auto">
          <a:xfrm rot="16200000" flipH="1">
            <a:off x="3612310" y="769524"/>
            <a:ext cx="490768" cy="849186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1" name="Group 20"/>
          <p:cNvGrpSpPr/>
          <p:nvPr/>
        </p:nvGrpSpPr>
        <p:grpSpPr>
          <a:xfrm>
            <a:off x="1946496" y="3571469"/>
            <a:ext cx="4906978" cy="1620570"/>
            <a:chOff x="2118512" y="3930466"/>
            <a:chExt cx="4906978" cy="1620570"/>
          </a:xfrm>
        </p:grpSpPr>
        <p:sp>
          <p:nvSpPr>
            <p:cNvPr id="18" name="TextBox 17"/>
            <p:cNvSpPr txBox="1"/>
            <p:nvPr/>
          </p:nvSpPr>
          <p:spPr bwMode="auto">
            <a:xfrm>
              <a:off x="2118512" y="3930466"/>
              <a:ext cx="4906978" cy="162057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noAutofit/>
            </a:bodyPr>
            <a:lstStyle/>
            <a:p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0" name="Picture 19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 cstate="print"/>
            <a:stretch>
              <a:fillRect/>
            </a:stretch>
          </p:blipFill>
          <p:spPr bwMode="auto">
            <a:xfrm>
              <a:off x="2459173" y="4235668"/>
              <a:ext cx="4225656" cy="101016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2" name="TextBox 21"/>
          <p:cNvSpPr txBox="1"/>
          <p:nvPr/>
        </p:nvSpPr>
        <p:spPr bwMode="auto">
          <a:xfrm>
            <a:off x="748174" y="5693122"/>
            <a:ext cx="721377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Binomial coefficients have a common factor!</a:t>
            </a:r>
          </a:p>
        </p:txBody>
      </p:sp>
      <p:cxnSp>
        <p:nvCxnSpPr>
          <p:cNvPr id="23" name="Straight Arrow Connector 22"/>
          <p:cNvCxnSpPr>
            <a:stCxn id="22" idx="0"/>
            <a:endCxn id="18" idx="2"/>
          </p:cNvCxnSpPr>
          <p:nvPr/>
        </p:nvCxnSpPr>
        <p:spPr bwMode="auto">
          <a:xfrm rot="5400000" flipH="1" flipV="1">
            <a:off x="4126981" y="5420119"/>
            <a:ext cx="501083" cy="44925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7155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96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118510" y="2138909"/>
            <a:ext cx="4906978" cy="1620570"/>
            <a:chOff x="2118512" y="3930466"/>
            <a:chExt cx="4906978" cy="1620570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2118512" y="3930466"/>
              <a:ext cx="4906978" cy="162057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noAutofit/>
            </a:bodyPr>
            <a:lstStyle/>
            <a:p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Picture 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 cstate="print"/>
            <a:stretch>
              <a:fillRect/>
            </a:stretch>
          </p:blipFill>
          <p:spPr bwMode="auto">
            <a:xfrm>
              <a:off x="2459173" y="4235668"/>
              <a:ext cx="4225656" cy="101016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1" name="TextBox 10"/>
          <p:cNvSpPr txBox="1"/>
          <p:nvPr/>
        </p:nvSpPr>
        <p:spPr bwMode="auto">
          <a:xfrm>
            <a:off x="1014808" y="5218093"/>
            <a:ext cx="711438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Binomial coefficients have a common factor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and only if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a prime power</a:t>
            </a:r>
          </a:p>
        </p:txBody>
      </p:sp>
      <p:sp>
        <p:nvSpPr>
          <p:cNvPr id="12" name="Right Brace 11"/>
          <p:cNvSpPr/>
          <p:nvPr/>
        </p:nvSpPr>
        <p:spPr bwMode="auto">
          <a:xfrm rot="5400000">
            <a:off x="4069079" y="2903826"/>
            <a:ext cx="1005840" cy="3169920"/>
          </a:xfrm>
          <a:prstGeom prst="rightBrac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15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97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973256" y="3393796"/>
            <a:ext cx="4906978" cy="1620570"/>
            <a:chOff x="2118512" y="3930466"/>
            <a:chExt cx="4906978" cy="1620570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2118512" y="3930466"/>
              <a:ext cx="4906978" cy="162057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noAutofit/>
            </a:bodyPr>
            <a:lstStyle/>
            <a:p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" name="Picture 5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 cstate="print"/>
            <a:stretch>
              <a:fillRect/>
            </a:stretch>
          </p:blipFill>
          <p:spPr bwMode="auto">
            <a:xfrm>
              <a:off x="2459173" y="4235668"/>
              <a:ext cx="4225656" cy="101016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7" name="TextBox 6"/>
          <p:cNvSpPr txBox="1"/>
          <p:nvPr/>
        </p:nvSpPr>
        <p:spPr bwMode="auto">
          <a:xfrm>
            <a:off x="750344" y="986828"/>
            <a:ext cx="23054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Lower Bound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929880" y="2190312"/>
            <a:ext cx="534312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-Renaming is impossible if …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504767" y="5694630"/>
            <a:ext cx="413446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not a prime power</a:t>
            </a:r>
          </a:p>
        </p:txBody>
      </p:sp>
    </p:spTree>
    <p:extLst>
      <p:ext uri="{BB962C8B-B14F-4D97-AF65-F5344CB8AC3E}">
        <p14:creationId xmlns:p14="http://schemas.microsoft.com/office/powerpoint/2010/main" val="17973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 bwMode="auto">
          <a:xfrm>
            <a:off x="929963" y="1185667"/>
            <a:ext cx="738856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=5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smallest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for which impossibility fails … 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1180032" y="2539641"/>
            <a:ext cx="713849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Possible to prove that an algorithm exists …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2379078" y="3893615"/>
            <a:ext cx="593944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But no explicit constriction known …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7528822" y="5247588"/>
            <a:ext cx="78970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Yet.</a:t>
            </a:r>
          </a:p>
        </p:txBody>
      </p:sp>
    </p:spTree>
    <p:extLst>
      <p:ext uri="{BB962C8B-B14F-4D97-AF65-F5344CB8AC3E}">
        <p14:creationId xmlns:p14="http://schemas.microsoft.com/office/powerpoint/2010/main" val="159249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9662913-7592-44AC-A320-BDEE55E73DA9}" type="slidenum">
              <a:rPr lang="ar-SA" smtClean="0">
                <a:cs typeface="Arial" pitchFamily="34" charset="0"/>
              </a:rPr>
              <a:pPr/>
              <a:t>99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94564" name="Rectangle 2"/>
          <p:cNvSpPr>
            <a:spLocks noChangeArrowheads="1"/>
          </p:cNvSpPr>
          <p:nvPr/>
        </p:nvSpPr>
        <p:spPr bwMode="auto">
          <a:xfrm>
            <a:off x="0" y="178226"/>
            <a:ext cx="91440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hlinkClick r:id="rId3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 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        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en-US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 descr="license.im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00" y="12700"/>
            <a:ext cx="804672" cy="2834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317606"/>
            <a:ext cx="9144000" cy="280076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work is licensed under a 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5"/>
              </a:rPr>
              <a:t>Creative Commons Attribution-Noncommercial 3.0 </a:t>
            </a:r>
            <a:r>
              <a:rPr lang="en-US" dirty="0" err="1" smtClean="0">
                <a:latin typeface="Arial" pitchFamily="34" charset="0"/>
                <a:cs typeface="Arial" pitchFamily="34" charset="0"/>
                <a:hlinkClick r:id="rId5"/>
              </a:rPr>
              <a:t>Unported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5"/>
              </a:rPr>
              <a:t> License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MPH@ELJFMKOFUVWYY5L6" val="3891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equation*}&#10;\binom{n+1}{q+1} \cdot k_q&#10;\end{equation*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55"/>
  <p:tag name="PICTUREFILESIZE" val="49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equation*}&#10;\binom{n+1}{q+1}&#10;\end{equation*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7"/>
  <p:tag name="PICTUREFILESIZE" val="346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equation*}&#10;1 + \sum^{n-1}_{i=0}\binom{n+1}{i+1} k_i&#10;\end{equation*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81"/>
  <p:tag name="PICTUREFILESIZE" val="816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equation*}&#10;\set{\binom{n+1}{1}, \ldots, \binom{n+1}{n}}&#10;\end{equation*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3"/>
  <p:tag name="PICTUREFILESIZE" val="614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equation*}&#10;1 + \sum^{n-1}_{i=0}\binom{n+1}{i+1} k_i&#10;\end{equation*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81"/>
  <p:tag name="PICTUREFILESIZE" val="816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equation*}&#10;\set{\binom{n+1}{1}, \ldots, \binom{n+1}{n}}&#10;\end{equation*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3"/>
  <p:tag name="PICTUREFILESIZE" val="614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\begin{equation*}&#10;\set{\binom{n+1}{1}, \ldots, \binom{n+1}{n}}&#10;\end{equation*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13"/>
  <p:tag name="PICTUREFILESIZE" val="6140"/>
</p:tagLst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>
          <a:solidFill>
            <a:srgbClr val="FF0000"/>
          </a:solidFill>
        </a:ln>
      </a:spPr>
      <a:bodyPr rtlCol="0" anchor="ctr">
        <a:noAutofit/>
      </a:bodyPr>
      <a:lstStyle>
        <a:defPPr algn="ctr">
          <a:buNone/>
          <a:defRPr sz="2800" dirty="0" smtClean="0">
            <a:latin typeface="Arial" pitchFamily="34" charset="0"/>
            <a:cs typeface="Arial" pitchFamily="34" charset="0"/>
          </a:defRPr>
        </a:defPPr>
      </a:lstStyle>
    </a:spDef>
    <a:lnDef>
      <a:spPr bwMode="auto">
        <a:noFill/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solidFill>
          <a:schemeClr val="bg1">
            <a:alpha val="89999"/>
          </a:schemeClr>
        </a:solidFill>
        <a:ln w="38100" algn="ctr">
          <a:solidFill>
            <a:srgbClr val="FF0000"/>
          </a:solidFill>
          <a:miter lim="800000"/>
          <a:headEnd/>
          <a:tailEnd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>
        <a:spAutoFit/>
      </a:bodyPr>
      <a:lstStyle>
        <a:defPPr>
          <a:defRPr sz="28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30692</TotalTime>
  <Words>2161</Words>
  <Application>Microsoft Office PowerPoint</Application>
  <PresentationFormat>Overhead</PresentationFormat>
  <Paragraphs>752</Paragraphs>
  <Slides>99</Slides>
  <Notes>85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11" baseType="lpstr">
      <vt:lpstr>Arial</vt:lpstr>
      <vt:lpstr>Courier New</vt:lpstr>
      <vt:lpstr>cmsy10</vt:lpstr>
      <vt:lpstr>CMMI7</vt:lpstr>
      <vt:lpstr>cmmi10</vt:lpstr>
      <vt:lpstr>Marlett</vt:lpstr>
      <vt:lpstr>Verdana</vt:lpstr>
      <vt:lpstr>CMR10</vt:lpstr>
      <vt:lpstr>Symbol</vt:lpstr>
      <vt:lpstr>Comic Sans MS</vt:lpstr>
      <vt:lpstr>CMSY10ORIG</vt:lpstr>
      <vt:lpstr>Blank Presentation.pot</vt:lpstr>
      <vt:lpstr>Renaming and Oriented Manifolds</vt:lpstr>
      <vt:lpstr>Autonomous Air Traffic Control</vt:lpstr>
      <vt:lpstr>Road Map</vt:lpstr>
      <vt:lpstr>Road Map</vt:lpstr>
      <vt:lpstr>Index Independence</vt:lpstr>
      <vt:lpstr>Protocol for 2n+1 Names</vt:lpstr>
      <vt:lpstr>Protocol for 2n Names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Road Map</vt:lpstr>
      <vt:lpstr>Weak Symmetry-Breaking</vt:lpstr>
      <vt:lpstr>Weak Symmetry-Breaking</vt:lpstr>
      <vt:lpstr>PowerPoint Presentation</vt:lpstr>
      <vt:lpstr>WSB ) 2n-Renaming</vt:lpstr>
      <vt:lpstr>WSB ) 2n-Renaming</vt:lpstr>
      <vt:lpstr>WSB ) 2n-Renaming</vt:lpstr>
      <vt:lpstr>2n-Renaming ) WSB</vt:lpstr>
      <vt:lpstr>2n-Renaming ) WSB</vt:lpstr>
      <vt:lpstr>PowerPoint Presentation</vt:lpstr>
      <vt:lpstr>Reminder: Cannot Map Boundary Around a Hole</vt:lpstr>
      <vt:lpstr>WSB Output Complex</vt:lpstr>
      <vt:lpstr>Protocol Complex (schematic)</vt:lpstr>
      <vt:lpstr>Boundary = 2-Process  Executions</vt:lpstr>
      <vt:lpstr>Protocol Complex for One Process Execution</vt:lpstr>
      <vt:lpstr>2-Process execution might be mapped this way …</vt:lpstr>
      <vt:lpstr>2-Process execution might be mapped that way …</vt:lpstr>
      <vt:lpstr>In General …</vt:lpstr>
      <vt:lpstr>Conjecture</vt:lpstr>
      <vt:lpstr>Conjecture</vt:lpstr>
      <vt:lpstr>Road Map</vt:lpstr>
      <vt:lpstr>Simplex</vt:lpstr>
      <vt:lpstr>Oriented Simplex</vt:lpstr>
      <vt:lpstr>Oriented Simplex</vt:lpstr>
      <vt:lpstr>Induced orientation on faces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 for Dim 2</vt:lpstr>
      <vt:lpstr>Proof for Dim 2</vt:lpstr>
      <vt:lpstr>Proof for Dim 2</vt:lpstr>
      <vt:lpstr>Proof for Dim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Road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Road Map</vt:lpstr>
      <vt:lpstr>Anonymity &amp; Symmetry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</vt:lpstr>
      <vt:lpstr>PowerPoint Presentation</vt:lpstr>
      <vt:lpstr>PowerPoint Presentation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Topology and Distributed Computing</dc:title>
  <dc:creator>Maurice Herlihy</dc:creator>
  <cp:lastModifiedBy>mph</cp:lastModifiedBy>
  <cp:revision>759</cp:revision>
  <cp:lastPrinted>1999-05-13T01:42:18Z</cp:lastPrinted>
  <dcterms:created xsi:type="dcterms:W3CDTF">1999-05-12T13:47:53Z</dcterms:created>
  <dcterms:modified xsi:type="dcterms:W3CDTF">2015-03-13T00:23:19Z</dcterms:modified>
</cp:coreProperties>
</file>