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>
  <p:sldMasterIdLst>
    <p:sldMasterId id="2147483648" r:id="rId1"/>
  </p:sldMasterIdLst>
  <p:notesMasterIdLst>
    <p:notesMasterId r:id="rId95"/>
  </p:notesMasterIdLst>
  <p:handoutMasterIdLst>
    <p:handoutMasterId r:id="rId96"/>
  </p:handoutMasterIdLst>
  <p:sldIdLst>
    <p:sldId id="745" r:id="rId2"/>
    <p:sldId id="821" r:id="rId3"/>
    <p:sldId id="834" r:id="rId4"/>
    <p:sldId id="847" r:id="rId5"/>
    <p:sldId id="835" r:id="rId6"/>
    <p:sldId id="836" r:id="rId7"/>
    <p:sldId id="842" r:id="rId8"/>
    <p:sldId id="824" r:id="rId9"/>
    <p:sldId id="748" r:id="rId10"/>
    <p:sldId id="749" r:id="rId11"/>
    <p:sldId id="750" r:id="rId12"/>
    <p:sldId id="751" r:id="rId13"/>
    <p:sldId id="752" r:id="rId14"/>
    <p:sldId id="753" r:id="rId15"/>
    <p:sldId id="754" r:id="rId16"/>
    <p:sldId id="755" r:id="rId17"/>
    <p:sldId id="756" r:id="rId18"/>
    <p:sldId id="757" r:id="rId19"/>
    <p:sldId id="758" r:id="rId20"/>
    <p:sldId id="759" r:id="rId21"/>
    <p:sldId id="760" r:id="rId22"/>
    <p:sldId id="761" r:id="rId23"/>
    <p:sldId id="762" r:id="rId24"/>
    <p:sldId id="763" r:id="rId25"/>
    <p:sldId id="825" r:id="rId26"/>
    <p:sldId id="826" r:id="rId27"/>
    <p:sldId id="766" r:id="rId28"/>
    <p:sldId id="767" r:id="rId29"/>
    <p:sldId id="848" r:id="rId30"/>
    <p:sldId id="768" r:id="rId31"/>
    <p:sldId id="769" r:id="rId32"/>
    <p:sldId id="770" r:id="rId33"/>
    <p:sldId id="771" r:id="rId34"/>
    <p:sldId id="772" r:id="rId35"/>
    <p:sldId id="773" r:id="rId36"/>
    <p:sldId id="827" r:id="rId37"/>
    <p:sldId id="778" r:id="rId38"/>
    <p:sldId id="849" r:id="rId39"/>
    <p:sldId id="828" r:id="rId40"/>
    <p:sldId id="780" r:id="rId41"/>
    <p:sldId id="781" r:id="rId42"/>
    <p:sldId id="782" r:id="rId43"/>
    <p:sldId id="783" r:id="rId44"/>
    <p:sldId id="784" r:id="rId45"/>
    <p:sldId id="785" r:id="rId46"/>
    <p:sldId id="786" r:id="rId47"/>
    <p:sldId id="787" r:id="rId48"/>
    <p:sldId id="788" r:id="rId49"/>
    <p:sldId id="789" r:id="rId50"/>
    <p:sldId id="790" r:id="rId51"/>
    <p:sldId id="791" r:id="rId52"/>
    <p:sldId id="792" r:id="rId53"/>
    <p:sldId id="793" r:id="rId54"/>
    <p:sldId id="794" r:id="rId55"/>
    <p:sldId id="795" r:id="rId56"/>
    <p:sldId id="796" r:id="rId57"/>
    <p:sldId id="797" r:id="rId58"/>
    <p:sldId id="798" r:id="rId59"/>
    <p:sldId id="799" r:id="rId60"/>
    <p:sldId id="800" r:id="rId61"/>
    <p:sldId id="801" r:id="rId62"/>
    <p:sldId id="802" r:id="rId63"/>
    <p:sldId id="803" r:id="rId64"/>
    <p:sldId id="804" r:id="rId65"/>
    <p:sldId id="805" r:id="rId66"/>
    <p:sldId id="806" r:id="rId67"/>
    <p:sldId id="807" r:id="rId68"/>
    <p:sldId id="808" r:id="rId69"/>
    <p:sldId id="809" r:id="rId70"/>
    <p:sldId id="810" r:id="rId71"/>
    <p:sldId id="811" r:id="rId72"/>
    <p:sldId id="812" r:id="rId73"/>
    <p:sldId id="813" r:id="rId74"/>
    <p:sldId id="814" r:id="rId75"/>
    <p:sldId id="815" r:id="rId76"/>
    <p:sldId id="816" r:id="rId77"/>
    <p:sldId id="817" r:id="rId78"/>
    <p:sldId id="818" r:id="rId79"/>
    <p:sldId id="819" r:id="rId80"/>
    <p:sldId id="829" r:id="rId81"/>
    <p:sldId id="837" r:id="rId82"/>
    <p:sldId id="846" r:id="rId83"/>
    <p:sldId id="838" r:id="rId84"/>
    <p:sldId id="839" r:id="rId85"/>
    <p:sldId id="840" r:id="rId86"/>
    <p:sldId id="844" r:id="rId87"/>
    <p:sldId id="843" r:id="rId88"/>
    <p:sldId id="830" r:id="rId89"/>
    <p:sldId id="831" r:id="rId90"/>
    <p:sldId id="832" r:id="rId91"/>
    <p:sldId id="833" r:id="rId92"/>
    <p:sldId id="845" r:id="rId93"/>
    <p:sldId id="452" r:id="rId94"/>
  </p:sldIdLst>
  <p:sldSz cx="9144000" cy="6858000" type="overhead"/>
  <p:notesSz cx="6858000" cy="9144000"/>
  <p:embeddedFontLst>
    <p:embeddedFont>
      <p:font typeface="cmsy10" panose="020B0500000000000000" pitchFamily="34" charset="0"/>
      <p:regular r:id="rId97"/>
    </p:embeddedFont>
    <p:embeddedFont>
      <p:font typeface="CMMI7" panose="020B0500000000000000" pitchFamily="34" charset="0"/>
      <p:regular r:id="rId98"/>
    </p:embeddedFont>
    <p:embeddedFont>
      <p:font typeface="cmmi10" panose="020B0500000000000000" pitchFamily="34" charset="0"/>
      <p:regular r:id="rId99"/>
    </p:embeddedFont>
    <p:embeddedFont>
      <p:font typeface="Lucida Console" panose="020B0609040504020204" pitchFamily="49" charset="0"/>
      <p:regular r:id="rId100"/>
    </p:embeddedFont>
    <p:embeddedFont>
      <p:font typeface="Marlett" pitchFamily="2" charset="2"/>
      <p:regular r:id="rId101"/>
    </p:embeddedFont>
    <p:embeddedFont>
      <p:font typeface="CMR10" panose="020B0500000000000000" pitchFamily="34" charset="0"/>
      <p:regular r:id="rId102"/>
    </p:embeddedFont>
    <p:embeddedFont>
      <p:font typeface="Comic Sans MS" panose="030F0702030302020204" pitchFamily="66" charset="0"/>
      <p:regular r:id="rId103"/>
      <p:bold r:id="rId104"/>
    </p:embeddedFont>
    <p:embeddedFont>
      <p:font typeface="CMSY10ORIG" panose="020B0500000000000000" pitchFamily="34" charset="0"/>
      <p:regular r:id="rId105"/>
    </p:embeddedFont>
  </p:embeddedFontLst>
  <p:custDataLst>
    <p:tags r:id="rId106"/>
  </p:custDataLst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rgbClr val="0000FF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422A5"/>
    <a:srgbClr val="FF7C80"/>
    <a:srgbClr val="00FFFF"/>
    <a:srgbClr val="FF9999"/>
    <a:srgbClr val="62EA16"/>
    <a:srgbClr val="FF0000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9" autoAdjust="0"/>
    <p:restoredTop sz="90338" autoAdjust="0"/>
  </p:normalViewPr>
  <p:slideViewPr>
    <p:cSldViewPr snapToGrid="0">
      <p:cViewPr varScale="1">
        <p:scale>
          <a:sx n="49" d="100"/>
          <a:sy n="49" d="100"/>
        </p:scale>
        <p:origin x="-946" y="-62"/>
      </p:cViewPr>
      <p:guideLst>
        <p:guide orient="horz" pos="3511"/>
        <p:guide pos="54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7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presProps" Target="presProp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font" Target="fonts/font6.fntdata"/><Relationship Id="rId110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font" Target="fonts/font4.fntdata"/><Relationship Id="rId105" Type="http://schemas.openxmlformats.org/officeDocument/2006/relationships/font" Target="fonts/font9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font" Target="fonts/font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font" Target="fonts/font7.fntdata"/><Relationship Id="rId108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gs" Target="tags/tag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font" Target="fonts/font3.fntdata"/><Relationship Id="rId10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heme" Target="theme/theme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1.fntdata"/><Relationship Id="rId104" Type="http://schemas.openxmlformats.org/officeDocument/2006/relationships/font" Target="fonts/font8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FC2A7D4-6237-4B32-B9E4-807B7764E31E}" type="slidenum">
              <a:rPr lang="en-US">
                <a:latin typeface="Arial" panose="020B0604020202020204" pitchFamily="34" charset="0"/>
              </a:rPr>
              <a:pPr/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736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Marlett" pitchFamily="2" charset="2"/>
              </a:defRPr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Marlett" pitchFamily="2" charset="2"/>
              </a:defRPr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Marlett" pitchFamily="2" charset="2"/>
              </a:defRPr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Marlett" pitchFamily="2" charset="2"/>
              </a:defRPr>
            </a:lvl1pPr>
          </a:lstStyle>
          <a:p>
            <a:fld id="{0B56EED0-E808-497C-BD16-6D07048374B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5270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8C608E-EE0F-433D-BFEB-DE265B61B3FA}" type="slidenum">
              <a:rPr lang="en-US"/>
              <a:pPr/>
              <a:t>1</a:t>
            </a:fld>
            <a:endParaRPr lang="en-US"/>
          </a:p>
        </p:txBody>
      </p:sp>
      <p:sp>
        <p:nvSpPr>
          <p:cNvPr id="614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b"/>
          <a:lstStyle/>
          <a:p>
            <a:pPr algn="r" eaLnBrk="0" hangingPunct="0"/>
            <a:fld id="{4AF87DD0-A627-4EBD-82BC-B932426052A0}" type="slidenum">
              <a:rPr lang="ar-SA" sz="1200">
                <a:latin typeface="Marlett" pitchFamily="2" charset="2"/>
                <a:cs typeface="Arial" panose="020B0604020202020204" pitchFamily="34" charset="0"/>
              </a:rPr>
              <a:pPr algn="r" eaLnBrk="0" hangingPunct="0"/>
              <a:t>1</a:t>
            </a:fld>
            <a:endParaRPr lang="en-US" sz="1200" dirty="0">
              <a:latin typeface="Marlett" pitchFamily="2" charset="2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24" tIns="45712" rIns="91424" bIns="45712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797FE-629B-4111-BCF2-D8020882E49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797FE-629B-4111-BCF2-D8020882E49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797FE-629B-4111-BCF2-D8020882E49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797FE-629B-4111-BCF2-D8020882E49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797FE-629B-4111-BCF2-D8020882E49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797FE-629B-4111-BCF2-D8020882E49D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We will prove a simple theorem that completely characterizes when it is possible  to solve a colorless task in wait-free read-write memory.</a:t>
            </a:r>
          </a:p>
          <a:p>
            <a:r>
              <a:rPr lang="en-US" dirty="0" smtClean="0"/>
              <a:t>The theorem states that a colorless task $(\</a:t>
            </a:r>
            <a:r>
              <a:rPr lang="en-US" dirty="0" err="1" smtClean="0"/>
              <a:t>cI</a:t>
            </a:r>
            <a:r>
              <a:rPr lang="en-US" dirty="0" smtClean="0"/>
              <a:t>^*,\</a:t>
            </a:r>
            <a:r>
              <a:rPr lang="en-US" dirty="0" err="1" smtClean="0"/>
              <a:t>cO</a:t>
            </a:r>
            <a:r>
              <a:rPr lang="en-US" dirty="0" smtClean="0"/>
              <a:t>^*,\Delta^*)$ has a wait-free read-write protocol if and only if there is a continuous map between their polyhedrons,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We will prove a simple theorem that completely characterizes when it is possible  to solve a colorless task in wait-free read-write memory.</a:t>
            </a:r>
          </a:p>
          <a:p>
            <a:r>
              <a:rPr lang="en-US" dirty="0" smtClean="0"/>
              <a:t>The theorem states that a colorless task $(\</a:t>
            </a:r>
            <a:r>
              <a:rPr lang="en-US" dirty="0" err="1" smtClean="0"/>
              <a:t>cI</a:t>
            </a:r>
            <a:r>
              <a:rPr lang="en-US" dirty="0" smtClean="0"/>
              <a:t>^*,\</a:t>
            </a:r>
            <a:r>
              <a:rPr lang="en-US" dirty="0" err="1" smtClean="0"/>
              <a:t>cO</a:t>
            </a:r>
            <a:r>
              <a:rPr lang="en-US" dirty="0" smtClean="0"/>
              <a:t>^*,\Delta^*)$ has a wait-free read-write protocol if and only if there is a continuous map between their polyhedrons,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We will prove a simple theorem that completely characterizes when it is possible  to solve a colorless task in wait-free read-write memory.</a:t>
            </a:r>
          </a:p>
          <a:p>
            <a:r>
              <a:rPr lang="en-US" dirty="0" smtClean="0"/>
              <a:t>The theorem states that a colorless task $(\</a:t>
            </a:r>
            <a:r>
              <a:rPr lang="en-US" dirty="0" err="1" smtClean="0"/>
              <a:t>cI</a:t>
            </a:r>
            <a:r>
              <a:rPr lang="en-US" dirty="0" smtClean="0"/>
              <a:t>^*,\</a:t>
            </a:r>
            <a:r>
              <a:rPr lang="en-US" dirty="0" err="1" smtClean="0"/>
              <a:t>cO</a:t>
            </a:r>
            <a:r>
              <a:rPr lang="en-US" dirty="0" smtClean="0"/>
              <a:t>^*,\Delta^*)$ has a wait-free read-write protocol if and only if there is a continuous map between their polyhedrons,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We will prove a simple theorem that completely characterizes when it is possible  to solve a colorless task in wait-free read-write memory.</a:t>
            </a:r>
          </a:p>
          <a:p>
            <a:r>
              <a:rPr lang="en-US" dirty="0" smtClean="0"/>
              <a:t>The theorem states that a colorless task $(\</a:t>
            </a:r>
            <a:r>
              <a:rPr lang="en-US" dirty="0" err="1" smtClean="0"/>
              <a:t>cI</a:t>
            </a:r>
            <a:r>
              <a:rPr lang="en-US" dirty="0" smtClean="0"/>
              <a:t>^*,\</a:t>
            </a:r>
            <a:r>
              <a:rPr lang="en-US" dirty="0" err="1" smtClean="0"/>
              <a:t>cO</a:t>
            </a:r>
            <a:r>
              <a:rPr lang="en-US" dirty="0" smtClean="0"/>
              <a:t>^*,\Delta^*)$ has a wait-free read-write protocol if and only if there is a continuous map between their polyhedrons,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We will prove a simple theorem that completely characterizes when it is possible  to solve a colorless task in wait-free read-write memory.</a:t>
            </a:r>
          </a:p>
          <a:p>
            <a:r>
              <a:rPr lang="en-US" dirty="0" smtClean="0"/>
              <a:t>The theorem states that a colorless task $(\</a:t>
            </a:r>
            <a:r>
              <a:rPr lang="en-US" dirty="0" err="1" smtClean="0"/>
              <a:t>cI</a:t>
            </a:r>
            <a:r>
              <a:rPr lang="en-US" dirty="0" smtClean="0"/>
              <a:t>^*,\</a:t>
            </a:r>
            <a:r>
              <a:rPr lang="en-US" dirty="0" err="1" smtClean="0"/>
              <a:t>cO</a:t>
            </a:r>
            <a:r>
              <a:rPr lang="en-US" dirty="0" smtClean="0"/>
              <a:t>^*,\Delta^*)$ has a wait-free read-write protocol if and only if there is a continuous map between their polyhedrons,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Each of $P_0$ and $P_1$ is given a binary input.  If both have input</a:t>
            </a:r>
          </a:p>
          <a:p>
            <a:r>
              <a:rPr lang="en-US" dirty="0" smtClean="0"/>
              <a:t>$v$, then both must decide $v$.  If they have mixed inputs, then</a:t>
            </a:r>
          </a:p>
          <a:p>
            <a:r>
              <a:rPr lang="en-US" dirty="0" smtClean="0"/>
              <a:t>either they agree, or $P_1$ may decide $0$ and $P_0$ may decide 1 (but</a:t>
            </a:r>
          </a:p>
          <a:p>
            <a:r>
              <a:rPr lang="en-US" dirty="0" smtClean="0"/>
              <a:t>not vice-versa).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797FE-629B-4111-BCF2-D8020882E49D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Each of $P_0$ and $P_1$ is given a binary input.  If both have input</a:t>
            </a:r>
          </a:p>
          <a:p>
            <a:r>
              <a:rPr lang="en-US" dirty="0" smtClean="0"/>
              <a:t>$v$, then both must decide $v$.  If they have mixed inputs, then</a:t>
            </a:r>
          </a:p>
          <a:p>
            <a:r>
              <a:rPr lang="en-US" dirty="0" smtClean="0"/>
              <a:t>either they agree, or $P_1$ may decide $0$ and $P_0$ may decide 1 (but</a:t>
            </a:r>
          </a:p>
          <a:p>
            <a:r>
              <a:rPr lang="en-US" dirty="0" smtClean="0"/>
              <a:t>not vice-versa).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797FE-629B-4111-BCF2-D8020882E49D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Each of $P_0$ and $P_1$ is given a binary input.  If both have input $v$, then both must decide $v$.  If they have mixed inputs, then either they agree, or $P_1$ may decide $0$ and $P_0$ may decide 1 (but</a:t>
            </a:r>
          </a:p>
          <a:p>
            <a:r>
              <a:rPr lang="en-US" dirty="0" smtClean="0"/>
              <a:t>not vice-versa).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797FE-629B-4111-BCF2-D8020882E49D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797FE-629B-4111-BCF2-D8020882E49D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797FE-629B-4111-BCF2-D8020882E49D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is easily seen that there is no simplicial map carried by $\Delta$ from the input complex to the output complex.</a:t>
            </a:r>
          </a:p>
          <a:p>
            <a:r>
              <a:rPr lang="en-US" dirty="0" smtClean="0"/>
              <a:t>The vertexes of input simplex $\set{</a:t>
            </a:r>
            <a:r>
              <a:rPr lang="en-US" dirty="0" err="1" smtClean="0"/>
              <a:t>ang</a:t>
            </a:r>
            <a:r>
              <a:rPr lang="en-US" dirty="0" smtClean="0"/>
              <a:t>{P,0},\</a:t>
            </a:r>
            <a:r>
              <a:rPr lang="en-US" dirty="0" err="1" smtClean="0"/>
              <a:t>ang</a:t>
            </a:r>
            <a:r>
              <a:rPr lang="en-US" dirty="0" smtClean="0"/>
              <a:t>{Q,1}}$</a:t>
            </a:r>
          </a:p>
          <a:p>
            <a:r>
              <a:rPr lang="en-US" dirty="0" smtClean="0"/>
              <a:t>$\</a:t>
            </a:r>
            <a:r>
              <a:rPr lang="en-US" dirty="0" err="1" smtClean="0"/>
              <a:t>ang</a:t>
            </a:r>
            <a:r>
              <a:rPr lang="en-US" dirty="0" smtClean="0"/>
              <a:t>{P,0}$ and $\</a:t>
            </a:r>
            <a:r>
              <a:rPr lang="en-US" dirty="0" err="1" smtClean="0"/>
              <a:t>ang</a:t>
            </a:r>
            <a:r>
              <a:rPr lang="en-US" dirty="0" smtClean="0"/>
              <a:t>{Q,1}$,</a:t>
            </a:r>
          </a:p>
          <a:p>
            <a:r>
              <a:rPr lang="en-US" dirty="0" smtClean="0"/>
              <a:t>but there is no single output simplex containing both vertexes.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797FE-629B-4111-BCF2-D8020882E49D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Nevertheless, there is a map satisfying the conditions of the theorem from a </a:t>
            </a:r>
            <a:r>
              <a:rPr lang="en-US" i="1" dirty="0" smtClean="0"/>
              <a:t>subdivision</a:t>
            </a:r>
            <a:r>
              <a:rPr lang="en-US" dirty="0" smtClean="0"/>
              <a:t> of the input complex. If input simplex {&lt;P,0&gt;,&lt;Q,1&gt;}</a:t>
            </a:r>
            <a:r>
              <a:rPr lang="en-US" baseline="0" dirty="0" smtClean="0"/>
              <a:t> i</a:t>
            </a:r>
            <a:r>
              <a:rPr lang="en-US" dirty="0" smtClean="0"/>
              <a:t>s subdivided as shown then it can be ``folded'' around the output complex, allowing input vertexes &lt;P,0&gt;</a:t>
            </a:r>
            <a:r>
              <a:rPr lang="en-US" baseline="0" dirty="0" smtClean="0"/>
              <a:t> </a:t>
            </a:r>
            <a:r>
              <a:rPr lang="en-US" dirty="0" smtClean="0"/>
              <a:t>and &lt;Q,1&gt; to be mapped to their counterparts in the output complex.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797FE-629B-4111-BCF2-D8020882E49D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Here is a simple protocol for quasi-consensus. If P has input 0 and Q has input 1, then this protocol admits three distinct executions: one in which both decide 0, one in which both decide 1, and one in which Q decides 0 and P decides 1.These three executions correspond to the three simplexes in the subdivision of {&lt;P,0&gt;,&lt;Q,1}&gt;.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Recall that a task is given by an input complex \</a:t>
            </a:r>
            <a:r>
              <a:rPr lang="en-US" dirty="0" err="1" smtClean="0"/>
              <a:t>cI</a:t>
            </a:r>
            <a:r>
              <a:rPr lang="en-US" dirty="0" smtClean="0"/>
              <a:t>, an output complex \</a:t>
            </a:r>
            <a:r>
              <a:rPr lang="en-US" dirty="0" err="1" smtClean="0"/>
              <a:t>cO</a:t>
            </a:r>
            <a:r>
              <a:rPr lang="en-US" dirty="0" smtClean="0"/>
              <a:t>, and a relation \Delta that maps each input simplex</a:t>
            </a:r>
            <a:r>
              <a:rPr lang="en-US" baseline="0" dirty="0" smtClean="0"/>
              <a:t> \sigma to a </a:t>
            </a:r>
            <a:r>
              <a:rPr lang="en-US" baseline="0" dirty="0" err="1" smtClean="0"/>
              <a:t>subcomplex</a:t>
            </a:r>
            <a:r>
              <a:rPr lang="en-US" baseline="0" dirty="0" smtClean="0"/>
              <a:t> of \</a:t>
            </a:r>
            <a:r>
              <a:rPr lang="en-US" baseline="0" dirty="0" err="1" smtClean="0"/>
              <a:t>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Recall that a that a simplex $\sigma = \set{\vs_0, \</a:t>
            </a:r>
            <a:r>
              <a:rPr lang="en-US" dirty="0" err="1" smtClean="0"/>
              <a:t>ldots</a:t>
            </a:r>
            <a:r>
              <a:rPr lang="en-US" dirty="0" smtClean="0"/>
              <a:t>, \</a:t>
            </a:r>
            <a:r>
              <a:rPr lang="en-US" dirty="0" err="1" smtClean="0"/>
              <a:t>vs_n</a:t>
            </a:r>
            <a:r>
              <a:rPr lang="en-US" dirty="0" smtClean="0"/>
              <a:t>}$ is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emph</a:t>
            </a:r>
            <a:r>
              <a:rPr lang="en-US" dirty="0" smtClean="0"/>
              <a:t>{chromatic} if each vertex is labeled with a distinct color,</a:t>
            </a:r>
          </a:p>
          <a:p>
            <a:r>
              <a:rPr lang="en-US" dirty="0" smtClean="0"/>
              <a:t>and a \</a:t>
            </a:r>
            <a:r>
              <a:rPr lang="en-US" dirty="0" err="1" smtClean="0"/>
              <a:t>emph</a:t>
            </a:r>
            <a:r>
              <a:rPr lang="en-US" dirty="0" smtClean="0"/>
              <a:t>{chromatic subdivision} $\Div \sigma$ is a subdivision of $\sigma$</a:t>
            </a:r>
          </a:p>
          <a:p>
            <a:r>
              <a:rPr lang="en-US" dirty="0" smtClean="0"/>
              <a:t>where (1) each simplex of the subdivision is chromatic,</a:t>
            </a:r>
          </a:p>
          <a:p>
            <a:r>
              <a:rPr lang="en-US" dirty="0" smtClean="0"/>
              <a:t>and (2) for each $\tau \subset \sigma$,</a:t>
            </a:r>
          </a:p>
          <a:p>
            <a:r>
              <a:rPr lang="en-US" dirty="0" smtClean="0"/>
              <a:t>each vertex in $\Div \tau$ is labeled with a color from $\tau$.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theorem we want to prove says that if there exists a chromatic subdivision Div \</a:t>
            </a:r>
            <a:r>
              <a:rPr lang="en-US" dirty="0" err="1" smtClean="0"/>
              <a:t>cI</a:t>
            </a:r>
            <a:r>
              <a:rPr lang="en-US" dirty="0" smtClean="0"/>
              <a:t> of the input</a:t>
            </a:r>
            <a:r>
              <a:rPr lang="en-US" baseline="0" dirty="0" smtClean="0"/>
              <a:t> complex, then there is an algorithm.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theorem we want to prove says that if there exists a chromatic subdivision Div \</a:t>
            </a:r>
            <a:r>
              <a:rPr lang="en-US" dirty="0" err="1" smtClean="0"/>
              <a:t>cI</a:t>
            </a:r>
            <a:r>
              <a:rPr lang="en-US" dirty="0" smtClean="0"/>
              <a:t> of the input</a:t>
            </a:r>
            <a:r>
              <a:rPr lang="en-US" baseline="0" dirty="0" smtClean="0"/>
              <a:t> complex, then there is an algorithm.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theorem we want to prove says that if there exists a chromatic subdivision Div \</a:t>
            </a:r>
            <a:r>
              <a:rPr lang="en-US" dirty="0" err="1" smtClean="0"/>
              <a:t>cI</a:t>
            </a:r>
            <a:r>
              <a:rPr lang="en-US" dirty="0" smtClean="0"/>
              <a:t> of the input</a:t>
            </a:r>
            <a:r>
              <a:rPr lang="en-US" baseline="0" dirty="0" smtClean="0"/>
              <a:t> complex, then there is an algorithm.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theorem we want to prove says that if there exists a chromatic subdivision Div \</a:t>
            </a:r>
            <a:r>
              <a:rPr lang="en-US" dirty="0" err="1" smtClean="0"/>
              <a:t>cI</a:t>
            </a:r>
            <a:r>
              <a:rPr lang="en-US" dirty="0" smtClean="0"/>
              <a:t> of the input</a:t>
            </a:r>
            <a:r>
              <a:rPr lang="en-US" baseline="0" dirty="0" smtClean="0"/>
              <a:t> complex, then there is an algorithm.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8FA871-0825-4687-B2C0-BB56E6DD859E}" type="slidenum">
              <a:rPr lang="en-US"/>
              <a:pPr/>
              <a:t>49</a:t>
            </a:fld>
            <a:endParaRPr lang="en-US"/>
          </a:p>
        </p:txBody>
      </p:sp>
      <p:sp>
        <p:nvSpPr>
          <p:cNvPr id="134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Informally, the processes start out on vertexes of a single simplex $\sigma$ of $\</a:t>
            </a:r>
            <a:r>
              <a:rPr lang="en-US" dirty="0" err="1" smtClean="0"/>
              <a:t>cI</a:t>
            </a:r>
            <a:r>
              <a:rPr lang="en-US" dirty="0" smtClean="0"/>
              <a:t>$, and they eventually halt on vertexes of a single simplex of $\Delta(\sigma) \</a:t>
            </a:r>
            <a:r>
              <a:rPr lang="en-US" dirty="0" err="1" smtClean="0"/>
              <a:t>subseteq</a:t>
            </a:r>
            <a:r>
              <a:rPr lang="en-US" dirty="0" smtClean="0"/>
              <a:t> \</a:t>
            </a:r>
            <a:r>
              <a:rPr lang="en-US" dirty="0" err="1" smtClean="0"/>
              <a:t>cI</a:t>
            </a:r>
            <a:r>
              <a:rPr lang="en-US" dirty="0" smtClean="0"/>
              <a:t>$.</a:t>
            </a:r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An \</a:t>
            </a:r>
            <a:r>
              <a:rPr lang="en-US" dirty="0" err="1" smtClean="0"/>
              <a:t>emph</a:t>
            </a:r>
            <a:r>
              <a:rPr lang="en-US" dirty="0" smtClean="0"/>
              <a:t>{open cover} $\</a:t>
            </a:r>
            <a:r>
              <a:rPr lang="en-US" dirty="0" err="1" smtClean="0"/>
              <a:t>bbU</a:t>
            </a:r>
            <a:r>
              <a:rPr lang="en-US" dirty="0" smtClean="0"/>
              <a:t>$ for a complex $\</a:t>
            </a:r>
            <a:r>
              <a:rPr lang="en-US" dirty="0" err="1" smtClean="0"/>
              <a:t>cK</a:t>
            </a:r>
            <a:r>
              <a:rPr lang="en-US" dirty="0" smtClean="0"/>
              <a:t>$ is a finite collection of open sets</a:t>
            </a:r>
          </a:p>
          <a:p>
            <a:r>
              <a:rPr lang="en-US" dirty="0" smtClean="0"/>
              <a:t>$U_0, \</a:t>
            </a:r>
            <a:r>
              <a:rPr lang="en-US" dirty="0" err="1" smtClean="0"/>
              <a:t>ldots</a:t>
            </a:r>
            <a:r>
              <a:rPr lang="en-US" dirty="0" smtClean="0"/>
              <a:t>, </a:t>
            </a:r>
            <a:r>
              <a:rPr lang="en-US" dirty="0" err="1" smtClean="0"/>
              <a:t>U_k</a:t>
            </a:r>
            <a:r>
              <a:rPr lang="en-US" dirty="0" smtClean="0"/>
              <a:t>$ such that $\</a:t>
            </a:r>
            <a:r>
              <a:rPr lang="en-US" dirty="0" err="1" smtClean="0"/>
              <a:t>cK</a:t>
            </a:r>
            <a:r>
              <a:rPr lang="en-US" dirty="0" smtClean="0"/>
              <a:t> \</a:t>
            </a:r>
            <a:r>
              <a:rPr lang="en-US" dirty="0" err="1" smtClean="0"/>
              <a:t>subseteq</a:t>
            </a:r>
            <a:r>
              <a:rPr lang="en-US" dirty="0" smtClean="0"/>
              <a:t> \cup_{</a:t>
            </a:r>
            <a:r>
              <a:rPr lang="en-US" dirty="0" err="1" smtClean="0"/>
              <a:t>i</a:t>
            </a:r>
            <a:r>
              <a:rPr lang="en-US" dirty="0" smtClean="0"/>
              <a:t>=0}^k </a:t>
            </a:r>
            <a:r>
              <a:rPr lang="en-US" dirty="0" err="1" smtClean="0"/>
              <a:t>U_i</a:t>
            </a:r>
            <a:r>
              <a:rPr lang="en-US" dirty="0" smtClean="0"/>
              <a:t>$.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$U_0, \</a:t>
            </a:r>
            <a:r>
              <a:rPr lang="en-US" dirty="0" err="1" smtClean="0"/>
              <a:t>ldots</a:t>
            </a:r>
            <a:r>
              <a:rPr lang="en-US" dirty="0" smtClean="0"/>
              <a:t>, </a:t>
            </a:r>
            <a:r>
              <a:rPr lang="en-US" dirty="0" err="1" smtClean="0"/>
              <a:t>U_k</a:t>
            </a:r>
            <a:r>
              <a:rPr lang="en-US" dirty="0" smtClean="0"/>
              <a:t>$ an open cover for $\</a:t>
            </a:r>
            <a:r>
              <a:rPr lang="en-US" dirty="0" err="1" smtClean="0"/>
              <a:t>cK</a:t>
            </a:r>
            <a:r>
              <a:rPr lang="en-US" dirty="0" smtClean="0"/>
              <a:t>$, there exists a $\lambda &gt; 0$ (called a \</a:t>
            </a:r>
            <a:r>
              <a:rPr lang="en-US" dirty="0" err="1" smtClean="0"/>
              <a:t>emph</a:t>
            </a:r>
            <a:r>
              <a:rPr lang="en-US" dirty="0" smtClean="0"/>
              <a:t>{</a:t>
            </a:r>
            <a:r>
              <a:rPr lang="en-US" dirty="0" err="1" smtClean="0"/>
              <a:t>Lebesgue</a:t>
            </a:r>
            <a:r>
              <a:rPr lang="en-US" dirty="0" smtClean="0"/>
              <a:t> number}) such that any set of diameter less than $\lambda$ lies in a single $</a:t>
            </a:r>
            <a:r>
              <a:rPr lang="en-US" dirty="0" err="1" smtClean="0"/>
              <a:t>U_i</a:t>
            </a:r>
            <a:r>
              <a:rPr lang="en-US" dirty="0" smtClean="0"/>
              <a:t>$.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63</a:t>
            </a:fld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64</a:t>
            </a:fld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65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66</a:t>
            </a:fld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 $\Div \sigma$ be a subdivision of $\sigma$. For any simplex $\tau \in \Div \sigma$, the \</a:t>
            </a:r>
            <a:r>
              <a:rPr lang="en-US" dirty="0" err="1" smtClean="0"/>
              <a:t>emph</a:t>
            </a:r>
            <a:r>
              <a:rPr lang="en-US" dirty="0" smtClean="0"/>
              <a:t>{carrier} of $\tau$ in $\Div \sigma$ is the smallest face $\kappa$ of $\sigma$ such that $\tau$ is in $\Div \kappa$.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67</a:t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68</a:t>
            </a:fld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69</a:t>
            </a:fld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70</a:t>
            </a:fld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71</a:t>
            </a:fld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72</a:t>
            </a:fld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73</a:t>
            </a:fld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74</a:t>
            </a:fld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75</a:t>
            </a:fld>
            <a:endParaRPr 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76</a:t>
            </a:fld>
            <a:endParaRPr 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77</a:t>
            </a:fld>
            <a:endParaRPr 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78</a:t>
            </a:fld>
            <a:endParaRPr 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79</a:t>
            </a:fld>
            <a:endParaRPr 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80</a:t>
            </a:fld>
            <a:endParaRPr 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geometric complex is </a:t>
            </a:r>
            <a:r>
              <a:rPr lang="en-US" i="1" dirty="0" smtClean="0"/>
              <a:t>subdivided</a:t>
            </a:r>
            <a:r>
              <a:rPr lang="en-US" dirty="0" smtClean="0"/>
              <a:t> by partitioning each of its simplexes into smaller simplexes without changing the complex's polyhedron.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6EED0-E808-497C-BD16-6D07048374B0}" type="slidenum">
              <a:rPr lang="en-US" smtClean="0"/>
              <a:pPr/>
              <a:t>81</a:t>
            </a:fld>
            <a:endParaRPr 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collapse0.eps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797FE-629B-4111-BCF2-D8020882E49D}" type="slidenum">
              <a:rPr lang="en-US" smtClean="0"/>
              <a:pPr/>
              <a:t>88</a:t>
            </a:fld>
            <a:endParaRPr 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797FE-629B-4111-BCF2-D8020882E49D}" type="slidenum">
              <a:rPr lang="en-US" smtClean="0"/>
              <a:pPr/>
              <a:t>89</a:t>
            </a:fld>
            <a:endParaRPr 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collapse2.eps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797FE-629B-4111-BCF2-D8020882E49D}" type="slidenum">
              <a:rPr lang="en-US" smtClean="0"/>
              <a:pPr/>
              <a:t>90</a:t>
            </a:fld>
            <a:endParaRPr 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797FE-629B-4111-BCF2-D8020882E49D}" type="slidenum">
              <a:rPr lang="en-US" smtClean="0"/>
              <a:pPr/>
              <a:t>91</a:t>
            </a:fld>
            <a:endParaRPr lang="en-US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7F6488-3414-4831-AF89-B557648DF732}" type="slidenum">
              <a:rPr lang="ar-SA" smtClean="0">
                <a:cs typeface="Arial" panose="020B0604020202020204" pitchFamily="34" charset="0"/>
              </a:rPr>
              <a:pPr/>
              <a:t>93</a:t>
            </a:fld>
            <a:endParaRPr lang="en-US" dirty="0" smtClean="0"/>
          </a:p>
        </p:txBody>
      </p:sp>
      <p:sp>
        <p:nvSpPr>
          <p:cNvPr id="389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16CE29A-C314-4F18-9AC5-E5AD85547602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175104-5CF5-4CD7-8991-827B1FF2A6E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AAE97061-BA2E-4D6F-B15F-ACB42A044AC7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8F295F75-C4A9-44C0-BFBB-F9713B27014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E5AF4E3-2D05-4934-A470-40AAE548839C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D4933B4-B9DD-4648-899F-BAD462624F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1CB1631-8C0E-4833-8E07-4F5FA821ECC6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88FE885-4047-4697-AD73-2423658C3A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787A651-A933-4FA8-B239-8C4A625EA919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542E9E5-46F2-4C50-9D07-D407555D962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673100" y="6223000"/>
            <a:ext cx="1905000" cy="457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DA13F16-CD78-4520-9B53-E3A23A002AF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F39838C-E50F-4582-A855-56555098063F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278A794-4692-4779-9EBA-A0B3349CB0A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63E8141-E9F9-4B49-8059-D194C1BD3191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03D3C30-3FFA-427B-A68E-DCC7725913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8C24DB7-CF91-4E2C-A433-74831936ED0C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B8077A8-D496-467D-B5A3-F1432CC2A3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A95E3B8-8B93-4FDF-8A70-264CCE258214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CDC4446-4055-4543-A96C-3DEB19C2BD7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7B6C7DE-65C6-48D4-997A-4CE01A8EAADD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CF8BEC5-7C33-4F48-9E2F-3D6BC581500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D4BFCA9-D6CA-417F-8E4C-CE8C90977066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37735A3-59FF-4095-A584-A9C81C0427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Combinatorial Distributed Computing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DA13F16-CD78-4520-9B53-E3A23A002AF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FF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FF"/>
          </a:solidFill>
          <a:latin typeface="Arial" pitchFamily="34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FF"/>
          </a:solidFill>
          <a:latin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FF"/>
          </a:solidFill>
          <a:latin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Arial" panose="020B0604020202020204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notesSlide" Target="../notesSlides/notesSlide4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sa/2.5/" TargetMode="External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creativecommons.org/licenses/by-nc/3.0/" TargetMode="Externa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ag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40000" y="2540000"/>
            <a:ext cx="127000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 descr="mag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40000" y="2540000"/>
            <a:ext cx="127000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92100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Wait-Free Computability for General Tasks</a:t>
            </a:r>
            <a:endParaRPr lang="en-US" dirty="0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392113" y="5586531"/>
            <a:ext cx="1509712" cy="108722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 eaLnBrk="0" hangingPunct="0"/>
            <a:endParaRPr lang="en-US" sz="4400" b="1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>
            <p:custDataLst>
              <p:tags r:id="rId1"/>
            </p:custDataLst>
          </p:nvPr>
        </p:nvSpPr>
        <p:spPr>
          <a:xfrm>
            <a:off x="0" y="7112000"/>
            <a:ext cx="9144000" cy="212365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dirty="0" err="1" smtClean="0">
                <a:latin typeface="Arial" panose="020B0604020202020204" pitchFamily="34" charset="0"/>
              </a:rPr>
              <a:t>TexPoint</a:t>
            </a:r>
            <a:r>
              <a:rPr lang="en-US" dirty="0" smtClean="0">
                <a:latin typeface="Arial" pitchFamily="34" charset="0"/>
              </a:rPr>
              <a:t> fonts used in EMF. </a:t>
            </a:r>
          </a:p>
          <a:p>
            <a:r>
              <a:rPr lang="en-US" dirty="0" smtClean="0">
                <a:latin typeface="Arial" pitchFamily="34" charset="0"/>
              </a:rPr>
              <a:t>Read the </a:t>
            </a:r>
            <a:r>
              <a:rPr lang="en-US" dirty="0" err="1" smtClean="0">
                <a:latin typeface="Arial" panose="020B0604020202020204" pitchFamily="34" charset="0"/>
              </a:rPr>
              <a:t>TexPoint</a:t>
            </a:r>
            <a:r>
              <a:rPr lang="en-US" dirty="0" smtClean="0">
                <a:latin typeface="Arial" panose="020B0604020202020204" pitchFamily="34" charset="0"/>
              </a:rPr>
              <a:t> manual before you delete this box.: </a:t>
            </a:r>
            <a:r>
              <a:rPr lang="en-US" dirty="0" smtClean="0">
                <a:latin typeface="CMR10"/>
              </a:rPr>
              <a:t>A</a:t>
            </a:r>
            <a:r>
              <a:rPr lang="en-US" dirty="0" smtClean="0">
                <a:latin typeface="CMSY10ORIG"/>
              </a:rPr>
              <a:t>A</a:t>
            </a:r>
            <a:r>
              <a:rPr lang="en-US" dirty="0" smtClean="0">
                <a:latin typeface="CMMI10"/>
              </a:rPr>
              <a:t>A</a:t>
            </a:r>
            <a:r>
              <a:rPr lang="en-US" dirty="0" smtClean="0">
                <a:latin typeface="CMMI7"/>
              </a:rPr>
              <a:t>A</a:t>
            </a:r>
            <a:endParaRPr lang="en-US" dirty="0">
              <a:latin typeface="Arial" panose="020B0604020202020204" pitchFamily="34" charset="0"/>
            </a:endParaRPr>
          </a:p>
        </p:txBody>
      </p:sp>
      <p:pic>
        <p:nvPicPr>
          <p:cNvPr id="196610" name="Picture 2" descr="http://ecx.images-amazon.com/images/I/51jtNBvavPL._SY300_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950" y="1588770"/>
            <a:ext cx="23241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5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27296" y="4754178"/>
            <a:ext cx="9089408" cy="1927225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400" dirty="0">
                <a:solidFill>
                  <a:srgbClr val="7030A0"/>
                </a:solidFill>
              </a:rPr>
              <a:t>Companion slides </a:t>
            </a:r>
            <a:r>
              <a:rPr lang="en-US" sz="2400" dirty="0" smtClean="0">
                <a:solidFill>
                  <a:srgbClr val="7030A0"/>
                </a:solidFill>
              </a:rPr>
              <a:t>for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800" dirty="0" smtClean="0"/>
              <a:t>Distributed Computing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800" dirty="0" smtClean="0"/>
              <a:t>Through </a:t>
            </a:r>
            <a:r>
              <a:rPr lang="en-US" sz="2800" dirty="0"/>
              <a:t>Combinatorial Topology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Maurice </a:t>
            </a:r>
            <a:r>
              <a:rPr lang="en-US" sz="2400" dirty="0">
                <a:solidFill>
                  <a:srgbClr val="7030A0"/>
                </a:solidFill>
              </a:rPr>
              <a:t>Herlihy </a:t>
            </a:r>
            <a:r>
              <a:rPr lang="en-US" sz="2400" dirty="0" smtClean="0">
                <a:solidFill>
                  <a:srgbClr val="7030A0"/>
                </a:solidFill>
              </a:rPr>
              <a:t>&amp; Dmitry </a:t>
            </a:r>
            <a:r>
              <a:rPr lang="en-US" sz="2400" dirty="0" err="1" smtClean="0">
                <a:solidFill>
                  <a:srgbClr val="7030A0"/>
                </a:solidFill>
              </a:rPr>
              <a:t>Kozlov</a:t>
            </a:r>
            <a:r>
              <a:rPr lang="en-US" sz="2400" dirty="0" smtClean="0">
                <a:solidFill>
                  <a:srgbClr val="7030A0"/>
                </a:solidFill>
              </a:rPr>
              <a:t> &amp; Sergio </a:t>
            </a:r>
            <a:r>
              <a:rPr lang="en-US" sz="2400" dirty="0" err="1" smtClean="0">
                <a:solidFill>
                  <a:srgbClr val="7030A0"/>
                </a:solidFill>
              </a:rPr>
              <a:t>Rajsbaum</a:t>
            </a:r>
            <a:endParaRPr lang="en-US" sz="2400" dirty="0">
              <a:solidFill>
                <a:schemeClr val="hlink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0F6C7-BF34-4D15-B948-1AE357C77E8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81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1609408" y="1799062"/>
            <a:ext cx="398378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Inherently colored tasks</a:t>
            </a:r>
          </a:p>
        </p:txBody>
      </p:sp>
      <p:sp>
        <p:nvSpPr>
          <p:cNvPr id="24" name="Text Box 122"/>
          <p:cNvSpPr txBox="1">
            <a:spLocks noChangeArrowheads="1"/>
          </p:cNvSpPr>
          <p:nvPr/>
        </p:nvSpPr>
        <p:spPr bwMode="auto">
          <a:xfrm>
            <a:off x="1609408" y="3509988"/>
            <a:ext cx="276229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Protocol </a:t>
            </a:r>
            <a:r>
              <a:rPr lang="en-US" sz="2800" dirty="0" smtClean="0">
                <a:latin typeface="cmsy10"/>
                <a:cs typeface="Arial" panose="020B0604020202020204" pitchFamily="34" charset="0"/>
              </a:rPr>
              <a:t>)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map</a:t>
            </a:r>
          </a:p>
        </p:txBody>
      </p:sp>
      <p:sp>
        <p:nvSpPr>
          <p:cNvPr id="18" name="Text Box 122"/>
          <p:cNvSpPr txBox="1">
            <a:spLocks noChangeArrowheads="1"/>
          </p:cNvSpPr>
          <p:nvPr/>
        </p:nvSpPr>
        <p:spPr bwMode="auto">
          <a:xfrm>
            <a:off x="1609408" y="2654525"/>
            <a:ext cx="454162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Solvability for colored tasks</a:t>
            </a:r>
          </a:p>
        </p:txBody>
      </p:sp>
      <p:sp>
        <p:nvSpPr>
          <p:cNvPr id="19" name="Text Box 122"/>
          <p:cNvSpPr txBox="1">
            <a:spLocks noChangeArrowheads="1"/>
          </p:cNvSpPr>
          <p:nvPr/>
        </p:nvSpPr>
        <p:spPr bwMode="auto">
          <a:xfrm>
            <a:off x="1609408" y="4365451"/>
            <a:ext cx="276229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Map </a:t>
            </a:r>
            <a:r>
              <a:rPr lang="en-US" sz="2800" dirty="0" smtClean="0">
                <a:latin typeface="cmsy10"/>
                <a:cs typeface="Arial" panose="020B0604020202020204" pitchFamily="34" charset="0"/>
              </a:rPr>
              <a:t>)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protocol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609408" y="5220913"/>
            <a:ext cx="566969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 Sufficient Topological Conditions</a:t>
            </a:r>
          </a:p>
        </p:txBody>
      </p:sp>
    </p:spTree>
    <p:extLst>
      <p:ext uri="{BB962C8B-B14F-4D97-AF65-F5344CB8AC3E}">
        <p14:creationId xmlns:p14="http://schemas.microsoft.com/office/powerpoint/2010/main" val="214272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xagon 5"/>
          <p:cNvSpPr/>
          <p:nvPr/>
        </p:nvSpPr>
        <p:spPr bwMode="auto">
          <a:xfrm>
            <a:off x="2594711" y="1724441"/>
            <a:ext cx="3954578" cy="3409119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E43608CE-920D-4F6F-98C9-0491388AB413}" type="slidenum">
              <a:rPr lang="en-US" smtClean="0"/>
              <a:pPr/>
              <a:t>3</a:t>
            </a:fld>
            <a:endParaRPr lang="en-US"/>
          </a:p>
        </p:txBody>
      </p:sp>
      <p:cxnSp>
        <p:nvCxnSpPr>
          <p:cNvPr id="8" name="Straight Connector 7"/>
          <p:cNvCxnSpPr>
            <a:stCxn id="6" idx="4"/>
            <a:endCxn id="6" idx="1"/>
          </p:cNvCxnSpPr>
          <p:nvPr/>
        </p:nvCxnSpPr>
        <p:spPr bwMode="auto">
          <a:xfrm>
            <a:off x="3446991" y="1724442"/>
            <a:ext cx="2250018" cy="3409117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>
            <a:stCxn id="6" idx="2"/>
            <a:endCxn id="6" idx="5"/>
          </p:cNvCxnSpPr>
          <p:nvPr/>
        </p:nvCxnSpPr>
        <p:spPr bwMode="auto">
          <a:xfrm flipV="1">
            <a:off x="3446991" y="1724442"/>
            <a:ext cx="2250018" cy="3409117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2594711" y="3512821"/>
            <a:ext cx="3954578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Oval 23"/>
          <p:cNvSpPr/>
          <p:nvPr/>
        </p:nvSpPr>
        <p:spPr bwMode="auto">
          <a:xfrm>
            <a:off x="4381500" y="3322321"/>
            <a:ext cx="381000" cy="381000"/>
          </a:xfrm>
          <a:prstGeom prst="ellipse">
            <a:avLst/>
          </a:prstGeom>
          <a:solidFill>
            <a:srgbClr val="FF000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446318" y="3322321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2404211" y="3322321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3256491" y="1533941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5506509" y="1533941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3263478" y="4970059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5506509" y="4970059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31" name="Text Box 122"/>
          <p:cNvSpPr txBox="1">
            <a:spLocks noChangeArrowheads="1"/>
          </p:cNvSpPr>
          <p:nvPr/>
        </p:nvSpPr>
        <p:spPr bwMode="auto">
          <a:xfrm>
            <a:off x="354339" y="5532316"/>
            <a:ext cx="843532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Star(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the complex of facets of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containing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</a:p>
        </p:txBody>
      </p:sp>
      <p:sp>
        <p:nvSpPr>
          <p:cNvPr id="17" name="Text Box 122"/>
          <p:cNvSpPr txBox="1">
            <a:spLocks noChangeArrowheads="1"/>
          </p:cNvSpPr>
          <p:nvPr/>
        </p:nvSpPr>
        <p:spPr bwMode="auto">
          <a:xfrm>
            <a:off x="6267459" y="5946522"/>
            <a:ext cx="160492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Complex</a:t>
            </a:r>
            <a:endParaRPr lang="en-US" sz="28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8" name="Text Box 122"/>
          <p:cNvSpPr txBox="1">
            <a:spLocks noChangeArrowheads="1"/>
          </p:cNvSpPr>
          <p:nvPr/>
        </p:nvSpPr>
        <p:spPr bwMode="auto">
          <a:xfrm>
            <a:off x="7069922" y="1914941"/>
            <a:ext cx="38985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</a:p>
        </p:txBody>
      </p:sp>
      <p:sp>
        <p:nvSpPr>
          <p:cNvPr id="5" name="Freeform 4"/>
          <p:cNvSpPr/>
          <p:nvPr/>
        </p:nvSpPr>
        <p:spPr>
          <a:xfrm>
            <a:off x="5045179" y="2389176"/>
            <a:ext cx="2090057" cy="933145"/>
          </a:xfrm>
          <a:custGeom>
            <a:avLst/>
            <a:gdLst>
              <a:gd name="connsiteX0" fmla="*/ 2090057 w 2090057"/>
              <a:gd name="connsiteY0" fmla="*/ 0 h 832757"/>
              <a:gd name="connsiteX1" fmla="*/ 832757 w 2090057"/>
              <a:gd name="connsiteY1" fmla="*/ 620485 h 832757"/>
              <a:gd name="connsiteX2" fmla="*/ 0 w 2090057"/>
              <a:gd name="connsiteY2" fmla="*/ 832757 h 832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0057" h="832757">
                <a:moveTo>
                  <a:pt x="2090057" y="0"/>
                </a:moveTo>
                <a:cubicBezTo>
                  <a:pt x="1635578" y="240846"/>
                  <a:pt x="1181100" y="481692"/>
                  <a:pt x="832757" y="620485"/>
                </a:cubicBezTo>
                <a:cubicBezTo>
                  <a:pt x="484414" y="759278"/>
                  <a:pt x="242207" y="796017"/>
                  <a:pt x="0" y="832757"/>
                </a:cubicBezTo>
              </a:path>
            </a:pathLst>
          </a:custGeom>
          <a:noFill/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Box 122"/>
          <p:cNvSpPr txBox="1">
            <a:spLocks noChangeArrowheads="1"/>
          </p:cNvSpPr>
          <p:nvPr/>
        </p:nvSpPr>
        <p:spPr bwMode="auto">
          <a:xfrm>
            <a:off x="354339" y="334936"/>
            <a:ext cx="136447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Review</a:t>
            </a:r>
            <a:endParaRPr lang="en-US" sz="28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xagon 5"/>
          <p:cNvSpPr/>
          <p:nvPr/>
        </p:nvSpPr>
        <p:spPr bwMode="auto">
          <a:xfrm>
            <a:off x="2594711" y="1724441"/>
            <a:ext cx="3954578" cy="3409119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Facet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E43608CE-920D-4F6F-98C9-0491388AB413}" type="slidenum">
              <a:rPr lang="en-US" smtClean="0"/>
              <a:pPr/>
              <a:t>4</a:t>
            </a:fld>
            <a:endParaRPr lang="en-US"/>
          </a:p>
        </p:txBody>
      </p:sp>
      <p:cxnSp>
        <p:nvCxnSpPr>
          <p:cNvPr id="8" name="Straight Connector 7"/>
          <p:cNvCxnSpPr>
            <a:stCxn id="6" idx="4"/>
            <a:endCxn id="6" idx="1"/>
          </p:cNvCxnSpPr>
          <p:nvPr/>
        </p:nvCxnSpPr>
        <p:spPr bwMode="auto">
          <a:xfrm>
            <a:off x="3446991" y="1724442"/>
            <a:ext cx="2250018" cy="3409117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>
            <a:stCxn id="6" idx="2"/>
            <a:endCxn id="6" idx="5"/>
          </p:cNvCxnSpPr>
          <p:nvPr/>
        </p:nvCxnSpPr>
        <p:spPr bwMode="auto">
          <a:xfrm flipV="1">
            <a:off x="3446991" y="1724442"/>
            <a:ext cx="2250018" cy="3409117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2594711" y="3512821"/>
            <a:ext cx="3954578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Oval 23"/>
          <p:cNvSpPr/>
          <p:nvPr/>
        </p:nvSpPr>
        <p:spPr bwMode="auto">
          <a:xfrm>
            <a:off x="4381500" y="3322321"/>
            <a:ext cx="381000" cy="381000"/>
          </a:xfrm>
          <a:prstGeom prst="ellipse">
            <a:avLst/>
          </a:prstGeom>
          <a:solidFill>
            <a:srgbClr val="FF000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446318" y="3322321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2404211" y="3322321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3256491" y="1533941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5506509" y="1533941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3263478" y="4970059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5506509" y="4970059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31" name="Text Box 122"/>
          <p:cNvSpPr txBox="1">
            <a:spLocks noChangeArrowheads="1"/>
          </p:cNvSpPr>
          <p:nvPr/>
        </p:nvSpPr>
        <p:spPr bwMode="auto">
          <a:xfrm>
            <a:off x="1152121" y="5532316"/>
            <a:ext cx="683975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facet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is a simplex of maximal dimension</a:t>
            </a:r>
            <a:endParaRPr lang="en-US" sz="28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8" name="Text Box 122"/>
          <p:cNvSpPr txBox="1">
            <a:spLocks noChangeArrowheads="1"/>
          </p:cNvSpPr>
          <p:nvPr/>
        </p:nvSpPr>
        <p:spPr bwMode="auto">
          <a:xfrm>
            <a:off x="7069922" y="1914941"/>
            <a:ext cx="18473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en-US" sz="28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5775835" y="1986051"/>
            <a:ext cx="2090057" cy="933145"/>
          </a:xfrm>
          <a:custGeom>
            <a:avLst/>
            <a:gdLst>
              <a:gd name="connsiteX0" fmla="*/ 2090057 w 2090057"/>
              <a:gd name="connsiteY0" fmla="*/ 0 h 832757"/>
              <a:gd name="connsiteX1" fmla="*/ 832757 w 2090057"/>
              <a:gd name="connsiteY1" fmla="*/ 620485 h 832757"/>
              <a:gd name="connsiteX2" fmla="*/ 0 w 2090057"/>
              <a:gd name="connsiteY2" fmla="*/ 832757 h 832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0057" h="832757">
                <a:moveTo>
                  <a:pt x="2090057" y="0"/>
                </a:moveTo>
                <a:cubicBezTo>
                  <a:pt x="1635578" y="240846"/>
                  <a:pt x="1181100" y="481692"/>
                  <a:pt x="832757" y="620485"/>
                </a:cubicBezTo>
                <a:cubicBezTo>
                  <a:pt x="484414" y="759278"/>
                  <a:pt x="242207" y="796017"/>
                  <a:pt x="0" y="832757"/>
                </a:cubicBezTo>
              </a:path>
            </a:pathLst>
          </a:custGeom>
          <a:noFill/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Box 122"/>
          <p:cNvSpPr txBox="1">
            <a:spLocks noChangeArrowheads="1"/>
          </p:cNvSpPr>
          <p:nvPr/>
        </p:nvSpPr>
        <p:spPr bwMode="auto">
          <a:xfrm>
            <a:off x="354339" y="334936"/>
            <a:ext cx="136447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Review</a:t>
            </a:r>
            <a:endParaRPr lang="en-US" sz="28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21" name="Text Box 122"/>
          <p:cNvSpPr txBox="1">
            <a:spLocks noChangeArrowheads="1"/>
          </p:cNvSpPr>
          <p:nvPr/>
        </p:nvSpPr>
        <p:spPr bwMode="auto">
          <a:xfrm>
            <a:off x="7330410" y="1391721"/>
            <a:ext cx="108395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Facet</a:t>
            </a:r>
            <a:endParaRPr lang="en-US" sz="28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22" name="Text Box 122"/>
          <p:cNvSpPr txBox="1">
            <a:spLocks noChangeArrowheads="1"/>
          </p:cNvSpPr>
          <p:nvPr/>
        </p:nvSpPr>
        <p:spPr bwMode="auto">
          <a:xfrm>
            <a:off x="7637793" y="4437407"/>
            <a:ext cx="984565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not a</a:t>
            </a:r>
          </a:p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facet</a:t>
            </a:r>
            <a:endParaRPr lang="en-US" sz="28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23" name="Freeform 22"/>
          <p:cNvSpPr/>
          <p:nvPr/>
        </p:nvSpPr>
        <p:spPr>
          <a:xfrm flipV="1">
            <a:off x="5506510" y="3512820"/>
            <a:ext cx="2131284" cy="1260657"/>
          </a:xfrm>
          <a:custGeom>
            <a:avLst/>
            <a:gdLst>
              <a:gd name="connsiteX0" fmla="*/ 2090057 w 2090057"/>
              <a:gd name="connsiteY0" fmla="*/ 0 h 832757"/>
              <a:gd name="connsiteX1" fmla="*/ 832757 w 2090057"/>
              <a:gd name="connsiteY1" fmla="*/ 620485 h 832757"/>
              <a:gd name="connsiteX2" fmla="*/ 0 w 2090057"/>
              <a:gd name="connsiteY2" fmla="*/ 832757 h 832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0057" h="832757">
                <a:moveTo>
                  <a:pt x="2090057" y="0"/>
                </a:moveTo>
                <a:cubicBezTo>
                  <a:pt x="1635578" y="240846"/>
                  <a:pt x="1181100" y="481692"/>
                  <a:pt x="832757" y="620485"/>
                </a:cubicBezTo>
                <a:cubicBezTo>
                  <a:pt x="484414" y="759278"/>
                  <a:pt x="242207" y="796017"/>
                  <a:pt x="0" y="832757"/>
                </a:cubicBezTo>
              </a:path>
            </a:pathLst>
          </a:custGeom>
          <a:noFill/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 flipV="1">
            <a:off x="6800250" y="3653803"/>
            <a:ext cx="837543" cy="1119674"/>
          </a:xfrm>
          <a:custGeom>
            <a:avLst/>
            <a:gdLst>
              <a:gd name="connsiteX0" fmla="*/ 2090057 w 2090057"/>
              <a:gd name="connsiteY0" fmla="*/ 0 h 832757"/>
              <a:gd name="connsiteX1" fmla="*/ 832757 w 2090057"/>
              <a:gd name="connsiteY1" fmla="*/ 620485 h 832757"/>
              <a:gd name="connsiteX2" fmla="*/ 0 w 2090057"/>
              <a:gd name="connsiteY2" fmla="*/ 832757 h 832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0057" h="832757">
                <a:moveTo>
                  <a:pt x="2090057" y="0"/>
                </a:moveTo>
                <a:cubicBezTo>
                  <a:pt x="1635578" y="240846"/>
                  <a:pt x="1181100" y="481692"/>
                  <a:pt x="832757" y="620485"/>
                </a:cubicBezTo>
                <a:cubicBezTo>
                  <a:pt x="484414" y="759278"/>
                  <a:pt x="242207" y="796017"/>
                  <a:pt x="0" y="832757"/>
                </a:cubicBezTo>
              </a:path>
            </a:pathLst>
          </a:custGeom>
          <a:noFill/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4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xagon 5"/>
          <p:cNvSpPr/>
          <p:nvPr/>
        </p:nvSpPr>
        <p:spPr bwMode="auto">
          <a:xfrm>
            <a:off x="2594711" y="1724441"/>
            <a:ext cx="3954578" cy="3409119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Star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E43608CE-920D-4F6F-98C9-0491388AB413}" type="slidenum">
              <a:rPr lang="en-US" smtClean="0"/>
              <a:pPr/>
              <a:t>5</a:t>
            </a:fld>
            <a:endParaRPr lang="en-US"/>
          </a:p>
        </p:txBody>
      </p:sp>
      <p:cxnSp>
        <p:nvCxnSpPr>
          <p:cNvPr id="8" name="Straight Connector 7"/>
          <p:cNvCxnSpPr>
            <a:stCxn id="6" idx="4"/>
            <a:endCxn id="6" idx="1"/>
          </p:cNvCxnSpPr>
          <p:nvPr/>
        </p:nvCxnSpPr>
        <p:spPr bwMode="auto">
          <a:xfrm>
            <a:off x="3446991" y="1724442"/>
            <a:ext cx="2250018" cy="3409117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>
            <a:stCxn id="6" idx="2"/>
            <a:endCxn id="6" idx="5"/>
          </p:cNvCxnSpPr>
          <p:nvPr/>
        </p:nvCxnSpPr>
        <p:spPr bwMode="auto">
          <a:xfrm flipV="1">
            <a:off x="3446991" y="1724442"/>
            <a:ext cx="2250018" cy="3409117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2594711" y="3512821"/>
            <a:ext cx="3954578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Oval 23"/>
          <p:cNvSpPr/>
          <p:nvPr/>
        </p:nvSpPr>
        <p:spPr bwMode="auto">
          <a:xfrm>
            <a:off x="4381500" y="3322321"/>
            <a:ext cx="381000" cy="381000"/>
          </a:xfrm>
          <a:prstGeom prst="ellipse">
            <a:avLst/>
          </a:prstGeom>
          <a:solidFill>
            <a:srgbClr val="FF000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446318" y="3322321"/>
            <a:ext cx="381000" cy="381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2404211" y="3322321"/>
            <a:ext cx="381000" cy="381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3263478" y="1533941"/>
            <a:ext cx="381000" cy="381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5506509" y="1533941"/>
            <a:ext cx="381000" cy="381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3263478" y="4970059"/>
            <a:ext cx="381000" cy="381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5506509" y="4970059"/>
            <a:ext cx="381000" cy="381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31" name="Text Box 122"/>
          <p:cNvSpPr txBox="1">
            <a:spLocks noChangeArrowheads="1"/>
          </p:cNvSpPr>
          <p:nvPr/>
        </p:nvSpPr>
        <p:spPr bwMode="auto">
          <a:xfrm>
            <a:off x="354339" y="5532316"/>
            <a:ext cx="869981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Star</a:t>
            </a:r>
            <a:r>
              <a:rPr lang="en-US" sz="2800" baseline="30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union of interiors of simplexes containing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</a:p>
        </p:txBody>
      </p:sp>
      <p:sp>
        <p:nvSpPr>
          <p:cNvPr id="17" name="Text Box 122"/>
          <p:cNvSpPr txBox="1">
            <a:spLocks noChangeArrowheads="1"/>
          </p:cNvSpPr>
          <p:nvPr/>
        </p:nvSpPr>
        <p:spPr bwMode="auto">
          <a:xfrm>
            <a:off x="6267459" y="5946522"/>
            <a:ext cx="164179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Point Set</a:t>
            </a:r>
            <a:endParaRPr lang="en-US" sz="28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8" name="Text Box 122"/>
          <p:cNvSpPr txBox="1">
            <a:spLocks noChangeArrowheads="1"/>
          </p:cNvSpPr>
          <p:nvPr/>
        </p:nvSpPr>
        <p:spPr bwMode="auto">
          <a:xfrm>
            <a:off x="354339" y="334936"/>
            <a:ext cx="136447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Review</a:t>
            </a:r>
            <a:endParaRPr lang="en-US" sz="28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33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xagon 5"/>
          <p:cNvSpPr/>
          <p:nvPr/>
        </p:nvSpPr>
        <p:spPr bwMode="auto">
          <a:xfrm>
            <a:off x="2594711" y="1724441"/>
            <a:ext cx="3954578" cy="3409119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Distributed Computing through Combinatorial Topology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E43608CE-920D-4F6F-98C9-0491388AB413}" type="slidenum">
              <a:rPr lang="en-US" smtClean="0"/>
              <a:pPr/>
              <a:t>6</a:t>
            </a:fld>
            <a:endParaRPr lang="en-US"/>
          </a:p>
        </p:txBody>
      </p:sp>
      <p:cxnSp>
        <p:nvCxnSpPr>
          <p:cNvPr id="8" name="Straight Connector 7"/>
          <p:cNvCxnSpPr>
            <a:stCxn id="6" idx="4"/>
            <a:endCxn id="6" idx="1"/>
          </p:cNvCxnSpPr>
          <p:nvPr/>
        </p:nvCxnSpPr>
        <p:spPr bwMode="auto">
          <a:xfrm>
            <a:off x="3446991" y="1724442"/>
            <a:ext cx="2250018" cy="3409117"/>
          </a:xfrm>
          <a:prstGeom prst="line">
            <a:avLst/>
          </a:prstGeom>
          <a:noFill/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>
            <a:stCxn id="6" idx="2"/>
            <a:endCxn id="6" idx="5"/>
          </p:cNvCxnSpPr>
          <p:nvPr/>
        </p:nvCxnSpPr>
        <p:spPr bwMode="auto">
          <a:xfrm flipV="1">
            <a:off x="3446991" y="1724442"/>
            <a:ext cx="2250018" cy="3409117"/>
          </a:xfrm>
          <a:prstGeom prst="line">
            <a:avLst/>
          </a:prstGeom>
          <a:noFill/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2594711" y="3512821"/>
            <a:ext cx="3954578" cy="0"/>
          </a:xfrm>
          <a:prstGeom prst="line">
            <a:avLst/>
          </a:prstGeom>
          <a:noFill/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Oval 23"/>
          <p:cNvSpPr/>
          <p:nvPr/>
        </p:nvSpPr>
        <p:spPr bwMode="auto">
          <a:xfrm>
            <a:off x="4381500" y="3322321"/>
            <a:ext cx="381000" cy="381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446318" y="3322321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2404211" y="3322321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3256491" y="1533941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5506509" y="1533941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3263478" y="4970059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5506509" y="4970059"/>
            <a:ext cx="381000" cy="381000"/>
          </a:xfrm>
          <a:prstGeom prst="ellipse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31" name="Text Box 122"/>
          <p:cNvSpPr txBox="1">
            <a:spLocks noChangeArrowheads="1"/>
          </p:cNvSpPr>
          <p:nvPr/>
        </p:nvSpPr>
        <p:spPr bwMode="auto">
          <a:xfrm>
            <a:off x="354339" y="5532316"/>
            <a:ext cx="7891027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Link(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the complex of simplices of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Star(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K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not containing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¾</a:t>
            </a:r>
          </a:p>
        </p:txBody>
      </p:sp>
      <p:sp>
        <p:nvSpPr>
          <p:cNvPr id="17" name="Text Box 122"/>
          <p:cNvSpPr txBox="1">
            <a:spLocks noChangeArrowheads="1"/>
          </p:cNvSpPr>
          <p:nvPr/>
        </p:nvSpPr>
        <p:spPr bwMode="auto">
          <a:xfrm>
            <a:off x="6446318" y="6208132"/>
            <a:ext cx="160492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Complex</a:t>
            </a:r>
            <a:endParaRPr lang="en-US" sz="28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18" name="Text Box 122"/>
          <p:cNvSpPr txBox="1">
            <a:spLocks noChangeArrowheads="1"/>
          </p:cNvSpPr>
          <p:nvPr/>
        </p:nvSpPr>
        <p:spPr bwMode="auto">
          <a:xfrm>
            <a:off x="354339" y="334936"/>
            <a:ext cx="136447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Review</a:t>
            </a:r>
            <a:endParaRPr lang="en-US" sz="28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38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354339" y="334936"/>
            <a:ext cx="136447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Review</a:t>
            </a:r>
            <a:endParaRPr lang="en-US" sz="2800" dirty="0" smtClean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713589" y="2828836"/>
            <a:ext cx="5716822" cy="1200329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 simplicial map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Á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en-US" sz="3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rigid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</a:p>
          <a:p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Á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= dim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4206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1609408" y="1799062"/>
            <a:ext cx="398378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Inherently colored tasks</a:t>
            </a:r>
          </a:p>
        </p:txBody>
      </p:sp>
      <p:sp>
        <p:nvSpPr>
          <p:cNvPr id="24" name="Text Box 122"/>
          <p:cNvSpPr txBox="1">
            <a:spLocks noChangeArrowheads="1"/>
          </p:cNvSpPr>
          <p:nvPr/>
        </p:nvSpPr>
        <p:spPr bwMode="auto">
          <a:xfrm>
            <a:off x="1609408" y="3509988"/>
            <a:ext cx="276229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Protocol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cmsy10"/>
                <a:cs typeface="Arial" panose="020B0604020202020204" pitchFamily="34" charset="0"/>
              </a:rPr>
              <a:t>)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map</a:t>
            </a:r>
          </a:p>
        </p:txBody>
      </p:sp>
      <p:sp>
        <p:nvSpPr>
          <p:cNvPr id="18" name="Text Box 122"/>
          <p:cNvSpPr txBox="1">
            <a:spLocks noChangeArrowheads="1"/>
          </p:cNvSpPr>
          <p:nvPr/>
        </p:nvSpPr>
        <p:spPr bwMode="auto">
          <a:xfrm>
            <a:off x="1609408" y="2654525"/>
            <a:ext cx="454162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Solvability for colored tasks</a:t>
            </a:r>
          </a:p>
        </p:txBody>
      </p:sp>
      <p:sp>
        <p:nvSpPr>
          <p:cNvPr id="19" name="Text Box 122"/>
          <p:cNvSpPr txBox="1">
            <a:spLocks noChangeArrowheads="1"/>
          </p:cNvSpPr>
          <p:nvPr/>
        </p:nvSpPr>
        <p:spPr bwMode="auto">
          <a:xfrm>
            <a:off x="1609408" y="4365451"/>
            <a:ext cx="276229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cmsy10"/>
                <a:cs typeface="Arial" panose="020B0604020202020204" pitchFamily="34" charset="0"/>
              </a:rPr>
              <a:t>)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protocol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609408" y="5220913"/>
            <a:ext cx="566969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Sufficient Topological Conditions</a:t>
            </a:r>
          </a:p>
        </p:txBody>
      </p:sp>
    </p:spTree>
    <p:extLst>
      <p:ext uri="{BB962C8B-B14F-4D97-AF65-F5344CB8AC3E}">
        <p14:creationId xmlns:p14="http://schemas.microsoft.com/office/powerpoint/2010/main" val="214105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2175278" y="5600700"/>
            <a:ext cx="3802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endParaRPr lang="en-US" sz="2800" dirty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96802" y="5600700"/>
            <a:ext cx="470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endParaRPr lang="en-US" sz="2800" dirty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  <p:sp>
        <p:nvSpPr>
          <p:cNvPr id="27" name="Isosceles Triangle 26"/>
          <p:cNvSpPr/>
          <p:nvPr/>
        </p:nvSpPr>
        <p:spPr>
          <a:xfrm>
            <a:off x="1400291" y="2618582"/>
            <a:ext cx="1944624" cy="1676400"/>
          </a:xfrm>
          <a:prstGeom prst="triangl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2" name="Group 11"/>
          <p:cNvGrpSpPr/>
          <p:nvPr/>
        </p:nvGrpSpPr>
        <p:grpSpPr>
          <a:xfrm>
            <a:off x="2238491" y="2466182"/>
            <a:ext cx="290513" cy="249237"/>
            <a:chOff x="1992312" y="1906841"/>
            <a:chExt cx="290513" cy="249237"/>
          </a:xfrm>
        </p:grpSpPr>
        <p:sp>
          <p:nvSpPr>
            <p:cNvPr id="29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0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Group 20"/>
          <p:cNvGrpSpPr/>
          <p:nvPr/>
        </p:nvGrpSpPr>
        <p:grpSpPr>
          <a:xfrm>
            <a:off x="1219920" y="4142582"/>
            <a:ext cx="290513" cy="249237"/>
            <a:chOff x="1992312" y="1906841"/>
            <a:chExt cx="290513" cy="249237"/>
          </a:xfrm>
        </p:grpSpPr>
        <p:sp>
          <p:nvSpPr>
            <p:cNvPr id="32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3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4" name="Group 23"/>
          <p:cNvGrpSpPr/>
          <p:nvPr/>
        </p:nvGrpSpPr>
        <p:grpSpPr>
          <a:xfrm>
            <a:off x="3210738" y="4142582"/>
            <a:ext cx="290513" cy="249237"/>
            <a:chOff x="1992312" y="1906841"/>
            <a:chExt cx="290513" cy="249237"/>
          </a:xfrm>
        </p:grpSpPr>
        <p:sp>
          <p:nvSpPr>
            <p:cNvPr id="35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6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5" name="Isosceles Triangle 4"/>
          <p:cNvSpPr/>
          <p:nvPr/>
        </p:nvSpPr>
        <p:spPr>
          <a:xfrm>
            <a:off x="5267209" y="3726279"/>
            <a:ext cx="2110626" cy="1005840"/>
          </a:xfrm>
          <a:prstGeom prst="triangl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15"/>
          <p:cNvGrpSpPr/>
          <p:nvPr/>
        </p:nvGrpSpPr>
        <p:grpSpPr>
          <a:xfrm>
            <a:off x="6503439" y="4582180"/>
            <a:ext cx="290513" cy="249237"/>
            <a:chOff x="1992312" y="1906841"/>
            <a:chExt cx="290513" cy="249237"/>
          </a:xfrm>
        </p:grpSpPr>
        <p:sp>
          <p:nvSpPr>
            <p:cNvPr id="21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2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1" name="Group 26"/>
          <p:cNvGrpSpPr/>
          <p:nvPr/>
        </p:nvGrpSpPr>
        <p:grpSpPr>
          <a:xfrm>
            <a:off x="7197753" y="4582180"/>
            <a:ext cx="290513" cy="249237"/>
            <a:chOff x="1992312" y="1906841"/>
            <a:chExt cx="290513" cy="249237"/>
          </a:xfrm>
        </p:grpSpPr>
        <p:sp>
          <p:nvSpPr>
            <p:cNvPr id="15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6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2" name="Group 15"/>
          <p:cNvGrpSpPr/>
          <p:nvPr/>
        </p:nvGrpSpPr>
        <p:grpSpPr>
          <a:xfrm>
            <a:off x="5114809" y="4582180"/>
            <a:ext cx="290513" cy="249237"/>
            <a:chOff x="1992312" y="1906841"/>
            <a:chExt cx="290513" cy="249237"/>
          </a:xfrm>
        </p:grpSpPr>
        <p:sp>
          <p:nvSpPr>
            <p:cNvPr id="50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51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oup 26"/>
          <p:cNvGrpSpPr/>
          <p:nvPr/>
        </p:nvGrpSpPr>
        <p:grpSpPr>
          <a:xfrm>
            <a:off x="5809124" y="4582180"/>
            <a:ext cx="290513" cy="249237"/>
            <a:chOff x="1992312" y="1906841"/>
            <a:chExt cx="290513" cy="249237"/>
          </a:xfrm>
        </p:grpSpPr>
        <p:sp>
          <p:nvSpPr>
            <p:cNvPr id="53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54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57" name="Straight Connector 56"/>
          <p:cNvCxnSpPr>
            <a:endCxn id="21" idx="0"/>
          </p:cNvCxnSpPr>
          <p:nvPr/>
        </p:nvCxnSpPr>
        <p:spPr>
          <a:xfrm rot="16200000" flipH="1">
            <a:off x="6053204" y="3986688"/>
            <a:ext cx="876298" cy="3146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rot="5400000">
            <a:off x="5748402" y="4062887"/>
            <a:ext cx="876298" cy="3146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Isosceles Triangle 5"/>
          <p:cNvSpPr/>
          <p:nvPr/>
        </p:nvSpPr>
        <p:spPr>
          <a:xfrm flipV="1">
            <a:off x="5750622" y="2663153"/>
            <a:ext cx="1166774" cy="1005840"/>
          </a:xfrm>
          <a:prstGeom prst="triangl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Isosceles Triangle 6"/>
          <p:cNvSpPr/>
          <p:nvPr/>
        </p:nvSpPr>
        <p:spPr>
          <a:xfrm>
            <a:off x="5750622" y="1658697"/>
            <a:ext cx="1166774" cy="1005840"/>
          </a:xfrm>
          <a:prstGeom prst="triangl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11"/>
          <p:cNvGrpSpPr/>
          <p:nvPr/>
        </p:nvGrpSpPr>
        <p:grpSpPr>
          <a:xfrm>
            <a:off x="6188753" y="1558709"/>
            <a:ext cx="290513" cy="249237"/>
            <a:chOff x="1992312" y="1906841"/>
            <a:chExt cx="290513" cy="249237"/>
          </a:xfrm>
        </p:grpSpPr>
        <p:sp>
          <p:nvSpPr>
            <p:cNvPr id="25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6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28" name="Group 12"/>
          <p:cNvGrpSpPr/>
          <p:nvPr/>
        </p:nvGrpSpPr>
        <p:grpSpPr>
          <a:xfrm>
            <a:off x="6188753" y="3539909"/>
            <a:ext cx="290513" cy="249237"/>
            <a:chOff x="1992312" y="1906841"/>
            <a:chExt cx="290513" cy="249237"/>
          </a:xfrm>
        </p:grpSpPr>
        <p:sp>
          <p:nvSpPr>
            <p:cNvPr id="23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4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1" name="Group 20"/>
          <p:cNvGrpSpPr/>
          <p:nvPr/>
        </p:nvGrpSpPr>
        <p:grpSpPr>
          <a:xfrm>
            <a:off x="5645094" y="2528527"/>
            <a:ext cx="290513" cy="249237"/>
            <a:chOff x="1992312" y="1906841"/>
            <a:chExt cx="290513" cy="249237"/>
          </a:xfrm>
        </p:grpSpPr>
        <p:sp>
          <p:nvSpPr>
            <p:cNvPr id="19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0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4" name="Group 23"/>
          <p:cNvGrpSpPr/>
          <p:nvPr/>
        </p:nvGrpSpPr>
        <p:grpSpPr>
          <a:xfrm>
            <a:off x="6774239" y="2528527"/>
            <a:ext cx="290513" cy="249237"/>
            <a:chOff x="1992312" y="1906841"/>
            <a:chExt cx="290513" cy="249237"/>
          </a:xfrm>
        </p:grpSpPr>
        <p:sp>
          <p:nvSpPr>
            <p:cNvPr id="17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8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56" name="Text Box 122"/>
          <p:cNvSpPr txBox="1">
            <a:spLocks noChangeArrowheads="1"/>
          </p:cNvSpPr>
          <p:nvPr/>
        </p:nvSpPr>
        <p:spPr bwMode="auto">
          <a:xfrm>
            <a:off x="968696" y="1063705"/>
            <a:ext cx="3714478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The Hourglass task</a:t>
            </a:r>
          </a:p>
        </p:txBody>
      </p:sp>
    </p:spTree>
    <p:extLst>
      <p:ext uri="{BB962C8B-B14F-4D97-AF65-F5344CB8AC3E}">
        <p14:creationId xmlns:p14="http://schemas.microsoft.com/office/powerpoint/2010/main" val="164801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Isosceles Triangle 26"/>
          <p:cNvSpPr/>
          <p:nvPr/>
        </p:nvSpPr>
        <p:spPr>
          <a:xfrm>
            <a:off x="1400291" y="2618582"/>
            <a:ext cx="1944624" cy="1676400"/>
          </a:xfrm>
          <a:prstGeom prst="triangl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2" name="Group 11"/>
          <p:cNvGrpSpPr/>
          <p:nvPr/>
        </p:nvGrpSpPr>
        <p:grpSpPr>
          <a:xfrm>
            <a:off x="2238491" y="2466182"/>
            <a:ext cx="290513" cy="249237"/>
            <a:chOff x="1992312" y="1906841"/>
            <a:chExt cx="290513" cy="249237"/>
          </a:xfrm>
        </p:grpSpPr>
        <p:sp>
          <p:nvSpPr>
            <p:cNvPr id="29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0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Group 20"/>
          <p:cNvGrpSpPr/>
          <p:nvPr/>
        </p:nvGrpSpPr>
        <p:grpSpPr>
          <a:xfrm>
            <a:off x="1219920" y="4142582"/>
            <a:ext cx="290513" cy="249237"/>
            <a:chOff x="1992312" y="1906841"/>
            <a:chExt cx="290513" cy="249237"/>
          </a:xfrm>
        </p:grpSpPr>
        <p:sp>
          <p:nvSpPr>
            <p:cNvPr id="32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3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4" name="Group 23"/>
          <p:cNvGrpSpPr/>
          <p:nvPr/>
        </p:nvGrpSpPr>
        <p:grpSpPr>
          <a:xfrm>
            <a:off x="3210738" y="4142582"/>
            <a:ext cx="290513" cy="249237"/>
            <a:chOff x="1992312" y="1906841"/>
            <a:chExt cx="290513" cy="249237"/>
          </a:xfrm>
        </p:grpSpPr>
        <p:sp>
          <p:nvSpPr>
            <p:cNvPr id="35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6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1752600" y="2362200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4200" y="4419600"/>
            <a:ext cx="463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43000" y="4419600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Isosceles Triangle 4"/>
          <p:cNvSpPr/>
          <p:nvPr/>
        </p:nvSpPr>
        <p:spPr>
          <a:xfrm>
            <a:off x="5267209" y="3726279"/>
            <a:ext cx="2110626" cy="1005840"/>
          </a:xfrm>
          <a:prstGeom prst="triangl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15"/>
          <p:cNvGrpSpPr/>
          <p:nvPr/>
        </p:nvGrpSpPr>
        <p:grpSpPr>
          <a:xfrm>
            <a:off x="6503439" y="4582180"/>
            <a:ext cx="290513" cy="249237"/>
            <a:chOff x="1992312" y="1906841"/>
            <a:chExt cx="290513" cy="249237"/>
          </a:xfrm>
          <a:solidFill>
            <a:schemeClr val="bg1">
              <a:lumMod val="95000"/>
            </a:schemeClr>
          </a:solidFill>
        </p:grpSpPr>
        <p:sp>
          <p:nvSpPr>
            <p:cNvPr id="21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2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9" name="Group 26"/>
          <p:cNvGrpSpPr/>
          <p:nvPr/>
        </p:nvGrpSpPr>
        <p:grpSpPr>
          <a:xfrm>
            <a:off x="7197753" y="4582180"/>
            <a:ext cx="290513" cy="249237"/>
            <a:chOff x="1992312" y="1906841"/>
            <a:chExt cx="290513" cy="249237"/>
          </a:xfrm>
        </p:grpSpPr>
        <p:sp>
          <p:nvSpPr>
            <p:cNvPr id="15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6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7019809" y="492508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Q,0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15"/>
          <p:cNvGrpSpPr/>
          <p:nvPr/>
        </p:nvGrpSpPr>
        <p:grpSpPr>
          <a:xfrm>
            <a:off x="5114809" y="4582180"/>
            <a:ext cx="290513" cy="249237"/>
            <a:chOff x="1992312" y="1906841"/>
            <a:chExt cx="290513" cy="249237"/>
          </a:xfrm>
        </p:grpSpPr>
        <p:sp>
          <p:nvSpPr>
            <p:cNvPr id="50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51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1" name="Group 26"/>
          <p:cNvGrpSpPr/>
          <p:nvPr/>
        </p:nvGrpSpPr>
        <p:grpSpPr>
          <a:xfrm>
            <a:off x="5853369" y="4582180"/>
            <a:ext cx="290513" cy="249237"/>
            <a:chOff x="1992312" y="1906841"/>
            <a:chExt cx="290513" cy="249237"/>
          </a:xfrm>
          <a:solidFill>
            <a:schemeClr val="bg1">
              <a:lumMod val="95000"/>
            </a:schemeClr>
          </a:solidFill>
        </p:grpSpPr>
        <p:sp>
          <p:nvSpPr>
            <p:cNvPr id="53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54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57" name="Straight Connector 56"/>
          <p:cNvCxnSpPr>
            <a:endCxn id="21" idx="0"/>
          </p:cNvCxnSpPr>
          <p:nvPr/>
        </p:nvCxnSpPr>
        <p:spPr>
          <a:xfrm rot="16200000" flipH="1">
            <a:off x="6053204" y="3986688"/>
            <a:ext cx="876298" cy="314685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rot="5400000">
            <a:off x="5748402" y="4062887"/>
            <a:ext cx="876298" cy="314685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4843695" y="492508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R,0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Isosceles Triangle 5"/>
          <p:cNvSpPr/>
          <p:nvPr/>
        </p:nvSpPr>
        <p:spPr>
          <a:xfrm flipV="1">
            <a:off x="5750622" y="2663153"/>
            <a:ext cx="1166774" cy="1005840"/>
          </a:xfrm>
          <a:prstGeom prst="triangl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Isosceles Triangle 6"/>
          <p:cNvSpPr/>
          <p:nvPr/>
        </p:nvSpPr>
        <p:spPr>
          <a:xfrm>
            <a:off x="5750622" y="1658697"/>
            <a:ext cx="1166774" cy="1005840"/>
          </a:xfrm>
          <a:prstGeom prst="triangl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Oval 40"/>
          <p:cNvSpPr>
            <a:spLocks noChangeArrowheads="1"/>
          </p:cNvSpPr>
          <p:nvPr/>
        </p:nvSpPr>
        <p:spPr bwMode="auto">
          <a:xfrm>
            <a:off x="6188753" y="1558709"/>
            <a:ext cx="290513" cy="249237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" name="Oval 41"/>
          <p:cNvSpPr>
            <a:spLocks noChangeArrowheads="1"/>
          </p:cNvSpPr>
          <p:nvPr/>
        </p:nvSpPr>
        <p:spPr bwMode="auto">
          <a:xfrm>
            <a:off x="6382428" y="1619034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3" name="Oval 40"/>
          <p:cNvSpPr>
            <a:spLocks noChangeArrowheads="1"/>
          </p:cNvSpPr>
          <p:nvPr/>
        </p:nvSpPr>
        <p:spPr bwMode="auto">
          <a:xfrm>
            <a:off x="6232998" y="3539909"/>
            <a:ext cx="290513" cy="249237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" name="Oval 41"/>
          <p:cNvSpPr>
            <a:spLocks noChangeArrowheads="1"/>
          </p:cNvSpPr>
          <p:nvPr/>
        </p:nvSpPr>
        <p:spPr bwMode="auto">
          <a:xfrm>
            <a:off x="6382428" y="3600234"/>
            <a:ext cx="42863" cy="85725"/>
          </a:xfrm>
          <a:prstGeom prst="ellipse">
            <a:avLst/>
          </a:prstGeom>
          <a:solidFill>
            <a:schemeClr val="bg2"/>
          </a:solidFill>
          <a:ln w="3175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9" name="Oval 40"/>
          <p:cNvSpPr>
            <a:spLocks noChangeArrowheads="1"/>
          </p:cNvSpPr>
          <p:nvPr/>
        </p:nvSpPr>
        <p:spPr bwMode="auto">
          <a:xfrm>
            <a:off x="5689339" y="2528527"/>
            <a:ext cx="290513" cy="249237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0" name="Oval 41"/>
          <p:cNvSpPr>
            <a:spLocks noChangeArrowheads="1"/>
          </p:cNvSpPr>
          <p:nvPr/>
        </p:nvSpPr>
        <p:spPr bwMode="auto">
          <a:xfrm>
            <a:off x="5838769" y="2588852"/>
            <a:ext cx="42863" cy="85725"/>
          </a:xfrm>
          <a:prstGeom prst="ellipse">
            <a:avLst/>
          </a:prstGeom>
          <a:solidFill>
            <a:schemeClr val="bg2"/>
          </a:solidFill>
          <a:ln w="3175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7" name="Oval 40"/>
          <p:cNvSpPr>
            <a:spLocks noChangeArrowheads="1"/>
          </p:cNvSpPr>
          <p:nvPr/>
        </p:nvSpPr>
        <p:spPr bwMode="auto">
          <a:xfrm>
            <a:off x="6818484" y="2528527"/>
            <a:ext cx="290513" cy="249237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8" name="Oval 41"/>
          <p:cNvSpPr>
            <a:spLocks noChangeArrowheads="1"/>
          </p:cNvSpPr>
          <p:nvPr/>
        </p:nvSpPr>
        <p:spPr bwMode="auto">
          <a:xfrm>
            <a:off x="6967914" y="2588852"/>
            <a:ext cx="42863" cy="85725"/>
          </a:xfrm>
          <a:prstGeom prst="ellipse">
            <a:avLst/>
          </a:prstGeom>
          <a:solidFill>
            <a:schemeClr val="bg2"/>
          </a:solidFill>
          <a:ln w="3175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377095" y="140970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P,0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ight Arrow 55"/>
          <p:cNvSpPr/>
          <p:nvPr/>
        </p:nvSpPr>
        <p:spPr>
          <a:xfrm>
            <a:off x="3657600" y="2933700"/>
            <a:ext cx="990600" cy="990600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cmmi10"/>
              </a:rPr>
              <a:t>¢</a:t>
            </a:r>
            <a:endParaRPr lang="en-US" sz="2800" dirty="0">
              <a:latin typeface="cmmi10"/>
            </a:endParaRPr>
          </a:p>
        </p:txBody>
      </p:sp>
      <p:sp>
        <p:nvSpPr>
          <p:cNvPr id="46" name="Text Box 122"/>
          <p:cNvSpPr txBox="1">
            <a:spLocks noChangeArrowheads="1"/>
          </p:cNvSpPr>
          <p:nvPr/>
        </p:nvSpPr>
        <p:spPr bwMode="auto">
          <a:xfrm>
            <a:off x="634651" y="562260"/>
            <a:ext cx="5061002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Single-Process Executions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175278" y="5600700"/>
            <a:ext cx="3802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endParaRPr lang="en-US" sz="2800" dirty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096802" y="5600700"/>
            <a:ext cx="470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endParaRPr lang="en-US" sz="2800" dirty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93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Isosceles Triangle 26"/>
          <p:cNvSpPr/>
          <p:nvPr/>
        </p:nvSpPr>
        <p:spPr>
          <a:xfrm>
            <a:off x="1400291" y="2618582"/>
            <a:ext cx="1944624" cy="1676400"/>
          </a:xfrm>
          <a:prstGeom prst="triangl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2" name="Group 20"/>
          <p:cNvGrpSpPr/>
          <p:nvPr/>
        </p:nvGrpSpPr>
        <p:grpSpPr>
          <a:xfrm>
            <a:off x="1219920" y="4142582"/>
            <a:ext cx="290513" cy="249237"/>
            <a:chOff x="1992312" y="1906841"/>
            <a:chExt cx="290513" cy="249237"/>
          </a:xfrm>
        </p:grpSpPr>
        <p:sp>
          <p:nvSpPr>
            <p:cNvPr id="32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3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Group 23"/>
          <p:cNvGrpSpPr/>
          <p:nvPr/>
        </p:nvGrpSpPr>
        <p:grpSpPr>
          <a:xfrm>
            <a:off x="3210738" y="4142582"/>
            <a:ext cx="290513" cy="249237"/>
            <a:chOff x="1992312" y="1906841"/>
            <a:chExt cx="290513" cy="249237"/>
          </a:xfrm>
          <a:solidFill>
            <a:schemeClr val="bg2"/>
          </a:solidFill>
        </p:grpSpPr>
        <p:sp>
          <p:nvSpPr>
            <p:cNvPr id="35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6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1752600" y="2362200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43000" y="4419600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Isosceles Triangle 4"/>
          <p:cNvSpPr/>
          <p:nvPr/>
        </p:nvSpPr>
        <p:spPr>
          <a:xfrm>
            <a:off x="5267209" y="3726279"/>
            <a:ext cx="2110626" cy="1005840"/>
          </a:xfrm>
          <a:prstGeom prst="triangl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15"/>
          <p:cNvGrpSpPr/>
          <p:nvPr/>
        </p:nvGrpSpPr>
        <p:grpSpPr>
          <a:xfrm>
            <a:off x="6503439" y="4582180"/>
            <a:ext cx="290513" cy="249237"/>
            <a:chOff x="1992312" y="1906841"/>
            <a:chExt cx="290513" cy="249237"/>
          </a:xfrm>
          <a:solidFill>
            <a:schemeClr val="bg1">
              <a:lumMod val="95000"/>
            </a:schemeClr>
          </a:solidFill>
        </p:grpSpPr>
        <p:sp>
          <p:nvSpPr>
            <p:cNvPr id="21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2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8" name="Group 26"/>
          <p:cNvGrpSpPr/>
          <p:nvPr/>
        </p:nvGrpSpPr>
        <p:grpSpPr>
          <a:xfrm>
            <a:off x="7197753" y="4582180"/>
            <a:ext cx="290513" cy="249237"/>
            <a:chOff x="1992312" y="1906841"/>
            <a:chExt cx="290513" cy="249237"/>
          </a:xfrm>
          <a:solidFill>
            <a:schemeClr val="bg1">
              <a:lumMod val="95000"/>
            </a:schemeClr>
          </a:solidFill>
        </p:grpSpPr>
        <p:sp>
          <p:nvSpPr>
            <p:cNvPr id="15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6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9" name="Group 15"/>
          <p:cNvGrpSpPr/>
          <p:nvPr/>
        </p:nvGrpSpPr>
        <p:grpSpPr>
          <a:xfrm>
            <a:off x="5114809" y="4582180"/>
            <a:ext cx="290513" cy="249237"/>
            <a:chOff x="1992312" y="1906841"/>
            <a:chExt cx="290513" cy="249237"/>
          </a:xfrm>
        </p:grpSpPr>
        <p:sp>
          <p:nvSpPr>
            <p:cNvPr id="50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51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0" name="Group 26"/>
          <p:cNvGrpSpPr/>
          <p:nvPr/>
        </p:nvGrpSpPr>
        <p:grpSpPr>
          <a:xfrm>
            <a:off x="5809124" y="4582180"/>
            <a:ext cx="290513" cy="249237"/>
            <a:chOff x="1992312" y="1906841"/>
            <a:chExt cx="290513" cy="249237"/>
          </a:xfrm>
          <a:solidFill>
            <a:schemeClr val="bg1">
              <a:lumMod val="95000"/>
            </a:schemeClr>
          </a:solidFill>
        </p:grpSpPr>
        <p:sp>
          <p:nvSpPr>
            <p:cNvPr id="53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54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57" name="Straight Connector 56"/>
          <p:cNvCxnSpPr>
            <a:endCxn id="21" idx="0"/>
          </p:cNvCxnSpPr>
          <p:nvPr/>
        </p:nvCxnSpPr>
        <p:spPr>
          <a:xfrm rot="16200000" flipH="1">
            <a:off x="6053204" y="3986688"/>
            <a:ext cx="876298" cy="314685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rot="5400000">
            <a:off x="5748402" y="4062887"/>
            <a:ext cx="876298" cy="314685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4843695" y="492508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Isosceles Triangle 5"/>
          <p:cNvSpPr/>
          <p:nvPr/>
        </p:nvSpPr>
        <p:spPr>
          <a:xfrm flipV="1">
            <a:off x="5750622" y="2663153"/>
            <a:ext cx="1166774" cy="1005840"/>
          </a:xfrm>
          <a:prstGeom prst="triangl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Isosceles Triangle 6"/>
          <p:cNvSpPr/>
          <p:nvPr/>
        </p:nvSpPr>
        <p:spPr>
          <a:xfrm>
            <a:off x="5750622" y="1658697"/>
            <a:ext cx="1166774" cy="1005840"/>
          </a:xfrm>
          <a:prstGeom prst="triangl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val 40"/>
          <p:cNvSpPr>
            <a:spLocks noChangeArrowheads="1"/>
          </p:cNvSpPr>
          <p:nvPr/>
        </p:nvSpPr>
        <p:spPr bwMode="auto">
          <a:xfrm>
            <a:off x="6774239" y="2528527"/>
            <a:ext cx="290513" cy="249237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8" name="Oval 41"/>
          <p:cNvSpPr>
            <a:spLocks noChangeArrowheads="1"/>
          </p:cNvSpPr>
          <p:nvPr/>
        </p:nvSpPr>
        <p:spPr bwMode="auto">
          <a:xfrm>
            <a:off x="6967914" y="2588852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377095" y="140970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ight Arrow 55"/>
          <p:cNvSpPr/>
          <p:nvPr/>
        </p:nvSpPr>
        <p:spPr>
          <a:xfrm>
            <a:off x="3657600" y="2933700"/>
            <a:ext cx="990600" cy="990600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cmmi10"/>
              </a:rPr>
              <a:t>¢</a:t>
            </a:r>
            <a:endParaRPr lang="en-US" sz="2800" dirty="0">
              <a:latin typeface="cmmi10"/>
            </a:endParaRPr>
          </a:p>
        </p:txBody>
      </p:sp>
      <p:cxnSp>
        <p:nvCxnSpPr>
          <p:cNvPr id="64" name="Straight Connector 63"/>
          <p:cNvCxnSpPr>
            <a:endCxn id="33" idx="3"/>
          </p:cNvCxnSpPr>
          <p:nvPr/>
        </p:nvCxnSpPr>
        <p:spPr>
          <a:xfrm rot="5400000">
            <a:off x="1048397" y="2962275"/>
            <a:ext cx="1685278" cy="9423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1"/>
          <p:cNvGrpSpPr/>
          <p:nvPr/>
        </p:nvGrpSpPr>
        <p:grpSpPr>
          <a:xfrm>
            <a:off x="2238491" y="2466182"/>
            <a:ext cx="290513" cy="249237"/>
            <a:chOff x="1992312" y="1906841"/>
            <a:chExt cx="290513" cy="249237"/>
          </a:xfrm>
        </p:grpSpPr>
        <p:sp>
          <p:nvSpPr>
            <p:cNvPr id="29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0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66" name="Straight Connector 65"/>
          <p:cNvCxnSpPr>
            <a:endCxn id="19" idx="3"/>
          </p:cNvCxnSpPr>
          <p:nvPr/>
        </p:nvCxnSpPr>
        <p:spPr>
          <a:xfrm rot="5400000">
            <a:off x="5473688" y="1890352"/>
            <a:ext cx="1064864" cy="63696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68"/>
          <p:cNvGrpSpPr/>
          <p:nvPr/>
        </p:nvGrpSpPr>
        <p:grpSpPr>
          <a:xfrm>
            <a:off x="6188753" y="1558709"/>
            <a:ext cx="290513" cy="249237"/>
            <a:chOff x="6188753" y="1558709"/>
            <a:chExt cx="290513" cy="249237"/>
          </a:xfrm>
        </p:grpSpPr>
        <p:sp>
          <p:nvSpPr>
            <p:cNvPr id="25" name="Oval 40"/>
            <p:cNvSpPr>
              <a:spLocks noChangeArrowheads="1"/>
            </p:cNvSpPr>
            <p:nvPr/>
          </p:nvSpPr>
          <p:spPr bwMode="auto">
            <a:xfrm>
              <a:off x="6188753" y="1558709"/>
              <a:ext cx="290513" cy="24923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6" name="Oval 41"/>
            <p:cNvSpPr>
              <a:spLocks noChangeArrowheads="1"/>
            </p:cNvSpPr>
            <p:nvPr/>
          </p:nvSpPr>
          <p:spPr bwMode="auto">
            <a:xfrm>
              <a:off x="6382428" y="1619034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oup 69"/>
          <p:cNvGrpSpPr/>
          <p:nvPr/>
        </p:nvGrpSpPr>
        <p:grpSpPr>
          <a:xfrm>
            <a:off x="5645094" y="2528527"/>
            <a:ext cx="290513" cy="249237"/>
            <a:chOff x="5645094" y="2528527"/>
            <a:chExt cx="290513" cy="249237"/>
          </a:xfrm>
        </p:grpSpPr>
        <p:sp>
          <p:nvSpPr>
            <p:cNvPr id="19" name="Oval 40"/>
            <p:cNvSpPr>
              <a:spLocks noChangeArrowheads="1"/>
            </p:cNvSpPr>
            <p:nvPr/>
          </p:nvSpPr>
          <p:spPr bwMode="auto">
            <a:xfrm>
              <a:off x="5645094" y="2528527"/>
              <a:ext cx="290513" cy="24923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0" name="Oval 41"/>
            <p:cNvSpPr>
              <a:spLocks noChangeArrowheads="1"/>
            </p:cNvSpPr>
            <p:nvPr/>
          </p:nvSpPr>
          <p:spPr bwMode="auto">
            <a:xfrm>
              <a:off x="5838769" y="2588852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72" name="Straight Connector 71"/>
          <p:cNvCxnSpPr>
            <a:stCxn id="19" idx="4"/>
            <a:endCxn id="23" idx="5"/>
          </p:cNvCxnSpPr>
          <p:nvPr/>
        </p:nvCxnSpPr>
        <p:spPr>
          <a:xfrm rot="16200000" flipH="1">
            <a:off x="5626095" y="2942020"/>
            <a:ext cx="974882" cy="64637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73"/>
          <p:cNvGrpSpPr/>
          <p:nvPr/>
        </p:nvGrpSpPr>
        <p:grpSpPr>
          <a:xfrm>
            <a:off x="6188753" y="3539909"/>
            <a:ext cx="290513" cy="249237"/>
            <a:chOff x="6188753" y="3539909"/>
            <a:chExt cx="290513" cy="249237"/>
          </a:xfrm>
        </p:grpSpPr>
        <p:sp>
          <p:nvSpPr>
            <p:cNvPr id="23" name="Oval 40"/>
            <p:cNvSpPr>
              <a:spLocks noChangeArrowheads="1"/>
            </p:cNvSpPr>
            <p:nvPr/>
          </p:nvSpPr>
          <p:spPr bwMode="auto">
            <a:xfrm>
              <a:off x="6188753" y="3539909"/>
              <a:ext cx="290513" cy="24923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4" name="Oval 41"/>
            <p:cNvSpPr>
              <a:spLocks noChangeArrowheads="1"/>
            </p:cNvSpPr>
            <p:nvPr/>
          </p:nvSpPr>
          <p:spPr bwMode="auto">
            <a:xfrm>
              <a:off x="6382428" y="3600234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76" name="Straight Connector 75"/>
          <p:cNvCxnSpPr>
            <a:stCxn id="23" idx="3"/>
            <a:endCxn id="51" idx="7"/>
          </p:cNvCxnSpPr>
          <p:nvPr/>
        </p:nvCxnSpPr>
        <p:spPr>
          <a:xfrm rot="5400000">
            <a:off x="5336978" y="3760738"/>
            <a:ext cx="902413" cy="8862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 Box 122"/>
          <p:cNvSpPr txBox="1">
            <a:spLocks noChangeArrowheads="1"/>
          </p:cNvSpPr>
          <p:nvPr/>
        </p:nvSpPr>
        <p:spPr bwMode="auto">
          <a:xfrm>
            <a:off x="809008" y="650750"/>
            <a:ext cx="2524025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 and R only</a:t>
            </a:r>
          </a:p>
        </p:txBody>
      </p:sp>
      <p:sp>
        <p:nvSpPr>
          <p:cNvPr id="55" name="Text Box 122"/>
          <p:cNvSpPr txBox="1">
            <a:spLocks noChangeArrowheads="1"/>
          </p:cNvSpPr>
          <p:nvPr/>
        </p:nvSpPr>
        <p:spPr bwMode="auto">
          <a:xfrm>
            <a:off x="1324246" y="1171862"/>
            <a:ext cx="363266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(P and Q Symmetric)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175278" y="5600700"/>
            <a:ext cx="3802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endParaRPr lang="en-US" sz="2800" dirty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96802" y="5600700"/>
            <a:ext cx="470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endParaRPr lang="en-US" sz="2800" dirty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36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Isosceles Triangle 26"/>
          <p:cNvSpPr/>
          <p:nvPr/>
        </p:nvSpPr>
        <p:spPr>
          <a:xfrm>
            <a:off x="1400291" y="2618582"/>
            <a:ext cx="1944624" cy="1676400"/>
          </a:xfrm>
          <a:prstGeom prst="triangl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2" name="Group 11"/>
          <p:cNvGrpSpPr/>
          <p:nvPr/>
        </p:nvGrpSpPr>
        <p:grpSpPr>
          <a:xfrm>
            <a:off x="2238491" y="2466182"/>
            <a:ext cx="290513" cy="249237"/>
            <a:chOff x="1992312" y="1906841"/>
            <a:chExt cx="290513" cy="249237"/>
          </a:xfrm>
          <a:solidFill>
            <a:schemeClr val="bg1">
              <a:lumMod val="95000"/>
            </a:schemeClr>
          </a:solidFill>
        </p:grpSpPr>
        <p:sp>
          <p:nvSpPr>
            <p:cNvPr id="29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0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Group 23"/>
          <p:cNvGrpSpPr/>
          <p:nvPr/>
        </p:nvGrpSpPr>
        <p:grpSpPr>
          <a:xfrm>
            <a:off x="3210738" y="4142582"/>
            <a:ext cx="290513" cy="249237"/>
            <a:chOff x="1992312" y="1906841"/>
            <a:chExt cx="290513" cy="249237"/>
          </a:xfrm>
        </p:grpSpPr>
        <p:sp>
          <p:nvSpPr>
            <p:cNvPr id="35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6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5" name="Isosceles Triangle 4"/>
          <p:cNvSpPr/>
          <p:nvPr/>
        </p:nvSpPr>
        <p:spPr>
          <a:xfrm>
            <a:off x="5267209" y="3653926"/>
            <a:ext cx="2110626" cy="1005840"/>
          </a:xfrm>
          <a:prstGeom prst="triangl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41"/>
          <p:cNvSpPr>
            <a:spLocks noChangeArrowheads="1"/>
          </p:cNvSpPr>
          <p:nvPr/>
        </p:nvSpPr>
        <p:spPr bwMode="auto">
          <a:xfrm>
            <a:off x="7391428" y="458351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0" name="Oval 40"/>
          <p:cNvSpPr>
            <a:spLocks noChangeArrowheads="1"/>
          </p:cNvSpPr>
          <p:nvPr/>
        </p:nvSpPr>
        <p:spPr bwMode="auto">
          <a:xfrm>
            <a:off x="5114809" y="4523188"/>
            <a:ext cx="290513" cy="24923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1" name="Oval 41"/>
          <p:cNvSpPr>
            <a:spLocks noChangeArrowheads="1"/>
          </p:cNvSpPr>
          <p:nvPr/>
        </p:nvSpPr>
        <p:spPr bwMode="auto">
          <a:xfrm>
            <a:off x="5308484" y="458351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4" name="Oval 41"/>
          <p:cNvSpPr>
            <a:spLocks noChangeArrowheads="1"/>
          </p:cNvSpPr>
          <p:nvPr/>
        </p:nvSpPr>
        <p:spPr bwMode="auto">
          <a:xfrm>
            <a:off x="6002799" y="458351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57" name="Straight Connector 56"/>
          <p:cNvCxnSpPr>
            <a:endCxn id="21" idx="0"/>
          </p:cNvCxnSpPr>
          <p:nvPr/>
        </p:nvCxnSpPr>
        <p:spPr>
          <a:xfrm rot="16200000" flipH="1">
            <a:off x="6053204" y="3927696"/>
            <a:ext cx="876298" cy="314685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rot="5400000">
            <a:off x="5748402" y="4062887"/>
            <a:ext cx="876298" cy="314685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Isosceles Triangle 5"/>
          <p:cNvSpPr/>
          <p:nvPr/>
        </p:nvSpPr>
        <p:spPr>
          <a:xfrm flipV="1">
            <a:off x="5750622" y="2590800"/>
            <a:ext cx="1166774" cy="1005840"/>
          </a:xfrm>
          <a:prstGeom prst="triangl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Isosceles Triangle 6"/>
          <p:cNvSpPr/>
          <p:nvPr/>
        </p:nvSpPr>
        <p:spPr>
          <a:xfrm>
            <a:off x="5750622" y="1658697"/>
            <a:ext cx="1166774" cy="1005840"/>
          </a:xfrm>
          <a:prstGeom prst="triangl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11"/>
          <p:cNvGrpSpPr/>
          <p:nvPr/>
        </p:nvGrpSpPr>
        <p:grpSpPr>
          <a:xfrm>
            <a:off x="6188753" y="1558709"/>
            <a:ext cx="290513" cy="249237"/>
            <a:chOff x="1992312" y="1906841"/>
            <a:chExt cx="290513" cy="249237"/>
          </a:xfrm>
          <a:solidFill>
            <a:schemeClr val="bg1">
              <a:lumMod val="95000"/>
            </a:schemeClr>
          </a:solidFill>
        </p:grpSpPr>
        <p:sp>
          <p:nvSpPr>
            <p:cNvPr id="25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6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1" name="Group 12"/>
          <p:cNvGrpSpPr/>
          <p:nvPr/>
        </p:nvGrpSpPr>
        <p:grpSpPr>
          <a:xfrm>
            <a:off x="6188753" y="3539909"/>
            <a:ext cx="290513" cy="249237"/>
            <a:chOff x="1992312" y="1906841"/>
            <a:chExt cx="290513" cy="249237"/>
          </a:xfrm>
          <a:solidFill>
            <a:schemeClr val="bg1">
              <a:lumMod val="95000"/>
            </a:schemeClr>
          </a:solidFill>
        </p:grpSpPr>
        <p:sp>
          <p:nvSpPr>
            <p:cNvPr id="23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4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2" name="Group 20"/>
          <p:cNvGrpSpPr/>
          <p:nvPr/>
        </p:nvGrpSpPr>
        <p:grpSpPr>
          <a:xfrm>
            <a:off x="5645094" y="2528527"/>
            <a:ext cx="290513" cy="249237"/>
            <a:chOff x="1992312" y="1906841"/>
            <a:chExt cx="290513" cy="249237"/>
          </a:xfrm>
          <a:solidFill>
            <a:schemeClr val="bg1">
              <a:lumMod val="95000"/>
            </a:schemeClr>
          </a:solidFill>
        </p:grpSpPr>
        <p:sp>
          <p:nvSpPr>
            <p:cNvPr id="19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0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oup 23"/>
          <p:cNvGrpSpPr/>
          <p:nvPr/>
        </p:nvGrpSpPr>
        <p:grpSpPr>
          <a:xfrm>
            <a:off x="6774239" y="2528527"/>
            <a:ext cx="290513" cy="249237"/>
            <a:chOff x="1992312" y="1906841"/>
            <a:chExt cx="290513" cy="249237"/>
          </a:xfrm>
          <a:solidFill>
            <a:schemeClr val="bg1">
              <a:lumMod val="95000"/>
            </a:schemeClr>
          </a:solidFill>
        </p:grpSpPr>
        <p:sp>
          <p:nvSpPr>
            <p:cNvPr id="17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8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grpFill/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56" name="Right Arrow 55"/>
          <p:cNvSpPr/>
          <p:nvPr/>
        </p:nvSpPr>
        <p:spPr>
          <a:xfrm>
            <a:off x="3657600" y="2933700"/>
            <a:ext cx="990600" cy="990600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cmmi10"/>
              </a:rPr>
              <a:t>¢</a:t>
            </a:r>
            <a:endParaRPr lang="en-US" sz="2800" dirty="0">
              <a:latin typeface="cmmi10"/>
            </a:endParaRPr>
          </a:p>
        </p:txBody>
      </p:sp>
      <p:cxnSp>
        <p:nvCxnSpPr>
          <p:cNvPr id="59" name="Straight Connector 58"/>
          <p:cNvCxnSpPr>
            <a:stCxn id="33" idx="4"/>
          </p:cNvCxnSpPr>
          <p:nvPr/>
        </p:nvCxnSpPr>
        <p:spPr>
          <a:xfrm rot="5400000" flipH="1" flipV="1">
            <a:off x="2383197" y="3319029"/>
            <a:ext cx="21432" cy="191777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20"/>
          <p:cNvGrpSpPr/>
          <p:nvPr/>
        </p:nvGrpSpPr>
        <p:grpSpPr>
          <a:xfrm>
            <a:off x="1219920" y="4142582"/>
            <a:ext cx="290513" cy="249237"/>
            <a:chOff x="1992312" y="1906841"/>
            <a:chExt cx="290513" cy="249237"/>
          </a:xfrm>
        </p:grpSpPr>
        <p:sp>
          <p:nvSpPr>
            <p:cNvPr id="32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3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64" name="Straight Connector 63"/>
          <p:cNvCxnSpPr/>
          <p:nvPr/>
        </p:nvCxnSpPr>
        <p:spPr>
          <a:xfrm rot="5400000" flipH="1" flipV="1">
            <a:off x="6375906" y="3587439"/>
            <a:ext cx="23825" cy="21158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40"/>
          <p:cNvSpPr>
            <a:spLocks noChangeArrowheads="1"/>
          </p:cNvSpPr>
          <p:nvPr/>
        </p:nvSpPr>
        <p:spPr bwMode="auto">
          <a:xfrm>
            <a:off x="6503439" y="4523188"/>
            <a:ext cx="290513" cy="24923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2" name="Oval 41"/>
          <p:cNvSpPr>
            <a:spLocks noChangeArrowheads="1"/>
          </p:cNvSpPr>
          <p:nvPr/>
        </p:nvSpPr>
        <p:spPr bwMode="auto">
          <a:xfrm>
            <a:off x="6697114" y="4583513"/>
            <a:ext cx="42863" cy="857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5" name="Oval 40"/>
          <p:cNvSpPr>
            <a:spLocks noChangeArrowheads="1"/>
          </p:cNvSpPr>
          <p:nvPr/>
        </p:nvSpPr>
        <p:spPr bwMode="auto">
          <a:xfrm>
            <a:off x="7197753" y="4523188"/>
            <a:ext cx="290513" cy="249237"/>
          </a:xfrm>
          <a:prstGeom prst="ellipse">
            <a:avLst/>
          </a:prstGeom>
          <a:solidFill>
            <a:srgbClr val="0000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3" name="Oval 40"/>
          <p:cNvSpPr>
            <a:spLocks noChangeArrowheads="1"/>
          </p:cNvSpPr>
          <p:nvPr/>
        </p:nvSpPr>
        <p:spPr bwMode="auto">
          <a:xfrm>
            <a:off x="5809124" y="4523188"/>
            <a:ext cx="290513" cy="249237"/>
          </a:xfrm>
          <a:prstGeom prst="ellipse">
            <a:avLst/>
          </a:prstGeom>
          <a:solidFill>
            <a:srgbClr val="0000FF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5" name="Text Box 122"/>
          <p:cNvSpPr txBox="1">
            <a:spLocks noChangeArrowheads="1"/>
          </p:cNvSpPr>
          <p:nvPr/>
        </p:nvSpPr>
        <p:spPr bwMode="auto">
          <a:xfrm>
            <a:off x="829341" y="650750"/>
            <a:ext cx="2576347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Q and R only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175278" y="5600700"/>
            <a:ext cx="3802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endParaRPr lang="en-US" sz="2800" dirty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096802" y="5600700"/>
            <a:ext cx="470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endParaRPr lang="en-US" sz="2800" dirty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54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9838C-E50F-4582-A855-56555098063F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A794-4692-4779-9EBA-A0B3349CB0A1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ext Box 122"/>
          <p:cNvSpPr txBox="1">
            <a:spLocks noChangeArrowheads="1"/>
          </p:cNvSpPr>
          <p:nvPr/>
        </p:nvSpPr>
        <p:spPr bwMode="auto">
          <a:xfrm>
            <a:off x="559693" y="1373421"/>
            <a:ext cx="1346844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Claim:</a:t>
            </a:r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781665" y="1866678"/>
            <a:ext cx="6622025" cy="1200329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Hourglass satisfies conditions of fundamental theorem …</a:t>
            </a:r>
            <a:endParaRPr lang="en-US" sz="3600" baseline="30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906538" y="2962975"/>
            <a:ext cx="6549204" cy="1200329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But has no wait-free immediate snapshot protocol!</a:t>
            </a:r>
            <a:endParaRPr lang="en-US" sz="3600" baseline="30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664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906538" y="2962975"/>
            <a:ext cx="6549204" cy="1200329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has no wait-free immediate snapshot protocol!</a:t>
            </a:r>
            <a:endParaRPr lang="en-US" sz="3600" baseline="30000" dirty="0" smtClean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9838C-E50F-4582-A855-56555098063F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A794-4692-4779-9EBA-A0B3349CB0A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ext Box 122"/>
          <p:cNvSpPr txBox="1">
            <a:spLocks noChangeArrowheads="1"/>
          </p:cNvSpPr>
          <p:nvPr/>
        </p:nvSpPr>
        <p:spPr bwMode="auto">
          <a:xfrm>
            <a:off x="559693" y="1373421"/>
            <a:ext cx="1346844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Claim:</a:t>
            </a:r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781665" y="1866678"/>
            <a:ext cx="6622025" cy="1200329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Hourglass satisfies conditions of fundamental theorem …</a:t>
            </a:r>
            <a:endParaRPr lang="en-US" sz="3600" baseline="30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06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Isosceles Triangle 21"/>
          <p:cNvSpPr/>
          <p:nvPr/>
        </p:nvSpPr>
        <p:spPr>
          <a:xfrm>
            <a:off x="1371600" y="609600"/>
            <a:ext cx="6096000" cy="5255172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3" name="Group 11"/>
          <p:cNvGrpSpPr/>
          <p:nvPr/>
        </p:nvGrpSpPr>
        <p:grpSpPr>
          <a:xfrm>
            <a:off x="4255943" y="484982"/>
            <a:ext cx="290513" cy="249237"/>
            <a:chOff x="1992312" y="1906841"/>
            <a:chExt cx="290513" cy="249237"/>
          </a:xfrm>
        </p:grpSpPr>
        <p:sp>
          <p:nvSpPr>
            <p:cNvPr id="30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1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5" name="Group 23"/>
          <p:cNvGrpSpPr/>
          <p:nvPr/>
        </p:nvGrpSpPr>
        <p:grpSpPr>
          <a:xfrm>
            <a:off x="7239000" y="5666582"/>
            <a:ext cx="290513" cy="249237"/>
            <a:chOff x="1992312" y="1906841"/>
            <a:chExt cx="290513" cy="249237"/>
          </a:xfrm>
        </p:grpSpPr>
        <p:sp>
          <p:nvSpPr>
            <p:cNvPr id="26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7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7" name="Group 20"/>
          <p:cNvGrpSpPr/>
          <p:nvPr/>
        </p:nvGrpSpPr>
        <p:grpSpPr>
          <a:xfrm>
            <a:off x="1207943" y="5666582"/>
            <a:ext cx="290513" cy="249237"/>
            <a:chOff x="1992312" y="1906841"/>
            <a:chExt cx="290513" cy="249237"/>
          </a:xfrm>
        </p:grpSpPr>
        <p:sp>
          <p:nvSpPr>
            <p:cNvPr id="28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9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35" name="Freeform 34"/>
          <p:cNvSpPr/>
          <p:nvPr/>
        </p:nvSpPr>
        <p:spPr>
          <a:xfrm>
            <a:off x="2230582" y="2362200"/>
            <a:ext cx="2189018" cy="2064327"/>
          </a:xfrm>
          <a:custGeom>
            <a:avLst/>
            <a:gdLst>
              <a:gd name="connsiteX0" fmla="*/ 1177637 w 2189018"/>
              <a:gd name="connsiteY0" fmla="*/ 0 h 2064327"/>
              <a:gd name="connsiteX1" fmla="*/ 2189018 w 2189018"/>
              <a:gd name="connsiteY1" fmla="*/ 969818 h 2064327"/>
              <a:gd name="connsiteX2" fmla="*/ 0 w 2189018"/>
              <a:gd name="connsiteY2" fmla="*/ 2064327 h 2064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89018" h="2064327">
                <a:moveTo>
                  <a:pt x="1177637" y="0"/>
                </a:moveTo>
                <a:lnTo>
                  <a:pt x="2189018" y="969818"/>
                </a:lnTo>
                <a:lnTo>
                  <a:pt x="0" y="2064327"/>
                </a:lnTo>
              </a:path>
            </a:pathLst>
          </a:cu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6" name="Freeform 35"/>
          <p:cNvSpPr/>
          <p:nvPr/>
        </p:nvSpPr>
        <p:spPr>
          <a:xfrm flipH="1">
            <a:off x="4440382" y="2362200"/>
            <a:ext cx="2189018" cy="2064327"/>
          </a:xfrm>
          <a:custGeom>
            <a:avLst/>
            <a:gdLst>
              <a:gd name="connsiteX0" fmla="*/ 1177637 w 2189018"/>
              <a:gd name="connsiteY0" fmla="*/ 0 h 2064327"/>
              <a:gd name="connsiteX1" fmla="*/ 2189018 w 2189018"/>
              <a:gd name="connsiteY1" fmla="*/ 969818 h 2064327"/>
              <a:gd name="connsiteX2" fmla="*/ 0 w 2189018"/>
              <a:gd name="connsiteY2" fmla="*/ 2064327 h 2064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89018" h="2064327">
                <a:moveTo>
                  <a:pt x="1177637" y="0"/>
                </a:moveTo>
                <a:lnTo>
                  <a:pt x="2189018" y="969818"/>
                </a:lnTo>
                <a:lnTo>
                  <a:pt x="0" y="2064327"/>
                </a:lnTo>
              </a:path>
            </a:pathLst>
          </a:cu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7" name="Left Arrow 36"/>
          <p:cNvSpPr/>
          <p:nvPr/>
        </p:nvSpPr>
        <p:spPr>
          <a:xfrm>
            <a:off x="5181600" y="3048000"/>
            <a:ext cx="457200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8" name="Left Arrow 37"/>
          <p:cNvSpPr/>
          <p:nvPr/>
        </p:nvSpPr>
        <p:spPr>
          <a:xfrm flipH="1">
            <a:off x="3352800" y="3048000"/>
            <a:ext cx="457200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 bwMode="auto">
          <a:xfrm>
            <a:off x="4226097" y="4365523"/>
            <a:ext cx="463589" cy="70788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24" name="TextBox 23"/>
          <p:cNvSpPr txBox="1"/>
          <p:nvPr/>
        </p:nvSpPr>
        <p:spPr bwMode="auto">
          <a:xfrm>
            <a:off x="4186931" y="4385188"/>
            <a:ext cx="551754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endParaRPr lang="en-US" sz="3600" dirty="0" smtClean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 bwMode="auto">
          <a:xfrm>
            <a:off x="4812104" y="3657600"/>
            <a:ext cx="356860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homotopy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r>
              <a:rPr lang="en-US" sz="2800" dirty="0" smtClean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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2800" dirty="0" smtClean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 bwMode="auto">
          <a:xfrm>
            <a:off x="6216335" y="4702048"/>
            <a:ext cx="216437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carried by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</a:p>
        </p:txBody>
      </p:sp>
    </p:spTree>
    <p:extLst>
      <p:ext uri="{BB962C8B-B14F-4D97-AF65-F5344CB8AC3E}">
        <p14:creationId xmlns:p14="http://schemas.microsoft.com/office/powerpoint/2010/main" val="2199269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23" grpId="0"/>
      <p:bldP spid="24" grpId="0"/>
      <p:bldP spid="25" grpId="0" animBg="1"/>
      <p:bldP spid="3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9838C-E50F-4582-A855-56555098063F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A794-4692-4779-9EBA-A0B3349CB0A1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ext Box 122"/>
          <p:cNvSpPr txBox="1">
            <a:spLocks noChangeArrowheads="1"/>
          </p:cNvSpPr>
          <p:nvPr/>
        </p:nvSpPr>
        <p:spPr bwMode="auto">
          <a:xfrm>
            <a:off x="559693" y="1373421"/>
            <a:ext cx="1346844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Claim:</a:t>
            </a:r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781665" y="1866678"/>
            <a:ext cx="6622025" cy="1200329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Hourglass satisfies conditions of fundamental theorem …</a:t>
            </a:r>
            <a:endParaRPr lang="en-US" sz="3600" baseline="300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906538" y="2962975"/>
            <a:ext cx="6549204" cy="1200329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But has no wait-free immediate snapshot protocol!</a:t>
            </a:r>
            <a:endParaRPr lang="en-US" sz="3600" baseline="30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88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9838C-E50F-4582-A855-56555098063F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A794-4692-4779-9EBA-A0B3349CB0A1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ext Box 122"/>
          <p:cNvSpPr txBox="1">
            <a:spLocks noChangeArrowheads="1"/>
          </p:cNvSpPr>
          <p:nvPr/>
        </p:nvSpPr>
        <p:spPr bwMode="auto">
          <a:xfrm>
            <a:off x="559693" y="1624137"/>
            <a:ext cx="1346844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Claim:</a:t>
            </a:r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1415477" y="2107568"/>
            <a:ext cx="5609671" cy="1200329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The Hourglass task solves 2-set agreement …</a:t>
            </a:r>
            <a:endParaRPr lang="en-US" sz="3600" baseline="30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2364290" y="3218613"/>
            <a:ext cx="5609671" cy="1200329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Which has no wait-free read-write protocol.</a:t>
            </a:r>
            <a:endParaRPr lang="en-US" sz="3600" baseline="30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700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9838C-E50F-4582-A855-56555098063F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A794-4692-4779-9EBA-A0B3349CB0A1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ext Box 122"/>
          <p:cNvSpPr txBox="1">
            <a:spLocks noChangeArrowheads="1"/>
          </p:cNvSpPr>
          <p:nvPr/>
        </p:nvSpPr>
        <p:spPr bwMode="auto">
          <a:xfrm>
            <a:off x="804018" y="1240685"/>
            <a:ext cx="1802096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Protocol:</a:t>
            </a:r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1415478" y="2536493"/>
            <a:ext cx="4483878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Write input value to 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announce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array …</a:t>
            </a:r>
            <a:endParaRPr lang="en-US" sz="3200" baseline="30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2539855" y="4324743"/>
            <a:ext cx="4285147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Run Hourglass task …</a:t>
            </a:r>
            <a:endParaRPr lang="en-US" sz="3200" baseline="30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97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4"/>
          <p:cNvSpPr/>
          <p:nvPr/>
        </p:nvSpPr>
        <p:spPr>
          <a:xfrm>
            <a:off x="3158189" y="3608291"/>
            <a:ext cx="2110626" cy="1005840"/>
          </a:xfrm>
          <a:prstGeom prst="triangl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15"/>
          <p:cNvGrpSpPr/>
          <p:nvPr/>
        </p:nvGrpSpPr>
        <p:grpSpPr>
          <a:xfrm>
            <a:off x="4394419" y="4464192"/>
            <a:ext cx="290513" cy="249237"/>
            <a:chOff x="1992312" y="1906841"/>
            <a:chExt cx="290513" cy="249237"/>
          </a:xfrm>
        </p:grpSpPr>
        <p:sp>
          <p:nvSpPr>
            <p:cNvPr id="21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2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1" name="Group 26"/>
          <p:cNvGrpSpPr/>
          <p:nvPr/>
        </p:nvGrpSpPr>
        <p:grpSpPr>
          <a:xfrm>
            <a:off x="5088733" y="4464192"/>
            <a:ext cx="290513" cy="249237"/>
            <a:chOff x="1992312" y="1906841"/>
            <a:chExt cx="290513" cy="249237"/>
          </a:xfrm>
        </p:grpSpPr>
        <p:sp>
          <p:nvSpPr>
            <p:cNvPr id="15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6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2" name="Group 15"/>
          <p:cNvGrpSpPr/>
          <p:nvPr/>
        </p:nvGrpSpPr>
        <p:grpSpPr>
          <a:xfrm>
            <a:off x="3005789" y="4464192"/>
            <a:ext cx="290513" cy="249237"/>
            <a:chOff x="1992312" y="1906841"/>
            <a:chExt cx="290513" cy="249237"/>
          </a:xfrm>
        </p:grpSpPr>
        <p:sp>
          <p:nvSpPr>
            <p:cNvPr id="50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51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oup 26"/>
          <p:cNvGrpSpPr/>
          <p:nvPr/>
        </p:nvGrpSpPr>
        <p:grpSpPr>
          <a:xfrm>
            <a:off x="3700104" y="4464192"/>
            <a:ext cx="290513" cy="249237"/>
            <a:chOff x="1992312" y="1906841"/>
            <a:chExt cx="290513" cy="249237"/>
          </a:xfrm>
        </p:grpSpPr>
        <p:sp>
          <p:nvSpPr>
            <p:cNvPr id="53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54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57" name="Straight Connector 56"/>
          <p:cNvCxnSpPr>
            <a:endCxn id="21" idx="0"/>
          </p:cNvCxnSpPr>
          <p:nvPr/>
        </p:nvCxnSpPr>
        <p:spPr>
          <a:xfrm rot="16200000" flipH="1">
            <a:off x="3944184" y="3868700"/>
            <a:ext cx="876298" cy="3146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rot="5400000">
            <a:off x="3639382" y="3944899"/>
            <a:ext cx="876298" cy="3146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Isosceles Triangle 5"/>
          <p:cNvSpPr/>
          <p:nvPr/>
        </p:nvSpPr>
        <p:spPr>
          <a:xfrm flipV="1">
            <a:off x="3641602" y="2545165"/>
            <a:ext cx="1166774" cy="1005840"/>
          </a:xfrm>
          <a:prstGeom prst="triangl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Isosceles Triangle 6"/>
          <p:cNvSpPr/>
          <p:nvPr/>
        </p:nvSpPr>
        <p:spPr>
          <a:xfrm>
            <a:off x="3641602" y="1540709"/>
            <a:ext cx="1166774" cy="1005840"/>
          </a:xfrm>
          <a:prstGeom prst="triangl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11"/>
          <p:cNvGrpSpPr/>
          <p:nvPr/>
        </p:nvGrpSpPr>
        <p:grpSpPr>
          <a:xfrm>
            <a:off x="4079733" y="1440721"/>
            <a:ext cx="290513" cy="249237"/>
            <a:chOff x="1992312" y="1906841"/>
            <a:chExt cx="290513" cy="249237"/>
          </a:xfrm>
        </p:grpSpPr>
        <p:sp>
          <p:nvSpPr>
            <p:cNvPr id="25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6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28" name="Group 12"/>
          <p:cNvGrpSpPr/>
          <p:nvPr/>
        </p:nvGrpSpPr>
        <p:grpSpPr>
          <a:xfrm>
            <a:off x="4079733" y="3421921"/>
            <a:ext cx="290513" cy="249237"/>
            <a:chOff x="1992312" y="1906841"/>
            <a:chExt cx="290513" cy="249237"/>
          </a:xfrm>
        </p:grpSpPr>
        <p:sp>
          <p:nvSpPr>
            <p:cNvPr id="23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4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1" name="Group 20"/>
          <p:cNvGrpSpPr/>
          <p:nvPr/>
        </p:nvGrpSpPr>
        <p:grpSpPr>
          <a:xfrm>
            <a:off x="3536074" y="2410539"/>
            <a:ext cx="290513" cy="249237"/>
            <a:chOff x="1992312" y="1906841"/>
            <a:chExt cx="290513" cy="249237"/>
          </a:xfrm>
        </p:grpSpPr>
        <p:sp>
          <p:nvSpPr>
            <p:cNvPr id="19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0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4" name="Group 23"/>
          <p:cNvGrpSpPr/>
          <p:nvPr/>
        </p:nvGrpSpPr>
        <p:grpSpPr>
          <a:xfrm>
            <a:off x="4665219" y="2410539"/>
            <a:ext cx="290513" cy="249237"/>
            <a:chOff x="1992312" y="1906841"/>
            <a:chExt cx="290513" cy="249237"/>
          </a:xfrm>
        </p:grpSpPr>
        <p:sp>
          <p:nvSpPr>
            <p:cNvPr id="17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8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3377961" y="3283092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P,1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 bwMode="auto">
          <a:xfrm>
            <a:off x="4042811" y="1297858"/>
            <a:ext cx="42351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59" name="Text Box 122"/>
          <p:cNvSpPr txBox="1">
            <a:spLocks noChangeArrowheads="1"/>
          </p:cNvSpPr>
          <p:nvPr/>
        </p:nvSpPr>
        <p:spPr bwMode="auto">
          <a:xfrm>
            <a:off x="1322071" y="5578355"/>
            <a:ext cx="5609671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Look in 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announce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[] array …</a:t>
            </a:r>
            <a:endParaRPr lang="en-US" sz="3200" baseline="30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 bwMode="auto">
          <a:xfrm>
            <a:off x="3469384" y="2305664"/>
            <a:ext cx="42351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64" name="TextBox 63"/>
          <p:cNvSpPr txBox="1"/>
          <p:nvPr/>
        </p:nvSpPr>
        <p:spPr bwMode="auto">
          <a:xfrm>
            <a:off x="4595178" y="2295831"/>
            <a:ext cx="42351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65" name="TextBox 64"/>
          <p:cNvSpPr txBox="1"/>
          <p:nvPr/>
        </p:nvSpPr>
        <p:spPr bwMode="auto">
          <a:xfrm>
            <a:off x="2908359" y="4365522"/>
            <a:ext cx="44435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  <p:sp>
        <p:nvSpPr>
          <p:cNvPr id="66" name="TextBox 65"/>
          <p:cNvSpPr txBox="1"/>
          <p:nvPr/>
        </p:nvSpPr>
        <p:spPr bwMode="auto">
          <a:xfrm>
            <a:off x="3615909" y="4365522"/>
            <a:ext cx="46358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67" name="TextBox 66"/>
          <p:cNvSpPr txBox="1"/>
          <p:nvPr/>
        </p:nvSpPr>
        <p:spPr bwMode="auto">
          <a:xfrm>
            <a:off x="4342695" y="4365522"/>
            <a:ext cx="44435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  <p:sp>
        <p:nvSpPr>
          <p:cNvPr id="68" name="TextBox 67"/>
          <p:cNvSpPr txBox="1"/>
          <p:nvPr/>
        </p:nvSpPr>
        <p:spPr bwMode="auto">
          <a:xfrm>
            <a:off x="5050245" y="4365522"/>
            <a:ext cx="46358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69" name="TextBox 68"/>
          <p:cNvSpPr txBox="1"/>
          <p:nvPr/>
        </p:nvSpPr>
        <p:spPr bwMode="auto">
          <a:xfrm>
            <a:off x="3633244" y="3293805"/>
            <a:ext cx="124264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 or Q</a:t>
            </a:r>
          </a:p>
        </p:txBody>
      </p:sp>
      <p:sp>
        <p:nvSpPr>
          <p:cNvPr id="71" name="Rounded Rectangular Callout 70"/>
          <p:cNvSpPr/>
          <p:nvPr/>
        </p:nvSpPr>
        <p:spPr>
          <a:xfrm>
            <a:off x="6209071" y="2890684"/>
            <a:ext cx="2610464" cy="1342103"/>
          </a:xfrm>
          <a:prstGeom prst="wedgeRoundRectCallout">
            <a:avLst>
              <a:gd name="adj1" fmla="val -102884"/>
              <a:gd name="adj2" fmla="val -8929"/>
              <a:gd name="adj3" fmla="val 16667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Find non-null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announce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[] value</a:t>
            </a:r>
          </a:p>
        </p:txBody>
      </p:sp>
    </p:spTree>
    <p:extLst>
      <p:ext uri="{BB962C8B-B14F-4D97-AF65-F5344CB8AC3E}">
        <p14:creationId xmlns:p14="http://schemas.microsoft.com/office/powerpoint/2010/main" val="178625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65300" y="1872364"/>
            <a:ext cx="170271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Theorem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Went Wrong?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433860" y="2344664"/>
            <a:ext cx="7361174" cy="163121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 colorless 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has a wait-free immediate snapshot protocol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iff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there is a continuous map …</a:t>
            </a: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4037138" y="3855627"/>
            <a:ext cx="4482172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f: |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en-US" sz="3600" dirty="0" smtClean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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|...</a:t>
            </a: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4433981" y="4354395"/>
            <a:ext cx="4482172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carried by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  <a:endParaRPr lang="en-US" sz="3600" baseline="30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63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65300" y="1872364"/>
            <a:ext cx="170271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Theorem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Direction is OK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433859" y="2344664"/>
            <a:ext cx="5863701" cy="1138773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has a wait-free read-write protocol …</a:t>
            </a: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3703183" y="4588348"/>
            <a:ext cx="4482172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f: |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en-US" sz="3600" dirty="0" smtClean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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|...</a:t>
            </a: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3703183" y="5494748"/>
            <a:ext cx="4482172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carried by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  <a:endParaRPr lang="en-US" sz="3600" baseline="30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1875614" y="3743505"/>
            <a:ext cx="6309741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then there is a continuous map …</a:t>
            </a:r>
          </a:p>
        </p:txBody>
      </p:sp>
    </p:spTree>
    <p:extLst>
      <p:ext uri="{BB962C8B-B14F-4D97-AF65-F5344CB8AC3E}">
        <p14:creationId xmlns:p14="http://schemas.microsoft.com/office/powerpoint/2010/main" val="398499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132126" y="1901861"/>
            <a:ext cx="192232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Theorem?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Other Direction Fails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2070930" y="5102612"/>
            <a:ext cx="5863701" cy="1138773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then does 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have a wait-free IS protocol?</a:t>
            </a: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3452459" y="3408252"/>
            <a:ext cx="4482172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f: |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en-US" sz="3600" dirty="0" smtClean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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|...</a:t>
            </a: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3452459" y="4255432"/>
            <a:ext cx="4482172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carried by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…</a:t>
            </a:r>
            <a:endParaRPr lang="en-US" sz="3600" baseline="30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2193957" y="2622628"/>
            <a:ext cx="5740674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If there is a continuous map …</a:t>
            </a:r>
          </a:p>
        </p:txBody>
      </p:sp>
    </p:spTree>
    <p:extLst>
      <p:ext uri="{BB962C8B-B14F-4D97-AF65-F5344CB8AC3E}">
        <p14:creationId xmlns:p14="http://schemas.microsoft.com/office/powerpoint/2010/main" val="276746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121627" y="3547675"/>
            <a:ext cx="2969082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Á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3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Bary</a:t>
            </a:r>
            <a:r>
              <a:rPr lang="en-US" sz="2800" baseline="30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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504745" y="2169389"/>
            <a:ext cx="2480166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f: |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en-US" sz="3200" dirty="0" smtClean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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|...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2586772" y="4925961"/>
            <a:ext cx="150393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Protocol</a:t>
            </a:r>
          </a:p>
        </p:txBody>
      </p:sp>
      <p:sp>
        <p:nvSpPr>
          <p:cNvPr id="10" name="Curved Left Arrow 9"/>
          <p:cNvSpPr/>
          <p:nvPr/>
        </p:nvSpPr>
        <p:spPr>
          <a:xfrm>
            <a:off x="4291782" y="2433482"/>
            <a:ext cx="899650" cy="1401099"/>
          </a:xfrm>
          <a:prstGeom prst="curvedLeft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rgbClr val="FF0000"/>
            </a:solidFill>
          </a:ln>
        </p:spPr>
        <p:txBody>
          <a:bodyPr wrap="none"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rved Left Arrow 10"/>
          <p:cNvSpPr/>
          <p:nvPr/>
        </p:nvSpPr>
        <p:spPr>
          <a:xfrm>
            <a:off x="4340943" y="3957482"/>
            <a:ext cx="899650" cy="1401099"/>
          </a:xfrm>
          <a:prstGeom prst="curvedLeft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rgbClr val="FF0000"/>
            </a:solidFill>
          </a:ln>
        </p:spPr>
        <p:txBody>
          <a:bodyPr wrap="none"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5307708" y="2630128"/>
            <a:ext cx="2494190" cy="954107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Simplicial approximation</a:t>
            </a:r>
          </a:p>
        </p:txBody>
      </p:sp>
      <p:sp>
        <p:nvSpPr>
          <p:cNvPr id="13" name="TextBox 12"/>
          <p:cNvSpPr txBox="1"/>
          <p:nvPr/>
        </p:nvSpPr>
        <p:spPr bwMode="auto">
          <a:xfrm>
            <a:off x="5167457" y="4286862"/>
            <a:ext cx="2494190" cy="954107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Repeated snapshot</a:t>
            </a:r>
          </a:p>
        </p:txBody>
      </p:sp>
    </p:spTree>
    <p:extLst>
      <p:ext uri="{BB962C8B-B14F-4D97-AF65-F5344CB8AC3E}">
        <p14:creationId xmlns:p14="http://schemas.microsoft.com/office/powerpoint/2010/main" val="1441220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121627" y="3547675"/>
            <a:ext cx="2969082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Á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3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Bary</a:t>
            </a:r>
            <a:r>
              <a:rPr lang="en-US" sz="2800" baseline="30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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504745" y="2169389"/>
            <a:ext cx="2480166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f: |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en-US" sz="3200" dirty="0" smtClean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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|...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2586772" y="4925961"/>
            <a:ext cx="150393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Protocol</a:t>
            </a:r>
          </a:p>
        </p:txBody>
      </p:sp>
      <p:sp>
        <p:nvSpPr>
          <p:cNvPr id="10" name="Curved Left Arrow 9"/>
          <p:cNvSpPr/>
          <p:nvPr/>
        </p:nvSpPr>
        <p:spPr>
          <a:xfrm>
            <a:off x="4291782" y="2433482"/>
            <a:ext cx="899650" cy="1401099"/>
          </a:xfrm>
          <a:prstGeom prst="curvedLeft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rgbClr val="FF0000"/>
            </a:solidFill>
          </a:ln>
        </p:spPr>
        <p:txBody>
          <a:bodyPr wrap="none"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rved Left Arrow 10"/>
          <p:cNvSpPr/>
          <p:nvPr/>
        </p:nvSpPr>
        <p:spPr>
          <a:xfrm>
            <a:off x="4340943" y="3957482"/>
            <a:ext cx="899650" cy="1401099"/>
          </a:xfrm>
          <a:prstGeom prst="curvedLeft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rgbClr val="FF0000"/>
            </a:solidFill>
          </a:ln>
        </p:spPr>
        <p:txBody>
          <a:bodyPr wrap="none"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5307708" y="2630128"/>
            <a:ext cx="2494190" cy="954107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Simplicial approximation</a:t>
            </a:r>
          </a:p>
        </p:txBody>
      </p:sp>
      <p:sp>
        <p:nvSpPr>
          <p:cNvPr id="13" name="TextBox 12"/>
          <p:cNvSpPr txBox="1"/>
          <p:nvPr/>
        </p:nvSpPr>
        <p:spPr bwMode="auto">
          <a:xfrm>
            <a:off x="5167457" y="4286862"/>
            <a:ext cx="2494190" cy="954107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Repeated snapshot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6114201" y="3013588"/>
            <a:ext cx="2380870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Not color-preserving</a:t>
            </a:r>
          </a:p>
        </p:txBody>
      </p:sp>
      <p:sp>
        <p:nvSpPr>
          <p:cNvPr id="15" name="TextBox 14"/>
          <p:cNvSpPr txBox="1"/>
          <p:nvPr/>
        </p:nvSpPr>
        <p:spPr bwMode="auto">
          <a:xfrm>
            <a:off x="6089619" y="4670323"/>
            <a:ext cx="2380870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Another process’s output?</a:t>
            </a:r>
          </a:p>
        </p:txBody>
      </p:sp>
    </p:spTree>
    <p:extLst>
      <p:ext uri="{BB962C8B-B14F-4D97-AF65-F5344CB8AC3E}">
        <p14:creationId xmlns:p14="http://schemas.microsoft.com/office/powerpoint/2010/main" val="3820556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1609408" y="1799062"/>
            <a:ext cx="398378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Inherently colored tasks</a:t>
            </a:r>
          </a:p>
        </p:txBody>
      </p:sp>
      <p:sp>
        <p:nvSpPr>
          <p:cNvPr id="24" name="Text Box 122"/>
          <p:cNvSpPr txBox="1">
            <a:spLocks noChangeArrowheads="1"/>
          </p:cNvSpPr>
          <p:nvPr/>
        </p:nvSpPr>
        <p:spPr bwMode="auto">
          <a:xfrm>
            <a:off x="1609408" y="3509988"/>
            <a:ext cx="276229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Protocol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cmsy10"/>
                <a:cs typeface="Arial" panose="020B0604020202020204" pitchFamily="34" charset="0"/>
              </a:rPr>
              <a:t>)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map</a:t>
            </a:r>
          </a:p>
        </p:txBody>
      </p:sp>
      <p:sp>
        <p:nvSpPr>
          <p:cNvPr id="18" name="Text Box 122"/>
          <p:cNvSpPr txBox="1">
            <a:spLocks noChangeArrowheads="1"/>
          </p:cNvSpPr>
          <p:nvPr/>
        </p:nvSpPr>
        <p:spPr bwMode="auto">
          <a:xfrm>
            <a:off x="1609408" y="2654525"/>
            <a:ext cx="454162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Solvability for colored tasks</a:t>
            </a:r>
          </a:p>
        </p:txBody>
      </p:sp>
      <p:sp>
        <p:nvSpPr>
          <p:cNvPr id="19" name="Text Box 122"/>
          <p:cNvSpPr txBox="1">
            <a:spLocks noChangeArrowheads="1"/>
          </p:cNvSpPr>
          <p:nvPr/>
        </p:nvSpPr>
        <p:spPr bwMode="auto">
          <a:xfrm>
            <a:off x="1609408" y="4365451"/>
            <a:ext cx="276229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cmsy10"/>
                <a:cs typeface="Arial" panose="020B0604020202020204" pitchFamily="34" charset="0"/>
              </a:rPr>
              <a:t>)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protocol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609408" y="5220913"/>
            <a:ext cx="566969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Sufficient Topological Conditions</a:t>
            </a:r>
          </a:p>
        </p:txBody>
      </p:sp>
    </p:spTree>
    <p:extLst>
      <p:ext uri="{BB962C8B-B14F-4D97-AF65-F5344CB8AC3E}">
        <p14:creationId xmlns:p14="http://schemas.microsoft.com/office/powerpoint/2010/main" val="188657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65300" y="1391926"/>
            <a:ext cx="170271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Theorem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433860" y="1864226"/>
            <a:ext cx="7361174" cy="1631216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 colorless 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has a wait-free immediate snapshot protocol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iff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there is a continuous map …</a:t>
            </a: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4037138" y="3375189"/>
            <a:ext cx="4482172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f: |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en-US" sz="3600" dirty="0" smtClean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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</a:t>
            </a:r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|...</a:t>
            </a: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4433981" y="3951447"/>
            <a:ext cx="4482172" cy="646331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carried by 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  <a:endParaRPr lang="en-US" sz="3600" baseline="30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1660813" y="4964028"/>
            <a:ext cx="5822375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2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How can we adapt this theorem to colored tasks?</a:t>
            </a:r>
          </a:p>
        </p:txBody>
      </p:sp>
    </p:spTree>
    <p:extLst>
      <p:ext uri="{BB962C8B-B14F-4D97-AF65-F5344CB8AC3E}">
        <p14:creationId xmlns:p14="http://schemas.microsoft.com/office/powerpoint/2010/main" val="1974925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165300" y="1872364"/>
            <a:ext cx="170271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Theorem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Fundamental Theorem for Colored Tasks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463357" y="2388909"/>
            <a:ext cx="8459418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has a wait-free read-write protocol iff …</a:t>
            </a: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3408922" y="5303052"/>
            <a:ext cx="4482172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carried by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  <a:endParaRPr lang="en-US" sz="3200" baseline="30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1539676" y="3216661"/>
            <a:ext cx="6351418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has a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chromatic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subdivision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2800" dirty="0" smtClean="0">
                <a:latin typeface="cmsy1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2426136" y="4044413"/>
            <a:ext cx="5464958" cy="1015663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color-preserving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simplicial map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Á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Div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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547329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2" grpId="0" animBg="1"/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 rot="5400000">
            <a:off x="6678728" y="3571220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18"/>
          <p:cNvGrpSpPr/>
          <p:nvPr/>
        </p:nvGrpSpPr>
        <p:grpSpPr>
          <a:xfrm>
            <a:off x="1698857" y="2694920"/>
            <a:ext cx="1890713" cy="1773237"/>
            <a:chOff x="2133600" y="2590800"/>
            <a:chExt cx="1890713" cy="1773237"/>
          </a:xfrm>
        </p:grpSpPr>
        <p:grpSp>
          <p:nvGrpSpPr>
            <p:cNvPr id="8" name="Group 11"/>
            <p:cNvGrpSpPr/>
            <p:nvPr/>
          </p:nvGrpSpPr>
          <p:grpSpPr>
            <a:xfrm>
              <a:off x="2133600" y="2590800"/>
              <a:ext cx="290513" cy="249237"/>
              <a:chOff x="1992312" y="1906841"/>
              <a:chExt cx="290513" cy="249237"/>
            </a:xfrm>
          </p:grpSpPr>
          <p:sp>
            <p:nvSpPr>
              <p:cNvPr id="3" name="Oval 40"/>
              <p:cNvSpPr>
                <a:spLocks noChangeArrowheads="1"/>
              </p:cNvSpPr>
              <p:nvPr/>
            </p:nvSpPr>
            <p:spPr bwMode="auto">
              <a:xfrm>
                <a:off x="1992312" y="1906841"/>
                <a:ext cx="290513" cy="249237"/>
              </a:xfrm>
              <a:prstGeom prst="ellipse">
                <a:avLst/>
              </a:prstGeom>
              <a:solidFill>
                <a:srgbClr val="00B0F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" name="Oval 41"/>
              <p:cNvSpPr>
                <a:spLocks noChangeArrowheads="1"/>
              </p:cNvSpPr>
              <p:nvPr/>
            </p:nvSpPr>
            <p:spPr bwMode="auto">
              <a:xfrm>
                <a:off x="2185987" y="1967166"/>
                <a:ext cx="42863" cy="85725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2133600" y="4114800"/>
              <a:ext cx="290513" cy="249237"/>
              <a:chOff x="1992312" y="1906841"/>
              <a:chExt cx="290513" cy="249237"/>
            </a:xfrm>
          </p:grpSpPr>
          <p:sp>
            <p:nvSpPr>
              <p:cNvPr id="6" name="Oval 40"/>
              <p:cNvSpPr>
                <a:spLocks noChangeArrowheads="1"/>
              </p:cNvSpPr>
              <p:nvPr/>
            </p:nvSpPr>
            <p:spPr bwMode="auto">
              <a:xfrm>
                <a:off x="1992312" y="1906841"/>
                <a:ext cx="290513" cy="249237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" name="Oval 41"/>
              <p:cNvSpPr>
                <a:spLocks noChangeArrowheads="1"/>
              </p:cNvSpPr>
              <p:nvPr/>
            </p:nvSpPr>
            <p:spPr bwMode="auto">
              <a:xfrm>
                <a:off x="2185987" y="1967166"/>
                <a:ext cx="42863" cy="85725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cxnSp>
          <p:nvCxnSpPr>
            <p:cNvPr id="9" name="Straight Connector 8"/>
            <p:cNvCxnSpPr/>
            <p:nvPr/>
          </p:nvCxnSpPr>
          <p:spPr>
            <a:xfrm rot="5400000">
              <a:off x="1638300" y="3467100"/>
              <a:ext cx="12954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0800000">
              <a:off x="2438400" y="2743200"/>
              <a:ext cx="12954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1"/>
            <p:cNvGrpSpPr/>
            <p:nvPr/>
          </p:nvGrpSpPr>
          <p:grpSpPr>
            <a:xfrm>
              <a:off x="3733800" y="2590800"/>
              <a:ext cx="290513" cy="249237"/>
              <a:chOff x="1992312" y="1906841"/>
              <a:chExt cx="290513" cy="249237"/>
            </a:xfrm>
          </p:grpSpPr>
          <p:sp>
            <p:nvSpPr>
              <p:cNvPr id="12" name="Oval 40"/>
              <p:cNvSpPr>
                <a:spLocks noChangeArrowheads="1"/>
              </p:cNvSpPr>
              <p:nvPr/>
            </p:nvSpPr>
            <p:spPr bwMode="auto">
              <a:xfrm>
                <a:off x="1992312" y="1906841"/>
                <a:ext cx="290513" cy="249237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3" name="Oval 41"/>
              <p:cNvSpPr>
                <a:spLocks noChangeArrowheads="1"/>
              </p:cNvSpPr>
              <p:nvPr/>
            </p:nvSpPr>
            <p:spPr bwMode="auto">
              <a:xfrm>
                <a:off x="2185987" y="1967166"/>
                <a:ext cx="42863" cy="85725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cxnSp>
          <p:nvCxnSpPr>
            <p:cNvPr id="14" name="Straight Connector 13"/>
            <p:cNvCxnSpPr/>
            <p:nvPr/>
          </p:nvCxnSpPr>
          <p:spPr>
            <a:xfrm rot="5400000">
              <a:off x="3238500" y="3467100"/>
              <a:ext cx="12954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1"/>
            <p:cNvGrpSpPr/>
            <p:nvPr/>
          </p:nvGrpSpPr>
          <p:grpSpPr>
            <a:xfrm>
              <a:off x="3733800" y="4114800"/>
              <a:ext cx="290513" cy="249237"/>
              <a:chOff x="1992312" y="1906841"/>
              <a:chExt cx="290513" cy="249237"/>
            </a:xfrm>
          </p:grpSpPr>
          <p:sp>
            <p:nvSpPr>
              <p:cNvPr id="16" name="Oval 40"/>
              <p:cNvSpPr>
                <a:spLocks noChangeArrowheads="1"/>
              </p:cNvSpPr>
              <p:nvPr/>
            </p:nvSpPr>
            <p:spPr bwMode="auto">
              <a:xfrm>
                <a:off x="1992312" y="1906841"/>
                <a:ext cx="290513" cy="249237"/>
              </a:xfrm>
              <a:prstGeom prst="ellipse">
                <a:avLst/>
              </a:prstGeom>
              <a:solidFill>
                <a:srgbClr val="00B0F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7" name="Oval 41"/>
              <p:cNvSpPr>
                <a:spLocks noChangeArrowheads="1"/>
              </p:cNvSpPr>
              <p:nvPr/>
            </p:nvSpPr>
            <p:spPr bwMode="auto">
              <a:xfrm>
                <a:off x="2185987" y="1967166"/>
                <a:ext cx="42863" cy="85725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cxnSp>
          <p:nvCxnSpPr>
            <p:cNvPr id="18" name="Straight Connector 17"/>
            <p:cNvCxnSpPr/>
            <p:nvPr/>
          </p:nvCxnSpPr>
          <p:spPr>
            <a:xfrm rot="10800000">
              <a:off x="2438400" y="4267200"/>
              <a:ext cx="12954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1394057" y="444752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P,0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70457" y="444752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Q,0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070457" y="217170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P,1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94057" y="217170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Q,1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 11"/>
          <p:cNvGrpSpPr/>
          <p:nvPr/>
        </p:nvGrpSpPr>
        <p:grpSpPr>
          <a:xfrm>
            <a:off x="5573828" y="2694920"/>
            <a:ext cx="290513" cy="249237"/>
            <a:chOff x="1992312" y="1906841"/>
            <a:chExt cx="290513" cy="249237"/>
          </a:xfrm>
        </p:grpSpPr>
        <p:sp>
          <p:nvSpPr>
            <p:cNvPr id="45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46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25" name="Group 11"/>
          <p:cNvGrpSpPr/>
          <p:nvPr/>
        </p:nvGrpSpPr>
        <p:grpSpPr>
          <a:xfrm>
            <a:off x="5573828" y="4218920"/>
            <a:ext cx="290513" cy="249237"/>
            <a:chOff x="1992312" y="1906841"/>
            <a:chExt cx="290513" cy="249237"/>
          </a:xfrm>
        </p:grpSpPr>
        <p:sp>
          <p:nvSpPr>
            <p:cNvPr id="43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44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34" name="Straight Connector 33"/>
          <p:cNvCxnSpPr/>
          <p:nvPr/>
        </p:nvCxnSpPr>
        <p:spPr>
          <a:xfrm rot="10800000">
            <a:off x="5878628" y="2847320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11"/>
          <p:cNvGrpSpPr/>
          <p:nvPr/>
        </p:nvGrpSpPr>
        <p:grpSpPr>
          <a:xfrm>
            <a:off x="7174028" y="2694920"/>
            <a:ext cx="290513" cy="249237"/>
            <a:chOff x="1992312" y="1906841"/>
            <a:chExt cx="290513" cy="249237"/>
          </a:xfrm>
        </p:grpSpPr>
        <p:sp>
          <p:nvSpPr>
            <p:cNvPr id="41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1" name="Group 11"/>
          <p:cNvGrpSpPr/>
          <p:nvPr/>
        </p:nvGrpSpPr>
        <p:grpSpPr>
          <a:xfrm>
            <a:off x="7174028" y="4218920"/>
            <a:ext cx="290513" cy="249237"/>
            <a:chOff x="1992312" y="1906841"/>
            <a:chExt cx="290513" cy="249237"/>
          </a:xfrm>
        </p:grpSpPr>
        <p:sp>
          <p:nvSpPr>
            <p:cNvPr id="39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40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38" name="Straight Connector 37"/>
          <p:cNvCxnSpPr/>
          <p:nvPr/>
        </p:nvCxnSpPr>
        <p:spPr>
          <a:xfrm rot="10800000">
            <a:off x="5878628" y="4371320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269028" y="444752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P,0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45428" y="444752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Q,0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45428" y="217170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P,1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269028" y="217170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Q,1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273749" y="5600700"/>
            <a:ext cx="3802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endParaRPr lang="en-US" sz="2800" dirty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096803" y="5600700"/>
            <a:ext cx="470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endParaRPr lang="en-US" sz="2800" dirty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419600" y="2743200"/>
            <a:ext cx="5261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mi10"/>
              </a:rPr>
              <a:t>¢</a:t>
            </a:r>
            <a:endParaRPr lang="en-US" sz="3200" dirty="0">
              <a:solidFill>
                <a:schemeClr val="tx1"/>
              </a:solidFill>
              <a:latin typeface="cmmi10"/>
            </a:endParaRPr>
          </a:p>
        </p:txBody>
      </p:sp>
      <p:sp>
        <p:nvSpPr>
          <p:cNvPr id="54" name="Text Box 122"/>
          <p:cNvSpPr txBox="1">
            <a:spLocks noChangeArrowheads="1"/>
          </p:cNvSpPr>
          <p:nvPr/>
        </p:nvSpPr>
        <p:spPr bwMode="auto">
          <a:xfrm>
            <a:off x="692918" y="795732"/>
            <a:ext cx="324319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Quasi-Consensus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877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 rot="5400000">
            <a:off x="6678728" y="3571220"/>
            <a:ext cx="1295400" cy="0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18"/>
          <p:cNvGrpSpPr/>
          <p:nvPr/>
        </p:nvGrpSpPr>
        <p:grpSpPr>
          <a:xfrm>
            <a:off x="1698857" y="2694920"/>
            <a:ext cx="1890713" cy="1773237"/>
            <a:chOff x="2133600" y="2590800"/>
            <a:chExt cx="1890713" cy="1773237"/>
          </a:xfrm>
        </p:grpSpPr>
        <p:grpSp>
          <p:nvGrpSpPr>
            <p:cNvPr id="8" name="Group 11"/>
            <p:cNvGrpSpPr/>
            <p:nvPr/>
          </p:nvGrpSpPr>
          <p:grpSpPr>
            <a:xfrm>
              <a:off x="2133600" y="2590800"/>
              <a:ext cx="290513" cy="249237"/>
              <a:chOff x="1992312" y="1906841"/>
              <a:chExt cx="290513" cy="249237"/>
            </a:xfrm>
          </p:grpSpPr>
          <p:sp>
            <p:nvSpPr>
              <p:cNvPr id="3" name="Oval 40"/>
              <p:cNvSpPr>
                <a:spLocks noChangeArrowheads="1"/>
              </p:cNvSpPr>
              <p:nvPr/>
            </p:nvSpPr>
            <p:spPr bwMode="auto">
              <a:xfrm>
                <a:off x="1992312" y="1906841"/>
                <a:ext cx="290513" cy="249237"/>
              </a:xfrm>
              <a:prstGeom prst="ellipse">
                <a:avLst/>
              </a:prstGeom>
              <a:solidFill>
                <a:srgbClr val="00B0F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" name="Oval 41"/>
              <p:cNvSpPr>
                <a:spLocks noChangeArrowheads="1"/>
              </p:cNvSpPr>
              <p:nvPr/>
            </p:nvSpPr>
            <p:spPr bwMode="auto">
              <a:xfrm>
                <a:off x="2185987" y="1967166"/>
                <a:ext cx="42863" cy="85725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2133600" y="4114800"/>
              <a:ext cx="290513" cy="249237"/>
              <a:chOff x="1992312" y="1906841"/>
              <a:chExt cx="290513" cy="249237"/>
            </a:xfrm>
          </p:grpSpPr>
          <p:sp>
            <p:nvSpPr>
              <p:cNvPr id="6" name="Oval 40"/>
              <p:cNvSpPr>
                <a:spLocks noChangeArrowheads="1"/>
              </p:cNvSpPr>
              <p:nvPr/>
            </p:nvSpPr>
            <p:spPr bwMode="auto">
              <a:xfrm>
                <a:off x="1992312" y="1906841"/>
                <a:ext cx="290513" cy="249237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" name="Oval 41"/>
              <p:cNvSpPr>
                <a:spLocks noChangeArrowheads="1"/>
              </p:cNvSpPr>
              <p:nvPr/>
            </p:nvSpPr>
            <p:spPr bwMode="auto">
              <a:xfrm>
                <a:off x="2185987" y="1967166"/>
                <a:ext cx="42863" cy="85725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cxnSp>
          <p:nvCxnSpPr>
            <p:cNvPr id="9" name="Straight Connector 8"/>
            <p:cNvCxnSpPr/>
            <p:nvPr/>
          </p:nvCxnSpPr>
          <p:spPr>
            <a:xfrm rot="5400000">
              <a:off x="1638300" y="3467100"/>
              <a:ext cx="1295400" cy="0"/>
            </a:xfrm>
            <a:prstGeom prst="line">
              <a:avLst/>
            </a:prstGeom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0800000">
              <a:off x="2438400" y="2743200"/>
              <a:ext cx="12954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1"/>
            <p:cNvGrpSpPr/>
            <p:nvPr/>
          </p:nvGrpSpPr>
          <p:grpSpPr>
            <a:xfrm>
              <a:off x="3733800" y="2590800"/>
              <a:ext cx="290513" cy="249237"/>
              <a:chOff x="1992312" y="1906841"/>
              <a:chExt cx="290513" cy="249237"/>
            </a:xfrm>
          </p:grpSpPr>
          <p:sp>
            <p:nvSpPr>
              <p:cNvPr id="12" name="Oval 40"/>
              <p:cNvSpPr>
                <a:spLocks noChangeArrowheads="1"/>
              </p:cNvSpPr>
              <p:nvPr/>
            </p:nvSpPr>
            <p:spPr bwMode="auto">
              <a:xfrm>
                <a:off x="1992312" y="1906841"/>
                <a:ext cx="290513" cy="249237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3" name="Oval 41"/>
              <p:cNvSpPr>
                <a:spLocks noChangeArrowheads="1"/>
              </p:cNvSpPr>
              <p:nvPr/>
            </p:nvSpPr>
            <p:spPr bwMode="auto">
              <a:xfrm>
                <a:off x="2185987" y="1967166"/>
                <a:ext cx="42863" cy="85725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cxnSp>
          <p:nvCxnSpPr>
            <p:cNvPr id="14" name="Straight Connector 13"/>
            <p:cNvCxnSpPr/>
            <p:nvPr/>
          </p:nvCxnSpPr>
          <p:spPr>
            <a:xfrm rot="5400000">
              <a:off x="3238500" y="3467100"/>
              <a:ext cx="1295400" cy="0"/>
            </a:xfrm>
            <a:prstGeom prst="line">
              <a:avLst/>
            </a:prstGeom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1"/>
            <p:cNvGrpSpPr/>
            <p:nvPr/>
          </p:nvGrpSpPr>
          <p:grpSpPr>
            <a:xfrm>
              <a:off x="3733800" y="4114800"/>
              <a:ext cx="290513" cy="249237"/>
              <a:chOff x="1992312" y="1906841"/>
              <a:chExt cx="290513" cy="249237"/>
            </a:xfrm>
          </p:grpSpPr>
          <p:sp>
            <p:nvSpPr>
              <p:cNvPr id="16" name="Oval 40"/>
              <p:cNvSpPr>
                <a:spLocks noChangeArrowheads="1"/>
              </p:cNvSpPr>
              <p:nvPr/>
            </p:nvSpPr>
            <p:spPr bwMode="auto">
              <a:xfrm>
                <a:off x="1992312" y="1906841"/>
                <a:ext cx="290513" cy="249237"/>
              </a:xfrm>
              <a:prstGeom prst="ellipse">
                <a:avLst/>
              </a:prstGeom>
              <a:solidFill>
                <a:srgbClr val="00B0F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7" name="Oval 41"/>
              <p:cNvSpPr>
                <a:spLocks noChangeArrowheads="1"/>
              </p:cNvSpPr>
              <p:nvPr/>
            </p:nvSpPr>
            <p:spPr bwMode="auto">
              <a:xfrm>
                <a:off x="2185987" y="1967166"/>
                <a:ext cx="42863" cy="85725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cxnSp>
          <p:nvCxnSpPr>
            <p:cNvPr id="18" name="Straight Connector 17"/>
            <p:cNvCxnSpPr/>
            <p:nvPr/>
          </p:nvCxnSpPr>
          <p:spPr>
            <a:xfrm rot="10800000">
              <a:off x="2438400" y="4267200"/>
              <a:ext cx="12954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1394057" y="444752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P,0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70457" y="444752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Q,0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070457" y="217170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P,1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94057" y="217170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Q,1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 11"/>
          <p:cNvGrpSpPr/>
          <p:nvPr/>
        </p:nvGrpSpPr>
        <p:grpSpPr>
          <a:xfrm>
            <a:off x="5573828" y="2694920"/>
            <a:ext cx="290513" cy="249237"/>
            <a:chOff x="1992312" y="1906841"/>
            <a:chExt cx="290513" cy="249237"/>
          </a:xfrm>
        </p:grpSpPr>
        <p:sp>
          <p:nvSpPr>
            <p:cNvPr id="45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46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25" name="Group 11"/>
          <p:cNvGrpSpPr/>
          <p:nvPr/>
        </p:nvGrpSpPr>
        <p:grpSpPr>
          <a:xfrm>
            <a:off x="5573828" y="4218920"/>
            <a:ext cx="290513" cy="249237"/>
            <a:chOff x="1992312" y="1906841"/>
            <a:chExt cx="290513" cy="249237"/>
          </a:xfrm>
        </p:grpSpPr>
        <p:sp>
          <p:nvSpPr>
            <p:cNvPr id="43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44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34" name="Straight Connector 33"/>
          <p:cNvCxnSpPr/>
          <p:nvPr/>
        </p:nvCxnSpPr>
        <p:spPr>
          <a:xfrm rot="10800000">
            <a:off x="5878628" y="2847320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11"/>
          <p:cNvGrpSpPr/>
          <p:nvPr/>
        </p:nvGrpSpPr>
        <p:grpSpPr>
          <a:xfrm>
            <a:off x="7174028" y="2694920"/>
            <a:ext cx="290513" cy="249237"/>
            <a:chOff x="1992312" y="1906841"/>
            <a:chExt cx="290513" cy="249237"/>
          </a:xfrm>
        </p:grpSpPr>
        <p:sp>
          <p:nvSpPr>
            <p:cNvPr id="41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1" name="Group 11"/>
          <p:cNvGrpSpPr/>
          <p:nvPr/>
        </p:nvGrpSpPr>
        <p:grpSpPr>
          <a:xfrm>
            <a:off x="7174028" y="4218920"/>
            <a:ext cx="290513" cy="249237"/>
            <a:chOff x="1992312" y="1906841"/>
            <a:chExt cx="290513" cy="249237"/>
          </a:xfrm>
        </p:grpSpPr>
        <p:sp>
          <p:nvSpPr>
            <p:cNvPr id="39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40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38" name="Straight Connector 37"/>
          <p:cNvCxnSpPr/>
          <p:nvPr/>
        </p:nvCxnSpPr>
        <p:spPr>
          <a:xfrm rot="10800000">
            <a:off x="5878628" y="4371320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269028" y="444752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P,0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45428" y="444752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Q,0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45428" y="217170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P,1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269028" y="217170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Q,1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273749" y="5600700"/>
            <a:ext cx="3802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endParaRPr lang="en-US" sz="2800" dirty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096803" y="5600700"/>
            <a:ext cx="470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endParaRPr lang="en-US" sz="2800" dirty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  <p:sp>
        <p:nvSpPr>
          <p:cNvPr id="61" name="Freeform 60"/>
          <p:cNvSpPr/>
          <p:nvPr/>
        </p:nvSpPr>
        <p:spPr>
          <a:xfrm>
            <a:off x="2833255" y="1427018"/>
            <a:ext cx="3948545" cy="1385455"/>
          </a:xfrm>
          <a:custGeom>
            <a:avLst/>
            <a:gdLst>
              <a:gd name="connsiteX0" fmla="*/ 0 w 3948545"/>
              <a:gd name="connsiteY0" fmla="*/ 1385455 h 1385455"/>
              <a:gd name="connsiteX1" fmla="*/ 1316182 w 3948545"/>
              <a:gd name="connsiteY1" fmla="*/ 13855 h 1385455"/>
              <a:gd name="connsiteX2" fmla="*/ 3948545 w 3948545"/>
              <a:gd name="connsiteY2" fmla="*/ 1302327 h 1385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48545" h="1385455">
                <a:moveTo>
                  <a:pt x="0" y="1385455"/>
                </a:moveTo>
                <a:cubicBezTo>
                  <a:pt x="329045" y="706582"/>
                  <a:pt x="658091" y="27710"/>
                  <a:pt x="1316182" y="13855"/>
                </a:cubicBezTo>
                <a:cubicBezTo>
                  <a:pt x="1974273" y="0"/>
                  <a:pt x="2961409" y="651163"/>
                  <a:pt x="3948545" y="1302327"/>
                </a:cubicBezTo>
              </a:path>
            </a:pathLst>
          </a:custGeom>
          <a:ln w="38100"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2" name="Freeform 61"/>
          <p:cNvSpPr/>
          <p:nvPr/>
        </p:nvSpPr>
        <p:spPr>
          <a:xfrm flipV="1">
            <a:off x="2833255" y="4419600"/>
            <a:ext cx="3948545" cy="1385455"/>
          </a:xfrm>
          <a:custGeom>
            <a:avLst/>
            <a:gdLst>
              <a:gd name="connsiteX0" fmla="*/ 0 w 3948545"/>
              <a:gd name="connsiteY0" fmla="*/ 1385455 h 1385455"/>
              <a:gd name="connsiteX1" fmla="*/ 1316182 w 3948545"/>
              <a:gd name="connsiteY1" fmla="*/ 13855 h 1385455"/>
              <a:gd name="connsiteX2" fmla="*/ 3948545 w 3948545"/>
              <a:gd name="connsiteY2" fmla="*/ 1302327 h 1385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48545" h="1385455">
                <a:moveTo>
                  <a:pt x="0" y="1385455"/>
                </a:moveTo>
                <a:cubicBezTo>
                  <a:pt x="329045" y="706582"/>
                  <a:pt x="658091" y="27710"/>
                  <a:pt x="1316182" y="13855"/>
                </a:cubicBezTo>
                <a:cubicBezTo>
                  <a:pt x="1974273" y="0"/>
                  <a:pt x="2961409" y="651163"/>
                  <a:pt x="3948545" y="1302327"/>
                </a:cubicBezTo>
              </a:path>
            </a:pathLst>
          </a:custGeom>
          <a:ln w="38100"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419600" y="2743200"/>
            <a:ext cx="5261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mi10"/>
              </a:rPr>
              <a:t>¢</a:t>
            </a:r>
            <a:endParaRPr lang="en-US" sz="3200" dirty="0">
              <a:solidFill>
                <a:schemeClr val="tx1"/>
              </a:solidFill>
              <a:latin typeface="cmmi10"/>
            </a:endParaRPr>
          </a:p>
        </p:txBody>
      </p:sp>
      <p:sp>
        <p:nvSpPr>
          <p:cNvPr id="54" name="Text Box 122"/>
          <p:cNvSpPr txBox="1">
            <a:spLocks noChangeArrowheads="1"/>
          </p:cNvSpPr>
          <p:nvPr/>
        </p:nvSpPr>
        <p:spPr bwMode="auto">
          <a:xfrm>
            <a:off x="692918" y="795732"/>
            <a:ext cx="324319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Quasi-Consensus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85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 rot="5400000">
            <a:off x="6678728" y="3571220"/>
            <a:ext cx="1295400" cy="0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23"/>
          <p:cNvGrpSpPr/>
          <p:nvPr/>
        </p:nvGrpSpPr>
        <p:grpSpPr>
          <a:xfrm>
            <a:off x="1394057" y="2171700"/>
            <a:ext cx="2480914" cy="2799040"/>
            <a:chOff x="1828800" y="2067580"/>
            <a:chExt cx="2480914" cy="2799040"/>
          </a:xfrm>
        </p:grpSpPr>
        <p:grpSp>
          <p:nvGrpSpPr>
            <p:cNvPr id="5" name="Group 18"/>
            <p:cNvGrpSpPr/>
            <p:nvPr/>
          </p:nvGrpSpPr>
          <p:grpSpPr>
            <a:xfrm>
              <a:off x="2133600" y="2590800"/>
              <a:ext cx="1890713" cy="1773237"/>
              <a:chOff x="2133600" y="2590800"/>
              <a:chExt cx="1890713" cy="1773237"/>
            </a:xfrm>
          </p:grpSpPr>
          <p:grpSp>
            <p:nvGrpSpPr>
              <p:cNvPr id="8" name="Group 11"/>
              <p:cNvGrpSpPr/>
              <p:nvPr/>
            </p:nvGrpSpPr>
            <p:grpSpPr>
              <a:xfrm>
                <a:off x="2133600" y="2590800"/>
                <a:ext cx="290513" cy="249237"/>
                <a:chOff x="1992312" y="1906841"/>
                <a:chExt cx="290513" cy="249237"/>
              </a:xfrm>
            </p:grpSpPr>
            <p:sp>
              <p:nvSpPr>
                <p:cNvPr id="3" name="Oval 40"/>
                <p:cNvSpPr>
                  <a:spLocks noChangeArrowheads="1"/>
                </p:cNvSpPr>
                <p:nvPr/>
              </p:nvSpPr>
              <p:spPr bwMode="auto">
                <a:xfrm>
                  <a:off x="1992312" y="1906841"/>
                  <a:ext cx="290513" cy="24923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" name="Oval 41"/>
                <p:cNvSpPr>
                  <a:spLocks noChangeArrowheads="1"/>
                </p:cNvSpPr>
                <p:nvPr/>
              </p:nvSpPr>
              <p:spPr bwMode="auto">
                <a:xfrm>
                  <a:off x="2185987" y="1967166"/>
                  <a:ext cx="42863" cy="85725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bg1">
                      <a:lumMod val="95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11" name="Group 11"/>
              <p:cNvGrpSpPr/>
              <p:nvPr/>
            </p:nvGrpSpPr>
            <p:grpSpPr>
              <a:xfrm>
                <a:off x="2133600" y="4114800"/>
                <a:ext cx="290513" cy="249237"/>
                <a:chOff x="1992312" y="1906841"/>
                <a:chExt cx="290513" cy="249237"/>
              </a:xfrm>
            </p:grpSpPr>
            <p:sp>
              <p:nvSpPr>
                <p:cNvPr id="6" name="Oval 40"/>
                <p:cNvSpPr>
                  <a:spLocks noChangeArrowheads="1"/>
                </p:cNvSpPr>
                <p:nvPr/>
              </p:nvSpPr>
              <p:spPr bwMode="auto">
                <a:xfrm>
                  <a:off x="1992312" y="1906841"/>
                  <a:ext cx="290513" cy="24923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" name="Oval 41"/>
                <p:cNvSpPr>
                  <a:spLocks noChangeArrowheads="1"/>
                </p:cNvSpPr>
                <p:nvPr/>
              </p:nvSpPr>
              <p:spPr bwMode="auto">
                <a:xfrm>
                  <a:off x="2185987" y="1967166"/>
                  <a:ext cx="42863" cy="85725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bg1">
                      <a:lumMod val="95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9" name="Straight Connector 8"/>
              <p:cNvCxnSpPr/>
              <p:nvPr/>
            </p:nvCxnSpPr>
            <p:spPr>
              <a:xfrm rot="5400000">
                <a:off x="1638300" y="3467100"/>
                <a:ext cx="1295400" cy="0"/>
              </a:xfrm>
              <a:prstGeom prst="line">
                <a:avLst/>
              </a:prstGeom>
              <a:ln w="381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 rot="10800000">
                <a:off x="2438400" y="2743200"/>
                <a:ext cx="1295400" cy="0"/>
              </a:xfrm>
              <a:prstGeom prst="line">
                <a:avLst/>
              </a:prstGeom>
              <a:ln w="381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" name="Group 11"/>
              <p:cNvGrpSpPr/>
              <p:nvPr/>
            </p:nvGrpSpPr>
            <p:grpSpPr>
              <a:xfrm>
                <a:off x="3733800" y="2590800"/>
                <a:ext cx="290513" cy="249237"/>
                <a:chOff x="1992312" y="1906841"/>
                <a:chExt cx="290513" cy="249237"/>
              </a:xfrm>
            </p:grpSpPr>
            <p:sp>
              <p:nvSpPr>
                <p:cNvPr id="12" name="Oval 40"/>
                <p:cNvSpPr>
                  <a:spLocks noChangeArrowheads="1"/>
                </p:cNvSpPr>
                <p:nvPr/>
              </p:nvSpPr>
              <p:spPr bwMode="auto">
                <a:xfrm>
                  <a:off x="1992312" y="1906841"/>
                  <a:ext cx="290513" cy="249237"/>
                </a:xfrm>
                <a:prstGeom prst="ellipse">
                  <a:avLst/>
                </a:prstGeom>
                <a:solidFill>
                  <a:srgbClr val="FFFF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3" name="Oval 41"/>
                <p:cNvSpPr>
                  <a:spLocks noChangeArrowheads="1"/>
                </p:cNvSpPr>
                <p:nvPr/>
              </p:nvSpPr>
              <p:spPr bwMode="auto">
                <a:xfrm>
                  <a:off x="2185987" y="1967166"/>
                  <a:ext cx="42863" cy="85725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14" name="Straight Connector 13"/>
              <p:cNvCxnSpPr/>
              <p:nvPr/>
            </p:nvCxnSpPr>
            <p:spPr>
              <a:xfrm rot="5400000">
                <a:off x="3238500" y="3467100"/>
                <a:ext cx="12954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" name="Group 11"/>
              <p:cNvGrpSpPr/>
              <p:nvPr/>
            </p:nvGrpSpPr>
            <p:grpSpPr>
              <a:xfrm>
                <a:off x="3733800" y="4114800"/>
                <a:ext cx="290513" cy="249237"/>
                <a:chOff x="1992312" y="1906841"/>
                <a:chExt cx="290513" cy="249237"/>
              </a:xfrm>
            </p:grpSpPr>
            <p:sp>
              <p:nvSpPr>
                <p:cNvPr id="16" name="Oval 40"/>
                <p:cNvSpPr>
                  <a:spLocks noChangeArrowheads="1"/>
                </p:cNvSpPr>
                <p:nvPr/>
              </p:nvSpPr>
              <p:spPr bwMode="auto">
                <a:xfrm>
                  <a:off x="1992312" y="1906841"/>
                  <a:ext cx="290513" cy="249237"/>
                </a:xfrm>
                <a:prstGeom prst="ellipse">
                  <a:avLst/>
                </a:prstGeom>
                <a:solidFill>
                  <a:srgbClr val="00B0F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7" name="Oval 41"/>
                <p:cNvSpPr>
                  <a:spLocks noChangeArrowheads="1"/>
                </p:cNvSpPr>
                <p:nvPr/>
              </p:nvSpPr>
              <p:spPr bwMode="auto">
                <a:xfrm>
                  <a:off x="2185987" y="1967166"/>
                  <a:ext cx="42863" cy="85725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18" name="Straight Connector 17"/>
              <p:cNvCxnSpPr/>
              <p:nvPr/>
            </p:nvCxnSpPr>
            <p:spPr>
              <a:xfrm rot="10800000">
                <a:off x="2438400" y="4267200"/>
                <a:ext cx="1295400" cy="0"/>
              </a:xfrm>
              <a:prstGeom prst="line">
                <a:avLst/>
              </a:prstGeom>
              <a:ln w="381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TextBox 19"/>
            <p:cNvSpPr txBox="1"/>
            <p:nvPr/>
          </p:nvSpPr>
          <p:spPr>
            <a:xfrm>
              <a:off x="1828800" y="4343400"/>
              <a:ext cx="8045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P,0 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05200" y="4343400"/>
              <a:ext cx="8045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Q,0 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505200" y="2067580"/>
              <a:ext cx="8045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P,1 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828800" y="2067580"/>
              <a:ext cx="8045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Q,1 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11"/>
          <p:cNvGrpSpPr/>
          <p:nvPr/>
        </p:nvGrpSpPr>
        <p:grpSpPr>
          <a:xfrm>
            <a:off x="5573828" y="2694920"/>
            <a:ext cx="290513" cy="249237"/>
            <a:chOff x="1992312" y="1906841"/>
            <a:chExt cx="290513" cy="249237"/>
          </a:xfrm>
        </p:grpSpPr>
        <p:sp>
          <p:nvSpPr>
            <p:cNvPr id="45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46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25" name="Group 11"/>
          <p:cNvGrpSpPr/>
          <p:nvPr/>
        </p:nvGrpSpPr>
        <p:grpSpPr>
          <a:xfrm>
            <a:off x="5573828" y="4218920"/>
            <a:ext cx="290513" cy="249237"/>
            <a:chOff x="1992312" y="1906841"/>
            <a:chExt cx="290513" cy="249237"/>
          </a:xfrm>
        </p:grpSpPr>
        <p:sp>
          <p:nvSpPr>
            <p:cNvPr id="43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44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34" name="Straight Connector 33"/>
          <p:cNvCxnSpPr/>
          <p:nvPr/>
        </p:nvCxnSpPr>
        <p:spPr>
          <a:xfrm rot="10800000">
            <a:off x="5878628" y="2847320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11"/>
          <p:cNvGrpSpPr/>
          <p:nvPr/>
        </p:nvGrpSpPr>
        <p:grpSpPr>
          <a:xfrm>
            <a:off x="7174028" y="2694920"/>
            <a:ext cx="290513" cy="249237"/>
            <a:chOff x="1992312" y="1906841"/>
            <a:chExt cx="290513" cy="249237"/>
          </a:xfrm>
        </p:grpSpPr>
        <p:sp>
          <p:nvSpPr>
            <p:cNvPr id="41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1" name="Group 11"/>
          <p:cNvGrpSpPr/>
          <p:nvPr/>
        </p:nvGrpSpPr>
        <p:grpSpPr>
          <a:xfrm>
            <a:off x="7174028" y="4218920"/>
            <a:ext cx="290513" cy="249237"/>
            <a:chOff x="1992312" y="1906841"/>
            <a:chExt cx="290513" cy="249237"/>
          </a:xfrm>
        </p:grpSpPr>
        <p:sp>
          <p:nvSpPr>
            <p:cNvPr id="39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40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38" name="Straight Connector 37"/>
          <p:cNvCxnSpPr/>
          <p:nvPr/>
        </p:nvCxnSpPr>
        <p:spPr>
          <a:xfrm rot="10800000">
            <a:off x="5878628" y="4371320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269028" y="444752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P,0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45428" y="444752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Q,0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45428" y="217170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P,1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269028" y="217170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Q,1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Freeform 65"/>
          <p:cNvSpPr/>
          <p:nvPr/>
        </p:nvSpPr>
        <p:spPr>
          <a:xfrm>
            <a:off x="3276600" y="2971800"/>
            <a:ext cx="3744191" cy="681182"/>
          </a:xfrm>
          <a:custGeom>
            <a:avLst/>
            <a:gdLst>
              <a:gd name="connsiteX0" fmla="*/ 317500 w 5268191"/>
              <a:gd name="connsiteY0" fmla="*/ 581891 h 681182"/>
              <a:gd name="connsiteX1" fmla="*/ 372918 w 5268191"/>
              <a:gd name="connsiteY1" fmla="*/ 595745 h 681182"/>
              <a:gd name="connsiteX2" fmla="*/ 4460009 w 5268191"/>
              <a:gd name="connsiteY2" fmla="*/ 581891 h 681182"/>
              <a:gd name="connsiteX3" fmla="*/ 5222009 w 5268191"/>
              <a:gd name="connsiteY3" fmla="*/ 0 h 681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68191" h="681182">
                <a:moveTo>
                  <a:pt x="317500" y="581891"/>
                </a:moveTo>
                <a:cubicBezTo>
                  <a:pt x="0" y="588818"/>
                  <a:pt x="372918" y="595745"/>
                  <a:pt x="372918" y="595745"/>
                </a:cubicBezTo>
                <a:cubicBezTo>
                  <a:pt x="1063336" y="595745"/>
                  <a:pt x="3651827" y="681182"/>
                  <a:pt x="4460009" y="581891"/>
                </a:cubicBezTo>
                <a:cubicBezTo>
                  <a:pt x="5268191" y="482600"/>
                  <a:pt x="5245100" y="241300"/>
                  <a:pt x="5222009" y="0"/>
                </a:cubicBezTo>
              </a:path>
            </a:pathLst>
          </a:custGeom>
          <a:ln w="38100"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8" name="Freeform 67"/>
          <p:cNvSpPr/>
          <p:nvPr/>
        </p:nvSpPr>
        <p:spPr>
          <a:xfrm flipV="1">
            <a:off x="3352800" y="3505200"/>
            <a:ext cx="3744191" cy="681182"/>
          </a:xfrm>
          <a:custGeom>
            <a:avLst/>
            <a:gdLst>
              <a:gd name="connsiteX0" fmla="*/ 317500 w 5268191"/>
              <a:gd name="connsiteY0" fmla="*/ 581891 h 681182"/>
              <a:gd name="connsiteX1" fmla="*/ 372918 w 5268191"/>
              <a:gd name="connsiteY1" fmla="*/ 595745 h 681182"/>
              <a:gd name="connsiteX2" fmla="*/ 4460009 w 5268191"/>
              <a:gd name="connsiteY2" fmla="*/ 581891 h 681182"/>
              <a:gd name="connsiteX3" fmla="*/ 5222009 w 5268191"/>
              <a:gd name="connsiteY3" fmla="*/ 0 h 681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68191" h="681182">
                <a:moveTo>
                  <a:pt x="317500" y="581891"/>
                </a:moveTo>
                <a:cubicBezTo>
                  <a:pt x="0" y="588818"/>
                  <a:pt x="372918" y="595745"/>
                  <a:pt x="372918" y="595745"/>
                </a:cubicBezTo>
                <a:cubicBezTo>
                  <a:pt x="1063336" y="595745"/>
                  <a:pt x="3651827" y="681182"/>
                  <a:pt x="4460009" y="581891"/>
                </a:cubicBezTo>
                <a:cubicBezTo>
                  <a:pt x="5268191" y="482600"/>
                  <a:pt x="5245100" y="241300"/>
                  <a:pt x="5222009" y="0"/>
                </a:cubicBezTo>
              </a:path>
            </a:pathLst>
          </a:custGeom>
          <a:ln w="38100"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419600" y="2743200"/>
            <a:ext cx="5261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mi10"/>
              </a:rPr>
              <a:t>¢</a:t>
            </a:r>
            <a:endParaRPr lang="en-US" sz="3200" dirty="0">
              <a:solidFill>
                <a:schemeClr val="tx1"/>
              </a:solidFill>
              <a:latin typeface="cmmi10"/>
            </a:endParaRPr>
          </a:p>
        </p:txBody>
      </p:sp>
      <p:sp>
        <p:nvSpPr>
          <p:cNvPr id="54" name="Text Box 122"/>
          <p:cNvSpPr txBox="1">
            <a:spLocks noChangeArrowheads="1"/>
          </p:cNvSpPr>
          <p:nvPr/>
        </p:nvSpPr>
        <p:spPr bwMode="auto">
          <a:xfrm>
            <a:off x="692918" y="795732"/>
            <a:ext cx="324319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Quasi-Consensus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273749" y="5600700"/>
            <a:ext cx="3802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endParaRPr lang="en-US" sz="2800" dirty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096803" y="5600700"/>
            <a:ext cx="470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endParaRPr lang="en-US" sz="2800" dirty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96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/>
          <p:nvPr/>
        </p:nvGrpSpPr>
        <p:grpSpPr>
          <a:xfrm>
            <a:off x="1394057" y="2171700"/>
            <a:ext cx="2480914" cy="2799040"/>
            <a:chOff x="1828800" y="2067580"/>
            <a:chExt cx="2480914" cy="2799040"/>
          </a:xfrm>
        </p:grpSpPr>
        <p:grpSp>
          <p:nvGrpSpPr>
            <p:cNvPr id="5" name="Group 18"/>
            <p:cNvGrpSpPr/>
            <p:nvPr/>
          </p:nvGrpSpPr>
          <p:grpSpPr>
            <a:xfrm>
              <a:off x="2133600" y="2590800"/>
              <a:ext cx="1890713" cy="1773237"/>
              <a:chOff x="2133600" y="2590800"/>
              <a:chExt cx="1890713" cy="1773237"/>
            </a:xfrm>
          </p:grpSpPr>
          <p:grpSp>
            <p:nvGrpSpPr>
              <p:cNvPr id="8" name="Group 11"/>
              <p:cNvGrpSpPr/>
              <p:nvPr/>
            </p:nvGrpSpPr>
            <p:grpSpPr>
              <a:xfrm>
                <a:off x="2133600" y="2590800"/>
                <a:ext cx="290513" cy="249237"/>
                <a:chOff x="1992312" y="1906841"/>
                <a:chExt cx="290513" cy="249237"/>
              </a:xfrm>
            </p:grpSpPr>
            <p:sp>
              <p:nvSpPr>
                <p:cNvPr id="3" name="Oval 40"/>
                <p:cNvSpPr>
                  <a:spLocks noChangeArrowheads="1"/>
                </p:cNvSpPr>
                <p:nvPr/>
              </p:nvSpPr>
              <p:spPr bwMode="auto">
                <a:xfrm>
                  <a:off x="1992312" y="1906841"/>
                  <a:ext cx="290513" cy="249237"/>
                </a:xfrm>
                <a:prstGeom prst="ellipse">
                  <a:avLst/>
                </a:prstGeom>
                <a:solidFill>
                  <a:srgbClr val="00B0F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" name="Oval 41"/>
                <p:cNvSpPr>
                  <a:spLocks noChangeArrowheads="1"/>
                </p:cNvSpPr>
                <p:nvPr/>
              </p:nvSpPr>
              <p:spPr bwMode="auto">
                <a:xfrm>
                  <a:off x="2185987" y="1967166"/>
                  <a:ext cx="42863" cy="85725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11" name="Group 11"/>
              <p:cNvGrpSpPr/>
              <p:nvPr/>
            </p:nvGrpSpPr>
            <p:grpSpPr>
              <a:xfrm>
                <a:off x="2133600" y="4114800"/>
                <a:ext cx="290513" cy="249237"/>
                <a:chOff x="1992312" y="1906841"/>
                <a:chExt cx="290513" cy="249237"/>
              </a:xfrm>
            </p:grpSpPr>
            <p:sp>
              <p:nvSpPr>
                <p:cNvPr id="6" name="Oval 40"/>
                <p:cNvSpPr>
                  <a:spLocks noChangeArrowheads="1"/>
                </p:cNvSpPr>
                <p:nvPr/>
              </p:nvSpPr>
              <p:spPr bwMode="auto">
                <a:xfrm>
                  <a:off x="1992312" y="1906841"/>
                  <a:ext cx="290513" cy="249237"/>
                </a:xfrm>
                <a:prstGeom prst="ellipse">
                  <a:avLst/>
                </a:prstGeom>
                <a:solidFill>
                  <a:srgbClr val="FFFF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" name="Oval 41"/>
                <p:cNvSpPr>
                  <a:spLocks noChangeArrowheads="1"/>
                </p:cNvSpPr>
                <p:nvPr/>
              </p:nvSpPr>
              <p:spPr bwMode="auto">
                <a:xfrm>
                  <a:off x="2185987" y="1967166"/>
                  <a:ext cx="42863" cy="85725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9" name="Straight Connector 8"/>
              <p:cNvCxnSpPr/>
              <p:nvPr/>
            </p:nvCxnSpPr>
            <p:spPr>
              <a:xfrm rot="5400000">
                <a:off x="1638300" y="3467100"/>
                <a:ext cx="12954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 rot="10800000">
                <a:off x="2438400" y="2743200"/>
                <a:ext cx="1295400" cy="0"/>
              </a:xfrm>
              <a:prstGeom prst="line">
                <a:avLst/>
              </a:prstGeom>
              <a:ln w="381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" name="Group 11"/>
              <p:cNvGrpSpPr/>
              <p:nvPr/>
            </p:nvGrpSpPr>
            <p:grpSpPr>
              <a:xfrm>
                <a:off x="3733800" y="2590800"/>
                <a:ext cx="290513" cy="249237"/>
                <a:chOff x="1992312" y="1906841"/>
                <a:chExt cx="290513" cy="249237"/>
              </a:xfrm>
            </p:grpSpPr>
            <p:sp>
              <p:nvSpPr>
                <p:cNvPr id="12" name="Oval 40"/>
                <p:cNvSpPr>
                  <a:spLocks noChangeArrowheads="1"/>
                </p:cNvSpPr>
                <p:nvPr/>
              </p:nvSpPr>
              <p:spPr bwMode="auto">
                <a:xfrm>
                  <a:off x="1992312" y="1906841"/>
                  <a:ext cx="290513" cy="24923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3" name="Oval 41"/>
                <p:cNvSpPr>
                  <a:spLocks noChangeArrowheads="1"/>
                </p:cNvSpPr>
                <p:nvPr/>
              </p:nvSpPr>
              <p:spPr bwMode="auto">
                <a:xfrm>
                  <a:off x="2185987" y="1967166"/>
                  <a:ext cx="42863" cy="85725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bg1">
                      <a:lumMod val="95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14" name="Straight Connector 13"/>
              <p:cNvCxnSpPr/>
              <p:nvPr/>
            </p:nvCxnSpPr>
            <p:spPr>
              <a:xfrm rot="5400000">
                <a:off x="3238500" y="3467100"/>
                <a:ext cx="1295400" cy="0"/>
              </a:xfrm>
              <a:prstGeom prst="line">
                <a:avLst/>
              </a:prstGeom>
              <a:ln w="381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" name="Group 11"/>
              <p:cNvGrpSpPr/>
              <p:nvPr/>
            </p:nvGrpSpPr>
            <p:grpSpPr>
              <a:xfrm>
                <a:off x="3733800" y="4114800"/>
                <a:ext cx="290513" cy="249237"/>
                <a:chOff x="1992312" y="1906841"/>
                <a:chExt cx="290513" cy="249237"/>
              </a:xfrm>
            </p:grpSpPr>
            <p:sp>
              <p:nvSpPr>
                <p:cNvPr id="16" name="Oval 40"/>
                <p:cNvSpPr>
                  <a:spLocks noChangeArrowheads="1"/>
                </p:cNvSpPr>
                <p:nvPr/>
              </p:nvSpPr>
              <p:spPr bwMode="auto">
                <a:xfrm>
                  <a:off x="1992312" y="1906841"/>
                  <a:ext cx="290513" cy="24923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7" name="Oval 41"/>
                <p:cNvSpPr>
                  <a:spLocks noChangeArrowheads="1"/>
                </p:cNvSpPr>
                <p:nvPr/>
              </p:nvSpPr>
              <p:spPr bwMode="auto">
                <a:xfrm>
                  <a:off x="2185987" y="1967166"/>
                  <a:ext cx="42863" cy="85725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bg1">
                      <a:lumMod val="95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18" name="Straight Connector 17"/>
              <p:cNvCxnSpPr/>
              <p:nvPr/>
            </p:nvCxnSpPr>
            <p:spPr>
              <a:xfrm rot="10800000">
                <a:off x="2438400" y="4267200"/>
                <a:ext cx="1295400" cy="0"/>
              </a:xfrm>
              <a:prstGeom prst="line">
                <a:avLst/>
              </a:prstGeom>
              <a:ln w="381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TextBox 19"/>
            <p:cNvSpPr txBox="1"/>
            <p:nvPr/>
          </p:nvSpPr>
          <p:spPr>
            <a:xfrm>
              <a:off x="1828800" y="4343400"/>
              <a:ext cx="8045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P,0 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05200" y="4343400"/>
              <a:ext cx="8045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Q,0 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505200" y="2067580"/>
              <a:ext cx="8045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P,1 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828800" y="2067580"/>
              <a:ext cx="8045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Q,1 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11"/>
          <p:cNvGrpSpPr/>
          <p:nvPr/>
        </p:nvGrpSpPr>
        <p:grpSpPr>
          <a:xfrm>
            <a:off x="5573828" y="2694920"/>
            <a:ext cx="290513" cy="249237"/>
            <a:chOff x="1992312" y="1906841"/>
            <a:chExt cx="290513" cy="249237"/>
          </a:xfrm>
        </p:grpSpPr>
        <p:sp>
          <p:nvSpPr>
            <p:cNvPr id="45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46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25" name="Group 11"/>
          <p:cNvGrpSpPr/>
          <p:nvPr/>
        </p:nvGrpSpPr>
        <p:grpSpPr>
          <a:xfrm>
            <a:off x="5573828" y="4218920"/>
            <a:ext cx="290513" cy="249237"/>
            <a:chOff x="1992312" y="1906841"/>
            <a:chExt cx="290513" cy="249237"/>
          </a:xfrm>
        </p:grpSpPr>
        <p:sp>
          <p:nvSpPr>
            <p:cNvPr id="43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44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34" name="Straight Connector 33"/>
          <p:cNvCxnSpPr/>
          <p:nvPr/>
        </p:nvCxnSpPr>
        <p:spPr>
          <a:xfrm rot="10800000">
            <a:off x="5878628" y="2847320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11"/>
          <p:cNvGrpSpPr/>
          <p:nvPr/>
        </p:nvGrpSpPr>
        <p:grpSpPr>
          <a:xfrm>
            <a:off x="7174028" y="2694920"/>
            <a:ext cx="290513" cy="249237"/>
            <a:chOff x="1992312" y="1906841"/>
            <a:chExt cx="290513" cy="249237"/>
          </a:xfrm>
        </p:grpSpPr>
        <p:sp>
          <p:nvSpPr>
            <p:cNvPr id="41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36" name="Straight Connector 35"/>
          <p:cNvCxnSpPr/>
          <p:nvPr/>
        </p:nvCxnSpPr>
        <p:spPr>
          <a:xfrm rot="5400000">
            <a:off x="6678728" y="3571220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11"/>
          <p:cNvGrpSpPr/>
          <p:nvPr/>
        </p:nvGrpSpPr>
        <p:grpSpPr>
          <a:xfrm>
            <a:off x="7174028" y="4218920"/>
            <a:ext cx="290513" cy="249237"/>
            <a:chOff x="1992312" y="1906841"/>
            <a:chExt cx="290513" cy="249237"/>
          </a:xfrm>
        </p:grpSpPr>
        <p:sp>
          <p:nvSpPr>
            <p:cNvPr id="39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40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38" name="Straight Connector 37"/>
          <p:cNvCxnSpPr/>
          <p:nvPr/>
        </p:nvCxnSpPr>
        <p:spPr>
          <a:xfrm rot="10800000">
            <a:off x="5878628" y="4371320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269028" y="444752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P,0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45428" y="444752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Q,0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45428" y="217170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P,1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269028" y="217170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Q,1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Freeform 63"/>
          <p:cNvSpPr/>
          <p:nvPr/>
        </p:nvSpPr>
        <p:spPr>
          <a:xfrm>
            <a:off x="1600200" y="2819400"/>
            <a:ext cx="5268191" cy="681182"/>
          </a:xfrm>
          <a:custGeom>
            <a:avLst/>
            <a:gdLst>
              <a:gd name="connsiteX0" fmla="*/ 317500 w 5268191"/>
              <a:gd name="connsiteY0" fmla="*/ 581891 h 681182"/>
              <a:gd name="connsiteX1" fmla="*/ 372918 w 5268191"/>
              <a:gd name="connsiteY1" fmla="*/ 595745 h 681182"/>
              <a:gd name="connsiteX2" fmla="*/ 4460009 w 5268191"/>
              <a:gd name="connsiteY2" fmla="*/ 581891 h 681182"/>
              <a:gd name="connsiteX3" fmla="*/ 5222009 w 5268191"/>
              <a:gd name="connsiteY3" fmla="*/ 0 h 681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68191" h="681182">
                <a:moveTo>
                  <a:pt x="317500" y="581891"/>
                </a:moveTo>
                <a:cubicBezTo>
                  <a:pt x="0" y="588818"/>
                  <a:pt x="372918" y="595745"/>
                  <a:pt x="372918" y="595745"/>
                </a:cubicBezTo>
                <a:cubicBezTo>
                  <a:pt x="1063336" y="595745"/>
                  <a:pt x="3651827" y="681182"/>
                  <a:pt x="4460009" y="581891"/>
                </a:cubicBezTo>
                <a:cubicBezTo>
                  <a:pt x="5268191" y="482600"/>
                  <a:pt x="5245100" y="241300"/>
                  <a:pt x="5222009" y="0"/>
                </a:cubicBezTo>
              </a:path>
            </a:pathLst>
          </a:custGeom>
          <a:ln w="38100"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5" name="Freeform 64"/>
          <p:cNvSpPr/>
          <p:nvPr/>
        </p:nvSpPr>
        <p:spPr>
          <a:xfrm flipV="1">
            <a:off x="1676400" y="3657600"/>
            <a:ext cx="5268191" cy="681182"/>
          </a:xfrm>
          <a:custGeom>
            <a:avLst/>
            <a:gdLst>
              <a:gd name="connsiteX0" fmla="*/ 317500 w 5268191"/>
              <a:gd name="connsiteY0" fmla="*/ 581891 h 681182"/>
              <a:gd name="connsiteX1" fmla="*/ 372918 w 5268191"/>
              <a:gd name="connsiteY1" fmla="*/ 595745 h 681182"/>
              <a:gd name="connsiteX2" fmla="*/ 4460009 w 5268191"/>
              <a:gd name="connsiteY2" fmla="*/ 581891 h 681182"/>
              <a:gd name="connsiteX3" fmla="*/ 5222009 w 5268191"/>
              <a:gd name="connsiteY3" fmla="*/ 0 h 681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68191" h="681182">
                <a:moveTo>
                  <a:pt x="317500" y="581891"/>
                </a:moveTo>
                <a:cubicBezTo>
                  <a:pt x="0" y="588818"/>
                  <a:pt x="372918" y="595745"/>
                  <a:pt x="372918" y="595745"/>
                </a:cubicBezTo>
                <a:cubicBezTo>
                  <a:pt x="1063336" y="595745"/>
                  <a:pt x="3651827" y="681182"/>
                  <a:pt x="4460009" y="581891"/>
                </a:cubicBezTo>
                <a:cubicBezTo>
                  <a:pt x="5268191" y="482600"/>
                  <a:pt x="5245100" y="241300"/>
                  <a:pt x="5222009" y="0"/>
                </a:cubicBezTo>
              </a:path>
            </a:pathLst>
          </a:custGeom>
          <a:ln w="38100"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70" name="Straight Arrow Connector 69"/>
          <p:cNvCxnSpPr/>
          <p:nvPr/>
        </p:nvCxnSpPr>
        <p:spPr>
          <a:xfrm flipV="1">
            <a:off x="1828800" y="3352800"/>
            <a:ext cx="5486400" cy="76200"/>
          </a:xfrm>
          <a:prstGeom prst="straightConnector1">
            <a:avLst/>
          </a:prstGeom>
          <a:ln w="38100"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3429000" y="3732212"/>
            <a:ext cx="3886200" cy="1588"/>
          </a:xfrm>
          <a:prstGeom prst="straightConnector1">
            <a:avLst/>
          </a:prstGeom>
          <a:ln w="38100"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4419600" y="2743200"/>
            <a:ext cx="5261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mi10"/>
              </a:rPr>
              <a:t>¢</a:t>
            </a:r>
            <a:endParaRPr lang="en-US" sz="3200" dirty="0">
              <a:solidFill>
                <a:schemeClr val="tx1"/>
              </a:solidFill>
              <a:latin typeface="cmmi10"/>
            </a:endParaRPr>
          </a:p>
        </p:txBody>
      </p:sp>
      <p:sp>
        <p:nvSpPr>
          <p:cNvPr id="54" name="Text Box 122"/>
          <p:cNvSpPr txBox="1">
            <a:spLocks noChangeArrowheads="1"/>
          </p:cNvSpPr>
          <p:nvPr/>
        </p:nvSpPr>
        <p:spPr bwMode="auto">
          <a:xfrm>
            <a:off x="692918" y="795732"/>
            <a:ext cx="324319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Quasi-Consensus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273749" y="5600700"/>
            <a:ext cx="3802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endParaRPr lang="en-US" sz="2800" dirty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096803" y="5600700"/>
            <a:ext cx="470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endParaRPr lang="en-US" sz="2800" dirty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  <p:sp>
        <p:nvSpPr>
          <p:cNvPr id="52" name="Text Box 122"/>
          <p:cNvSpPr txBox="1">
            <a:spLocks noChangeArrowheads="1"/>
          </p:cNvSpPr>
          <p:nvPr/>
        </p:nvSpPr>
        <p:spPr bwMode="auto">
          <a:xfrm>
            <a:off x="2178514" y="6084645"/>
            <a:ext cx="4482172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Not a colorless task!</a:t>
            </a:r>
            <a:endParaRPr lang="en-US" sz="3200" dirty="0" smtClean="0">
              <a:solidFill>
                <a:schemeClr val="tx1"/>
              </a:solidFill>
              <a:latin typeface="cmmi1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367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/>
          <p:nvPr/>
        </p:nvGrpSpPr>
        <p:grpSpPr>
          <a:xfrm>
            <a:off x="1394057" y="2171700"/>
            <a:ext cx="2480914" cy="2799040"/>
            <a:chOff x="1828800" y="2067580"/>
            <a:chExt cx="2480914" cy="2799040"/>
          </a:xfrm>
        </p:grpSpPr>
        <p:grpSp>
          <p:nvGrpSpPr>
            <p:cNvPr id="5" name="Group 18"/>
            <p:cNvGrpSpPr/>
            <p:nvPr/>
          </p:nvGrpSpPr>
          <p:grpSpPr>
            <a:xfrm>
              <a:off x="2133600" y="2590800"/>
              <a:ext cx="1890713" cy="1773237"/>
              <a:chOff x="2133600" y="2590800"/>
              <a:chExt cx="1890713" cy="1773237"/>
            </a:xfrm>
          </p:grpSpPr>
          <p:grpSp>
            <p:nvGrpSpPr>
              <p:cNvPr id="8" name="Group 11"/>
              <p:cNvGrpSpPr/>
              <p:nvPr/>
            </p:nvGrpSpPr>
            <p:grpSpPr>
              <a:xfrm>
                <a:off x="2133600" y="2590800"/>
                <a:ext cx="290513" cy="249237"/>
                <a:chOff x="1992312" y="1906841"/>
                <a:chExt cx="290513" cy="249237"/>
              </a:xfrm>
            </p:grpSpPr>
            <p:sp>
              <p:nvSpPr>
                <p:cNvPr id="3" name="Oval 40"/>
                <p:cNvSpPr>
                  <a:spLocks noChangeArrowheads="1"/>
                </p:cNvSpPr>
                <p:nvPr/>
              </p:nvSpPr>
              <p:spPr bwMode="auto">
                <a:xfrm>
                  <a:off x="1992312" y="1906841"/>
                  <a:ext cx="290513" cy="249237"/>
                </a:xfrm>
                <a:prstGeom prst="ellipse">
                  <a:avLst/>
                </a:prstGeom>
                <a:solidFill>
                  <a:srgbClr val="00B0F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" name="Oval 41"/>
                <p:cNvSpPr>
                  <a:spLocks noChangeArrowheads="1"/>
                </p:cNvSpPr>
                <p:nvPr/>
              </p:nvSpPr>
              <p:spPr bwMode="auto">
                <a:xfrm>
                  <a:off x="2185987" y="1967166"/>
                  <a:ext cx="42863" cy="85725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11" name="Group 11"/>
              <p:cNvGrpSpPr/>
              <p:nvPr/>
            </p:nvGrpSpPr>
            <p:grpSpPr>
              <a:xfrm>
                <a:off x="2133600" y="4114800"/>
                <a:ext cx="290513" cy="249237"/>
                <a:chOff x="1992312" y="1906841"/>
                <a:chExt cx="290513" cy="249237"/>
              </a:xfrm>
            </p:grpSpPr>
            <p:sp>
              <p:nvSpPr>
                <p:cNvPr id="6" name="Oval 40"/>
                <p:cNvSpPr>
                  <a:spLocks noChangeArrowheads="1"/>
                </p:cNvSpPr>
                <p:nvPr/>
              </p:nvSpPr>
              <p:spPr bwMode="auto">
                <a:xfrm>
                  <a:off x="1992312" y="1906841"/>
                  <a:ext cx="290513" cy="249237"/>
                </a:xfrm>
                <a:prstGeom prst="ellipse">
                  <a:avLst/>
                </a:prstGeom>
                <a:solidFill>
                  <a:srgbClr val="FFFF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" name="Oval 41"/>
                <p:cNvSpPr>
                  <a:spLocks noChangeArrowheads="1"/>
                </p:cNvSpPr>
                <p:nvPr/>
              </p:nvSpPr>
              <p:spPr bwMode="auto">
                <a:xfrm>
                  <a:off x="2185987" y="1967166"/>
                  <a:ext cx="42863" cy="85725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9" name="Straight Connector 8"/>
              <p:cNvCxnSpPr/>
              <p:nvPr/>
            </p:nvCxnSpPr>
            <p:spPr>
              <a:xfrm rot="5400000">
                <a:off x="1638300" y="3467100"/>
                <a:ext cx="12954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 rot="10800000">
                <a:off x="2438400" y="2743200"/>
                <a:ext cx="12954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" name="Group 11"/>
              <p:cNvGrpSpPr/>
              <p:nvPr/>
            </p:nvGrpSpPr>
            <p:grpSpPr>
              <a:xfrm>
                <a:off x="3733800" y="2590800"/>
                <a:ext cx="290513" cy="249237"/>
                <a:chOff x="1992312" y="1906841"/>
                <a:chExt cx="290513" cy="249237"/>
              </a:xfrm>
            </p:grpSpPr>
            <p:sp>
              <p:nvSpPr>
                <p:cNvPr id="12" name="Oval 40"/>
                <p:cNvSpPr>
                  <a:spLocks noChangeArrowheads="1"/>
                </p:cNvSpPr>
                <p:nvPr/>
              </p:nvSpPr>
              <p:spPr bwMode="auto">
                <a:xfrm>
                  <a:off x="1992312" y="1906841"/>
                  <a:ext cx="290513" cy="249237"/>
                </a:xfrm>
                <a:prstGeom prst="ellipse">
                  <a:avLst/>
                </a:prstGeom>
                <a:solidFill>
                  <a:srgbClr val="FFFF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3" name="Oval 41"/>
                <p:cNvSpPr>
                  <a:spLocks noChangeArrowheads="1"/>
                </p:cNvSpPr>
                <p:nvPr/>
              </p:nvSpPr>
              <p:spPr bwMode="auto">
                <a:xfrm>
                  <a:off x="2185987" y="1967166"/>
                  <a:ext cx="42863" cy="85725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14" name="Straight Connector 13"/>
              <p:cNvCxnSpPr/>
              <p:nvPr/>
            </p:nvCxnSpPr>
            <p:spPr>
              <a:xfrm rot="5400000">
                <a:off x="3238500" y="3467100"/>
                <a:ext cx="12954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" name="Group 11"/>
              <p:cNvGrpSpPr/>
              <p:nvPr/>
            </p:nvGrpSpPr>
            <p:grpSpPr>
              <a:xfrm>
                <a:off x="3733800" y="4114800"/>
                <a:ext cx="290513" cy="249237"/>
                <a:chOff x="1992312" y="1906841"/>
                <a:chExt cx="290513" cy="249237"/>
              </a:xfrm>
            </p:grpSpPr>
            <p:sp>
              <p:nvSpPr>
                <p:cNvPr id="16" name="Oval 40"/>
                <p:cNvSpPr>
                  <a:spLocks noChangeArrowheads="1"/>
                </p:cNvSpPr>
                <p:nvPr/>
              </p:nvSpPr>
              <p:spPr bwMode="auto">
                <a:xfrm>
                  <a:off x="1992312" y="1906841"/>
                  <a:ext cx="290513" cy="249237"/>
                </a:xfrm>
                <a:prstGeom prst="ellipse">
                  <a:avLst/>
                </a:prstGeom>
                <a:solidFill>
                  <a:srgbClr val="00B0F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7" name="Oval 41"/>
                <p:cNvSpPr>
                  <a:spLocks noChangeArrowheads="1"/>
                </p:cNvSpPr>
                <p:nvPr/>
              </p:nvSpPr>
              <p:spPr bwMode="auto">
                <a:xfrm>
                  <a:off x="2185987" y="1967166"/>
                  <a:ext cx="42863" cy="85725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18" name="Straight Connector 17"/>
              <p:cNvCxnSpPr/>
              <p:nvPr/>
            </p:nvCxnSpPr>
            <p:spPr>
              <a:xfrm rot="10800000">
                <a:off x="2438400" y="4267200"/>
                <a:ext cx="12954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TextBox 19"/>
            <p:cNvSpPr txBox="1"/>
            <p:nvPr/>
          </p:nvSpPr>
          <p:spPr>
            <a:xfrm>
              <a:off x="1828800" y="4343400"/>
              <a:ext cx="8045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P,0 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05200" y="4343400"/>
              <a:ext cx="8045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Q,0 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505200" y="2067580"/>
              <a:ext cx="8045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P,1 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828800" y="2067580"/>
              <a:ext cx="8045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Q,1 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11"/>
          <p:cNvGrpSpPr/>
          <p:nvPr/>
        </p:nvGrpSpPr>
        <p:grpSpPr>
          <a:xfrm>
            <a:off x="5573828" y="2694920"/>
            <a:ext cx="290513" cy="249237"/>
            <a:chOff x="1992312" y="1906841"/>
            <a:chExt cx="290513" cy="249237"/>
          </a:xfrm>
        </p:grpSpPr>
        <p:sp>
          <p:nvSpPr>
            <p:cNvPr id="45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46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25" name="Group 11"/>
          <p:cNvGrpSpPr/>
          <p:nvPr/>
        </p:nvGrpSpPr>
        <p:grpSpPr>
          <a:xfrm>
            <a:off x="5573828" y="4218920"/>
            <a:ext cx="290513" cy="249237"/>
            <a:chOff x="1992312" y="1906841"/>
            <a:chExt cx="290513" cy="249237"/>
          </a:xfrm>
        </p:grpSpPr>
        <p:sp>
          <p:nvSpPr>
            <p:cNvPr id="43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44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34" name="Straight Connector 33"/>
          <p:cNvCxnSpPr/>
          <p:nvPr/>
        </p:nvCxnSpPr>
        <p:spPr>
          <a:xfrm rot="10800000">
            <a:off x="5878628" y="2847320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11"/>
          <p:cNvGrpSpPr/>
          <p:nvPr/>
        </p:nvGrpSpPr>
        <p:grpSpPr>
          <a:xfrm>
            <a:off x="7174028" y="2694920"/>
            <a:ext cx="290513" cy="249237"/>
            <a:chOff x="1992312" y="1906841"/>
            <a:chExt cx="290513" cy="249237"/>
          </a:xfrm>
        </p:grpSpPr>
        <p:sp>
          <p:nvSpPr>
            <p:cNvPr id="41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36" name="Straight Connector 35"/>
          <p:cNvCxnSpPr/>
          <p:nvPr/>
        </p:nvCxnSpPr>
        <p:spPr>
          <a:xfrm rot="5400000">
            <a:off x="6678728" y="3571220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11"/>
          <p:cNvGrpSpPr/>
          <p:nvPr/>
        </p:nvGrpSpPr>
        <p:grpSpPr>
          <a:xfrm>
            <a:off x="7174028" y="4218920"/>
            <a:ext cx="290513" cy="249237"/>
            <a:chOff x="1992312" y="1906841"/>
            <a:chExt cx="290513" cy="249237"/>
          </a:xfrm>
        </p:grpSpPr>
        <p:sp>
          <p:nvSpPr>
            <p:cNvPr id="39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40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38" name="Straight Connector 37"/>
          <p:cNvCxnSpPr/>
          <p:nvPr/>
        </p:nvCxnSpPr>
        <p:spPr>
          <a:xfrm rot="10800000">
            <a:off x="5878628" y="4371320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269028" y="444752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P,0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45428" y="444752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Q,0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45428" y="217170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P,1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269028" y="217170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Q,1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Freeform 60"/>
          <p:cNvSpPr/>
          <p:nvPr/>
        </p:nvSpPr>
        <p:spPr>
          <a:xfrm>
            <a:off x="2833255" y="1427018"/>
            <a:ext cx="3948545" cy="1385455"/>
          </a:xfrm>
          <a:custGeom>
            <a:avLst/>
            <a:gdLst>
              <a:gd name="connsiteX0" fmla="*/ 0 w 3948545"/>
              <a:gd name="connsiteY0" fmla="*/ 1385455 h 1385455"/>
              <a:gd name="connsiteX1" fmla="*/ 1316182 w 3948545"/>
              <a:gd name="connsiteY1" fmla="*/ 13855 h 1385455"/>
              <a:gd name="connsiteX2" fmla="*/ 3948545 w 3948545"/>
              <a:gd name="connsiteY2" fmla="*/ 1302327 h 1385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48545" h="1385455">
                <a:moveTo>
                  <a:pt x="0" y="1385455"/>
                </a:moveTo>
                <a:cubicBezTo>
                  <a:pt x="329045" y="706582"/>
                  <a:pt x="658091" y="27710"/>
                  <a:pt x="1316182" y="13855"/>
                </a:cubicBezTo>
                <a:cubicBezTo>
                  <a:pt x="1974273" y="0"/>
                  <a:pt x="2961409" y="651163"/>
                  <a:pt x="3948545" y="1302327"/>
                </a:cubicBezTo>
              </a:path>
            </a:pathLst>
          </a:custGeom>
          <a:ln w="38100"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2" name="Freeform 61"/>
          <p:cNvSpPr/>
          <p:nvPr/>
        </p:nvSpPr>
        <p:spPr>
          <a:xfrm flipV="1">
            <a:off x="2833255" y="4419600"/>
            <a:ext cx="3948545" cy="1385455"/>
          </a:xfrm>
          <a:custGeom>
            <a:avLst/>
            <a:gdLst>
              <a:gd name="connsiteX0" fmla="*/ 0 w 3948545"/>
              <a:gd name="connsiteY0" fmla="*/ 1385455 h 1385455"/>
              <a:gd name="connsiteX1" fmla="*/ 1316182 w 3948545"/>
              <a:gd name="connsiteY1" fmla="*/ 13855 h 1385455"/>
              <a:gd name="connsiteX2" fmla="*/ 3948545 w 3948545"/>
              <a:gd name="connsiteY2" fmla="*/ 1302327 h 1385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48545" h="1385455">
                <a:moveTo>
                  <a:pt x="0" y="1385455"/>
                </a:moveTo>
                <a:cubicBezTo>
                  <a:pt x="329045" y="706582"/>
                  <a:pt x="658091" y="27710"/>
                  <a:pt x="1316182" y="13855"/>
                </a:cubicBezTo>
                <a:cubicBezTo>
                  <a:pt x="1974273" y="0"/>
                  <a:pt x="2961409" y="651163"/>
                  <a:pt x="3948545" y="1302327"/>
                </a:cubicBezTo>
              </a:path>
            </a:pathLst>
          </a:custGeom>
          <a:ln w="38100"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4" name="Freeform 63"/>
          <p:cNvSpPr/>
          <p:nvPr/>
        </p:nvSpPr>
        <p:spPr>
          <a:xfrm>
            <a:off x="1600200" y="2819400"/>
            <a:ext cx="5268191" cy="681182"/>
          </a:xfrm>
          <a:custGeom>
            <a:avLst/>
            <a:gdLst>
              <a:gd name="connsiteX0" fmla="*/ 317500 w 5268191"/>
              <a:gd name="connsiteY0" fmla="*/ 581891 h 681182"/>
              <a:gd name="connsiteX1" fmla="*/ 372918 w 5268191"/>
              <a:gd name="connsiteY1" fmla="*/ 595745 h 681182"/>
              <a:gd name="connsiteX2" fmla="*/ 4460009 w 5268191"/>
              <a:gd name="connsiteY2" fmla="*/ 581891 h 681182"/>
              <a:gd name="connsiteX3" fmla="*/ 5222009 w 5268191"/>
              <a:gd name="connsiteY3" fmla="*/ 0 h 681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68191" h="681182">
                <a:moveTo>
                  <a:pt x="317500" y="581891"/>
                </a:moveTo>
                <a:cubicBezTo>
                  <a:pt x="0" y="588818"/>
                  <a:pt x="372918" y="595745"/>
                  <a:pt x="372918" y="595745"/>
                </a:cubicBezTo>
                <a:cubicBezTo>
                  <a:pt x="1063336" y="595745"/>
                  <a:pt x="3651827" y="681182"/>
                  <a:pt x="4460009" y="581891"/>
                </a:cubicBezTo>
                <a:cubicBezTo>
                  <a:pt x="5268191" y="482600"/>
                  <a:pt x="5245100" y="241300"/>
                  <a:pt x="5222009" y="0"/>
                </a:cubicBezTo>
              </a:path>
            </a:pathLst>
          </a:custGeom>
          <a:ln w="38100"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5" name="Freeform 64"/>
          <p:cNvSpPr/>
          <p:nvPr/>
        </p:nvSpPr>
        <p:spPr>
          <a:xfrm flipV="1">
            <a:off x="1676400" y="3657600"/>
            <a:ext cx="5268191" cy="681182"/>
          </a:xfrm>
          <a:custGeom>
            <a:avLst/>
            <a:gdLst>
              <a:gd name="connsiteX0" fmla="*/ 317500 w 5268191"/>
              <a:gd name="connsiteY0" fmla="*/ 581891 h 681182"/>
              <a:gd name="connsiteX1" fmla="*/ 372918 w 5268191"/>
              <a:gd name="connsiteY1" fmla="*/ 595745 h 681182"/>
              <a:gd name="connsiteX2" fmla="*/ 4460009 w 5268191"/>
              <a:gd name="connsiteY2" fmla="*/ 581891 h 681182"/>
              <a:gd name="connsiteX3" fmla="*/ 5222009 w 5268191"/>
              <a:gd name="connsiteY3" fmla="*/ 0 h 681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68191" h="681182">
                <a:moveTo>
                  <a:pt x="317500" y="581891"/>
                </a:moveTo>
                <a:cubicBezTo>
                  <a:pt x="0" y="588818"/>
                  <a:pt x="372918" y="595745"/>
                  <a:pt x="372918" y="595745"/>
                </a:cubicBezTo>
                <a:cubicBezTo>
                  <a:pt x="1063336" y="595745"/>
                  <a:pt x="3651827" y="681182"/>
                  <a:pt x="4460009" y="581891"/>
                </a:cubicBezTo>
                <a:cubicBezTo>
                  <a:pt x="5268191" y="482600"/>
                  <a:pt x="5245100" y="241300"/>
                  <a:pt x="5222009" y="0"/>
                </a:cubicBezTo>
              </a:path>
            </a:pathLst>
          </a:custGeom>
          <a:ln w="38100"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6" name="Freeform 65"/>
          <p:cNvSpPr/>
          <p:nvPr/>
        </p:nvSpPr>
        <p:spPr>
          <a:xfrm>
            <a:off x="3276600" y="2971800"/>
            <a:ext cx="3744191" cy="681182"/>
          </a:xfrm>
          <a:custGeom>
            <a:avLst/>
            <a:gdLst>
              <a:gd name="connsiteX0" fmla="*/ 317500 w 5268191"/>
              <a:gd name="connsiteY0" fmla="*/ 581891 h 681182"/>
              <a:gd name="connsiteX1" fmla="*/ 372918 w 5268191"/>
              <a:gd name="connsiteY1" fmla="*/ 595745 h 681182"/>
              <a:gd name="connsiteX2" fmla="*/ 4460009 w 5268191"/>
              <a:gd name="connsiteY2" fmla="*/ 581891 h 681182"/>
              <a:gd name="connsiteX3" fmla="*/ 5222009 w 5268191"/>
              <a:gd name="connsiteY3" fmla="*/ 0 h 681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68191" h="681182">
                <a:moveTo>
                  <a:pt x="317500" y="581891"/>
                </a:moveTo>
                <a:cubicBezTo>
                  <a:pt x="0" y="588818"/>
                  <a:pt x="372918" y="595745"/>
                  <a:pt x="372918" y="595745"/>
                </a:cubicBezTo>
                <a:cubicBezTo>
                  <a:pt x="1063336" y="595745"/>
                  <a:pt x="3651827" y="681182"/>
                  <a:pt x="4460009" y="581891"/>
                </a:cubicBezTo>
                <a:cubicBezTo>
                  <a:pt x="5268191" y="482600"/>
                  <a:pt x="5245100" y="241300"/>
                  <a:pt x="5222009" y="0"/>
                </a:cubicBezTo>
              </a:path>
            </a:pathLst>
          </a:custGeom>
          <a:ln w="38100"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8" name="Freeform 67"/>
          <p:cNvSpPr/>
          <p:nvPr/>
        </p:nvSpPr>
        <p:spPr>
          <a:xfrm flipV="1">
            <a:off x="3352800" y="3505200"/>
            <a:ext cx="3744191" cy="681182"/>
          </a:xfrm>
          <a:custGeom>
            <a:avLst/>
            <a:gdLst>
              <a:gd name="connsiteX0" fmla="*/ 317500 w 5268191"/>
              <a:gd name="connsiteY0" fmla="*/ 581891 h 681182"/>
              <a:gd name="connsiteX1" fmla="*/ 372918 w 5268191"/>
              <a:gd name="connsiteY1" fmla="*/ 595745 h 681182"/>
              <a:gd name="connsiteX2" fmla="*/ 4460009 w 5268191"/>
              <a:gd name="connsiteY2" fmla="*/ 581891 h 681182"/>
              <a:gd name="connsiteX3" fmla="*/ 5222009 w 5268191"/>
              <a:gd name="connsiteY3" fmla="*/ 0 h 681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68191" h="681182">
                <a:moveTo>
                  <a:pt x="317500" y="581891"/>
                </a:moveTo>
                <a:cubicBezTo>
                  <a:pt x="0" y="588818"/>
                  <a:pt x="372918" y="595745"/>
                  <a:pt x="372918" y="595745"/>
                </a:cubicBezTo>
                <a:cubicBezTo>
                  <a:pt x="1063336" y="595745"/>
                  <a:pt x="3651827" y="681182"/>
                  <a:pt x="4460009" y="581891"/>
                </a:cubicBezTo>
                <a:cubicBezTo>
                  <a:pt x="5268191" y="482600"/>
                  <a:pt x="5245100" y="241300"/>
                  <a:pt x="5222009" y="0"/>
                </a:cubicBezTo>
              </a:path>
            </a:pathLst>
          </a:custGeom>
          <a:ln w="38100"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70" name="Straight Arrow Connector 69"/>
          <p:cNvCxnSpPr/>
          <p:nvPr/>
        </p:nvCxnSpPr>
        <p:spPr>
          <a:xfrm flipV="1">
            <a:off x="1828800" y="3352800"/>
            <a:ext cx="5486400" cy="76200"/>
          </a:xfrm>
          <a:prstGeom prst="straightConnector1">
            <a:avLst/>
          </a:prstGeom>
          <a:ln w="38100"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3429000" y="3732212"/>
            <a:ext cx="3886200" cy="1588"/>
          </a:xfrm>
          <a:prstGeom prst="straightConnector1">
            <a:avLst/>
          </a:prstGeom>
          <a:ln w="38100"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4419600" y="2743200"/>
            <a:ext cx="5261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mi10"/>
              </a:rPr>
              <a:t>¢</a:t>
            </a:r>
            <a:endParaRPr lang="en-US" sz="3200" dirty="0">
              <a:solidFill>
                <a:schemeClr val="tx1"/>
              </a:solidFill>
              <a:latin typeface="cmmi10"/>
            </a:endParaRPr>
          </a:p>
        </p:txBody>
      </p:sp>
      <p:sp>
        <p:nvSpPr>
          <p:cNvPr id="54" name="Text Box 122"/>
          <p:cNvSpPr txBox="1">
            <a:spLocks noChangeArrowheads="1"/>
          </p:cNvSpPr>
          <p:nvPr/>
        </p:nvSpPr>
        <p:spPr bwMode="auto">
          <a:xfrm>
            <a:off x="692918" y="795732"/>
            <a:ext cx="324319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Quasi-Consensus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273749" y="5600700"/>
            <a:ext cx="3802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endParaRPr lang="en-US" sz="2800" dirty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096803" y="5600700"/>
            <a:ext cx="470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endParaRPr lang="en-US" sz="2800" dirty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4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/>
          <p:nvPr/>
        </p:nvGrpSpPr>
        <p:grpSpPr>
          <a:xfrm>
            <a:off x="1394057" y="2171700"/>
            <a:ext cx="2480914" cy="2799040"/>
            <a:chOff x="1828800" y="2067580"/>
            <a:chExt cx="2480914" cy="2799040"/>
          </a:xfrm>
        </p:grpSpPr>
        <p:grpSp>
          <p:nvGrpSpPr>
            <p:cNvPr id="5" name="Group 18"/>
            <p:cNvGrpSpPr/>
            <p:nvPr/>
          </p:nvGrpSpPr>
          <p:grpSpPr>
            <a:xfrm>
              <a:off x="2133600" y="2590800"/>
              <a:ext cx="1890713" cy="1773237"/>
              <a:chOff x="2133600" y="2590800"/>
              <a:chExt cx="1890713" cy="1773237"/>
            </a:xfrm>
          </p:grpSpPr>
          <p:grpSp>
            <p:nvGrpSpPr>
              <p:cNvPr id="8" name="Group 11"/>
              <p:cNvGrpSpPr/>
              <p:nvPr/>
            </p:nvGrpSpPr>
            <p:grpSpPr>
              <a:xfrm>
                <a:off x="2133600" y="2590800"/>
                <a:ext cx="290513" cy="249237"/>
                <a:chOff x="1992312" y="1906841"/>
                <a:chExt cx="290513" cy="249237"/>
              </a:xfrm>
            </p:grpSpPr>
            <p:sp>
              <p:nvSpPr>
                <p:cNvPr id="3" name="Oval 40"/>
                <p:cNvSpPr>
                  <a:spLocks noChangeArrowheads="1"/>
                </p:cNvSpPr>
                <p:nvPr/>
              </p:nvSpPr>
              <p:spPr bwMode="auto">
                <a:xfrm>
                  <a:off x="1992312" y="1906841"/>
                  <a:ext cx="290513" cy="249237"/>
                </a:xfrm>
                <a:prstGeom prst="ellipse">
                  <a:avLst/>
                </a:prstGeom>
                <a:solidFill>
                  <a:srgbClr val="00B0F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" name="Oval 41"/>
                <p:cNvSpPr>
                  <a:spLocks noChangeArrowheads="1"/>
                </p:cNvSpPr>
                <p:nvPr/>
              </p:nvSpPr>
              <p:spPr bwMode="auto">
                <a:xfrm>
                  <a:off x="2185987" y="1967166"/>
                  <a:ext cx="42863" cy="85725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11" name="Group 11"/>
              <p:cNvGrpSpPr/>
              <p:nvPr/>
            </p:nvGrpSpPr>
            <p:grpSpPr>
              <a:xfrm>
                <a:off x="2133600" y="4114800"/>
                <a:ext cx="290513" cy="249237"/>
                <a:chOff x="1992312" y="1906841"/>
                <a:chExt cx="290513" cy="249237"/>
              </a:xfrm>
            </p:grpSpPr>
            <p:sp>
              <p:nvSpPr>
                <p:cNvPr id="6" name="Oval 40"/>
                <p:cNvSpPr>
                  <a:spLocks noChangeArrowheads="1"/>
                </p:cNvSpPr>
                <p:nvPr/>
              </p:nvSpPr>
              <p:spPr bwMode="auto">
                <a:xfrm>
                  <a:off x="1992312" y="1906841"/>
                  <a:ext cx="290513" cy="249237"/>
                </a:xfrm>
                <a:prstGeom prst="ellipse">
                  <a:avLst/>
                </a:prstGeom>
                <a:solidFill>
                  <a:srgbClr val="FFFF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" name="Oval 41"/>
                <p:cNvSpPr>
                  <a:spLocks noChangeArrowheads="1"/>
                </p:cNvSpPr>
                <p:nvPr/>
              </p:nvSpPr>
              <p:spPr bwMode="auto">
                <a:xfrm>
                  <a:off x="2185987" y="1967166"/>
                  <a:ext cx="42863" cy="85725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9" name="Straight Connector 8"/>
              <p:cNvCxnSpPr/>
              <p:nvPr/>
            </p:nvCxnSpPr>
            <p:spPr>
              <a:xfrm rot="5400000">
                <a:off x="1638300" y="3467100"/>
                <a:ext cx="12954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 rot="10800000">
                <a:off x="2438400" y="2743200"/>
                <a:ext cx="1295400" cy="0"/>
              </a:xfrm>
              <a:prstGeom prst="line">
                <a:avLst/>
              </a:prstGeom>
              <a:ln w="381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" name="Group 11"/>
              <p:cNvGrpSpPr/>
              <p:nvPr/>
            </p:nvGrpSpPr>
            <p:grpSpPr>
              <a:xfrm>
                <a:off x="3733800" y="2590800"/>
                <a:ext cx="290513" cy="249237"/>
                <a:chOff x="1992312" y="1906841"/>
                <a:chExt cx="290513" cy="249237"/>
              </a:xfrm>
            </p:grpSpPr>
            <p:sp>
              <p:nvSpPr>
                <p:cNvPr id="12" name="Oval 40"/>
                <p:cNvSpPr>
                  <a:spLocks noChangeArrowheads="1"/>
                </p:cNvSpPr>
                <p:nvPr/>
              </p:nvSpPr>
              <p:spPr bwMode="auto">
                <a:xfrm>
                  <a:off x="1992312" y="1906841"/>
                  <a:ext cx="290513" cy="24923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3" name="Oval 41"/>
                <p:cNvSpPr>
                  <a:spLocks noChangeArrowheads="1"/>
                </p:cNvSpPr>
                <p:nvPr/>
              </p:nvSpPr>
              <p:spPr bwMode="auto">
                <a:xfrm>
                  <a:off x="2185987" y="1967166"/>
                  <a:ext cx="42863" cy="85725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bg1">
                      <a:lumMod val="95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14" name="Straight Connector 13"/>
              <p:cNvCxnSpPr/>
              <p:nvPr/>
            </p:nvCxnSpPr>
            <p:spPr>
              <a:xfrm rot="5400000">
                <a:off x="3238500" y="3467100"/>
                <a:ext cx="1295400" cy="0"/>
              </a:xfrm>
              <a:prstGeom prst="line">
                <a:avLst/>
              </a:prstGeom>
              <a:ln w="381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" name="Group 11"/>
              <p:cNvGrpSpPr/>
              <p:nvPr/>
            </p:nvGrpSpPr>
            <p:grpSpPr>
              <a:xfrm>
                <a:off x="3733800" y="4114800"/>
                <a:ext cx="290513" cy="249237"/>
                <a:chOff x="1992312" y="1906841"/>
                <a:chExt cx="290513" cy="249237"/>
              </a:xfrm>
            </p:grpSpPr>
            <p:sp>
              <p:nvSpPr>
                <p:cNvPr id="16" name="Oval 40"/>
                <p:cNvSpPr>
                  <a:spLocks noChangeArrowheads="1"/>
                </p:cNvSpPr>
                <p:nvPr/>
              </p:nvSpPr>
              <p:spPr bwMode="auto">
                <a:xfrm>
                  <a:off x="1992312" y="1906841"/>
                  <a:ext cx="290513" cy="24923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7" name="Oval 41"/>
                <p:cNvSpPr>
                  <a:spLocks noChangeArrowheads="1"/>
                </p:cNvSpPr>
                <p:nvPr/>
              </p:nvSpPr>
              <p:spPr bwMode="auto">
                <a:xfrm>
                  <a:off x="2185987" y="1967166"/>
                  <a:ext cx="42863" cy="85725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bg1">
                      <a:lumMod val="95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18" name="Straight Connector 17"/>
              <p:cNvCxnSpPr/>
              <p:nvPr/>
            </p:nvCxnSpPr>
            <p:spPr>
              <a:xfrm rot="10800000">
                <a:off x="2438400" y="4267200"/>
                <a:ext cx="1295400" cy="0"/>
              </a:xfrm>
              <a:prstGeom prst="line">
                <a:avLst/>
              </a:prstGeom>
              <a:ln w="381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TextBox 19"/>
            <p:cNvSpPr txBox="1"/>
            <p:nvPr/>
          </p:nvSpPr>
          <p:spPr>
            <a:xfrm>
              <a:off x="1828800" y="4343400"/>
              <a:ext cx="8045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P,0 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05200" y="4343400"/>
              <a:ext cx="8045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Q,0 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505200" y="2067580"/>
              <a:ext cx="8045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P,1 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828800" y="2067580"/>
              <a:ext cx="8045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Q,1 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11"/>
          <p:cNvGrpSpPr/>
          <p:nvPr/>
        </p:nvGrpSpPr>
        <p:grpSpPr>
          <a:xfrm>
            <a:off x="5573828" y="2694920"/>
            <a:ext cx="290513" cy="249237"/>
            <a:chOff x="1992312" y="1906841"/>
            <a:chExt cx="290513" cy="249237"/>
          </a:xfrm>
        </p:grpSpPr>
        <p:sp>
          <p:nvSpPr>
            <p:cNvPr id="45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46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25" name="Group 11"/>
          <p:cNvGrpSpPr/>
          <p:nvPr/>
        </p:nvGrpSpPr>
        <p:grpSpPr>
          <a:xfrm>
            <a:off x="5573828" y="4218920"/>
            <a:ext cx="290513" cy="249237"/>
            <a:chOff x="1992312" y="1906841"/>
            <a:chExt cx="290513" cy="249237"/>
          </a:xfrm>
        </p:grpSpPr>
        <p:sp>
          <p:nvSpPr>
            <p:cNvPr id="43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44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34" name="Straight Connector 33"/>
          <p:cNvCxnSpPr/>
          <p:nvPr/>
        </p:nvCxnSpPr>
        <p:spPr>
          <a:xfrm rot="10800000">
            <a:off x="5878628" y="2847320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11"/>
          <p:cNvGrpSpPr/>
          <p:nvPr/>
        </p:nvGrpSpPr>
        <p:grpSpPr>
          <a:xfrm>
            <a:off x="7174028" y="2694920"/>
            <a:ext cx="290513" cy="249237"/>
            <a:chOff x="1992312" y="1906841"/>
            <a:chExt cx="290513" cy="249237"/>
          </a:xfrm>
        </p:grpSpPr>
        <p:sp>
          <p:nvSpPr>
            <p:cNvPr id="41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36" name="Straight Connector 35"/>
          <p:cNvCxnSpPr/>
          <p:nvPr/>
        </p:nvCxnSpPr>
        <p:spPr>
          <a:xfrm rot="5400000">
            <a:off x="6678728" y="3571220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11"/>
          <p:cNvGrpSpPr/>
          <p:nvPr/>
        </p:nvGrpSpPr>
        <p:grpSpPr>
          <a:xfrm>
            <a:off x="7174028" y="4218920"/>
            <a:ext cx="290513" cy="249237"/>
            <a:chOff x="1992312" y="1906841"/>
            <a:chExt cx="290513" cy="249237"/>
          </a:xfrm>
        </p:grpSpPr>
        <p:sp>
          <p:nvSpPr>
            <p:cNvPr id="39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40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38" name="Straight Connector 37"/>
          <p:cNvCxnSpPr/>
          <p:nvPr/>
        </p:nvCxnSpPr>
        <p:spPr>
          <a:xfrm rot="10800000">
            <a:off x="5878628" y="4371320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269028" y="444752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P,0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45428" y="444752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Q,0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45428" y="217170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P,1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269028" y="217170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Q,1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Freeform 63"/>
          <p:cNvSpPr/>
          <p:nvPr/>
        </p:nvSpPr>
        <p:spPr>
          <a:xfrm>
            <a:off x="1600200" y="2819400"/>
            <a:ext cx="5268191" cy="681182"/>
          </a:xfrm>
          <a:custGeom>
            <a:avLst/>
            <a:gdLst>
              <a:gd name="connsiteX0" fmla="*/ 317500 w 5268191"/>
              <a:gd name="connsiteY0" fmla="*/ 581891 h 681182"/>
              <a:gd name="connsiteX1" fmla="*/ 372918 w 5268191"/>
              <a:gd name="connsiteY1" fmla="*/ 595745 h 681182"/>
              <a:gd name="connsiteX2" fmla="*/ 4460009 w 5268191"/>
              <a:gd name="connsiteY2" fmla="*/ 581891 h 681182"/>
              <a:gd name="connsiteX3" fmla="*/ 5222009 w 5268191"/>
              <a:gd name="connsiteY3" fmla="*/ 0 h 681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68191" h="681182">
                <a:moveTo>
                  <a:pt x="317500" y="581891"/>
                </a:moveTo>
                <a:cubicBezTo>
                  <a:pt x="0" y="588818"/>
                  <a:pt x="372918" y="595745"/>
                  <a:pt x="372918" y="595745"/>
                </a:cubicBezTo>
                <a:cubicBezTo>
                  <a:pt x="1063336" y="595745"/>
                  <a:pt x="3651827" y="681182"/>
                  <a:pt x="4460009" y="581891"/>
                </a:cubicBezTo>
                <a:cubicBezTo>
                  <a:pt x="5268191" y="482600"/>
                  <a:pt x="5245100" y="241300"/>
                  <a:pt x="5222009" y="0"/>
                </a:cubicBezTo>
              </a:path>
            </a:pathLst>
          </a:custGeom>
          <a:ln w="38100"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5" name="Freeform 64"/>
          <p:cNvSpPr/>
          <p:nvPr/>
        </p:nvSpPr>
        <p:spPr>
          <a:xfrm flipV="1">
            <a:off x="1676400" y="3657600"/>
            <a:ext cx="5268191" cy="681182"/>
          </a:xfrm>
          <a:custGeom>
            <a:avLst/>
            <a:gdLst>
              <a:gd name="connsiteX0" fmla="*/ 317500 w 5268191"/>
              <a:gd name="connsiteY0" fmla="*/ 581891 h 681182"/>
              <a:gd name="connsiteX1" fmla="*/ 372918 w 5268191"/>
              <a:gd name="connsiteY1" fmla="*/ 595745 h 681182"/>
              <a:gd name="connsiteX2" fmla="*/ 4460009 w 5268191"/>
              <a:gd name="connsiteY2" fmla="*/ 581891 h 681182"/>
              <a:gd name="connsiteX3" fmla="*/ 5222009 w 5268191"/>
              <a:gd name="connsiteY3" fmla="*/ 0 h 681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68191" h="681182">
                <a:moveTo>
                  <a:pt x="317500" y="581891"/>
                </a:moveTo>
                <a:cubicBezTo>
                  <a:pt x="0" y="588818"/>
                  <a:pt x="372918" y="595745"/>
                  <a:pt x="372918" y="595745"/>
                </a:cubicBezTo>
                <a:cubicBezTo>
                  <a:pt x="1063336" y="595745"/>
                  <a:pt x="3651827" y="681182"/>
                  <a:pt x="4460009" y="581891"/>
                </a:cubicBezTo>
                <a:cubicBezTo>
                  <a:pt x="5268191" y="482600"/>
                  <a:pt x="5245100" y="241300"/>
                  <a:pt x="5222009" y="0"/>
                </a:cubicBezTo>
              </a:path>
            </a:pathLst>
          </a:custGeom>
          <a:ln w="38100"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70" name="Straight Arrow Connector 69"/>
          <p:cNvCxnSpPr/>
          <p:nvPr/>
        </p:nvCxnSpPr>
        <p:spPr>
          <a:xfrm flipV="1">
            <a:off x="1828800" y="3352800"/>
            <a:ext cx="5486400" cy="76200"/>
          </a:xfrm>
          <a:prstGeom prst="straightConnector1">
            <a:avLst/>
          </a:prstGeom>
          <a:ln w="38100"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3429000" y="3732212"/>
            <a:ext cx="3886200" cy="1588"/>
          </a:xfrm>
          <a:prstGeom prst="straightConnector1">
            <a:avLst/>
          </a:prstGeom>
          <a:ln w="38100"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4419600" y="2743200"/>
            <a:ext cx="5261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mi10"/>
              </a:rPr>
              <a:t>¢</a:t>
            </a:r>
            <a:endParaRPr lang="en-US" sz="3200" dirty="0">
              <a:solidFill>
                <a:schemeClr val="tx1"/>
              </a:solidFill>
              <a:latin typeface="cmmi10"/>
            </a:endParaRPr>
          </a:p>
        </p:txBody>
      </p:sp>
      <p:sp>
        <p:nvSpPr>
          <p:cNvPr id="54" name="Text Box 122"/>
          <p:cNvSpPr txBox="1">
            <a:spLocks noChangeArrowheads="1"/>
          </p:cNvSpPr>
          <p:nvPr/>
        </p:nvSpPr>
        <p:spPr bwMode="auto">
          <a:xfrm>
            <a:off x="692918" y="795732"/>
            <a:ext cx="324319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Quasi-Consensus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273749" y="5600700"/>
            <a:ext cx="3802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endParaRPr lang="en-US" sz="2800" dirty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096803" y="5600700"/>
            <a:ext cx="470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endParaRPr lang="en-US" sz="2800" dirty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  <p:sp>
        <p:nvSpPr>
          <p:cNvPr id="57" name="Text Box 122"/>
          <p:cNvSpPr txBox="1">
            <a:spLocks noChangeArrowheads="1"/>
          </p:cNvSpPr>
          <p:nvPr/>
        </p:nvSpPr>
        <p:spPr bwMode="auto">
          <a:xfrm>
            <a:off x="2302792" y="4521387"/>
            <a:ext cx="4482172" cy="156966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No simplicial map: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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endParaRPr lang="en-US" sz="3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carried by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</a:p>
        </p:txBody>
      </p:sp>
    </p:spTree>
    <p:extLst>
      <p:ext uri="{BB962C8B-B14F-4D97-AF65-F5344CB8AC3E}">
        <p14:creationId xmlns:p14="http://schemas.microsoft.com/office/powerpoint/2010/main" val="162846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/>
          <p:nvPr/>
        </p:nvGrpSpPr>
        <p:grpSpPr>
          <a:xfrm>
            <a:off x="1698857" y="2694920"/>
            <a:ext cx="290513" cy="249237"/>
            <a:chOff x="1992312" y="1906841"/>
            <a:chExt cx="290513" cy="249237"/>
          </a:xfrm>
        </p:grpSpPr>
        <p:sp>
          <p:nvSpPr>
            <p:cNvPr id="3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4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5" name="Group 11"/>
          <p:cNvGrpSpPr/>
          <p:nvPr/>
        </p:nvGrpSpPr>
        <p:grpSpPr>
          <a:xfrm>
            <a:off x="1698857" y="4218920"/>
            <a:ext cx="290513" cy="249237"/>
            <a:chOff x="1992312" y="1906841"/>
            <a:chExt cx="290513" cy="249237"/>
          </a:xfrm>
        </p:grpSpPr>
        <p:sp>
          <p:nvSpPr>
            <p:cNvPr id="6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7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9" name="Straight Connector 8"/>
          <p:cNvCxnSpPr/>
          <p:nvPr/>
        </p:nvCxnSpPr>
        <p:spPr>
          <a:xfrm rot="5400000">
            <a:off x="1188243" y="3571220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>
            <a:off x="2003657" y="2847320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11"/>
          <p:cNvGrpSpPr/>
          <p:nvPr/>
        </p:nvGrpSpPr>
        <p:grpSpPr>
          <a:xfrm>
            <a:off x="3299057" y="2694920"/>
            <a:ext cx="290513" cy="249237"/>
            <a:chOff x="1992312" y="1906841"/>
            <a:chExt cx="290513" cy="249237"/>
          </a:xfrm>
        </p:grpSpPr>
        <p:sp>
          <p:nvSpPr>
            <p:cNvPr id="12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3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14" name="Straight Connector 13"/>
          <p:cNvCxnSpPr/>
          <p:nvPr/>
        </p:nvCxnSpPr>
        <p:spPr>
          <a:xfrm rot="5400000">
            <a:off x="2803757" y="3571220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1"/>
          <p:cNvGrpSpPr/>
          <p:nvPr/>
        </p:nvGrpSpPr>
        <p:grpSpPr>
          <a:xfrm>
            <a:off x="3299057" y="4218920"/>
            <a:ext cx="290513" cy="249237"/>
            <a:chOff x="1992312" y="1906841"/>
            <a:chExt cx="290513" cy="249237"/>
          </a:xfrm>
        </p:grpSpPr>
        <p:sp>
          <p:nvSpPr>
            <p:cNvPr id="16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7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18" name="Straight Connector 17"/>
          <p:cNvCxnSpPr/>
          <p:nvPr/>
        </p:nvCxnSpPr>
        <p:spPr>
          <a:xfrm rot="10800000">
            <a:off x="2003657" y="4371320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394057" y="444752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P,0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70457" y="444752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Q,0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070457" y="217170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P,1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94057" y="217170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Q,1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oup 11"/>
          <p:cNvGrpSpPr/>
          <p:nvPr/>
        </p:nvGrpSpPr>
        <p:grpSpPr>
          <a:xfrm>
            <a:off x="5573828" y="2694920"/>
            <a:ext cx="290513" cy="249237"/>
            <a:chOff x="1992312" y="1906841"/>
            <a:chExt cx="290513" cy="249237"/>
          </a:xfrm>
        </p:grpSpPr>
        <p:sp>
          <p:nvSpPr>
            <p:cNvPr id="45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46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9" name="Group 11"/>
          <p:cNvGrpSpPr/>
          <p:nvPr/>
        </p:nvGrpSpPr>
        <p:grpSpPr>
          <a:xfrm>
            <a:off x="5573828" y="4218920"/>
            <a:ext cx="290513" cy="249237"/>
            <a:chOff x="1992312" y="1906841"/>
            <a:chExt cx="290513" cy="249237"/>
          </a:xfrm>
        </p:grpSpPr>
        <p:sp>
          <p:nvSpPr>
            <p:cNvPr id="43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44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34" name="Straight Connector 33"/>
          <p:cNvCxnSpPr/>
          <p:nvPr/>
        </p:nvCxnSpPr>
        <p:spPr>
          <a:xfrm rot="10800000">
            <a:off x="5878628" y="2847320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11"/>
          <p:cNvGrpSpPr/>
          <p:nvPr/>
        </p:nvGrpSpPr>
        <p:grpSpPr>
          <a:xfrm>
            <a:off x="7174028" y="2694920"/>
            <a:ext cx="290513" cy="249237"/>
            <a:chOff x="1992312" y="1906841"/>
            <a:chExt cx="290513" cy="249237"/>
          </a:xfrm>
        </p:grpSpPr>
        <p:sp>
          <p:nvSpPr>
            <p:cNvPr id="41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36" name="Straight Connector 35"/>
          <p:cNvCxnSpPr/>
          <p:nvPr/>
        </p:nvCxnSpPr>
        <p:spPr>
          <a:xfrm rot="5400000">
            <a:off x="6678728" y="3571220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11"/>
          <p:cNvGrpSpPr/>
          <p:nvPr/>
        </p:nvGrpSpPr>
        <p:grpSpPr>
          <a:xfrm>
            <a:off x="7174028" y="4218920"/>
            <a:ext cx="290513" cy="249237"/>
            <a:chOff x="1992312" y="1906841"/>
            <a:chExt cx="290513" cy="249237"/>
          </a:xfrm>
        </p:grpSpPr>
        <p:sp>
          <p:nvSpPr>
            <p:cNvPr id="39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40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38" name="Straight Connector 37"/>
          <p:cNvCxnSpPr/>
          <p:nvPr/>
        </p:nvCxnSpPr>
        <p:spPr>
          <a:xfrm rot="10800000">
            <a:off x="5878628" y="4371320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269028" y="444752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P,0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45428" y="444752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Q,0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45428" y="217170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P,1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269028" y="2171700"/>
            <a:ext cx="80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Q,1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464507" y="5600700"/>
            <a:ext cx="9989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 </a:t>
            </a:r>
            <a:r>
              <a:rPr lang="en-US" sz="2800" dirty="0" smtClean="0">
                <a:solidFill>
                  <a:sysClr val="windowText" lastClr="000000"/>
                </a:solidFill>
                <a:latin typeface="cmsy10"/>
                <a:cs typeface="Arial" panose="020B0604020202020204" pitchFamily="34" charset="0"/>
              </a:rPr>
              <a:t>I</a:t>
            </a:r>
            <a:endParaRPr lang="en-US" sz="2800" dirty="0">
              <a:solidFill>
                <a:sysClr val="windowText" lastClr="000000"/>
              </a:solidFill>
              <a:latin typeface="cmsy10"/>
              <a:cs typeface="Arial" panose="020B0604020202020204" pitchFamily="34" charset="0"/>
            </a:endParaRPr>
          </a:p>
        </p:txBody>
      </p:sp>
      <p:sp>
        <p:nvSpPr>
          <p:cNvPr id="61" name="Freeform 60"/>
          <p:cNvSpPr/>
          <p:nvPr/>
        </p:nvSpPr>
        <p:spPr>
          <a:xfrm>
            <a:off x="1981201" y="1219200"/>
            <a:ext cx="3733800" cy="1447800"/>
          </a:xfrm>
          <a:custGeom>
            <a:avLst/>
            <a:gdLst>
              <a:gd name="connsiteX0" fmla="*/ 0 w 3948545"/>
              <a:gd name="connsiteY0" fmla="*/ 1385455 h 1385455"/>
              <a:gd name="connsiteX1" fmla="*/ 1316182 w 3948545"/>
              <a:gd name="connsiteY1" fmla="*/ 13855 h 1385455"/>
              <a:gd name="connsiteX2" fmla="*/ 3948545 w 3948545"/>
              <a:gd name="connsiteY2" fmla="*/ 1302327 h 1385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48545" h="1385455">
                <a:moveTo>
                  <a:pt x="0" y="1385455"/>
                </a:moveTo>
                <a:cubicBezTo>
                  <a:pt x="329045" y="706582"/>
                  <a:pt x="658091" y="27710"/>
                  <a:pt x="1316182" y="13855"/>
                </a:cubicBezTo>
                <a:cubicBezTo>
                  <a:pt x="1974273" y="0"/>
                  <a:pt x="2961409" y="651163"/>
                  <a:pt x="3948545" y="1302327"/>
                </a:cubicBezTo>
              </a:path>
            </a:pathLst>
          </a:custGeom>
          <a:ln w="38100"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2" name="Freeform 61"/>
          <p:cNvSpPr/>
          <p:nvPr/>
        </p:nvSpPr>
        <p:spPr>
          <a:xfrm flipV="1">
            <a:off x="1981201" y="4495799"/>
            <a:ext cx="3733800" cy="1385455"/>
          </a:xfrm>
          <a:custGeom>
            <a:avLst/>
            <a:gdLst>
              <a:gd name="connsiteX0" fmla="*/ 0 w 3948545"/>
              <a:gd name="connsiteY0" fmla="*/ 1385455 h 1385455"/>
              <a:gd name="connsiteX1" fmla="*/ 1316182 w 3948545"/>
              <a:gd name="connsiteY1" fmla="*/ 13855 h 1385455"/>
              <a:gd name="connsiteX2" fmla="*/ 3948545 w 3948545"/>
              <a:gd name="connsiteY2" fmla="*/ 1302327 h 1385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48545" h="1385455">
                <a:moveTo>
                  <a:pt x="0" y="1385455"/>
                </a:moveTo>
                <a:cubicBezTo>
                  <a:pt x="329045" y="706582"/>
                  <a:pt x="658091" y="27710"/>
                  <a:pt x="1316182" y="13855"/>
                </a:cubicBezTo>
                <a:cubicBezTo>
                  <a:pt x="1974273" y="0"/>
                  <a:pt x="2961409" y="651163"/>
                  <a:pt x="3948545" y="1302327"/>
                </a:cubicBezTo>
              </a:path>
            </a:pathLst>
          </a:custGeom>
          <a:ln w="38100"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5" name="Freeform 64"/>
          <p:cNvSpPr/>
          <p:nvPr/>
        </p:nvSpPr>
        <p:spPr>
          <a:xfrm flipV="1">
            <a:off x="2057400" y="3581401"/>
            <a:ext cx="5105400" cy="609600"/>
          </a:xfrm>
          <a:custGeom>
            <a:avLst/>
            <a:gdLst>
              <a:gd name="connsiteX0" fmla="*/ 317500 w 5268191"/>
              <a:gd name="connsiteY0" fmla="*/ 581891 h 681182"/>
              <a:gd name="connsiteX1" fmla="*/ 372918 w 5268191"/>
              <a:gd name="connsiteY1" fmla="*/ 595745 h 681182"/>
              <a:gd name="connsiteX2" fmla="*/ 4460009 w 5268191"/>
              <a:gd name="connsiteY2" fmla="*/ 581891 h 681182"/>
              <a:gd name="connsiteX3" fmla="*/ 5222009 w 5268191"/>
              <a:gd name="connsiteY3" fmla="*/ 0 h 681182"/>
              <a:gd name="connsiteX0" fmla="*/ 317500 w 5270205"/>
              <a:gd name="connsiteY0" fmla="*/ 581891 h 657321"/>
              <a:gd name="connsiteX1" fmla="*/ 360835 w 5270205"/>
              <a:gd name="connsiteY1" fmla="*/ 452582 h 657321"/>
              <a:gd name="connsiteX2" fmla="*/ 4460009 w 5270205"/>
              <a:gd name="connsiteY2" fmla="*/ 581891 h 657321"/>
              <a:gd name="connsiteX3" fmla="*/ 5222009 w 5270205"/>
              <a:gd name="connsiteY3" fmla="*/ 0 h 657321"/>
              <a:gd name="connsiteX0" fmla="*/ 317500 w 5245100"/>
              <a:gd name="connsiteY0" fmla="*/ 581891 h 604212"/>
              <a:gd name="connsiteX1" fmla="*/ 360835 w 5245100"/>
              <a:gd name="connsiteY1" fmla="*/ 452582 h 604212"/>
              <a:gd name="connsiteX2" fmla="*/ 3752684 w 5245100"/>
              <a:gd name="connsiteY2" fmla="*/ 528782 h 604212"/>
              <a:gd name="connsiteX3" fmla="*/ 5222009 w 5245100"/>
              <a:gd name="connsiteY3" fmla="*/ 0 h 604212"/>
              <a:gd name="connsiteX0" fmla="*/ 317500 w 5724284"/>
              <a:gd name="connsiteY0" fmla="*/ 434108 h 441035"/>
              <a:gd name="connsiteX1" fmla="*/ 360835 w 5724284"/>
              <a:gd name="connsiteY1" fmla="*/ 304799 h 441035"/>
              <a:gd name="connsiteX2" fmla="*/ 3752684 w 5724284"/>
              <a:gd name="connsiteY2" fmla="*/ 380999 h 441035"/>
              <a:gd name="connsiteX3" fmla="*/ 5701193 w 5724284"/>
              <a:gd name="connsiteY3" fmla="*/ 0 h 441035"/>
              <a:gd name="connsiteX0" fmla="*/ 317500 w 5701193"/>
              <a:gd name="connsiteY0" fmla="*/ 434108 h 441035"/>
              <a:gd name="connsiteX1" fmla="*/ 360835 w 5701193"/>
              <a:gd name="connsiteY1" fmla="*/ 304799 h 441035"/>
              <a:gd name="connsiteX2" fmla="*/ 3752684 w 5701193"/>
              <a:gd name="connsiteY2" fmla="*/ 380999 h 441035"/>
              <a:gd name="connsiteX3" fmla="*/ 5701193 w 5701193"/>
              <a:gd name="connsiteY3" fmla="*/ 0 h 441035"/>
              <a:gd name="connsiteX0" fmla="*/ 317500 w 5701193"/>
              <a:gd name="connsiteY0" fmla="*/ 434108 h 441035"/>
              <a:gd name="connsiteX1" fmla="*/ 360835 w 5701193"/>
              <a:gd name="connsiteY1" fmla="*/ 304799 h 441035"/>
              <a:gd name="connsiteX2" fmla="*/ 3752684 w 5701193"/>
              <a:gd name="connsiteY2" fmla="*/ 380999 h 441035"/>
              <a:gd name="connsiteX3" fmla="*/ 5701193 w 5701193"/>
              <a:gd name="connsiteY3" fmla="*/ 0 h 441035"/>
              <a:gd name="connsiteX0" fmla="*/ 317500 w 5196023"/>
              <a:gd name="connsiteY0" fmla="*/ 586509 h 609600"/>
              <a:gd name="connsiteX1" fmla="*/ 360835 w 5196023"/>
              <a:gd name="connsiteY1" fmla="*/ 457200 h 609600"/>
              <a:gd name="connsiteX2" fmla="*/ 3752684 w 5196023"/>
              <a:gd name="connsiteY2" fmla="*/ 533400 h 609600"/>
              <a:gd name="connsiteX3" fmla="*/ 5196023 w 5196023"/>
              <a:gd name="connsiteY3" fmla="*/ 0 h 609600"/>
              <a:gd name="connsiteX0" fmla="*/ 0 w 4835188"/>
              <a:gd name="connsiteY0" fmla="*/ 457200 h 609600"/>
              <a:gd name="connsiteX1" fmla="*/ 3391849 w 4835188"/>
              <a:gd name="connsiteY1" fmla="*/ 533400 h 609600"/>
              <a:gd name="connsiteX2" fmla="*/ 4835188 w 4835188"/>
              <a:gd name="connsiteY2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35188" h="609600">
                <a:moveTo>
                  <a:pt x="0" y="457200"/>
                </a:moveTo>
                <a:cubicBezTo>
                  <a:pt x="690418" y="457200"/>
                  <a:pt x="2585984" y="609600"/>
                  <a:pt x="3391849" y="533400"/>
                </a:cubicBezTo>
                <a:cubicBezTo>
                  <a:pt x="4197714" y="457200"/>
                  <a:pt x="4615536" y="158173"/>
                  <a:pt x="4835188" y="0"/>
                </a:cubicBezTo>
              </a:path>
            </a:pathLst>
          </a:custGeom>
          <a:ln w="38100"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419600" y="2743200"/>
            <a:ext cx="4283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mi10"/>
              </a:rPr>
              <a:t>Á</a:t>
            </a:r>
            <a:endParaRPr lang="en-US" sz="3200" dirty="0">
              <a:solidFill>
                <a:schemeClr val="tx1"/>
              </a:solidFill>
              <a:latin typeface="cmmi10"/>
            </a:endParaRPr>
          </a:p>
        </p:txBody>
      </p:sp>
      <p:grpSp>
        <p:nvGrpSpPr>
          <p:cNvPr id="26" name="Group 11"/>
          <p:cNvGrpSpPr/>
          <p:nvPr/>
        </p:nvGrpSpPr>
        <p:grpSpPr>
          <a:xfrm>
            <a:off x="1690687" y="3710920"/>
            <a:ext cx="290513" cy="249237"/>
            <a:chOff x="1992312" y="1906841"/>
            <a:chExt cx="290513" cy="249237"/>
          </a:xfrm>
        </p:grpSpPr>
        <p:sp>
          <p:nvSpPr>
            <p:cNvPr id="86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87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1" name="Group 11"/>
          <p:cNvGrpSpPr/>
          <p:nvPr/>
        </p:nvGrpSpPr>
        <p:grpSpPr>
          <a:xfrm>
            <a:off x="1690687" y="3202920"/>
            <a:ext cx="290513" cy="249237"/>
            <a:chOff x="1992312" y="1906841"/>
            <a:chExt cx="290513" cy="249237"/>
          </a:xfrm>
        </p:grpSpPr>
        <p:sp>
          <p:nvSpPr>
            <p:cNvPr id="89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90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91" name="Freeform 90"/>
          <p:cNvSpPr/>
          <p:nvPr/>
        </p:nvSpPr>
        <p:spPr>
          <a:xfrm>
            <a:off x="3505200" y="1219200"/>
            <a:ext cx="3733800" cy="1447800"/>
          </a:xfrm>
          <a:custGeom>
            <a:avLst/>
            <a:gdLst>
              <a:gd name="connsiteX0" fmla="*/ 0 w 3948545"/>
              <a:gd name="connsiteY0" fmla="*/ 1385455 h 1385455"/>
              <a:gd name="connsiteX1" fmla="*/ 1316182 w 3948545"/>
              <a:gd name="connsiteY1" fmla="*/ 13855 h 1385455"/>
              <a:gd name="connsiteX2" fmla="*/ 3948545 w 3948545"/>
              <a:gd name="connsiteY2" fmla="*/ 1302327 h 1385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48545" h="1385455">
                <a:moveTo>
                  <a:pt x="0" y="1385455"/>
                </a:moveTo>
                <a:cubicBezTo>
                  <a:pt x="329045" y="706582"/>
                  <a:pt x="658091" y="27710"/>
                  <a:pt x="1316182" y="13855"/>
                </a:cubicBezTo>
                <a:cubicBezTo>
                  <a:pt x="1974273" y="0"/>
                  <a:pt x="2961409" y="651163"/>
                  <a:pt x="3948545" y="1302327"/>
                </a:cubicBezTo>
              </a:path>
            </a:pathLst>
          </a:custGeom>
          <a:ln w="38100"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2" name="Freeform 91"/>
          <p:cNvSpPr/>
          <p:nvPr/>
        </p:nvSpPr>
        <p:spPr>
          <a:xfrm flipV="1">
            <a:off x="3505200" y="4495800"/>
            <a:ext cx="3733800" cy="1385455"/>
          </a:xfrm>
          <a:custGeom>
            <a:avLst/>
            <a:gdLst>
              <a:gd name="connsiteX0" fmla="*/ 0 w 3948545"/>
              <a:gd name="connsiteY0" fmla="*/ 1385455 h 1385455"/>
              <a:gd name="connsiteX1" fmla="*/ 1316182 w 3948545"/>
              <a:gd name="connsiteY1" fmla="*/ 13855 h 1385455"/>
              <a:gd name="connsiteX2" fmla="*/ 3948545 w 3948545"/>
              <a:gd name="connsiteY2" fmla="*/ 1302327 h 1385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48545" h="1385455">
                <a:moveTo>
                  <a:pt x="0" y="1385455"/>
                </a:moveTo>
                <a:cubicBezTo>
                  <a:pt x="329045" y="706582"/>
                  <a:pt x="658091" y="27710"/>
                  <a:pt x="1316182" y="13855"/>
                </a:cubicBezTo>
                <a:cubicBezTo>
                  <a:pt x="1974273" y="0"/>
                  <a:pt x="2961409" y="651163"/>
                  <a:pt x="3948545" y="1302327"/>
                </a:cubicBezTo>
              </a:path>
            </a:pathLst>
          </a:custGeom>
          <a:ln w="38100"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3" name="Freeform 92"/>
          <p:cNvSpPr/>
          <p:nvPr/>
        </p:nvSpPr>
        <p:spPr>
          <a:xfrm>
            <a:off x="2057400" y="2895600"/>
            <a:ext cx="5105400" cy="609600"/>
          </a:xfrm>
          <a:custGeom>
            <a:avLst/>
            <a:gdLst>
              <a:gd name="connsiteX0" fmla="*/ 317500 w 5268191"/>
              <a:gd name="connsiteY0" fmla="*/ 581891 h 681182"/>
              <a:gd name="connsiteX1" fmla="*/ 372918 w 5268191"/>
              <a:gd name="connsiteY1" fmla="*/ 595745 h 681182"/>
              <a:gd name="connsiteX2" fmla="*/ 4460009 w 5268191"/>
              <a:gd name="connsiteY2" fmla="*/ 581891 h 681182"/>
              <a:gd name="connsiteX3" fmla="*/ 5222009 w 5268191"/>
              <a:gd name="connsiteY3" fmla="*/ 0 h 681182"/>
              <a:gd name="connsiteX0" fmla="*/ 317500 w 5270205"/>
              <a:gd name="connsiteY0" fmla="*/ 581891 h 657321"/>
              <a:gd name="connsiteX1" fmla="*/ 360835 w 5270205"/>
              <a:gd name="connsiteY1" fmla="*/ 452582 h 657321"/>
              <a:gd name="connsiteX2" fmla="*/ 4460009 w 5270205"/>
              <a:gd name="connsiteY2" fmla="*/ 581891 h 657321"/>
              <a:gd name="connsiteX3" fmla="*/ 5222009 w 5270205"/>
              <a:gd name="connsiteY3" fmla="*/ 0 h 657321"/>
              <a:gd name="connsiteX0" fmla="*/ 317500 w 5245100"/>
              <a:gd name="connsiteY0" fmla="*/ 581891 h 604212"/>
              <a:gd name="connsiteX1" fmla="*/ 360835 w 5245100"/>
              <a:gd name="connsiteY1" fmla="*/ 452582 h 604212"/>
              <a:gd name="connsiteX2" fmla="*/ 3752684 w 5245100"/>
              <a:gd name="connsiteY2" fmla="*/ 528782 h 604212"/>
              <a:gd name="connsiteX3" fmla="*/ 5222009 w 5245100"/>
              <a:gd name="connsiteY3" fmla="*/ 0 h 604212"/>
              <a:gd name="connsiteX0" fmla="*/ 317500 w 5724284"/>
              <a:gd name="connsiteY0" fmla="*/ 434108 h 441035"/>
              <a:gd name="connsiteX1" fmla="*/ 360835 w 5724284"/>
              <a:gd name="connsiteY1" fmla="*/ 304799 h 441035"/>
              <a:gd name="connsiteX2" fmla="*/ 3752684 w 5724284"/>
              <a:gd name="connsiteY2" fmla="*/ 380999 h 441035"/>
              <a:gd name="connsiteX3" fmla="*/ 5701193 w 5724284"/>
              <a:gd name="connsiteY3" fmla="*/ 0 h 441035"/>
              <a:gd name="connsiteX0" fmla="*/ 317500 w 5701193"/>
              <a:gd name="connsiteY0" fmla="*/ 434108 h 441035"/>
              <a:gd name="connsiteX1" fmla="*/ 360835 w 5701193"/>
              <a:gd name="connsiteY1" fmla="*/ 304799 h 441035"/>
              <a:gd name="connsiteX2" fmla="*/ 3752684 w 5701193"/>
              <a:gd name="connsiteY2" fmla="*/ 380999 h 441035"/>
              <a:gd name="connsiteX3" fmla="*/ 5701193 w 5701193"/>
              <a:gd name="connsiteY3" fmla="*/ 0 h 441035"/>
              <a:gd name="connsiteX0" fmla="*/ 317500 w 5701193"/>
              <a:gd name="connsiteY0" fmla="*/ 434108 h 441035"/>
              <a:gd name="connsiteX1" fmla="*/ 360835 w 5701193"/>
              <a:gd name="connsiteY1" fmla="*/ 304799 h 441035"/>
              <a:gd name="connsiteX2" fmla="*/ 3752684 w 5701193"/>
              <a:gd name="connsiteY2" fmla="*/ 380999 h 441035"/>
              <a:gd name="connsiteX3" fmla="*/ 5701193 w 5701193"/>
              <a:gd name="connsiteY3" fmla="*/ 0 h 441035"/>
              <a:gd name="connsiteX0" fmla="*/ 317500 w 5196023"/>
              <a:gd name="connsiteY0" fmla="*/ 586509 h 609600"/>
              <a:gd name="connsiteX1" fmla="*/ 360835 w 5196023"/>
              <a:gd name="connsiteY1" fmla="*/ 457200 h 609600"/>
              <a:gd name="connsiteX2" fmla="*/ 3752684 w 5196023"/>
              <a:gd name="connsiteY2" fmla="*/ 533400 h 609600"/>
              <a:gd name="connsiteX3" fmla="*/ 5196023 w 5196023"/>
              <a:gd name="connsiteY3" fmla="*/ 0 h 609600"/>
              <a:gd name="connsiteX0" fmla="*/ 0 w 4835188"/>
              <a:gd name="connsiteY0" fmla="*/ 457200 h 609600"/>
              <a:gd name="connsiteX1" fmla="*/ 3391849 w 4835188"/>
              <a:gd name="connsiteY1" fmla="*/ 533400 h 609600"/>
              <a:gd name="connsiteX2" fmla="*/ 4835188 w 4835188"/>
              <a:gd name="connsiteY2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35188" h="609600">
                <a:moveTo>
                  <a:pt x="0" y="457200"/>
                </a:moveTo>
                <a:cubicBezTo>
                  <a:pt x="690418" y="457200"/>
                  <a:pt x="2585984" y="609600"/>
                  <a:pt x="3391849" y="533400"/>
                </a:cubicBezTo>
                <a:cubicBezTo>
                  <a:pt x="4197714" y="457200"/>
                  <a:pt x="4615536" y="158173"/>
                  <a:pt x="4835188" y="0"/>
                </a:cubicBezTo>
              </a:path>
            </a:pathLst>
          </a:custGeom>
          <a:ln w="38100"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096803" y="5600700"/>
            <a:ext cx="470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endParaRPr lang="en-US" sz="2800" dirty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  <p:sp>
        <p:nvSpPr>
          <p:cNvPr id="57" name="Rounded Rectangular Callout 56"/>
          <p:cNvSpPr/>
          <p:nvPr/>
        </p:nvSpPr>
        <p:spPr>
          <a:xfrm>
            <a:off x="1238865" y="2625213"/>
            <a:ext cx="1076632" cy="2212258"/>
          </a:xfrm>
          <a:prstGeom prst="wedgeRoundRectCallout">
            <a:avLst>
              <a:gd name="adj1" fmla="val 65468"/>
              <a:gd name="adj2" fmla="val 84500"/>
              <a:gd name="adj3" fmla="val 16667"/>
            </a:avLst>
          </a:prstGeom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436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9838C-E50F-4582-A855-56555098063F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A794-4692-4779-9EBA-A0B3349CB0A1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71949" y="852948"/>
            <a:ext cx="5043948" cy="3170099"/>
          </a:xfrm>
          <a:prstGeom prst="rect">
            <a:avLst/>
          </a:prstGeom>
          <a:solidFill>
            <a:srgbClr val="FFFFCC"/>
          </a:solidFill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2000" b="1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code for P</a:t>
            </a:r>
          </a:p>
          <a:p>
            <a:pPr algn="l">
              <a:defRPr/>
            </a:pP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 decide(T input) {</a:t>
            </a:r>
          </a:p>
          <a:p>
            <a:pPr algn="l">
              <a:defRPr/>
            </a:pP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announce[P] = input;</a:t>
            </a:r>
          </a:p>
          <a:p>
            <a:pPr algn="l">
              <a:defRPr/>
            </a:pP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(input == 1)</a:t>
            </a:r>
          </a:p>
          <a:p>
            <a:pPr algn="l">
              <a:defRPr/>
            </a:pP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1;</a:t>
            </a:r>
          </a:p>
          <a:p>
            <a:pPr algn="l">
              <a:defRPr/>
            </a:pP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 if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(announce[Q] != 1)</a:t>
            </a:r>
          </a:p>
          <a:p>
            <a:pPr algn="l">
              <a:defRPr/>
            </a:pP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0</a:t>
            </a:r>
          </a:p>
          <a:p>
            <a:pPr algn="l">
              <a:defRPr/>
            </a:pP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</a:p>
          <a:p>
            <a:pPr algn="l">
              <a:defRPr/>
            </a:pP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1</a:t>
            </a:r>
          </a:p>
          <a:p>
            <a:pPr algn="l">
              <a:defRPr/>
            </a:pP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175820" y="3084870"/>
            <a:ext cx="5043948" cy="3170099"/>
          </a:xfrm>
          <a:prstGeom prst="rect">
            <a:avLst/>
          </a:prstGeom>
          <a:solidFill>
            <a:srgbClr val="FFFFCC"/>
          </a:solidFill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2000" b="1" dirty="0" smtClean="0">
                <a:solidFill>
                  <a:schemeClr val="accent1"/>
                </a:solidFill>
                <a:latin typeface="Lucida Console" pitchFamily="49" charset="0"/>
                <a:cs typeface="Arial" panose="020B0604020202020204" pitchFamily="34" charset="0"/>
              </a:rPr>
              <a:t>// code for Q</a:t>
            </a:r>
          </a:p>
          <a:p>
            <a:pPr algn="l">
              <a:defRPr/>
            </a:pPr>
            <a:r>
              <a:rPr lang="en-US" sz="2000" b="1" dirty="0" smtClean="0">
                <a:latin typeface="Lucida Console" pitchFamily="49" charset="0"/>
                <a:cs typeface="Arial" panose="020B0604020202020204" pitchFamily="34" charset="0"/>
              </a:rPr>
              <a:t>T decide(T input) {</a:t>
            </a:r>
          </a:p>
          <a:p>
            <a:pPr algn="l">
              <a:defRPr/>
            </a:pPr>
            <a:r>
              <a:rPr lang="en-US" sz="2000" b="1" dirty="0" smtClean="0">
                <a:latin typeface="Lucida Console" pitchFamily="49" charset="0"/>
                <a:cs typeface="Arial" panose="020B0604020202020204" pitchFamily="34" charset="0"/>
              </a:rPr>
              <a:t>  announce[P] = input;</a:t>
            </a:r>
          </a:p>
          <a:p>
            <a:pPr algn="l">
              <a:defRPr/>
            </a:pPr>
            <a:r>
              <a:rPr lang="en-US" sz="2000" b="1" dirty="0" smtClean="0">
                <a:latin typeface="Lucida Console" pitchFamily="49" charset="0"/>
                <a:cs typeface="Arial" panose="020B0604020202020204" pitchFamily="34" charset="0"/>
              </a:rPr>
              <a:t>  </a:t>
            </a:r>
            <a:r>
              <a:rPr lang="en-US" sz="2000" b="1" dirty="0" smtClean="0">
                <a:solidFill>
                  <a:schemeClr val="tx1"/>
                </a:solidFill>
                <a:latin typeface="Lucida Console" pitchFamily="49" charset="0"/>
                <a:cs typeface="Arial" panose="020B0604020202020204" pitchFamily="34" charset="0"/>
              </a:rPr>
              <a:t>if</a:t>
            </a:r>
            <a:r>
              <a:rPr lang="en-US" sz="2000" b="1" dirty="0" smtClean="0">
                <a:latin typeface="Lucida Console" pitchFamily="49" charset="0"/>
                <a:cs typeface="Arial" panose="020B0604020202020204" pitchFamily="34" charset="0"/>
              </a:rPr>
              <a:t> (input == 0)</a:t>
            </a:r>
          </a:p>
          <a:p>
            <a:pPr algn="l">
              <a:defRPr/>
            </a:pPr>
            <a:r>
              <a:rPr lang="en-US" sz="2000" b="1" dirty="0" smtClean="0">
                <a:latin typeface="Lucida Console" pitchFamily="49" charset="0"/>
                <a:cs typeface="Arial" panose="020B0604020202020204" pitchFamily="34" charset="0"/>
              </a:rPr>
              <a:t>    </a:t>
            </a:r>
            <a:r>
              <a:rPr lang="en-US" sz="2000" b="1" dirty="0" smtClean="0">
                <a:solidFill>
                  <a:schemeClr val="tx1"/>
                </a:solidFill>
                <a:latin typeface="Lucida Console" pitchFamily="49" charset="0"/>
                <a:cs typeface="Arial" panose="020B0604020202020204" pitchFamily="34" charset="0"/>
              </a:rPr>
              <a:t>return</a:t>
            </a:r>
            <a:r>
              <a:rPr lang="en-US" sz="2000" b="1" dirty="0" smtClean="0">
                <a:latin typeface="Lucida Console" pitchFamily="49" charset="0"/>
                <a:cs typeface="Arial" panose="020B0604020202020204" pitchFamily="34" charset="0"/>
              </a:rPr>
              <a:t> 0;</a:t>
            </a:r>
          </a:p>
          <a:p>
            <a:pPr algn="l">
              <a:defRPr/>
            </a:pPr>
            <a:r>
              <a:rPr lang="en-US" sz="2000" b="1" dirty="0" smtClean="0">
                <a:latin typeface="Lucida Console" pitchFamily="49" charset="0"/>
                <a:cs typeface="Arial" panose="020B0604020202020204" pitchFamily="34" charset="0"/>
              </a:rPr>
              <a:t>  </a:t>
            </a:r>
            <a:r>
              <a:rPr lang="en-US" sz="2000" b="1" dirty="0" smtClean="0">
                <a:solidFill>
                  <a:schemeClr val="tx1"/>
                </a:solidFill>
                <a:latin typeface="Lucida Console" pitchFamily="49" charset="0"/>
                <a:cs typeface="Arial" panose="020B0604020202020204" pitchFamily="34" charset="0"/>
              </a:rPr>
              <a:t>else if</a:t>
            </a:r>
            <a:r>
              <a:rPr lang="en-US" sz="2000" b="1" dirty="0" smtClean="0">
                <a:latin typeface="Lucida Console" pitchFamily="49" charset="0"/>
                <a:cs typeface="Arial" panose="020B0604020202020204" pitchFamily="34" charset="0"/>
              </a:rPr>
              <a:t> (announce[P] != 0)</a:t>
            </a:r>
          </a:p>
          <a:p>
            <a:pPr algn="l">
              <a:defRPr/>
            </a:pPr>
            <a:r>
              <a:rPr lang="en-US" sz="2000" b="1" dirty="0" smtClean="0">
                <a:latin typeface="Lucida Console" pitchFamily="49" charset="0"/>
                <a:cs typeface="Arial" panose="020B0604020202020204" pitchFamily="34" charset="0"/>
              </a:rPr>
              <a:t>    </a:t>
            </a:r>
            <a:r>
              <a:rPr lang="en-US" sz="2000" b="1" dirty="0" smtClean="0">
                <a:solidFill>
                  <a:schemeClr val="tx1"/>
                </a:solidFill>
                <a:latin typeface="Lucida Console" pitchFamily="49" charset="0"/>
                <a:cs typeface="Arial" panose="020B0604020202020204" pitchFamily="34" charset="0"/>
              </a:rPr>
              <a:t>return</a:t>
            </a:r>
            <a:r>
              <a:rPr lang="en-US" sz="2000" b="1" dirty="0" smtClean="0">
                <a:latin typeface="Lucida Console" pitchFamily="49" charset="0"/>
                <a:cs typeface="Arial" panose="020B0604020202020204" pitchFamily="34" charset="0"/>
              </a:rPr>
              <a:t> 1</a:t>
            </a:r>
          </a:p>
          <a:p>
            <a:pPr algn="l">
              <a:defRPr/>
            </a:pPr>
            <a:r>
              <a:rPr lang="en-US" sz="2000" b="1" dirty="0" smtClean="0">
                <a:latin typeface="Lucida Console" pitchFamily="49" charset="0"/>
                <a:cs typeface="Arial" panose="020B0604020202020204" pitchFamily="34" charset="0"/>
              </a:rPr>
              <a:t>  </a:t>
            </a:r>
            <a:r>
              <a:rPr lang="en-US" sz="2000" b="1" dirty="0" smtClean="0">
                <a:solidFill>
                  <a:schemeClr val="tx1"/>
                </a:solidFill>
                <a:latin typeface="Lucida Console" pitchFamily="49" charset="0"/>
                <a:cs typeface="Arial" panose="020B0604020202020204" pitchFamily="34" charset="0"/>
              </a:rPr>
              <a:t>else</a:t>
            </a:r>
          </a:p>
          <a:p>
            <a:pPr algn="l">
              <a:defRPr/>
            </a:pPr>
            <a:r>
              <a:rPr lang="en-US" sz="2000" b="1" dirty="0" smtClean="0">
                <a:latin typeface="Lucida Console" pitchFamily="49" charset="0"/>
                <a:cs typeface="Arial" panose="020B0604020202020204" pitchFamily="34" charset="0"/>
              </a:rPr>
              <a:t>    </a:t>
            </a:r>
            <a:r>
              <a:rPr lang="en-US" sz="2000" b="1" dirty="0" smtClean="0">
                <a:solidFill>
                  <a:schemeClr val="tx1"/>
                </a:solidFill>
                <a:latin typeface="Lucida Console" pitchFamily="49" charset="0"/>
                <a:cs typeface="Arial" panose="020B0604020202020204" pitchFamily="34" charset="0"/>
              </a:rPr>
              <a:t>return</a:t>
            </a:r>
            <a:r>
              <a:rPr lang="en-US" sz="2000" b="1" dirty="0" smtClean="0">
                <a:latin typeface="Lucida Console" pitchFamily="49" charset="0"/>
                <a:cs typeface="Arial" panose="020B0604020202020204" pitchFamily="34" charset="0"/>
              </a:rPr>
              <a:t>  0</a:t>
            </a:r>
          </a:p>
          <a:p>
            <a:pPr algn="l">
              <a:defRPr/>
            </a:pPr>
            <a:r>
              <a:rPr lang="en-US" sz="2000" b="1" dirty="0" smtClean="0">
                <a:latin typeface="Lucida Console" pitchFamily="49" charset="0"/>
                <a:cs typeface="Arial" panose="020B0604020202020204" pitchFamily="34" charset="0"/>
              </a:rPr>
              <a:t>}</a:t>
            </a:r>
            <a:endParaRPr lang="en-US" sz="2000" b="1" dirty="0">
              <a:latin typeface="Lucida Console" pitchFamily="49" charset="0"/>
              <a:cs typeface="Arial" panose="020B0604020202020204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 rot="1797276">
            <a:off x="4100304" y="1853222"/>
            <a:ext cx="4482172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Code is asymmetric!</a:t>
            </a:r>
            <a:endParaRPr lang="en-US" sz="3200" dirty="0" smtClean="0">
              <a:solidFill>
                <a:schemeClr val="tx1"/>
              </a:solidFill>
              <a:latin typeface="cmmi1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904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1609408" y="1799062"/>
            <a:ext cx="398378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Inherently colored tasks</a:t>
            </a:r>
          </a:p>
        </p:txBody>
      </p:sp>
      <p:sp>
        <p:nvSpPr>
          <p:cNvPr id="24" name="Text Box 122"/>
          <p:cNvSpPr txBox="1">
            <a:spLocks noChangeArrowheads="1"/>
          </p:cNvSpPr>
          <p:nvPr/>
        </p:nvSpPr>
        <p:spPr bwMode="auto">
          <a:xfrm>
            <a:off x="1609408" y="3509988"/>
            <a:ext cx="276229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Protocol </a:t>
            </a:r>
            <a:r>
              <a:rPr lang="en-US" sz="2800" dirty="0" smtClean="0">
                <a:latin typeface="cmsy10"/>
                <a:cs typeface="Arial" panose="020B0604020202020204" pitchFamily="34" charset="0"/>
              </a:rPr>
              <a:t>)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map</a:t>
            </a:r>
          </a:p>
        </p:txBody>
      </p:sp>
      <p:sp>
        <p:nvSpPr>
          <p:cNvPr id="18" name="Text Box 122"/>
          <p:cNvSpPr txBox="1">
            <a:spLocks noChangeArrowheads="1"/>
          </p:cNvSpPr>
          <p:nvPr/>
        </p:nvSpPr>
        <p:spPr bwMode="auto">
          <a:xfrm>
            <a:off x="1609408" y="2654525"/>
            <a:ext cx="454162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Solvability for colored tasks</a:t>
            </a:r>
          </a:p>
        </p:txBody>
      </p:sp>
      <p:sp>
        <p:nvSpPr>
          <p:cNvPr id="19" name="Text Box 122"/>
          <p:cNvSpPr txBox="1">
            <a:spLocks noChangeArrowheads="1"/>
          </p:cNvSpPr>
          <p:nvPr/>
        </p:nvSpPr>
        <p:spPr bwMode="auto">
          <a:xfrm>
            <a:off x="1609408" y="4365451"/>
            <a:ext cx="276229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cmsy10"/>
                <a:cs typeface="Arial" panose="020B0604020202020204" pitchFamily="34" charset="0"/>
              </a:rPr>
              <a:t>)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protocol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609408" y="5220913"/>
            <a:ext cx="566969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Sufficient Topological Conditions</a:t>
            </a:r>
          </a:p>
        </p:txBody>
      </p:sp>
    </p:spTree>
    <p:extLst>
      <p:ext uri="{BB962C8B-B14F-4D97-AF65-F5344CB8AC3E}">
        <p14:creationId xmlns:p14="http://schemas.microsoft.com/office/powerpoint/2010/main" val="309510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Protocol </a:t>
            </a:r>
            <a:r>
              <a:rPr lang="en-US" dirty="0">
                <a:latin typeface="cmsy10"/>
              </a:rPr>
              <a:t>)</a:t>
            </a:r>
            <a:r>
              <a:rPr lang="en-US" dirty="0"/>
              <a:t> </a:t>
            </a:r>
            <a:r>
              <a:rPr lang="en-US" dirty="0" smtClean="0"/>
              <a:t>Map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1168592" y="1802912"/>
            <a:ext cx="146546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protocol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1168592" y="2617284"/>
            <a:ext cx="4945610" cy="962285"/>
            <a:chOff x="2357673" y="2836817"/>
            <a:chExt cx="4945610" cy="962285"/>
          </a:xfrm>
        </p:grpSpPr>
        <p:sp>
          <p:nvSpPr>
            <p:cNvPr id="6" name="TextBox 5"/>
            <p:cNvSpPr txBox="1"/>
            <p:nvPr/>
          </p:nvSpPr>
          <p:spPr>
            <a:xfrm>
              <a:off x="2357673" y="3029661"/>
              <a:ext cx="49084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tx1"/>
                  </a:solidFill>
                  <a:latin typeface="cmsy10"/>
                  <a:cs typeface="Arial" panose="020B0604020202020204" pitchFamily="34" charset="0"/>
                </a:rPr>
                <a:t>I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213220" y="3029661"/>
              <a:ext cx="128432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tx1"/>
                  </a:solidFill>
                  <a:latin typeface="cmmi10"/>
                  <a:cs typeface="Arial" panose="020B0604020202020204" pitchFamily="34" charset="0"/>
                </a:rPr>
                <a:t>¥</a:t>
              </a:r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dirty="0" smtClean="0">
                  <a:solidFill>
                    <a:schemeClr val="tx1"/>
                  </a:solidFill>
                  <a:latin typeface="cmsy10"/>
                  <a:cs typeface="Arial" panose="020B0604020202020204" pitchFamily="34" charset="0"/>
                </a:rPr>
                <a:t>I</a:t>
              </a:r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669776" y="3029661"/>
              <a:ext cx="63350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tx1"/>
                  </a:solidFill>
                  <a:latin typeface="cmsy10"/>
                  <a:cs typeface="Arial" panose="020B0604020202020204" pitchFamily="34" charset="0"/>
                </a:rPr>
                <a:t>O</a:t>
              </a: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3270142" y="2836817"/>
              <a:ext cx="898902" cy="535209"/>
              <a:chOff x="3270142" y="2887334"/>
              <a:chExt cx="898902" cy="535209"/>
            </a:xfrm>
          </p:grpSpPr>
          <p:cxnSp>
            <p:nvCxnSpPr>
              <p:cNvPr id="8" name="Straight Arrow Connector 7"/>
              <p:cNvCxnSpPr/>
              <p:nvPr/>
            </p:nvCxnSpPr>
            <p:spPr bwMode="auto">
              <a:xfrm>
                <a:off x="3270142" y="3422543"/>
                <a:ext cx="898902" cy="0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sp>
            <p:nvSpPr>
              <p:cNvPr id="13" name="TextBox 12"/>
              <p:cNvSpPr txBox="1"/>
              <p:nvPr/>
            </p:nvSpPr>
            <p:spPr>
              <a:xfrm>
                <a:off x="3416015" y="2887334"/>
                <a:ext cx="45076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smtClean="0">
                    <a:solidFill>
                      <a:schemeClr val="tx1"/>
                    </a:solidFill>
                    <a:latin typeface="cmmi10"/>
                    <a:cs typeface="Arial" panose="020B0604020202020204" pitchFamily="34" charset="0"/>
                  </a:rPr>
                  <a:t>¥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5669796" y="2836817"/>
              <a:ext cx="898902" cy="535209"/>
              <a:chOff x="5669796" y="2887334"/>
              <a:chExt cx="898902" cy="535209"/>
            </a:xfrm>
          </p:grpSpPr>
          <p:cxnSp>
            <p:nvCxnSpPr>
              <p:cNvPr id="11" name="Straight Arrow Connector 10"/>
              <p:cNvCxnSpPr/>
              <p:nvPr/>
            </p:nvCxnSpPr>
            <p:spPr bwMode="auto">
              <a:xfrm>
                <a:off x="5669796" y="3422543"/>
                <a:ext cx="898902" cy="0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sp>
            <p:nvSpPr>
              <p:cNvPr id="14" name="TextBox 13"/>
              <p:cNvSpPr txBox="1"/>
              <p:nvPr/>
            </p:nvSpPr>
            <p:spPr>
              <a:xfrm>
                <a:off x="5928330" y="2887334"/>
                <a:ext cx="38183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sz="2800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δ</a:t>
                </a:r>
                <a:endParaRPr lang="en-US" sz="2800" dirty="0" smtClean="0">
                  <a:solidFill>
                    <a:schemeClr val="tx1"/>
                  </a:solidFill>
                  <a:latin typeface="cmmi1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9" name="Rounded Rectangular Callout 18"/>
          <p:cNvSpPr/>
          <p:nvPr/>
        </p:nvSpPr>
        <p:spPr>
          <a:xfrm>
            <a:off x="1168592" y="2878894"/>
            <a:ext cx="732733" cy="700675"/>
          </a:xfrm>
          <a:prstGeom prst="wedgeRoundRectCallout">
            <a:avLst>
              <a:gd name="adj1" fmla="val -25063"/>
              <a:gd name="adj2" fmla="val 93467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Box 122"/>
          <p:cNvSpPr txBox="1">
            <a:spLocks noChangeArrowheads="1"/>
          </p:cNvSpPr>
          <p:nvPr/>
        </p:nvSpPr>
        <p:spPr bwMode="auto">
          <a:xfrm>
            <a:off x="651625" y="3954592"/>
            <a:ext cx="1524776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input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complex</a:t>
            </a:r>
          </a:p>
        </p:txBody>
      </p:sp>
      <p:sp>
        <p:nvSpPr>
          <p:cNvPr id="21" name="Text Box 122"/>
          <p:cNvSpPr txBox="1">
            <a:spLocks noChangeArrowheads="1"/>
          </p:cNvSpPr>
          <p:nvPr/>
        </p:nvSpPr>
        <p:spPr bwMode="auto">
          <a:xfrm>
            <a:off x="2680987" y="3954592"/>
            <a:ext cx="1524776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protocol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complex</a:t>
            </a:r>
          </a:p>
        </p:txBody>
      </p:sp>
      <p:sp>
        <p:nvSpPr>
          <p:cNvPr id="22" name="Rounded Rectangular Callout 21"/>
          <p:cNvSpPr/>
          <p:nvPr/>
        </p:nvSpPr>
        <p:spPr>
          <a:xfrm>
            <a:off x="3047224" y="2878894"/>
            <a:ext cx="1261242" cy="700675"/>
          </a:xfrm>
          <a:prstGeom prst="wedgeRoundRectCallout">
            <a:avLst>
              <a:gd name="adj1" fmla="val -25063"/>
              <a:gd name="adj2" fmla="val 93467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ounded Rectangular Callout 22"/>
          <p:cNvSpPr/>
          <p:nvPr/>
        </p:nvSpPr>
        <p:spPr>
          <a:xfrm>
            <a:off x="5379617" y="2878893"/>
            <a:ext cx="1261242" cy="700675"/>
          </a:xfrm>
          <a:prstGeom prst="wedgeRoundRectCallout">
            <a:avLst>
              <a:gd name="adj1" fmla="val -25063"/>
              <a:gd name="adj2" fmla="val 93467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Box 122"/>
          <p:cNvSpPr txBox="1">
            <a:spLocks noChangeArrowheads="1"/>
          </p:cNvSpPr>
          <p:nvPr/>
        </p:nvSpPr>
        <p:spPr bwMode="auto">
          <a:xfrm>
            <a:off x="4710349" y="3954592"/>
            <a:ext cx="1524776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output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complex</a:t>
            </a:r>
          </a:p>
        </p:txBody>
      </p:sp>
      <p:sp>
        <p:nvSpPr>
          <p:cNvPr id="25" name="Rounded Rectangular Callout 24"/>
          <p:cNvSpPr/>
          <p:nvPr/>
        </p:nvSpPr>
        <p:spPr>
          <a:xfrm>
            <a:off x="4739249" y="2617284"/>
            <a:ext cx="381836" cy="523220"/>
          </a:xfrm>
          <a:prstGeom prst="wedgeRoundRectCallout">
            <a:avLst>
              <a:gd name="adj1" fmla="val 364591"/>
              <a:gd name="adj2" fmla="val -122766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Box 122"/>
          <p:cNvSpPr txBox="1">
            <a:spLocks noChangeArrowheads="1"/>
          </p:cNvSpPr>
          <p:nvPr/>
        </p:nvSpPr>
        <p:spPr bwMode="auto">
          <a:xfrm>
            <a:off x="6426171" y="1802912"/>
            <a:ext cx="1505540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decision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map</a:t>
            </a:r>
          </a:p>
        </p:txBody>
      </p:sp>
      <p:sp>
        <p:nvSpPr>
          <p:cNvPr id="27" name="Text Box 122"/>
          <p:cNvSpPr txBox="1">
            <a:spLocks noChangeArrowheads="1"/>
          </p:cNvSpPr>
          <p:nvPr/>
        </p:nvSpPr>
        <p:spPr bwMode="auto">
          <a:xfrm>
            <a:off x="6739712" y="3965827"/>
            <a:ext cx="1765227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carried by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</a:p>
        </p:txBody>
      </p:sp>
    </p:spTree>
    <p:extLst>
      <p:ext uri="{BB962C8B-B14F-4D97-AF65-F5344CB8AC3E}">
        <p14:creationId xmlns:p14="http://schemas.microsoft.com/office/powerpoint/2010/main" val="2961464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Protocol </a:t>
            </a:r>
            <a:r>
              <a:rPr lang="en-US" dirty="0">
                <a:latin typeface="cmsy10"/>
              </a:rPr>
              <a:t>)</a:t>
            </a:r>
            <a:r>
              <a:rPr lang="en-US" dirty="0"/>
              <a:t> </a:t>
            </a:r>
            <a:r>
              <a:rPr lang="en-US" dirty="0" smtClean="0"/>
              <a:t>Map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024139" y="2810128"/>
            <a:ext cx="12843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¥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0695" y="2810128"/>
            <a:ext cx="63350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4480715" y="2617284"/>
            <a:ext cx="898902" cy="535209"/>
            <a:chOff x="5669796" y="2887334"/>
            <a:chExt cx="898902" cy="535209"/>
          </a:xfrm>
        </p:grpSpPr>
        <p:cxnSp>
          <p:nvCxnSpPr>
            <p:cNvPr id="11" name="Straight Arrow Connector 10"/>
            <p:cNvCxnSpPr/>
            <p:nvPr/>
          </p:nvCxnSpPr>
          <p:spPr bwMode="auto">
            <a:xfrm>
              <a:off x="5669796" y="3422543"/>
              <a:ext cx="898902" cy="0"/>
            </a:xfrm>
            <a:prstGeom prst="straightConnector1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4" name="TextBox 13"/>
            <p:cNvSpPr txBox="1"/>
            <p:nvPr/>
          </p:nvSpPr>
          <p:spPr>
            <a:xfrm>
              <a:off x="5928330" y="2887334"/>
              <a:ext cx="38183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δ</a:t>
              </a:r>
              <a:endPara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endParaRPr>
            </a:p>
          </p:txBody>
        </p:sp>
      </p:grpSp>
      <p:sp>
        <p:nvSpPr>
          <p:cNvPr id="21" name="Text Box 122"/>
          <p:cNvSpPr txBox="1">
            <a:spLocks noChangeArrowheads="1"/>
          </p:cNvSpPr>
          <p:nvPr/>
        </p:nvSpPr>
        <p:spPr bwMode="auto">
          <a:xfrm>
            <a:off x="2460575" y="3954592"/>
            <a:ext cx="1965602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subdivision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of input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complex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ounded Rectangular Callout 21"/>
          <p:cNvSpPr/>
          <p:nvPr/>
        </p:nvSpPr>
        <p:spPr>
          <a:xfrm>
            <a:off x="3047224" y="2878894"/>
            <a:ext cx="1261242" cy="700675"/>
          </a:xfrm>
          <a:prstGeom prst="wedgeRoundRectCallout">
            <a:avLst>
              <a:gd name="adj1" fmla="val -25063"/>
              <a:gd name="adj2" fmla="val 93467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Box 122"/>
          <p:cNvSpPr txBox="1">
            <a:spLocks noChangeArrowheads="1"/>
          </p:cNvSpPr>
          <p:nvPr/>
        </p:nvSpPr>
        <p:spPr bwMode="auto">
          <a:xfrm>
            <a:off x="6739712" y="3965827"/>
            <a:ext cx="1765227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carried by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</a:p>
        </p:txBody>
      </p:sp>
    </p:spTree>
    <p:extLst>
      <p:ext uri="{BB962C8B-B14F-4D97-AF65-F5344CB8AC3E}">
        <p14:creationId xmlns:p14="http://schemas.microsoft.com/office/powerpoint/2010/main" val="264987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1609408" y="1799062"/>
            <a:ext cx="398378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Inherently colored tasks</a:t>
            </a:r>
          </a:p>
        </p:txBody>
      </p:sp>
      <p:sp>
        <p:nvSpPr>
          <p:cNvPr id="24" name="Text Box 122"/>
          <p:cNvSpPr txBox="1">
            <a:spLocks noChangeArrowheads="1"/>
          </p:cNvSpPr>
          <p:nvPr/>
        </p:nvSpPr>
        <p:spPr bwMode="auto">
          <a:xfrm>
            <a:off x="1609408" y="3509988"/>
            <a:ext cx="276229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Protocol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cmsy10"/>
                <a:cs typeface="Arial" panose="020B0604020202020204" pitchFamily="34" charset="0"/>
              </a:rPr>
              <a:t>)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map</a:t>
            </a:r>
          </a:p>
        </p:txBody>
      </p:sp>
      <p:sp>
        <p:nvSpPr>
          <p:cNvPr id="18" name="Text Box 122"/>
          <p:cNvSpPr txBox="1">
            <a:spLocks noChangeArrowheads="1"/>
          </p:cNvSpPr>
          <p:nvPr/>
        </p:nvSpPr>
        <p:spPr bwMode="auto">
          <a:xfrm>
            <a:off x="1609408" y="2654525"/>
            <a:ext cx="454162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Solvability for colored tasks</a:t>
            </a:r>
          </a:p>
        </p:txBody>
      </p:sp>
      <p:sp>
        <p:nvSpPr>
          <p:cNvPr id="19" name="Text Box 122"/>
          <p:cNvSpPr txBox="1">
            <a:spLocks noChangeArrowheads="1"/>
          </p:cNvSpPr>
          <p:nvPr/>
        </p:nvSpPr>
        <p:spPr bwMode="auto">
          <a:xfrm>
            <a:off x="1609408" y="4365451"/>
            <a:ext cx="276229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Map </a:t>
            </a:r>
            <a:r>
              <a:rPr lang="en-US" sz="2800" dirty="0" smtClean="0">
                <a:latin typeface="cmsy10"/>
                <a:cs typeface="Arial" panose="020B0604020202020204" pitchFamily="34" charset="0"/>
              </a:rPr>
              <a:t>)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protocol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609408" y="5220913"/>
            <a:ext cx="566969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Sufficient Topological Conditions</a:t>
            </a:r>
          </a:p>
        </p:txBody>
      </p:sp>
    </p:spTree>
    <p:extLst>
      <p:ext uri="{BB962C8B-B14F-4D97-AF65-F5344CB8AC3E}">
        <p14:creationId xmlns:p14="http://schemas.microsoft.com/office/powerpoint/2010/main" val="256143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987436" y="1163781"/>
            <a:ext cx="2532488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Task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6" name="Freeform 5"/>
          <p:cNvSpPr/>
          <p:nvPr/>
        </p:nvSpPr>
        <p:spPr>
          <a:xfrm>
            <a:off x="609599" y="2576945"/>
            <a:ext cx="3859401" cy="2590801"/>
          </a:xfrm>
          <a:custGeom>
            <a:avLst/>
            <a:gdLst>
              <a:gd name="connsiteX0" fmla="*/ 1122218 w 2992582"/>
              <a:gd name="connsiteY0" fmla="*/ 0 h 2008909"/>
              <a:gd name="connsiteX1" fmla="*/ 1122218 w 2992582"/>
              <a:gd name="connsiteY1" fmla="*/ 0 h 2008909"/>
              <a:gd name="connsiteX2" fmla="*/ 1039091 w 2992582"/>
              <a:gd name="connsiteY2" fmla="*/ 83128 h 2008909"/>
              <a:gd name="connsiteX3" fmla="*/ 0 w 2992582"/>
              <a:gd name="connsiteY3" fmla="*/ 1025237 h 2008909"/>
              <a:gd name="connsiteX4" fmla="*/ 748146 w 2992582"/>
              <a:gd name="connsiteY4" fmla="*/ 1925782 h 2008909"/>
              <a:gd name="connsiteX5" fmla="*/ 2493818 w 2992582"/>
              <a:gd name="connsiteY5" fmla="*/ 2008909 h 2008909"/>
              <a:gd name="connsiteX6" fmla="*/ 2646218 w 2992582"/>
              <a:gd name="connsiteY6" fmla="*/ 1967346 h 2008909"/>
              <a:gd name="connsiteX7" fmla="*/ 2715491 w 2992582"/>
              <a:gd name="connsiteY7" fmla="*/ 1953491 h 2008909"/>
              <a:gd name="connsiteX8" fmla="*/ 2992582 w 2992582"/>
              <a:gd name="connsiteY8" fmla="*/ 1233055 h 2008909"/>
              <a:gd name="connsiteX9" fmla="*/ 2992582 w 2992582"/>
              <a:gd name="connsiteY9" fmla="*/ 1066800 h 2008909"/>
              <a:gd name="connsiteX10" fmla="*/ 2743200 w 2992582"/>
              <a:gd name="connsiteY10" fmla="*/ 401782 h 2008909"/>
              <a:gd name="connsiteX11" fmla="*/ 2618509 w 2992582"/>
              <a:gd name="connsiteY11" fmla="*/ 360219 h 2008909"/>
              <a:gd name="connsiteX12" fmla="*/ 1122218 w 2992582"/>
              <a:gd name="connsiteY12" fmla="*/ 0 h 2008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92582" h="2008909">
                <a:moveTo>
                  <a:pt x="1122218" y="0"/>
                </a:moveTo>
                <a:lnTo>
                  <a:pt x="1122218" y="0"/>
                </a:lnTo>
                <a:lnTo>
                  <a:pt x="1039091" y="83128"/>
                </a:lnTo>
                <a:lnTo>
                  <a:pt x="0" y="1025237"/>
                </a:lnTo>
                <a:lnTo>
                  <a:pt x="748146" y="1925782"/>
                </a:lnTo>
                <a:lnTo>
                  <a:pt x="2493818" y="2008909"/>
                </a:lnTo>
                <a:cubicBezTo>
                  <a:pt x="2544618" y="1995055"/>
                  <a:pt x="2595135" y="1980117"/>
                  <a:pt x="2646218" y="1967346"/>
                </a:cubicBezTo>
                <a:cubicBezTo>
                  <a:pt x="2669063" y="1961635"/>
                  <a:pt x="2715491" y="1953491"/>
                  <a:pt x="2715491" y="1953491"/>
                </a:cubicBezTo>
                <a:lnTo>
                  <a:pt x="2992582" y="1233055"/>
                </a:lnTo>
                <a:lnTo>
                  <a:pt x="2992582" y="1066800"/>
                </a:lnTo>
                <a:lnTo>
                  <a:pt x="2743200" y="401782"/>
                </a:lnTo>
                <a:cubicBezTo>
                  <a:pt x="2628040" y="358597"/>
                  <a:pt x="2671822" y="360219"/>
                  <a:pt x="2618509" y="360219"/>
                </a:cubicBezTo>
                <a:lnTo>
                  <a:pt x="1122218" y="0"/>
                </a:lnTo>
                <a:close/>
              </a:path>
            </a:pathLst>
          </a:cu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Hexagon 8"/>
          <p:cNvSpPr/>
          <p:nvPr/>
        </p:nvSpPr>
        <p:spPr>
          <a:xfrm>
            <a:off x="5403273" y="2327564"/>
            <a:ext cx="3487466" cy="3006436"/>
          </a:xfrm>
          <a:prstGeom prst="hexagon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2321130" y="5424047"/>
            <a:ext cx="436338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6928837" y="5424047"/>
            <a:ext cx="436338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</a:p>
        </p:txBody>
      </p:sp>
      <p:cxnSp>
        <p:nvCxnSpPr>
          <p:cNvPr id="19" name="Curved Connector 18"/>
          <p:cNvCxnSpPr/>
          <p:nvPr/>
        </p:nvCxnSpPr>
        <p:spPr bwMode="auto">
          <a:xfrm flipV="1">
            <a:off x="2992582" y="3491346"/>
            <a:ext cx="3380509" cy="443345"/>
          </a:xfrm>
          <a:prstGeom prst="curvedConnector3">
            <a:avLst>
              <a:gd name="adj1" fmla="val 52049"/>
            </a:avLst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6" name="TextBox 25"/>
          <p:cNvSpPr txBox="1"/>
          <p:nvPr/>
        </p:nvSpPr>
        <p:spPr bwMode="auto">
          <a:xfrm>
            <a:off x="6319236" y="4454230"/>
            <a:ext cx="1397745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2092037" y="3089564"/>
            <a:ext cx="1496290" cy="1260763"/>
            <a:chOff x="2092037" y="3089564"/>
            <a:chExt cx="1496290" cy="1260763"/>
          </a:xfrm>
        </p:grpSpPr>
        <p:sp>
          <p:nvSpPr>
            <p:cNvPr id="13" name="Isosceles Triangle 12"/>
            <p:cNvSpPr/>
            <p:nvPr/>
          </p:nvSpPr>
          <p:spPr>
            <a:xfrm>
              <a:off x="2181814" y="3158835"/>
              <a:ext cx="1317844" cy="1136073"/>
            </a:xfrm>
            <a:prstGeom prst="triangle">
              <a:avLst/>
            </a:prstGeom>
            <a:gradFill>
              <a:gsLst>
                <a:gs pos="0">
                  <a:srgbClr val="FF0000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2092037" y="4184073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rgbClr val="00B0F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2770909" y="3089564"/>
              <a:ext cx="152400" cy="152400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3435927" y="4197927"/>
              <a:ext cx="152400" cy="152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068291" y="3020291"/>
            <a:ext cx="1427018" cy="1371600"/>
            <a:chOff x="6068291" y="3020291"/>
            <a:chExt cx="1427018" cy="1371600"/>
          </a:xfrm>
        </p:grpSpPr>
        <p:sp>
          <p:nvSpPr>
            <p:cNvPr id="14" name="Freeform 13"/>
            <p:cNvSpPr/>
            <p:nvPr/>
          </p:nvSpPr>
          <p:spPr>
            <a:xfrm>
              <a:off x="6456218" y="3103418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>
              <a:off x="6137564" y="3505200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>
              <a:off x="6802582" y="3519055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>
            <a:xfrm flipV="1">
              <a:off x="6456218" y="3505201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 flipV="1">
              <a:off x="6788728" y="3103419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7342909" y="3075709"/>
              <a:ext cx="152400" cy="152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7079673" y="3435927"/>
              <a:ext cx="152400" cy="152400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 flipV="1">
              <a:off x="6137564" y="3906982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6386946" y="4239491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rgbClr val="00B0F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6373092" y="3380509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rgbClr val="00B0F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6068291" y="3865418"/>
              <a:ext cx="152400" cy="152400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 flipV="1">
              <a:off x="6816436" y="3906983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6677891" y="3851563"/>
              <a:ext cx="152400" cy="152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7051963" y="4197928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rgbClr val="00B0F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7342909" y="3865418"/>
              <a:ext cx="152400" cy="152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6705600" y="3020291"/>
              <a:ext cx="152400" cy="152400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 bwMode="auto">
          <a:xfrm>
            <a:off x="2647782" y="4357247"/>
            <a:ext cx="436338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</a:p>
        </p:txBody>
      </p:sp>
    </p:spTree>
    <p:extLst>
      <p:ext uri="{BB962C8B-B14F-4D97-AF65-F5344CB8AC3E}">
        <p14:creationId xmlns:p14="http://schemas.microsoft.com/office/powerpoint/2010/main" val="941506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/>
      <p:bldP spid="11" grpId="0"/>
      <p:bldP spid="26" grpId="0"/>
      <p:bldP spid="4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9838C-E50F-4582-A855-56555098063F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A794-4692-4779-9EBA-A0B3349CB0A1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5" name="Isosceles Triangle 4"/>
          <p:cNvSpPr/>
          <p:nvPr/>
        </p:nvSpPr>
        <p:spPr>
          <a:xfrm>
            <a:off x="5120050" y="2330245"/>
            <a:ext cx="2976814" cy="2566219"/>
          </a:xfrm>
          <a:prstGeom prst="triangle">
            <a:avLst/>
          </a:prstGeom>
          <a:gradFill>
            <a:gsLst>
              <a:gs pos="0">
                <a:schemeClr val="accent4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38100">
            <a:solidFill>
              <a:srgbClr val="6666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877430" y="580104"/>
            <a:ext cx="2976814" cy="2566219"/>
          </a:xfrm>
          <a:prstGeom prst="triangle">
            <a:avLst/>
          </a:prstGeom>
          <a:gradFill>
            <a:gsLst>
              <a:gs pos="0">
                <a:schemeClr val="accent4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2254714" y="493848"/>
            <a:ext cx="228823" cy="228823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784791" y="3020739"/>
            <a:ext cx="228823" cy="228823"/>
          </a:xfrm>
          <a:prstGeom prst="ellipse">
            <a:avLst/>
          </a:prstGeom>
          <a:solidFill>
            <a:srgbClr val="6666FF"/>
          </a:solidFill>
          <a:ln w="38100">
            <a:solidFill>
              <a:srgbClr val="0070C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3724637" y="3055151"/>
            <a:ext cx="228823" cy="228823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00B0F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Isosceles Triangle 9"/>
          <p:cNvSpPr/>
          <p:nvPr/>
        </p:nvSpPr>
        <p:spPr>
          <a:xfrm flipV="1">
            <a:off x="6268064" y="3672349"/>
            <a:ext cx="811161" cy="699277"/>
          </a:xfrm>
          <a:prstGeom prst="triangle">
            <a:avLst/>
          </a:prstGeom>
          <a:ln w="38100">
            <a:solidFill>
              <a:srgbClr val="6666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Connector 11"/>
          <p:cNvCxnSpPr>
            <a:endCxn id="5" idx="0"/>
          </p:cNvCxnSpPr>
          <p:nvPr/>
        </p:nvCxnSpPr>
        <p:spPr bwMode="auto">
          <a:xfrm rot="5400000" flipH="1" flipV="1">
            <a:off x="5796705" y="2801604"/>
            <a:ext cx="1283110" cy="340393"/>
          </a:xfrm>
          <a:prstGeom prst="line">
            <a:avLst/>
          </a:prstGeom>
          <a:noFill/>
          <a:ln w="57150" cap="flat" cmpd="sng" algn="ctr">
            <a:solidFill>
              <a:srgbClr val="6666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>
            <a:stCxn id="10" idx="4"/>
            <a:endCxn id="5" idx="0"/>
          </p:cNvCxnSpPr>
          <p:nvPr/>
        </p:nvCxnSpPr>
        <p:spPr bwMode="auto">
          <a:xfrm rot="16200000" flipV="1">
            <a:off x="6172789" y="2765913"/>
            <a:ext cx="1342104" cy="470768"/>
          </a:xfrm>
          <a:prstGeom prst="line">
            <a:avLst/>
          </a:prstGeom>
          <a:noFill/>
          <a:ln w="57150" cap="flat" cmpd="sng" algn="ctr">
            <a:solidFill>
              <a:srgbClr val="6666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>
            <a:stCxn id="10" idx="0"/>
            <a:endCxn id="5" idx="2"/>
          </p:cNvCxnSpPr>
          <p:nvPr/>
        </p:nvCxnSpPr>
        <p:spPr bwMode="auto">
          <a:xfrm rot="5400000">
            <a:off x="5634429" y="3857248"/>
            <a:ext cx="524838" cy="1553595"/>
          </a:xfrm>
          <a:prstGeom prst="line">
            <a:avLst/>
          </a:prstGeom>
          <a:noFill/>
          <a:ln w="57150" cap="flat" cmpd="sng" algn="ctr">
            <a:solidFill>
              <a:srgbClr val="6666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>
            <a:stCxn id="10" idx="2"/>
            <a:endCxn id="5" idx="2"/>
          </p:cNvCxnSpPr>
          <p:nvPr/>
        </p:nvCxnSpPr>
        <p:spPr bwMode="auto">
          <a:xfrm rot="16200000" flipH="1" flipV="1">
            <a:off x="5081999" y="3710399"/>
            <a:ext cx="1224115" cy="1148014"/>
          </a:xfrm>
          <a:prstGeom prst="line">
            <a:avLst/>
          </a:prstGeom>
          <a:noFill/>
          <a:ln w="57150" cap="flat" cmpd="sng" algn="ctr">
            <a:solidFill>
              <a:srgbClr val="6666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>
            <a:stCxn id="10" idx="4"/>
            <a:endCxn id="5" idx="4"/>
          </p:cNvCxnSpPr>
          <p:nvPr/>
        </p:nvCxnSpPr>
        <p:spPr bwMode="auto">
          <a:xfrm rot="16200000" flipH="1">
            <a:off x="6975986" y="3775587"/>
            <a:ext cx="1224115" cy="1017639"/>
          </a:xfrm>
          <a:prstGeom prst="line">
            <a:avLst/>
          </a:prstGeom>
          <a:noFill/>
          <a:ln w="57150" cap="flat" cmpd="sng" algn="ctr">
            <a:solidFill>
              <a:srgbClr val="6666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>
            <a:stCxn id="10" idx="0"/>
            <a:endCxn id="5" idx="4"/>
          </p:cNvCxnSpPr>
          <p:nvPr/>
        </p:nvCxnSpPr>
        <p:spPr bwMode="auto">
          <a:xfrm rot="16200000" flipH="1">
            <a:off x="7122835" y="3922435"/>
            <a:ext cx="524838" cy="1423219"/>
          </a:xfrm>
          <a:prstGeom prst="line">
            <a:avLst/>
          </a:prstGeom>
          <a:noFill/>
          <a:ln w="57150" cap="flat" cmpd="sng" algn="ctr">
            <a:solidFill>
              <a:srgbClr val="6666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Oval 24"/>
          <p:cNvSpPr/>
          <p:nvPr/>
        </p:nvSpPr>
        <p:spPr>
          <a:xfrm>
            <a:off x="6507166" y="2224324"/>
            <a:ext cx="228823" cy="228823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5037243" y="4751215"/>
            <a:ext cx="228823" cy="228823"/>
          </a:xfrm>
          <a:prstGeom prst="ellipse">
            <a:avLst/>
          </a:prstGeom>
          <a:solidFill>
            <a:srgbClr val="6666FF"/>
          </a:solidFill>
          <a:ln w="38100">
            <a:solidFill>
              <a:srgbClr val="6666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7977089" y="4785627"/>
            <a:ext cx="228823" cy="228823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00B0F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6167954" y="3578718"/>
            <a:ext cx="228823" cy="228823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00B0F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6944701" y="3578718"/>
            <a:ext cx="228823" cy="228823"/>
          </a:xfrm>
          <a:prstGeom prst="ellipse">
            <a:avLst/>
          </a:prstGeom>
          <a:solidFill>
            <a:srgbClr val="6666FF"/>
          </a:solidFill>
          <a:ln w="38100">
            <a:solidFill>
              <a:srgbClr val="6666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6541579" y="4235021"/>
            <a:ext cx="228823" cy="228823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 bwMode="auto">
          <a:xfrm>
            <a:off x="492269" y="3510116"/>
            <a:ext cx="3477234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chromatic simplex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endParaRPr lang="en-US" sz="2800" dirty="0" smtClean="0">
              <a:solidFill>
                <a:schemeClr val="tx1"/>
              </a:solidFill>
              <a:latin typeface="cmmi1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 bwMode="auto">
          <a:xfrm>
            <a:off x="4224398" y="5107857"/>
            <a:ext cx="4576894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chromatic subdivision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</a:p>
        </p:txBody>
      </p:sp>
      <p:cxnSp>
        <p:nvCxnSpPr>
          <p:cNvPr id="36" name="Straight Connector 35"/>
          <p:cNvCxnSpPr>
            <a:stCxn id="29" idx="7"/>
            <a:endCxn id="33" idx="0"/>
          </p:cNvCxnSpPr>
          <p:nvPr/>
        </p:nvCxnSpPr>
        <p:spPr bwMode="auto">
          <a:xfrm rot="5400000" flipH="1" flipV="1">
            <a:off x="6939012" y="3369224"/>
            <a:ext cx="444007" cy="42003"/>
          </a:xfrm>
          <a:prstGeom prst="line">
            <a:avLst/>
          </a:prstGeom>
          <a:noFill/>
          <a:ln w="57150" cap="flat" cmpd="sng" algn="ctr">
            <a:solidFill>
              <a:srgbClr val="6666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>
            <a:stCxn id="29" idx="6"/>
            <a:endCxn id="34" idx="5"/>
          </p:cNvCxnSpPr>
          <p:nvPr/>
        </p:nvCxnSpPr>
        <p:spPr bwMode="auto">
          <a:xfrm>
            <a:off x="7173524" y="3693130"/>
            <a:ext cx="389278" cy="162016"/>
          </a:xfrm>
          <a:prstGeom prst="line">
            <a:avLst/>
          </a:prstGeom>
          <a:noFill/>
          <a:ln w="57150" cap="flat" cmpd="sng" algn="ctr">
            <a:solidFill>
              <a:srgbClr val="6666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3" name="Oval 32"/>
          <p:cNvSpPr/>
          <p:nvPr/>
        </p:nvSpPr>
        <p:spPr>
          <a:xfrm>
            <a:off x="7067605" y="3168221"/>
            <a:ext cx="228823" cy="228823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00B0F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7367489" y="3659833"/>
            <a:ext cx="228823" cy="228823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146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2" grpId="0" animBg="1"/>
      <p:bldP spid="33" grpId="0" animBg="1"/>
      <p:bldP spid="3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6" name="Freeform 5"/>
          <p:cNvSpPr/>
          <p:nvPr/>
        </p:nvSpPr>
        <p:spPr>
          <a:xfrm>
            <a:off x="609599" y="2576945"/>
            <a:ext cx="3859401" cy="2590801"/>
          </a:xfrm>
          <a:custGeom>
            <a:avLst/>
            <a:gdLst>
              <a:gd name="connsiteX0" fmla="*/ 1122218 w 2992582"/>
              <a:gd name="connsiteY0" fmla="*/ 0 h 2008909"/>
              <a:gd name="connsiteX1" fmla="*/ 1122218 w 2992582"/>
              <a:gd name="connsiteY1" fmla="*/ 0 h 2008909"/>
              <a:gd name="connsiteX2" fmla="*/ 1039091 w 2992582"/>
              <a:gd name="connsiteY2" fmla="*/ 83128 h 2008909"/>
              <a:gd name="connsiteX3" fmla="*/ 0 w 2992582"/>
              <a:gd name="connsiteY3" fmla="*/ 1025237 h 2008909"/>
              <a:gd name="connsiteX4" fmla="*/ 748146 w 2992582"/>
              <a:gd name="connsiteY4" fmla="*/ 1925782 h 2008909"/>
              <a:gd name="connsiteX5" fmla="*/ 2493818 w 2992582"/>
              <a:gd name="connsiteY5" fmla="*/ 2008909 h 2008909"/>
              <a:gd name="connsiteX6" fmla="*/ 2646218 w 2992582"/>
              <a:gd name="connsiteY6" fmla="*/ 1967346 h 2008909"/>
              <a:gd name="connsiteX7" fmla="*/ 2715491 w 2992582"/>
              <a:gd name="connsiteY7" fmla="*/ 1953491 h 2008909"/>
              <a:gd name="connsiteX8" fmla="*/ 2992582 w 2992582"/>
              <a:gd name="connsiteY8" fmla="*/ 1233055 h 2008909"/>
              <a:gd name="connsiteX9" fmla="*/ 2992582 w 2992582"/>
              <a:gd name="connsiteY9" fmla="*/ 1066800 h 2008909"/>
              <a:gd name="connsiteX10" fmla="*/ 2743200 w 2992582"/>
              <a:gd name="connsiteY10" fmla="*/ 401782 h 2008909"/>
              <a:gd name="connsiteX11" fmla="*/ 2618509 w 2992582"/>
              <a:gd name="connsiteY11" fmla="*/ 360219 h 2008909"/>
              <a:gd name="connsiteX12" fmla="*/ 1122218 w 2992582"/>
              <a:gd name="connsiteY12" fmla="*/ 0 h 2008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92582" h="2008909">
                <a:moveTo>
                  <a:pt x="1122218" y="0"/>
                </a:moveTo>
                <a:lnTo>
                  <a:pt x="1122218" y="0"/>
                </a:lnTo>
                <a:lnTo>
                  <a:pt x="1039091" y="83128"/>
                </a:lnTo>
                <a:lnTo>
                  <a:pt x="0" y="1025237"/>
                </a:lnTo>
                <a:lnTo>
                  <a:pt x="748146" y="1925782"/>
                </a:lnTo>
                <a:lnTo>
                  <a:pt x="2493818" y="2008909"/>
                </a:lnTo>
                <a:cubicBezTo>
                  <a:pt x="2544618" y="1995055"/>
                  <a:pt x="2595135" y="1980117"/>
                  <a:pt x="2646218" y="1967346"/>
                </a:cubicBezTo>
                <a:cubicBezTo>
                  <a:pt x="2669063" y="1961635"/>
                  <a:pt x="2715491" y="1953491"/>
                  <a:pt x="2715491" y="1953491"/>
                </a:cubicBezTo>
                <a:lnTo>
                  <a:pt x="2992582" y="1233055"/>
                </a:lnTo>
                <a:lnTo>
                  <a:pt x="2992582" y="1066800"/>
                </a:lnTo>
                <a:lnTo>
                  <a:pt x="2743200" y="401782"/>
                </a:lnTo>
                <a:cubicBezTo>
                  <a:pt x="2628040" y="358597"/>
                  <a:pt x="2671822" y="360219"/>
                  <a:pt x="2618509" y="360219"/>
                </a:cubicBezTo>
                <a:lnTo>
                  <a:pt x="1122218" y="0"/>
                </a:lnTo>
                <a:close/>
              </a:path>
            </a:pathLst>
          </a:cu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Hexagon 8"/>
          <p:cNvSpPr/>
          <p:nvPr/>
        </p:nvSpPr>
        <p:spPr>
          <a:xfrm>
            <a:off x="5403273" y="2327564"/>
            <a:ext cx="3487466" cy="3006436"/>
          </a:xfrm>
          <a:prstGeom prst="hexagon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2321130" y="5424047"/>
            <a:ext cx="436338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6928837" y="5424047"/>
            <a:ext cx="436338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</a:p>
        </p:txBody>
      </p:sp>
      <p:sp>
        <p:nvSpPr>
          <p:cNvPr id="26" name="TextBox 25"/>
          <p:cNvSpPr txBox="1"/>
          <p:nvPr/>
        </p:nvSpPr>
        <p:spPr bwMode="auto">
          <a:xfrm>
            <a:off x="6319236" y="4454230"/>
            <a:ext cx="1397745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3" name="Isosceles Triangle 12"/>
          <p:cNvSpPr/>
          <p:nvPr/>
        </p:nvSpPr>
        <p:spPr>
          <a:xfrm>
            <a:off x="2181814" y="3158835"/>
            <a:ext cx="1317844" cy="1136073"/>
          </a:xfrm>
          <a:prstGeom prst="triangle">
            <a:avLst/>
          </a:prstGeom>
          <a:gradFill>
            <a:gsLst>
              <a:gs pos="0">
                <a:srgbClr val="FF0000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2106325" y="4184073"/>
            <a:ext cx="152400" cy="152400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00B0F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3435927" y="4197927"/>
            <a:ext cx="152400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45"/>
          <p:cNvGrpSpPr/>
          <p:nvPr/>
        </p:nvGrpSpPr>
        <p:grpSpPr>
          <a:xfrm>
            <a:off x="6068291" y="3020291"/>
            <a:ext cx="1427018" cy="1371600"/>
            <a:chOff x="6068291" y="3020291"/>
            <a:chExt cx="1427018" cy="1371600"/>
          </a:xfrm>
        </p:grpSpPr>
        <p:sp>
          <p:nvSpPr>
            <p:cNvPr id="14" name="Freeform 13"/>
            <p:cNvSpPr/>
            <p:nvPr/>
          </p:nvSpPr>
          <p:spPr>
            <a:xfrm>
              <a:off x="6456218" y="3103418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>
              <a:off x="6137564" y="3505200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>
              <a:off x="6802582" y="3519055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>
            <a:xfrm flipV="1">
              <a:off x="6456218" y="3505201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 flipV="1">
              <a:off x="6788728" y="3103419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7342909" y="3075709"/>
              <a:ext cx="152400" cy="152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7079673" y="3435927"/>
              <a:ext cx="152400" cy="152400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 flipV="1">
              <a:off x="6137564" y="3906982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6386946" y="4239491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rgbClr val="00B0F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6373092" y="3380509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rgbClr val="00B0F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6068291" y="3865418"/>
              <a:ext cx="152400" cy="152400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 flipV="1">
              <a:off x="6816436" y="3906983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6677891" y="3851563"/>
              <a:ext cx="152400" cy="152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7051963" y="4197928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rgbClr val="00B0F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7342909" y="3865418"/>
              <a:ext cx="152400" cy="152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6705600" y="3020291"/>
              <a:ext cx="152400" cy="152400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 bwMode="auto">
          <a:xfrm>
            <a:off x="2647782" y="4357247"/>
            <a:ext cx="436338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</a:p>
        </p:txBody>
      </p:sp>
    </p:spTree>
    <p:extLst>
      <p:ext uri="{BB962C8B-B14F-4D97-AF65-F5344CB8AC3E}">
        <p14:creationId xmlns:p14="http://schemas.microsoft.com/office/powerpoint/2010/main" val="371074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6" name="Freeform 5"/>
          <p:cNvSpPr/>
          <p:nvPr/>
        </p:nvSpPr>
        <p:spPr>
          <a:xfrm>
            <a:off x="609599" y="2576945"/>
            <a:ext cx="3859401" cy="2590801"/>
          </a:xfrm>
          <a:custGeom>
            <a:avLst/>
            <a:gdLst>
              <a:gd name="connsiteX0" fmla="*/ 1122218 w 2992582"/>
              <a:gd name="connsiteY0" fmla="*/ 0 h 2008909"/>
              <a:gd name="connsiteX1" fmla="*/ 1122218 w 2992582"/>
              <a:gd name="connsiteY1" fmla="*/ 0 h 2008909"/>
              <a:gd name="connsiteX2" fmla="*/ 1039091 w 2992582"/>
              <a:gd name="connsiteY2" fmla="*/ 83128 h 2008909"/>
              <a:gd name="connsiteX3" fmla="*/ 0 w 2992582"/>
              <a:gd name="connsiteY3" fmla="*/ 1025237 h 2008909"/>
              <a:gd name="connsiteX4" fmla="*/ 748146 w 2992582"/>
              <a:gd name="connsiteY4" fmla="*/ 1925782 h 2008909"/>
              <a:gd name="connsiteX5" fmla="*/ 2493818 w 2992582"/>
              <a:gd name="connsiteY5" fmla="*/ 2008909 h 2008909"/>
              <a:gd name="connsiteX6" fmla="*/ 2646218 w 2992582"/>
              <a:gd name="connsiteY6" fmla="*/ 1967346 h 2008909"/>
              <a:gd name="connsiteX7" fmla="*/ 2715491 w 2992582"/>
              <a:gd name="connsiteY7" fmla="*/ 1953491 h 2008909"/>
              <a:gd name="connsiteX8" fmla="*/ 2992582 w 2992582"/>
              <a:gd name="connsiteY8" fmla="*/ 1233055 h 2008909"/>
              <a:gd name="connsiteX9" fmla="*/ 2992582 w 2992582"/>
              <a:gd name="connsiteY9" fmla="*/ 1066800 h 2008909"/>
              <a:gd name="connsiteX10" fmla="*/ 2743200 w 2992582"/>
              <a:gd name="connsiteY10" fmla="*/ 401782 h 2008909"/>
              <a:gd name="connsiteX11" fmla="*/ 2618509 w 2992582"/>
              <a:gd name="connsiteY11" fmla="*/ 360219 h 2008909"/>
              <a:gd name="connsiteX12" fmla="*/ 1122218 w 2992582"/>
              <a:gd name="connsiteY12" fmla="*/ 0 h 2008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92582" h="2008909">
                <a:moveTo>
                  <a:pt x="1122218" y="0"/>
                </a:moveTo>
                <a:lnTo>
                  <a:pt x="1122218" y="0"/>
                </a:lnTo>
                <a:lnTo>
                  <a:pt x="1039091" y="83128"/>
                </a:lnTo>
                <a:lnTo>
                  <a:pt x="0" y="1025237"/>
                </a:lnTo>
                <a:lnTo>
                  <a:pt x="748146" y="1925782"/>
                </a:lnTo>
                <a:lnTo>
                  <a:pt x="2493818" y="2008909"/>
                </a:lnTo>
                <a:cubicBezTo>
                  <a:pt x="2544618" y="1995055"/>
                  <a:pt x="2595135" y="1980117"/>
                  <a:pt x="2646218" y="1967346"/>
                </a:cubicBezTo>
                <a:cubicBezTo>
                  <a:pt x="2669063" y="1961635"/>
                  <a:pt x="2715491" y="1953491"/>
                  <a:pt x="2715491" y="1953491"/>
                </a:cubicBezTo>
                <a:lnTo>
                  <a:pt x="2992582" y="1233055"/>
                </a:lnTo>
                <a:lnTo>
                  <a:pt x="2992582" y="1066800"/>
                </a:lnTo>
                <a:lnTo>
                  <a:pt x="2743200" y="401782"/>
                </a:lnTo>
                <a:cubicBezTo>
                  <a:pt x="2628040" y="358597"/>
                  <a:pt x="2671822" y="360219"/>
                  <a:pt x="2618509" y="360219"/>
                </a:cubicBezTo>
                <a:lnTo>
                  <a:pt x="1122218" y="0"/>
                </a:lnTo>
                <a:close/>
              </a:path>
            </a:pathLst>
          </a:cu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Hexagon 8"/>
          <p:cNvSpPr/>
          <p:nvPr/>
        </p:nvSpPr>
        <p:spPr>
          <a:xfrm>
            <a:off x="5403273" y="2327564"/>
            <a:ext cx="3487466" cy="3006436"/>
          </a:xfrm>
          <a:prstGeom prst="hexagon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2321130" y="5424047"/>
            <a:ext cx="436338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6928837" y="5424047"/>
            <a:ext cx="436338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</a:p>
        </p:txBody>
      </p:sp>
      <p:sp>
        <p:nvSpPr>
          <p:cNvPr id="26" name="TextBox 25"/>
          <p:cNvSpPr txBox="1"/>
          <p:nvPr/>
        </p:nvSpPr>
        <p:spPr bwMode="auto">
          <a:xfrm>
            <a:off x="6319236" y="4454230"/>
            <a:ext cx="1397745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3" name="Isosceles Triangle 12"/>
          <p:cNvSpPr/>
          <p:nvPr/>
        </p:nvSpPr>
        <p:spPr>
          <a:xfrm>
            <a:off x="2181814" y="3158835"/>
            <a:ext cx="1317844" cy="1136073"/>
          </a:xfrm>
          <a:prstGeom prst="triangle">
            <a:avLst/>
          </a:prstGeom>
          <a:gradFill>
            <a:gsLst>
              <a:gs pos="0">
                <a:srgbClr val="FF0000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2106325" y="4184073"/>
            <a:ext cx="152400" cy="152400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00B0F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2770909" y="3089564"/>
            <a:ext cx="152400" cy="152400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3435927" y="4197927"/>
            <a:ext cx="152400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45"/>
          <p:cNvGrpSpPr/>
          <p:nvPr/>
        </p:nvGrpSpPr>
        <p:grpSpPr>
          <a:xfrm>
            <a:off x="6068291" y="3020291"/>
            <a:ext cx="1427018" cy="1371600"/>
            <a:chOff x="6068291" y="3020291"/>
            <a:chExt cx="1427018" cy="1371600"/>
          </a:xfrm>
        </p:grpSpPr>
        <p:sp>
          <p:nvSpPr>
            <p:cNvPr id="14" name="Freeform 13"/>
            <p:cNvSpPr/>
            <p:nvPr/>
          </p:nvSpPr>
          <p:spPr>
            <a:xfrm>
              <a:off x="6456218" y="3103418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>
              <a:off x="6137564" y="3505200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>
              <a:off x="6802582" y="3519055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>
            <a:xfrm flipV="1">
              <a:off x="6456218" y="3505201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 flipV="1">
              <a:off x="6788728" y="3103419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7342909" y="3075709"/>
              <a:ext cx="152400" cy="152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7079673" y="3435927"/>
              <a:ext cx="152400" cy="152400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 flipV="1">
              <a:off x="6137564" y="3906982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6386946" y="4239491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rgbClr val="00B0F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6373092" y="3380509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rgbClr val="00B0F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6068291" y="3865418"/>
              <a:ext cx="152400" cy="152400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 flipV="1">
              <a:off x="6816436" y="3906983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6677891" y="3851563"/>
              <a:ext cx="152400" cy="152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7051963" y="4197928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rgbClr val="00B0F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7342909" y="3865418"/>
              <a:ext cx="152400" cy="152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6705600" y="3020291"/>
              <a:ext cx="152400" cy="152400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 bwMode="auto">
          <a:xfrm>
            <a:off x="2647782" y="4357247"/>
            <a:ext cx="436338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</a:p>
        </p:txBody>
      </p:sp>
      <p:sp>
        <p:nvSpPr>
          <p:cNvPr id="46" name="TextBox 45"/>
          <p:cNvSpPr txBox="1"/>
          <p:nvPr/>
        </p:nvSpPr>
        <p:spPr bwMode="auto">
          <a:xfrm>
            <a:off x="598418" y="484909"/>
            <a:ext cx="292259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Theorem says …</a:t>
            </a:r>
          </a:p>
        </p:txBody>
      </p:sp>
      <p:sp>
        <p:nvSpPr>
          <p:cNvPr id="49" name="TextBox 48"/>
          <p:cNvSpPr txBox="1"/>
          <p:nvPr/>
        </p:nvSpPr>
        <p:spPr bwMode="auto">
          <a:xfrm>
            <a:off x="585822" y="1217901"/>
            <a:ext cx="596028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If there is a chromatic subdivision …</a:t>
            </a:r>
          </a:p>
        </p:txBody>
      </p:sp>
      <p:sp>
        <p:nvSpPr>
          <p:cNvPr id="50" name="Isosceles Triangle 49"/>
          <p:cNvSpPr/>
          <p:nvPr/>
        </p:nvSpPr>
        <p:spPr>
          <a:xfrm flipV="1">
            <a:off x="2682734" y="3800476"/>
            <a:ext cx="314896" cy="271462"/>
          </a:xfrm>
          <a:prstGeom prst="triangle">
            <a:avLst/>
          </a:prstGeom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4" name="Straight Connector 53"/>
          <p:cNvCxnSpPr>
            <a:stCxn id="50" idx="4"/>
            <a:endCxn id="30" idx="4"/>
          </p:cNvCxnSpPr>
          <p:nvPr/>
        </p:nvCxnSpPr>
        <p:spPr bwMode="auto">
          <a:xfrm rot="16200000" flipV="1">
            <a:off x="2643114" y="3445959"/>
            <a:ext cx="558512" cy="150521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/>
          <p:cNvCxnSpPr>
            <a:endCxn id="50" idx="2"/>
          </p:cNvCxnSpPr>
          <p:nvPr/>
        </p:nvCxnSpPr>
        <p:spPr bwMode="auto">
          <a:xfrm rot="5400000">
            <a:off x="2512944" y="3470207"/>
            <a:ext cx="500060" cy="160479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" name="Straight Connector 61"/>
          <p:cNvCxnSpPr>
            <a:endCxn id="28" idx="6"/>
          </p:cNvCxnSpPr>
          <p:nvPr/>
        </p:nvCxnSpPr>
        <p:spPr bwMode="auto">
          <a:xfrm rot="5400000">
            <a:off x="2242490" y="3845286"/>
            <a:ext cx="431223" cy="398751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>
            <a:stCxn id="50" idx="0"/>
          </p:cNvCxnSpPr>
          <p:nvPr/>
        </p:nvCxnSpPr>
        <p:spPr bwMode="auto">
          <a:xfrm rot="5400000">
            <a:off x="2507024" y="3892478"/>
            <a:ext cx="153698" cy="512618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Connector 65"/>
          <p:cNvCxnSpPr>
            <a:stCxn id="50" idx="4"/>
            <a:endCxn id="32" idx="2"/>
          </p:cNvCxnSpPr>
          <p:nvPr/>
        </p:nvCxnSpPr>
        <p:spPr bwMode="auto">
          <a:xfrm rot="16200000" flipH="1">
            <a:off x="2979952" y="3818153"/>
            <a:ext cx="473651" cy="438297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/>
          <p:cNvCxnSpPr>
            <a:endCxn id="32" idx="2"/>
          </p:cNvCxnSpPr>
          <p:nvPr/>
        </p:nvCxnSpPr>
        <p:spPr bwMode="auto">
          <a:xfrm>
            <a:off x="2800350" y="4086225"/>
            <a:ext cx="635577" cy="187902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6" name="Oval 75"/>
          <p:cNvSpPr/>
          <p:nvPr/>
        </p:nvSpPr>
        <p:spPr>
          <a:xfrm>
            <a:off x="2602489" y="3735965"/>
            <a:ext cx="152400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Oval 76"/>
          <p:cNvSpPr/>
          <p:nvPr/>
        </p:nvSpPr>
        <p:spPr>
          <a:xfrm>
            <a:off x="2930237" y="3722110"/>
            <a:ext cx="152400" cy="152400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00B0F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2766146" y="3970627"/>
            <a:ext cx="152400" cy="152400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18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6" name="Freeform 5"/>
          <p:cNvSpPr/>
          <p:nvPr/>
        </p:nvSpPr>
        <p:spPr>
          <a:xfrm>
            <a:off x="609599" y="2576945"/>
            <a:ext cx="3859401" cy="2590801"/>
          </a:xfrm>
          <a:custGeom>
            <a:avLst/>
            <a:gdLst>
              <a:gd name="connsiteX0" fmla="*/ 1122218 w 2992582"/>
              <a:gd name="connsiteY0" fmla="*/ 0 h 2008909"/>
              <a:gd name="connsiteX1" fmla="*/ 1122218 w 2992582"/>
              <a:gd name="connsiteY1" fmla="*/ 0 h 2008909"/>
              <a:gd name="connsiteX2" fmla="*/ 1039091 w 2992582"/>
              <a:gd name="connsiteY2" fmla="*/ 83128 h 2008909"/>
              <a:gd name="connsiteX3" fmla="*/ 0 w 2992582"/>
              <a:gd name="connsiteY3" fmla="*/ 1025237 h 2008909"/>
              <a:gd name="connsiteX4" fmla="*/ 748146 w 2992582"/>
              <a:gd name="connsiteY4" fmla="*/ 1925782 h 2008909"/>
              <a:gd name="connsiteX5" fmla="*/ 2493818 w 2992582"/>
              <a:gd name="connsiteY5" fmla="*/ 2008909 h 2008909"/>
              <a:gd name="connsiteX6" fmla="*/ 2646218 w 2992582"/>
              <a:gd name="connsiteY6" fmla="*/ 1967346 h 2008909"/>
              <a:gd name="connsiteX7" fmla="*/ 2715491 w 2992582"/>
              <a:gd name="connsiteY7" fmla="*/ 1953491 h 2008909"/>
              <a:gd name="connsiteX8" fmla="*/ 2992582 w 2992582"/>
              <a:gd name="connsiteY8" fmla="*/ 1233055 h 2008909"/>
              <a:gd name="connsiteX9" fmla="*/ 2992582 w 2992582"/>
              <a:gd name="connsiteY9" fmla="*/ 1066800 h 2008909"/>
              <a:gd name="connsiteX10" fmla="*/ 2743200 w 2992582"/>
              <a:gd name="connsiteY10" fmla="*/ 401782 h 2008909"/>
              <a:gd name="connsiteX11" fmla="*/ 2618509 w 2992582"/>
              <a:gd name="connsiteY11" fmla="*/ 360219 h 2008909"/>
              <a:gd name="connsiteX12" fmla="*/ 1122218 w 2992582"/>
              <a:gd name="connsiteY12" fmla="*/ 0 h 2008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92582" h="2008909">
                <a:moveTo>
                  <a:pt x="1122218" y="0"/>
                </a:moveTo>
                <a:lnTo>
                  <a:pt x="1122218" y="0"/>
                </a:lnTo>
                <a:lnTo>
                  <a:pt x="1039091" y="83128"/>
                </a:lnTo>
                <a:lnTo>
                  <a:pt x="0" y="1025237"/>
                </a:lnTo>
                <a:lnTo>
                  <a:pt x="748146" y="1925782"/>
                </a:lnTo>
                <a:lnTo>
                  <a:pt x="2493818" y="2008909"/>
                </a:lnTo>
                <a:cubicBezTo>
                  <a:pt x="2544618" y="1995055"/>
                  <a:pt x="2595135" y="1980117"/>
                  <a:pt x="2646218" y="1967346"/>
                </a:cubicBezTo>
                <a:cubicBezTo>
                  <a:pt x="2669063" y="1961635"/>
                  <a:pt x="2715491" y="1953491"/>
                  <a:pt x="2715491" y="1953491"/>
                </a:cubicBezTo>
                <a:lnTo>
                  <a:pt x="2992582" y="1233055"/>
                </a:lnTo>
                <a:lnTo>
                  <a:pt x="2992582" y="1066800"/>
                </a:lnTo>
                <a:lnTo>
                  <a:pt x="2743200" y="401782"/>
                </a:lnTo>
                <a:cubicBezTo>
                  <a:pt x="2628040" y="358597"/>
                  <a:pt x="2671822" y="360219"/>
                  <a:pt x="2618509" y="360219"/>
                </a:cubicBezTo>
                <a:lnTo>
                  <a:pt x="1122218" y="0"/>
                </a:lnTo>
                <a:close/>
              </a:path>
            </a:pathLst>
          </a:cu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Hexagon 8"/>
          <p:cNvSpPr/>
          <p:nvPr/>
        </p:nvSpPr>
        <p:spPr>
          <a:xfrm>
            <a:off x="5403273" y="2327564"/>
            <a:ext cx="3487466" cy="3006436"/>
          </a:xfrm>
          <a:prstGeom prst="hexagon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2321130" y="5424047"/>
            <a:ext cx="436338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6928837" y="5424047"/>
            <a:ext cx="436338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</a:p>
        </p:txBody>
      </p:sp>
      <p:cxnSp>
        <p:nvCxnSpPr>
          <p:cNvPr id="19" name="Curved Connector 18"/>
          <p:cNvCxnSpPr/>
          <p:nvPr/>
        </p:nvCxnSpPr>
        <p:spPr bwMode="auto">
          <a:xfrm flipV="1">
            <a:off x="2992582" y="3491346"/>
            <a:ext cx="3380509" cy="443345"/>
          </a:xfrm>
          <a:prstGeom prst="curvedConnector3">
            <a:avLst>
              <a:gd name="adj1" fmla="val 52049"/>
            </a:avLst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6" name="TextBox 25"/>
          <p:cNvSpPr txBox="1"/>
          <p:nvPr/>
        </p:nvSpPr>
        <p:spPr bwMode="auto">
          <a:xfrm>
            <a:off x="6319236" y="4454230"/>
            <a:ext cx="1397745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3" name="Isosceles Triangle 12"/>
          <p:cNvSpPr/>
          <p:nvPr/>
        </p:nvSpPr>
        <p:spPr>
          <a:xfrm>
            <a:off x="2181814" y="3158835"/>
            <a:ext cx="1317844" cy="1136073"/>
          </a:xfrm>
          <a:prstGeom prst="triangle">
            <a:avLst/>
          </a:prstGeom>
          <a:gradFill>
            <a:gsLst>
              <a:gs pos="0">
                <a:srgbClr val="FF0000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2106325" y="4184073"/>
            <a:ext cx="152400" cy="152400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00B0F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2770909" y="3089564"/>
            <a:ext cx="152400" cy="152400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3435927" y="4197927"/>
            <a:ext cx="152400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45"/>
          <p:cNvGrpSpPr/>
          <p:nvPr/>
        </p:nvGrpSpPr>
        <p:grpSpPr>
          <a:xfrm>
            <a:off x="6068291" y="3020291"/>
            <a:ext cx="1427018" cy="1371600"/>
            <a:chOff x="6068291" y="3020291"/>
            <a:chExt cx="1427018" cy="1371600"/>
          </a:xfrm>
        </p:grpSpPr>
        <p:sp>
          <p:nvSpPr>
            <p:cNvPr id="14" name="Freeform 13"/>
            <p:cNvSpPr/>
            <p:nvPr/>
          </p:nvSpPr>
          <p:spPr>
            <a:xfrm>
              <a:off x="6456218" y="3103418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>
              <a:off x="6137564" y="3505200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>
              <a:off x="6802582" y="3519055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>
            <a:xfrm flipV="1">
              <a:off x="6456218" y="3505201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 flipV="1">
              <a:off x="6788728" y="3103419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7342909" y="3075709"/>
              <a:ext cx="152400" cy="152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7079673" y="3435927"/>
              <a:ext cx="152400" cy="152400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 flipV="1">
              <a:off x="6137564" y="3906982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6386946" y="4239491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rgbClr val="00B0F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6373092" y="3380509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rgbClr val="00B0F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6068291" y="3865418"/>
              <a:ext cx="152400" cy="152400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 flipV="1">
              <a:off x="6816436" y="3906983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6677891" y="3851563"/>
              <a:ext cx="152400" cy="152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7051963" y="4197928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rgbClr val="00B0F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7342909" y="3865418"/>
              <a:ext cx="152400" cy="152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6705600" y="3020291"/>
              <a:ext cx="152400" cy="152400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 bwMode="auto">
          <a:xfrm>
            <a:off x="2647782" y="4357247"/>
            <a:ext cx="436338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</a:p>
        </p:txBody>
      </p:sp>
      <p:sp>
        <p:nvSpPr>
          <p:cNvPr id="50" name="Isosceles Triangle 49"/>
          <p:cNvSpPr/>
          <p:nvPr/>
        </p:nvSpPr>
        <p:spPr>
          <a:xfrm flipV="1">
            <a:off x="2682734" y="3800476"/>
            <a:ext cx="314896" cy="271462"/>
          </a:xfrm>
          <a:prstGeom prst="triangle">
            <a:avLst/>
          </a:prstGeom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4" name="Straight Connector 53"/>
          <p:cNvCxnSpPr>
            <a:stCxn id="50" idx="4"/>
            <a:endCxn id="30" idx="4"/>
          </p:cNvCxnSpPr>
          <p:nvPr/>
        </p:nvCxnSpPr>
        <p:spPr bwMode="auto">
          <a:xfrm rot="16200000" flipV="1">
            <a:off x="2643114" y="3445959"/>
            <a:ext cx="558512" cy="150521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/>
          <p:cNvCxnSpPr>
            <a:endCxn id="50" idx="2"/>
          </p:cNvCxnSpPr>
          <p:nvPr/>
        </p:nvCxnSpPr>
        <p:spPr bwMode="auto">
          <a:xfrm rot="5400000">
            <a:off x="2512944" y="3470207"/>
            <a:ext cx="500060" cy="160479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" name="Straight Connector 61"/>
          <p:cNvCxnSpPr>
            <a:endCxn id="28" idx="6"/>
          </p:cNvCxnSpPr>
          <p:nvPr/>
        </p:nvCxnSpPr>
        <p:spPr bwMode="auto">
          <a:xfrm rot="5400000">
            <a:off x="2242490" y="3845286"/>
            <a:ext cx="431223" cy="398751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>
            <a:stCxn id="50" idx="0"/>
          </p:cNvCxnSpPr>
          <p:nvPr/>
        </p:nvCxnSpPr>
        <p:spPr bwMode="auto">
          <a:xfrm rot="5400000">
            <a:off x="2507024" y="3892478"/>
            <a:ext cx="153698" cy="512618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Connector 65"/>
          <p:cNvCxnSpPr>
            <a:stCxn id="50" idx="4"/>
            <a:endCxn id="32" idx="2"/>
          </p:cNvCxnSpPr>
          <p:nvPr/>
        </p:nvCxnSpPr>
        <p:spPr bwMode="auto">
          <a:xfrm rot="16200000" flipH="1">
            <a:off x="2979952" y="3818153"/>
            <a:ext cx="473651" cy="438297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/>
          <p:cNvCxnSpPr>
            <a:endCxn id="32" idx="2"/>
          </p:cNvCxnSpPr>
          <p:nvPr/>
        </p:nvCxnSpPr>
        <p:spPr bwMode="auto">
          <a:xfrm>
            <a:off x="2800350" y="4086225"/>
            <a:ext cx="635577" cy="187902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6" name="Oval 75"/>
          <p:cNvSpPr/>
          <p:nvPr/>
        </p:nvSpPr>
        <p:spPr>
          <a:xfrm>
            <a:off x="2602489" y="3735965"/>
            <a:ext cx="152400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Oval 76"/>
          <p:cNvSpPr/>
          <p:nvPr/>
        </p:nvSpPr>
        <p:spPr>
          <a:xfrm>
            <a:off x="2930237" y="3722110"/>
            <a:ext cx="152400" cy="152400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00B0F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2766146" y="3970627"/>
            <a:ext cx="152400" cy="152400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 bwMode="auto">
          <a:xfrm>
            <a:off x="4735487" y="2833246"/>
            <a:ext cx="484428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Ã</a:t>
            </a:r>
          </a:p>
        </p:txBody>
      </p:sp>
      <p:sp>
        <p:nvSpPr>
          <p:cNvPr id="47" name="TextBox 46"/>
          <p:cNvSpPr txBox="1"/>
          <p:nvPr/>
        </p:nvSpPr>
        <p:spPr bwMode="auto">
          <a:xfrm>
            <a:off x="585822" y="484909"/>
            <a:ext cx="292259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Theorem says …</a:t>
            </a:r>
          </a:p>
        </p:txBody>
      </p:sp>
      <p:sp>
        <p:nvSpPr>
          <p:cNvPr id="48" name="TextBox 47"/>
          <p:cNvSpPr txBox="1"/>
          <p:nvPr/>
        </p:nvSpPr>
        <p:spPr bwMode="auto">
          <a:xfrm>
            <a:off x="585822" y="1222573"/>
            <a:ext cx="596028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If there is a chromatic subdivision …</a:t>
            </a:r>
          </a:p>
        </p:txBody>
      </p:sp>
      <p:sp>
        <p:nvSpPr>
          <p:cNvPr id="51" name="TextBox 50"/>
          <p:cNvSpPr txBox="1"/>
          <p:nvPr/>
        </p:nvSpPr>
        <p:spPr bwMode="auto">
          <a:xfrm>
            <a:off x="586625" y="1960236"/>
            <a:ext cx="6362639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and a simplicial map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Ã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carried by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170123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6" name="Freeform 5"/>
          <p:cNvSpPr/>
          <p:nvPr/>
        </p:nvSpPr>
        <p:spPr>
          <a:xfrm>
            <a:off x="609599" y="2576945"/>
            <a:ext cx="3859401" cy="2590801"/>
          </a:xfrm>
          <a:custGeom>
            <a:avLst/>
            <a:gdLst>
              <a:gd name="connsiteX0" fmla="*/ 1122218 w 2992582"/>
              <a:gd name="connsiteY0" fmla="*/ 0 h 2008909"/>
              <a:gd name="connsiteX1" fmla="*/ 1122218 w 2992582"/>
              <a:gd name="connsiteY1" fmla="*/ 0 h 2008909"/>
              <a:gd name="connsiteX2" fmla="*/ 1039091 w 2992582"/>
              <a:gd name="connsiteY2" fmla="*/ 83128 h 2008909"/>
              <a:gd name="connsiteX3" fmla="*/ 0 w 2992582"/>
              <a:gd name="connsiteY3" fmla="*/ 1025237 h 2008909"/>
              <a:gd name="connsiteX4" fmla="*/ 748146 w 2992582"/>
              <a:gd name="connsiteY4" fmla="*/ 1925782 h 2008909"/>
              <a:gd name="connsiteX5" fmla="*/ 2493818 w 2992582"/>
              <a:gd name="connsiteY5" fmla="*/ 2008909 h 2008909"/>
              <a:gd name="connsiteX6" fmla="*/ 2646218 w 2992582"/>
              <a:gd name="connsiteY6" fmla="*/ 1967346 h 2008909"/>
              <a:gd name="connsiteX7" fmla="*/ 2715491 w 2992582"/>
              <a:gd name="connsiteY7" fmla="*/ 1953491 h 2008909"/>
              <a:gd name="connsiteX8" fmla="*/ 2992582 w 2992582"/>
              <a:gd name="connsiteY8" fmla="*/ 1233055 h 2008909"/>
              <a:gd name="connsiteX9" fmla="*/ 2992582 w 2992582"/>
              <a:gd name="connsiteY9" fmla="*/ 1066800 h 2008909"/>
              <a:gd name="connsiteX10" fmla="*/ 2743200 w 2992582"/>
              <a:gd name="connsiteY10" fmla="*/ 401782 h 2008909"/>
              <a:gd name="connsiteX11" fmla="*/ 2618509 w 2992582"/>
              <a:gd name="connsiteY11" fmla="*/ 360219 h 2008909"/>
              <a:gd name="connsiteX12" fmla="*/ 1122218 w 2992582"/>
              <a:gd name="connsiteY12" fmla="*/ 0 h 2008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92582" h="2008909">
                <a:moveTo>
                  <a:pt x="1122218" y="0"/>
                </a:moveTo>
                <a:lnTo>
                  <a:pt x="1122218" y="0"/>
                </a:lnTo>
                <a:lnTo>
                  <a:pt x="1039091" y="83128"/>
                </a:lnTo>
                <a:lnTo>
                  <a:pt x="0" y="1025237"/>
                </a:lnTo>
                <a:lnTo>
                  <a:pt x="748146" y="1925782"/>
                </a:lnTo>
                <a:lnTo>
                  <a:pt x="2493818" y="2008909"/>
                </a:lnTo>
                <a:cubicBezTo>
                  <a:pt x="2544618" y="1995055"/>
                  <a:pt x="2595135" y="1980117"/>
                  <a:pt x="2646218" y="1967346"/>
                </a:cubicBezTo>
                <a:cubicBezTo>
                  <a:pt x="2669063" y="1961635"/>
                  <a:pt x="2715491" y="1953491"/>
                  <a:pt x="2715491" y="1953491"/>
                </a:cubicBezTo>
                <a:lnTo>
                  <a:pt x="2992582" y="1233055"/>
                </a:lnTo>
                <a:lnTo>
                  <a:pt x="2992582" y="1066800"/>
                </a:lnTo>
                <a:lnTo>
                  <a:pt x="2743200" y="401782"/>
                </a:lnTo>
                <a:cubicBezTo>
                  <a:pt x="2628040" y="358597"/>
                  <a:pt x="2671822" y="360219"/>
                  <a:pt x="2618509" y="360219"/>
                </a:cubicBezTo>
                <a:lnTo>
                  <a:pt x="1122218" y="0"/>
                </a:lnTo>
                <a:close/>
              </a:path>
            </a:pathLst>
          </a:cu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Hexagon 8"/>
          <p:cNvSpPr/>
          <p:nvPr/>
        </p:nvSpPr>
        <p:spPr>
          <a:xfrm>
            <a:off x="5403273" y="2327564"/>
            <a:ext cx="3487466" cy="3006436"/>
          </a:xfrm>
          <a:prstGeom prst="hexagon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2321130" y="5424047"/>
            <a:ext cx="436338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6928837" y="5424047"/>
            <a:ext cx="436338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</a:p>
        </p:txBody>
      </p:sp>
      <p:cxnSp>
        <p:nvCxnSpPr>
          <p:cNvPr id="19" name="Curved Connector 18"/>
          <p:cNvCxnSpPr/>
          <p:nvPr/>
        </p:nvCxnSpPr>
        <p:spPr bwMode="auto">
          <a:xfrm flipV="1">
            <a:off x="2992582" y="3491346"/>
            <a:ext cx="3380509" cy="443345"/>
          </a:xfrm>
          <a:prstGeom prst="curvedConnector3">
            <a:avLst>
              <a:gd name="adj1" fmla="val 52049"/>
            </a:avLst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6" name="TextBox 25"/>
          <p:cNvSpPr txBox="1"/>
          <p:nvPr/>
        </p:nvSpPr>
        <p:spPr bwMode="auto">
          <a:xfrm>
            <a:off x="6319236" y="4454230"/>
            <a:ext cx="1397745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3" name="Isosceles Triangle 12"/>
          <p:cNvSpPr/>
          <p:nvPr/>
        </p:nvSpPr>
        <p:spPr>
          <a:xfrm>
            <a:off x="2181814" y="3158835"/>
            <a:ext cx="1317844" cy="1136073"/>
          </a:xfrm>
          <a:prstGeom prst="triangle">
            <a:avLst/>
          </a:prstGeom>
          <a:gradFill>
            <a:gsLst>
              <a:gs pos="0">
                <a:srgbClr val="FF0000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2106325" y="4184073"/>
            <a:ext cx="152400" cy="152400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00B0F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2770909" y="3089564"/>
            <a:ext cx="152400" cy="152400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3435927" y="4197927"/>
            <a:ext cx="152400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45"/>
          <p:cNvGrpSpPr/>
          <p:nvPr/>
        </p:nvGrpSpPr>
        <p:grpSpPr>
          <a:xfrm>
            <a:off x="6068291" y="3020291"/>
            <a:ext cx="1427018" cy="1371600"/>
            <a:chOff x="6068291" y="3020291"/>
            <a:chExt cx="1427018" cy="1371600"/>
          </a:xfrm>
        </p:grpSpPr>
        <p:sp>
          <p:nvSpPr>
            <p:cNvPr id="14" name="Freeform 13"/>
            <p:cNvSpPr/>
            <p:nvPr/>
          </p:nvSpPr>
          <p:spPr>
            <a:xfrm>
              <a:off x="6456218" y="3103418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>
              <a:off x="6137564" y="3505200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>
              <a:off x="6802582" y="3519055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>
            <a:xfrm flipV="1">
              <a:off x="6456218" y="3505201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 flipV="1">
              <a:off x="6788728" y="3103419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7342909" y="3075709"/>
              <a:ext cx="152400" cy="152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7079673" y="3435927"/>
              <a:ext cx="152400" cy="152400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 flipV="1">
              <a:off x="6137564" y="3906982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6386946" y="4239491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rgbClr val="00B0F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6373092" y="3380509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rgbClr val="00B0F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6068291" y="3865418"/>
              <a:ext cx="152400" cy="152400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 flipV="1">
              <a:off x="6816436" y="3906983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6677891" y="3851563"/>
              <a:ext cx="152400" cy="152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7051963" y="4197928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rgbClr val="00B0F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7342909" y="3865418"/>
              <a:ext cx="152400" cy="152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6705600" y="3020291"/>
              <a:ext cx="152400" cy="152400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 bwMode="auto">
          <a:xfrm>
            <a:off x="2647782" y="4357247"/>
            <a:ext cx="436338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</a:p>
        </p:txBody>
      </p:sp>
      <p:sp>
        <p:nvSpPr>
          <p:cNvPr id="50" name="Isosceles Triangle 49"/>
          <p:cNvSpPr/>
          <p:nvPr/>
        </p:nvSpPr>
        <p:spPr>
          <a:xfrm flipV="1">
            <a:off x="2682734" y="3800476"/>
            <a:ext cx="314896" cy="271462"/>
          </a:xfrm>
          <a:prstGeom prst="triangle">
            <a:avLst/>
          </a:prstGeom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4" name="Straight Connector 53"/>
          <p:cNvCxnSpPr>
            <a:stCxn id="50" idx="4"/>
            <a:endCxn id="30" idx="4"/>
          </p:cNvCxnSpPr>
          <p:nvPr/>
        </p:nvCxnSpPr>
        <p:spPr bwMode="auto">
          <a:xfrm rot="16200000" flipV="1">
            <a:off x="2643114" y="3445959"/>
            <a:ext cx="558512" cy="150521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/>
          <p:cNvCxnSpPr>
            <a:endCxn id="50" idx="2"/>
          </p:cNvCxnSpPr>
          <p:nvPr/>
        </p:nvCxnSpPr>
        <p:spPr bwMode="auto">
          <a:xfrm rot="5400000">
            <a:off x="2512944" y="3470207"/>
            <a:ext cx="500060" cy="160479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" name="Straight Connector 61"/>
          <p:cNvCxnSpPr>
            <a:endCxn id="28" idx="6"/>
          </p:cNvCxnSpPr>
          <p:nvPr/>
        </p:nvCxnSpPr>
        <p:spPr bwMode="auto">
          <a:xfrm rot="5400000">
            <a:off x="2242490" y="3845286"/>
            <a:ext cx="431223" cy="398751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>
            <a:stCxn id="50" idx="0"/>
          </p:cNvCxnSpPr>
          <p:nvPr/>
        </p:nvCxnSpPr>
        <p:spPr bwMode="auto">
          <a:xfrm rot="5400000">
            <a:off x="2507024" y="3892478"/>
            <a:ext cx="153698" cy="512618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Connector 65"/>
          <p:cNvCxnSpPr>
            <a:stCxn id="50" idx="4"/>
            <a:endCxn id="32" idx="2"/>
          </p:cNvCxnSpPr>
          <p:nvPr/>
        </p:nvCxnSpPr>
        <p:spPr bwMode="auto">
          <a:xfrm rot="16200000" flipH="1">
            <a:off x="2979952" y="3818153"/>
            <a:ext cx="473651" cy="438297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/>
          <p:cNvCxnSpPr>
            <a:endCxn id="32" idx="2"/>
          </p:cNvCxnSpPr>
          <p:nvPr/>
        </p:nvCxnSpPr>
        <p:spPr bwMode="auto">
          <a:xfrm>
            <a:off x="2800350" y="4086225"/>
            <a:ext cx="635577" cy="187902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6" name="Oval 75"/>
          <p:cNvSpPr/>
          <p:nvPr/>
        </p:nvSpPr>
        <p:spPr>
          <a:xfrm>
            <a:off x="2602489" y="3735965"/>
            <a:ext cx="152400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Oval 76"/>
          <p:cNvSpPr/>
          <p:nvPr/>
        </p:nvSpPr>
        <p:spPr>
          <a:xfrm>
            <a:off x="2930237" y="3722110"/>
            <a:ext cx="152400" cy="152400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00B0F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2766146" y="3970627"/>
            <a:ext cx="152400" cy="152400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 bwMode="auto">
          <a:xfrm>
            <a:off x="4735487" y="2833246"/>
            <a:ext cx="484428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Ã</a:t>
            </a:r>
          </a:p>
        </p:txBody>
      </p:sp>
      <p:sp>
        <p:nvSpPr>
          <p:cNvPr id="83" name="TextBox 82"/>
          <p:cNvSpPr txBox="1"/>
          <p:nvPr/>
        </p:nvSpPr>
        <p:spPr bwMode="auto">
          <a:xfrm>
            <a:off x="1699245" y="5947217"/>
            <a:ext cx="631935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… then there is a wait-free IS protocol!</a:t>
            </a:r>
          </a:p>
        </p:txBody>
      </p:sp>
      <p:sp>
        <p:nvSpPr>
          <p:cNvPr id="47" name="TextBox 46"/>
          <p:cNvSpPr txBox="1"/>
          <p:nvPr/>
        </p:nvSpPr>
        <p:spPr bwMode="auto">
          <a:xfrm>
            <a:off x="585822" y="484909"/>
            <a:ext cx="292259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Theorem says …</a:t>
            </a:r>
          </a:p>
        </p:txBody>
      </p:sp>
      <p:sp>
        <p:nvSpPr>
          <p:cNvPr id="48" name="TextBox 47"/>
          <p:cNvSpPr txBox="1"/>
          <p:nvPr/>
        </p:nvSpPr>
        <p:spPr bwMode="auto">
          <a:xfrm>
            <a:off x="585822" y="1222573"/>
            <a:ext cx="596028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If there is a chromatic subdivision …</a:t>
            </a:r>
          </a:p>
        </p:txBody>
      </p:sp>
      <p:sp>
        <p:nvSpPr>
          <p:cNvPr id="51" name="TextBox 50"/>
          <p:cNvSpPr txBox="1"/>
          <p:nvPr/>
        </p:nvSpPr>
        <p:spPr bwMode="auto">
          <a:xfrm>
            <a:off x="586625" y="1960236"/>
            <a:ext cx="6362639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and a simplicial map </a:t>
            </a:r>
            <a:r>
              <a:rPr lang="en-US" sz="2800" dirty="0" smtClean="0">
                <a:latin typeface="cmmi10"/>
                <a:cs typeface="Arial" panose="020B0604020202020204" pitchFamily="34" charset="0"/>
              </a:rPr>
              <a:t>Ã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carried by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173739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9838C-E50F-4582-A855-56555098063F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A794-4692-4779-9EBA-A0B3349CB0A1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585822" y="457200"/>
            <a:ext cx="577427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Let’s start with something easier …</a:t>
            </a:r>
          </a:p>
        </p:txBody>
      </p:sp>
    </p:spTree>
    <p:extLst>
      <p:ext uri="{BB962C8B-B14F-4D97-AF65-F5344CB8AC3E}">
        <p14:creationId xmlns:p14="http://schemas.microsoft.com/office/powerpoint/2010/main" val="186724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9838C-E50F-4582-A855-56555098063F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A794-4692-4779-9EBA-A0B3349CB0A1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5" name="Date Placeholder 2"/>
          <p:cNvSpPr txBox="1">
            <a:spLocks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96F5114-7792-44A0-8895-839824EE2AB3}" type="datetime5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11-Mar-15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A13F16-CD78-4520-9B53-E3A23A002AF0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609599" y="2576945"/>
            <a:ext cx="3859401" cy="2590801"/>
          </a:xfrm>
          <a:custGeom>
            <a:avLst/>
            <a:gdLst>
              <a:gd name="connsiteX0" fmla="*/ 1122218 w 2992582"/>
              <a:gd name="connsiteY0" fmla="*/ 0 h 2008909"/>
              <a:gd name="connsiteX1" fmla="*/ 1122218 w 2992582"/>
              <a:gd name="connsiteY1" fmla="*/ 0 h 2008909"/>
              <a:gd name="connsiteX2" fmla="*/ 1039091 w 2992582"/>
              <a:gd name="connsiteY2" fmla="*/ 83128 h 2008909"/>
              <a:gd name="connsiteX3" fmla="*/ 0 w 2992582"/>
              <a:gd name="connsiteY3" fmla="*/ 1025237 h 2008909"/>
              <a:gd name="connsiteX4" fmla="*/ 748146 w 2992582"/>
              <a:gd name="connsiteY4" fmla="*/ 1925782 h 2008909"/>
              <a:gd name="connsiteX5" fmla="*/ 2493818 w 2992582"/>
              <a:gd name="connsiteY5" fmla="*/ 2008909 h 2008909"/>
              <a:gd name="connsiteX6" fmla="*/ 2646218 w 2992582"/>
              <a:gd name="connsiteY6" fmla="*/ 1967346 h 2008909"/>
              <a:gd name="connsiteX7" fmla="*/ 2715491 w 2992582"/>
              <a:gd name="connsiteY7" fmla="*/ 1953491 h 2008909"/>
              <a:gd name="connsiteX8" fmla="*/ 2992582 w 2992582"/>
              <a:gd name="connsiteY8" fmla="*/ 1233055 h 2008909"/>
              <a:gd name="connsiteX9" fmla="*/ 2992582 w 2992582"/>
              <a:gd name="connsiteY9" fmla="*/ 1066800 h 2008909"/>
              <a:gd name="connsiteX10" fmla="*/ 2743200 w 2992582"/>
              <a:gd name="connsiteY10" fmla="*/ 401782 h 2008909"/>
              <a:gd name="connsiteX11" fmla="*/ 2618509 w 2992582"/>
              <a:gd name="connsiteY11" fmla="*/ 360219 h 2008909"/>
              <a:gd name="connsiteX12" fmla="*/ 1122218 w 2992582"/>
              <a:gd name="connsiteY12" fmla="*/ 0 h 2008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92582" h="2008909">
                <a:moveTo>
                  <a:pt x="1122218" y="0"/>
                </a:moveTo>
                <a:lnTo>
                  <a:pt x="1122218" y="0"/>
                </a:lnTo>
                <a:lnTo>
                  <a:pt x="1039091" y="83128"/>
                </a:lnTo>
                <a:lnTo>
                  <a:pt x="0" y="1025237"/>
                </a:lnTo>
                <a:lnTo>
                  <a:pt x="748146" y="1925782"/>
                </a:lnTo>
                <a:lnTo>
                  <a:pt x="2493818" y="2008909"/>
                </a:lnTo>
                <a:cubicBezTo>
                  <a:pt x="2544618" y="1995055"/>
                  <a:pt x="2595135" y="1980117"/>
                  <a:pt x="2646218" y="1967346"/>
                </a:cubicBezTo>
                <a:cubicBezTo>
                  <a:pt x="2669063" y="1961635"/>
                  <a:pt x="2715491" y="1953491"/>
                  <a:pt x="2715491" y="1953491"/>
                </a:cubicBezTo>
                <a:lnTo>
                  <a:pt x="2992582" y="1233055"/>
                </a:lnTo>
                <a:lnTo>
                  <a:pt x="2992582" y="1066800"/>
                </a:lnTo>
                <a:lnTo>
                  <a:pt x="2743200" y="401782"/>
                </a:lnTo>
                <a:cubicBezTo>
                  <a:pt x="2628040" y="358597"/>
                  <a:pt x="2671822" y="360219"/>
                  <a:pt x="2618509" y="360219"/>
                </a:cubicBezTo>
                <a:lnTo>
                  <a:pt x="1122218" y="0"/>
                </a:lnTo>
                <a:close/>
              </a:path>
            </a:pathLst>
          </a:cu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Hexagon 7"/>
          <p:cNvSpPr/>
          <p:nvPr/>
        </p:nvSpPr>
        <p:spPr>
          <a:xfrm>
            <a:off x="5403273" y="2327564"/>
            <a:ext cx="3487466" cy="3006436"/>
          </a:xfrm>
          <a:prstGeom prst="hexagon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2321130" y="5424047"/>
            <a:ext cx="436338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6928837" y="5424047"/>
            <a:ext cx="436338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</a:p>
        </p:txBody>
      </p:sp>
      <p:cxnSp>
        <p:nvCxnSpPr>
          <p:cNvPr id="11" name="Curved Connector 10"/>
          <p:cNvCxnSpPr/>
          <p:nvPr/>
        </p:nvCxnSpPr>
        <p:spPr bwMode="auto">
          <a:xfrm flipV="1">
            <a:off x="2992582" y="3491346"/>
            <a:ext cx="3380509" cy="443345"/>
          </a:xfrm>
          <a:prstGeom prst="curvedConnector3">
            <a:avLst>
              <a:gd name="adj1" fmla="val 52049"/>
            </a:avLst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" name="TextBox 11"/>
          <p:cNvSpPr txBox="1"/>
          <p:nvPr/>
        </p:nvSpPr>
        <p:spPr bwMode="auto">
          <a:xfrm>
            <a:off x="6319236" y="4454230"/>
            <a:ext cx="1397745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3" name="Isosceles Triangle 12"/>
          <p:cNvSpPr/>
          <p:nvPr/>
        </p:nvSpPr>
        <p:spPr>
          <a:xfrm>
            <a:off x="2181814" y="3158835"/>
            <a:ext cx="1317844" cy="1136073"/>
          </a:xfrm>
          <a:prstGeom prst="triangle">
            <a:avLst/>
          </a:prstGeom>
          <a:gradFill>
            <a:gsLst>
              <a:gs pos="0">
                <a:srgbClr val="FF0000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2106325" y="4184073"/>
            <a:ext cx="152400" cy="152400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00B0F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770909" y="3089564"/>
            <a:ext cx="152400" cy="152400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3435927" y="4197927"/>
            <a:ext cx="152400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 45"/>
          <p:cNvGrpSpPr/>
          <p:nvPr/>
        </p:nvGrpSpPr>
        <p:grpSpPr>
          <a:xfrm>
            <a:off x="6068291" y="3020291"/>
            <a:ext cx="1427018" cy="1371600"/>
            <a:chOff x="6068291" y="3020291"/>
            <a:chExt cx="1427018" cy="1371600"/>
          </a:xfrm>
        </p:grpSpPr>
        <p:sp>
          <p:nvSpPr>
            <p:cNvPr id="18" name="Freeform 17"/>
            <p:cNvSpPr/>
            <p:nvPr/>
          </p:nvSpPr>
          <p:spPr>
            <a:xfrm>
              <a:off x="6456218" y="3103418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>
              <a:off x="6137564" y="3505200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>
            <a:xfrm>
              <a:off x="6802582" y="3519055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Freeform 20"/>
            <p:cNvSpPr/>
            <p:nvPr/>
          </p:nvSpPr>
          <p:spPr>
            <a:xfrm flipV="1">
              <a:off x="6456218" y="3505201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Freeform 21"/>
            <p:cNvSpPr/>
            <p:nvPr/>
          </p:nvSpPr>
          <p:spPr>
            <a:xfrm flipV="1">
              <a:off x="6788728" y="3103419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7342909" y="3075709"/>
              <a:ext cx="152400" cy="152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7079673" y="3435927"/>
              <a:ext cx="152400" cy="152400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Freeform 24"/>
            <p:cNvSpPr/>
            <p:nvPr/>
          </p:nvSpPr>
          <p:spPr>
            <a:xfrm flipV="1">
              <a:off x="6137564" y="3906982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6386946" y="4239491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rgbClr val="00B0F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6373092" y="3380509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rgbClr val="00B0F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6068291" y="3865418"/>
              <a:ext cx="152400" cy="152400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Freeform 28"/>
            <p:cNvSpPr/>
            <p:nvPr/>
          </p:nvSpPr>
          <p:spPr>
            <a:xfrm flipV="1">
              <a:off x="6816436" y="3906983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6677891" y="3851563"/>
              <a:ext cx="152400" cy="152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7051963" y="4197928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rgbClr val="00B0F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7342909" y="3865418"/>
              <a:ext cx="152400" cy="152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6705600" y="3020291"/>
              <a:ext cx="152400" cy="152400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4" name="TextBox 33"/>
          <p:cNvSpPr txBox="1"/>
          <p:nvPr/>
        </p:nvSpPr>
        <p:spPr bwMode="auto">
          <a:xfrm>
            <a:off x="2161085" y="4371995"/>
            <a:ext cx="1290038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en-US" sz="3600" baseline="30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N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</a:p>
        </p:txBody>
      </p:sp>
      <p:sp>
        <p:nvSpPr>
          <p:cNvPr id="36" name="Isosceles Triangle 35"/>
          <p:cNvSpPr/>
          <p:nvPr/>
        </p:nvSpPr>
        <p:spPr>
          <a:xfrm flipV="1">
            <a:off x="2682734" y="3800476"/>
            <a:ext cx="314896" cy="271462"/>
          </a:xfrm>
          <a:prstGeom prst="triangle">
            <a:avLst/>
          </a:prstGeom>
          <a:ln w="127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Straight Connector 36"/>
          <p:cNvCxnSpPr>
            <a:stCxn id="36" idx="4"/>
            <a:endCxn id="15" idx="4"/>
          </p:cNvCxnSpPr>
          <p:nvPr/>
        </p:nvCxnSpPr>
        <p:spPr bwMode="auto">
          <a:xfrm rot="16200000" flipV="1">
            <a:off x="2643114" y="3445959"/>
            <a:ext cx="558512" cy="150521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>
            <a:endCxn id="36" idx="2"/>
          </p:cNvCxnSpPr>
          <p:nvPr/>
        </p:nvCxnSpPr>
        <p:spPr bwMode="auto">
          <a:xfrm rot="5400000">
            <a:off x="2512944" y="3470207"/>
            <a:ext cx="500060" cy="160479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endCxn id="14" idx="6"/>
          </p:cNvCxnSpPr>
          <p:nvPr/>
        </p:nvCxnSpPr>
        <p:spPr bwMode="auto">
          <a:xfrm rot="5400000">
            <a:off x="2242490" y="3845286"/>
            <a:ext cx="431223" cy="398751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>
            <a:stCxn id="36" idx="0"/>
          </p:cNvCxnSpPr>
          <p:nvPr/>
        </p:nvCxnSpPr>
        <p:spPr bwMode="auto">
          <a:xfrm rot="5400000">
            <a:off x="2507024" y="3892478"/>
            <a:ext cx="153698" cy="512618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/>
          <p:cNvCxnSpPr>
            <a:stCxn id="36" idx="4"/>
            <a:endCxn id="16" idx="2"/>
          </p:cNvCxnSpPr>
          <p:nvPr/>
        </p:nvCxnSpPr>
        <p:spPr bwMode="auto">
          <a:xfrm rot="16200000" flipH="1">
            <a:off x="2979952" y="3818153"/>
            <a:ext cx="473651" cy="438297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>
            <a:endCxn id="16" idx="2"/>
          </p:cNvCxnSpPr>
          <p:nvPr/>
        </p:nvCxnSpPr>
        <p:spPr bwMode="auto">
          <a:xfrm>
            <a:off x="2800350" y="4086225"/>
            <a:ext cx="635577" cy="187902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TextBox 46"/>
          <p:cNvSpPr txBox="1"/>
          <p:nvPr/>
        </p:nvSpPr>
        <p:spPr bwMode="auto">
          <a:xfrm>
            <a:off x="4735487" y="2833246"/>
            <a:ext cx="484428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Ã</a:t>
            </a:r>
          </a:p>
        </p:txBody>
      </p:sp>
      <p:sp>
        <p:nvSpPr>
          <p:cNvPr id="53" name="TextBox 52"/>
          <p:cNvSpPr txBox="1"/>
          <p:nvPr/>
        </p:nvSpPr>
        <p:spPr bwMode="auto">
          <a:xfrm>
            <a:off x="608437" y="457200"/>
            <a:ext cx="531260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Let’s start with a special case …</a:t>
            </a:r>
          </a:p>
        </p:txBody>
      </p:sp>
      <p:sp>
        <p:nvSpPr>
          <p:cNvPr id="55" name="TextBox 54"/>
          <p:cNvSpPr txBox="1"/>
          <p:nvPr/>
        </p:nvSpPr>
        <p:spPr bwMode="auto">
          <a:xfrm>
            <a:off x="600964" y="1178327"/>
            <a:ext cx="7611379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If there is a simplicial map </a:t>
            </a:r>
            <a:r>
              <a:rPr lang="en-US" sz="2800" dirty="0" smtClean="0">
                <a:latin typeface="cmmi10"/>
                <a:cs typeface="Arial" panose="020B0604020202020204" pitchFamily="34" charset="0"/>
              </a:rPr>
              <a:t>Ã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en-US" sz="2800" baseline="30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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cxnSp>
        <p:nvCxnSpPr>
          <p:cNvPr id="61" name="Straight Connector 60"/>
          <p:cNvCxnSpPr>
            <a:stCxn id="36" idx="4"/>
          </p:cNvCxnSpPr>
          <p:nvPr/>
        </p:nvCxnSpPr>
        <p:spPr bwMode="auto">
          <a:xfrm rot="5400000" flipH="1" flipV="1">
            <a:off x="2909590" y="3612906"/>
            <a:ext cx="275611" cy="99531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Straight Connector 62"/>
          <p:cNvCxnSpPr>
            <a:stCxn id="36" idx="4"/>
          </p:cNvCxnSpPr>
          <p:nvPr/>
        </p:nvCxnSpPr>
        <p:spPr bwMode="auto">
          <a:xfrm rot="16200000" flipH="1">
            <a:off x="3067214" y="3730892"/>
            <a:ext cx="93098" cy="232267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5" name="Straight Connector 64"/>
          <p:cNvCxnSpPr/>
          <p:nvPr/>
        </p:nvCxnSpPr>
        <p:spPr bwMode="auto">
          <a:xfrm rot="16200000" flipH="1">
            <a:off x="2846439" y="4159044"/>
            <a:ext cx="206477" cy="117987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66"/>
          <p:cNvCxnSpPr>
            <a:stCxn id="36" idx="0"/>
          </p:cNvCxnSpPr>
          <p:nvPr/>
        </p:nvCxnSpPr>
        <p:spPr bwMode="auto">
          <a:xfrm rot="5400000">
            <a:off x="2630151" y="4096497"/>
            <a:ext cx="234591" cy="185472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9" name="Straight Connector 68"/>
          <p:cNvCxnSpPr>
            <a:stCxn id="36" idx="2"/>
          </p:cNvCxnSpPr>
          <p:nvPr/>
        </p:nvCxnSpPr>
        <p:spPr bwMode="auto">
          <a:xfrm rot="16200000" flipV="1">
            <a:off x="2553040" y="3670781"/>
            <a:ext cx="172372" cy="87017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/>
          <p:cNvCxnSpPr>
            <a:stCxn id="36" idx="2"/>
          </p:cNvCxnSpPr>
          <p:nvPr/>
        </p:nvCxnSpPr>
        <p:spPr bwMode="auto">
          <a:xfrm rot="16200000" flipH="1" flipV="1">
            <a:off x="2467315" y="3751896"/>
            <a:ext cx="166840" cy="263999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88098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9838C-E50F-4582-A855-56555098063F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A794-4692-4779-9EBA-A0B3349CB0A1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5" name="Date Placeholder 2"/>
          <p:cNvSpPr txBox="1">
            <a:spLocks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96F5114-7792-44A0-8895-839824EE2AB3}" type="datetime5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11-Mar-15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A13F16-CD78-4520-9B53-E3A23A002AF0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609599" y="2576945"/>
            <a:ext cx="3859401" cy="2590801"/>
          </a:xfrm>
          <a:custGeom>
            <a:avLst/>
            <a:gdLst>
              <a:gd name="connsiteX0" fmla="*/ 1122218 w 2992582"/>
              <a:gd name="connsiteY0" fmla="*/ 0 h 2008909"/>
              <a:gd name="connsiteX1" fmla="*/ 1122218 w 2992582"/>
              <a:gd name="connsiteY1" fmla="*/ 0 h 2008909"/>
              <a:gd name="connsiteX2" fmla="*/ 1039091 w 2992582"/>
              <a:gd name="connsiteY2" fmla="*/ 83128 h 2008909"/>
              <a:gd name="connsiteX3" fmla="*/ 0 w 2992582"/>
              <a:gd name="connsiteY3" fmla="*/ 1025237 h 2008909"/>
              <a:gd name="connsiteX4" fmla="*/ 748146 w 2992582"/>
              <a:gd name="connsiteY4" fmla="*/ 1925782 h 2008909"/>
              <a:gd name="connsiteX5" fmla="*/ 2493818 w 2992582"/>
              <a:gd name="connsiteY5" fmla="*/ 2008909 h 2008909"/>
              <a:gd name="connsiteX6" fmla="*/ 2646218 w 2992582"/>
              <a:gd name="connsiteY6" fmla="*/ 1967346 h 2008909"/>
              <a:gd name="connsiteX7" fmla="*/ 2715491 w 2992582"/>
              <a:gd name="connsiteY7" fmla="*/ 1953491 h 2008909"/>
              <a:gd name="connsiteX8" fmla="*/ 2992582 w 2992582"/>
              <a:gd name="connsiteY8" fmla="*/ 1233055 h 2008909"/>
              <a:gd name="connsiteX9" fmla="*/ 2992582 w 2992582"/>
              <a:gd name="connsiteY9" fmla="*/ 1066800 h 2008909"/>
              <a:gd name="connsiteX10" fmla="*/ 2743200 w 2992582"/>
              <a:gd name="connsiteY10" fmla="*/ 401782 h 2008909"/>
              <a:gd name="connsiteX11" fmla="*/ 2618509 w 2992582"/>
              <a:gd name="connsiteY11" fmla="*/ 360219 h 2008909"/>
              <a:gd name="connsiteX12" fmla="*/ 1122218 w 2992582"/>
              <a:gd name="connsiteY12" fmla="*/ 0 h 2008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92582" h="2008909">
                <a:moveTo>
                  <a:pt x="1122218" y="0"/>
                </a:moveTo>
                <a:lnTo>
                  <a:pt x="1122218" y="0"/>
                </a:lnTo>
                <a:lnTo>
                  <a:pt x="1039091" y="83128"/>
                </a:lnTo>
                <a:lnTo>
                  <a:pt x="0" y="1025237"/>
                </a:lnTo>
                <a:lnTo>
                  <a:pt x="748146" y="1925782"/>
                </a:lnTo>
                <a:lnTo>
                  <a:pt x="2493818" y="2008909"/>
                </a:lnTo>
                <a:cubicBezTo>
                  <a:pt x="2544618" y="1995055"/>
                  <a:pt x="2595135" y="1980117"/>
                  <a:pt x="2646218" y="1967346"/>
                </a:cubicBezTo>
                <a:cubicBezTo>
                  <a:pt x="2669063" y="1961635"/>
                  <a:pt x="2715491" y="1953491"/>
                  <a:pt x="2715491" y="1953491"/>
                </a:cubicBezTo>
                <a:lnTo>
                  <a:pt x="2992582" y="1233055"/>
                </a:lnTo>
                <a:lnTo>
                  <a:pt x="2992582" y="1066800"/>
                </a:lnTo>
                <a:lnTo>
                  <a:pt x="2743200" y="401782"/>
                </a:lnTo>
                <a:cubicBezTo>
                  <a:pt x="2628040" y="358597"/>
                  <a:pt x="2671822" y="360219"/>
                  <a:pt x="2618509" y="360219"/>
                </a:cubicBezTo>
                <a:lnTo>
                  <a:pt x="1122218" y="0"/>
                </a:lnTo>
                <a:close/>
              </a:path>
            </a:pathLst>
          </a:cu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Hexagon 7"/>
          <p:cNvSpPr/>
          <p:nvPr/>
        </p:nvSpPr>
        <p:spPr>
          <a:xfrm>
            <a:off x="5403273" y="2327564"/>
            <a:ext cx="3487466" cy="3006436"/>
          </a:xfrm>
          <a:prstGeom prst="hexagon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2321130" y="5424047"/>
            <a:ext cx="436338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6928837" y="5424047"/>
            <a:ext cx="436338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</a:p>
        </p:txBody>
      </p:sp>
      <p:cxnSp>
        <p:nvCxnSpPr>
          <p:cNvPr id="11" name="Curved Connector 10"/>
          <p:cNvCxnSpPr/>
          <p:nvPr/>
        </p:nvCxnSpPr>
        <p:spPr bwMode="auto">
          <a:xfrm flipV="1">
            <a:off x="2992582" y="3491346"/>
            <a:ext cx="3380509" cy="443345"/>
          </a:xfrm>
          <a:prstGeom prst="curvedConnector3">
            <a:avLst>
              <a:gd name="adj1" fmla="val 52049"/>
            </a:avLst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" name="TextBox 11"/>
          <p:cNvSpPr txBox="1"/>
          <p:nvPr/>
        </p:nvSpPr>
        <p:spPr bwMode="auto">
          <a:xfrm>
            <a:off x="6319236" y="4454230"/>
            <a:ext cx="1397745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3" name="Isosceles Triangle 12"/>
          <p:cNvSpPr/>
          <p:nvPr/>
        </p:nvSpPr>
        <p:spPr>
          <a:xfrm>
            <a:off x="2181814" y="3158835"/>
            <a:ext cx="1317844" cy="1136073"/>
          </a:xfrm>
          <a:prstGeom prst="triangle">
            <a:avLst/>
          </a:prstGeom>
          <a:gradFill>
            <a:gsLst>
              <a:gs pos="0">
                <a:srgbClr val="FF0000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2106325" y="4184073"/>
            <a:ext cx="152400" cy="152400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00B0F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770909" y="3089564"/>
            <a:ext cx="152400" cy="152400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3435927" y="4197927"/>
            <a:ext cx="152400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45"/>
          <p:cNvGrpSpPr/>
          <p:nvPr/>
        </p:nvGrpSpPr>
        <p:grpSpPr>
          <a:xfrm>
            <a:off x="6068291" y="3020291"/>
            <a:ext cx="1427018" cy="1371600"/>
            <a:chOff x="6068291" y="3020291"/>
            <a:chExt cx="1427018" cy="1371600"/>
          </a:xfrm>
        </p:grpSpPr>
        <p:sp>
          <p:nvSpPr>
            <p:cNvPr id="18" name="Freeform 17"/>
            <p:cNvSpPr/>
            <p:nvPr/>
          </p:nvSpPr>
          <p:spPr>
            <a:xfrm>
              <a:off x="6456218" y="3103418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>
              <a:off x="6137564" y="3505200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>
            <a:xfrm>
              <a:off x="6802582" y="3519055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Freeform 20"/>
            <p:cNvSpPr/>
            <p:nvPr/>
          </p:nvSpPr>
          <p:spPr>
            <a:xfrm flipV="1">
              <a:off x="6456218" y="3505201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Freeform 21"/>
            <p:cNvSpPr/>
            <p:nvPr/>
          </p:nvSpPr>
          <p:spPr>
            <a:xfrm flipV="1">
              <a:off x="6788728" y="3103419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7342909" y="3075709"/>
              <a:ext cx="152400" cy="152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7079673" y="3435927"/>
              <a:ext cx="152400" cy="152400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Freeform 24"/>
            <p:cNvSpPr/>
            <p:nvPr/>
          </p:nvSpPr>
          <p:spPr>
            <a:xfrm flipV="1">
              <a:off x="6137564" y="3906982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6386946" y="4239491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rgbClr val="00B0F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6373092" y="3380509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rgbClr val="00B0F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6068291" y="3865418"/>
              <a:ext cx="152400" cy="152400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Freeform 28"/>
            <p:cNvSpPr/>
            <p:nvPr/>
          </p:nvSpPr>
          <p:spPr>
            <a:xfrm flipV="1">
              <a:off x="6816436" y="3906983"/>
              <a:ext cx="651164" cy="401782"/>
            </a:xfrm>
            <a:custGeom>
              <a:avLst/>
              <a:gdLst>
                <a:gd name="connsiteX0" fmla="*/ 318655 w 651164"/>
                <a:gd name="connsiteY0" fmla="*/ 0 h 401782"/>
                <a:gd name="connsiteX1" fmla="*/ 0 w 651164"/>
                <a:gd name="connsiteY1" fmla="*/ 387927 h 401782"/>
                <a:gd name="connsiteX2" fmla="*/ 651164 w 651164"/>
                <a:gd name="connsiteY2" fmla="*/ 401782 h 401782"/>
                <a:gd name="connsiteX3" fmla="*/ 318655 w 651164"/>
                <a:gd name="connsiteY3" fmla="*/ 0 h 4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164" h="401782">
                  <a:moveTo>
                    <a:pt x="318655" y="0"/>
                  </a:moveTo>
                  <a:lnTo>
                    <a:pt x="0" y="387927"/>
                  </a:lnTo>
                  <a:lnTo>
                    <a:pt x="651164" y="401782"/>
                  </a:lnTo>
                  <a:lnTo>
                    <a:pt x="318655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6677891" y="3851563"/>
              <a:ext cx="152400" cy="152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7051963" y="4197928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rgbClr val="00B0F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7342909" y="3865418"/>
              <a:ext cx="152400" cy="152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6705600" y="3020291"/>
              <a:ext cx="152400" cy="152400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6" name="Isosceles Triangle 35"/>
          <p:cNvSpPr/>
          <p:nvPr/>
        </p:nvSpPr>
        <p:spPr>
          <a:xfrm flipV="1">
            <a:off x="2682734" y="3800476"/>
            <a:ext cx="314896" cy="271462"/>
          </a:xfrm>
          <a:prstGeom prst="triangle">
            <a:avLst/>
          </a:prstGeom>
          <a:ln w="127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Straight Connector 36"/>
          <p:cNvCxnSpPr>
            <a:stCxn id="36" idx="4"/>
            <a:endCxn id="15" idx="4"/>
          </p:cNvCxnSpPr>
          <p:nvPr/>
        </p:nvCxnSpPr>
        <p:spPr bwMode="auto">
          <a:xfrm rot="16200000" flipV="1">
            <a:off x="2643114" y="3445959"/>
            <a:ext cx="558512" cy="150521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>
            <a:endCxn id="36" idx="2"/>
          </p:cNvCxnSpPr>
          <p:nvPr/>
        </p:nvCxnSpPr>
        <p:spPr bwMode="auto">
          <a:xfrm rot="5400000">
            <a:off x="2512944" y="3470207"/>
            <a:ext cx="500060" cy="160479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endCxn id="14" idx="6"/>
          </p:cNvCxnSpPr>
          <p:nvPr/>
        </p:nvCxnSpPr>
        <p:spPr bwMode="auto">
          <a:xfrm rot="5400000">
            <a:off x="2242490" y="3845286"/>
            <a:ext cx="431223" cy="398751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>
            <a:stCxn id="36" idx="0"/>
          </p:cNvCxnSpPr>
          <p:nvPr/>
        </p:nvCxnSpPr>
        <p:spPr bwMode="auto">
          <a:xfrm rot="5400000">
            <a:off x="2507024" y="3892478"/>
            <a:ext cx="153698" cy="512618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/>
          <p:cNvCxnSpPr>
            <a:stCxn id="36" idx="4"/>
            <a:endCxn id="16" idx="2"/>
          </p:cNvCxnSpPr>
          <p:nvPr/>
        </p:nvCxnSpPr>
        <p:spPr bwMode="auto">
          <a:xfrm rot="16200000" flipH="1">
            <a:off x="2979952" y="3818153"/>
            <a:ext cx="473651" cy="438297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>
            <a:endCxn id="16" idx="2"/>
          </p:cNvCxnSpPr>
          <p:nvPr/>
        </p:nvCxnSpPr>
        <p:spPr bwMode="auto">
          <a:xfrm>
            <a:off x="2800350" y="4086225"/>
            <a:ext cx="635577" cy="187902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TextBox 46"/>
          <p:cNvSpPr txBox="1"/>
          <p:nvPr/>
        </p:nvSpPr>
        <p:spPr bwMode="auto">
          <a:xfrm>
            <a:off x="4748310" y="2833246"/>
            <a:ext cx="458780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Á</a:t>
            </a:r>
          </a:p>
        </p:txBody>
      </p:sp>
      <p:sp>
        <p:nvSpPr>
          <p:cNvPr id="53" name="TextBox 52"/>
          <p:cNvSpPr txBox="1"/>
          <p:nvPr/>
        </p:nvSpPr>
        <p:spPr bwMode="auto">
          <a:xfrm>
            <a:off x="585822" y="457200"/>
            <a:ext cx="577427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Let’s start with something easier …</a:t>
            </a:r>
          </a:p>
        </p:txBody>
      </p:sp>
      <p:sp>
        <p:nvSpPr>
          <p:cNvPr id="55" name="TextBox 54"/>
          <p:cNvSpPr txBox="1"/>
          <p:nvPr/>
        </p:nvSpPr>
        <p:spPr bwMode="auto">
          <a:xfrm>
            <a:off x="598559" y="1178327"/>
            <a:ext cx="7616188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If there is a simplicial map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Á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en-US" sz="2800" baseline="30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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cxnSp>
        <p:nvCxnSpPr>
          <p:cNvPr id="61" name="Straight Connector 60"/>
          <p:cNvCxnSpPr>
            <a:stCxn id="36" idx="4"/>
          </p:cNvCxnSpPr>
          <p:nvPr/>
        </p:nvCxnSpPr>
        <p:spPr bwMode="auto">
          <a:xfrm rot="5400000" flipH="1" flipV="1">
            <a:off x="2909590" y="3612906"/>
            <a:ext cx="275611" cy="99531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Straight Connector 62"/>
          <p:cNvCxnSpPr>
            <a:stCxn id="36" idx="4"/>
          </p:cNvCxnSpPr>
          <p:nvPr/>
        </p:nvCxnSpPr>
        <p:spPr bwMode="auto">
          <a:xfrm rot="16200000" flipH="1">
            <a:off x="3067214" y="3730892"/>
            <a:ext cx="93098" cy="232267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5" name="Straight Connector 64"/>
          <p:cNvCxnSpPr/>
          <p:nvPr/>
        </p:nvCxnSpPr>
        <p:spPr bwMode="auto">
          <a:xfrm rot="16200000" flipH="1">
            <a:off x="2846439" y="4159044"/>
            <a:ext cx="206477" cy="117987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66"/>
          <p:cNvCxnSpPr>
            <a:stCxn id="36" idx="0"/>
          </p:cNvCxnSpPr>
          <p:nvPr/>
        </p:nvCxnSpPr>
        <p:spPr bwMode="auto">
          <a:xfrm rot="5400000">
            <a:off x="2630151" y="4096497"/>
            <a:ext cx="234591" cy="185472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9" name="Straight Connector 68"/>
          <p:cNvCxnSpPr>
            <a:stCxn id="36" idx="2"/>
          </p:cNvCxnSpPr>
          <p:nvPr/>
        </p:nvCxnSpPr>
        <p:spPr bwMode="auto">
          <a:xfrm rot="16200000" flipV="1">
            <a:off x="2553040" y="3670781"/>
            <a:ext cx="172372" cy="87017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/>
          <p:cNvCxnSpPr>
            <a:stCxn id="36" idx="2"/>
          </p:cNvCxnSpPr>
          <p:nvPr/>
        </p:nvCxnSpPr>
        <p:spPr bwMode="auto">
          <a:xfrm rot="16200000" flipH="1" flipV="1">
            <a:off x="2467315" y="3751896"/>
            <a:ext cx="166840" cy="263999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0" name="TextBox 49"/>
          <p:cNvSpPr txBox="1"/>
          <p:nvPr/>
        </p:nvSpPr>
        <p:spPr bwMode="auto">
          <a:xfrm>
            <a:off x="1699246" y="5947217"/>
            <a:ext cx="631935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… then there is a wait-free IS protocol!</a:t>
            </a:r>
          </a:p>
        </p:txBody>
      </p:sp>
      <p:sp>
        <p:nvSpPr>
          <p:cNvPr id="51" name="TextBox 50"/>
          <p:cNvSpPr txBox="1"/>
          <p:nvPr/>
        </p:nvSpPr>
        <p:spPr bwMode="auto">
          <a:xfrm>
            <a:off x="2313485" y="4524395"/>
            <a:ext cx="1290038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en-US" sz="3600" baseline="30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N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</a:p>
        </p:txBody>
      </p:sp>
    </p:spTree>
    <p:extLst>
      <p:ext uri="{BB962C8B-B14F-4D97-AF65-F5344CB8AC3E}">
        <p14:creationId xmlns:p14="http://schemas.microsoft.com/office/powerpoint/2010/main" val="65339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AutoShape 13"/>
          <p:cNvSpPr>
            <a:spLocks noChangeArrowheads="1"/>
          </p:cNvSpPr>
          <p:nvPr/>
        </p:nvSpPr>
        <p:spPr bwMode="auto">
          <a:xfrm>
            <a:off x="4663724" y="3084937"/>
            <a:ext cx="2382819" cy="1904795"/>
          </a:xfrm>
          <a:prstGeom prst="triangle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137" name="Straight Connector 136"/>
          <p:cNvCxnSpPr>
            <a:stCxn id="119" idx="0"/>
            <a:endCxn id="158" idx="1"/>
          </p:cNvCxnSpPr>
          <p:nvPr/>
        </p:nvCxnSpPr>
        <p:spPr bwMode="auto">
          <a:xfrm rot="16200000" flipH="1" flipV="1">
            <a:off x="5215946" y="3426653"/>
            <a:ext cx="980905" cy="297471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8" name="Straight Connector 137"/>
          <p:cNvCxnSpPr>
            <a:stCxn id="119" idx="2"/>
            <a:endCxn id="160" idx="0"/>
          </p:cNvCxnSpPr>
          <p:nvPr/>
        </p:nvCxnSpPr>
        <p:spPr bwMode="auto">
          <a:xfrm rot="5400000" flipH="1" flipV="1">
            <a:off x="5044378" y="4208204"/>
            <a:ext cx="400874" cy="1162182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9" name="Straight Connector 138"/>
          <p:cNvCxnSpPr>
            <a:stCxn id="119" idx="4"/>
            <a:endCxn id="144" idx="3"/>
          </p:cNvCxnSpPr>
          <p:nvPr/>
        </p:nvCxnSpPr>
        <p:spPr bwMode="auto">
          <a:xfrm rot="5400000" flipH="1">
            <a:off x="6206697" y="4149886"/>
            <a:ext cx="427710" cy="1251983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0" name="Oval 15"/>
          <p:cNvSpPr>
            <a:spLocks noChangeArrowheads="1"/>
          </p:cNvSpPr>
          <p:nvPr/>
        </p:nvSpPr>
        <p:spPr bwMode="auto">
          <a:xfrm>
            <a:off x="5750598" y="3006228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41" name="Oval 15"/>
          <p:cNvSpPr>
            <a:spLocks noChangeArrowheads="1"/>
          </p:cNvSpPr>
          <p:nvPr/>
        </p:nvSpPr>
        <p:spPr bwMode="auto">
          <a:xfrm>
            <a:off x="6935386" y="4913686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42" name="Oval 15"/>
          <p:cNvSpPr>
            <a:spLocks noChangeArrowheads="1"/>
          </p:cNvSpPr>
          <p:nvPr/>
        </p:nvSpPr>
        <p:spPr bwMode="auto">
          <a:xfrm>
            <a:off x="4551064" y="4874357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43" name="Oval 15"/>
          <p:cNvSpPr>
            <a:spLocks noChangeArrowheads="1"/>
          </p:cNvSpPr>
          <p:nvPr/>
        </p:nvSpPr>
        <p:spPr bwMode="auto">
          <a:xfrm>
            <a:off x="5460889" y="4906434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45" name="Oval 15"/>
          <p:cNvSpPr>
            <a:spLocks noChangeArrowheads="1"/>
          </p:cNvSpPr>
          <p:nvPr/>
        </p:nvSpPr>
        <p:spPr bwMode="auto">
          <a:xfrm>
            <a:off x="6181710" y="3727925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46" name="Oval 15"/>
          <p:cNvSpPr>
            <a:spLocks noChangeArrowheads="1"/>
          </p:cNvSpPr>
          <p:nvPr/>
        </p:nvSpPr>
        <p:spPr bwMode="auto">
          <a:xfrm>
            <a:off x="5254557" y="3796215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F01A19-3C5A-41FC-B25E-4D2E8E356A09}" type="slidenum">
              <a:rPr lang="en-US"/>
              <a:pPr/>
              <a:t>49</a:t>
            </a:fld>
            <a:endParaRPr lang="en-US" dirty="0"/>
          </a:p>
        </p:txBody>
      </p:sp>
      <p:sp>
        <p:nvSpPr>
          <p:cNvPr id="40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065683E-2B65-4EB1-A20E-9E3FE4DFE4D5}" type="datetime5">
              <a:rPr lang="en-GB"/>
              <a:pPr/>
              <a:t>11-Mar-15</a:t>
            </a:fld>
            <a:endParaRPr lang="en-GB" dirty="0"/>
          </a:p>
        </p:txBody>
      </p:sp>
      <p:sp>
        <p:nvSpPr>
          <p:cNvPr id="133940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Protocol</a:t>
            </a:r>
            <a:endParaRPr lang="en-US" sz="4000" dirty="0"/>
          </a:p>
        </p:txBody>
      </p:sp>
      <p:sp>
        <p:nvSpPr>
          <p:cNvPr id="1339401" name="Oval 9"/>
          <p:cNvSpPr>
            <a:spLocks noChangeArrowheads="1"/>
          </p:cNvSpPr>
          <p:nvPr/>
        </p:nvSpPr>
        <p:spPr bwMode="auto">
          <a:xfrm>
            <a:off x="4810125" y="6858000"/>
            <a:ext cx="42863" cy="87313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39402" name="Oval 10"/>
          <p:cNvSpPr>
            <a:spLocks noChangeArrowheads="1"/>
          </p:cNvSpPr>
          <p:nvPr/>
        </p:nvSpPr>
        <p:spPr bwMode="auto">
          <a:xfrm>
            <a:off x="3740150" y="6889750"/>
            <a:ext cx="42863" cy="87313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39403" name="Oval 11"/>
          <p:cNvSpPr>
            <a:spLocks noChangeArrowheads="1"/>
          </p:cNvSpPr>
          <p:nvPr/>
        </p:nvSpPr>
        <p:spPr bwMode="auto">
          <a:xfrm>
            <a:off x="2339975" y="6889750"/>
            <a:ext cx="42863" cy="87313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39405" name="AutoShape 13"/>
          <p:cNvSpPr>
            <a:spLocks noChangeArrowheads="1"/>
          </p:cNvSpPr>
          <p:nvPr/>
        </p:nvSpPr>
        <p:spPr bwMode="auto">
          <a:xfrm>
            <a:off x="1036484" y="3084937"/>
            <a:ext cx="2382819" cy="1904795"/>
          </a:xfrm>
          <a:prstGeom prst="triangle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39407" name="Oval 15"/>
          <p:cNvSpPr>
            <a:spLocks noChangeArrowheads="1"/>
          </p:cNvSpPr>
          <p:nvPr/>
        </p:nvSpPr>
        <p:spPr bwMode="auto">
          <a:xfrm>
            <a:off x="2123358" y="3006228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34" name="Oval 15"/>
          <p:cNvSpPr>
            <a:spLocks noChangeArrowheads="1"/>
          </p:cNvSpPr>
          <p:nvPr/>
        </p:nvSpPr>
        <p:spPr bwMode="auto">
          <a:xfrm>
            <a:off x="3308146" y="4913686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35" name="Oval 15"/>
          <p:cNvSpPr>
            <a:spLocks noChangeArrowheads="1"/>
          </p:cNvSpPr>
          <p:nvPr/>
        </p:nvSpPr>
        <p:spPr bwMode="auto">
          <a:xfrm>
            <a:off x="923824" y="4874357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grpSp>
        <p:nvGrpSpPr>
          <p:cNvPr id="3" name="Group 50"/>
          <p:cNvGrpSpPr>
            <a:grpSpLocks/>
          </p:cNvGrpSpPr>
          <p:nvPr/>
        </p:nvGrpSpPr>
        <p:grpSpPr bwMode="auto">
          <a:xfrm>
            <a:off x="1696065" y="2552709"/>
            <a:ext cx="569452" cy="509510"/>
            <a:chOff x="3168" y="1824"/>
            <a:chExt cx="912" cy="816"/>
          </a:xfrm>
        </p:grpSpPr>
        <p:sp>
          <p:nvSpPr>
            <p:cNvPr id="57" name="Freeform 51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58" name="Freeform 52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59" name="Freeform 53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60" name="Freeform 54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61" name="Freeform 55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62" name="Freeform 56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63" name="Freeform 57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64" name="Freeform 58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65" name="Freeform 59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pic>
        <p:nvPicPr>
          <p:cNvPr id="135" name="Picture 13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867710" y="5210259"/>
            <a:ext cx="584979" cy="585265"/>
          </a:xfrm>
          <a:prstGeom prst="rect">
            <a:avLst/>
          </a:prstGeom>
          <a:noFill/>
          <a:ln/>
          <a:effectLst/>
        </p:spPr>
      </p:pic>
      <p:pic>
        <p:nvPicPr>
          <p:cNvPr id="109" name="Picture 108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4857705" y="5180779"/>
            <a:ext cx="1975828" cy="790719"/>
          </a:xfrm>
          <a:prstGeom prst="rect">
            <a:avLst/>
          </a:prstGeom>
          <a:noFill/>
          <a:ln/>
          <a:effectLst/>
        </p:spPr>
      </p:pic>
      <p:sp>
        <p:nvSpPr>
          <p:cNvPr id="81" name="Right Arrow 80"/>
          <p:cNvSpPr/>
          <p:nvPr/>
        </p:nvSpPr>
        <p:spPr>
          <a:xfrm>
            <a:off x="3451122" y="3742605"/>
            <a:ext cx="1224116" cy="1039356"/>
          </a:xfrm>
          <a:prstGeom prst="rightArrow">
            <a:avLst/>
          </a:prstGeom>
          <a:ln w="38100"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50"/>
          <p:cNvGrpSpPr>
            <a:grpSpLocks/>
          </p:cNvGrpSpPr>
          <p:nvPr/>
        </p:nvGrpSpPr>
        <p:grpSpPr bwMode="auto">
          <a:xfrm>
            <a:off x="575577" y="4980596"/>
            <a:ext cx="569452" cy="509510"/>
            <a:chOff x="3168" y="1824"/>
            <a:chExt cx="912" cy="816"/>
          </a:xfrm>
        </p:grpSpPr>
        <p:sp>
          <p:nvSpPr>
            <p:cNvPr id="85" name="Freeform 51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86" name="Freeform 52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87" name="Freeform 53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88" name="Freeform 54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89" name="Freeform 55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90" name="Freeform 56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91" name="Freeform 57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92" name="Freeform 58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93" name="Freeform 59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8" name="Group 50"/>
          <p:cNvGrpSpPr>
            <a:grpSpLocks/>
          </p:cNvGrpSpPr>
          <p:nvPr/>
        </p:nvGrpSpPr>
        <p:grpSpPr bwMode="auto">
          <a:xfrm>
            <a:off x="6823490" y="4024578"/>
            <a:ext cx="569452" cy="509510"/>
            <a:chOff x="3168" y="1824"/>
            <a:chExt cx="912" cy="816"/>
          </a:xfrm>
        </p:grpSpPr>
        <p:sp>
          <p:nvSpPr>
            <p:cNvPr id="110" name="Freeform 51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11" name="Freeform 52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12" name="Freeform 53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13" name="Freeform 54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14" name="Freeform 55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15" name="Freeform 56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16" name="Freeform 57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17" name="Freeform 58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18" name="Freeform 59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9" name="Group 50"/>
          <p:cNvGrpSpPr>
            <a:grpSpLocks/>
          </p:cNvGrpSpPr>
          <p:nvPr/>
        </p:nvGrpSpPr>
        <p:grpSpPr bwMode="auto">
          <a:xfrm>
            <a:off x="3286514" y="5127595"/>
            <a:ext cx="569452" cy="509510"/>
            <a:chOff x="3168" y="1824"/>
            <a:chExt cx="912" cy="816"/>
          </a:xfrm>
        </p:grpSpPr>
        <p:sp>
          <p:nvSpPr>
            <p:cNvPr id="95" name="Freeform 51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96" name="Freeform 52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97" name="Freeform 53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98" name="Freeform 54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29" name="Freeform 55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30" name="Freeform 56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32" name="Freeform 57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33" name="Freeform 58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34" name="Freeform 59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0" name="Group 50"/>
          <p:cNvGrpSpPr>
            <a:grpSpLocks/>
          </p:cNvGrpSpPr>
          <p:nvPr/>
        </p:nvGrpSpPr>
        <p:grpSpPr bwMode="auto">
          <a:xfrm>
            <a:off x="6206028" y="3327093"/>
            <a:ext cx="569452" cy="509510"/>
            <a:chOff x="3168" y="1824"/>
            <a:chExt cx="912" cy="816"/>
          </a:xfrm>
        </p:grpSpPr>
        <p:sp>
          <p:nvSpPr>
            <p:cNvPr id="136" name="Freeform 51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48" name="Freeform 52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49" name="Freeform 53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50" name="Freeform 54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51" name="Freeform 55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52" name="Freeform 56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53" name="Freeform 57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54" name="Freeform 58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55" name="Freeform 59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156" name="Oval 15"/>
          <p:cNvSpPr>
            <a:spLocks noChangeArrowheads="1"/>
          </p:cNvSpPr>
          <p:nvPr/>
        </p:nvSpPr>
        <p:spPr bwMode="auto">
          <a:xfrm>
            <a:off x="5017658" y="4247379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60" name="Isosceles Triangle 159"/>
          <p:cNvSpPr/>
          <p:nvPr/>
        </p:nvSpPr>
        <p:spPr>
          <a:xfrm flipV="1">
            <a:off x="5558828" y="4128380"/>
            <a:ext cx="534155" cy="460478"/>
          </a:xfrm>
          <a:prstGeom prst="triangl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Oval 15"/>
          <p:cNvSpPr>
            <a:spLocks noChangeArrowheads="1"/>
          </p:cNvSpPr>
          <p:nvPr/>
        </p:nvSpPr>
        <p:spPr bwMode="auto">
          <a:xfrm>
            <a:off x="6056909" y="4932085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cxnSp>
        <p:nvCxnSpPr>
          <p:cNvPr id="165" name="Straight Connector 164"/>
          <p:cNvCxnSpPr>
            <a:endCxn id="160" idx="4"/>
          </p:cNvCxnSpPr>
          <p:nvPr/>
        </p:nvCxnSpPr>
        <p:spPr bwMode="auto">
          <a:xfrm rot="16200000" flipH="1">
            <a:off x="5531671" y="3567068"/>
            <a:ext cx="896290" cy="226334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2" name="Straight Connector 171"/>
          <p:cNvCxnSpPr>
            <a:stCxn id="159" idx="5"/>
          </p:cNvCxnSpPr>
          <p:nvPr/>
        </p:nvCxnSpPr>
        <p:spPr bwMode="auto">
          <a:xfrm rot="16200000" flipH="1">
            <a:off x="6139443" y="4165787"/>
            <a:ext cx="835352" cy="843189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4" name="Straight Connector 173"/>
          <p:cNvCxnSpPr>
            <a:endCxn id="158" idx="3"/>
          </p:cNvCxnSpPr>
          <p:nvPr/>
        </p:nvCxnSpPr>
        <p:spPr bwMode="auto">
          <a:xfrm flipV="1">
            <a:off x="4760589" y="4189321"/>
            <a:ext cx="797074" cy="72396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6" name="Straight Connector 175"/>
          <p:cNvCxnSpPr/>
          <p:nvPr/>
        </p:nvCxnSpPr>
        <p:spPr bwMode="auto">
          <a:xfrm rot="5400000" flipH="1" flipV="1">
            <a:off x="5537253" y="4661741"/>
            <a:ext cx="319549" cy="26681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9" name="Straight Connector 178"/>
          <p:cNvCxnSpPr>
            <a:stCxn id="162" idx="1"/>
          </p:cNvCxnSpPr>
          <p:nvPr/>
        </p:nvCxnSpPr>
        <p:spPr bwMode="auto">
          <a:xfrm rot="16200000" flipV="1">
            <a:off x="5806581" y="4677338"/>
            <a:ext cx="340390" cy="220249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2" name="Straight Connector 181"/>
          <p:cNvCxnSpPr>
            <a:stCxn id="159" idx="5"/>
            <a:endCxn id="157" idx="2"/>
          </p:cNvCxnSpPr>
          <p:nvPr/>
        </p:nvCxnSpPr>
        <p:spPr bwMode="auto">
          <a:xfrm rot="16200000" flipH="1">
            <a:off x="6245316" y="4059914"/>
            <a:ext cx="141964" cy="361547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5" name="Straight Connector 184"/>
          <p:cNvCxnSpPr>
            <a:stCxn id="159" idx="7"/>
            <a:endCxn id="145" idx="4"/>
          </p:cNvCxnSpPr>
          <p:nvPr/>
        </p:nvCxnSpPr>
        <p:spPr bwMode="auto">
          <a:xfrm rot="5400000" flipH="1" flipV="1">
            <a:off x="6137976" y="3900100"/>
            <a:ext cx="143677" cy="148579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8" name="Straight Connector 187"/>
          <p:cNvCxnSpPr>
            <a:stCxn id="158" idx="1"/>
            <a:endCxn id="146" idx="5"/>
          </p:cNvCxnSpPr>
          <p:nvPr/>
        </p:nvCxnSpPr>
        <p:spPr bwMode="auto">
          <a:xfrm rot="16200000" flipV="1">
            <a:off x="5433222" y="3941400"/>
            <a:ext cx="120575" cy="128309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4" name="Straight Connector 193"/>
          <p:cNvCxnSpPr>
            <a:stCxn id="160" idx="2"/>
            <a:endCxn id="156" idx="7"/>
          </p:cNvCxnSpPr>
          <p:nvPr/>
        </p:nvCxnSpPr>
        <p:spPr bwMode="auto">
          <a:xfrm rot="16200000" flipH="1" flipV="1">
            <a:off x="5303356" y="4017479"/>
            <a:ext cx="144572" cy="366373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4" name="Oval 15"/>
          <p:cNvSpPr>
            <a:spLocks noChangeArrowheads="1"/>
          </p:cNvSpPr>
          <p:nvPr/>
        </p:nvSpPr>
        <p:spPr bwMode="auto">
          <a:xfrm>
            <a:off x="5764569" y="4412970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58" name="Oval 15"/>
          <p:cNvSpPr>
            <a:spLocks noChangeArrowheads="1"/>
          </p:cNvSpPr>
          <p:nvPr/>
        </p:nvSpPr>
        <p:spPr bwMode="auto">
          <a:xfrm>
            <a:off x="5527672" y="4040269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97" name="Freeform 196"/>
          <p:cNvSpPr/>
          <p:nvPr/>
        </p:nvSpPr>
        <p:spPr>
          <a:xfrm>
            <a:off x="6083929" y="3874883"/>
            <a:ext cx="588475" cy="497941"/>
          </a:xfrm>
          <a:custGeom>
            <a:avLst/>
            <a:gdLst>
              <a:gd name="connsiteX0" fmla="*/ 262550 w 588475"/>
              <a:gd name="connsiteY0" fmla="*/ 0 h 497941"/>
              <a:gd name="connsiteX1" fmla="*/ 0 w 588475"/>
              <a:gd name="connsiteY1" fmla="*/ 199176 h 497941"/>
              <a:gd name="connsiteX2" fmla="*/ 588475 w 588475"/>
              <a:gd name="connsiteY2" fmla="*/ 497941 h 497941"/>
              <a:gd name="connsiteX3" fmla="*/ 262550 w 588475"/>
              <a:gd name="connsiteY3" fmla="*/ 0 h 497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475" h="497941">
                <a:moveTo>
                  <a:pt x="262550" y="0"/>
                </a:moveTo>
                <a:lnTo>
                  <a:pt x="0" y="199176"/>
                </a:lnTo>
                <a:lnTo>
                  <a:pt x="588475" y="497941"/>
                </a:lnTo>
                <a:lnTo>
                  <a:pt x="262550" y="0"/>
                </a:lnTo>
                <a:close/>
              </a:path>
            </a:pathLst>
          </a:custGeom>
          <a:solidFill>
            <a:schemeClr val="tx2"/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Oval 15"/>
          <p:cNvSpPr>
            <a:spLocks noChangeArrowheads="1"/>
          </p:cNvSpPr>
          <p:nvPr/>
        </p:nvSpPr>
        <p:spPr bwMode="auto">
          <a:xfrm>
            <a:off x="6497072" y="4224357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59" name="Oval 15"/>
          <p:cNvSpPr>
            <a:spLocks noChangeArrowheads="1"/>
          </p:cNvSpPr>
          <p:nvPr/>
        </p:nvSpPr>
        <p:spPr bwMode="auto">
          <a:xfrm>
            <a:off x="5960728" y="4020654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grpSp>
        <p:nvGrpSpPr>
          <p:cNvPr id="7" name="Group 50"/>
          <p:cNvGrpSpPr>
            <a:grpSpLocks/>
          </p:cNvGrpSpPr>
          <p:nvPr/>
        </p:nvGrpSpPr>
        <p:grpSpPr bwMode="auto">
          <a:xfrm>
            <a:off x="5730599" y="4102070"/>
            <a:ext cx="569452" cy="509510"/>
            <a:chOff x="3168" y="1824"/>
            <a:chExt cx="912" cy="816"/>
          </a:xfrm>
        </p:grpSpPr>
        <p:sp>
          <p:nvSpPr>
            <p:cNvPr id="100" name="Freeform 51"/>
            <p:cNvSpPr>
              <a:spLocks/>
            </p:cNvSpPr>
            <p:nvPr/>
          </p:nvSpPr>
          <p:spPr bwMode="auto">
            <a:xfrm>
              <a:off x="3936" y="2064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01" name="Freeform 52"/>
            <p:cNvSpPr>
              <a:spLocks/>
            </p:cNvSpPr>
            <p:nvPr/>
          </p:nvSpPr>
          <p:spPr bwMode="auto">
            <a:xfrm>
              <a:off x="3728" y="1920"/>
              <a:ext cx="144" cy="336"/>
            </a:xfrm>
            <a:custGeom>
              <a:avLst/>
              <a:gdLst>
                <a:gd name="T0" fmla="*/ 0 w 144"/>
                <a:gd name="T1" fmla="*/ 48 h 336"/>
                <a:gd name="T2" fmla="*/ 96 w 144"/>
                <a:gd name="T3" fmla="*/ 0 h 336"/>
                <a:gd name="T4" fmla="*/ 144 w 144"/>
                <a:gd name="T5" fmla="*/ 48 h 336"/>
                <a:gd name="T6" fmla="*/ 144 w 144"/>
                <a:gd name="T7" fmla="*/ 336 h 336"/>
                <a:gd name="T8" fmla="*/ 96 w 144"/>
                <a:gd name="T9" fmla="*/ 288 h 336"/>
                <a:gd name="T10" fmla="*/ 96 w 144"/>
                <a:gd name="T11" fmla="*/ 96 h 336"/>
                <a:gd name="T12" fmla="*/ 0 w 144"/>
                <a:gd name="T13" fmla="*/ 144 h 336"/>
                <a:gd name="T14" fmla="*/ 0 w 144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02" name="Freeform 53"/>
            <p:cNvSpPr>
              <a:spLocks/>
            </p:cNvSpPr>
            <p:nvPr/>
          </p:nvSpPr>
          <p:spPr bwMode="auto">
            <a:xfrm>
              <a:off x="3504" y="1824"/>
              <a:ext cx="144" cy="288"/>
            </a:xfrm>
            <a:custGeom>
              <a:avLst/>
              <a:gdLst>
                <a:gd name="T0" fmla="*/ 0 w 144"/>
                <a:gd name="T1" fmla="*/ 41 h 336"/>
                <a:gd name="T2" fmla="*/ 96 w 144"/>
                <a:gd name="T3" fmla="*/ 0 h 336"/>
                <a:gd name="T4" fmla="*/ 144 w 144"/>
                <a:gd name="T5" fmla="*/ 41 h 336"/>
                <a:gd name="T6" fmla="*/ 144 w 144"/>
                <a:gd name="T7" fmla="*/ 288 h 336"/>
                <a:gd name="T8" fmla="*/ 96 w 144"/>
                <a:gd name="T9" fmla="*/ 247 h 336"/>
                <a:gd name="T10" fmla="*/ 96 w 144"/>
                <a:gd name="T11" fmla="*/ 82 h 336"/>
                <a:gd name="T12" fmla="*/ 0 w 144"/>
                <a:gd name="T13" fmla="*/ 123 h 336"/>
                <a:gd name="T14" fmla="*/ 0 w 144"/>
                <a:gd name="T15" fmla="*/ 41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336"/>
                <a:gd name="T26" fmla="*/ 144 w 14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336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336"/>
                  </a:lnTo>
                  <a:lnTo>
                    <a:pt x="96" y="288"/>
                  </a:lnTo>
                  <a:lnTo>
                    <a:pt x="96" y="96"/>
                  </a:lnTo>
                  <a:lnTo>
                    <a:pt x="0" y="144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03" name="Freeform 54"/>
            <p:cNvSpPr>
              <a:spLocks/>
            </p:cNvSpPr>
            <p:nvPr/>
          </p:nvSpPr>
          <p:spPr bwMode="auto">
            <a:xfrm>
              <a:off x="3243" y="1824"/>
              <a:ext cx="789" cy="535"/>
            </a:xfrm>
            <a:custGeom>
              <a:avLst/>
              <a:gdLst>
                <a:gd name="T0" fmla="*/ 261 w 789"/>
                <a:gd name="T1" fmla="*/ 0 h 535"/>
                <a:gd name="T2" fmla="*/ 789 w 789"/>
                <a:gd name="T3" fmla="*/ 336 h 535"/>
                <a:gd name="T4" fmla="*/ 494 w 789"/>
                <a:gd name="T5" fmla="*/ 535 h 535"/>
                <a:gd name="T6" fmla="*/ 0 w 789"/>
                <a:gd name="T7" fmla="*/ 96 h 535"/>
                <a:gd name="T8" fmla="*/ 261 w 789"/>
                <a:gd name="T9" fmla="*/ 0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9"/>
                <a:gd name="T16" fmla="*/ 0 h 535"/>
                <a:gd name="T17" fmla="*/ 789 w 789"/>
                <a:gd name="T18" fmla="*/ 535 h 5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9" h="535">
                  <a:moveTo>
                    <a:pt x="261" y="0"/>
                  </a:moveTo>
                  <a:lnTo>
                    <a:pt x="789" y="336"/>
                  </a:lnTo>
                  <a:lnTo>
                    <a:pt x="494" y="535"/>
                  </a:lnTo>
                  <a:lnTo>
                    <a:pt x="0" y="9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04" name="Freeform 55"/>
            <p:cNvSpPr>
              <a:spLocks/>
            </p:cNvSpPr>
            <p:nvPr/>
          </p:nvSpPr>
          <p:spPr bwMode="auto">
            <a:xfrm>
              <a:off x="3253" y="1920"/>
              <a:ext cx="491" cy="567"/>
            </a:xfrm>
            <a:custGeom>
              <a:avLst/>
              <a:gdLst>
                <a:gd name="T0" fmla="*/ 11 w 491"/>
                <a:gd name="T1" fmla="*/ 0 h 567"/>
                <a:gd name="T2" fmla="*/ 491 w 491"/>
                <a:gd name="T3" fmla="*/ 432 h 567"/>
                <a:gd name="T4" fmla="*/ 484 w 491"/>
                <a:gd name="T5" fmla="*/ 567 h 567"/>
                <a:gd name="T6" fmla="*/ 0 w 491"/>
                <a:gd name="T7" fmla="*/ 119 h 567"/>
                <a:gd name="T8" fmla="*/ 11 w 491"/>
                <a:gd name="T9" fmla="*/ 0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"/>
                <a:gd name="T16" fmla="*/ 0 h 567"/>
                <a:gd name="T17" fmla="*/ 491 w 491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" h="567">
                  <a:moveTo>
                    <a:pt x="11" y="0"/>
                  </a:moveTo>
                  <a:lnTo>
                    <a:pt x="491" y="432"/>
                  </a:lnTo>
                  <a:lnTo>
                    <a:pt x="484" y="567"/>
                  </a:lnTo>
                  <a:lnTo>
                    <a:pt x="0" y="1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05" name="Freeform 56"/>
            <p:cNvSpPr>
              <a:spLocks/>
            </p:cNvSpPr>
            <p:nvPr/>
          </p:nvSpPr>
          <p:spPr bwMode="auto">
            <a:xfrm>
              <a:off x="3728" y="2160"/>
              <a:ext cx="304" cy="327"/>
            </a:xfrm>
            <a:custGeom>
              <a:avLst/>
              <a:gdLst>
                <a:gd name="T0" fmla="*/ 304 w 304"/>
                <a:gd name="T1" fmla="*/ 0 h 327"/>
                <a:gd name="T2" fmla="*/ 304 w 304"/>
                <a:gd name="T3" fmla="*/ 96 h 327"/>
                <a:gd name="T4" fmla="*/ 0 w 304"/>
                <a:gd name="T5" fmla="*/ 327 h 327"/>
                <a:gd name="T6" fmla="*/ 18 w 304"/>
                <a:gd name="T7" fmla="*/ 181 h 327"/>
                <a:gd name="T8" fmla="*/ 304 w 304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327"/>
                <a:gd name="T17" fmla="*/ 304 w 304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327">
                  <a:moveTo>
                    <a:pt x="304" y="0"/>
                  </a:moveTo>
                  <a:lnTo>
                    <a:pt x="304" y="96"/>
                  </a:lnTo>
                  <a:lnTo>
                    <a:pt x="0" y="327"/>
                  </a:lnTo>
                  <a:lnTo>
                    <a:pt x="18" y="18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06" name="Freeform 57"/>
            <p:cNvSpPr>
              <a:spLocks/>
            </p:cNvSpPr>
            <p:nvPr/>
          </p:nvSpPr>
          <p:spPr bwMode="auto">
            <a:xfrm>
              <a:off x="3504" y="2304"/>
              <a:ext cx="240" cy="336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75 h 432"/>
                <a:gd name="T4" fmla="*/ 69 w 336"/>
                <a:gd name="T5" fmla="*/ 112 h 432"/>
                <a:gd name="T6" fmla="*/ 69 w 336"/>
                <a:gd name="T7" fmla="*/ 336 h 432"/>
                <a:gd name="T8" fmla="*/ 0 w 336"/>
                <a:gd name="T9" fmla="*/ 261 h 432"/>
                <a:gd name="T10" fmla="*/ 0 w 336"/>
                <a:gd name="T11" fmla="*/ 37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07" name="Freeform 58"/>
            <p:cNvSpPr>
              <a:spLocks/>
            </p:cNvSpPr>
            <p:nvPr/>
          </p:nvSpPr>
          <p:spPr bwMode="auto">
            <a:xfrm>
              <a:off x="3312" y="2160"/>
              <a:ext cx="240" cy="288"/>
            </a:xfrm>
            <a:custGeom>
              <a:avLst/>
              <a:gdLst>
                <a:gd name="T0" fmla="*/ 137 w 336"/>
                <a:gd name="T1" fmla="*/ 0 h 432"/>
                <a:gd name="T2" fmla="*/ 240 w 336"/>
                <a:gd name="T3" fmla="*/ 64 h 432"/>
                <a:gd name="T4" fmla="*/ 69 w 336"/>
                <a:gd name="T5" fmla="*/ 96 h 432"/>
                <a:gd name="T6" fmla="*/ 69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37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08" name="Freeform 59"/>
            <p:cNvSpPr>
              <a:spLocks/>
            </p:cNvSpPr>
            <p:nvPr/>
          </p:nvSpPr>
          <p:spPr bwMode="auto">
            <a:xfrm>
              <a:off x="3168" y="2016"/>
              <a:ext cx="192" cy="288"/>
            </a:xfrm>
            <a:custGeom>
              <a:avLst/>
              <a:gdLst>
                <a:gd name="T0" fmla="*/ 110 w 336"/>
                <a:gd name="T1" fmla="*/ 0 h 432"/>
                <a:gd name="T2" fmla="*/ 192 w 336"/>
                <a:gd name="T3" fmla="*/ 64 h 432"/>
                <a:gd name="T4" fmla="*/ 55 w 336"/>
                <a:gd name="T5" fmla="*/ 96 h 432"/>
                <a:gd name="T6" fmla="*/ 55 w 336"/>
                <a:gd name="T7" fmla="*/ 288 h 432"/>
                <a:gd name="T8" fmla="*/ 0 w 336"/>
                <a:gd name="T9" fmla="*/ 224 h 432"/>
                <a:gd name="T10" fmla="*/ 0 w 336"/>
                <a:gd name="T11" fmla="*/ 32 h 432"/>
                <a:gd name="T12" fmla="*/ 110 w 336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"/>
                <a:gd name="T22" fmla="*/ 0 h 432"/>
                <a:gd name="T23" fmla="*/ 336 w 336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" h="432">
                  <a:moveTo>
                    <a:pt x="192" y="0"/>
                  </a:moveTo>
                  <a:lnTo>
                    <a:pt x="336" y="96"/>
                  </a:lnTo>
                  <a:lnTo>
                    <a:pt x="96" y="144"/>
                  </a:lnTo>
                  <a:lnTo>
                    <a:pt x="96" y="432"/>
                  </a:lnTo>
                  <a:lnTo>
                    <a:pt x="0" y="336"/>
                  </a:lnTo>
                  <a:lnTo>
                    <a:pt x="0" y="4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199" name="TextBox 198"/>
          <p:cNvSpPr txBox="1"/>
          <p:nvPr/>
        </p:nvSpPr>
        <p:spPr bwMode="auto">
          <a:xfrm>
            <a:off x="2193542" y="1810694"/>
            <a:ext cx="472437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Iterated immediate snapshot</a:t>
            </a:r>
          </a:p>
        </p:txBody>
      </p:sp>
    </p:spTree>
    <p:extLst>
      <p:ext uri="{BB962C8B-B14F-4D97-AF65-F5344CB8AC3E}">
        <p14:creationId xmlns:p14="http://schemas.microsoft.com/office/powerpoint/2010/main" val="378715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39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39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9405" grpId="0" animBg="1"/>
      <p:bldP spid="1339407" grpId="0" animBg="1"/>
      <p:bldP spid="34" grpId="0" animBg="1"/>
      <p:bldP spid="35" grpId="0" animBg="1"/>
      <p:bldP spid="81" grpId="0" animBg="1"/>
      <p:bldP spid="19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9838C-E50F-4582-A855-56555098063F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A794-4692-4779-9EBA-A0B3349CB0A1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5" name="Date Placeholder 2"/>
          <p:cNvSpPr txBox="1">
            <a:spLocks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96F5114-7792-44A0-8895-839824EE2AB3}" type="datetime5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11-Mar-15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A13F16-CD78-4520-9B53-E3A23A002AF0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609599" y="2576945"/>
            <a:ext cx="3859401" cy="2590801"/>
          </a:xfrm>
          <a:custGeom>
            <a:avLst/>
            <a:gdLst>
              <a:gd name="connsiteX0" fmla="*/ 1122218 w 2992582"/>
              <a:gd name="connsiteY0" fmla="*/ 0 h 2008909"/>
              <a:gd name="connsiteX1" fmla="*/ 1122218 w 2992582"/>
              <a:gd name="connsiteY1" fmla="*/ 0 h 2008909"/>
              <a:gd name="connsiteX2" fmla="*/ 1039091 w 2992582"/>
              <a:gd name="connsiteY2" fmla="*/ 83128 h 2008909"/>
              <a:gd name="connsiteX3" fmla="*/ 0 w 2992582"/>
              <a:gd name="connsiteY3" fmla="*/ 1025237 h 2008909"/>
              <a:gd name="connsiteX4" fmla="*/ 748146 w 2992582"/>
              <a:gd name="connsiteY4" fmla="*/ 1925782 h 2008909"/>
              <a:gd name="connsiteX5" fmla="*/ 2493818 w 2992582"/>
              <a:gd name="connsiteY5" fmla="*/ 2008909 h 2008909"/>
              <a:gd name="connsiteX6" fmla="*/ 2646218 w 2992582"/>
              <a:gd name="connsiteY6" fmla="*/ 1967346 h 2008909"/>
              <a:gd name="connsiteX7" fmla="*/ 2715491 w 2992582"/>
              <a:gd name="connsiteY7" fmla="*/ 1953491 h 2008909"/>
              <a:gd name="connsiteX8" fmla="*/ 2992582 w 2992582"/>
              <a:gd name="connsiteY8" fmla="*/ 1233055 h 2008909"/>
              <a:gd name="connsiteX9" fmla="*/ 2992582 w 2992582"/>
              <a:gd name="connsiteY9" fmla="*/ 1066800 h 2008909"/>
              <a:gd name="connsiteX10" fmla="*/ 2743200 w 2992582"/>
              <a:gd name="connsiteY10" fmla="*/ 401782 h 2008909"/>
              <a:gd name="connsiteX11" fmla="*/ 2618509 w 2992582"/>
              <a:gd name="connsiteY11" fmla="*/ 360219 h 2008909"/>
              <a:gd name="connsiteX12" fmla="*/ 1122218 w 2992582"/>
              <a:gd name="connsiteY12" fmla="*/ 0 h 2008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92582" h="2008909">
                <a:moveTo>
                  <a:pt x="1122218" y="0"/>
                </a:moveTo>
                <a:lnTo>
                  <a:pt x="1122218" y="0"/>
                </a:lnTo>
                <a:lnTo>
                  <a:pt x="1039091" y="83128"/>
                </a:lnTo>
                <a:lnTo>
                  <a:pt x="0" y="1025237"/>
                </a:lnTo>
                <a:lnTo>
                  <a:pt x="748146" y="1925782"/>
                </a:lnTo>
                <a:lnTo>
                  <a:pt x="2493818" y="2008909"/>
                </a:lnTo>
                <a:cubicBezTo>
                  <a:pt x="2544618" y="1995055"/>
                  <a:pt x="2595135" y="1980117"/>
                  <a:pt x="2646218" y="1967346"/>
                </a:cubicBezTo>
                <a:cubicBezTo>
                  <a:pt x="2669063" y="1961635"/>
                  <a:pt x="2715491" y="1953491"/>
                  <a:pt x="2715491" y="1953491"/>
                </a:cubicBezTo>
                <a:lnTo>
                  <a:pt x="2992582" y="1233055"/>
                </a:lnTo>
                <a:lnTo>
                  <a:pt x="2992582" y="1066800"/>
                </a:lnTo>
                <a:lnTo>
                  <a:pt x="2743200" y="401782"/>
                </a:lnTo>
                <a:cubicBezTo>
                  <a:pt x="2628040" y="358597"/>
                  <a:pt x="2671822" y="360219"/>
                  <a:pt x="2618509" y="360219"/>
                </a:cubicBezTo>
                <a:lnTo>
                  <a:pt x="1122218" y="0"/>
                </a:lnTo>
                <a:close/>
              </a:path>
            </a:pathLst>
          </a:cu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Isosceles Triangle 12"/>
          <p:cNvSpPr/>
          <p:nvPr/>
        </p:nvSpPr>
        <p:spPr>
          <a:xfrm>
            <a:off x="2181814" y="3158835"/>
            <a:ext cx="1317844" cy="1136073"/>
          </a:xfrm>
          <a:prstGeom prst="triangle">
            <a:avLst/>
          </a:prstGeom>
          <a:gradFill>
            <a:gsLst>
              <a:gs pos="0">
                <a:srgbClr val="FF0000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2106325" y="4184073"/>
            <a:ext cx="152400" cy="152400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00B0F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770909" y="3089564"/>
            <a:ext cx="152400" cy="152400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3435927" y="4197927"/>
            <a:ext cx="152400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Isosceles Triangle 35"/>
          <p:cNvSpPr/>
          <p:nvPr/>
        </p:nvSpPr>
        <p:spPr>
          <a:xfrm flipV="1">
            <a:off x="2682734" y="3800476"/>
            <a:ext cx="314896" cy="271462"/>
          </a:xfrm>
          <a:prstGeom prst="triangle">
            <a:avLst/>
          </a:prstGeom>
          <a:ln w="127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Straight Connector 36"/>
          <p:cNvCxnSpPr>
            <a:stCxn id="36" idx="4"/>
            <a:endCxn id="15" idx="4"/>
          </p:cNvCxnSpPr>
          <p:nvPr/>
        </p:nvCxnSpPr>
        <p:spPr bwMode="auto">
          <a:xfrm rot="16200000" flipV="1">
            <a:off x="2643114" y="3445959"/>
            <a:ext cx="558512" cy="150521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>
            <a:endCxn id="36" idx="2"/>
          </p:cNvCxnSpPr>
          <p:nvPr/>
        </p:nvCxnSpPr>
        <p:spPr bwMode="auto">
          <a:xfrm rot="5400000">
            <a:off x="2512944" y="3470207"/>
            <a:ext cx="500060" cy="160479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endCxn id="14" idx="6"/>
          </p:cNvCxnSpPr>
          <p:nvPr/>
        </p:nvCxnSpPr>
        <p:spPr bwMode="auto">
          <a:xfrm rot="5400000">
            <a:off x="2242490" y="3845286"/>
            <a:ext cx="431223" cy="398751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>
            <a:stCxn id="36" idx="0"/>
          </p:cNvCxnSpPr>
          <p:nvPr/>
        </p:nvCxnSpPr>
        <p:spPr bwMode="auto">
          <a:xfrm rot="5400000">
            <a:off x="2507024" y="3892478"/>
            <a:ext cx="153698" cy="512618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/>
          <p:cNvCxnSpPr>
            <a:stCxn id="36" idx="4"/>
            <a:endCxn id="16" idx="2"/>
          </p:cNvCxnSpPr>
          <p:nvPr/>
        </p:nvCxnSpPr>
        <p:spPr bwMode="auto">
          <a:xfrm rot="16200000" flipH="1">
            <a:off x="2979952" y="3818153"/>
            <a:ext cx="473651" cy="438297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>
            <a:endCxn id="16" idx="2"/>
          </p:cNvCxnSpPr>
          <p:nvPr/>
        </p:nvCxnSpPr>
        <p:spPr bwMode="auto">
          <a:xfrm>
            <a:off x="2800350" y="4086225"/>
            <a:ext cx="635577" cy="187902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TextBox 46"/>
          <p:cNvSpPr txBox="1"/>
          <p:nvPr/>
        </p:nvSpPr>
        <p:spPr bwMode="auto">
          <a:xfrm>
            <a:off x="4558187" y="2507321"/>
            <a:ext cx="458780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Á</a:t>
            </a:r>
          </a:p>
        </p:txBody>
      </p:sp>
      <p:sp>
        <p:nvSpPr>
          <p:cNvPr id="53" name="TextBox 52"/>
          <p:cNvSpPr txBox="1"/>
          <p:nvPr/>
        </p:nvSpPr>
        <p:spPr bwMode="auto">
          <a:xfrm>
            <a:off x="449555" y="457200"/>
            <a:ext cx="6354625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For any chromatic subdivision </a:t>
            </a:r>
            <a:r>
              <a:rPr lang="en-US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 </a:t>
            </a:r>
            <a:r>
              <a:rPr lang="en-US" sz="3200" dirty="0" smtClean="0">
                <a:solidFill>
                  <a:schemeClr val="tx2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…</a:t>
            </a:r>
          </a:p>
        </p:txBody>
      </p:sp>
      <p:sp>
        <p:nvSpPr>
          <p:cNvPr id="55" name="TextBox 54"/>
          <p:cNvSpPr txBox="1"/>
          <p:nvPr/>
        </p:nvSpPr>
        <p:spPr bwMode="auto">
          <a:xfrm>
            <a:off x="438498" y="1296023"/>
            <a:ext cx="8053653" cy="1015663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If there is a color and carrier-preserving simplicial map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Á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en-US" sz="2800" baseline="30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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 </a:t>
            </a:r>
            <a:r>
              <a:rPr lang="en-US" sz="3200" dirty="0" smtClean="0">
                <a:solidFill>
                  <a:schemeClr val="tx2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cxnSp>
        <p:nvCxnSpPr>
          <p:cNvPr id="61" name="Straight Connector 60"/>
          <p:cNvCxnSpPr>
            <a:stCxn id="36" idx="4"/>
          </p:cNvCxnSpPr>
          <p:nvPr/>
        </p:nvCxnSpPr>
        <p:spPr bwMode="auto">
          <a:xfrm rot="5400000" flipH="1" flipV="1">
            <a:off x="2909590" y="3612906"/>
            <a:ext cx="275611" cy="99531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Straight Connector 62"/>
          <p:cNvCxnSpPr>
            <a:stCxn id="36" idx="4"/>
          </p:cNvCxnSpPr>
          <p:nvPr/>
        </p:nvCxnSpPr>
        <p:spPr bwMode="auto">
          <a:xfrm rot="16200000" flipH="1">
            <a:off x="3067214" y="3730892"/>
            <a:ext cx="93098" cy="232267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5" name="Straight Connector 64"/>
          <p:cNvCxnSpPr/>
          <p:nvPr/>
        </p:nvCxnSpPr>
        <p:spPr bwMode="auto">
          <a:xfrm rot="16200000" flipH="1">
            <a:off x="2846439" y="4159044"/>
            <a:ext cx="206477" cy="117987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66"/>
          <p:cNvCxnSpPr>
            <a:stCxn id="36" idx="0"/>
          </p:cNvCxnSpPr>
          <p:nvPr/>
        </p:nvCxnSpPr>
        <p:spPr bwMode="auto">
          <a:xfrm rot="5400000">
            <a:off x="2630151" y="4096497"/>
            <a:ext cx="234591" cy="185472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9" name="Straight Connector 68"/>
          <p:cNvCxnSpPr>
            <a:stCxn id="36" idx="2"/>
          </p:cNvCxnSpPr>
          <p:nvPr/>
        </p:nvCxnSpPr>
        <p:spPr bwMode="auto">
          <a:xfrm rot="16200000" flipV="1">
            <a:off x="2553040" y="3670781"/>
            <a:ext cx="172372" cy="87017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/>
          <p:cNvCxnSpPr>
            <a:stCxn id="36" idx="2"/>
          </p:cNvCxnSpPr>
          <p:nvPr/>
        </p:nvCxnSpPr>
        <p:spPr bwMode="auto">
          <a:xfrm rot="16200000" flipH="1" flipV="1">
            <a:off x="2467315" y="3751896"/>
            <a:ext cx="166840" cy="263999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1" name="TextBox 50"/>
          <p:cNvSpPr txBox="1"/>
          <p:nvPr/>
        </p:nvSpPr>
        <p:spPr bwMode="auto">
          <a:xfrm>
            <a:off x="2313485" y="4524395"/>
            <a:ext cx="1290038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en-US" sz="3600" baseline="30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N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</a:p>
        </p:txBody>
      </p:sp>
      <p:sp>
        <p:nvSpPr>
          <p:cNvPr id="52" name="Freeform 51"/>
          <p:cNvSpPr/>
          <p:nvPr/>
        </p:nvSpPr>
        <p:spPr>
          <a:xfrm>
            <a:off x="4763630" y="2503008"/>
            <a:ext cx="3859401" cy="2590801"/>
          </a:xfrm>
          <a:custGeom>
            <a:avLst/>
            <a:gdLst>
              <a:gd name="connsiteX0" fmla="*/ 1122218 w 2992582"/>
              <a:gd name="connsiteY0" fmla="*/ 0 h 2008909"/>
              <a:gd name="connsiteX1" fmla="*/ 1122218 w 2992582"/>
              <a:gd name="connsiteY1" fmla="*/ 0 h 2008909"/>
              <a:gd name="connsiteX2" fmla="*/ 1039091 w 2992582"/>
              <a:gd name="connsiteY2" fmla="*/ 83128 h 2008909"/>
              <a:gd name="connsiteX3" fmla="*/ 0 w 2992582"/>
              <a:gd name="connsiteY3" fmla="*/ 1025237 h 2008909"/>
              <a:gd name="connsiteX4" fmla="*/ 748146 w 2992582"/>
              <a:gd name="connsiteY4" fmla="*/ 1925782 h 2008909"/>
              <a:gd name="connsiteX5" fmla="*/ 2493818 w 2992582"/>
              <a:gd name="connsiteY5" fmla="*/ 2008909 h 2008909"/>
              <a:gd name="connsiteX6" fmla="*/ 2646218 w 2992582"/>
              <a:gd name="connsiteY6" fmla="*/ 1967346 h 2008909"/>
              <a:gd name="connsiteX7" fmla="*/ 2715491 w 2992582"/>
              <a:gd name="connsiteY7" fmla="*/ 1953491 h 2008909"/>
              <a:gd name="connsiteX8" fmla="*/ 2992582 w 2992582"/>
              <a:gd name="connsiteY8" fmla="*/ 1233055 h 2008909"/>
              <a:gd name="connsiteX9" fmla="*/ 2992582 w 2992582"/>
              <a:gd name="connsiteY9" fmla="*/ 1066800 h 2008909"/>
              <a:gd name="connsiteX10" fmla="*/ 2743200 w 2992582"/>
              <a:gd name="connsiteY10" fmla="*/ 401782 h 2008909"/>
              <a:gd name="connsiteX11" fmla="*/ 2618509 w 2992582"/>
              <a:gd name="connsiteY11" fmla="*/ 360219 h 2008909"/>
              <a:gd name="connsiteX12" fmla="*/ 1122218 w 2992582"/>
              <a:gd name="connsiteY12" fmla="*/ 0 h 2008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92582" h="2008909">
                <a:moveTo>
                  <a:pt x="1122218" y="0"/>
                </a:moveTo>
                <a:lnTo>
                  <a:pt x="1122218" y="0"/>
                </a:lnTo>
                <a:lnTo>
                  <a:pt x="1039091" y="83128"/>
                </a:lnTo>
                <a:lnTo>
                  <a:pt x="0" y="1025237"/>
                </a:lnTo>
                <a:lnTo>
                  <a:pt x="748146" y="1925782"/>
                </a:lnTo>
                <a:lnTo>
                  <a:pt x="2493818" y="2008909"/>
                </a:lnTo>
                <a:cubicBezTo>
                  <a:pt x="2544618" y="1995055"/>
                  <a:pt x="2595135" y="1980117"/>
                  <a:pt x="2646218" y="1967346"/>
                </a:cubicBezTo>
                <a:cubicBezTo>
                  <a:pt x="2669063" y="1961635"/>
                  <a:pt x="2715491" y="1953491"/>
                  <a:pt x="2715491" y="1953491"/>
                </a:cubicBezTo>
                <a:lnTo>
                  <a:pt x="2992582" y="1233055"/>
                </a:lnTo>
                <a:lnTo>
                  <a:pt x="2992582" y="1066800"/>
                </a:lnTo>
                <a:lnTo>
                  <a:pt x="2743200" y="401782"/>
                </a:lnTo>
                <a:cubicBezTo>
                  <a:pt x="2628040" y="358597"/>
                  <a:pt x="2671822" y="360219"/>
                  <a:pt x="2618509" y="360219"/>
                </a:cubicBezTo>
                <a:lnTo>
                  <a:pt x="1122218" y="0"/>
                </a:lnTo>
                <a:close/>
              </a:path>
            </a:pathLst>
          </a:cu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Isosceles Triangle 53"/>
          <p:cNvSpPr/>
          <p:nvPr/>
        </p:nvSpPr>
        <p:spPr>
          <a:xfrm>
            <a:off x="6335845" y="3084898"/>
            <a:ext cx="1317844" cy="1136073"/>
          </a:xfrm>
          <a:prstGeom prst="triangle">
            <a:avLst/>
          </a:prstGeom>
          <a:gradFill>
            <a:gsLst>
              <a:gs pos="0">
                <a:srgbClr val="FF0000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6260356" y="4110136"/>
            <a:ext cx="152400" cy="152400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00B0F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6924940" y="3015627"/>
            <a:ext cx="152400" cy="152400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7589958" y="4123990"/>
            <a:ext cx="152400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Isosceles Triangle 58"/>
          <p:cNvSpPr/>
          <p:nvPr/>
        </p:nvSpPr>
        <p:spPr>
          <a:xfrm flipV="1">
            <a:off x="6836765" y="3726539"/>
            <a:ext cx="314896" cy="271462"/>
          </a:xfrm>
          <a:prstGeom prst="triangle">
            <a:avLst/>
          </a:prstGeom>
          <a:ln w="127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Straight Connector 59"/>
          <p:cNvCxnSpPr>
            <a:stCxn id="59" idx="4"/>
            <a:endCxn id="57" idx="4"/>
          </p:cNvCxnSpPr>
          <p:nvPr/>
        </p:nvCxnSpPr>
        <p:spPr bwMode="auto">
          <a:xfrm rot="16200000" flipV="1">
            <a:off x="6797145" y="3372022"/>
            <a:ext cx="558512" cy="150521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" name="Straight Connector 61"/>
          <p:cNvCxnSpPr>
            <a:endCxn id="59" idx="2"/>
          </p:cNvCxnSpPr>
          <p:nvPr/>
        </p:nvCxnSpPr>
        <p:spPr bwMode="auto">
          <a:xfrm rot="5400000">
            <a:off x="6666975" y="3396270"/>
            <a:ext cx="500060" cy="160479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>
            <a:endCxn id="56" idx="6"/>
          </p:cNvCxnSpPr>
          <p:nvPr/>
        </p:nvCxnSpPr>
        <p:spPr bwMode="auto">
          <a:xfrm rot="5400000">
            <a:off x="6396521" y="3771349"/>
            <a:ext cx="431223" cy="398751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Connector 65"/>
          <p:cNvCxnSpPr>
            <a:stCxn id="59" idx="0"/>
          </p:cNvCxnSpPr>
          <p:nvPr/>
        </p:nvCxnSpPr>
        <p:spPr bwMode="auto">
          <a:xfrm rot="5400000">
            <a:off x="6661055" y="3818541"/>
            <a:ext cx="153698" cy="512618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8" name="Straight Connector 67"/>
          <p:cNvCxnSpPr>
            <a:stCxn id="59" idx="4"/>
            <a:endCxn id="58" idx="2"/>
          </p:cNvCxnSpPr>
          <p:nvPr/>
        </p:nvCxnSpPr>
        <p:spPr bwMode="auto">
          <a:xfrm rot="16200000" flipH="1">
            <a:off x="7133983" y="3744216"/>
            <a:ext cx="473651" cy="438297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traight Connector 69"/>
          <p:cNvCxnSpPr>
            <a:endCxn id="58" idx="2"/>
          </p:cNvCxnSpPr>
          <p:nvPr/>
        </p:nvCxnSpPr>
        <p:spPr bwMode="auto">
          <a:xfrm>
            <a:off x="6954381" y="4012288"/>
            <a:ext cx="635577" cy="187902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Straight Connector 71"/>
          <p:cNvCxnSpPr>
            <a:stCxn id="59" idx="4"/>
          </p:cNvCxnSpPr>
          <p:nvPr/>
        </p:nvCxnSpPr>
        <p:spPr bwMode="auto">
          <a:xfrm rot="5400000" flipH="1" flipV="1">
            <a:off x="7063621" y="3538969"/>
            <a:ext cx="275611" cy="99531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/>
          <p:cNvCxnSpPr>
            <a:stCxn id="59" idx="4"/>
          </p:cNvCxnSpPr>
          <p:nvPr/>
        </p:nvCxnSpPr>
        <p:spPr bwMode="auto">
          <a:xfrm rot="16200000" flipH="1">
            <a:off x="7221245" y="3656955"/>
            <a:ext cx="93098" cy="232267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4" name="Straight Connector 73"/>
          <p:cNvCxnSpPr/>
          <p:nvPr/>
        </p:nvCxnSpPr>
        <p:spPr bwMode="auto">
          <a:xfrm rot="16200000" flipH="1">
            <a:off x="7000470" y="4085107"/>
            <a:ext cx="206477" cy="117987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5" name="Straight Connector 74"/>
          <p:cNvCxnSpPr>
            <a:stCxn id="59" idx="0"/>
          </p:cNvCxnSpPr>
          <p:nvPr/>
        </p:nvCxnSpPr>
        <p:spPr bwMode="auto">
          <a:xfrm rot="5400000">
            <a:off x="6784182" y="4022560"/>
            <a:ext cx="234591" cy="185472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Connector 75"/>
          <p:cNvCxnSpPr>
            <a:stCxn id="59" idx="2"/>
          </p:cNvCxnSpPr>
          <p:nvPr/>
        </p:nvCxnSpPr>
        <p:spPr bwMode="auto">
          <a:xfrm rot="16200000" flipV="1">
            <a:off x="6707071" y="3596844"/>
            <a:ext cx="172372" cy="87017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7" name="Straight Connector 76"/>
          <p:cNvCxnSpPr>
            <a:stCxn id="59" idx="2"/>
          </p:cNvCxnSpPr>
          <p:nvPr/>
        </p:nvCxnSpPr>
        <p:spPr bwMode="auto">
          <a:xfrm rot="16200000" flipH="1" flipV="1">
            <a:off x="6621346" y="3677959"/>
            <a:ext cx="166840" cy="263999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8" name="TextBox 77"/>
          <p:cNvSpPr txBox="1"/>
          <p:nvPr/>
        </p:nvSpPr>
        <p:spPr bwMode="auto">
          <a:xfrm>
            <a:off x="6310265" y="4450458"/>
            <a:ext cx="1447289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 ¾</a:t>
            </a:r>
          </a:p>
        </p:txBody>
      </p:sp>
      <p:cxnSp>
        <p:nvCxnSpPr>
          <p:cNvPr id="11" name="Curved Connector 10"/>
          <p:cNvCxnSpPr/>
          <p:nvPr/>
        </p:nvCxnSpPr>
        <p:spPr bwMode="auto">
          <a:xfrm flipV="1">
            <a:off x="2992582" y="3491346"/>
            <a:ext cx="3380509" cy="443345"/>
          </a:xfrm>
          <a:prstGeom prst="curvedConnector3">
            <a:avLst>
              <a:gd name="adj1" fmla="val 52049"/>
            </a:avLst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147556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3" grpId="0" animBg="1"/>
      <p:bldP spid="55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Geometric construction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5" name="AutoShape 13"/>
          <p:cNvSpPr>
            <a:spLocks noChangeArrowheads="1"/>
          </p:cNvSpPr>
          <p:nvPr/>
        </p:nvSpPr>
        <p:spPr bwMode="auto">
          <a:xfrm>
            <a:off x="2346038" y="1907986"/>
            <a:ext cx="4453795" cy="3560307"/>
          </a:xfrm>
          <a:prstGeom prst="triangle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Oval 15"/>
          <p:cNvSpPr>
            <a:spLocks noChangeArrowheads="1"/>
          </p:cNvSpPr>
          <p:nvPr/>
        </p:nvSpPr>
        <p:spPr bwMode="auto">
          <a:xfrm>
            <a:off x="3749817" y="5375559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2" name="Oval 15"/>
          <p:cNvSpPr>
            <a:spLocks noChangeArrowheads="1"/>
          </p:cNvSpPr>
          <p:nvPr/>
        </p:nvSpPr>
        <p:spPr bwMode="auto">
          <a:xfrm>
            <a:off x="6692160" y="5375559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3" name="Oval 15"/>
          <p:cNvSpPr>
            <a:spLocks noChangeArrowheads="1"/>
          </p:cNvSpPr>
          <p:nvPr/>
        </p:nvSpPr>
        <p:spPr bwMode="auto">
          <a:xfrm>
            <a:off x="5430273" y="3295816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4" name="Oval 15"/>
          <p:cNvSpPr>
            <a:spLocks noChangeArrowheads="1"/>
          </p:cNvSpPr>
          <p:nvPr/>
        </p:nvSpPr>
        <p:spPr bwMode="auto">
          <a:xfrm>
            <a:off x="3615880" y="3259602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25" name="Oval 15"/>
          <p:cNvSpPr>
            <a:spLocks noChangeArrowheads="1"/>
          </p:cNvSpPr>
          <p:nvPr/>
        </p:nvSpPr>
        <p:spPr bwMode="auto">
          <a:xfrm>
            <a:off x="3016843" y="4217762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27" name="Oval 15"/>
          <p:cNvSpPr>
            <a:spLocks noChangeArrowheads="1"/>
          </p:cNvSpPr>
          <p:nvPr/>
        </p:nvSpPr>
        <p:spPr bwMode="auto">
          <a:xfrm>
            <a:off x="5220989" y="5375559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40" name="Oval 15"/>
          <p:cNvSpPr>
            <a:spLocks noChangeArrowheads="1"/>
          </p:cNvSpPr>
          <p:nvPr/>
        </p:nvSpPr>
        <p:spPr bwMode="auto">
          <a:xfrm>
            <a:off x="6035346" y="4235869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1" name="Oval 15"/>
          <p:cNvSpPr>
            <a:spLocks noChangeArrowheads="1"/>
          </p:cNvSpPr>
          <p:nvPr/>
        </p:nvSpPr>
        <p:spPr bwMode="auto">
          <a:xfrm>
            <a:off x="2278645" y="5375559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9" name="Oval 15"/>
          <p:cNvSpPr>
            <a:spLocks noChangeArrowheads="1"/>
          </p:cNvSpPr>
          <p:nvPr/>
        </p:nvSpPr>
        <p:spPr bwMode="auto">
          <a:xfrm>
            <a:off x="4474059" y="1820224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 bwMode="auto">
          <a:xfrm>
            <a:off x="2283875" y="5839485"/>
            <a:ext cx="452559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Inductively divide boundary</a:t>
            </a:r>
          </a:p>
        </p:txBody>
      </p:sp>
    </p:spTree>
    <p:extLst>
      <p:ext uri="{BB962C8B-B14F-4D97-AF65-F5344CB8AC3E}">
        <p14:creationId xmlns:p14="http://schemas.microsoft.com/office/powerpoint/2010/main" val="24491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Geometric construction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52</a:t>
            </a:fld>
            <a:endParaRPr lang="en-US" dirty="0"/>
          </a:p>
        </p:txBody>
      </p:sp>
      <p:sp>
        <p:nvSpPr>
          <p:cNvPr id="5" name="AutoShape 13"/>
          <p:cNvSpPr>
            <a:spLocks noChangeArrowheads="1"/>
          </p:cNvSpPr>
          <p:nvPr/>
        </p:nvSpPr>
        <p:spPr bwMode="auto">
          <a:xfrm>
            <a:off x="2346038" y="1907986"/>
            <a:ext cx="4453795" cy="3560307"/>
          </a:xfrm>
          <a:prstGeom prst="triangle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Oval 15"/>
          <p:cNvSpPr>
            <a:spLocks noChangeArrowheads="1"/>
          </p:cNvSpPr>
          <p:nvPr/>
        </p:nvSpPr>
        <p:spPr bwMode="auto">
          <a:xfrm>
            <a:off x="3749817" y="5375559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2" name="Oval 15"/>
          <p:cNvSpPr>
            <a:spLocks noChangeArrowheads="1"/>
          </p:cNvSpPr>
          <p:nvPr/>
        </p:nvSpPr>
        <p:spPr bwMode="auto">
          <a:xfrm>
            <a:off x="6692160" y="5375559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3" name="Oval 15"/>
          <p:cNvSpPr>
            <a:spLocks noChangeArrowheads="1"/>
          </p:cNvSpPr>
          <p:nvPr/>
        </p:nvSpPr>
        <p:spPr bwMode="auto">
          <a:xfrm>
            <a:off x="5430273" y="3295816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4" name="Oval 15"/>
          <p:cNvSpPr>
            <a:spLocks noChangeArrowheads="1"/>
          </p:cNvSpPr>
          <p:nvPr/>
        </p:nvSpPr>
        <p:spPr bwMode="auto">
          <a:xfrm>
            <a:off x="3615880" y="3259602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25" name="Oval 15"/>
          <p:cNvSpPr>
            <a:spLocks noChangeArrowheads="1"/>
          </p:cNvSpPr>
          <p:nvPr/>
        </p:nvSpPr>
        <p:spPr bwMode="auto">
          <a:xfrm>
            <a:off x="3016843" y="4217762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26" name="Isosceles Triangle 25"/>
          <p:cNvSpPr/>
          <p:nvPr/>
        </p:nvSpPr>
        <p:spPr>
          <a:xfrm flipV="1">
            <a:off x="4105595" y="3874883"/>
            <a:ext cx="934680" cy="805758"/>
          </a:xfrm>
          <a:prstGeom prst="triangl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val 15"/>
          <p:cNvSpPr>
            <a:spLocks noChangeArrowheads="1"/>
          </p:cNvSpPr>
          <p:nvPr/>
        </p:nvSpPr>
        <p:spPr bwMode="auto">
          <a:xfrm>
            <a:off x="5220989" y="5375559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37" name="Oval 15"/>
          <p:cNvSpPr>
            <a:spLocks noChangeArrowheads="1"/>
          </p:cNvSpPr>
          <p:nvPr/>
        </p:nvSpPr>
        <p:spPr bwMode="auto">
          <a:xfrm>
            <a:off x="4488031" y="4566880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38" name="Oval 15"/>
          <p:cNvSpPr>
            <a:spLocks noChangeArrowheads="1"/>
          </p:cNvSpPr>
          <p:nvPr/>
        </p:nvSpPr>
        <p:spPr bwMode="auto">
          <a:xfrm>
            <a:off x="4051959" y="3822988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40" name="Oval 15"/>
          <p:cNvSpPr>
            <a:spLocks noChangeArrowheads="1"/>
          </p:cNvSpPr>
          <p:nvPr/>
        </p:nvSpPr>
        <p:spPr bwMode="auto">
          <a:xfrm>
            <a:off x="6035346" y="4235869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41" name="Oval 15"/>
          <p:cNvSpPr>
            <a:spLocks noChangeArrowheads="1"/>
          </p:cNvSpPr>
          <p:nvPr/>
        </p:nvSpPr>
        <p:spPr bwMode="auto">
          <a:xfrm>
            <a:off x="4992007" y="3803371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1" name="Oval 15"/>
          <p:cNvSpPr>
            <a:spLocks noChangeArrowheads="1"/>
          </p:cNvSpPr>
          <p:nvPr/>
        </p:nvSpPr>
        <p:spPr bwMode="auto">
          <a:xfrm>
            <a:off x="2278645" y="5375559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9" name="Oval 15"/>
          <p:cNvSpPr>
            <a:spLocks noChangeArrowheads="1"/>
          </p:cNvSpPr>
          <p:nvPr/>
        </p:nvSpPr>
        <p:spPr bwMode="auto">
          <a:xfrm>
            <a:off x="4474059" y="1820224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cxnSp>
        <p:nvCxnSpPr>
          <p:cNvPr id="42" name="Straight Arrow Connector 41"/>
          <p:cNvCxnSpPr>
            <a:endCxn id="41" idx="2"/>
          </p:cNvCxnSpPr>
          <p:nvPr/>
        </p:nvCxnSpPr>
        <p:spPr bwMode="auto">
          <a:xfrm flipV="1">
            <a:off x="4581053" y="3890684"/>
            <a:ext cx="410954" cy="246750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4" name="Straight Arrow Connector 43"/>
          <p:cNvCxnSpPr>
            <a:endCxn id="38" idx="4"/>
          </p:cNvCxnSpPr>
          <p:nvPr/>
        </p:nvCxnSpPr>
        <p:spPr bwMode="auto">
          <a:xfrm rot="10800000">
            <a:off x="4154353" y="3997613"/>
            <a:ext cx="399540" cy="148874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6" name="Straight Arrow Connector 45"/>
          <p:cNvCxnSpPr>
            <a:endCxn id="37" idx="0"/>
          </p:cNvCxnSpPr>
          <p:nvPr/>
        </p:nvCxnSpPr>
        <p:spPr bwMode="auto">
          <a:xfrm rot="16200000" flipH="1">
            <a:off x="4361963" y="4338418"/>
            <a:ext cx="429446" cy="27478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4" name="TextBox 93"/>
          <p:cNvSpPr txBox="1"/>
          <p:nvPr/>
        </p:nvSpPr>
        <p:spPr bwMode="auto">
          <a:xfrm>
            <a:off x="1937747" y="5991885"/>
            <a:ext cx="552266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Displace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vetexes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from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barycenter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175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Geometric construction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53</a:t>
            </a:fld>
            <a:endParaRPr lang="en-US" dirty="0"/>
          </a:p>
        </p:txBody>
      </p:sp>
      <p:sp>
        <p:nvSpPr>
          <p:cNvPr id="5" name="AutoShape 13"/>
          <p:cNvSpPr>
            <a:spLocks noChangeArrowheads="1"/>
          </p:cNvSpPr>
          <p:nvPr/>
        </p:nvSpPr>
        <p:spPr bwMode="auto">
          <a:xfrm>
            <a:off x="2346038" y="1907986"/>
            <a:ext cx="4453795" cy="3560307"/>
          </a:xfrm>
          <a:prstGeom prst="triangle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6" name="Straight Connector 5"/>
          <p:cNvCxnSpPr>
            <a:stCxn id="5" idx="0"/>
            <a:endCxn id="38" idx="1"/>
          </p:cNvCxnSpPr>
          <p:nvPr/>
        </p:nvCxnSpPr>
        <p:spPr bwMode="auto">
          <a:xfrm rot="16200000" flipH="1" flipV="1">
            <a:off x="3357155" y="2632780"/>
            <a:ext cx="1940575" cy="49098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>
            <a:stCxn id="5" idx="2"/>
            <a:endCxn id="26" idx="0"/>
          </p:cNvCxnSpPr>
          <p:nvPr/>
        </p:nvCxnSpPr>
        <p:spPr bwMode="auto">
          <a:xfrm rot="5400000" flipH="1" flipV="1">
            <a:off x="3065660" y="3961018"/>
            <a:ext cx="787652" cy="2226897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>
            <a:stCxn id="5" idx="4"/>
            <a:endCxn id="37" idx="3"/>
          </p:cNvCxnSpPr>
          <p:nvPr/>
        </p:nvCxnSpPr>
        <p:spPr bwMode="auto">
          <a:xfrm rot="5400000" flipH="1">
            <a:off x="5282747" y="3951208"/>
            <a:ext cx="752361" cy="2281811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Oval 15"/>
          <p:cNvSpPr>
            <a:spLocks noChangeArrowheads="1"/>
          </p:cNvSpPr>
          <p:nvPr/>
        </p:nvSpPr>
        <p:spPr bwMode="auto">
          <a:xfrm>
            <a:off x="3749817" y="5375559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2" name="Oval 15"/>
          <p:cNvSpPr>
            <a:spLocks noChangeArrowheads="1"/>
          </p:cNvSpPr>
          <p:nvPr/>
        </p:nvSpPr>
        <p:spPr bwMode="auto">
          <a:xfrm>
            <a:off x="6692160" y="5375559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3" name="Oval 15"/>
          <p:cNvSpPr>
            <a:spLocks noChangeArrowheads="1"/>
          </p:cNvSpPr>
          <p:nvPr/>
        </p:nvSpPr>
        <p:spPr bwMode="auto">
          <a:xfrm>
            <a:off x="5430273" y="3295816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4" name="Oval 15"/>
          <p:cNvSpPr>
            <a:spLocks noChangeArrowheads="1"/>
          </p:cNvSpPr>
          <p:nvPr/>
        </p:nvSpPr>
        <p:spPr bwMode="auto">
          <a:xfrm>
            <a:off x="3615880" y="3259602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25" name="Oval 15"/>
          <p:cNvSpPr>
            <a:spLocks noChangeArrowheads="1"/>
          </p:cNvSpPr>
          <p:nvPr/>
        </p:nvSpPr>
        <p:spPr bwMode="auto">
          <a:xfrm>
            <a:off x="3016843" y="4217762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26" name="Isosceles Triangle 25"/>
          <p:cNvSpPr/>
          <p:nvPr/>
        </p:nvSpPr>
        <p:spPr>
          <a:xfrm flipV="1">
            <a:off x="4105595" y="3874883"/>
            <a:ext cx="934680" cy="805758"/>
          </a:xfrm>
          <a:prstGeom prst="triangl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val 15"/>
          <p:cNvSpPr>
            <a:spLocks noChangeArrowheads="1"/>
          </p:cNvSpPr>
          <p:nvPr/>
        </p:nvSpPr>
        <p:spPr bwMode="auto">
          <a:xfrm>
            <a:off x="5220989" y="5375559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cxnSp>
        <p:nvCxnSpPr>
          <p:cNvPr id="28" name="Straight Connector 27"/>
          <p:cNvCxnSpPr>
            <a:stCxn id="5" idx="0"/>
            <a:endCxn id="26" idx="4"/>
          </p:cNvCxnSpPr>
          <p:nvPr/>
        </p:nvCxnSpPr>
        <p:spPr bwMode="auto">
          <a:xfrm rot="16200000" flipH="1">
            <a:off x="3823156" y="2657765"/>
            <a:ext cx="1966897" cy="467339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>
            <a:stCxn id="41" idx="1"/>
            <a:endCxn id="12" idx="2"/>
          </p:cNvCxnSpPr>
          <p:nvPr/>
        </p:nvCxnSpPr>
        <p:spPr bwMode="auto">
          <a:xfrm rot="16200000" flipH="1">
            <a:off x="5040115" y="3810827"/>
            <a:ext cx="1633928" cy="1670162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>
            <a:stCxn id="11" idx="3"/>
            <a:endCxn id="38" idx="3"/>
          </p:cNvCxnSpPr>
          <p:nvPr/>
        </p:nvCxnSpPr>
        <p:spPr bwMode="auto">
          <a:xfrm rot="5400000" flipH="1" flipV="1">
            <a:off x="2419007" y="3861669"/>
            <a:ext cx="1552571" cy="1773314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>
            <a:endCxn id="37" idx="3"/>
          </p:cNvCxnSpPr>
          <p:nvPr/>
        </p:nvCxnSpPr>
        <p:spPr bwMode="auto">
          <a:xfrm rot="5400000" flipH="1" flipV="1">
            <a:off x="3865541" y="4770546"/>
            <a:ext cx="707094" cy="597867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>
            <a:stCxn id="27" idx="1"/>
            <a:endCxn id="37" idx="4"/>
          </p:cNvCxnSpPr>
          <p:nvPr/>
        </p:nvCxnSpPr>
        <p:spPr bwMode="auto">
          <a:xfrm rot="16200000" flipV="1">
            <a:off x="4590890" y="4741041"/>
            <a:ext cx="659627" cy="660555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>
            <a:stCxn id="41" idx="5"/>
            <a:endCxn id="40" idx="2"/>
          </p:cNvCxnSpPr>
          <p:nvPr/>
        </p:nvCxnSpPr>
        <p:spPr bwMode="auto">
          <a:xfrm rot="16200000" flipH="1">
            <a:off x="5415696" y="3703531"/>
            <a:ext cx="370759" cy="868542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>
            <a:stCxn id="41" idx="7"/>
            <a:endCxn id="13" idx="4"/>
          </p:cNvCxnSpPr>
          <p:nvPr/>
        </p:nvCxnSpPr>
        <p:spPr bwMode="auto">
          <a:xfrm rot="5400000" flipH="1" flipV="1">
            <a:off x="5170484" y="3466762"/>
            <a:ext cx="358503" cy="365863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>
            <a:endCxn id="14" idx="5"/>
          </p:cNvCxnSpPr>
          <p:nvPr/>
        </p:nvCxnSpPr>
        <p:spPr bwMode="auto">
          <a:xfrm rot="16200000" flipV="1">
            <a:off x="3689202" y="3510130"/>
            <a:ext cx="548547" cy="34559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>
            <a:stCxn id="26" idx="2"/>
            <a:endCxn id="25" idx="7"/>
          </p:cNvCxnSpPr>
          <p:nvPr/>
        </p:nvCxnSpPr>
        <p:spPr bwMode="auto">
          <a:xfrm rot="16200000" flipH="1" flipV="1">
            <a:off x="3464392" y="3602131"/>
            <a:ext cx="368452" cy="913955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Oval 15"/>
          <p:cNvSpPr>
            <a:spLocks noChangeArrowheads="1"/>
          </p:cNvSpPr>
          <p:nvPr/>
        </p:nvSpPr>
        <p:spPr bwMode="auto">
          <a:xfrm>
            <a:off x="4488031" y="4566880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38" name="Oval 15"/>
          <p:cNvSpPr>
            <a:spLocks noChangeArrowheads="1"/>
          </p:cNvSpPr>
          <p:nvPr/>
        </p:nvSpPr>
        <p:spPr bwMode="auto">
          <a:xfrm>
            <a:off x="4051959" y="3822988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40" name="Oval 15"/>
          <p:cNvSpPr>
            <a:spLocks noChangeArrowheads="1"/>
          </p:cNvSpPr>
          <p:nvPr/>
        </p:nvSpPr>
        <p:spPr bwMode="auto">
          <a:xfrm>
            <a:off x="6035346" y="4235869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41" name="Oval 15"/>
          <p:cNvSpPr>
            <a:spLocks noChangeArrowheads="1"/>
          </p:cNvSpPr>
          <p:nvPr/>
        </p:nvSpPr>
        <p:spPr bwMode="auto">
          <a:xfrm>
            <a:off x="4992007" y="3803371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1" name="Oval 15"/>
          <p:cNvSpPr>
            <a:spLocks noChangeArrowheads="1"/>
          </p:cNvSpPr>
          <p:nvPr/>
        </p:nvSpPr>
        <p:spPr bwMode="auto">
          <a:xfrm>
            <a:off x="2278645" y="5375559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9" name="Oval 15"/>
          <p:cNvSpPr>
            <a:spLocks noChangeArrowheads="1"/>
          </p:cNvSpPr>
          <p:nvPr/>
        </p:nvSpPr>
        <p:spPr bwMode="auto">
          <a:xfrm>
            <a:off x="4474059" y="1820224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74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Geometric construction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54</a:t>
            </a:fld>
            <a:endParaRPr lang="en-US" dirty="0"/>
          </a:p>
        </p:txBody>
      </p:sp>
      <p:sp>
        <p:nvSpPr>
          <p:cNvPr id="5" name="AutoShape 13"/>
          <p:cNvSpPr>
            <a:spLocks noChangeArrowheads="1"/>
          </p:cNvSpPr>
          <p:nvPr/>
        </p:nvSpPr>
        <p:spPr bwMode="auto">
          <a:xfrm>
            <a:off x="2346038" y="1907986"/>
            <a:ext cx="4453795" cy="3560307"/>
          </a:xfrm>
          <a:prstGeom prst="triangle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6" name="Straight Connector 5"/>
          <p:cNvCxnSpPr>
            <a:stCxn id="5" idx="0"/>
            <a:endCxn id="38" idx="1"/>
          </p:cNvCxnSpPr>
          <p:nvPr/>
        </p:nvCxnSpPr>
        <p:spPr bwMode="auto">
          <a:xfrm rot="16200000" flipH="1" flipV="1">
            <a:off x="3357155" y="2632780"/>
            <a:ext cx="1940575" cy="49098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>
            <a:stCxn id="5" idx="2"/>
            <a:endCxn id="26" idx="0"/>
          </p:cNvCxnSpPr>
          <p:nvPr/>
        </p:nvCxnSpPr>
        <p:spPr bwMode="auto">
          <a:xfrm rot="5400000" flipH="1" flipV="1">
            <a:off x="3065660" y="3961018"/>
            <a:ext cx="787652" cy="2226897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>
            <a:stCxn id="5" idx="4"/>
            <a:endCxn id="37" idx="3"/>
          </p:cNvCxnSpPr>
          <p:nvPr/>
        </p:nvCxnSpPr>
        <p:spPr bwMode="auto">
          <a:xfrm rot="5400000" flipH="1">
            <a:off x="5282747" y="3951208"/>
            <a:ext cx="752361" cy="2281811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Oval 15"/>
          <p:cNvSpPr>
            <a:spLocks noChangeArrowheads="1"/>
          </p:cNvSpPr>
          <p:nvPr/>
        </p:nvSpPr>
        <p:spPr bwMode="auto">
          <a:xfrm>
            <a:off x="3749817" y="5375559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2" name="Oval 15"/>
          <p:cNvSpPr>
            <a:spLocks noChangeArrowheads="1"/>
          </p:cNvSpPr>
          <p:nvPr/>
        </p:nvSpPr>
        <p:spPr bwMode="auto">
          <a:xfrm>
            <a:off x="6692160" y="5375559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3" name="Oval 15"/>
          <p:cNvSpPr>
            <a:spLocks noChangeArrowheads="1"/>
          </p:cNvSpPr>
          <p:nvPr/>
        </p:nvSpPr>
        <p:spPr bwMode="auto">
          <a:xfrm>
            <a:off x="5430273" y="3295816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4" name="Oval 15"/>
          <p:cNvSpPr>
            <a:spLocks noChangeArrowheads="1"/>
          </p:cNvSpPr>
          <p:nvPr/>
        </p:nvSpPr>
        <p:spPr bwMode="auto">
          <a:xfrm>
            <a:off x="3615880" y="3259602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25" name="Oval 15"/>
          <p:cNvSpPr>
            <a:spLocks noChangeArrowheads="1"/>
          </p:cNvSpPr>
          <p:nvPr/>
        </p:nvSpPr>
        <p:spPr bwMode="auto">
          <a:xfrm>
            <a:off x="3016843" y="4217762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26" name="Isosceles Triangle 25"/>
          <p:cNvSpPr/>
          <p:nvPr/>
        </p:nvSpPr>
        <p:spPr>
          <a:xfrm flipV="1">
            <a:off x="4105595" y="3874883"/>
            <a:ext cx="934680" cy="805758"/>
          </a:xfrm>
          <a:prstGeom prst="triangl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val 15"/>
          <p:cNvSpPr>
            <a:spLocks noChangeArrowheads="1"/>
          </p:cNvSpPr>
          <p:nvPr/>
        </p:nvSpPr>
        <p:spPr bwMode="auto">
          <a:xfrm>
            <a:off x="5220989" y="5375559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cxnSp>
        <p:nvCxnSpPr>
          <p:cNvPr id="28" name="Straight Connector 27"/>
          <p:cNvCxnSpPr>
            <a:stCxn id="5" idx="0"/>
            <a:endCxn id="26" idx="4"/>
          </p:cNvCxnSpPr>
          <p:nvPr/>
        </p:nvCxnSpPr>
        <p:spPr bwMode="auto">
          <a:xfrm rot="16200000" flipH="1">
            <a:off x="3823156" y="2657765"/>
            <a:ext cx="1966897" cy="467339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>
            <a:stCxn id="41" idx="1"/>
            <a:endCxn id="12" idx="2"/>
          </p:cNvCxnSpPr>
          <p:nvPr/>
        </p:nvCxnSpPr>
        <p:spPr bwMode="auto">
          <a:xfrm rot="16200000" flipH="1">
            <a:off x="5040115" y="3810827"/>
            <a:ext cx="1633928" cy="1670162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>
            <a:stCxn id="11" idx="3"/>
            <a:endCxn id="38" idx="3"/>
          </p:cNvCxnSpPr>
          <p:nvPr/>
        </p:nvCxnSpPr>
        <p:spPr bwMode="auto">
          <a:xfrm rot="5400000" flipH="1" flipV="1">
            <a:off x="2419007" y="3861669"/>
            <a:ext cx="1552571" cy="1773314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>
            <a:endCxn id="37" idx="3"/>
          </p:cNvCxnSpPr>
          <p:nvPr/>
        </p:nvCxnSpPr>
        <p:spPr bwMode="auto">
          <a:xfrm rot="5400000" flipH="1" flipV="1">
            <a:off x="3865541" y="4770546"/>
            <a:ext cx="707094" cy="597867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>
            <a:stCxn id="27" idx="1"/>
            <a:endCxn id="37" idx="4"/>
          </p:cNvCxnSpPr>
          <p:nvPr/>
        </p:nvCxnSpPr>
        <p:spPr bwMode="auto">
          <a:xfrm rot="16200000" flipV="1">
            <a:off x="4590890" y="4741041"/>
            <a:ext cx="659627" cy="660555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>
            <a:stCxn id="41" idx="5"/>
            <a:endCxn id="40" idx="2"/>
          </p:cNvCxnSpPr>
          <p:nvPr/>
        </p:nvCxnSpPr>
        <p:spPr bwMode="auto">
          <a:xfrm rot="16200000" flipH="1">
            <a:off x="5415696" y="3703531"/>
            <a:ext cx="370759" cy="868542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>
            <a:stCxn id="41" idx="7"/>
            <a:endCxn id="13" idx="4"/>
          </p:cNvCxnSpPr>
          <p:nvPr/>
        </p:nvCxnSpPr>
        <p:spPr bwMode="auto">
          <a:xfrm rot="5400000" flipH="1" flipV="1">
            <a:off x="5170484" y="3466762"/>
            <a:ext cx="358503" cy="365863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>
            <a:endCxn id="14" idx="5"/>
          </p:cNvCxnSpPr>
          <p:nvPr/>
        </p:nvCxnSpPr>
        <p:spPr bwMode="auto">
          <a:xfrm rot="16200000" flipV="1">
            <a:off x="3689202" y="3510130"/>
            <a:ext cx="548547" cy="34559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>
            <a:stCxn id="26" idx="2"/>
            <a:endCxn id="25" idx="7"/>
          </p:cNvCxnSpPr>
          <p:nvPr/>
        </p:nvCxnSpPr>
        <p:spPr bwMode="auto">
          <a:xfrm rot="16200000" flipH="1" flipV="1">
            <a:off x="3464392" y="3602131"/>
            <a:ext cx="368452" cy="913955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Oval 15"/>
          <p:cNvSpPr>
            <a:spLocks noChangeArrowheads="1"/>
          </p:cNvSpPr>
          <p:nvPr/>
        </p:nvSpPr>
        <p:spPr bwMode="auto">
          <a:xfrm>
            <a:off x="4488031" y="4566880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38" name="Oval 15"/>
          <p:cNvSpPr>
            <a:spLocks noChangeArrowheads="1"/>
          </p:cNvSpPr>
          <p:nvPr/>
        </p:nvSpPr>
        <p:spPr bwMode="auto">
          <a:xfrm>
            <a:off x="4051959" y="3822988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40" name="Oval 15"/>
          <p:cNvSpPr>
            <a:spLocks noChangeArrowheads="1"/>
          </p:cNvSpPr>
          <p:nvPr/>
        </p:nvSpPr>
        <p:spPr bwMode="auto">
          <a:xfrm>
            <a:off x="6035346" y="4235869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41" name="Oval 15"/>
          <p:cNvSpPr>
            <a:spLocks noChangeArrowheads="1"/>
          </p:cNvSpPr>
          <p:nvPr/>
        </p:nvSpPr>
        <p:spPr bwMode="auto">
          <a:xfrm>
            <a:off x="4992007" y="3803371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1" name="Oval 15"/>
          <p:cNvSpPr>
            <a:spLocks noChangeArrowheads="1"/>
          </p:cNvSpPr>
          <p:nvPr/>
        </p:nvSpPr>
        <p:spPr bwMode="auto">
          <a:xfrm>
            <a:off x="2278645" y="5375559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9" name="Oval 15"/>
          <p:cNvSpPr>
            <a:spLocks noChangeArrowheads="1"/>
          </p:cNvSpPr>
          <p:nvPr/>
        </p:nvSpPr>
        <p:spPr bwMode="auto">
          <a:xfrm>
            <a:off x="4474059" y="1820224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 bwMode="auto">
          <a:xfrm>
            <a:off x="1295739" y="5595042"/>
            <a:ext cx="6755374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Mesh(Ch </a:t>
            </a:r>
            <a:r>
              <a:rPr lang="en-US" sz="3200" dirty="0" smtClean="0">
                <a:solidFill>
                  <a:schemeClr val="tx2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is max diameter of a simplex</a:t>
            </a:r>
          </a:p>
        </p:txBody>
      </p:sp>
    </p:spTree>
    <p:extLst>
      <p:ext uri="{BB962C8B-B14F-4D97-AF65-F5344CB8AC3E}">
        <p14:creationId xmlns:p14="http://schemas.microsoft.com/office/powerpoint/2010/main" val="176520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Subdivision shrinks mesh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55</a:t>
            </a:fld>
            <a:endParaRPr lang="en-US" dirty="0"/>
          </a:p>
        </p:txBody>
      </p:sp>
      <p:sp>
        <p:nvSpPr>
          <p:cNvPr id="5" name="AutoShape 13"/>
          <p:cNvSpPr>
            <a:spLocks noChangeArrowheads="1"/>
          </p:cNvSpPr>
          <p:nvPr/>
        </p:nvSpPr>
        <p:spPr bwMode="auto">
          <a:xfrm>
            <a:off x="2346038" y="1907986"/>
            <a:ext cx="4453795" cy="3560307"/>
          </a:xfrm>
          <a:prstGeom prst="triangle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6" name="Straight Connector 5"/>
          <p:cNvCxnSpPr>
            <a:stCxn id="5" idx="0"/>
            <a:endCxn id="38" idx="1"/>
          </p:cNvCxnSpPr>
          <p:nvPr/>
        </p:nvCxnSpPr>
        <p:spPr bwMode="auto">
          <a:xfrm rot="16200000" flipH="1" flipV="1">
            <a:off x="3357155" y="2632780"/>
            <a:ext cx="1940575" cy="49098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>
            <a:stCxn id="5" idx="2"/>
            <a:endCxn id="26" idx="0"/>
          </p:cNvCxnSpPr>
          <p:nvPr/>
        </p:nvCxnSpPr>
        <p:spPr bwMode="auto">
          <a:xfrm rot="5400000" flipH="1" flipV="1">
            <a:off x="3065660" y="3961018"/>
            <a:ext cx="787652" cy="2226897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>
            <a:stCxn id="5" idx="4"/>
            <a:endCxn id="37" idx="3"/>
          </p:cNvCxnSpPr>
          <p:nvPr/>
        </p:nvCxnSpPr>
        <p:spPr bwMode="auto">
          <a:xfrm rot="5400000" flipH="1">
            <a:off x="5282747" y="3951208"/>
            <a:ext cx="752361" cy="2281811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Oval 15"/>
          <p:cNvSpPr>
            <a:spLocks noChangeArrowheads="1"/>
          </p:cNvSpPr>
          <p:nvPr/>
        </p:nvSpPr>
        <p:spPr bwMode="auto">
          <a:xfrm>
            <a:off x="3749817" y="5375559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2" name="Oval 15"/>
          <p:cNvSpPr>
            <a:spLocks noChangeArrowheads="1"/>
          </p:cNvSpPr>
          <p:nvPr/>
        </p:nvSpPr>
        <p:spPr bwMode="auto">
          <a:xfrm>
            <a:off x="6692160" y="5375559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3" name="Oval 15"/>
          <p:cNvSpPr>
            <a:spLocks noChangeArrowheads="1"/>
          </p:cNvSpPr>
          <p:nvPr/>
        </p:nvSpPr>
        <p:spPr bwMode="auto">
          <a:xfrm>
            <a:off x="5430273" y="3295816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4" name="Oval 15"/>
          <p:cNvSpPr>
            <a:spLocks noChangeArrowheads="1"/>
          </p:cNvSpPr>
          <p:nvPr/>
        </p:nvSpPr>
        <p:spPr bwMode="auto">
          <a:xfrm>
            <a:off x="3615880" y="3259602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25" name="Oval 15"/>
          <p:cNvSpPr>
            <a:spLocks noChangeArrowheads="1"/>
          </p:cNvSpPr>
          <p:nvPr/>
        </p:nvSpPr>
        <p:spPr bwMode="auto">
          <a:xfrm>
            <a:off x="3016843" y="4217762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26" name="Isosceles Triangle 25"/>
          <p:cNvSpPr/>
          <p:nvPr/>
        </p:nvSpPr>
        <p:spPr>
          <a:xfrm flipV="1">
            <a:off x="4105595" y="3874883"/>
            <a:ext cx="934680" cy="805758"/>
          </a:xfrm>
          <a:prstGeom prst="triangl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val 15"/>
          <p:cNvSpPr>
            <a:spLocks noChangeArrowheads="1"/>
          </p:cNvSpPr>
          <p:nvPr/>
        </p:nvSpPr>
        <p:spPr bwMode="auto">
          <a:xfrm>
            <a:off x="5220989" y="5375559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cxnSp>
        <p:nvCxnSpPr>
          <p:cNvPr id="28" name="Straight Connector 27"/>
          <p:cNvCxnSpPr>
            <a:stCxn id="5" idx="0"/>
            <a:endCxn id="26" idx="4"/>
          </p:cNvCxnSpPr>
          <p:nvPr/>
        </p:nvCxnSpPr>
        <p:spPr bwMode="auto">
          <a:xfrm rot="16200000" flipH="1">
            <a:off x="3823156" y="2657765"/>
            <a:ext cx="1966897" cy="467339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>
            <a:stCxn id="41" idx="1"/>
            <a:endCxn id="12" idx="2"/>
          </p:cNvCxnSpPr>
          <p:nvPr/>
        </p:nvCxnSpPr>
        <p:spPr bwMode="auto">
          <a:xfrm rot="16200000" flipH="1">
            <a:off x="5040115" y="3810827"/>
            <a:ext cx="1633928" cy="1670162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>
            <a:stCxn id="11" idx="3"/>
            <a:endCxn id="38" idx="3"/>
          </p:cNvCxnSpPr>
          <p:nvPr/>
        </p:nvCxnSpPr>
        <p:spPr bwMode="auto">
          <a:xfrm rot="5400000" flipH="1" flipV="1">
            <a:off x="2419007" y="3861669"/>
            <a:ext cx="1552571" cy="1773314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>
            <a:endCxn id="37" idx="3"/>
          </p:cNvCxnSpPr>
          <p:nvPr/>
        </p:nvCxnSpPr>
        <p:spPr bwMode="auto">
          <a:xfrm rot="5400000" flipH="1" flipV="1">
            <a:off x="3865541" y="4770546"/>
            <a:ext cx="707094" cy="597867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>
            <a:stCxn id="27" idx="1"/>
            <a:endCxn id="37" idx="4"/>
          </p:cNvCxnSpPr>
          <p:nvPr/>
        </p:nvCxnSpPr>
        <p:spPr bwMode="auto">
          <a:xfrm rot="16200000" flipV="1">
            <a:off x="4590890" y="4741041"/>
            <a:ext cx="659627" cy="660555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>
            <a:stCxn id="41" idx="5"/>
            <a:endCxn id="40" idx="2"/>
          </p:cNvCxnSpPr>
          <p:nvPr/>
        </p:nvCxnSpPr>
        <p:spPr bwMode="auto">
          <a:xfrm rot="16200000" flipH="1">
            <a:off x="5415696" y="3703531"/>
            <a:ext cx="370759" cy="868542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>
            <a:stCxn id="41" idx="7"/>
            <a:endCxn id="13" idx="4"/>
          </p:cNvCxnSpPr>
          <p:nvPr/>
        </p:nvCxnSpPr>
        <p:spPr bwMode="auto">
          <a:xfrm rot="5400000" flipH="1" flipV="1">
            <a:off x="5170484" y="3466762"/>
            <a:ext cx="358503" cy="365863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>
            <a:endCxn id="14" idx="5"/>
          </p:cNvCxnSpPr>
          <p:nvPr/>
        </p:nvCxnSpPr>
        <p:spPr bwMode="auto">
          <a:xfrm rot="16200000" flipV="1">
            <a:off x="3689202" y="3510130"/>
            <a:ext cx="548547" cy="34559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>
            <a:stCxn id="26" idx="2"/>
            <a:endCxn id="25" idx="7"/>
          </p:cNvCxnSpPr>
          <p:nvPr/>
        </p:nvCxnSpPr>
        <p:spPr bwMode="auto">
          <a:xfrm rot="16200000" flipH="1" flipV="1">
            <a:off x="3464392" y="3602131"/>
            <a:ext cx="368452" cy="913955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Oval 15"/>
          <p:cNvSpPr>
            <a:spLocks noChangeArrowheads="1"/>
          </p:cNvSpPr>
          <p:nvPr/>
        </p:nvSpPr>
        <p:spPr bwMode="auto">
          <a:xfrm>
            <a:off x="4488031" y="4566880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38" name="Oval 15"/>
          <p:cNvSpPr>
            <a:spLocks noChangeArrowheads="1"/>
          </p:cNvSpPr>
          <p:nvPr/>
        </p:nvSpPr>
        <p:spPr bwMode="auto">
          <a:xfrm>
            <a:off x="4051959" y="3822988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40" name="Oval 15"/>
          <p:cNvSpPr>
            <a:spLocks noChangeArrowheads="1"/>
          </p:cNvSpPr>
          <p:nvPr/>
        </p:nvSpPr>
        <p:spPr bwMode="auto">
          <a:xfrm>
            <a:off x="6035346" y="4235869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41" name="Oval 15"/>
          <p:cNvSpPr>
            <a:spLocks noChangeArrowheads="1"/>
          </p:cNvSpPr>
          <p:nvPr/>
        </p:nvSpPr>
        <p:spPr bwMode="auto">
          <a:xfrm>
            <a:off x="4992007" y="3803371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1" name="Oval 15"/>
          <p:cNvSpPr>
            <a:spLocks noChangeArrowheads="1"/>
          </p:cNvSpPr>
          <p:nvPr/>
        </p:nvSpPr>
        <p:spPr bwMode="auto">
          <a:xfrm>
            <a:off x="2278645" y="5375559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9" name="Oval 15"/>
          <p:cNvSpPr>
            <a:spLocks noChangeArrowheads="1"/>
          </p:cNvSpPr>
          <p:nvPr/>
        </p:nvSpPr>
        <p:spPr bwMode="auto">
          <a:xfrm>
            <a:off x="4474059" y="1820224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 bwMode="auto">
          <a:xfrm>
            <a:off x="1070523" y="5595042"/>
            <a:ext cx="7205820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mesh(Ch </a:t>
            </a:r>
            <a:r>
              <a:rPr lang="en-US" sz="3200" dirty="0" smtClean="0">
                <a:solidFill>
                  <a:schemeClr val="tx2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800" dirty="0" smtClean="0">
                <a:solidFill>
                  <a:schemeClr val="tx2"/>
                </a:solidFill>
                <a:latin typeface="cmsy10"/>
                <a:cs typeface="Arial" panose="020B0604020202020204" pitchFamily="34" charset="0"/>
              </a:rPr>
              <a:t>·</a:t>
            </a:r>
            <a:r>
              <a:rPr lang="en-US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 mesh(</a:t>
            </a:r>
            <a:r>
              <a:rPr lang="en-US" sz="3200" dirty="0" smtClean="0">
                <a:solidFill>
                  <a:schemeClr val="tx2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for some</a:t>
            </a:r>
            <a:r>
              <a:rPr lang="en-US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0 &lt; c &lt; 1</a:t>
            </a:r>
          </a:p>
        </p:txBody>
      </p:sp>
    </p:spTree>
    <p:extLst>
      <p:ext uri="{BB962C8B-B14F-4D97-AF65-F5344CB8AC3E}">
        <p14:creationId xmlns:p14="http://schemas.microsoft.com/office/powerpoint/2010/main" val="346950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1321806" y="2381061"/>
            <a:ext cx="6482281" cy="3883937"/>
          </a:xfrm>
          <a:prstGeom prst="ellipse">
            <a:avLst/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circle">
              <a:fillToRect l="100000" t="100000"/>
            </a:path>
            <a:tileRect r="-100000" b="-100000"/>
          </a:gra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cover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56</a:t>
            </a:fld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1158844" y="2299581"/>
            <a:ext cx="3295461" cy="1656784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2525917" y="2082298"/>
            <a:ext cx="3114392" cy="4390930"/>
          </a:xfrm>
          <a:prstGeom prst="ellipse">
            <a:avLst/>
          </a:prstGeom>
          <a:gradFill>
            <a:gsLst>
              <a:gs pos="0">
                <a:srgbClr val="002060">
                  <a:alpha val="90000"/>
                </a:srgb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610415" y="3011512"/>
            <a:ext cx="3859401" cy="2590801"/>
          </a:xfrm>
          <a:custGeom>
            <a:avLst/>
            <a:gdLst>
              <a:gd name="connsiteX0" fmla="*/ 1122218 w 2992582"/>
              <a:gd name="connsiteY0" fmla="*/ 0 h 2008909"/>
              <a:gd name="connsiteX1" fmla="*/ 1122218 w 2992582"/>
              <a:gd name="connsiteY1" fmla="*/ 0 h 2008909"/>
              <a:gd name="connsiteX2" fmla="*/ 1039091 w 2992582"/>
              <a:gd name="connsiteY2" fmla="*/ 83128 h 2008909"/>
              <a:gd name="connsiteX3" fmla="*/ 0 w 2992582"/>
              <a:gd name="connsiteY3" fmla="*/ 1025237 h 2008909"/>
              <a:gd name="connsiteX4" fmla="*/ 748146 w 2992582"/>
              <a:gd name="connsiteY4" fmla="*/ 1925782 h 2008909"/>
              <a:gd name="connsiteX5" fmla="*/ 2493818 w 2992582"/>
              <a:gd name="connsiteY5" fmla="*/ 2008909 h 2008909"/>
              <a:gd name="connsiteX6" fmla="*/ 2646218 w 2992582"/>
              <a:gd name="connsiteY6" fmla="*/ 1967346 h 2008909"/>
              <a:gd name="connsiteX7" fmla="*/ 2715491 w 2992582"/>
              <a:gd name="connsiteY7" fmla="*/ 1953491 h 2008909"/>
              <a:gd name="connsiteX8" fmla="*/ 2992582 w 2992582"/>
              <a:gd name="connsiteY8" fmla="*/ 1233055 h 2008909"/>
              <a:gd name="connsiteX9" fmla="*/ 2992582 w 2992582"/>
              <a:gd name="connsiteY9" fmla="*/ 1066800 h 2008909"/>
              <a:gd name="connsiteX10" fmla="*/ 2743200 w 2992582"/>
              <a:gd name="connsiteY10" fmla="*/ 401782 h 2008909"/>
              <a:gd name="connsiteX11" fmla="*/ 2618509 w 2992582"/>
              <a:gd name="connsiteY11" fmla="*/ 360219 h 2008909"/>
              <a:gd name="connsiteX12" fmla="*/ 1122218 w 2992582"/>
              <a:gd name="connsiteY12" fmla="*/ 0 h 2008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92582" h="2008909">
                <a:moveTo>
                  <a:pt x="1122218" y="0"/>
                </a:moveTo>
                <a:lnTo>
                  <a:pt x="1122218" y="0"/>
                </a:lnTo>
                <a:lnTo>
                  <a:pt x="1039091" y="83128"/>
                </a:lnTo>
                <a:lnTo>
                  <a:pt x="0" y="1025237"/>
                </a:lnTo>
                <a:lnTo>
                  <a:pt x="748146" y="1925782"/>
                </a:lnTo>
                <a:lnTo>
                  <a:pt x="2493818" y="2008909"/>
                </a:lnTo>
                <a:cubicBezTo>
                  <a:pt x="2544618" y="1995055"/>
                  <a:pt x="2595135" y="1980117"/>
                  <a:pt x="2646218" y="1967346"/>
                </a:cubicBezTo>
                <a:cubicBezTo>
                  <a:pt x="2669063" y="1961635"/>
                  <a:pt x="2715491" y="1953491"/>
                  <a:pt x="2715491" y="1953491"/>
                </a:cubicBezTo>
                <a:lnTo>
                  <a:pt x="2992582" y="1233055"/>
                </a:lnTo>
                <a:lnTo>
                  <a:pt x="2992582" y="1066800"/>
                </a:lnTo>
                <a:lnTo>
                  <a:pt x="2743200" y="401782"/>
                </a:lnTo>
                <a:cubicBezTo>
                  <a:pt x="2628040" y="358597"/>
                  <a:pt x="2671822" y="360219"/>
                  <a:pt x="2618509" y="360219"/>
                </a:cubicBezTo>
                <a:lnTo>
                  <a:pt x="1122218" y="0"/>
                </a:lnTo>
                <a:close/>
              </a:path>
            </a:pathLst>
          </a:custGeom>
          <a:noFill/>
          <a:ln w="38100">
            <a:solidFill>
              <a:schemeClr val="accent6">
                <a:lumMod val="75000"/>
              </a:schemeClr>
            </a:solidFill>
            <a:prstDash val="dash"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44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1321806" y="2381061"/>
            <a:ext cx="6482281" cy="3883937"/>
          </a:xfrm>
          <a:prstGeom prst="ellipse">
            <a:avLst/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circle">
              <a:fillToRect l="100000" t="100000"/>
            </a:path>
            <a:tileRect r="-100000" b="-100000"/>
          </a:gra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Lesbesgue</a:t>
            </a:r>
            <a:r>
              <a:rPr lang="en-US" dirty="0" smtClean="0"/>
              <a:t> Number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1158844" y="2299581"/>
            <a:ext cx="3295461" cy="1656784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2525917" y="2082298"/>
            <a:ext cx="3114392" cy="4390930"/>
          </a:xfrm>
          <a:prstGeom prst="ellipse">
            <a:avLst/>
          </a:prstGeom>
          <a:gradFill>
            <a:gsLst>
              <a:gs pos="0">
                <a:srgbClr val="002060">
                  <a:alpha val="90000"/>
                </a:srgb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Hexagon 7"/>
          <p:cNvSpPr/>
          <p:nvPr/>
        </p:nvSpPr>
        <p:spPr>
          <a:xfrm>
            <a:off x="4780230" y="4101220"/>
            <a:ext cx="588113" cy="506994"/>
          </a:xfrm>
          <a:prstGeom prst="hexagon">
            <a:avLst/>
          </a:prstGeom>
          <a:solidFill>
            <a:schemeClr val="tx2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4662542" y="4816444"/>
            <a:ext cx="832918" cy="1588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 bwMode="auto">
          <a:xfrm>
            <a:off x="4928764" y="4979406"/>
            <a:ext cx="39466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2"/>
                </a:solidFill>
                <a:latin typeface="cmmi10"/>
                <a:cs typeface="Arial" panose="020B0604020202020204" pitchFamily="34" charset="0"/>
              </a:rPr>
              <a:t>¸</a:t>
            </a:r>
          </a:p>
        </p:txBody>
      </p:sp>
      <p:sp>
        <p:nvSpPr>
          <p:cNvPr id="12" name="Freeform 11"/>
          <p:cNvSpPr/>
          <p:nvPr/>
        </p:nvSpPr>
        <p:spPr>
          <a:xfrm>
            <a:off x="2610415" y="3011512"/>
            <a:ext cx="3859401" cy="2590801"/>
          </a:xfrm>
          <a:custGeom>
            <a:avLst/>
            <a:gdLst>
              <a:gd name="connsiteX0" fmla="*/ 1122218 w 2992582"/>
              <a:gd name="connsiteY0" fmla="*/ 0 h 2008909"/>
              <a:gd name="connsiteX1" fmla="*/ 1122218 w 2992582"/>
              <a:gd name="connsiteY1" fmla="*/ 0 h 2008909"/>
              <a:gd name="connsiteX2" fmla="*/ 1039091 w 2992582"/>
              <a:gd name="connsiteY2" fmla="*/ 83128 h 2008909"/>
              <a:gd name="connsiteX3" fmla="*/ 0 w 2992582"/>
              <a:gd name="connsiteY3" fmla="*/ 1025237 h 2008909"/>
              <a:gd name="connsiteX4" fmla="*/ 748146 w 2992582"/>
              <a:gd name="connsiteY4" fmla="*/ 1925782 h 2008909"/>
              <a:gd name="connsiteX5" fmla="*/ 2493818 w 2992582"/>
              <a:gd name="connsiteY5" fmla="*/ 2008909 h 2008909"/>
              <a:gd name="connsiteX6" fmla="*/ 2646218 w 2992582"/>
              <a:gd name="connsiteY6" fmla="*/ 1967346 h 2008909"/>
              <a:gd name="connsiteX7" fmla="*/ 2715491 w 2992582"/>
              <a:gd name="connsiteY7" fmla="*/ 1953491 h 2008909"/>
              <a:gd name="connsiteX8" fmla="*/ 2992582 w 2992582"/>
              <a:gd name="connsiteY8" fmla="*/ 1233055 h 2008909"/>
              <a:gd name="connsiteX9" fmla="*/ 2992582 w 2992582"/>
              <a:gd name="connsiteY9" fmla="*/ 1066800 h 2008909"/>
              <a:gd name="connsiteX10" fmla="*/ 2743200 w 2992582"/>
              <a:gd name="connsiteY10" fmla="*/ 401782 h 2008909"/>
              <a:gd name="connsiteX11" fmla="*/ 2618509 w 2992582"/>
              <a:gd name="connsiteY11" fmla="*/ 360219 h 2008909"/>
              <a:gd name="connsiteX12" fmla="*/ 1122218 w 2992582"/>
              <a:gd name="connsiteY12" fmla="*/ 0 h 2008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92582" h="2008909">
                <a:moveTo>
                  <a:pt x="1122218" y="0"/>
                </a:moveTo>
                <a:lnTo>
                  <a:pt x="1122218" y="0"/>
                </a:lnTo>
                <a:lnTo>
                  <a:pt x="1039091" y="83128"/>
                </a:lnTo>
                <a:lnTo>
                  <a:pt x="0" y="1025237"/>
                </a:lnTo>
                <a:lnTo>
                  <a:pt x="748146" y="1925782"/>
                </a:lnTo>
                <a:lnTo>
                  <a:pt x="2493818" y="2008909"/>
                </a:lnTo>
                <a:cubicBezTo>
                  <a:pt x="2544618" y="1995055"/>
                  <a:pt x="2595135" y="1980117"/>
                  <a:pt x="2646218" y="1967346"/>
                </a:cubicBezTo>
                <a:cubicBezTo>
                  <a:pt x="2669063" y="1961635"/>
                  <a:pt x="2715491" y="1953491"/>
                  <a:pt x="2715491" y="1953491"/>
                </a:cubicBezTo>
                <a:lnTo>
                  <a:pt x="2992582" y="1233055"/>
                </a:lnTo>
                <a:lnTo>
                  <a:pt x="2992582" y="1066800"/>
                </a:lnTo>
                <a:lnTo>
                  <a:pt x="2743200" y="401782"/>
                </a:lnTo>
                <a:cubicBezTo>
                  <a:pt x="2628040" y="358597"/>
                  <a:pt x="2671822" y="360219"/>
                  <a:pt x="2618509" y="360219"/>
                </a:cubicBezTo>
                <a:lnTo>
                  <a:pt x="1122218" y="0"/>
                </a:lnTo>
                <a:close/>
              </a:path>
            </a:pathLst>
          </a:custGeom>
          <a:noFill/>
          <a:ln w="38100">
            <a:solidFill>
              <a:schemeClr val="accent6">
                <a:lumMod val="75000"/>
              </a:schemeClr>
            </a:solidFill>
            <a:prstDash val="dash"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10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3"/>
          <p:cNvSpPr>
            <a:spLocks noChangeArrowheads="1"/>
          </p:cNvSpPr>
          <p:nvPr/>
        </p:nvSpPr>
        <p:spPr bwMode="auto">
          <a:xfrm>
            <a:off x="2346038" y="1907986"/>
            <a:ext cx="4453795" cy="3560307"/>
          </a:xfrm>
          <a:prstGeom prst="triangle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2" name="Freeform 41"/>
          <p:cNvSpPr/>
          <p:nvPr/>
        </p:nvSpPr>
        <p:spPr>
          <a:xfrm>
            <a:off x="4074059" y="1874067"/>
            <a:ext cx="2851842" cy="3684761"/>
          </a:xfrm>
          <a:custGeom>
            <a:avLst/>
            <a:gdLst>
              <a:gd name="connsiteX0" fmla="*/ 506994 w 2851842"/>
              <a:gd name="connsiteY0" fmla="*/ 0 h 3684761"/>
              <a:gd name="connsiteX1" fmla="*/ 0 w 2851842"/>
              <a:gd name="connsiteY1" fmla="*/ 2064190 h 3684761"/>
              <a:gd name="connsiteX2" fmla="*/ 525101 w 2851842"/>
              <a:gd name="connsiteY2" fmla="*/ 2806575 h 3684761"/>
              <a:gd name="connsiteX3" fmla="*/ 2851842 w 2851842"/>
              <a:gd name="connsiteY3" fmla="*/ 3684761 h 3684761"/>
              <a:gd name="connsiteX4" fmla="*/ 506994 w 2851842"/>
              <a:gd name="connsiteY4" fmla="*/ 0 h 3684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1842" h="3684761">
                <a:moveTo>
                  <a:pt x="506994" y="0"/>
                </a:moveTo>
                <a:lnTo>
                  <a:pt x="0" y="2064190"/>
                </a:lnTo>
                <a:lnTo>
                  <a:pt x="525101" y="2806575"/>
                </a:lnTo>
                <a:lnTo>
                  <a:pt x="2851842" y="3684761"/>
                </a:lnTo>
                <a:lnTo>
                  <a:pt x="506994" y="0"/>
                </a:lnTo>
                <a:close/>
              </a:path>
            </a:pathLst>
          </a:custGeom>
          <a:gradFill flip="none" rotWithShape="1">
            <a:gsLst>
              <a:gs pos="0">
                <a:srgbClr val="002060">
                  <a:alpha val="90000"/>
                </a:srgb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stars form an open cover for a complex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58</a:t>
            </a:fld>
            <a:endParaRPr lang="en-US" dirty="0"/>
          </a:p>
        </p:txBody>
      </p:sp>
      <p:cxnSp>
        <p:nvCxnSpPr>
          <p:cNvPr id="6" name="Straight Connector 5"/>
          <p:cNvCxnSpPr>
            <a:stCxn id="5" idx="0"/>
            <a:endCxn id="38" idx="1"/>
          </p:cNvCxnSpPr>
          <p:nvPr/>
        </p:nvCxnSpPr>
        <p:spPr bwMode="auto">
          <a:xfrm rot="16200000" flipH="1" flipV="1">
            <a:off x="3357155" y="2632780"/>
            <a:ext cx="1940575" cy="49098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>
            <a:stCxn id="5" idx="2"/>
            <a:endCxn id="26" idx="0"/>
          </p:cNvCxnSpPr>
          <p:nvPr/>
        </p:nvCxnSpPr>
        <p:spPr bwMode="auto">
          <a:xfrm rot="5400000" flipH="1" flipV="1">
            <a:off x="3065660" y="3961018"/>
            <a:ext cx="787652" cy="2226897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>
            <a:stCxn id="5" idx="4"/>
            <a:endCxn id="37" idx="3"/>
          </p:cNvCxnSpPr>
          <p:nvPr/>
        </p:nvCxnSpPr>
        <p:spPr bwMode="auto">
          <a:xfrm rot="5400000" flipH="1">
            <a:off x="5282747" y="3951208"/>
            <a:ext cx="752361" cy="2281811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Oval 15"/>
          <p:cNvSpPr>
            <a:spLocks noChangeArrowheads="1"/>
          </p:cNvSpPr>
          <p:nvPr/>
        </p:nvSpPr>
        <p:spPr bwMode="auto">
          <a:xfrm>
            <a:off x="3749817" y="5375559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2" name="Oval 15"/>
          <p:cNvSpPr>
            <a:spLocks noChangeArrowheads="1"/>
          </p:cNvSpPr>
          <p:nvPr/>
        </p:nvSpPr>
        <p:spPr bwMode="auto">
          <a:xfrm>
            <a:off x="6692160" y="5375559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3" name="Oval 15"/>
          <p:cNvSpPr>
            <a:spLocks noChangeArrowheads="1"/>
          </p:cNvSpPr>
          <p:nvPr/>
        </p:nvSpPr>
        <p:spPr bwMode="auto">
          <a:xfrm>
            <a:off x="5430273" y="3295816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4" name="Oval 15"/>
          <p:cNvSpPr>
            <a:spLocks noChangeArrowheads="1"/>
          </p:cNvSpPr>
          <p:nvPr/>
        </p:nvSpPr>
        <p:spPr bwMode="auto">
          <a:xfrm>
            <a:off x="3615880" y="3259602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25" name="Oval 15"/>
          <p:cNvSpPr>
            <a:spLocks noChangeArrowheads="1"/>
          </p:cNvSpPr>
          <p:nvPr/>
        </p:nvSpPr>
        <p:spPr bwMode="auto">
          <a:xfrm>
            <a:off x="3016843" y="4217762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26" name="Isosceles Triangle 25"/>
          <p:cNvSpPr/>
          <p:nvPr/>
        </p:nvSpPr>
        <p:spPr>
          <a:xfrm flipV="1">
            <a:off x="4105595" y="3874883"/>
            <a:ext cx="934680" cy="805758"/>
          </a:xfrm>
          <a:prstGeom prst="triangl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val 15"/>
          <p:cNvSpPr>
            <a:spLocks noChangeArrowheads="1"/>
          </p:cNvSpPr>
          <p:nvPr/>
        </p:nvSpPr>
        <p:spPr bwMode="auto">
          <a:xfrm>
            <a:off x="5220989" y="5375559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cxnSp>
        <p:nvCxnSpPr>
          <p:cNvPr id="28" name="Straight Connector 27"/>
          <p:cNvCxnSpPr>
            <a:stCxn id="5" idx="0"/>
            <a:endCxn id="26" idx="4"/>
          </p:cNvCxnSpPr>
          <p:nvPr/>
        </p:nvCxnSpPr>
        <p:spPr bwMode="auto">
          <a:xfrm rot="16200000" flipH="1">
            <a:off x="3823156" y="2657765"/>
            <a:ext cx="1966897" cy="467339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>
            <a:stCxn id="41" idx="1"/>
            <a:endCxn id="12" idx="2"/>
          </p:cNvCxnSpPr>
          <p:nvPr/>
        </p:nvCxnSpPr>
        <p:spPr bwMode="auto">
          <a:xfrm rot="16200000" flipH="1">
            <a:off x="5040115" y="3810827"/>
            <a:ext cx="1633928" cy="1670162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>
            <a:stCxn id="11" idx="3"/>
            <a:endCxn id="38" idx="3"/>
          </p:cNvCxnSpPr>
          <p:nvPr/>
        </p:nvCxnSpPr>
        <p:spPr bwMode="auto">
          <a:xfrm rot="5400000" flipH="1" flipV="1">
            <a:off x="2419007" y="3861669"/>
            <a:ext cx="1552571" cy="1773314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>
            <a:endCxn id="37" idx="3"/>
          </p:cNvCxnSpPr>
          <p:nvPr/>
        </p:nvCxnSpPr>
        <p:spPr bwMode="auto">
          <a:xfrm rot="5400000" flipH="1" flipV="1">
            <a:off x="3865541" y="4770546"/>
            <a:ext cx="707094" cy="597867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>
            <a:stCxn id="27" idx="1"/>
            <a:endCxn id="37" idx="4"/>
          </p:cNvCxnSpPr>
          <p:nvPr/>
        </p:nvCxnSpPr>
        <p:spPr bwMode="auto">
          <a:xfrm rot="16200000" flipV="1">
            <a:off x="4590890" y="4741041"/>
            <a:ext cx="659627" cy="660555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>
            <a:stCxn id="41" idx="5"/>
            <a:endCxn id="40" idx="2"/>
          </p:cNvCxnSpPr>
          <p:nvPr/>
        </p:nvCxnSpPr>
        <p:spPr bwMode="auto">
          <a:xfrm rot="16200000" flipH="1">
            <a:off x="5415696" y="3703531"/>
            <a:ext cx="370759" cy="868542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>
            <a:stCxn id="41" idx="7"/>
            <a:endCxn id="13" idx="4"/>
          </p:cNvCxnSpPr>
          <p:nvPr/>
        </p:nvCxnSpPr>
        <p:spPr bwMode="auto">
          <a:xfrm rot="5400000" flipH="1" flipV="1">
            <a:off x="5170484" y="3466762"/>
            <a:ext cx="358503" cy="365863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>
            <a:endCxn id="14" idx="5"/>
          </p:cNvCxnSpPr>
          <p:nvPr/>
        </p:nvCxnSpPr>
        <p:spPr bwMode="auto">
          <a:xfrm rot="16200000" flipV="1">
            <a:off x="3689202" y="3510130"/>
            <a:ext cx="548547" cy="34559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>
            <a:stCxn id="26" idx="2"/>
            <a:endCxn id="25" idx="7"/>
          </p:cNvCxnSpPr>
          <p:nvPr/>
        </p:nvCxnSpPr>
        <p:spPr bwMode="auto">
          <a:xfrm rot="16200000" flipH="1" flipV="1">
            <a:off x="3464392" y="3602131"/>
            <a:ext cx="368452" cy="913955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Oval 15"/>
          <p:cNvSpPr>
            <a:spLocks noChangeArrowheads="1"/>
          </p:cNvSpPr>
          <p:nvPr/>
        </p:nvSpPr>
        <p:spPr bwMode="auto">
          <a:xfrm>
            <a:off x="4488031" y="4566880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38" name="Oval 15"/>
          <p:cNvSpPr>
            <a:spLocks noChangeArrowheads="1"/>
          </p:cNvSpPr>
          <p:nvPr/>
        </p:nvSpPr>
        <p:spPr bwMode="auto">
          <a:xfrm>
            <a:off x="4051959" y="3822988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40" name="Oval 15"/>
          <p:cNvSpPr>
            <a:spLocks noChangeArrowheads="1"/>
          </p:cNvSpPr>
          <p:nvPr/>
        </p:nvSpPr>
        <p:spPr bwMode="auto">
          <a:xfrm>
            <a:off x="6035346" y="4235869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41" name="Oval 15"/>
          <p:cNvSpPr>
            <a:spLocks noChangeArrowheads="1"/>
          </p:cNvSpPr>
          <p:nvPr/>
        </p:nvSpPr>
        <p:spPr bwMode="auto">
          <a:xfrm>
            <a:off x="4992007" y="3803371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1" name="Oval 15"/>
          <p:cNvSpPr>
            <a:spLocks noChangeArrowheads="1"/>
          </p:cNvSpPr>
          <p:nvPr/>
        </p:nvSpPr>
        <p:spPr bwMode="auto">
          <a:xfrm>
            <a:off x="2278645" y="5375559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9" name="Oval 15"/>
          <p:cNvSpPr>
            <a:spLocks noChangeArrowheads="1"/>
          </p:cNvSpPr>
          <p:nvPr/>
        </p:nvSpPr>
        <p:spPr bwMode="auto">
          <a:xfrm>
            <a:off x="4474059" y="1820224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40134" y="2459127"/>
            <a:ext cx="14045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ostar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6" name="Freeform 15"/>
          <p:cNvSpPr/>
          <p:nvPr/>
        </p:nvSpPr>
        <p:spPr>
          <a:xfrm>
            <a:off x="5362414" y="3022169"/>
            <a:ext cx="1456840" cy="821411"/>
          </a:xfrm>
          <a:custGeom>
            <a:avLst/>
            <a:gdLst>
              <a:gd name="connsiteX0" fmla="*/ 1456840 w 1456840"/>
              <a:gd name="connsiteY0" fmla="*/ 0 h 821411"/>
              <a:gd name="connsiteX1" fmla="*/ 1286359 w 1456840"/>
              <a:gd name="connsiteY1" fmla="*/ 712923 h 821411"/>
              <a:gd name="connsiteX2" fmla="*/ 650928 w 1456840"/>
              <a:gd name="connsiteY2" fmla="*/ 635431 h 821411"/>
              <a:gd name="connsiteX3" fmla="*/ 0 w 1456840"/>
              <a:gd name="connsiteY3" fmla="*/ 821411 h 821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6840" h="821411">
                <a:moveTo>
                  <a:pt x="1456840" y="0"/>
                </a:moveTo>
                <a:cubicBezTo>
                  <a:pt x="1438759" y="303509"/>
                  <a:pt x="1420678" y="607018"/>
                  <a:pt x="1286359" y="712923"/>
                </a:cubicBezTo>
                <a:cubicBezTo>
                  <a:pt x="1152040" y="818828"/>
                  <a:pt x="865321" y="617350"/>
                  <a:pt x="650928" y="635431"/>
                </a:cubicBezTo>
                <a:cubicBezTo>
                  <a:pt x="436535" y="653512"/>
                  <a:pt x="218267" y="737461"/>
                  <a:pt x="0" y="821411"/>
                </a:cubicBezTo>
              </a:path>
            </a:pathLst>
          </a:custGeom>
          <a:noFill/>
          <a:ln w="76200">
            <a:solidFill>
              <a:schemeClr val="tx1"/>
            </a:solidFill>
            <a:prstDash val="sysDash"/>
            <a:headEnd type="none" w="med" len="med"/>
            <a:tailEnd type="triangle" w="med" len="med"/>
          </a:ln>
        </p:spPr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4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3"/>
          <p:cNvSpPr>
            <a:spLocks noChangeArrowheads="1"/>
          </p:cNvSpPr>
          <p:nvPr/>
        </p:nvSpPr>
        <p:spPr bwMode="auto">
          <a:xfrm>
            <a:off x="2373198" y="1962306"/>
            <a:ext cx="4453795" cy="3560307"/>
          </a:xfrm>
          <a:prstGeom prst="triangle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9" name="Freeform 38"/>
          <p:cNvSpPr/>
          <p:nvPr/>
        </p:nvSpPr>
        <p:spPr bwMode="auto">
          <a:xfrm>
            <a:off x="2381061" y="3865830"/>
            <a:ext cx="4454305" cy="1647730"/>
          </a:xfrm>
          <a:custGeom>
            <a:avLst/>
            <a:gdLst>
              <a:gd name="connsiteX0" fmla="*/ 1801640 w 4454305"/>
              <a:gd name="connsiteY0" fmla="*/ 0 h 1611516"/>
              <a:gd name="connsiteX1" fmla="*/ 0 w 4454305"/>
              <a:gd name="connsiteY1" fmla="*/ 1602463 h 1611516"/>
              <a:gd name="connsiteX2" fmla="*/ 4454305 w 4454305"/>
              <a:gd name="connsiteY2" fmla="*/ 1611516 h 1611516"/>
              <a:gd name="connsiteX3" fmla="*/ 2679826 w 4454305"/>
              <a:gd name="connsiteY3" fmla="*/ 36213 h 1611516"/>
              <a:gd name="connsiteX4" fmla="*/ 1774480 w 4454305"/>
              <a:gd name="connsiteY4" fmla="*/ 63374 h 1611516"/>
              <a:gd name="connsiteX0" fmla="*/ 1801640 w 4454305"/>
              <a:gd name="connsiteY0" fmla="*/ 36214 h 1647730"/>
              <a:gd name="connsiteX1" fmla="*/ 0 w 4454305"/>
              <a:gd name="connsiteY1" fmla="*/ 1638677 h 1647730"/>
              <a:gd name="connsiteX2" fmla="*/ 4454305 w 4454305"/>
              <a:gd name="connsiteY2" fmla="*/ 1647730 h 1647730"/>
              <a:gd name="connsiteX3" fmla="*/ 2679826 w 4454305"/>
              <a:gd name="connsiteY3" fmla="*/ 72427 h 1647730"/>
              <a:gd name="connsiteX4" fmla="*/ 1765427 w 4454305"/>
              <a:gd name="connsiteY4" fmla="*/ 0 h 1647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4305" h="1647730">
                <a:moveTo>
                  <a:pt x="1801640" y="36214"/>
                </a:moveTo>
                <a:lnTo>
                  <a:pt x="0" y="1638677"/>
                </a:lnTo>
                <a:lnTo>
                  <a:pt x="4454305" y="1647730"/>
                </a:lnTo>
                <a:lnTo>
                  <a:pt x="2679826" y="72427"/>
                </a:lnTo>
                <a:lnTo>
                  <a:pt x="1765427" y="0"/>
                </a:lnTo>
              </a:path>
            </a:pathLst>
          </a:custGeom>
          <a:gradFill flip="none"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  <a:tileRect/>
          </a:gra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2" name="Freeform 41"/>
          <p:cNvSpPr/>
          <p:nvPr/>
        </p:nvSpPr>
        <p:spPr>
          <a:xfrm>
            <a:off x="4074059" y="1874067"/>
            <a:ext cx="2851842" cy="3684761"/>
          </a:xfrm>
          <a:custGeom>
            <a:avLst/>
            <a:gdLst>
              <a:gd name="connsiteX0" fmla="*/ 506994 w 2851842"/>
              <a:gd name="connsiteY0" fmla="*/ 0 h 3684761"/>
              <a:gd name="connsiteX1" fmla="*/ 0 w 2851842"/>
              <a:gd name="connsiteY1" fmla="*/ 2064190 h 3684761"/>
              <a:gd name="connsiteX2" fmla="*/ 525101 w 2851842"/>
              <a:gd name="connsiteY2" fmla="*/ 2806575 h 3684761"/>
              <a:gd name="connsiteX3" fmla="*/ 2851842 w 2851842"/>
              <a:gd name="connsiteY3" fmla="*/ 3684761 h 3684761"/>
              <a:gd name="connsiteX4" fmla="*/ 506994 w 2851842"/>
              <a:gd name="connsiteY4" fmla="*/ 0 h 3684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1842" h="3684761">
                <a:moveTo>
                  <a:pt x="506994" y="0"/>
                </a:moveTo>
                <a:lnTo>
                  <a:pt x="0" y="2064190"/>
                </a:lnTo>
                <a:lnTo>
                  <a:pt x="525101" y="2806575"/>
                </a:lnTo>
                <a:lnTo>
                  <a:pt x="2851842" y="3684761"/>
                </a:lnTo>
                <a:lnTo>
                  <a:pt x="506994" y="0"/>
                </a:lnTo>
                <a:close/>
              </a:path>
            </a:pathLst>
          </a:custGeom>
          <a:gradFill flip="none" rotWithShape="1">
            <a:gsLst>
              <a:gs pos="0">
                <a:srgbClr val="002060">
                  <a:alpha val="29000"/>
                </a:srgb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Intersection Lemma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59</a:t>
            </a:fld>
            <a:endParaRPr lang="en-US" dirty="0"/>
          </a:p>
        </p:txBody>
      </p:sp>
      <p:cxnSp>
        <p:nvCxnSpPr>
          <p:cNvPr id="6" name="Straight Connector 5"/>
          <p:cNvCxnSpPr>
            <a:stCxn id="5" idx="0"/>
            <a:endCxn id="38" idx="1"/>
          </p:cNvCxnSpPr>
          <p:nvPr/>
        </p:nvCxnSpPr>
        <p:spPr bwMode="auto">
          <a:xfrm rot="16200000" flipH="1" flipV="1">
            <a:off x="3397895" y="2646360"/>
            <a:ext cx="1886255" cy="51814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>
            <a:stCxn id="5" idx="2"/>
            <a:endCxn id="26" idx="0"/>
          </p:cNvCxnSpPr>
          <p:nvPr/>
        </p:nvCxnSpPr>
        <p:spPr bwMode="auto">
          <a:xfrm rot="5400000" flipH="1" flipV="1">
            <a:off x="3052080" y="4001758"/>
            <a:ext cx="841972" cy="2199737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>
            <a:stCxn id="5" idx="4"/>
            <a:endCxn id="37" idx="3"/>
          </p:cNvCxnSpPr>
          <p:nvPr/>
        </p:nvCxnSpPr>
        <p:spPr bwMode="auto">
          <a:xfrm rot="5400000" flipH="1">
            <a:off x="5269167" y="3964788"/>
            <a:ext cx="806681" cy="2308971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Oval 15"/>
          <p:cNvSpPr>
            <a:spLocks noChangeArrowheads="1"/>
          </p:cNvSpPr>
          <p:nvPr/>
        </p:nvSpPr>
        <p:spPr bwMode="auto">
          <a:xfrm>
            <a:off x="3749817" y="5375559"/>
            <a:ext cx="204788" cy="1746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2" name="Oval 15"/>
          <p:cNvSpPr>
            <a:spLocks noChangeArrowheads="1"/>
          </p:cNvSpPr>
          <p:nvPr/>
        </p:nvSpPr>
        <p:spPr bwMode="auto">
          <a:xfrm>
            <a:off x="6692160" y="5375559"/>
            <a:ext cx="204788" cy="1746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3" name="Oval 15"/>
          <p:cNvSpPr>
            <a:spLocks noChangeArrowheads="1"/>
          </p:cNvSpPr>
          <p:nvPr/>
        </p:nvSpPr>
        <p:spPr bwMode="auto">
          <a:xfrm>
            <a:off x="5430273" y="3295816"/>
            <a:ext cx="204788" cy="1746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4" name="Oval 15"/>
          <p:cNvSpPr>
            <a:spLocks noChangeArrowheads="1"/>
          </p:cNvSpPr>
          <p:nvPr/>
        </p:nvSpPr>
        <p:spPr bwMode="auto">
          <a:xfrm>
            <a:off x="3615880" y="3259602"/>
            <a:ext cx="204788" cy="1746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25" name="Oval 15"/>
          <p:cNvSpPr>
            <a:spLocks noChangeArrowheads="1"/>
          </p:cNvSpPr>
          <p:nvPr/>
        </p:nvSpPr>
        <p:spPr bwMode="auto">
          <a:xfrm>
            <a:off x="3016843" y="4217762"/>
            <a:ext cx="204788" cy="1746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26" name="Isosceles Triangle 25"/>
          <p:cNvSpPr/>
          <p:nvPr/>
        </p:nvSpPr>
        <p:spPr>
          <a:xfrm flipV="1">
            <a:off x="4105595" y="3874883"/>
            <a:ext cx="934680" cy="805758"/>
          </a:xfrm>
          <a:prstGeom prst="triangl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val 15"/>
          <p:cNvSpPr>
            <a:spLocks noChangeArrowheads="1"/>
          </p:cNvSpPr>
          <p:nvPr/>
        </p:nvSpPr>
        <p:spPr bwMode="auto">
          <a:xfrm>
            <a:off x="5220989" y="5375559"/>
            <a:ext cx="204788" cy="1746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cxnSp>
        <p:nvCxnSpPr>
          <p:cNvPr id="28" name="Straight Connector 27"/>
          <p:cNvCxnSpPr>
            <a:stCxn id="5" idx="0"/>
            <a:endCxn id="26" idx="4"/>
          </p:cNvCxnSpPr>
          <p:nvPr/>
        </p:nvCxnSpPr>
        <p:spPr bwMode="auto">
          <a:xfrm rot="16200000" flipH="1">
            <a:off x="3863896" y="2698505"/>
            <a:ext cx="1912577" cy="440179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>
            <a:stCxn id="41" idx="1"/>
            <a:endCxn id="12" idx="2"/>
          </p:cNvCxnSpPr>
          <p:nvPr/>
        </p:nvCxnSpPr>
        <p:spPr bwMode="auto">
          <a:xfrm rot="16200000" flipH="1">
            <a:off x="5040115" y="3810827"/>
            <a:ext cx="1633928" cy="1670162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>
            <a:stCxn id="11" idx="3"/>
            <a:endCxn id="38" idx="3"/>
          </p:cNvCxnSpPr>
          <p:nvPr/>
        </p:nvCxnSpPr>
        <p:spPr bwMode="auto">
          <a:xfrm rot="5400000" flipH="1" flipV="1">
            <a:off x="2419007" y="3861669"/>
            <a:ext cx="1552571" cy="1773314"/>
          </a:xfrm>
          <a:prstGeom prst="line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>
            <a:endCxn id="37" idx="3"/>
          </p:cNvCxnSpPr>
          <p:nvPr/>
        </p:nvCxnSpPr>
        <p:spPr bwMode="auto">
          <a:xfrm rot="5400000" flipH="1" flipV="1">
            <a:off x="3865541" y="4770546"/>
            <a:ext cx="707094" cy="597867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>
            <a:stCxn id="27" idx="1"/>
            <a:endCxn id="37" idx="4"/>
          </p:cNvCxnSpPr>
          <p:nvPr/>
        </p:nvCxnSpPr>
        <p:spPr bwMode="auto">
          <a:xfrm rot="16200000" flipV="1">
            <a:off x="4590890" y="4741041"/>
            <a:ext cx="659627" cy="660555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>
            <a:stCxn id="41" idx="5"/>
            <a:endCxn id="40" idx="2"/>
          </p:cNvCxnSpPr>
          <p:nvPr/>
        </p:nvCxnSpPr>
        <p:spPr bwMode="auto">
          <a:xfrm rot="16200000" flipH="1">
            <a:off x="5415696" y="3703531"/>
            <a:ext cx="370759" cy="868542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>
            <a:stCxn id="41" idx="7"/>
            <a:endCxn id="13" idx="4"/>
          </p:cNvCxnSpPr>
          <p:nvPr/>
        </p:nvCxnSpPr>
        <p:spPr bwMode="auto">
          <a:xfrm rot="5400000" flipH="1" flipV="1">
            <a:off x="5170484" y="3466762"/>
            <a:ext cx="358503" cy="365863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>
            <a:endCxn id="14" idx="5"/>
          </p:cNvCxnSpPr>
          <p:nvPr/>
        </p:nvCxnSpPr>
        <p:spPr bwMode="auto">
          <a:xfrm rot="16200000" flipV="1">
            <a:off x="3689202" y="3510130"/>
            <a:ext cx="548547" cy="34559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>
            <a:stCxn id="26" idx="2"/>
            <a:endCxn id="25" idx="7"/>
          </p:cNvCxnSpPr>
          <p:nvPr/>
        </p:nvCxnSpPr>
        <p:spPr bwMode="auto">
          <a:xfrm rot="16200000" flipH="1" flipV="1">
            <a:off x="3464392" y="3602131"/>
            <a:ext cx="368452" cy="913955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Oval 15"/>
          <p:cNvSpPr>
            <a:spLocks noChangeArrowheads="1"/>
          </p:cNvSpPr>
          <p:nvPr/>
        </p:nvSpPr>
        <p:spPr bwMode="auto">
          <a:xfrm>
            <a:off x="4488031" y="4566880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38" name="Oval 15"/>
          <p:cNvSpPr>
            <a:spLocks noChangeArrowheads="1"/>
          </p:cNvSpPr>
          <p:nvPr/>
        </p:nvSpPr>
        <p:spPr bwMode="auto">
          <a:xfrm>
            <a:off x="4051959" y="3822988"/>
            <a:ext cx="204788" cy="1746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40" name="Oval 15"/>
          <p:cNvSpPr>
            <a:spLocks noChangeArrowheads="1"/>
          </p:cNvSpPr>
          <p:nvPr/>
        </p:nvSpPr>
        <p:spPr bwMode="auto">
          <a:xfrm>
            <a:off x="6035346" y="4235869"/>
            <a:ext cx="204788" cy="1746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41" name="Oval 15"/>
          <p:cNvSpPr>
            <a:spLocks noChangeArrowheads="1"/>
          </p:cNvSpPr>
          <p:nvPr/>
        </p:nvSpPr>
        <p:spPr bwMode="auto">
          <a:xfrm>
            <a:off x="4992007" y="3803371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1" name="Oval 15"/>
          <p:cNvSpPr>
            <a:spLocks noChangeArrowheads="1"/>
          </p:cNvSpPr>
          <p:nvPr/>
        </p:nvSpPr>
        <p:spPr bwMode="auto">
          <a:xfrm>
            <a:off x="2278645" y="5375559"/>
            <a:ext cx="204788" cy="1746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9" name="Oval 15"/>
          <p:cNvSpPr>
            <a:spLocks noChangeArrowheads="1"/>
          </p:cNvSpPr>
          <p:nvPr/>
        </p:nvSpPr>
        <p:spPr bwMode="auto">
          <a:xfrm>
            <a:off x="4474059" y="1820224"/>
            <a:ext cx="204788" cy="1746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 bwMode="auto">
          <a:xfrm>
            <a:off x="243524" y="1520438"/>
            <a:ext cx="4130222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Vertexes lie on a common simplex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iff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their open stars intersect</a:t>
            </a:r>
          </a:p>
        </p:txBody>
      </p:sp>
    </p:spTree>
    <p:extLst>
      <p:ext uri="{BB962C8B-B14F-4D97-AF65-F5344CB8AC3E}">
        <p14:creationId xmlns:p14="http://schemas.microsoft.com/office/powerpoint/2010/main" val="71463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60</a:t>
            </a:fld>
            <a:endParaRPr lang="en-US" dirty="0"/>
          </a:p>
        </p:txBody>
      </p:sp>
      <p:sp>
        <p:nvSpPr>
          <p:cNvPr id="20" name="Hexagon 19"/>
          <p:cNvSpPr/>
          <p:nvPr/>
        </p:nvSpPr>
        <p:spPr>
          <a:xfrm>
            <a:off x="2879003" y="2154725"/>
            <a:ext cx="5723600" cy="4934138"/>
          </a:xfrm>
          <a:prstGeom prst="hexag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Straight Connector 21"/>
          <p:cNvCxnSpPr>
            <a:stCxn id="20" idx="4"/>
            <a:endCxn id="20" idx="1"/>
          </p:cNvCxnSpPr>
          <p:nvPr/>
        </p:nvCxnSpPr>
        <p:spPr bwMode="auto">
          <a:xfrm rot="16200000" flipH="1">
            <a:off x="3273735" y="2993529"/>
            <a:ext cx="4934136" cy="3256531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>
            <a:stCxn id="20" idx="5"/>
            <a:endCxn id="20" idx="2"/>
          </p:cNvCxnSpPr>
          <p:nvPr/>
        </p:nvCxnSpPr>
        <p:spPr bwMode="auto">
          <a:xfrm rot="16200000" flipH="1" flipV="1">
            <a:off x="3273736" y="2993528"/>
            <a:ext cx="4934136" cy="3256531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>
            <a:stCxn id="20" idx="3"/>
            <a:endCxn id="20" idx="0"/>
          </p:cNvCxnSpPr>
          <p:nvPr/>
        </p:nvCxnSpPr>
        <p:spPr bwMode="auto">
          <a:xfrm rot="10800000" flipH="1">
            <a:off x="2879003" y="4621794"/>
            <a:ext cx="5723600" cy="0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8" name="Oval 15"/>
          <p:cNvSpPr>
            <a:spLocks noChangeArrowheads="1"/>
          </p:cNvSpPr>
          <p:nvPr/>
        </p:nvSpPr>
        <p:spPr bwMode="auto">
          <a:xfrm>
            <a:off x="5625750" y="4536702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3406145" y="3533276"/>
            <a:ext cx="1875156" cy="1709189"/>
            <a:chOff x="3632481" y="3759613"/>
            <a:chExt cx="1875156" cy="1709189"/>
          </a:xfrm>
        </p:grpSpPr>
        <p:sp>
          <p:nvSpPr>
            <p:cNvPr id="5" name="Hexagon 4"/>
            <p:cNvSpPr/>
            <p:nvPr/>
          </p:nvSpPr>
          <p:spPr>
            <a:xfrm>
              <a:off x="3657600" y="3820562"/>
              <a:ext cx="1819747" cy="1568747"/>
            </a:xfrm>
            <a:prstGeom prst="hexagon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bg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" name="Straight Connector 6"/>
            <p:cNvCxnSpPr>
              <a:stCxn id="5" idx="2"/>
              <a:endCxn id="5" idx="5"/>
            </p:cNvCxnSpPr>
            <p:nvPr/>
          </p:nvCxnSpPr>
          <p:spPr bwMode="auto">
            <a:xfrm rot="5400000" flipH="1" flipV="1">
              <a:off x="3783099" y="4087249"/>
              <a:ext cx="1568747" cy="1035373"/>
            </a:xfrm>
            <a:prstGeom prst="line">
              <a:avLst/>
            </a:prstGeom>
            <a:noFill/>
            <a:ln w="571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/>
            <p:cNvCxnSpPr>
              <a:stCxn id="5" idx="4"/>
            </p:cNvCxnSpPr>
            <p:nvPr/>
          </p:nvCxnSpPr>
          <p:spPr bwMode="auto">
            <a:xfrm rot="16200000" flipH="1">
              <a:off x="3754104" y="4116244"/>
              <a:ext cx="1620571" cy="1029207"/>
            </a:xfrm>
            <a:prstGeom prst="line">
              <a:avLst/>
            </a:prstGeom>
            <a:noFill/>
            <a:ln w="571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/>
            <p:cNvCxnSpPr/>
            <p:nvPr/>
          </p:nvCxnSpPr>
          <p:spPr bwMode="auto">
            <a:xfrm rot="10800000" flipH="1">
              <a:off x="3657599" y="4620242"/>
              <a:ext cx="1819747" cy="0"/>
            </a:xfrm>
            <a:prstGeom prst="line">
              <a:avLst/>
            </a:prstGeom>
            <a:noFill/>
            <a:ln w="571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" name="Oval 15"/>
            <p:cNvSpPr>
              <a:spLocks noChangeArrowheads="1"/>
            </p:cNvSpPr>
            <p:nvPr/>
          </p:nvSpPr>
          <p:spPr bwMode="auto">
            <a:xfrm>
              <a:off x="4488031" y="4532930"/>
              <a:ext cx="204788" cy="174625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" name="Oval 15"/>
            <p:cNvSpPr>
              <a:spLocks noChangeArrowheads="1"/>
            </p:cNvSpPr>
            <p:nvPr/>
          </p:nvSpPr>
          <p:spPr bwMode="auto">
            <a:xfrm>
              <a:off x="4939196" y="3759613"/>
              <a:ext cx="204788" cy="174625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3923700" y="3785265"/>
              <a:ext cx="204788" cy="174625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3632481" y="4532930"/>
              <a:ext cx="204788" cy="174625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3956898" y="5294177"/>
              <a:ext cx="204788" cy="174625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4942218" y="5292669"/>
              <a:ext cx="204788" cy="174625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5302849" y="4532930"/>
              <a:ext cx="204788" cy="174625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9" name="TextBox 28"/>
          <p:cNvSpPr txBox="1"/>
          <p:nvPr/>
        </p:nvSpPr>
        <p:spPr bwMode="auto">
          <a:xfrm>
            <a:off x="529032" y="698494"/>
            <a:ext cx="8053653" cy="1015663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Pick </a:t>
            </a:r>
            <a:r>
              <a:rPr lang="en-US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large enough that each (closed) star of </a:t>
            </a:r>
            <a:r>
              <a:rPr lang="en-US" sz="2800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en-US" sz="2800" baseline="30000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tx2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has diameter less than </a:t>
            </a:r>
            <a:r>
              <a:rPr lang="en-US" sz="3200" dirty="0" smtClean="0">
                <a:solidFill>
                  <a:schemeClr val="tx2"/>
                </a:solidFill>
                <a:latin typeface="cmmi10"/>
                <a:cs typeface="Arial" panose="020B0604020202020204" pitchFamily="34" charset="0"/>
              </a:rPr>
              <a:t>¸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…</a:t>
            </a:r>
            <a:endParaRPr lang="en-US" sz="2800" dirty="0" smtClean="0">
              <a:solidFill>
                <a:schemeClr val="tx2"/>
              </a:solidFill>
              <a:latin typeface="cmmi1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826286" y="5549642"/>
            <a:ext cx="8053653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… each star of </a:t>
            </a:r>
            <a:r>
              <a:rPr lang="en-US" sz="2800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en-US" sz="2800" baseline="30000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tx2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lies in a open star of </a:t>
            </a:r>
            <a:r>
              <a:rPr lang="en-US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 </a:t>
            </a:r>
            <a:r>
              <a:rPr lang="en-US" sz="3200" dirty="0" smtClean="0">
                <a:solidFill>
                  <a:schemeClr val="tx2"/>
                </a:solidFill>
                <a:latin typeface="cmmi10"/>
                <a:cs typeface="Arial" panose="020B0604020202020204" pitchFamily="34" charset="0"/>
              </a:rPr>
              <a:t>¾</a:t>
            </a:r>
            <a:endParaRPr lang="en-US" sz="2800" dirty="0" smtClean="0">
              <a:solidFill>
                <a:schemeClr val="tx2"/>
              </a:solidFill>
              <a:latin typeface="cmmi1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510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8" grpId="0" animBg="1"/>
      <p:bldP spid="29" grpId="0" animBg="1"/>
      <p:bldP spid="30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61</a:t>
            </a:fld>
            <a:endParaRPr lang="en-US" dirty="0"/>
          </a:p>
        </p:txBody>
      </p:sp>
      <p:sp>
        <p:nvSpPr>
          <p:cNvPr id="20" name="Hexagon 19"/>
          <p:cNvSpPr/>
          <p:nvPr/>
        </p:nvSpPr>
        <p:spPr>
          <a:xfrm>
            <a:off x="2879003" y="2154725"/>
            <a:ext cx="5723600" cy="4934138"/>
          </a:xfrm>
          <a:prstGeom prst="hexag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Straight Connector 21"/>
          <p:cNvCxnSpPr>
            <a:stCxn id="20" idx="4"/>
            <a:endCxn id="20" idx="1"/>
          </p:cNvCxnSpPr>
          <p:nvPr/>
        </p:nvCxnSpPr>
        <p:spPr bwMode="auto">
          <a:xfrm rot="16200000" flipH="1">
            <a:off x="3273735" y="2993529"/>
            <a:ext cx="4934136" cy="3256531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>
            <a:stCxn id="20" idx="5"/>
            <a:endCxn id="20" idx="2"/>
          </p:cNvCxnSpPr>
          <p:nvPr/>
        </p:nvCxnSpPr>
        <p:spPr bwMode="auto">
          <a:xfrm rot="16200000" flipH="1" flipV="1">
            <a:off x="3273736" y="2993528"/>
            <a:ext cx="4934136" cy="3256531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>
            <a:stCxn id="20" idx="3"/>
            <a:endCxn id="20" idx="0"/>
          </p:cNvCxnSpPr>
          <p:nvPr/>
        </p:nvCxnSpPr>
        <p:spPr bwMode="auto">
          <a:xfrm rot="10800000" flipH="1">
            <a:off x="2879003" y="4621794"/>
            <a:ext cx="5723600" cy="0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8" name="Oval 15"/>
          <p:cNvSpPr>
            <a:spLocks noChangeArrowheads="1"/>
          </p:cNvSpPr>
          <p:nvPr/>
        </p:nvSpPr>
        <p:spPr bwMode="auto">
          <a:xfrm>
            <a:off x="5625750" y="4536702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grpSp>
        <p:nvGrpSpPr>
          <p:cNvPr id="2" name="Group 24"/>
          <p:cNvGrpSpPr/>
          <p:nvPr/>
        </p:nvGrpSpPr>
        <p:grpSpPr>
          <a:xfrm>
            <a:off x="3406145" y="3533276"/>
            <a:ext cx="1875156" cy="1709189"/>
            <a:chOff x="3632481" y="3759613"/>
            <a:chExt cx="1875156" cy="1709189"/>
          </a:xfrm>
        </p:grpSpPr>
        <p:sp>
          <p:nvSpPr>
            <p:cNvPr id="5" name="Hexagon 4"/>
            <p:cNvSpPr/>
            <p:nvPr/>
          </p:nvSpPr>
          <p:spPr>
            <a:xfrm>
              <a:off x="3657600" y="3820562"/>
              <a:ext cx="1819747" cy="1568747"/>
            </a:xfrm>
            <a:prstGeom prst="hexagon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bg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" name="Straight Connector 6"/>
            <p:cNvCxnSpPr>
              <a:stCxn id="5" idx="2"/>
              <a:endCxn id="5" idx="5"/>
            </p:cNvCxnSpPr>
            <p:nvPr/>
          </p:nvCxnSpPr>
          <p:spPr bwMode="auto">
            <a:xfrm rot="5400000" flipH="1" flipV="1">
              <a:off x="3783099" y="4087249"/>
              <a:ext cx="1568747" cy="1035373"/>
            </a:xfrm>
            <a:prstGeom prst="line">
              <a:avLst/>
            </a:prstGeom>
            <a:noFill/>
            <a:ln w="571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/>
            <p:cNvCxnSpPr>
              <a:stCxn id="5" idx="4"/>
            </p:cNvCxnSpPr>
            <p:nvPr/>
          </p:nvCxnSpPr>
          <p:spPr bwMode="auto">
            <a:xfrm rot="16200000" flipH="1">
              <a:off x="3754104" y="4116244"/>
              <a:ext cx="1620571" cy="1029207"/>
            </a:xfrm>
            <a:prstGeom prst="line">
              <a:avLst/>
            </a:prstGeom>
            <a:noFill/>
            <a:ln w="571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/>
            <p:cNvCxnSpPr/>
            <p:nvPr/>
          </p:nvCxnSpPr>
          <p:spPr bwMode="auto">
            <a:xfrm rot="10800000" flipH="1">
              <a:off x="3657599" y="4620242"/>
              <a:ext cx="1819747" cy="0"/>
            </a:xfrm>
            <a:prstGeom prst="line">
              <a:avLst/>
            </a:prstGeom>
            <a:noFill/>
            <a:ln w="571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" name="Oval 15"/>
            <p:cNvSpPr>
              <a:spLocks noChangeArrowheads="1"/>
            </p:cNvSpPr>
            <p:nvPr/>
          </p:nvSpPr>
          <p:spPr bwMode="auto">
            <a:xfrm>
              <a:off x="4488031" y="4532930"/>
              <a:ext cx="204788" cy="174625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" name="Oval 15"/>
            <p:cNvSpPr>
              <a:spLocks noChangeArrowheads="1"/>
            </p:cNvSpPr>
            <p:nvPr/>
          </p:nvSpPr>
          <p:spPr bwMode="auto">
            <a:xfrm>
              <a:off x="4939196" y="3759613"/>
              <a:ext cx="204788" cy="174625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3923700" y="3785265"/>
              <a:ext cx="204788" cy="174625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3632481" y="4532930"/>
              <a:ext cx="204788" cy="174625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3956898" y="5294177"/>
              <a:ext cx="204788" cy="174625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4942218" y="5292669"/>
              <a:ext cx="204788" cy="174625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5302849" y="4532930"/>
              <a:ext cx="204788" cy="174625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30" name="TextBox 29"/>
          <p:cNvSpPr txBox="1"/>
          <p:nvPr/>
        </p:nvSpPr>
        <p:spPr bwMode="auto">
          <a:xfrm>
            <a:off x="1053462" y="950482"/>
            <a:ext cx="414087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Defines a vertex map ….</a:t>
            </a:r>
            <a:endParaRPr lang="en-US" sz="2800" dirty="0" smtClean="0">
              <a:solidFill>
                <a:schemeClr val="tx2"/>
              </a:solidFill>
              <a:latin typeface="cmmi10"/>
              <a:cs typeface="Arial" panose="020B0604020202020204" pitchFamily="34" charset="0"/>
            </a:endParaRPr>
          </a:p>
        </p:txBody>
      </p:sp>
      <p:sp>
        <p:nvSpPr>
          <p:cNvPr id="23" name="Right Arrow 22"/>
          <p:cNvSpPr/>
          <p:nvPr/>
        </p:nvSpPr>
        <p:spPr>
          <a:xfrm rot="1163695">
            <a:off x="4608214" y="4146487"/>
            <a:ext cx="986827" cy="733331"/>
          </a:xfrm>
          <a:prstGeom prst="rightArrow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r>
              <a:rPr lang="en-US" sz="2800" dirty="0" smtClean="0">
                <a:latin typeface="cmmi10"/>
                <a:cs typeface="Arial" panose="020B0604020202020204" pitchFamily="34" charset="0"/>
              </a:rPr>
              <a:t>Á</a:t>
            </a:r>
          </a:p>
        </p:txBody>
      </p:sp>
      <p:sp>
        <p:nvSpPr>
          <p:cNvPr id="25" name="TextBox 24"/>
          <p:cNvSpPr txBox="1"/>
          <p:nvPr/>
        </p:nvSpPr>
        <p:spPr bwMode="auto">
          <a:xfrm>
            <a:off x="1652447" y="2026335"/>
            <a:ext cx="540244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Simplicial by intersection lemma.</a:t>
            </a:r>
            <a:endParaRPr lang="en-US" sz="2800" dirty="0" smtClean="0">
              <a:solidFill>
                <a:schemeClr val="tx2"/>
              </a:solidFill>
              <a:latin typeface="cmmi1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236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3" grpId="0" animBg="1"/>
      <p:bldP spid="25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9838C-E50F-4582-A855-56555098063F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A794-4692-4779-9EBA-A0B3349CB0A1}" type="slidenum">
              <a:rPr lang="en-US" smtClean="0"/>
              <a:pPr/>
              <a:t>62</a:t>
            </a:fld>
            <a:endParaRPr lang="en-US" dirty="0"/>
          </a:p>
        </p:txBody>
      </p:sp>
      <p:sp>
        <p:nvSpPr>
          <p:cNvPr id="5" name="Date Placeholder 2"/>
          <p:cNvSpPr txBox="1">
            <a:spLocks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96F5114-7792-44A0-8895-839824EE2AB3}" type="datetime5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11-Mar-15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A13F16-CD78-4520-9B53-E3A23A002AF0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609599" y="2576945"/>
            <a:ext cx="3859401" cy="2590801"/>
          </a:xfrm>
          <a:custGeom>
            <a:avLst/>
            <a:gdLst>
              <a:gd name="connsiteX0" fmla="*/ 1122218 w 2992582"/>
              <a:gd name="connsiteY0" fmla="*/ 0 h 2008909"/>
              <a:gd name="connsiteX1" fmla="*/ 1122218 w 2992582"/>
              <a:gd name="connsiteY1" fmla="*/ 0 h 2008909"/>
              <a:gd name="connsiteX2" fmla="*/ 1039091 w 2992582"/>
              <a:gd name="connsiteY2" fmla="*/ 83128 h 2008909"/>
              <a:gd name="connsiteX3" fmla="*/ 0 w 2992582"/>
              <a:gd name="connsiteY3" fmla="*/ 1025237 h 2008909"/>
              <a:gd name="connsiteX4" fmla="*/ 748146 w 2992582"/>
              <a:gd name="connsiteY4" fmla="*/ 1925782 h 2008909"/>
              <a:gd name="connsiteX5" fmla="*/ 2493818 w 2992582"/>
              <a:gd name="connsiteY5" fmla="*/ 2008909 h 2008909"/>
              <a:gd name="connsiteX6" fmla="*/ 2646218 w 2992582"/>
              <a:gd name="connsiteY6" fmla="*/ 1967346 h 2008909"/>
              <a:gd name="connsiteX7" fmla="*/ 2715491 w 2992582"/>
              <a:gd name="connsiteY7" fmla="*/ 1953491 h 2008909"/>
              <a:gd name="connsiteX8" fmla="*/ 2992582 w 2992582"/>
              <a:gd name="connsiteY8" fmla="*/ 1233055 h 2008909"/>
              <a:gd name="connsiteX9" fmla="*/ 2992582 w 2992582"/>
              <a:gd name="connsiteY9" fmla="*/ 1066800 h 2008909"/>
              <a:gd name="connsiteX10" fmla="*/ 2743200 w 2992582"/>
              <a:gd name="connsiteY10" fmla="*/ 401782 h 2008909"/>
              <a:gd name="connsiteX11" fmla="*/ 2618509 w 2992582"/>
              <a:gd name="connsiteY11" fmla="*/ 360219 h 2008909"/>
              <a:gd name="connsiteX12" fmla="*/ 1122218 w 2992582"/>
              <a:gd name="connsiteY12" fmla="*/ 0 h 2008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92582" h="2008909">
                <a:moveTo>
                  <a:pt x="1122218" y="0"/>
                </a:moveTo>
                <a:lnTo>
                  <a:pt x="1122218" y="0"/>
                </a:lnTo>
                <a:lnTo>
                  <a:pt x="1039091" y="83128"/>
                </a:lnTo>
                <a:lnTo>
                  <a:pt x="0" y="1025237"/>
                </a:lnTo>
                <a:lnTo>
                  <a:pt x="748146" y="1925782"/>
                </a:lnTo>
                <a:lnTo>
                  <a:pt x="2493818" y="2008909"/>
                </a:lnTo>
                <a:cubicBezTo>
                  <a:pt x="2544618" y="1995055"/>
                  <a:pt x="2595135" y="1980117"/>
                  <a:pt x="2646218" y="1967346"/>
                </a:cubicBezTo>
                <a:cubicBezTo>
                  <a:pt x="2669063" y="1961635"/>
                  <a:pt x="2715491" y="1953491"/>
                  <a:pt x="2715491" y="1953491"/>
                </a:cubicBezTo>
                <a:lnTo>
                  <a:pt x="2992582" y="1233055"/>
                </a:lnTo>
                <a:lnTo>
                  <a:pt x="2992582" y="1066800"/>
                </a:lnTo>
                <a:lnTo>
                  <a:pt x="2743200" y="401782"/>
                </a:lnTo>
                <a:cubicBezTo>
                  <a:pt x="2628040" y="358597"/>
                  <a:pt x="2671822" y="360219"/>
                  <a:pt x="2618509" y="360219"/>
                </a:cubicBezTo>
                <a:lnTo>
                  <a:pt x="1122218" y="0"/>
                </a:lnTo>
                <a:close/>
              </a:path>
            </a:pathLst>
          </a:cu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Isosceles Triangle 12"/>
          <p:cNvSpPr/>
          <p:nvPr/>
        </p:nvSpPr>
        <p:spPr>
          <a:xfrm>
            <a:off x="2181814" y="3158835"/>
            <a:ext cx="1317844" cy="1136073"/>
          </a:xfrm>
          <a:prstGeom prst="triangle">
            <a:avLst/>
          </a:prstGeom>
          <a:gradFill>
            <a:gsLst>
              <a:gs pos="0">
                <a:srgbClr val="FF0000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2106325" y="4184073"/>
            <a:ext cx="152400" cy="152400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00B0F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770909" y="3089564"/>
            <a:ext cx="152400" cy="152400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3435927" y="4197927"/>
            <a:ext cx="152400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Isosceles Triangle 35"/>
          <p:cNvSpPr/>
          <p:nvPr/>
        </p:nvSpPr>
        <p:spPr>
          <a:xfrm flipV="1">
            <a:off x="2682734" y="3800476"/>
            <a:ext cx="314896" cy="271462"/>
          </a:xfrm>
          <a:prstGeom prst="triangle">
            <a:avLst/>
          </a:prstGeom>
          <a:ln w="127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Straight Connector 36"/>
          <p:cNvCxnSpPr>
            <a:stCxn id="36" idx="4"/>
            <a:endCxn id="15" idx="4"/>
          </p:cNvCxnSpPr>
          <p:nvPr/>
        </p:nvCxnSpPr>
        <p:spPr bwMode="auto">
          <a:xfrm rot="16200000" flipV="1">
            <a:off x="2643114" y="3445959"/>
            <a:ext cx="558512" cy="150521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>
            <a:endCxn id="36" idx="2"/>
          </p:cNvCxnSpPr>
          <p:nvPr/>
        </p:nvCxnSpPr>
        <p:spPr bwMode="auto">
          <a:xfrm rot="5400000">
            <a:off x="2512944" y="3470207"/>
            <a:ext cx="500060" cy="160479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endCxn id="14" idx="6"/>
          </p:cNvCxnSpPr>
          <p:nvPr/>
        </p:nvCxnSpPr>
        <p:spPr bwMode="auto">
          <a:xfrm rot="5400000">
            <a:off x="2242490" y="3845286"/>
            <a:ext cx="431223" cy="398751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>
            <a:stCxn id="36" idx="0"/>
          </p:cNvCxnSpPr>
          <p:nvPr/>
        </p:nvCxnSpPr>
        <p:spPr bwMode="auto">
          <a:xfrm rot="5400000">
            <a:off x="2507024" y="3892478"/>
            <a:ext cx="153698" cy="512618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/>
          <p:cNvCxnSpPr>
            <a:stCxn id="36" idx="4"/>
            <a:endCxn id="16" idx="2"/>
          </p:cNvCxnSpPr>
          <p:nvPr/>
        </p:nvCxnSpPr>
        <p:spPr bwMode="auto">
          <a:xfrm rot="16200000" flipH="1">
            <a:off x="2979952" y="3818153"/>
            <a:ext cx="473651" cy="438297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>
            <a:endCxn id="16" idx="2"/>
          </p:cNvCxnSpPr>
          <p:nvPr/>
        </p:nvCxnSpPr>
        <p:spPr bwMode="auto">
          <a:xfrm>
            <a:off x="2800350" y="4086225"/>
            <a:ext cx="635577" cy="187902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TextBox 46"/>
          <p:cNvSpPr txBox="1"/>
          <p:nvPr/>
        </p:nvSpPr>
        <p:spPr bwMode="auto">
          <a:xfrm>
            <a:off x="4558187" y="2507321"/>
            <a:ext cx="458780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Á</a:t>
            </a:r>
          </a:p>
        </p:txBody>
      </p:sp>
      <p:sp>
        <p:nvSpPr>
          <p:cNvPr id="53" name="TextBox 52"/>
          <p:cNvSpPr txBox="1"/>
          <p:nvPr/>
        </p:nvSpPr>
        <p:spPr bwMode="auto">
          <a:xfrm>
            <a:off x="1503264" y="529627"/>
            <a:ext cx="5422638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We have just proved the Simplicial Approximation Theorem</a:t>
            </a:r>
          </a:p>
        </p:txBody>
      </p:sp>
      <p:sp>
        <p:nvSpPr>
          <p:cNvPr id="55" name="TextBox 54"/>
          <p:cNvSpPr txBox="1"/>
          <p:nvPr/>
        </p:nvSpPr>
        <p:spPr bwMode="auto">
          <a:xfrm>
            <a:off x="619568" y="5225227"/>
            <a:ext cx="8053653" cy="1015663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There is a carrier-preserving simplicial map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Á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en-US" sz="2800" baseline="30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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 </a:t>
            </a:r>
            <a:r>
              <a:rPr lang="en-US" sz="3200" dirty="0" smtClean="0">
                <a:solidFill>
                  <a:schemeClr val="tx2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cxnSp>
        <p:nvCxnSpPr>
          <p:cNvPr id="61" name="Straight Connector 60"/>
          <p:cNvCxnSpPr>
            <a:stCxn id="36" idx="4"/>
          </p:cNvCxnSpPr>
          <p:nvPr/>
        </p:nvCxnSpPr>
        <p:spPr bwMode="auto">
          <a:xfrm rot="5400000" flipH="1" flipV="1">
            <a:off x="2909590" y="3612906"/>
            <a:ext cx="275611" cy="99531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Straight Connector 62"/>
          <p:cNvCxnSpPr>
            <a:stCxn id="36" idx="4"/>
          </p:cNvCxnSpPr>
          <p:nvPr/>
        </p:nvCxnSpPr>
        <p:spPr bwMode="auto">
          <a:xfrm rot="16200000" flipH="1">
            <a:off x="3067214" y="3730892"/>
            <a:ext cx="93098" cy="232267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5" name="Straight Connector 64"/>
          <p:cNvCxnSpPr/>
          <p:nvPr/>
        </p:nvCxnSpPr>
        <p:spPr bwMode="auto">
          <a:xfrm rot="16200000" flipH="1">
            <a:off x="2846439" y="4159044"/>
            <a:ext cx="206477" cy="117987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66"/>
          <p:cNvCxnSpPr>
            <a:stCxn id="36" idx="0"/>
          </p:cNvCxnSpPr>
          <p:nvPr/>
        </p:nvCxnSpPr>
        <p:spPr bwMode="auto">
          <a:xfrm rot="5400000">
            <a:off x="2630151" y="4096497"/>
            <a:ext cx="234591" cy="185472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9" name="Straight Connector 68"/>
          <p:cNvCxnSpPr>
            <a:stCxn id="36" idx="2"/>
          </p:cNvCxnSpPr>
          <p:nvPr/>
        </p:nvCxnSpPr>
        <p:spPr bwMode="auto">
          <a:xfrm rot="16200000" flipV="1">
            <a:off x="2553040" y="3670781"/>
            <a:ext cx="172372" cy="87017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/>
          <p:cNvCxnSpPr>
            <a:stCxn id="36" idx="2"/>
          </p:cNvCxnSpPr>
          <p:nvPr/>
        </p:nvCxnSpPr>
        <p:spPr bwMode="auto">
          <a:xfrm rot="16200000" flipH="1" flipV="1">
            <a:off x="2467315" y="3751896"/>
            <a:ext cx="166840" cy="263999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1" name="TextBox 50"/>
          <p:cNvSpPr txBox="1"/>
          <p:nvPr/>
        </p:nvSpPr>
        <p:spPr bwMode="auto">
          <a:xfrm>
            <a:off x="2313485" y="4524395"/>
            <a:ext cx="1290038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en-US" sz="3600" baseline="30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N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</a:p>
        </p:txBody>
      </p:sp>
      <p:sp>
        <p:nvSpPr>
          <p:cNvPr id="52" name="Freeform 51"/>
          <p:cNvSpPr/>
          <p:nvPr/>
        </p:nvSpPr>
        <p:spPr>
          <a:xfrm>
            <a:off x="4763630" y="2503008"/>
            <a:ext cx="3859401" cy="2590801"/>
          </a:xfrm>
          <a:custGeom>
            <a:avLst/>
            <a:gdLst>
              <a:gd name="connsiteX0" fmla="*/ 1122218 w 2992582"/>
              <a:gd name="connsiteY0" fmla="*/ 0 h 2008909"/>
              <a:gd name="connsiteX1" fmla="*/ 1122218 w 2992582"/>
              <a:gd name="connsiteY1" fmla="*/ 0 h 2008909"/>
              <a:gd name="connsiteX2" fmla="*/ 1039091 w 2992582"/>
              <a:gd name="connsiteY2" fmla="*/ 83128 h 2008909"/>
              <a:gd name="connsiteX3" fmla="*/ 0 w 2992582"/>
              <a:gd name="connsiteY3" fmla="*/ 1025237 h 2008909"/>
              <a:gd name="connsiteX4" fmla="*/ 748146 w 2992582"/>
              <a:gd name="connsiteY4" fmla="*/ 1925782 h 2008909"/>
              <a:gd name="connsiteX5" fmla="*/ 2493818 w 2992582"/>
              <a:gd name="connsiteY5" fmla="*/ 2008909 h 2008909"/>
              <a:gd name="connsiteX6" fmla="*/ 2646218 w 2992582"/>
              <a:gd name="connsiteY6" fmla="*/ 1967346 h 2008909"/>
              <a:gd name="connsiteX7" fmla="*/ 2715491 w 2992582"/>
              <a:gd name="connsiteY7" fmla="*/ 1953491 h 2008909"/>
              <a:gd name="connsiteX8" fmla="*/ 2992582 w 2992582"/>
              <a:gd name="connsiteY8" fmla="*/ 1233055 h 2008909"/>
              <a:gd name="connsiteX9" fmla="*/ 2992582 w 2992582"/>
              <a:gd name="connsiteY9" fmla="*/ 1066800 h 2008909"/>
              <a:gd name="connsiteX10" fmla="*/ 2743200 w 2992582"/>
              <a:gd name="connsiteY10" fmla="*/ 401782 h 2008909"/>
              <a:gd name="connsiteX11" fmla="*/ 2618509 w 2992582"/>
              <a:gd name="connsiteY11" fmla="*/ 360219 h 2008909"/>
              <a:gd name="connsiteX12" fmla="*/ 1122218 w 2992582"/>
              <a:gd name="connsiteY12" fmla="*/ 0 h 2008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92582" h="2008909">
                <a:moveTo>
                  <a:pt x="1122218" y="0"/>
                </a:moveTo>
                <a:lnTo>
                  <a:pt x="1122218" y="0"/>
                </a:lnTo>
                <a:lnTo>
                  <a:pt x="1039091" y="83128"/>
                </a:lnTo>
                <a:lnTo>
                  <a:pt x="0" y="1025237"/>
                </a:lnTo>
                <a:lnTo>
                  <a:pt x="748146" y="1925782"/>
                </a:lnTo>
                <a:lnTo>
                  <a:pt x="2493818" y="2008909"/>
                </a:lnTo>
                <a:cubicBezTo>
                  <a:pt x="2544618" y="1995055"/>
                  <a:pt x="2595135" y="1980117"/>
                  <a:pt x="2646218" y="1967346"/>
                </a:cubicBezTo>
                <a:cubicBezTo>
                  <a:pt x="2669063" y="1961635"/>
                  <a:pt x="2715491" y="1953491"/>
                  <a:pt x="2715491" y="1953491"/>
                </a:cubicBezTo>
                <a:lnTo>
                  <a:pt x="2992582" y="1233055"/>
                </a:lnTo>
                <a:lnTo>
                  <a:pt x="2992582" y="1066800"/>
                </a:lnTo>
                <a:lnTo>
                  <a:pt x="2743200" y="401782"/>
                </a:lnTo>
                <a:cubicBezTo>
                  <a:pt x="2628040" y="358597"/>
                  <a:pt x="2671822" y="360219"/>
                  <a:pt x="2618509" y="360219"/>
                </a:cubicBezTo>
                <a:lnTo>
                  <a:pt x="1122218" y="0"/>
                </a:lnTo>
                <a:close/>
              </a:path>
            </a:pathLst>
          </a:cu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Isosceles Triangle 53"/>
          <p:cNvSpPr/>
          <p:nvPr/>
        </p:nvSpPr>
        <p:spPr>
          <a:xfrm>
            <a:off x="6335845" y="3084898"/>
            <a:ext cx="1317844" cy="1136073"/>
          </a:xfrm>
          <a:prstGeom prst="triangle">
            <a:avLst/>
          </a:prstGeom>
          <a:gradFill>
            <a:gsLst>
              <a:gs pos="0">
                <a:srgbClr val="FF0000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6260356" y="4110136"/>
            <a:ext cx="152400" cy="152400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00B0F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6924940" y="3015627"/>
            <a:ext cx="152400" cy="152400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7589958" y="4123990"/>
            <a:ext cx="152400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Isosceles Triangle 58"/>
          <p:cNvSpPr/>
          <p:nvPr/>
        </p:nvSpPr>
        <p:spPr>
          <a:xfrm flipV="1">
            <a:off x="6836765" y="3726539"/>
            <a:ext cx="314896" cy="271462"/>
          </a:xfrm>
          <a:prstGeom prst="triangle">
            <a:avLst/>
          </a:prstGeom>
          <a:ln w="127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Straight Connector 59"/>
          <p:cNvCxnSpPr>
            <a:stCxn id="59" idx="4"/>
            <a:endCxn id="57" idx="4"/>
          </p:cNvCxnSpPr>
          <p:nvPr/>
        </p:nvCxnSpPr>
        <p:spPr bwMode="auto">
          <a:xfrm rot="16200000" flipV="1">
            <a:off x="6797145" y="3372022"/>
            <a:ext cx="558512" cy="150521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" name="Straight Connector 61"/>
          <p:cNvCxnSpPr>
            <a:endCxn id="59" idx="2"/>
          </p:cNvCxnSpPr>
          <p:nvPr/>
        </p:nvCxnSpPr>
        <p:spPr bwMode="auto">
          <a:xfrm rot="5400000">
            <a:off x="6666975" y="3396270"/>
            <a:ext cx="500060" cy="160479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>
            <a:endCxn id="56" idx="6"/>
          </p:cNvCxnSpPr>
          <p:nvPr/>
        </p:nvCxnSpPr>
        <p:spPr bwMode="auto">
          <a:xfrm rot="5400000">
            <a:off x="6396521" y="3771349"/>
            <a:ext cx="431223" cy="398751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Connector 65"/>
          <p:cNvCxnSpPr>
            <a:stCxn id="59" idx="0"/>
          </p:cNvCxnSpPr>
          <p:nvPr/>
        </p:nvCxnSpPr>
        <p:spPr bwMode="auto">
          <a:xfrm rot="5400000">
            <a:off x="6661055" y="3818541"/>
            <a:ext cx="153698" cy="512618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8" name="Straight Connector 67"/>
          <p:cNvCxnSpPr>
            <a:stCxn id="59" idx="4"/>
            <a:endCxn id="58" idx="2"/>
          </p:cNvCxnSpPr>
          <p:nvPr/>
        </p:nvCxnSpPr>
        <p:spPr bwMode="auto">
          <a:xfrm rot="16200000" flipH="1">
            <a:off x="7133983" y="3744216"/>
            <a:ext cx="473651" cy="438297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traight Connector 69"/>
          <p:cNvCxnSpPr>
            <a:endCxn id="58" idx="2"/>
          </p:cNvCxnSpPr>
          <p:nvPr/>
        </p:nvCxnSpPr>
        <p:spPr bwMode="auto">
          <a:xfrm>
            <a:off x="6954381" y="4012288"/>
            <a:ext cx="635577" cy="187902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Straight Connector 71"/>
          <p:cNvCxnSpPr>
            <a:stCxn id="59" idx="4"/>
          </p:cNvCxnSpPr>
          <p:nvPr/>
        </p:nvCxnSpPr>
        <p:spPr bwMode="auto">
          <a:xfrm rot="5400000" flipH="1" flipV="1">
            <a:off x="7063621" y="3538969"/>
            <a:ext cx="275611" cy="99531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/>
          <p:cNvCxnSpPr>
            <a:stCxn id="59" idx="4"/>
          </p:cNvCxnSpPr>
          <p:nvPr/>
        </p:nvCxnSpPr>
        <p:spPr bwMode="auto">
          <a:xfrm rot="16200000" flipH="1">
            <a:off x="7221245" y="3656955"/>
            <a:ext cx="93098" cy="232267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4" name="Straight Connector 73"/>
          <p:cNvCxnSpPr/>
          <p:nvPr/>
        </p:nvCxnSpPr>
        <p:spPr bwMode="auto">
          <a:xfrm rot="16200000" flipH="1">
            <a:off x="7000470" y="4085107"/>
            <a:ext cx="206477" cy="117987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5" name="Straight Connector 74"/>
          <p:cNvCxnSpPr>
            <a:stCxn id="59" idx="0"/>
          </p:cNvCxnSpPr>
          <p:nvPr/>
        </p:nvCxnSpPr>
        <p:spPr bwMode="auto">
          <a:xfrm rot="5400000">
            <a:off x="6784182" y="4022560"/>
            <a:ext cx="234591" cy="185472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Connector 75"/>
          <p:cNvCxnSpPr>
            <a:stCxn id="59" idx="2"/>
          </p:cNvCxnSpPr>
          <p:nvPr/>
        </p:nvCxnSpPr>
        <p:spPr bwMode="auto">
          <a:xfrm rot="16200000" flipV="1">
            <a:off x="6707071" y="3596844"/>
            <a:ext cx="172372" cy="87017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7" name="Straight Connector 76"/>
          <p:cNvCxnSpPr>
            <a:stCxn id="59" idx="2"/>
          </p:cNvCxnSpPr>
          <p:nvPr/>
        </p:nvCxnSpPr>
        <p:spPr bwMode="auto">
          <a:xfrm rot="16200000" flipH="1" flipV="1">
            <a:off x="6621346" y="3677959"/>
            <a:ext cx="166840" cy="263999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8" name="TextBox 77"/>
          <p:cNvSpPr txBox="1"/>
          <p:nvPr/>
        </p:nvSpPr>
        <p:spPr bwMode="auto">
          <a:xfrm>
            <a:off x="6310265" y="4450458"/>
            <a:ext cx="1447289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</a:t>
            </a:r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 ¾</a:t>
            </a:r>
          </a:p>
        </p:txBody>
      </p:sp>
      <p:cxnSp>
        <p:nvCxnSpPr>
          <p:cNvPr id="11" name="Curved Connector 10"/>
          <p:cNvCxnSpPr/>
          <p:nvPr/>
        </p:nvCxnSpPr>
        <p:spPr bwMode="auto">
          <a:xfrm flipV="1">
            <a:off x="2992582" y="3491346"/>
            <a:ext cx="3380509" cy="443345"/>
          </a:xfrm>
          <a:prstGeom prst="curvedConnector3">
            <a:avLst>
              <a:gd name="adj1" fmla="val 52049"/>
            </a:avLst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8" name="TextBox 47"/>
          <p:cNvSpPr txBox="1"/>
          <p:nvPr/>
        </p:nvSpPr>
        <p:spPr bwMode="auto">
          <a:xfrm>
            <a:off x="3414579" y="6042487"/>
            <a:ext cx="542488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Not necessarily color-preserving!</a:t>
            </a:r>
          </a:p>
        </p:txBody>
      </p:sp>
    </p:spTree>
    <p:extLst>
      <p:ext uri="{BB962C8B-B14F-4D97-AF65-F5344CB8AC3E}">
        <p14:creationId xmlns:p14="http://schemas.microsoft.com/office/powerpoint/2010/main" val="2595103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5" grpId="0" animBg="1"/>
      <p:bldP spid="48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63</a:t>
            </a:fld>
            <a:endParaRPr lang="en-US" dirty="0"/>
          </a:p>
        </p:txBody>
      </p:sp>
      <p:sp>
        <p:nvSpPr>
          <p:cNvPr id="20" name="Hexagon 19"/>
          <p:cNvSpPr/>
          <p:nvPr/>
        </p:nvSpPr>
        <p:spPr>
          <a:xfrm>
            <a:off x="2879003" y="2154725"/>
            <a:ext cx="5723600" cy="4934138"/>
          </a:xfrm>
          <a:prstGeom prst="hexag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Straight Connector 21"/>
          <p:cNvCxnSpPr>
            <a:stCxn id="20" idx="4"/>
            <a:endCxn id="20" idx="1"/>
          </p:cNvCxnSpPr>
          <p:nvPr/>
        </p:nvCxnSpPr>
        <p:spPr bwMode="auto">
          <a:xfrm rot="16200000" flipH="1">
            <a:off x="3273735" y="2993529"/>
            <a:ext cx="4934136" cy="3256531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>
            <a:stCxn id="20" idx="5"/>
            <a:endCxn id="20" idx="2"/>
          </p:cNvCxnSpPr>
          <p:nvPr/>
        </p:nvCxnSpPr>
        <p:spPr bwMode="auto">
          <a:xfrm rot="16200000" flipH="1" flipV="1">
            <a:off x="3273736" y="2993528"/>
            <a:ext cx="4934136" cy="3256531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>
            <a:stCxn id="20" idx="3"/>
            <a:endCxn id="20" idx="0"/>
          </p:cNvCxnSpPr>
          <p:nvPr/>
        </p:nvCxnSpPr>
        <p:spPr bwMode="auto">
          <a:xfrm rot="10800000" flipH="1">
            <a:off x="2879003" y="4621794"/>
            <a:ext cx="5723600" cy="0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8" name="Oval 15"/>
          <p:cNvSpPr>
            <a:spLocks noChangeArrowheads="1"/>
          </p:cNvSpPr>
          <p:nvPr/>
        </p:nvSpPr>
        <p:spPr bwMode="auto">
          <a:xfrm>
            <a:off x="5625750" y="4536702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cxnSp>
        <p:nvCxnSpPr>
          <p:cNvPr id="11" name="Straight Connector 10"/>
          <p:cNvCxnSpPr>
            <a:stCxn id="13" idx="6"/>
          </p:cNvCxnSpPr>
          <p:nvPr/>
        </p:nvCxnSpPr>
        <p:spPr bwMode="auto">
          <a:xfrm flipV="1">
            <a:off x="4466483" y="4393905"/>
            <a:ext cx="784527" cy="1"/>
          </a:xfrm>
          <a:prstGeom prst="line">
            <a:avLst/>
          </a:prstGeom>
          <a:noFill/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Oval 15"/>
          <p:cNvSpPr>
            <a:spLocks noChangeArrowheads="1"/>
          </p:cNvSpPr>
          <p:nvPr/>
        </p:nvSpPr>
        <p:spPr bwMode="auto">
          <a:xfrm>
            <a:off x="4261695" y="4306593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2708561" y="4532837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auto">
          <a:xfrm>
            <a:off x="5076513" y="4306593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518347" y="891494"/>
            <a:ext cx="8427690" cy="1077218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An open-star cover is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chromatic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if every simplex </a:t>
            </a:r>
            <a:r>
              <a:rPr lang="en-US" sz="3200" dirty="0" smtClean="0">
                <a:solidFill>
                  <a:schemeClr val="tx2"/>
                </a:solidFill>
                <a:latin typeface="cmmi10"/>
                <a:cs typeface="Arial" panose="020B0604020202020204" pitchFamily="34" charset="0"/>
              </a:rPr>
              <a:t>¿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of</a:t>
            </a:r>
          </a:p>
          <a:p>
            <a:r>
              <a:rPr lang="en-US" sz="2800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en-US" sz="2800" baseline="30000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tx2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is covered by open stars of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the same color.</a:t>
            </a:r>
            <a:endParaRPr lang="en-US" sz="2800" dirty="0" smtClean="0">
              <a:solidFill>
                <a:schemeClr val="tx2"/>
              </a:solidFill>
              <a:latin typeface="cmmi1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973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64</a:t>
            </a:fld>
            <a:endParaRPr lang="en-US" dirty="0"/>
          </a:p>
        </p:txBody>
      </p:sp>
      <p:sp>
        <p:nvSpPr>
          <p:cNvPr id="20" name="Hexagon 19"/>
          <p:cNvSpPr/>
          <p:nvPr/>
        </p:nvSpPr>
        <p:spPr>
          <a:xfrm>
            <a:off x="2879003" y="2154725"/>
            <a:ext cx="5723600" cy="4934138"/>
          </a:xfrm>
          <a:prstGeom prst="hexag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Straight Connector 21"/>
          <p:cNvCxnSpPr>
            <a:stCxn id="20" idx="4"/>
            <a:endCxn id="20" idx="1"/>
          </p:cNvCxnSpPr>
          <p:nvPr/>
        </p:nvCxnSpPr>
        <p:spPr bwMode="auto">
          <a:xfrm rot="16200000" flipH="1">
            <a:off x="3273735" y="2993529"/>
            <a:ext cx="4934136" cy="3256531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>
            <a:stCxn id="20" idx="5"/>
            <a:endCxn id="20" idx="2"/>
          </p:cNvCxnSpPr>
          <p:nvPr/>
        </p:nvCxnSpPr>
        <p:spPr bwMode="auto">
          <a:xfrm rot="16200000" flipH="1" flipV="1">
            <a:off x="3273736" y="2993528"/>
            <a:ext cx="4934136" cy="3256531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>
            <a:stCxn id="20" idx="3"/>
            <a:endCxn id="20" idx="0"/>
          </p:cNvCxnSpPr>
          <p:nvPr/>
        </p:nvCxnSpPr>
        <p:spPr bwMode="auto">
          <a:xfrm rot="10800000" flipH="1">
            <a:off x="2879003" y="4621794"/>
            <a:ext cx="5723600" cy="0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8" name="Oval 15"/>
          <p:cNvSpPr>
            <a:spLocks noChangeArrowheads="1"/>
          </p:cNvSpPr>
          <p:nvPr/>
        </p:nvSpPr>
        <p:spPr bwMode="auto">
          <a:xfrm>
            <a:off x="5625750" y="4536702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grpSp>
        <p:nvGrpSpPr>
          <p:cNvPr id="2" name="Group 24"/>
          <p:cNvGrpSpPr/>
          <p:nvPr/>
        </p:nvGrpSpPr>
        <p:grpSpPr>
          <a:xfrm>
            <a:off x="3406145" y="3533276"/>
            <a:ext cx="1875156" cy="1709189"/>
            <a:chOff x="3632481" y="3759613"/>
            <a:chExt cx="1875156" cy="1709189"/>
          </a:xfrm>
        </p:grpSpPr>
        <p:sp>
          <p:nvSpPr>
            <p:cNvPr id="5" name="Hexagon 4"/>
            <p:cNvSpPr/>
            <p:nvPr/>
          </p:nvSpPr>
          <p:spPr>
            <a:xfrm>
              <a:off x="3657600" y="3820562"/>
              <a:ext cx="1819747" cy="1568747"/>
            </a:xfrm>
            <a:prstGeom prst="hexagon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bg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" name="Straight Connector 6"/>
            <p:cNvCxnSpPr>
              <a:stCxn id="5" idx="2"/>
              <a:endCxn id="5" idx="5"/>
            </p:cNvCxnSpPr>
            <p:nvPr/>
          </p:nvCxnSpPr>
          <p:spPr bwMode="auto">
            <a:xfrm rot="5400000" flipH="1" flipV="1">
              <a:off x="3783099" y="4087249"/>
              <a:ext cx="1568747" cy="1035373"/>
            </a:xfrm>
            <a:prstGeom prst="line">
              <a:avLst/>
            </a:prstGeom>
            <a:noFill/>
            <a:ln w="571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/>
            <p:cNvCxnSpPr>
              <a:stCxn id="5" idx="4"/>
            </p:cNvCxnSpPr>
            <p:nvPr/>
          </p:nvCxnSpPr>
          <p:spPr bwMode="auto">
            <a:xfrm rot="16200000" flipH="1">
              <a:off x="3754104" y="4116244"/>
              <a:ext cx="1620571" cy="1029207"/>
            </a:xfrm>
            <a:prstGeom prst="line">
              <a:avLst/>
            </a:prstGeom>
            <a:noFill/>
            <a:ln w="571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/>
            <p:cNvCxnSpPr/>
            <p:nvPr/>
          </p:nvCxnSpPr>
          <p:spPr bwMode="auto">
            <a:xfrm rot="10800000" flipH="1">
              <a:off x="3657599" y="4620242"/>
              <a:ext cx="1819747" cy="0"/>
            </a:xfrm>
            <a:prstGeom prst="line">
              <a:avLst/>
            </a:prstGeom>
            <a:noFill/>
            <a:ln w="571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" name="Oval 15"/>
            <p:cNvSpPr>
              <a:spLocks noChangeArrowheads="1"/>
            </p:cNvSpPr>
            <p:nvPr/>
          </p:nvSpPr>
          <p:spPr bwMode="auto">
            <a:xfrm>
              <a:off x="4488031" y="4532930"/>
              <a:ext cx="204788" cy="174625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" name="Oval 15"/>
            <p:cNvSpPr>
              <a:spLocks noChangeArrowheads="1"/>
            </p:cNvSpPr>
            <p:nvPr/>
          </p:nvSpPr>
          <p:spPr bwMode="auto">
            <a:xfrm>
              <a:off x="4939196" y="3759613"/>
              <a:ext cx="204788" cy="174625"/>
            </a:xfrm>
            <a:prstGeom prst="ellipse">
              <a:avLst/>
            </a:prstGeom>
            <a:solidFill>
              <a:srgbClr val="92D05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3923700" y="3785265"/>
              <a:ext cx="204788" cy="174625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3632481" y="4532930"/>
              <a:ext cx="204788" cy="174625"/>
            </a:xfrm>
            <a:prstGeom prst="ellipse">
              <a:avLst/>
            </a:prstGeom>
            <a:solidFill>
              <a:srgbClr val="92D05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3956898" y="5294177"/>
              <a:ext cx="204788" cy="174625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4942218" y="5292669"/>
              <a:ext cx="204788" cy="174625"/>
            </a:xfrm>
            <a:prstGeom prst="ellipse">
              <a:avLst/>
            </a:prstGeom>
            <a:solidFill>
              <a:srgbClr val="92D05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5302849" y="4532930"/>
              <a:ext cx="204788" cy="174625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30" name="TextBox 29"/>
          <p:cNvSpPr txBox="1"/>
          <p:nvPr/>
        </p:nvSpPr>
        <p:spPr bwMode="auto">
          <a:xfrm>
            <a:off x="1022686" y="1336008"/>
            <a:ext cx="452239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Then the simplicial map ….</a:t>
            </a:r>
            <a:endParaRPr lang="en-US" sz="2800" dirty="0" smtClean="0">
              <a:solidFill>
                <a:schemeClr val="tx2"/>
              </a:solidFill>
              <a:latin typeface="cmmi10"/>
              <a:cs typeface="Arial" panose="020B0604020202020204" pitchFamily="34" charset="0"/>
            </a:endParaRPr>
          </a:p>
        </p:txBody>
      </p:sp>
      <p:sp>
        <p:nvSpPr>
          <p:cNvPr id="23" name="Right Arrow 22"/>
          <p:cNvSpPr/>
          <p:nvPr/>
        </p:nvSpPr>
        <p:spPr>
          <a:xfrm rot="1163695">
            <a:off x="4608214" y="4146487"/>
            <a:ext cx="986827" cy="733331"/>
          </a:xfrm>
          <a:prstGeom prst="rightArrow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r>
              <a:rPr lang="en-US" sz="2800" dirty="0" smtClean="0">
                <a:latin typeface="cmmi10"/>
                <a:cs typeface="Arial" panose="020B0604020202020204" pitchFamily="34" charset="0"/>
              </a:rPr>
              <a:t>Á</a:t>
            </a:r>
          </a:p>
        </p:txBody>
      </p:sp>
      <p:sp>
        <p:nvSpPr>
          <p:cNvPr id="25" name="TextBox 24"/>
          <p:cNvSpPr txBox="1"/>
          <p:nvPr/>
        </p:nvSpPr>
        <p:spPr bwMode="auto">
          <a:xfrm>
            <a:off x="1022686" y="2026335"/>
            <a:ext cx="322396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Is color preserving!</a:t>
            </a:r>
            <a:endParaRPr lang="en-US" sz="2800" dirty="0" smtClean="0">
              <a:solidFill>
                <a:schemeClr val="tx2"/>
              </a:solidFill>
              <a:latin typeface="cmmi1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22686" y="645682"/>
            <a:ext cx="615905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If the open-star cover is chromatic ….</a:t>
            </a:r>
            <a:endParaRPr lang="en-US" sz="2800" dirty="0" smtClean="0">
              <a:solidFill>
                <a:schemeClr val="tx2"/>
              </a:solidFill>
              <a:latin typeface="cmmi1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495839" y="5334890"/>
            <a:ext cx="5211787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Must show that covering can be made chromatic …</a:t>
            </a:r>
            <a:endParaRPr lang="en-US" sz="2800" dirty="0" smtClean="0">
              <a:solidFill>
                <a:schemeClr val="tx2"/>
              </a:solidFill>
              <a:latin typeface="cmmi1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61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5" grpId="0" animBg="1"/>
      <p:bldP spid="29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Cover Fail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65</a:t>
            </a:fld>
            <a:endParaRPr lang="en-US" dirty="0"/>
          </a:p>
        </p:txBody>
      </p:sp>
      <p:grpSp>
        <p:nvGrpSpPr>
          <p:cNvPr id="6" name="Group 16"/>
          <p:cNvGrpSpPr/>
          <p:nvPr/>
        </p:nvGrpSpPr>
        <p:grpSpPr>
          <a:xfrm>
            <a:off x="1087805" y="1860083"/>
            <a:ext cx="2075501" cy="1837292"/>
            <a:chOff x="1087805" y="1860083"/>
            <a:chExt cx="2075501" cy="1837292"/>
          </a:xfrm>
        </p:grpSpPr>
        <p:sp>
          <p:nvSpPr>
            <p:cNvPr id="5" name="Isosceles Triangle 4"/>
            <p:cNvSpPr/>
            <p:nvPr/>
          </p:nvSpPr>
          <p:spPr>
            <a:xfrm>
              <a:off x="1149927" y="1953491"/>
              <a:ext cx="1912482" cy="1648691"/>
            </a:xfrm>
            <a:prstGeom prst="triangl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1087805" y="3459614"/>
              <a:ext cx="235974" cy="235974"/>
            </a:xfrm>
            <a:prstGeom prst="ellipse">
              <a:avLst/>
            </a:prstGeom>
            <a:solidFill>
              <a:srgbClr val="92D050"/>
            </a:solidFill>
            <a:ln w="38100">
              <a:solidFill>
                <a:srgbClr val="92D05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1963771" y="1860083"/>
              <a:ext cx="235974" cy="235974"/>
            </a:xfrm>
            <a:prstGeom prst="ellipse">
              <a:avLst/>
            </a:prstGeom>
            <a:solidFill>
              <a:srgbClr val="6666FF"/>
            </a:solidFill>
            <a:ln w="38100">
              <a:solidFill>
                <a:srgbClr val="6666FF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2927332" y="3461401"/>
              <a:ext cx="235974" cy="235974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17"/>
          <p:cNvGrpSpPr/>
          <p:nvPr/>
        </p:nvGrpSpPr>
        <p:grpSpPr>
          <a:xfrm>
            <a:off x="2040642" y="2228347"/>
            <a:ext cx="1205793" cy="956410"/>
            <a:chOff x="2040642" y="2228347"/>
            <a:chExt cx="1205793" cy="956410"/>
          </a:xfrm>
        </p:grpSpPr>
        <p:cxnSp>
          <p:nvCxnSpPr>
            <p:cNvPr id="11" name="Straight Connector 10"/>
            <p:cNvCxnSpPr/>
            <p:nvPr/>
          </p:nvCxnSpPr>
          <p:spPr bwMode="auto">
            <a:xfrm flipV="1">
              <a:off x="2161309" y="2355273"/>
              <a:ext cx="969818" cy="734290"/>
            </a:xfrm>
            <a:prstGeom prst="lin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" name="Oval 11"/>
            <p:cNvSpPr/>
            <p:nvPr/>
          </p:nvSpPr>
          <p:spPr>
            <a:xfrm>
              <a:off x="2040642" y="2948783"/>
              <a:ext cx="235974" cy="235974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rgbClr val="FFFF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3010461" y="2228347"/>
              <a:ext cx="235974" cy="235974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 bwMode="auto">
          <a:xfrm>
            <a:off x="3997854" y="2812473"/>
            <a:ext cx="431983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Two simplexes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conflict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…</a:t>
            </a:r>
          </a:p>
        </p:txBody>
      </p:sp>
      <p:sp>
        <p:nvSpPr>
          <p:cNvPr id="15" name="TextBox 14"/>
          <p:cNvSpPr txBox="1"/>
          <p:nvPr/>
        </p:nvSpPr>
        <p:spPr bwMode="auto">
          <a:xfrm>
            <a:off x="3997854" y="3879273"/>
            <a:ext cx="382027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If colors disjoint, but …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3997854" y="4946073"/>
            <a:ext cx="356540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polyhedrons overlap.</a:t>
            </a:r>
          </a:p>
        </p:txBody>
      </p:sp>
      <p:sp>
        <p:nvSpPr>
          <p:cNvPr id="17" name="TextBox 16"/>
          <p:cNvSpPr txBox="1"/>
          <p:nvPr/>
        </p:nvSpPr>
        <p:spPr bwMode="auto">
          <a:xfrm>
            <a:off x="3997854" y="5966378"/>
            <a:ext cx="432362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cannot map to same color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61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Cover Fail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66</a:t>
            </a:fld>
            <a:endParaRPr lang="en-US" dirty="0"/>
          </a:p>
        </p:txBody>
      </p:sp>
      <p:grpSp>
        <p:nvGrpSpPr>
          <p:cNvPr id="6" name="Group 16"/>
          <p:cNvGrpSpPr/>
          <p:nvPr/>
        </p:nvGrpSpPr>
        <p:grpSpPr>
          <a:xfrm>
            <a:off x="1087805" y="1860083"/>
            <a:ext cx="2075501" cy="1837292"/>
            <a:chOff x="1087805" y="1860083"/>
            <a:chExt cx="2075501" cy="1837292"/>
          </a:xfrm>
        </p:grpSpPr>
        <p:sp>
          <p:nvSpPr>
            <p:cNvPr id="5" name="Isosceles Triangle 4"/>
            <p:cNvSpPr/>
            <p:nvPr/>
          </p:nvSpPr>
          <p:spPr>
            <a:xfrm>
              <a:off x="1149927" y="1953491"/>
              <a:ext cx="1912482" cy="1648691"/>
            </a:xfrm>
            <a:prstGeom prst="triangl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1087805" y="3459614"/>
              <a:ext cx="235974" cy="235974"/>
            </a:xfrm>
            <a:prstGeom prst="ellipse">
              <a:avLst/>
            </a:prstGeom>
            <a:solidFill>
              <a:srgbClr val="92D050"/>
            </a:solidFill>
            <a:ln w="38100">
              <a:solidFill>
                <a:srgbClr val="92D05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1963771" y="1860083"/>
              <a:ext cx="235974" cy="235974"/>
            </a:xfrm>
            <a:prstGeom prst="ellipse">
              <a:avLst/>
            </a:prstGeom>
            <a:solidFill>
              <a:srgbClr val="6666FF"/>
            </a:solidFill>
            <a:ln w="38100">
              <a:solidFill>
                <a:srgbClr val="6666FF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2927332" y="3461401"/>
              <a:ext cx="235974" cy="235974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17"/>
          <p:cNvGrpSpPr/>
          <p:nvPr/>
        </p:nvGrpSpPr>
        <p:grpSpPr>
          <a:xfrm>
            <a:off x="2040642" y="2228347"/>
            <a:ext cx="1205793" cy="956410"/>
            <a:chOff x="2040642" y="2228347"/>
            <a:chExt cx="1205793" cy="956410"/>
          </a:xfrm>
        </p:grpSpPr>
        <p:cxnSp>
          <p:nvCxnSpPr>
            <p:cNvPr id="11" name="Straight Connector 10"/>
            <p:cNvCxnSpPr/>
            <p:nvPr/>
          </p:nvCxnSpPr>
          <p:spPr bwMode="auto">
            <a:xfrm flipV="1">
              <a:off x="2161309" y="2355273"/>
              <a:ext cx="969818" cy="734290"/>
            </a:xfrm>
            <a:prstGeom prst="lin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" name="Oval 11"/>
            <p:cNvSpPr/>
            <p:nvPr/>
          </p:nvSpPr>
          <p:spPr>
            <a:xfrm>
              <a:off x="2040642" y="2948783"/>
              <a:ext cx="235974" cy="235974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rgbClr val="FFFF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3010461" y="2228347"/>
              <a:ext cx="235974" cy="235974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 bwMode="auto">
          <a:xfrm>
            <a:off x="341366" y="3900165"/>
            <a:ext cx="8427690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An open-star cover is chromatic iff there are no conflicting simplexes.</a:t>
            </a:r>
            <a:endParaRPr lang="en-US" sz="2800" dirty="0" smtClean="0">
              <a:solidFill>
                <a:schemeClr val="tx2"/>
              </a:solidFill>
              <a:latin typeface="cmmi1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375779" y="5173443"/>
            <a:ext cx="842769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We will show how to eliminate conflicting simplexes</a:t>
            </a:r>
            <a:endParaRPr lang="en-US" sz="2800" dirty="0" smtClean="0">
              <a:solidFill>
                <a:schemeClr val="tx2"/>
              </a:solidFill>
              <a:latin typeface="cmmi1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73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Carriers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67</a:t>
            </a:fld>
            <a:endParaRPr lang="en-US" dirty="0"/>
          </a:p>
        </p:txBody>
      </p:sp>
      <p:sp>
        <p:nvSpPr>
          <p:cNvPr id="5" name="AutoShape 13"/>
          <p:cNvSpPr>
            <a:spLocks noChangeArrowheads="1"/>
          </p:cNvSpPr>
          <p:nvPr/>
        </p:nvSpPr>
        <p:spPr bwMode="auto">
          <a:xfrm>
            <a:off x="2346038" y="1907986"/>
            <a:ext cx="4453795" cy="3560307"/>
          </a:xfrm>
          <a:prstGeom prst="triangle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6" name="Straight Connector 5"/>
          <p:cNvCxnSpPr>
            <a:stCxn id="5" idx="0"/>
            <a:endCxn id="38" idx="1"/>
          </p:cNvCxnSpPr>
          <p:nvPr/>
        </p:nvCxnSpPr>
        <p:spPr bwMode="auto">
          <a:xfrm rot="16200000" flipH="1" flipV="1">
            <a:off x="3357155" y="2632780"/>
            <a:ext cx="1940575" cy="49098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>
            <a:stCxn id="5" idx="2"/>
            <a:endCxn id="26" idx="0"/>
          </p:cNvCxnSpPr>
          <p:nvPr/>
        </p:nvCxnSpPr>
        <p:spPr bwMode="auto">
          <a:xfrm rot="5400000" flipH="1" flipV="1">
            <a:off x="3065660" y="3961018"/>
            <a:ext cx="787652" cy="2226897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>
            <a:stCxn id="5" idx="4"/>
            <a:endCxn id="37" idx="3"/>
          </p:cNvCxnSpPr>
          <p:nvPr/>
        </p:nvCxnSpPr>
        <p:spPr bwMode="auto">
          <a:xfrm rot="5400000" flipH="1">
            <a:off x="5282747" y="3951208"/>
            <a:ext cx="752361" cy="2281811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Oval 15"/>
          <p:cNvSpPr>
            <a:spLocks noChangeArrowheads="1"/>
          </p:cNvSpPr>
          <p:nvPr/>
        </p:nvSpPr>
        <p:spPr bwMode="auto">
          <a:xfrm>
            <a:off x="3749817" y="5375559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2" name="Oval 15"/>
          <p:cNvSpPr>
            <a:spLocks noChangeArrowheads="1"/>
          </p:cNvSpPr>
          <p:nvPr/>
        </p:nvSpPr>
        <p:spPr bwMode="auto">
          <a:xfrm>
            <a:off x="6692160" y="5375559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3" name="Oval 15"/>
          <p:cNvSpPr>
            <a:spLocks noChangeArrowheads="1"/>
          </p:cNvSpPr>
          <p:nvPr/>
        </p:nvSpPr>
        <p:spPr bwMode="auto">
          <a:xfrm>
            <a:off x="5430273" y="3295816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4" name="Oval 15"/>
          <p:cNvSpPr>
            <a:spLocks noChangeArrowheads="1"/>
          </p:cNvSpPr>
          <p:nvPr/>
        </p:nvSpPr>
        <p:spPr bwMode="auto">
          <a:xfrm>
            <a:off x="3615880" y="3259602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25" name="Oval 15"/>
          <p:cNvSpPr>
            <a:spLocks noChangeArrowheads="1"/>
          </p:cNvSpPr>
          <p:nvPr/>
        </p:nvSpPr>
        <p:spPr bwMode="auto">
          <a:xfrm>
            <a:off x="3016843" y="4217762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26" name="Isosceles Triangle 25"/>
          <p:cNvSpPr/>
          <p:nvPr/>
        </p:nvSpPr>
        <p:spPr>
          <a:xfrm flipV="1">
            <a:off x="4105595" y="3874883"/>
            <a:ext cx="934680" cy="805758"/>
          </a:xfrm>
          <a:prstGeom prst="triangl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val 15"/>
          <p:cNvSpPr>
            <a:spLocks noChangeArrowheads="1"/>
          </p:cNvSpPr>
          <p:nvPr/>
        </p:nvSpPr>
        <p:spPr bwMode="auto">
          <a:xfrm>
            <a:off x="5220989" y="5375559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cxnSp>
        <p:nvCxnSpPr>
          <p:cNvPr id="28" name="Straight Connector 27"/>
          <p:cNvCxnSpPr>
            <a:stCxn id="5" idx="0"/>
            <a:endCxn id="26" idx="4"/>
          </p:cNvCxnSpPr>
          <p:nvPr/>
        </p:nvCxnSpPr>
        <p:spPr bwMode="auto">
          <a:xfrm rot="16200000" flipH="1">
            <a:off x="3823156" y="2657765"/>
            <a:ext cx="1966897" cy="467339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>
            <a:stCxn id="41" idx="1"/>
            <a:endCxn id="12" idx="2"/>
          </p:cNvCxnSpPr>
          <p:nvPr/>
        </p:nvCxnSpPr>
        <p:spPr bwMode="auto">
          <a:xfrm rot="16200000" flipH="1">
            <a:off x="5040115" y="3810827"/>
            <a:ext cx="1633928" cy="1670162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>
            <a:stCxn id="11" idx="3"/>
            <a:endCxn id="38" idx="3"/>
          </p:cNvCxnSpPr>
          <p:nvPr/>
        </p:nvCxnSpPr>
        <p:spPr bwMode="auto">
          <a:xfrm rot="5400000" flipH="1" flipV="1">
            <a:off x="2419007" y="3861669"/>
            <a:ext cx="1552571" cy="1773314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>
            <a:endCxn id="37" idx="3"/>
          </p:cNvCxnSpPr>
          <p:nvPr/>
        </p:nvCxnSpPr>
        <p:spPr bwMode="auto">
          <a:xfrm rot="5400000" flipH="1" flipV="1">
            <a:off x="3865541" y="4770546"/>
            <a:ext cx="707094" cy="597867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>
            <a:stCxn id="27" idx="1"/>
            <a:endCxn id="37" idx="4"/>
          </p:cNvCxnSpPr>
          <p:nvPr/>
        </p:nvCxnSpPr>
        <p:spPr bwMode="auto">
          <a:xfrm rot="16200000" flipV="1">
            <a:off x="4590890" y="4741041"/>
            <a:ext cx="659627" cy="660555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>
            <a:stCxn id="41" idx="5"/>
            <a:endCxn id="40" idx="2"/>
          </p:cNvCxnSpPr>
          <p:nvPr/>
        </p:nvCxnSpPr>
        <p:spPr bwMode="auto">
          <a:xfrm rot="16200000" flipH="1">
            <a:off x="5415696" y="3703531"/>
            <a:ext cx="370759" cy="868542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>
            <a:stCxn id="41" idx="7"/>
            <a:endCxn id="13" idx="4"/>
          </p:cNvCxnSpPr>
          <p:nvPr/>
        </p:nvCxnSpPr>
        <p:spPr bwMode="auto">
          <a:xfrm rot="5400000" flipH="1" flipV="1">
            <a:off x="5170484" y="3466762"/>
            <a:ext cx="358503" cy="365863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>
            <a:endCxn id="14" idx="5"/>
          </p:cNvCxnSpPr>
          <p:nvPr/>
        </p:nvCxnSpPr>
        <p:spPr bwMode="auto">
          <a:xfrm rot="16200000" flipV="1">
            <a:off x="3689202" y="3510130"/>
            <a:ext cx="548547" cy="34559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>
            <a:stCxn id="26" idx="2"/>
            <a:endCxn id="25" idx="7"/>
          </p:cNvCxnSpPr>
          <p:nvPr/>
        </p:nvCxnSpPr>
        <p:spPr bwMode="auto">
          <a:xfrm rot="16200000" flipH="1" flipV="1">
            <a:off x="3464392" y="3602131"/>
            <a:ext cx="368452" cy="913955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Oval 15"/>
          <p:cNvSpPr>
            <a:spLocks noChangeArrowheads="1"/>
          </p:cNvSpPr>
          <p:nvPr/>
        </p:nvSpPr>
        <p:spPr bwMode="auto">
          <a:xfrm>
            <a:off x="4488031" y="4566880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38" name="Oval 15"/>
          <p:cNvSpPr>
            <a:spLocks noChangeArrowheads="1"/>
          </p:cNvSpPr>
          <p:nvPr/>
        </p:nvSpPr>
        <p:spPr bwMode="auto">
          <a:xfrm>
            <a:off x="4051959" y="3822988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40" name="Oval 15"/>
          <p:cNvSpPr>
            <a:spLocks noChangeArrowheads="1"/>
          </p:cNvSpPr>
          <p:nvPr/>
        </p:nvSpPr>
        <p:spPr bwMode="auto">
          <a:xfrm>
            <a:off x="6035346" y="4235869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41" name="Oval 15"/>
          <p:cNvSpPr>
            <a:spLocks noChangeArrowheads="1"/>
          </p:cNvSpPr>
          <p:nvPr/>
        </p:nvSpPr>
        <p:spPr bwMode="auto">
          <a:xfrm>
            <a:off x="4992007" y="3803371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1" name="Oval 15"/>
          <p:cNvSpPr>
            <a:spLocks noChangeArrowheads="1"/>
          </p:cNvSpPr>
          <p:nvPr/>
        </p:nvSpPr>
        <p:spPr bwMode="auto">
          <a:xfrm>
            <a:off x="2278645" y="5375559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9" name="Oval 15"/>
          <p:cNvSpPr>
            <a:spLocks noChangeArrowheads="1"/>
          </p:cNvSpPr>
          <p:nvPr/>
        </p:nvSpPr>
        <p:spPr bwMode="auto">
          <a:xfrm>
            <a:off x="4474059" y="1820224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39" name="Rounded Rectangular Callout 38"/>
          <p:cNvSpPr/>
          <p:nvPr/>
        </p:nvSpPr>
        <p:spPr>
          <a:xfrm>
            <a:off x="6179574" y="2698955"/>
            <a:ext cx="1666568" cy="1209368"/>
          </a:xfrm>
          <a:prstGeom prst="wedgeRoundRectCallout">
            <a:avLst>
              <a:gd name="adj1" fmla="val -43842"/>
              <a:gd name="adj2" fmla="val 72256"/>
              <a:gd name="adj3" fmla="val 16667"/>
            </a:avLst>
          </a:prstGeom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ular Callout 46"/>
          <p:cNvSpPr/>
          <p:nvPr/>
        </p:nvSpPr>
        <p:spPr>
          <a:xfrm>
            <a:off x="1641987" y="1465007"/>
            <a:ext cx="1666568" cy="1209368"/>
          </a:xfrm>
          <a:prstGeom prst="wedgeRoundRectCallout">
            <a:avLst>
              <a:gd name="adj1" fmla="val 101291"/>
              <a:gd name="adj2" fmla="val 144207"/>
              <a:gd name="adj3" fmla="val 16667"/>
            </a:avLst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Isosceles Triangle 47"/>
          <p:cNvSpPr/>
          <p:nvPr/>
        </p:nvSpPr>
        <p:spPr>
          <a:xfrm>
            <a:off x="2005781" y="1755058"/>
            <a:ext cx="884904" cy="530942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Oval 15"/>
          <p:cNvSpPr>
            <a:spLocks noChangeArrowheads="1"/>
          </p:cNvSpPr>
          <p:nvPr/>
        </p:nvSpPr>
        <p:spPr bwMode="auto">
          <a:xfrm>
            <a:off x="2788754" y="2180076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50" name="Oval 15"/>
          <p:cNvSpPr>
            <a:spLocks noChangeArrowheads="1"/>
          </p:cNvSpPr>
          <p:nvPr/>
        </p:nvSpPr>
        <p:spPr bwMode="auto">
          <a:xfrm>
            <a:off x="1870606" y="2180076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51" name="Oval 15"/>
          <p:cNvSpPr>
            <a:spLocks noChangeArrowheads="1"/>
          </p:cNvSpPr>
          <p:nvPr/>
        </p:nvSpPr>
        <p:spPr bwMode="auto">
          <a:xfrm>
            <a:off x="2310963" y="1648160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42" name="Rounded Rectangular Callout 41"/>
          <p:cNvSpPr/>
          <p:nvPr/>
        </p:nvSpPr>
        <p:spPr>
          <a:xfrm>
            <a:off x="7364070" y="4743529"/>
            <a:ext cx="1666568" cy="1209368"/>
          </a:xfrm>
          <a:prstGeom prst="wedgeRoundRectCallout">
            <a:avLst>
              <a:gd name="adj1" fmla="val -75350"/>
              <a:gd name="adj2" fmla="val 10870"/>
              <a:gd name="adj3" fmla="val 16667"/>
            </a:avLst>
          </a:prstGeom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AutoShape 13"/>
          <p:cNvSpPr>
            <a:spLocks noChangeArrowheads="1"/>
          </p:cNvSpPr>
          <p:nvPr/>
        </p:nvSpPr>
        <p:spPr bwMode="auto">
          <a:xfrm>
            <a:off x="98207" y="2634326"/>
            <a:ext cx="2417544" cy="1932554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4" name="Oval 15"/>
          <p:cNvSpPr>
            <a:spLocks noChangeArrowheads="1"/>
          </p:cNvSpPr>
          <p:nvPr/>
        </p:nvSpPr>
        <p:spPr bwMode="auto">
          <a:xfrm>
            <a:off x="1204585" y="2611642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55" name="Oval 15"/>
          <p:cNvSpPr>
            <a:spLocks noChangeArrowheads="1"/>
          </p:cNvSpPr>
          <p:nvPr/>
        </p:nvSpPr>
        <p:spPr bwMode="auto">
          <a:xfrm>
            <a:off x="2381039" y="4540266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56" name="Oval 15"/>
          <p:cNvSpPr>
            <a:spLocks noChangeArrowheads="1"/>
          </p:cNvSpPr>
          <p:nvPr/>
        </p:nvSpPr>
        <p:spPr bwMode="auto">
          <a:xfrm>
            <a:off x="0" y="4481619"/>
            <a:ext cx="204788" cy="17462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2278645" y="3259602"/>
            <a:ext cx="612503" cy="428537"/>
          </a:xfrm>
          <a:prstGeom prst="rightArrow">
            <a:avLst/>
          </a:prstGeom>
          <a:noFill/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Isosceles Triangle 57"/>
          <p:cNvSpPr/>
          <p:nvPr/>
        </p:nvSpPr>
        <p:spPr>
          <a:xfrm>
            <a:off x="6570406" y="3038168"/>
            <a:ext cx="884904" cy="530942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Oval 15"/>
          <p:cNvSpPr>
            <a:spLocks noChangeArrowheads="1"/>
          </p:cNvSpPr>
          <p:nvPr/>
        </p:nvSpPr>
        <p:spPr bwMode="auto">
          <a:xfrm>
            <a:off x="7353379" y="3463186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61" name="Oval 15"/>
          <p:cNvSpPr>
            <a:spLocks noChangeArrowheads="1"/>
          </p:cNvSpPr>
          <p:nvPr/>
        </p:nvSpPr>
        <p:spPr bwMode="auto">
          <a:xfrm>
            <a:off x="6875588" y="2931270"/>
            <a:ext cx="204788" cy="1746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62" name="Isosceles Triangle 61"/>
          <p:cNvSpPr/>
          <p:nvPr/>
        </p:nvSpPr>
        <p:spPr>
          <a:xfrm>
            <a:off x="7754902" y="4993670"/>
            <a:ext cx="884904" cy="530942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Oval 15"/>
          <p:cNvSpPr>
            <a:spLocks noChangeArrowheads="1"/>
          </p:cNvSpPr>
          <p:nvPr/>
        </p:nvSpPr>
        <p:spPr bwMode="auto">
          <a:xfrm>
            <a:off x="8537875" y="5418688"/>
            <a:ext cx="204788" cy="17462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cxnSp>
        <p:nvCxnSpPr>
          <p:cNvPr id="17" name="Straight Connector 16"/>
          <p:cNvCxnSpPr>
            <a:stCxn id="58" idx="0"/>
          </p:cNvCxnSpPr>
          <p:nvPr/>
        </p:nvCxnSpPr>
        <p:spPr bwMode="auto">
          <a:xfrm>
            <a:off x="7012858" y="3038168"/>
            <a:ext cx="340521" cy="425018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002632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42" grpId="0" animBg="1"/>
      <p:bldP spid="54" grpId="0" animBg="1"/>
      <p:bldP spid="55" grpId="0" animBg="1"/>
      <p:bldP spid="56" grpId="0" animBg="1"/>
      <p:bldP spid="58" grpId="0" animBg="1"/>
      <p:bldP spid="59" grpId="0" animBg="1"/>
      <p:bldP spid="61" grpId="0" animBg="1"/>
      <p:bldP spid="62" grpId="0" animBg="1"/>
      <p:bldP spid="63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Perturbation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68</a:t>
            </a:fld>
            <a:endParaRPr lang="en-US" dirty="0"/>
          </a:p>
        </p:txBody>
      </p:sp>
      <p:sp>
        <p:nvSpPr>
          <p:cNvPr id="7" name="Hexagon 6"/>
          <p:cNvSpPr/>
          <p:nvPr/>
        </p:nvSpPr>
        <p:spPr>
          <a:xfrm>
            <a:off x="855410" y="2753033"/>
            <a:ext cx="3067665" cy="2644539"/>
          </a:xfrm>
          <a:prstGeom prst="hexag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/>
          <p:cNvCxnSpPr>
            <a:stCxn id="7" idx="4"/>
          </p:cNvCxnSpPr>
          <p:nvPr/>
        </p:nvCxnSpPr>
        <p:spPr bwMode="auto">
          <a:xfrm rot="16200000" flipH="1">
            <a:off x="1360498" y="2909079"/>
            <a:ext cx="1214283" cy="902190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>
            <a:endCxn id="7" idx="5"/>
          </p:cNvCxnSpPr>
          <p:nvPr/>
        </p:nvCxnSpPr>
        <p:spPr bwMode="auto">
          <a:xfrm rot="5400000" flipH="1" flipV="1">
            <a:off x="2247945" y="2938573"/>
            <a:ext cx="1199535" cy="828456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>
            <a:endCxn id="7" idx="0"/>
          </p:cNvCxnSpPr>
          <p:nvPr/>
        </p:nvCxnSpPr>
        <p:spPr bwMode="auto">
          <a:xfrm>
            <a:off x="2492477" y="3952568"/>
            <a:ext cx="1430598" cy="122735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>
            <a:endCxn id="7" idx="1"/>
          </p:cNvCxnSpPr>
          <p:nvPr/>
        </p:nvCxnSpPr>
        <p:spPr bwMode="auto">
          <a:xfrm rot="16200000" flipH="1">
            <a:off x="2147332" y="4282964"/>
            <a:ext cx="1430256" cy="798959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>
            <a:endCxn id="7" idx="2"/>
          </p:cNvCxnSpPr>
          <p:nvPr/>
        </p:nvCxnSpPr>
        <p:spPr bwMode="auto">
          <a:xfrm rot="5400000">
            <a:off x="1289384" y="4179730"/>
            <a:ext cx="1445004" cy="990681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 rot="10800000" flipV="1">
            <a:off x="929151" y="4011560"/>
            <a:ext cx="1563326" cy="88491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Oval 37"/>
          <p:cNvSpPr/>
          <p:nvPr/>
        </p:nvSpPr>
        <p:spPr>
          <a:xfrm>
            <a:off x="3126658" y="2610464"/>
            <a:ext cx="235974" cy="235974"/>
          </a:xfrm>
          <a:prstGeom prst="ellipse">
            <a:avLst/>
          </a:prstGeom>
          <a:solidFill>
            <a:srgbClr val="6666FF"/>
          </a:solidFill>
          <a:ln w="38100">
            <a:solidFill>
              <a:srgbClr val="6666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2305665" y="3868994"/>
            <a:ext cx="235974" cy="235974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1351935" y="2664542"/>
            <a:ext cx="235974" cy="235974"/>
          </a:xfrm>
          <a:prstGeom prst="ellipse">
            <a:avLst/>
          </a:prstGeom>
          <a:solidFill>
            <a:srgbClr val="92D050"/>
          </a:solidFill>
          <a:ln w="38100">
            <a:solidFill>
              <a:srgbClr val="92D05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3102078" y="5299586"/>
            <a:ext cx="235974" cy="235974"/>
          </a:xfrm>
          <a:prstGeom prst="ellipse">
            <a:avLst/>
          </a:prstGeom>
          <a:solidFill>
            <a:srgbClr val="6666FF"/>
          </a:solidFill>
          <a:ln w="38100">
            <a:solidFill>
              <a:srgbClr val="6666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717756" y="3932902"/>
            <a:ext cx="235974" cy="235974"/>
          </a:xfrm>
          <a:prstGeom prst="ellipse">
            <a:avLst/>
          </a:prstGeom>
          <a:solidFill>
            <a:srgbClr val="6666FF"/>
          </a:solidFill>
          <a:ln w="38100">
            <a:solidFill>
              <a:srgbClr val="6666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3819832" y="3996813"/>
            <a:ext cx="235974" cy="235974"/>
          </a:xfrm>
          <a:prstGeom prst="ellipse">
            <a:avLst/>
          </a:prstGeom>
          <a:solidFill>
            <a:srgbClr val="92D050"/>
          </a:solidFill>
          <a:ln w="38100">
            <a:solidFill>
              <a:srgbClr val="92D05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1391264" y="5329084"/>
            <a:ext cx="235974" cy="235974"/>
          </a:xfrm>
          <a:prstGeom prst="ellipse">
            <a:avLst/>
          </a:prstGeom>
          <a:solidFill>
            <a:srgbClr val="92D050"/>
          </a:solidFill>
          <a:ln w="38100">
            <a:solidFill>
              <a:srgbClr val="92D05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Hexagon 44"/>
          <p:cNvSpPr/>
          <p:nvPr/>
        </p:nvSpPr>
        <p:spPr>
          <a:xfrm>
            <a:off x="4975126" y="2816942"/>
            <a:ext cx="3067665" cy="2644539"/>
          </a:xfrm>
          <a:prstGeom prst="hexag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6" name="Straight Connector 45"/>
          <p:cNvCxnSpPr>
            <a:stCxn id="45" idx="4"/>
          </p:cNvCxnSpPr>
          <p:nvPr/>
        </p:nvCxnSpPr>
        <p:spPr bwMode="auto">
          <a:xfrm rot="16200000" flipH="1">
            <a:off x="5480214" y="2972988"/>
            <a:ext cx="1214283" cy="902190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/>
          <p:cNvCxnSpPr>
            <a:endCxn id="45" idx="5"/>
          </p:cNvCxnSpPr>
          <p:nvPr/>
        </p:nvCxnSpPr>
        <p:spPr bwMode="auto">
          <a:xfrm rot="5400000" flipH="1" flipV="1">
            <a:off x="6367661" y="3002482"/>
            <a:ext cx="1199535" cy="828456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>
            <a:endCxn id="45" idx="0"/>
          </p:cNvCxnSpPr>
          <p:nvPr/>
        </p:nvCxnSpPr>
        <p:spPr bwMode="auto">
          <a:xfrm>
            <a:off x="6612193" y="4016477"/>
            <a:ext cx="1430598" cy="122735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9" name="Straight Connector 48"/>
          <p:cNvCxnSpPr/>
          <p:nvPr/>
        </p:nvCxnSpPr>
        <p:spPr bwMode="auto">
          <a:xfrm rot="16200000" flipH="1">
            <a:off x="6267048" y="4346873"/>
            <a:ext cx="1430256" cy="798959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Straight Connector 49"/>
          <p:cNvCxnSpPr>
            <a:endCxn id="45" idx="2"/>
          </p:cNvCxnSpPr>
          <p:nvPr/>
        </p:nvCxnSpPr>
        <p:spPr bwMode="auto">
          <a:xfrm rot="5400000">
            <a:off x="5409100" y="4243639"/>
            <a:ext cx="1445004" cy="990681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traight Connector 50"/>
          <p:cNvCxnSpPr/>
          <p:nvPr/>
        </p:nvCxnSpPr>
        <p:spPr bwMode="auto">
          <a:xfrm rot="10800000" flipV="1">
            <a:off x="5048867" y="4075469"/>
            <a:ext cx="1563326" cy="88491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52" name="Oval 51"/>
          <p:cNvSpPr/>
          <p:nvPr/>
        </p:nvSpPr>
        <p:spPr>
          <a:xfrm>
            <a:off x="7246374" y="2674373"/>
            <a:ext cx="235974" cy="235974"/>
          </a:xfrm>
          <a:prstGeom prst="ellipse">
            <a:avLst/>
          </a:prstGeom>
          <a:solidFill>
            <a:srgbClr val="6666FF"/>
          </a:solidFill>
          <a:ln w="38100">
            <a:solidFill>
              <a:srgbClr val="6666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5471651" y="2728451"/>
            <a:ext cx="235974" cy="235974"/>
          </a:xfrm>
          <a:prstGeom prst="ellipse">
            <a:avLst/>
          </a:prstGeom>
          <a:solidFill>
            <a:srgbClr val="92D050"/>
          </a:solidFill>
          <a:ln w="38100">
            <a:solidFill>
              <a:srgbClr val="92D05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7221794" y="5363495"/>
            <a:ext cx="235974" cy="235974"/>
          </a:xfrm>
          <a:prstGeom prst="ellipse">
            <a:avLst/>
          </a:prstGeom>
          <a:solidFill>
            <a:srgbClr val="6666FF"/>
          </a:solidFill>
          <a:ln w="38100">
            <a:solidFill>
              <a:srgbClr val="6666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4837472" y="3996811"/>
            <a:ext cx="235974" cy="235974"/>
          </a:xfrm>
          <a:prstGeom prst="ellipse">
            <a:avLst/>
          </a:prstGeom>
          <a:solidFill>
            <a:srgbClr val="6666FF"/>
          </a:solidFill>
          <a:ln w="38100">
            <a:solidFill>
              <a:srgbClr val="6666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7939548" y="4060722"/>
            <a:ext cx="235974" cy="235974"/>
          </a:xfrm>
          <a:prstGeom prst="ellipse">
            <a:avLst/>
          </a:prstGeom>
          <a:solidFill>
            <a:srgbClr val="92D050"/>
          </a:solidFill>
          <a:ln w="38100">
            <a:solidFill>
              <a:srgbClr val="92D05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5510980" y="5392993"/>
            <a:ext cx="235974" cy="235974"/>
          </a:xfrm>
          <a:prstGeom prst="ellipse">
            <a:avLst/>
          </a:prstGeom>
          <a:solidFill>
            <a:srgbClr val="92D050"/>
          </a:solidFill>
          <a:ln w="38100">
            <a:solidFill>
              <a:srgbClr val="92D05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9" name="Straight Connector 58"/>
          <p:cNvCxnSpPr>
            <a:stCxn id="54" idx="5"/>
          </p:cNvCxnSpPr>
          <p:nvPr/>
        </p:nvCxnSpPr>
        <p:spPr bwMode="auto">
          <a:xfrm rot="16200000" flipH="1">
            <a:off x="5355977" y="3246956"/>
            <a:ext cx="1760122" cy="1125943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" name="Straight Connector 59"/>
          <p:cNvCxnSpPr>
            <a:endCxn id="52" idx="4"/>
          </p:cNvCxnSpPr>
          <p:nvPr/>
        </p:nvCxnSpPr>
        <p:spPr bwMode="auto">
          <a:xfrm rot="5400000" flipH="1" flipV="1">
            <a:off x="6213987" y="3372465"/>
            <a:ext cx="1612492" cy="688256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>
            <a:endCxn id="57" idx="2"/>
          </p:cNvCxnSpPr>
          <p:nvPr/>
        </p:nvCxnSpPr>
        <p:spPr bwMode="auto">
          <a:xfrm flipV="1">
            <a:off x="6769510" y="4178709"/>
            <a:ext cx="1170038" cy="363794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" name="Straight Connector 61"/>
          <p:cNvCxnSpPr/>
          <p:nvPr/>
        </p:nvCxnSpPr>
        <p:spPr bwMode="auto">
          <a:xfrm rot="10800000" flipV="1">
            <a:off x="5670676" y="4542506"/>
            <a:ext cx="1098835" cy="953390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Straight Connector 62"/>
          <p:cNvCxnSpPr>
            <a:endCxn id="56" idx="2"/>
          </p:cNvCxnSpPr>
          <p:nvPr/>
        </p:nvCxnSpPr>
        <p:spPr bwMode="auto">
          <a:xfrm rot="10800000">
            <a:off x="4837473" y="4114799"/>
            <a:ext cx="1912373" cy="437535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/>
          <p:nvPr/>
        </p:nvCxnSpPr>
        <p:spPr bwMode="auto">
          <a:xfrm rot="16200000" flipH="1">
            <a:off x="6586599" y="4695923"/>
            <a:ext cx="923892" cy="646555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3" name="Oval 52"/>
          <p:cNvSpPr/>
          <p:nvPr/>
        </p:nvSpPr>
        <p:spPr>
          <a:xfrm>
            <a:off x="6587614" y="4463845"/>
            <a:ext cx="235974" cy="235974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 bwMode="auto">
          <a:xfrm rot="16200000" flipH="1">
            <a:off x="6435436" y="4135581"/>
            <a:ext cx="415636" cy="124691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09229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52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3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Room for perturbation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69</a:t>
            </a:fld>
            <a:endParaRPr lang="en-US" dirty="0"/>
          </a:p>
        </p:txBody>
      </p:sp>
      <p:sp>
        <p:nvSpPr>
          <p:cNvPr id="5" name="Hexagon 4"/>
          <p:cNvSpPr/>
          <p:nvPr/>
        </p:nvSpPr>
        <p:spPr>
          <a:xfrm>
            <a:off x="3126662" y="2384324"/>
            <a:ext cx="3067665" cy="2644539"/>
          </a:xfrm>
          <a:prstGeom prst="hexag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/>
          <p:cNvCxnSpPr>
            <a:stCxn id="5" idx="4"/>
          </p:cNvCxnSpPr>
          <p:nvPr/>
        </p:nvCxnSpPr>
        <p:spPr bwMode="auto">
          <a:xfrm rot="16200000" flipH="1">
            <a:off x="3631750" y="2540370"/>
            <a:ext cx="1214283" cy="902190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>
            <a:endCxn id="5" idx="5"/>
          </p:cNvCxnSpPr>
          <p:nvPr/>
        </p:nvCxnSpPr>
        <p:spPr bwMode="auto">
          <a:xfrm rot="5400000" flipH="1" flipV="1">
            <a:off x="4519197" y="2569864"/>
            <a:ext cx="1199535" cy="828456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>
            <a:endCxn id="5" idx="0"/>
          </p:cNvCxnSpPr>
          <p:nvPr/>
        </p:nvCxnSpPr>
        <p:spPr bwMode="auto">
          <a:xfrm>
            <a:off x="4763729" y="3583859"/>
            <a:ext cx="1430598" cy="122735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>
            <a:endCxn id="5" idx="1"/>
          </p:cNvCxnSpPr>
          <p:nvPr/>
        </p:nvCxnSpPr>
        <p:spPr bwMode="auto">
          <a:xfrm rot="16200000" flipH="1">
            <a:off x="4418584" y="3914255"/>
            <a:ext cx="1430256" cy="798959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>
            <a:endCxn id="5" idx="2"/>
          </p:cNvCxnSpPr>
          <p:nvPr/>
        </p:nvCxnSpPr>
        <p:spPr bwMode="auto">
          <a:xfrm rot="5400000">
            <a:off x="3560636" y="3811021"/>
            <a:ext cx="1445004" cy="990681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 rot="10800000" flipV="1">
            <a:off x="3200403" y="3642851"/>
            <a:ext cx="1563326" cy="88491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Oval 11"/>
          <p:cNvSpPr/>
          <p:nvPr/>
        </p:nvSpPr>
        <p:spPr>
          <a:xfrm>
            <a:off x="5397910" y="2241755"/>
            <a:ext cx="235974" cy="235974"/>
          </a:xfrm>
          <a:prstGeom prst="ellipse">
            <a:avLst/>
          </a:prstGeom>
          <a:solidFill>
            <a:srgbClr val="6666FF"/>
          </a:solidFill>
          <a:ln w="38100">
            <a:solidFill>
              <a:srgbClr val="6666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576917" y="3500285"/>
            <a:ext cx="235974" cy="235974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623187" y="2295833"/>
            <a:ext cx="235974" cy="235974"/>
          </a:xfrm>
          <a:prstGeom prst="ellipse">
            <a:avLst/>
          </a:prstGeom>
          <a:solidFill>
            <a:srgbClr val="92D050"/>
          </a:solidFill>
          <a:ln w="38100">
            <a:solidFill>
              <a:srgbClr val="92D05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373330" y="4930877"/>
            <a:ext cx="235974" cy="235974"/>
          </a:xfrm>
          <a:prstGeom prst="ellipse">
            <a:avLst/>
          </a:prstGeom>
          <a:solidFill>
            <a:srgbClr val="6666FF"/>
          </a:solidFill>
          <a:ln w="38100">
            <a:solidFill>
              <a:srgbClr val="6666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2989008" y="3564193"/>
            <a:ext cx="235974" cy="235974"/>
          </a:xfrm>
          <a:prstGeom prst="ellipse">
            <a:avLst/>
          </a:prstGeom>
          <a:solidFill>
            <a:srgbClr val="6666FF"/>
          </a:solidFill>
          <a:ln w="38100">
            <a:solidFill>
              <a:srgbClr val="6666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6091084" y="3628104"/>
            <a:ext cx="235974" cy="235974"/>
          </a:xfrm>
          <a:prstGeom prst="ellipse">
            <a:avLst/>
          </a:prstGeom>
          <a:solidFill>
            <a:srgbClr val="92D050"/>
          </a:solidFill>
          <a:ln w="38100">
            <a:solidFill>
              <a:srgbClr val="92D05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3662516" y="4960375"/>
            <a:ext cx="235974" cy="235974"/>
          </a:xfrm>
          <a:prstGeom prst="ellipse">
            <a:avLst/>
          </a:prstGeom>
          <a:solidFill>
            <a:srgbClr val="92D050"/>
          </a:solidFill>
          <a:ln w="38100">
            <a:solidFill>
              <a:srgbClr val="92D05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188542" y="3185655"/>
            <a:ext cx="958645" cy="958645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468965" y="5515897"/>
            <a:ext cx="7010252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Star contains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²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ball in carrier around vertex</a:t>
            </a:r>
          </a:p>
        </p:txBody>
      </p:sp>
    </p:spTree>
    <p:extLst>
      <p:ext uri="{BB962C8B-B14F-4D97-AF65-F5344CB8AC3E}">
        <p14:creationId xmlns:p14="http://schemas.microsoft.com/office/powerpoint/2010/main" val="331712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Room for perturbation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70</a:t>
            </a:fld>
            <a:endParaRPr lang="en-US" dirty="0"/>
          </a:p>
        </p:txBody>
      </p:sp>
      <p:sp>
        <p:nvSpPr>
          <p:cNvPr id="5" name="Hexagon 4"/>
          <p:cNvSpPr/>
          <p:nvPr/>
        </p:nvSpPr>
        <p:spPr>
          <a:xfrm>
            <a:off x="3126662" y="2384324"/>
            <a:ext cx="3067665" cy="2644539"/>
          </a:xfrm>
          <a:prstGeom prst="hexag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/>
          <p:cNvCxnSpPr>
            <a:stCxn id="5" idx="4"/>
          </p:cNvCxnSpPr>
          <p:nvPr/>
        </p:nvCxnSpPr>
        <p:spPr bwMode="auto">
          <a:xfrm rot="16200000" flipH="1">
            <a:off x="3631750" y="2540370"/>
            <a:ext cx="1214283" cy="902190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>
            <a:endCxn id="5" idx="5"/>
          </p:cNvCxnSpPr>
          <p:nvPr/>
        </p:nvCxnSpPr>
        <p:spPr bwMode="auto">
          <a:xfrm rot="5400000" flipH="1" flipV="1">
            <a:off x="4519197" y="2569864"/>
            <a:ext cx="1199535" cy="828456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>
            <a:endCxn id="5" idx="0"/>
          </p:cNvCxnSpPr>
          <p:nvPr/>
        </p:nvCxnSpPr>
        <p:spPr bwMode="auto">
          <a:xfrm>
            <a:off x="4763729" y="3583859"/>
            <a:ext cx="1430598" cy="122735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>
            <a:endCxn id="5" idx="1"/>
          </p:cNvCxnSpPr>
          <p:nvPr/>
        </p:nvCxnSpPr>
        <p:spPr bwMode="auto">
          <a:xfrm rot="16200000" flipH="1">
            <a:off x="4418584" y="3914255"/>
            <a:ext cx="1430256" cy="798959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>
            <a:endCxn id="5" idx="2"/>
          </p:cNvCxnSpPr>
          <p:nvPr/>
        </p:nvCxnSpPr>
        <p:spPr bwMode="auto">
          <a:xfrm rot="5400000">
            <a:off x="3560636" y="3811021"/>
            <a:ext cx="1445004" cy="990681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 rot="10800000" flipV="1">
            <a:off x="3200403" y="3642851"/>
            <a:ext cx="1563326" cy="88491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Oval 11"/>
          <p:cNvSpPr/>
          <p:nvPr/>
        </p:nvSpPr>
        <p:spPr>
          <a:xfrm>
            <a:off x="5397910" y="2241755"/>
            <a:ext cx="235974" cy="235974"/>
          </a:xfrm>
          <a:prstGeom prst="ellipse">
            <a:avLst/>
          </a:prstGeom>
          <a:solidFill>
            <a:srgbClr val="6666FF"/>
          </a:solidFill>
          <a:ln w="38100">
            <a:solidFill>
              <a:srgbClr val="6666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576917" y="3500285"/>
            <a:ext cx="235974" cy="235974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623187" y="2295833"/>
            <a:ext cx="235974" cy="235974"/>
          </a:xfrm>
          <a:prstGeom prst="ellipse">
            <a:avLst/>
          </a:prstGeom>
          <a:solidFill>
            <a:srgbClr val="92D050"/>
          </a:solidFill>
          <a:ln w="38100">
            <a:solidFill>
              <a:srgbClr val="92D05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373330" y="4930877"/>
            <a:ext cx="235974" cy="235974"/>
          </a:xfrm>
          <a:prstGeom prst="ellipse">
            <a:avLst/>
          </a:prstGeom>
          <a:solidFill>
            <a:srgbClr val="6666FF"/>
          </a:solidFill>
          <a:ln w="38100">
            <a:solidFill>
              <a:srgbClr val="6666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2989008" y="3564193"/>
            <a:ext cx="235974" cy="235974"/>
          </a:xfrm>
          <a:prstGeom prst="ellipse">
            <a:avLst/>
          </a:prstGeom>
          <a:solidFill>
            <a:srgbClr val="6666FF"/>
          </a:solidFill>
          <a:ln w="38100">
            <a:solidFill>
              <a:srgbClr val="6666FF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6091084" y="3628104"/>
            <a:ext cx="235974" cy="235974"/>
          </a:xfrm>
          <a:prstGeom prst="ellipse">
            <a:avLst/>
          </a:prstGeom>
          <a:solidFill>
            <a:srgbClr val="92D050"/>
          </a:solidFill>
          <a:ln w="38100">
            <a:solidFill>
              <a:srgbClr val="92D05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3662516" y="4960375"/>
            <a:ext cx="235974" cy="235974"/>
          </a:xfrm>
          <a:prstGeom prst="ellipse">
            <a:avLst/>
          </a:prstGeom>
          <a:solidFill>
            <a:srgbClr val="92D050"/>
          </a:solidFill>
          <a:ln w="38100">
            <a:solidFill>
              <a:srgbClr val="92D05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188542" y="3185655"/>
            <a:ext cx="958645" cy="958645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2158716" y="5204978"/>
            <a:ext cx="5171243" cy="144655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Can perturb to any point within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²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ball in carrier and still have subdivision</a:t>
            </a:r>
          </a:p>
        </p:txBody>
      </p:sp>
      <p:sp>
        <p:nvSpPr>
          <p:cNvPr id="21" name="Oval 20"/>
          <p:cNvSpPr/>
          <p:nvPr/>
        </p:nvSpPr>
        <p:spPr>
          <a:xfrm>
            <a:off x="4257369" y="3696929"/>
            <a:ext cx="235974" cy="235974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95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Cover Fail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71</a:t>
            </a:fld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1087805" y="1860083"/>
            <a:ext cx="2075501" cy="1837292"/>
            <a:chOff x="1087805" y="1860083"/>
            <a:chExt cx="2075501" cy="1837292"/>
          </a:xfrm>
        </p:grpSpPr>
        <p:sp>
          <p:nvSpPr>
            <p:cNvPr id="5" name="Isosceles Triangle 4"/>
            <p:cNvSpPr/>
            <p:nvPr/>
          </p:nvSpPr>
          <p:spPr>
            <a:xfrm>
              <a:off x="1149927" y="1953491"/>
              <a:ext cx="1912482" cy="1648691"/>
            </a:xfrm>
            <a:prstGeom prst="triangl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1087805" y="3459614"/>
              <a:ext cx="235974" cy="235974"/>
            </a:xfrm>
            <a:prstGeom prst="ellipse">
              <a:avLst/>
            </a:prstGeom>
            <a:solidFill>
              <a:srgbClr val="92D050"/>
            </a:solidFill>
            <a:ln w="38100">
              <a:solidFill>
                <a:srgbClr val="92D05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1963771" y="1860083"/>
              <a:ext cx="235974" cy="235974"/>
            </a:xfrm>
            <a:prstGeom prst="ellipse">
              <a:avLst/>
            </a:prstGeom>
            <a:solidFill>
              <a:srgbClr val="6666FF"/>
            </a:solidFill>
            <a:ln w="38100">
              <a:solidFill>
                <a:srgbClr val="6666FF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2927332" y="3461401"/>
              <a:ext cx="235974" cy="235974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040642" y="2228347"/>
            <a:ext cx="1205793" cy="956410"/>
            <a:chOff x="2040642" y="2228347"/>
            <a:chExt cx="1205793" cy="956410"/>
          </a:xfrm>
        </p:grpSpPr>
        <p:cxnSp>
          <p:nvCxnSpPr>
            <p:cNvPr id="11" name="Straight Connector 10"/>
            <p:cNvCxnSpPr/>
            <p:nvPr/>
          </p:nvCxnSpPr>
          <p:spPr bwMode="auto">
            <a:xfrm flipV="1">
              <a:off x="2161309" y="2355273"/>
              <a:ext cx="969818" cy="734290"/>
            </a:xfrm>
            <a:prstGeom prst="lin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" name="Oval 11"/>
            <p:cNvSpPr/>
            <p:nvPr/>
          </p:nvSpPr>
          <p:spPr>
            <a:xfrm>
              <a:off x="2040642" y="2948783"/>
              <a:ext cx="235974" cy="235974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rgbClr val="FFFF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3010461" y="2228347"/>
              <a:ext cx="235974" cy="235974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 bwMode="auto">
          <a:xfrm>
            <a:off x="691353" y="3834581"/>
            <a:ext cx="2813591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¿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has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colors</a:t>
            </a:r>
          </a:p>
        </p:txBody>
      </p:sp>
      <p:sp>
        <p:nvSpPr>
          <p:cNvPr id="21" name="TextBox 20"/>
          <p:cNvSpPr txBox="1"/>
          <p:nvPr/>
        </p:nvSpPr>
        <p:spPr bwMode="auto">
          <a:xfrm>
            <a:off x="3452937" y="2084438"/>
            <a:ext cx="2845651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½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has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colors</a:t>
            </a:r>
          </a:p>
        </p:txBody>
      </p:sp>
    </p:spTree>
    <p:extLst>
      <p:ext uri="{BB962C8B-B14F-4D97-AF65-F5344CB8AC3E}">
        <p14:creationId xmlns:p14="http://schemas.microsoft.com/office/powerpoint/2010/main" val="129864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72</a:t>
            </a:fld>
            <a:endParaRPr lang="en-US" dirty="0"/>
          </a:p>
        </p:txBody>
      </p:sp>
      <p:sp>
        <p:nvSpPr>
          <p:cNvPr id="5" name="Trapezoid 4"/>
          <p:cNvSpPr/>
          <p:nvPr/>
        </p:nvSpPr>
        <p:spPr>
          <a:xfrm>
            <a:off x="1327355" y="2510323"/>
            <a:ext cx="6813754" cy="3197303"/>
          </a:xfrm>
          <a:prstGeom prst="trapezoid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580282" y="2892471"/>
            <a:ext cx="2075501" cy="1837292"/>
            <a:chOff x="1087805" y="1860083"/>
            <a:chExt cx="2075501" cy="1837292"/>
          </a:xfrm>
        </p:grpSpPr>
        <p:sp>
          <p:nvSpPr>
            <p:cNvPr id="7" name="Isosceles Triangle 6"/>
            <p:cNvSpPr/>
            <p:nvPr/>
          </p:nvSpPr>
          <p:spPr>
            <a:xfrm>
              <a:off x="1149927" y="1953491"/>
              <a:ext cx="1912482" cy="1648691"/>
            </a:xfrm>
            <a:prstGeom prst="triangl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1087805" y="3459614"/>
              <a:ext cx="235974" cy="235974"/>
            </a:xfrm>
            <a:prstGeom prst="ellipse">
              <a:avLst/>
            </a:prstGeom>
            <a:solidFill>
              <a:srgbClr val="92D050"/>
            </a:solidFill>
            <a:ln w="38100">
              <a:solidFill>
                <a:srgbClr val="92D05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963771" y="1860083"/>
              <a:ext cx="235974" cy="235974"/>
            </a:xfrm>
            <a:prstGeom prst="ellipse">
              <a:avLst/>
            </a:prstGeom>
            <a:solidFill>
              <a:srgbClr val="6666FF"/>
            </a:solidFill>
            <a:ln w="38100">
              <a:solidFill>
                <a:srgbClr val="6666FF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2927332" y="3461401"/>
              <a:ext cx="235974" cy="235974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533119" y="3260735"/>
            <a:ext cx="1205793" cy="956410"/>
            <a:chOff x="2040642" y="2228347"/>
            <a:chExt cx="1205793" cy="956410"/>
          </a:xfrm>
        </p:grpSpPr>
        <p:cxnSp>
          <p:nvCxnSpPr>
            <p:cNvPr id="12" name="Straight Connector 11"/>
            <p:cNvCxnSpPr/>
            <p:nvPr/>
          </p:nvCxnSpPr>
          <p:spPr bwMode="auto">
            <a:xfrm flipV="1">
              <a:off x="2161309" y="2355273"/>
              <a:ext cx="969818" cy="734290"/>
            </a:xfrm>
            <a:prstGeom prst="lin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" name="Oval 12"/>
            <p:cNvSpPr/>
            <p:nvPr/>
          </p:nvSpPr>
          <p:spPr>
            <a:xfrm>
              <a:off x="2040642" y="2948783"/>
              <a:ext cx="235974" cy="235974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rgbClr val="FFFF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3010461" y="2228347"/>
              <a:ext cx="235974" cy="235974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 bwMode="auto">
          <a:xfrm>
            <a:off x="648567" y="762001"/>
            <a:ext cx="4901744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Simplexes lie in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hyperplane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of dimension </a:t>
            </a:r>
            <a:r>
              <a:rPr lang="en-US" sz="280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p+q</a:t>
            </a:r>
            <a:endParaRPr lang="en-US" sz="280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(because they overlap)</a:t>
            </a:r>
          </a:p>
        </p:txBody>
      </p:sp>
    </p:spTree>
    <p:extLst>
      <p:ext uri="{BB962C8B-B14F-4D97-AF65-F5344CB8AC3E}">
        <p14:creationId xmlns:p14="http://schemas.microsoft.com/office/powerpoint/2010/main" val="175051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73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 bwMode="auto">
          <a:xfrm>
            <a:off x="1622322" y="5152103"/>
            <a:ext cx="6061589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Some vertex has carrier of dimension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p+q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(because there are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+2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colors)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1642970" y="-280219"/>
            <a:ext cx="6158927" cy="5309419"/>
            <a:chOff x="1642970" y="-280219"/>
            <a:chExt cx="6158927" cy="5309419"/>
          </a:xfrm>
        </p:grpSpPr>
        <p:grpSp>
          <p:nvGrpSpPr>
            <p:cNvPr id="21" name="Group 20"/>
            <p:cNvGrpSpPr/>
            <p:nvPr/>
          </p:nvGrpSpPr>
          <p:grpSpPr>
            <a:xfrm>
              <a:off x="1642971" y="-280219"/>
              <a:ext cx="6158926" cy="5309419"/>
              <a:chOff x="1642971" y="-280219"/>
              <a:chExt cx="6158926" cy="5309419"/>
            </a:xfrm>
          </p:grpSpPr>
          <p:sp>
            <p:nvSpPr>
              <p:cNvPr id="17" name="Isosceles Triangle 16"/>
              <p:cNvSpPr/>
              <p:nvPr/>
            </p:nvSpPr>
            <p:spPr>
              <a:xfrm>
                <a:off x="1642971" y="-280219"/>
                <a:ext cx="6158926" cy="5309419"/>
              </a:xfrm>
              <a:prstGeom prst="triangle">
                <a:avLst/>
              </a:prstGeom>
              <a:ln w="38100">
                <a:solidFill>
                  <a:schemeClr val="tx1"/>
                </a:solidFill>
                <a:prstDash val="sysDot"/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Freeform 17"/>
              <p:cNvSpPr/>
              <p:nvPr/>
            </p:nvSpPr>
            <p:spPr bwMode="auto">
              <a:xfrm>
                <a:off x="4734232" y="-265471"/>
                <a:ext cx="3052916" cy="5250426"/>
              </a:xfrm>
              <a:custGeom>
                <a:avLst/>
                <a:gdLst>
                  <a:gd name="connsiteX0" fmla="*/ 0 w 3052916"/>
                  <a:gd name="connsiteY0" fmla="*/ 0 h 5250426"/>
                  <a:gd name="connsiteX1" fmla="*/ 2271252 w 3052916"/>
                  <a:gd name="connsiteY1" fmla="*/ 2492477 h 5250426"/>
                  <a:gd name="connsiteX2" fmla="*/ 3052916 w 3052916"/>
                  <a:gd name="connsiteY2" fmla="*/ 5250426 h 5250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052916" h="5250426">
                    <a:moveTo>
                      <a:pt x="0" y="0"/>
                    </a:moveTo>
                    <a:lnTo>
                      <a:pt x="2271252" y="2492477"/>
                    </a:lnTo>
                    <a:lnTo>
                      <a:pt x="3052916" y="5250426"/>
                    </a:lnTo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  <p:cxnSp>
          <p:nvCxnSpPr>
            <p:cNvPr id="20" name="Straight Connector 19"/>
            <p:cNvCxnSpPr>
              <a:stCxn id="17" idx="2"/>
              <a:endCxn id="18" idx="1"/>
            </p:cNvCxnSpPr>
            <p:nvPr/>
          </p:nvCxnSpPr>
          <p:spPr bwMode="auto">
            <a:xfrm rot="5400000" flipH="1" flipV="1">
              <a:off x="2923130" y="946846"/>
              <a:ext cx="2802194" cy="536251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" name="Group 5"/>
          <p:cNvGrpSpPr/>
          <p:nvPr/>
        </p:nvGrpSpPr>
        <p:grpSpPr>
          <a:xfrm>
            <a:off x="3580282" y="2892471"/>
            <a:ext cx="2075501" cy="1837292"/>
            <a:chOff x="1087805" y="1860083"/>
            <a:chExt cx="2075501" cy="1837292"/>
          </a:xfrm>
        </p:grpSpPr>
        <p:sp>
          <p:nvSpPr>
            <p:cNvPr id="7" name="Isosceles Triangle 6"/>
            <p:cNvSpPr/>
            <p:nvPr/>
          </p:nvSpPr>
          <p:spPr>
            <a:xfrm>
              <a:off x="1149927" y="1953491"/>
              <a:ext cx="1912482" cy="1648691"/>
            </a:xfrm>
            <a:prstGeom prst="triangl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1087805" y="3459614"/>
              <a:ext cx="235974" cy="235974"/>
            </a:xfrm>
            <a:prstGeom prst="ellipse">
              <a:avLst/>
            </a:prstGeom>
            <a:solidFill>
              <a:srgbClr val="92D050"/>
            </a:solidFill>
            <a:ln w="38100">
              <a:solidFill>
                <a:srgbClr val="92D05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963771" y="1860083"/>
              <a:ext cx="235974" cy="235974"/>
            </a:xfrm>
            <a:prstGeom prst="ellipse">
              <a:avLst/>
            </a:prstGeom>
            <a:solidFill>
              <a:srgbClr val="6666FF"/>
            </a:solidFill>
            <a:ln w="38100">
              <a:solidFill>
                <a:srgbClr val="6666FF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2927332" y="3461401"/>
              <a:ext cx="235974" cy="235974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10"/>
          <p:cNvGrpSpPr/>
          <p:nvPr/>
        </p:nvGrpSpPr>
        <p:grpSpPr>
          <a:xfrm>
            <a:off x="4533119" y="3260735"/>
            <a:ext cx="1205793" cy="956410"/>
            <a:chOff x="2040642" y="2228347"/>
            <a:chExt cx="1205793" cy="956410"/>
          </a:xfrm>
        </p:grpSpPr>
        <p:cxnSp>
          <p:nvCxnSpPr>
            <p:cNvPr id="12" name="Straight Connector 11"/>
            <p:cNvCxnSpPr/>
            <p:nvPr/>
          </p:nvCxnSpPr>
          <p:spPr bwMode="auto">
            <a:xfrm flipV="1">
              <a:off x="2161309" y="2355273"/>
              <a:ext cx="969818" cy="734290"/>
            </a:xfrm>
            <a:prstGeom prst="lin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" name="Oval 12"/>
            <p:cNvSpPr/>
            <p:nvPr/>
          </p:nvSpPr>
          <p:spPr>
            <a:xfrm>
              <a:off x="2040642" y="2948783"/>
              <a:ext cx="235974" cy="235974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rgbClr val="FFFF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3010461" y="2228347"/>
              <a:ext cx="235974" cy="235974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0629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74</a:t>
            </a:fld>
            <a:endParaRPr lang="en-US" dirty="0"/>
          </a:p>
        </p:txBody>
      </p:sp>
      <p:sp>
        <p:nvSpPr>
          <p:cNvPr id="5" name="Trapezoid 4"/>
          <p:cNvSpPr/>
          <p:nvPr/>
        </p:nvSpPr>
        <p:spPr>
          <a:xfrm>
            <a:off x="1327355" y="2510323"/>
            <a:ext cx="6813754" cy="3197303"/>
          </a:xfrm>
          <a:prstGeom prst="trapezoid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5"/>
          <p:cNvGrpSpPr/>
          <p:nvPr/>
        </p:nvGrpSpPr>
        <p:grpSpPr>
          <a:xfrm>
            <a:off x="3580282" y="2892471"/>
            <a:ext cx="2075501" cy="1837292"/>
            <a:chOff x="1087805" y="1860083"/>
            <a:chExt cx="2075501" cy="1837292"/>
          </a:xfrm>
        </p:grpSpPr>
        <p:sp>
          <p:nvSpPr>
            <p:cNvPr id="7" name="Isosceles Triangle 6"/>
            <p:cNvSpPr/>
            <p:nvPr/>
          </p:nvSpPr>
          <p:spPr>
            <a:xfrm>
              <a:off x="1149927" y="1953491"/>
              <a:ext cx="1912482" cy="1648691"/>
            </a:xfrm>
            <a:prstGeom prst="triangl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1087805" y="3459614"/>
              <a:ext cx="235974" cy="235974"/>
            </a:xfrm>
            <a:prstGeom prst="ellipse">
              <a:avLst/>
            </a:prstGeom>
            <a:solidFill>
              <a:srgbClr val="92D050"/>
            </a:solidFill>
            <a:ln w="38100">
              <a:solidFill>
                <a:srgbClr val="92D05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963771" y="1860083"/>
              <a:ext cx="235974" cy="235974"/>
            </a:xfrm>
            <a:prstGeom prst="ellipse">
              <a:avLst/>
            </a:prstGeom>
            <a:solidFill>
              <a:srgbClr val="6666FF"/>
            </a:solidFill>
            <a:ln w="38100">
              <a:solidFill>
                <a:srgbClr val="6666FF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2927332" y="3461401"/>
              <a:ext cx="235974" cy="235974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 bwMode="auto">
          <a:xfrm>
            <a:off x="693173" y="860322"/>
            <a:ext cx="6061589" cy="1015663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Can perturb vertex within (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p+q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+1)-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dimension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²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ball …</a:t>
            </a:r>
          </a:p>
        </p:txBody>
      </p:sp>
      <p:sp>
        <p:nvSpPr>
          <p:cNvPr id="15" name="Oval 14"/>
          <p:cNvSpPr/>
          <p:nvPr/>
        </p:nvSpPr>
        <p:spPr>
          <a:xfrm>
            <a:off x="5206180" y="2949677"/>
            <a:ext cx="1047136" cy="104713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Arc 16"/>
          <p:cNvSpPr/>
          <p:nvPr/>
        </p:nvSpPr>
        <p:spPr bwMode="auto">
          <a:xfrm flipV="1">
            <a:off x="5265173" y="3229896"/>
            <a:ext cx="914400" cy="501446"/>
          </a:xfrm>
          <a:prstGeom prst="arc">
            <a:avLst>
              <a:gd name="adj1" fmla="val 11906097"/>
              <a:gd name="adj2" fmla="val 0"/>
            </a:avLst>
          </a:prstGeom>
          <a:noFill/>
          <a:ln w="571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6" name="Group 10"/>
          <p:cNvGrpSpPr/>
          <p:nvPr/>
        </p:nvGrpSpPr>
        <p:grpSpPr>
          <a:xfrm>
            <a:off x="4533119" y="3260735"/>
            <a:ext cx="1205793" cy="956410"/>
            <a:chOff x="2040642" y="2228347"/>
            <a:chExt cx="1205793" cy="956410"/>
          </a:xfrm>
        </p:grpSpPr>
        <p:cxnSp>
          <p:nvCxnSpPr>
            <p:cNvPr id="12" name="Straight Connector 11"/>
            <p:cNvCxnSpPr/>
            <p:nvPr/>
          </p:nvCxnSpPr>
          <p:spPr bwMode="auto">
            <a:xfrm flipV="1">
              <a:off x="2161309" y="2355273"/>
              <a:ext cx="969818" cy="734290"/>
            </a:xfrm>
            <a:prstGeom prst="lin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" name="Oval 12"/>
            <p:cNvSpPr/>
            <p:nvPr/>
          </p:nvSpPr>
          <p:spPr>
            <a:xfrm>
              <a:off x="2040642" y="2948783"/>
              <a:ext cx="235974" cy="235974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rgbClr val="FFFF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3010461" y="2228347"/>
              <a:ext cx="235974" cy="235974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922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75</a:t>
            </a:fld>
            <a:endParaRPr lang="en-US" dirty="0"/>
          </a:p>
        </p:txBody>
      </p:sp>
      <p:sp>
        <p:nvSpPr>
          <p:cNvPr id="5" name="Trapezoid 4"/>
          <p:cNvSpPr/>
          <p:nvPr/>
        </p:nvSpPr>
        <p:spPr>
          <a:xfrm>
            <a:off x="1327355" y="2510323"/>
            <a:ext cx="6813754" cy="3197303"/>
          </a:xfrm>
          <a:prstGeom prst="trapezoid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chemeClr val="accent6">
                <a:lumMod val="75000"/>
              </a:schemeClr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5"/>
          <p:cNvGrpSpPr/>
          <p:nvPr/>
        </p:nvGrpSpPr>
        <p:grpSpPr>
          <a:xfrm>
            <a:off x="3580282" y="2892471"/>
            <a:ext cx="2075501" cy="1837292"/>
            <a:chOff x="1087805" y="1860083"/>
            <a:chExt cx="2075501" cy="1837292"/>
          </a:xfrm>
        </p:grpSpPr>
        <p:sp>
          <p:nvSpPr>
            <p:cNvPr id="7" name="Isosceles Triangle 6"/>
            <p:cNvSpPr/>
            <p:nvPr/>
          </p:nvSpPr>
          <p:spPr>
            <a:xfrm>
              <a:off x="1149927" y="1953491"/>
              <a:ext cx="1912482" cy="1648691"/>
            </a:xfrm>
            <a:prstGeom prst="triangl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1087805" y="3459614"/>
              <a:ext cx="235974" cy="235974"/>
            </a:xfrm>
            <a:prstGeom prst="ellipse">
              <a:avLst/>
            </a:prstGeom>
            <a:solidFill>
              <a:srgbClr val="92D050"/>
            </a:solidFill>
            <a:ln w="38100">
              <a:solidFill>
                <a:srgbClr val="92D05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963771" y="1860083"/>
              <a:ext cx="235974" cy="235974"/>
            </a:xfrm>
            <a:prstGeom prst="ellipse">
              <a:avLst/>
            </a:prstGeom>
            <a:solidFill>
              <a:srgbClr val="6666FF"/>
            </a:solidFill>
            <a:ln w="38100">
              <a:solidFill>
                <a:srgbClr val="6666FF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2927332" y="3461401"/>
              <a:ext cx="235974" cy="235974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 bwMode="auto">
          <a:xfrm>
            <a:off x="693173" y="860322"/>
            <a:ext cx="6061589" cy="1015663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Can perturb vertex within (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p+q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+1)-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dimension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²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ball …</a:t>
            </a:r>
          </a:p>
        </p:txBody>
      </p:sp>
      <p:sp>
        <p:nvSpPr>
          <p:cNvPr id="15" name="Oval 14"/>
          <p:cNvSpPr/>
          <p:nvPr/>
        </p:nvSpPr>
        <p:spPr>
          <a:xfrm>
            <a:off x="5206180" y="2949677"/>
            <a:ext cx="1047136" cy="104713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>
            <a:noFill/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Arc 16"/>
          <p:cNvSpPr/>
          <p:nvPr/>
        </p:nvSpPr>
        <p:spPr bwMode="auto">
          <a:xfrm flipV="1">
            <a:off x="5265173" y="3229896"/>
            <a:ext cx="914400" cy="501446"/>
          </a:xfrm>
          <a:prstGeom prst="arc">
            <a:avLst>
              <a:gd name="adj1" fmla="val 11906097"/>
              <a:gd name="adj2" fmla="val 0"/>
            </a:avLst>
          </a:prstGeom>
          <a:noFill/>
          <a:ln w="571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6" name="Group 10"/>
          <p:cNvGrpSpPr/>
          <p:nvPr/>
        </p:nvGrpSpPr>
        <p:grpSpPr>
          <a:xfrm>
            <a:off x="4533119" y="2587225"/>
            <a:ext cx="1225457" cy="1629920"/>
            <a:chOff x="2040642" y="1554837"/>
            <a:chExt cx="1225457" cy="1629920"/>
          </a:xfrm>
        </p:grpSpPr>
        <p:cxnSp>
          <p:nvCxnSpPr>
            <p:cNvPr id="12" name="Straight Connector 11"/>
            <p:cNvCxnSpPr/>
            <p:nvPr/>
          </p:nvCxnSpPr>
          <p:spPr bwMode="auto">
            <a:xfrm flipV="1">
              <a:off x="2161309" y="2355273"/>
              <a:ext cx="969818" cy="734290"/>
            </a:xfrm>
            <a:prstGeom prst="line">
              <a:avLst/>
            </a:prstGeom>
            <a:noFill/>
            <a:ln w="571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" name="Oval 12"/>
            <p:cNvSpPr/>
            <p:nvPr/>
          </p:nvSpPr>
          <p:spPr>
            <a:xfrm>
              <a:off x="2040642" y="2948783"/>
              <a:ext cx="235974" cy="235974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rgbClr val="FFFF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3010461" y="2228347"/>
              <a:ext cx="235974" cy="23597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  <a:prstDash val="sysDot"/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3030125" y="1554837"/>
              <a:ext cx="235974" cy="235974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 bwMode="auto">
          <a:xfrm>
            <a:off x="1730476" y="5378245"/>
            <a:ext cx="606158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Out of the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hyperplane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Straight Arrow Connector 19"/>
          <p:cNvCxnSpPr>
            <a:stCxn id="14" idx="0"/>
          </p:cNvCxnSpPr>
          <p:nvPr/>
        </p:nvCxnSpPr>
        <p:spPr bwMode="auto">
          <a:xfrm rot="16200000" flipV="1">
            <a:off x="5324392" y="2964202"/>
            <a:ext cx="576529" cy="16538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Connector 21"/>
          <p:cNvCxnSpPr>
            <a:stCxn id="13" idx="7"/>
          </p:cNvCxnSpPr>
          <p:nvPr/>
        </p:nvCxnSpPr>
        <p:spPr bwMode="auto">
          <a:xfrm rot="5400000" flipH="1" flipV="1">
            <a:off x="4496326" y="2922416"/>
            <a:ext cx="1331523" cy="855104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51951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76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977100" y="1401098"/>
            <a:ext cx="771557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Repeat until star diameter &lt;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Lebesgue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number: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1969579" y="2212207"/>
            <a:ext cx="3655168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Construct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 Ch</a:t>
            </a:r>
            <a:r>
              <a:rPr lang="en-US" sz="2800" baseline="30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N-1</a:t>
            </a:r>
            <a:r>
              <a:rPr lang="en-US" sz="2800" baseline="-25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1969579" y="3084871"/>
            <a:ext cx="2922595" cy="58477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Perturb to </a:t>
            </a:r>
            <a:r>
              <a:rPr lang="en-US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en-US" sz="2800" baseline="30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baseline="-25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endParaRPr lang="en-US" sz="2800" dirty="0" smtClean="0">
              <a:solidFill>
                <a:schemeClr val="tx1"/>
              </a:solidFill>
              <a:latin typeface="cmmi1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2765971" y="3957535"/>
            <a:ext cx="524214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So open-star cover is chromatic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977100" y="4768643"/>
            <a:ext cx="676499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Construct color-preserving simplicial map</a:t>
            </a:r>
          </a:p>
        </p:txBody>
      </p:sp>
    </p:spTree>
    <p:extLst>
      <p:ext uri="{BB962C8B-B14F-4D97-AF65-F5344CB8AC3E}">
        <p14:creationId xmlns:p14="http://schemas.microsoft.com/office/powerpoint/2010/main" val="4111208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9838C-E50F-4582-A855-56555098063F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A794-4692-4779-9EBA-A0B3349CB0A1}" type="slidenum">
              <a:rPr lang="en-US" smtClean="0"/>
              <a:pPr/>
              <a:t>77</a:t>
            </a:fld>
            <a:endParaRPr lang="en-US" dirty="0"/>
          </a:p>
        </p:txBody>
      </p:sp>
      <p:sp>
        <p:nvSpPr>
          <p:cNvPr id="5" name="Date Placeholder 2"/>
          <p:cNvSpPr txBox="1">
            <a:spLocks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96F5114-7792-44A0-8895-839824EE2AB3}" type="datetime5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11-Mar-15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A13F16-CD78-4520-9B53-E3A23A002AF0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8" name="Group 97"/>
          <p:cNvGrpSpPr/>
          <p:nvPr/>
        </p:nvGrpSpPr>
        <p:grpSpPr>
          <a:xfrm>
            <a:off x="4645643" y="1352677"/>
            <a:ext cx="3859401" cy="2593781"/>
            <a:chOff x="4763630" y="851232"/>
            <a:chExt cx="3859401" cy="2593781"/>
          </a:xfrm>
        </p:grpSpPr>
        <p:sp>
          <p:nvSpPr>
            <p:cNvPr id="52" name="Freeform 51"/>
            <p:cNvSpPr/>
            <p:nvPr/>
          </p:nvSpPr>
          <p:spPr>
            <a:xfrm>
              <a:off x="4763630" y="851232"/>
              <a:ext cx="3859401" cy="2590801"/>
            </a:xfrm>
            <a:custGeom>
              <a:avLst/>
              <a:gdLst>
                <a:gd name="connsiteX0" fmla="*/ 1122218 w 2992582"/>
                <a:gd name="connsiteY0" fmla="*/ 0 h 2008909"/>
                <a:gd name="connsiteX1" fmla="*/ 1122218 w 2992582"/>
                <a:gd name="connsiteY1" fmla="*/ 0 h 2008909"/>
                <a:gd name="connsiteX2" fmla="*/ 1039091 w 2992582"/>
                <a:gd name="connsiteY2" fmla="*/ 83128 h 2008909"/>
                <a:gd name="connsiteX3" fmla="*/ 0 w 2992582"/>
                <a:gd name="connsiteY3" fmla="*/ 1025237 h 2008909"/>
                <a:gd name="connsiteX4" fmla="*/ 748146 w 2992582"/>
                <a:gd name="connsiteY4" fmla="*/ 1925782 h 2008909"/>
                <a:gd name="connsiteX5" fmla="*/ 2493818 w 2992582"/>
                <a:gd name="connsiteY5" fmla="*/ 2008909 h 2008909"/>
                <a:gd name="connsiteX6" fmla="*/ 2646218 w 2992582"/>
                <a:gd name="connsiteY6" fmla="*/ 1967346 h 2008909"/>
                <a:gd name="connsiteX7" fmla="*/ 2715491 w 2992582"/>
                <a:gd name="connsiteY7" fmla="*/ 1953491 h 2008909"/>
                <a:gd name="connsiteX8" fmla="*/ 2992582 w 2992582"/>
                <a:gd name="connsiteY8" fmla="*/ 1233055 h 2008909"/>
                <a:gd name="connsiteX9" fmla="*/ 2992582 w 2992582"/>
                <a:gd name="connsiteY9" fmla="*/ 1066800 h 2008909"/>
                <a:gd name="connsiteX10" fmla="*/ 2743200 w 2992582"/>
                <a:gd name="connsiteY10" fmla="*/ 401782 h 2008909"/>
                <a:gd name="connsiteX11" fmla="*/ 2618509 w 2992582"/>
                <a:gd name="connsiteY11" fmla="*/ 360219 h 2008909"/>
                <a:gd name="connsiteX12" fmla="*/ 1122218 w 2992582"/>
                <a:gd name="connsiteY12" fmla="*/ 0 h 2008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92582" h="2008909">
                  <a:moveTo>
                    <a:pt x="1122218" y="0"/>
                  </a:moveTo>
                  <a:lnTo>
                    <a:pt x="1122218" y="0"/>
                  </a:lnTo>
                  <a:lnTo>
                    <a:pt x="1039091" y="83128"/>
                  </a:lnTo>
                  <a:lnTo>
                    <a:pt x="0" y="1025237"/>
                  </a:lnTo>
                  <a:lnTo>
                    <a:pt x="748146" y="1925782"/>
                  </a:lnTo>
                  <a:lnTo>
                    <a:pt x="2493818" y="2008909"/>
                  </a:lnTo>
                  <a:cubicBezTo>
                    <a:pt x="2544618" y="1995055"/>
                    <a:pt x="2595135" y="1980117"/>
                    <a:pt x="2646218" y="1967346"/>
                  </a:cubicBezTo>
                  <a:cubicBezTo>
                    <a:pt x="2669063" y="1961635"/>
                    <a:pt x="2715491" y="1953491"/>
                    <a:pt x="2715491" y="1953491"/>
                  </a:cubicBezTo>
                  <a:lnTo>
                    <a:pt x="2992582" y="1233055"/>
                  </a:lnTo>
                  <a:lnTo>
                    <a:pt x="2992582" y="1066800"/>
                  </a:lnTo>
                  <a:lnTo>
                    <a:pt x="2743200" y="401782"/>
                  </a:lnTo>
                  <a:cubicBezTo>
                    <a:pt x="2628040" y="358597"/>
                    <a:pt x="2671822" y="360219"/>
                    <a:pt x="2618509" y="360219"/>
                  </a:cubicBezTo>
                  <a:lnTo>
                    <a:pt x="1122218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Isosceles Triangle 53"/>
            <p:cNvSpPr/>
            <p:nvPr/>
          </p:nvSpPr>
          <p:spPr>
            <a:xfrm>
              <a:off x="6335845" y="1433122"/>
              <a:ext cx="1317844" cy="1136073"/>
            </a:xfrm>
            <a:prstGeom prst="triangle">
              <a:avLst/>
            </a:prstGeom>
            <a:gradFill>
              <a:gsLst>
                <a:gs pos="0">
                  <a:srgbClr val="FF0000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260356" y="2458360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rgbClr val="00B0F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924940" y="1363851"/>
              <a:ext cx="152400" cy="152400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7589958" y="2472214"/>
              <a:ext cx="152400" cy="152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Isosceles Triangle 58"/>
            <p:cNvSpPr/>
            <p:nvPr/>
          </p:nvSpPr>
          <p:spPr>
            <a:xfrm flipV="1">
              <a:off x="6836765" y="2074763"/>
              <a:ext cx="314896" cy="271462"/>
            </a:xfrm>
            <a:prstGeom prst="triangle">
              <a:avLst/>
            </a:prstGeom>
            <a:ln w="127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0" name="Straight Connector 59"/>
            <p:cNvCxnSpPr>
              <a:stCxn id="59" idx="4"/>
              <a:endCxn id="57" idx="4"/>
            </p:cNvCxnSpPr>
            <p:nvPr/>
          </p:nvCxnSpPr>
          <p:spPr bwMode="auto">
            <a:xfrm rot="16200000" flipV="1">
              <a:off x="6797145" y="1720246"/>
              <a:ext cx="558512" cy="150521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Straight Connector 61"/>
            <p:cNvCxnSpPr>
              <a:endCxn id="59" idx="2"/>
            </p:cNvCxnSpPr>
            <p:nvPr/>
          </p:nvCxnSpPr>
          <p:spPr bwMode="auto">
            <a:xfrm rot="5400000">
              <a:off x="6666975" y="1744494"/>
              <a:ext cx="500060" cy="160479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4" name="Straight Connector 63"/>
            <p:cNvCxnSpPr>
              <a:endCxn id="56" idx="6"/>
            </p:cNvCxnSpPr>
            <p:nvPr/>
          </p:nvCxnSpPr>
          <p:spPr bwMode="auto">
            <a:xfrm rot="5400000">
              <a:off x="6396521" y="2119573"/>
              <a:ext cx="431223" cy="398751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Straight Connector 65"/>
            <p:cNvCxnSpPr>
              <a:stCxn id="59" idx="0"/>
            </p:cNvCxnSpPr>
            <p:nvPr/>
          </p:nvCxnSpPr>
          <p:spPr bwMode="auto">
            <a:xfrm rot="5400000">
              <a:off x="6661055" y="2166765"/>
              <a:ext cx="153698" cy="512618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/>
            <p:cNvCxnSpPr>
              <a:stCxn id="59" idx="4"/>
              <a:endCxn id="58" idx="2"/>
            </p:cNvCxnSpPr>
            <p:nvPr/>
          </p:nvCxnSpPr>
          <p:spPr bwMode="auto">
            <a:xfrm rot="16200000" flipH="1">
              <a:off x="7133983" y="2092440"/>
              <a:ext cx="473651" cy="438297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/>
            <p:cNvCxnSpPr>
              <a:endCxn id="58" idx="2"/>
            </p:cNvCxnSpPr>
            <p:nvPr/>
          </p:nvCxnSpPr>
          <p:spPr bwMode="auto">
            <a:xfrm>
              <a:off x="6954381" y="2360512"/>
              <a:ext cx="635577" cy="187902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/>
            <p:cNvCxnSpPr>
              <a:stCxn id="59" idx="4"/>
            </p:cNvCxnSpPr>
            <p:nvPr/>
          </p:nvCxnSpPr>
          <p:spPr bwMode="auto">
            <a:xfrm rot="5400000" flipH="1" flipV="1">
              <a:off x="7063621" y="1887193"/>
              <a:ext cx="275611" cy="99531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3" name="Straight Connector 72"/>
            <p:cNvCxnSpPr>
              <a:stCxn id="59" idx="4"/>
            </p:cNvCxnSpPr>
            <p:nvPr/>
          </p:nvCxnSpPr>
          <p:spPr bwMode="auto">
            <a:xfrm rot="16200000" flipH="1">
              <a:off x="7221245" y="2005179"/>
              <a:ext cx="93098" cy="232267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" name="Straight Connector 73"/>
            <p:cNvCxnSpPr/>
            <p:nvPr/>
          </p:nvCxnSpPr>
          <p:spPr bwMode="auto">
            <a:xfrm rot="16200000" flipH="1">
              <a:off x="7000470" y="2433331"/>
              <a:ext cx="206477" cy="117987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" name="Straight Connector 74"/>
            <p:cNvCxnSpPr>
              <a:stCxn id="59" idx="0"/>
            </p:cNvCxnSpPr>
            <p:nvPr/>
          </p:nvCxnSpPr>
          <p:spPr bwMode="auto">
            <a:xfrm rot="5400000">
              <a:off x="6784182" y="2370784"/>
              <a:ext cx="234591" cy="185472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6" name="Straight Connector 75"/>
            <p:cNvCxnSpPr>
              <a:stCxn id="59" idx="2"/>
            </p:cNvCxnSpPr>
            <p:nvPr/>
          </p:nvCxnSpPr>
          <p:spPr bwMode="auto">
            <a:xfrm rot="16200000" flipV="1">
              <a:off x="6707071" y="1945068"/>
              <a:ext cx="172372" cy="87017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7" name="Straight Connector 76"/>
            <p:cNvCxnSpPr>
              <a:stCxn id="59" idx="2"/>
            </p:cNvCxnSpPr>
            <p:nvPr/>
          </p:nvCxnSpPr>
          <p:spPr bwMode="auto">
            <a:xfrm rot="16200000" flipH="1" flipV="1">
              <a:off x="6621346" y="2026183"/>
              <a:ext cx="166840" cy="263999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8" name="TextBox 77"/>
            <p:cNvSpPr txBox="1"/>
            <p:nvPr/>
          </p:nvSpPr>
          <p:spPr bwMode="auto">
            <a:xfrm>
              <a:off x="6310265" y="2798682"/>
              <a:ext cx="1447289" cy="646331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Div</a:t>
              </a:r>
              <a:r>
                <a:rPr lang="en-US" sz="3600" dirty="0" smtClean="0">
                  <a:solidFill>
                    <a:schemeClr val="tx1"/>
                  </a:solidFill>
                  <a:latin typeface="cmmi10"/>
                  <a:cs typeface="Arial" panose="020B0604020202020204" pitchFamily="34" charset="0"/>
                </a:rPr>
                <a:t> ¾</a:t>
              </a: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1696063" y="3705728"/>
            <a:ext cx="2932391" cy="2527923"/>
            <a:chOff x="5403273" y="2327564"/>
            <a:chExt cx="3487466" cy="3006436"/>
          </a:xfrm>
        </p:grpSpPr>
        <p:sp>
          <p:nvSpPr>
            <p:cNvPr id="100" name="Hexagon 99"/>
            <p:cNvSpPr/>
            <p:nvPr/>
          </p:nvSpPr>
          <p:spPr>
            <a:xfrm>
              <a:off x="5403273" y="2327564"/>
              <a:ext cx="3487466" cy="3006436"/>
            </a:xfrm>
            <a:prstGeom prst="hexagon">
              <a:avLst/>
            </a:prstGeom>
            <a:gradFill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 bwMode="auto">
            <a:xfrm>
              <a:off x="6319236" y="4454230"/>
              <a:ext cx="1397745" cy="768676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chemeClr val="tx1"/>
                  </a:solidFill>
                  <a:latin typeface="cmmi10"/>
                  <a:cs typeface="Arial" panose="020B0604020202020204" pitchFamily="34" charset="0"/>
                </a:rPr>
                <a:t>¢</a:t>
              </a:r>
              <a:r>
                <a:rPr lang="en-US" sz="3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3600" dirty="0" smtClean="0">
                  <a:solidFill>
                    <a:schemeClr val="tx1"/>
                  </a:solidFill>
                  <a:latin typeface="cmmi10"/>
                  <a:cs typeface="Arial" panose="020B0604020202020204" pitchFamily="34" charset="0"/>
                </a:rPr>
                <a:t>¾</a:t>
              </a:r>
              <a:r>
                <a:rPr lang="en-US" sz="3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grpSp>
          <p:nvGrpSpPr>
            <p:cNvPr id="102" name="Group 45"/>
            <p:cNvGrpSpPr/>
            <p:nvPr/>
          </p:nvGrpSpPr>
          <p:grpSpPr>
            <a:xfrm>
              <a:off x="6068291" y="3020291"/>
              <a:ext cx="1427018" cy="1371600"/>
              <a:chOff x="6068291" y="3020291"/>
              <a:chExt cx="1427018" cy="1371600"/>
            </a:xfrm>
          </p:grpSpPr>
          <p:sp>
            <p:nvSpPr>
              <p:cNvPr id="103" name="Freeform 102"/>
              <p:cNvSpPr/>
              <p:nvPr/>
            </p:nvSpPr>
            <p:spPr>
              <a:xfrm>
                <a:off x="6456218" y="3103418"/>
                <a:ext cx="651164" cy="401782"/>
              </a:xfrm>
              <a:custGeom>
                <a:avLst/>
                <a:gdLst>
                  <a:gd name="connsiteX0" fmla="*/ 318655 w 651164"/>
                  <a:gd name="connsiteY0" fmla="*/ 0 h 401782"/>
                  <a:gd name="connsiteX1" fmla="*/ 0 w 651164"/>
                  <a:gd name="connsiteY1" fmla="*/ 387927 h 401782"/>
                  <a:gd name="connsiteX2" fmla="*/ 651164 w 651164"/>
                  <a:gd name="connsiteY2" fmla="*/ 401782 h 401782"/>
                  <a:gd name="connsiteX3" fmla="*/ 318655 w 651164"/>
                  <a:gd name="connsiteY3" fmla="*/ 0 h 401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1164" h="401782">
                    <a:moveTo>
                      <a:pt x="318655" y="0"/>
                    </a:moveTo>
                    <a:lnTo>
                      <a:pt x="0" y="387927"/>
                    </a:lnTo>
                    <a:lnTo>
                      <a:pt x="651164" y="401782"/>
                    </a:lnTo>
                    <a:lnTo>
                      <a:pt x="31865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  <a:ln w="38100">
                <a:solidFill>
                  <a:schemeClr val="accent6">
                    <a:lumMod val="75000"/>
                  </a:schemeClr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" name="Freeform 103"/>
              <p:cNvSpPr/>
              <p:nvPr/>
            </p:nvSpPr>
            <p:spPr>
              <a:xfrm>
                <a:off x="6137564" y="3505200"/>
                <a:ext cx="651164" cy="401782"/>
              </a:xfrm>
              <a:custGeom>
                <a:avLst/>
                <a:gdLst>
                  <a:gd name="connsiteX0" fmla="*/ 318655 w 651164"/>
                  <a:gd name="connsiteY0" fmla="*/ 0 h 401782"/>
                  <a:gd name="connsiteX1" fmla="*/ 0 w 651164"/>
                  <a:gd name="connsiteY1" fmla="*/ 387927 h 401782"/>
                  <a:gd name="connsiteX2" fmla="*/ 651164 w 651164"/>
                  <a:gd name="connsiteY2" fmla="*/ 401782 h 401782"/>
                  <a:gd name="connsiteX3" fmla="*/ 318655 w 651164"/>
                  <a:gd name="connsiteY3" fmla="*/ 0 h 401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1164" h="401782">
                    <a:moveTo>
                      <a:pt x="318655" y="0"/>
                    </a:moveTo>
                    <a:lnTo>
                      <a:pt x="0" y="387927"/>
                    </a:lnTo>
                    <a:lnTo>
                      <a:pt x="651164" y="401782"/>
                    </a:lnTo>
                    <a:lnTo>
                      <a:pt x="31865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  <a:ln w="38100">
                <a:solidFill>
                  <a:schemeClr val="accent6">
                    <a:lumMod val="75000"/>
                  </a:schemeClr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5" name="Freeform 104"/>
              <p:cNvSpPr/>
              <p:nvPr/>
            </p:nvSpPr>
            <p:spPr>
              <a:xfrm>
                <a:off x="6802582" y="3519055"/>
                <a:ext cx="651164" cy="401782"/>
              </a:xfrm>
              <a:custGeom>
                <a:avLst/>
                <a:gdLst>
                  <a:gd name="connsiteX0" fmla="*/ 318655 w 651164"/>
                  <a:gd name="connsiteY0" fmla="*/ 0 h 401782"/>
                  <a:gd name="connsiteX1" fmla="*/ 0 w 651164"/>
                  <a:gd name="connsiteY1" fmla="*/ 387927 h 401782"/>
                  <a:gd name="connsiteX2" fmla="*/ 651164 w 651164"/>
                  <a:gd name="connsiteY2" fmla="*/ 401782 h 401782"/>
                  <a:gd name="connsiteX3" fmla="*/ 318655 w 651164"/>
                  <a:gd name="connsiteY3" fmla="*/ 0 h 401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1164" h="401782">
                    <a:moveTo>
                      <a:pt x="318655" y="0"/>
                    </a:moveTo>
                    <a:lnTo>
                      <a:pt x="0" y="387927"/>
                    </a:lnTo>
                    <a:lnTo>
                      <a:pt x="651164" y="401782"/>
                    </a:lnTo>
                    <a:lnTo>
                      <a:pt x="31865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  <a:ln w="38100">
                <a:solidFill>
                  <a:schemeClr val="accent6">
                    <a:lumMod val="75000"/>
                  </a:schemeClr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6" name="Freeform 105"/>
              <p:cNvSpPr/>
              <p:nvPr/>
            </p:nvSpPr>
            <p:spPr>
              <a:xfrm flipV="1">
                <a:off x="6456218" y="3505201"/>
                <a:ext cx="651164" cy="401782"/>
              </a:xfrm>
              <a:custGeom>
                <a:avLst/>
                <a:gdLst>
                  <a:gd name="connsiteX0" fmla="*/ 318655 w 651164"/>
                  <a:gd name="connsiteY0" fmla="*/ 0 h 401782"/>
                  <a:gd name="connsiteX1" fmla="*/ 0 w 651164"/>
                  <a:gd name="connsiteY1" fmla="*/ 387927 h 401782"/>
                  <a:gd name="connsiteX2" fmla="*/ 651164 w 651164"/>
                  <a:gd name="connsiteY2" fmla="*/ 401782 h 401782"/>
                  <a:gd name="connsiteX3" fmla="*/ 318655 w 651164"/>
                  <a:gd name="connsiteY3" fmla="*/ 0 h 401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1164" h="401782">
                    <a:moveTo>
                      <a:pt x="318655" y="0"/>
                    </a:moveTo>
                    <a:lnTo>
                      <a:pt x="0" y="387927"/>
                    </a:lnTo>
                    <a:lnTo>
                      <a:pt x="651164" y="401782"/>
                    </a:lnTo>
                    <a:lnTo>
                      <a:pt x="31865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  <a:ln w="38100">
                <a:solidFill>
                  <a:schemeClr val="accent6">
                    <a:lumMod val="75000"/>
                  </a:schemeClr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7" name="Freeform 106"/>
              <p:cNvSpPr/>
              <p:nvPr/>
            </p:nvSpPr>
            <p:spPr>
              <a:xfrm flipV="1">
                <a:off x="6788728" y="3103419"/>
                <a:ext cx="651164" cy="401782"/>
              </a:xfrm>
              <a:custGeom>
                <a:avLst/>
                <a:gdLst>
                  <a:gd name="connsiteX0" fmla="*/ 318655 w 651164"/>
                  <a:gd name="connsiteY0" fmla="*/ 0 h 401782"/>
                  <a:gd name="connsiteX1" fmla="*/ 0 w 651164"/>
                  <a:gd name="connsiteY1" fmla="*/ 387927 h 401782"/>
                  <a:gd name="connsiteX2" fmla="*/ 651164 w 651164"/>
                  <a:gd name="connsiteY2" fmla="*/ 401782 h 401782"/>
                  <a:gd name="connsiteX3" fmla="*/ 318655 w 651164"/>
                  <a:gd name="connsiteY3" fmla="*/ 0 h 401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1164" h="401782">
                    <a:moveTo>
                      <a:pt x="318655" y="0"/>
                    </a:moveTo>
                    <a:lnTo>
                      <a:pt x="0" y="387927"/>
                    </a:lnTo>
                    <a:lnTo>
                      <a:pt x="651164" y="401782"/>
                    </a:lnTo>
                    <a:lnTo>
                      <a:pt x="31865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  <a:ln w="38100">
                <a:solidFill>
                  <a:schemeClr val="accent6">
                    <a:lumMod val="75000"/>
                  </a:schemeClr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8" name="Oval 107"/>
              <p:cNvSpPr/>
              <p:nvPr/>
            </p:nvSpPr>
            <p:spPr>
              <a:xfrm>
                <a:off x="7342909" y="3075709"/>
                <a:ext cx="152400" cy="1524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38100">
                <a:solidFill>
                  <a:schemeClr val="accent6">
                    <a:lumMod val="75000"/>
                  </a:schemeClr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9" name="Oval 108"/>
              <p:cNvSpPr/>
              <p:nvPr/>
            </p:nvSpPr>
            <p:spPr>
              <a:xfrm>
                <a:off x="7079673" y="3435927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rgbClr val="FF0000"/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0" name="Freeform 109"/>
              <p:cNvSpPr/>
              <p:nvPr/>
            </p:nvSpPr>
            <p:spPr>
              <a:xfrm flipV="1">
                <a:off x="6137564" y="3906982"/>
                <a:ext cx="651164" cy="401782"/>
              </a:xfrm>
              <a:custGeom>
                <a:avLst/>
                <a:gdLst>
                  <a:gd name="connsiteX0" fmla="*/ 318655 w 651164"/>
                  <a:gd name="connsiteY0" fmla="*/ 0 h 401782"/>
                  <a:gd name="connsiteX1" fmla="*/ 0 w 651164"/>
                  <a:gd name="connsiteY1" fmla="*/ 387927 h 401782"/>
                  <a:gd name="connsiteX2" fmla="*/ 651164 w 651164"/>
                  <a:gd name="connsiteY2" fmla="*/ 401782 h 401782"/>
                  <a:gd name="connsiteX3" fmla="*/ 318655 w 651164"/>
                  <a:gd name="connsiteY3" fmla="*/ 0 h 401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1164" h="401782">
                    <a:moveTo>
                      <a:pt x="318655" y="0"/>
                    </a:moveTo>
                    <a:lnTo>
                      <a:pt x="0" y="387927"/>
                    </a:lnTo>
                    <a:lnTo>
                      <a:pt x="651164" y="401782"/>
                    </a:lnTo>
                    <a:lnTo>
                      <a:pt x="31865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  <a:ln w="38100">
                <a:solidFill>
                  <a:schemeClr val="accent6">
                    <a:lumMod val="75000"/>
                  </a:schemeClr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" name="Oval 110"/>
              <p:cNvSpPr/>
              <p:nvPr/>
            </p:nvSpPr>
            <p:spPr>
              <a:xfrm>
                <a:off x="6386946" y="4239491"/>
                <a:ext cx="152400" cy="152400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rgbClr val="00B0F0"/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" name="Oval 111"/>
              <p:cNvSpPr/>
              <p:nvPr/>
            </p:nvSpPr>
            <p:spPr>
              <a:xfrm>
                <a:off x="6373092" y="3380509"/>
                <a:ext cx="152400" cy="152400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rgbClr val="00B0F0"/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3" name="Oval 112"/>
              <p:cNvSpPr/>
              <p:nvPr/>
            </p:nvSpPr>
            <p:spPr>
              <a:xfrm>
                <a:off x="6068291" y="3865418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rgbClr val="FF0000"/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4" name="Freeform 113"/>
              <p:cNvSpPr/>
              <p:nvPr/>
            </p:nvSpPr>
            <p:spPr>
              <a:xfrm flipV="1">
                <a:off x="6816436" y="3906983"/>
                <a:ext cx="651164" cy="401782"/>
              </a:xfrm>
              <a:custGeom>
                <a:avLst/>
                <a:gdLst>
                  <a:gd name="connsiteX0" fmla="*/ 318655 w 651164"/>
                  <a:gd name="connsiteY0" fmla="*/ 0 h 401782"/>
                  <a:gd name="connsiteX1" fmla="*/ 0 w 651164"/>
                  <a:gd name="connsiteY1" fmla="*/ 387927 h 401782"/>
                  <a:gd name="connsiteX2" fmla="*/ 651164 w 651164"/>
                  <a:gd name="connsiteY2" fmla="*/ 401782 h 401782"/>
                  <a:gd name="connsiteX3" fmla="*/ 318655 w 651164"/>
                  <a:gd name="connsiteY3" fmla="*/ 0 h 401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1164" h="401782">
                    <a:moveTo>
                      <a:pt x="318655" y="0"/>
                    </a:moveTo>
                    <a:lnTo>
                      <a:pt x="0" y="387927"/>
                    </a:lnTo>
                    <a:lnTo>
                      <a:pt x="651164" y="401782"/>
                    </a:lnTo>
                    <a:lnTo>
                      <a:pt x="31865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  <a:ln w="38100">
                <a:solidFill>
                  <a:schemeClr val="accent6">
                    <a:lumMod val="75000"/>
                  </a:schemeClr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5" name="Oval 114"/>
              <p:cNvSpPr/>
              <p:nvPr/>
            </p:nvSpPr>
            <p:spPr>
              <a:xfrm>
                <a:off x="6677891" y="3851563"/>
                <a:ext cx="152400" cy="1524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38100">
                <a:solidFill>
                  <a:schemeClr val="accent6">
                    <a:lumMod val="75000"/>
                  </a:schemeClr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7051963" y="4197928"/>
                <a:ext cx="152400" cy="152400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rgbClr val="00B0F0"/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7342909" y="3865418"/>
                <a:ext cx="152400" cy="1524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38100">
                <a:solidFill>
                  <a:schemeClr val="accent6">
                    <a:lumMod val="75000"/>
                  </a:schemeClr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8" name="Oval 117"/>
              <p:cNvSpPr/>
              <p:nvPr/>
            </p:nvSpPr>
            <p:spPr>
              <a:xfrm>
                <a:off x="6705600" y="3020291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rgbClr val="FF0000"/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cxnSp>
        <p:nvCxnSpPr>
          <p:cNvPr id="119" name="Curved Connector 118"/>
          <p:cNvCxnSpPr>
            <a:stCxn id="54" idx="1"/>
          </p:cNvCxnSpPr>
          <p:nvPr/>
        </p:nvCxnSpPr>
        <p:spPr bwMode="auto">
          <a:xfrm rot="10800000" flipV="1">
            <a:off x="3200403" y="2502603"/>
            <a:ext cx="3346917" cy="2644583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3" name="TextBox 122"/>
          <p:cNvSpPr txBox="1"/>
          <p:nvPr/>
        </p:nvSpPr>
        <p:spPr bwMode="auto">
          <a:xfrm>
            <a:off x="5140216" y="4134602"/>
            <a:ext cx="484428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Ã</a:t>
            </a:r>
          </a:p>
        </p:txBody>
      </p:sp>
      <p:sp>
        <p:nvSpPr>
          <p:cNvPr id="124" name="TextBox 123"/>
          <p:cNvSpPr txBox="1"/>
          <p:nvPr/>
        </p:nvSpPr>
        <p:spPr bwMode="auto">
          <a:xfrm>
            <a:off x="6432599" y="4984955"/>
            <a:ext cx="112402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Given</a:t>
            </a:r>
          </a:p>
        </p:txBody>
      </p:sp>
    </p:spTree>
    <p:extLst>
      <p:ext uri="{BB962C8B-B14F-4D97-AF65-F5344CB8AC3E}">
        <p14:creationId xmlns:p14="http://schemas.microsoft.com/office/powerpoint/2010/main" val="365829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9838C-E50F-4582-A855-56555098063F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A794-4692-4779-9EBA-A0B3349CB0A1}" type="slidenum">
              <a:rPr lang="en-US" smtClean="0"/>
              <a:pPr/>
              <a:t>78</a:t>
            </a:fld>
            <a:endParaRPr lang="en-US" dirty="0"/>
          </a:p>
        </p:txBody>
      </p:sp>
      <p:sp>
        <p:nvSpPr>
          <p:cNvPr id="5" name="Date Placeholder 2"/>
          <p:cNvSpPr txBox="1">
            <a:spLocks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96F5114-7792-44A0-8895-839824EE2AB3}" type="datetime5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11-Mar-15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A13F16-CD78-4520-9B53-E3A23A002AF0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 bwMode="auto">
          <a:xfrm>
            <a:off x="4661426" y="1180009"/>
            <a:ext cx="458780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Á</a:t>
            </a:r>
          </a:p>
        </p:txBody>
      </p:sp>
      <p:grpSp>
        <p:nvGrpSpPr>
          <p:cNvPr id="4" name="Group 96"/>
          <p:cNvGrpSpPr/>
          <p:nvPr/>
        </p:nvGrpSpPr>
        <p:grpSpPr>
          <a:xfrm>
            <a:off x="181896" y="408976"/>
            <a:ext cx="3859401" cy="2593781"/>
            <a:chOff x="609599" y="925169"/>
            <a:chExt cx="3859401" cy="2593781"/>
          </a:xfrm>
        </p:grpSpPr>
        <p:sp>
          <p:nvSpPr>
            <p:cNvPr id="7" name="Freeform 6"/>
            <p:cNvSpPr/>
            <p:nvPr/>
          </p:nvSpPr>
          <p:spPr>
            <a:xfrm>
              <a:off x="609599" y="925169"/>
              <a:ext cx="3859401" cy="2590801"/>
            </a:xfrm>
            <a:custGeom>
              <a:avLst/>
              <a:gdLst>
                <a:gd name="connsiteX0" fmla="*/ 1122218 w 2992582"/>
                <a:gd name="connsiteY0" fmla="*/ 0 h 2008909"/>
                <a:gd name="connsiteX1" fmla="*/ 1122218 w 2992582"/>
                <a:gd name="connsiteY1" fmla="*/ 0 h 2008909"/>
                <a:gd name="connsiteX2" fmla="*/ 1039091 w 2992582"/>
                <a:gd name="connsiteY2" fmla="*/ 83128 h 2008909"/>
                <a:gd name="connsiteX3" fmla="*/ 0 w 2992582"/>
                <a:gd name="connsiteY3" fmla="*/ 1025237 h 2008909"/>
                <a:gd name="connsiteX4" fmla="*/ 748146 w 2992582"/>
                <a:gd name="connsiteY4" fmla="*/ 1925782 h 2008909"/>
                <a:gd name="connsiteX5" fmla="*/ 2493818 w 2992582"/>
                <a:gd name="connsiteY5" fmla="*/ 2008909 h 2008909"/>
                <a:gd name="connsiteX6" fmla="*/ 2646218 w 2992582"/>
                <a:gd name="connsiteY6" fmla="*/ 1967346 h 2008909"/>
                <a:gd name="connsiteX7" fmla="*/ 2715491 w 2992582"/>
                <a:gd name="connsiteY7" fmla="*/ 1953491 h 2008909"/>
                <a:gd name="connsiteX8" fmla="*/ 2992582 w 2992582"/>
                <a:gd name="connsiteY8" fmla="*/ 1233055 h 2008909"/>
                <a:gd name="connsiteX9" fmla="*/ 2992582 w 2992582"/>
                <a:gd name="connsiteY9" fmla="*/ 1066800 h 2008909"/>
                <a:gd name="connsiteX10" fmla="*/ 2743200 w 2992582"/>
                <a:gd name="connsiteY10" fmla="*/ 401782 h 2008909"/>
                <a:gd name="connsiteX11" fmla="*/ 2618509 w 2992582"/>
                <a:gd name="connsiteY11" fmla="*/ 360219 h 2008909"/>
                <a:gd name="connsiteX12" fmla="*/ 1122218 w 2992582"/>
                <a:gd name="connsiteY12" fmla="*/ 0 h 2008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92582" h="2008909">
                  <a:moveTo>
                    <a:pt x="1122218" y="0"/>
                  </a:moveTo>
                  <a:lnTo>
                    <a:pt x="1122218" y="0"/>
                  </a:lnTo>
                  <a:lnTo>
                    <a:pt x="1039091" y="83128"/>
                  </a:lnTo>
                  <a:lnTo>
                    <a:pt x="0" y="1025237"/>
                  </a:lnTo>
                  <a:lnTo>
                    <a:pt x="748146" y="1925782"/>
                  </a:lnTo>
                  <a:lnTo>
                    <a:pt x="2493818" y="2008909"/>
                  </a:lnTo>
                  <a:cubicBezTo>
                    <a:pt x="2544618" y="1995055"/>
                    <a:pt x="2595135" y="1980117"/>
                    <a:pt x="2646218" y="1967346"/>
                  </a:cubicBezTo>
                  <a:cubicBezTo>
                    <a:pt x="2669063" y="1961635"/>
                    <a:pt x="2715491" y="1953491"/>
                    <a:pt x="2715491" y="1953491"/>
                  </a:cubicBezTo>
                  <a:lnTo>
                    <a:pt x="2992582" y="1233055"/>
                  </a:lnTo>
                  <a:lnTo>
                    <a:pt x="2992582" y="1066800"/>
                  </a:lnTo>
                  <a:lnTo>
                    <a:pt x="2743200" y="401782"/>
                  </a:lnTo>
                  <a:cubicBezTo>
                    <a:pt x="2628040" y="358597"/>
                    <a:pt x="2671822" y="360219"/>
                    <a:pt x="2618509" y="360219"/>
                  </a:cubicBezTo>
                  <a:lnTo>
                    <a:pt x="1122218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Isosceles Triangle 12"/>
            <p:cNvSpPr/>
            <p:nvPr/>
          </p:nvSpPr>
          <p:spPr>
            <a:xfrm>
              <a:off x="2181814" y="1507059"/>
              <a:ext cx="1317844" cy="1136073"/>
            </a:xfrm>
            <a:prstGeom prst="triangle">
              <a:avLst/>
            </a:prstGeom>
            <a:gradFill>
              <a:gsLst>
                <a:gs pos="0">
                  <a:srgbClr val="FF0000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2106325" y="2532297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rgbClr val="00B0F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770909" y="1437788"/>
              <a:ext cx="152400" cy="152400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3435927" y="2546151"/>
              <a:ext cx="152400" cy="152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Isosceles Triangle 35"/>
            <p:cNvSpPr/>
            <p:nvPr/>
          </p:nvSpPr>
          <p:spPr>
            <a:xfrm flipV="1">
              <a:off x="2682734" y="2148700"/>
              <a:ext cx="314896" cy="271462"/>
            </a:xfrm>
            <a:prstGeom prst="triangle">
              <a:avLst/>
            </a:prstGeom>
            <a:ln w="127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7" name="Straight Connector 36"/>
            <p:cNvCxnSpPr>
              <a:stCxn id="36" idx="4"/>
              <a:endCxn id="15" idx="4"/>
            </p:cNvCxnSpPr>
            <p:nvPr/>
          </p:nvCxnSpPr>
          <p:spPr bwMode="auto">
            <a:xfrm rot="16200000" flipV="1">
              <a:off x="2643114" y="1794183"/>
              <a:ext cx="558512" cy="150521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/>
            <p:cNvCxnSpPr>
              <a:endCxn id="36" idx="2"/>
            </p:cNvCxnSpPr>
            <p:nvPr/>
          </p:nvCxnSpPr>
          <p:spPr bwMode="auto">
            <a:xfrm rot="5400000">
              <a:off x="2512944" y="1818431"/>
              <a:ext cx="500060" cy="160479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/>
            <p:cNvCxnSpPr>
              <a:endCxn id="14" idx="6"/>
            </p:cNvCxnSpPr>
            <p:nvPr/>
          </p:nvCxnSpPr>
          <p:spPr bwMode="auto">
            <a:xfrm rot="5400000">
              <a:off x="2242490" y="2193510"/>
              <a:ext cx="431223" cy="398751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/>
            <p:cNvCxnSpPr>
              <a:stCxn id="36" idx="0"/>
            </p:cNvCxnSpPr>
            <p:nvPr/>
          </p:nvCxnSpPr>
          <p:spPr bwMode="auto">
            <a:xfrm rot="5400000">
              <a:off x="2507024" y="2240702"/>
              <a:ext cx="153698" cy="512618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/>
            <p:cNvCxnSpPr>
              <a:stCxn id="36" idx="4"/>
              <a:endCxn id="16" idx="2"/>
            </p:cNvCxnSpPr>
            <p:nvPr/>
          </p:nvCxnSpPr>
          <p:spPr bwMode="auto">
            <a:xfrm rot="16200000" flipH="1">
              <a:off x="2979952" y="2166377"/>
              <a:ext cx="473651" cy="438297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>
              <a:endCxn id="16" idx="2"/>
            </p:cNvCxnSpPr>
            <p:nvPr/>
          </p:nvCxnSpPr>
          <p:spPr bwMode="auto">
            <a:xfrm>
              <a:off x="2800350" y="2434449"/>
              <a:ext cx="635577" cy="187902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Straight Connector 60"/>
            <p:cNvCxnSpPr>
              <a:stCxn id="36" idx="4"/>
            </p:cNvCxnSpPr>
            <p:nvPr/>
          </p:nvCxnSpPr>
          <p:spPr bwMode="auto">
            <a:xfrm rot="5400000" flipH="1" flipV="1">
              <a:off x="2909590" y="1961130"/>
              <a:ext cx="275611" cy="99531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/>
            <p:cNvCxnSpPr>
              <a:stCxn id="36" idx="4"/>
            </p:cNvCxnSpPr>
            <p:nvPr/>
          </p:nvCxnSpPr>
          <p:spPr bwMode="auto">
            <a:xfrm rot="16200000" flipH="1">
              <a:off x="3067214" y="2079116"/>
              <a:ext cx="93098" cy="232267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" name="Straight Connector 64"/>
            <p:cNvCxnSpPr/>
            <p:nvPr/>
          </p:nvCxnSpPr>
          <p:spPr bwMode="auto">
            <a:xfrm rot="16200000" flipH="1">
              <a:off x="2846439" y="2507268"/>
              <a:ext cx="206477" cy="117987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/>
            <p:cNvCxnSpPr>
              <a:stCxn id="36" idx="0"/>
            </p:cNvCxnSpPr>
            <p:nvPr/>
          </p:nvCxnSpPr>
          <p:spPr bwMode="auto">
            <a:xfrm rot="5400000">
              <a:off x="2630151" y="2444721"/>
              <a:ext cx="234591" cy="185472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/>
            <p:cNvCxnSpPr>
              <a:stCxn id="36" idx="2"/>
            </p:cNvCxnSpPr>
            <p:nvPr/>
          </p:nvCxnSpPr>
          <p:spPr bwMode="auto">
            <a:xfrm rot="16200000" flipV="1">
              <a:off x="2553040" y="2019005"/>
              <a:ext cx="172372" cy="87017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/>
            <p:cNvCxnSpPr>
              <a:stCxn id="36" idx="2"/>
            </p:cNvCxnSpPr>
            <p:nvPr/>
          </p:nvCxnSpPr>
          <p:spPr bwMode="auto">
            <a:xfrm rot="16200000" flipH="1" flipV="1">
              <a:off x="2467315" y="2100120"/>
              <a:ext cx="166840" cy="263999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1" name="TextBox 50"/>
            <p:cNvSpPr txBox="1"/>
            <p:nvPr/>
          </p:nvSpPr>
          <p:spPr bwMode="auto">
            <a:xfrm>
              <a:off x="2313485" y="2872619"/>
              <a:ext cx="1290038" cy="646331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</a:t>
              </a:r>
              <a:r>
                <a:rPr lang="en-US" sz="3600" baseline="30000" dirty="0" smtClean="0">
                  <a:solidFill>
                    <a:schemeClr val="tx1"/>
                  </a:solidFill>
                  <a:latin typeface="cmmi10"/>
                  <a:cs typeface="Arial" panose="020B0604020202020204" pitchFamily="34" charset="0"/>
                </a:rPr>
                <a:t>N</a:t>
              </a:r>
              <a:r>
                <a:rPr lang="en-US" sz="3600" dirty="0" smtClean="0">
                  <a:solidFill>
                    <a:schemeClr val="tx1"/>
                  </a:solidFill>
                  <a:latin typeface="cmmi10"/>
                  <a:cs typeface="Arial" panose="020B0604020202020204" pitchFamily="34" charset="0"/>
                </a:rPr>
                <a:t>¾</a:t>
              </a:r>
            </a:p>
          </p:txBody>
        </p:sp>
      </p:grpSp>
      <p:grpSp>
        <p:nvGrpSpPr>
          <p:cNvPr id="8" name="Group 97"/>
          <p:cNvGrpSpPr/>
          <p:nvPr/>
        </p:nvGrpSpPr>
        <p:grpSpPr>
          <a:xfrm>
            <a:off x="4645643" y="1352677"/>
            <a:ext cx="3859401" cy="2593781"/>
            <a:chOff x="4763630" y="851232"/>
            <a:chExt cx="3859401" cy="2593781"/>
          </a:xfrm>
        </p:grpSpPr>
        <p:sp>
          <p:nvSpPr>
            <p:cNvPr id="52" name="Freeform 51"/>
            <p:cNvSpPr/>
            <p:nvPr/>
          </p:nvSpPr>
          <p:spPr>
            <a:xfrm>
              <a:off x="4763630" y="851232"/>
              <a:ext cx="3859401" cy="2590801"/>
            </a:xfrm>
            <a:custGeom>
              <a:avLst/>
              <a:gdLst>
                <a:gd name="connsiteX0" fmla="*/ 1122218 w 2992582"/>
                <a:gd name="connsiteY0" fmla="*/ 0 h 2008909"/>
                <a:gd name="connsiteX1" fmla="*/ 1122218 w 2992582"/>
                <a:gd name="connsiteY1" fmla="*/ 0 h 2008909"/>
                <a:gd name="connsiteX2" fmla="*/ 1039091 w 2992582"/>
                <a:gd name="connsiteY2" fmla="*/ 83128 h 2008909"/>
                <a:gd name="connsiteX3" fmla="*/ 0 w 2992582"/>
                <a:gd name="connsiteY3" fmla="*/ 1025237 h 2008909"/>
                <a:gd name="connsiteX4" fmla="*/ 748146 w 2992582"/>
                <a:gd name="connsiteY4" fmla="*/ 1925782 h 2008909"/>
                <a:gd name="connsiteX5" fmla="*/ 2493818 w 2992582"/>
                <a:gd name="connsiteY5" fmla="*/ 2008909 h 2008909"/>
                <a:gd name="connsiteX6" fmla="*/ 2646218 w 2992582"/>
                <a:gd name="connsiteY6" fmla="*/ 1967346 h 2008909"/>
                <a:gd name="connsiteX7" fmla="*/ 2715491 w 2992582"/>
                <a:gd name="connsiteY7" fmla="*/ 1953491 h 2008909"/>
                <a:gd name="connsiteX8" fmla="*/ 2992582 w 2992582"/>
                <a:gd name="connsiteY8" fmla="*/ 1233055 h 2008909"/>
                <a:gd name="connsiteX9" fmla="*/ 2992582 w 2992582"/>
                <a:gd name="connsiteY9" fmla="*/ 1066800 h 2008909"/>
                <a:gd name="connsiteX10" fmla="*/ 2743200 w 2992582"/>
                <a:gd name="connsiteY10" fmla="*/ 401782 h 2008909"/>
                <a:gd name="connsiteX11" fmla="*/ 2618509 w 2992582"/>
                <a:gd name="connsiteY11" fmla="*/ 360219 h 2008909"/>
                <a:gd name="connsiteX12" fmla="*/ 1122218 w 2992582"/>
                <a:gd name="connsiteY12" fmla="*/ 0 h 2008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92582" h="2008909">
                  <a:moveTo>
                    <a:pt x="1122218" y="0"/>
                  </a:moveTo>
                  <a:lnTo>
                    <a:pt x="1122218" y="0"/>
                  </a:lnTo>
                  <a:lnTo>
                    <a:pt x="1039091" y="83128"/>
                  </a:lnTo>
                  <a:lnTo>
                    <a:pt x="0" y="1025237"/>
                  </a:lnTo>
                  <a:lnTo>
                    <a:pt x="748146" y="1925782"/>
                  </a:lnTo>
                  <a:lnTo>
                    <a:pt x="2493818" y="2008909"/>
                  </a:lnTo>
                  <a:cubicBezTo>
                    <a:pt x="2544618" y="1995055"/>
                    <a:pt x="2595135" y="1980117"/>
                    <a:pt x="2646218" y="1967346"/>
                  </a:cubicBezTo>
                  <a:cubicBezTo>
                    <a:pt x="2669063" y="1961635"/>
                    <a:pt x="2715491" y="1953491"/>
                    <a:pt x="2715491" y="1953491"/>
                  </a:cubicBezTo>
                  <a:lnTo>
                    <a:pt x="2992582" y="1233055"/>
                  </a:lnTo>
                  <a:lnTo>
                    <a:pt x="2992582" y="1066800"/>
                  </a:lnTo>
                  <a:lnTo>
                    <a:pt x="2743200" y="401782"/>
                  </a:lnTo>
                  <a:cubicBezTo>
                    <a:pt x="2628040" y="358597"/>
                    <a:pt x="2671822" y="360219"/>
                    <a:pt x="2618509" y="360219"/>
                  </a:cubicBezTo>
                  <a:lnTo>
                    <a:pt x="1122218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Isosceles Triangle 53"/>
            <p:cNvSpPr/>
            <p:nvPr/>
          </p:nvSpPr>
          <p:spPr>
            <a:xfrm>
              <a:off x="6335845" y="1433122"/>
              <a:ext cx="1317844" cy="1136073"/>
            </a:xfrm>
            <a:prstGeom prst="triangle">
              <a:avLst/>
            </a:prstGeom>
            <a:gradFill>
              <a:gsLst>
                <a:gs pos="0">
                  <a:srgbClr val="FF0000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260356" y="2458360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rgbClr val="00B0F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924940" y="1363851"/>
              <a:ext cx="152400" cy="152400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7589958" y="2472214"/>
              <a:ext cx="152400" cy="152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Isosceles Triangle 58"/>
            <p:cNvSpPr/>
            <p:nvPr/>
          </p:nvSpPr>
          <p:spPr>
            <a:xfrm flipV="1">
              <a:off x="6836765" y="2074763"/>
              <a:ext cx="314896" cy="271462"/>
            </a:xfrm>
            <a:prstGeom prst="triangle">
              <a:avLst/>
            </a:prstGeom>
            <a:ln w="127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0" name="Straight Connector 59"/>
            <p:cNvCxnSpPr>
              <a:stCxn id="59" idx="4"/>
              <a:endCxn id="57" idx="4"/>
            </p:cNvCxnSpPr>
            <p:nvPr/>
          </p:nvCxnSpPr>
          <p:spPr bwMode="auto">
            <a:xfrm rot="16200000" flipV="1">
              <a:off x="6797145" y="1720246"/>
              <a:ext cx="558512" cy="150521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Straight Connector 61"/>
            <p:cNvCxnSpPr>
              <a:endCxn id="59" idx="2"/>
            </p:cNvCxnSpPr>
            <p:nvPr/>
          </p:nvCxnSpPr>
          <p:spPr bwMode="auto">
            <a:xfrm rot="5400000">
              <a:off x="6666975" y="1744494"/>
              <a:ext cx="500060" cy="160479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4" name="Straight Connector 63"/>
            <p:cNvCxnSpPr>
              <a:endCxn id="56" idx="6"/>
            </p:cNvCxnSpPr>
            <p:nvPr/>
          </p:nvCxnSpPr>
          <p:spPr bwMode="auto">
            <a:xfrm rot="5400000">
              <a:off x="6396521" y="2119573"/>
              <a:ext cx="431223" cy="398751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Straight Connector 65"/>
            <p:cNvCxnSpPr>
              <a:stCxn id="59" idx="0"/>
            </p:cNvCxnSpPr>
            <p:nvPr/>
          </p:nvCxnSpPr>
          <p:spPr bwMode="auto">
            <a:xfrm rot="5400000">
              <a:off x="6661055" y="2166765"/>
              <a:ext cx="153698" cy="512618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/>
            <p:cNvCxnSpPr>
              <a:stCxn id="59" idx="4"/>
              <a:endCxn id="58" idx="2"/>
            </p:cNvCxnSpPr>
            <p:nvPr/>
          </p:nvCxnSpPr>
          <p:spPr bwMode="auto">
            <a:xfrm rot="16200000" flipH="1">
              <a:off x="7133983" y="2092440"/>
              <a:ext cx="473651" cy="438297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/>
            <p:cNvCxnSpPr>
              <a:endCxn id="58" idx="2"/>
            </p:cNvCxnSpPr>
            <p:nvPr/>
          </p:nvCxnSpPr>
          <p:spPr bwMode="auto">
            <a:xfrm>
              <a:off x="6954381" y="2360512"/>
              <a:ext cx="635577" cy="187902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/>
            <p:cNvCxnSpPr>
              <a:stCxn id="59" idx="4"/>
            </p:cNvCxnSpPr>
            <p:nvPr/>
          </p:nvCxnSpPr>
          <p:spPr bwMode="auto">
            <a:xfrm rot="5400000" flipH="1" flipV="1">
              <a:off x="7063621" y="1887193"/>
              <a:ext cx="275611" cy="99531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3" name="Straight Connector 72"/>
            <p:cNvCxnSpPr>
              <a:stCxn id="59" idx="4"/>
            </p:cNvCxnSpPr>
            <p:nvPr/>
          </p:nvCxnSpPr>
          <p:spPr bwMode="auto">
            <a:xfrm rot="16200000" flipH="1">
              <a:off x="7221245" y="2005179"/>
              <a:ext cx="93098" cy="232267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" name="Straight Connector 73"/>
            <p:cNvCxnSpPr/>
            <p:nvPr/>
          </p:nvCxnSpPr>
          <p:spPr bwMode="auto">
            <a:xfrm rot="16200000" flipH="1">
              <a:off x="7000470" y="2433331"/>
              <a:ext cx="206477" cy="117987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" name="Straight Connector 74"/>
            <p:cNvCxnSpPr>
              <a:stCxn id="59" idx="0"/>
            </p:cNvCxnSpPr>
            <p:nvPr/>
          </p:nvCxnSpPr>
          <p:spPr bwMode="auto">
            <a:xfrm rot="5400000">
              <a:off x="6784182" y="2370784"/>
              <a:ext cx="234591" cy="185472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6" name="Straight Connector 75"/>
            <p:cNvCxnSpPr>
              <a:stCxn id="59" idx="2"/>
            </p:cNvCxnSpPr>
            <p:nvPr/>
          </p:nvCxnSpPr>
          <p:spPr bwMode="auto">
            <a:xfrm rot="16200000" flipV="1">
              <a:off x="6707071" y="1945068"/>
              <a:ext cx="172372" cy="87017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7" name="Straight Connector 76"/>
            <p:cNvCxnSpPr>
              <a:stCxn id="59" idx="2"/>
            </p:cNvCxnSpPr>
            <p:nvPr/>
          </p:nvCxnSpPr>
          <p:spPr bwMode="auto">
            <a:xfrm rot="16200000" flipH="1" flipV="1">
              <a:off x="6621346" y="2026183"/>
              <a:ext cx="166840" cy="263999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8" name="TextBox 77"/>
            <p:cNvSpPr txBox="1"/>
            <p:nvPr/>
          </p:nvSpPr>
          <p:spPr bwMode="auto">
            <a:xfrm>
              <a:off x="6310265" y="2798682"/>
              <a:ext cx="1447289" cy="646331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Div</a:t>
              </a:r>
              <a:r>
                <a:rPr lang="en-US" sz="3600" dirty="0" smtClean="0">
                  <a:solidFill>
                    <a:schemeClr val="tx1"/>
                  </a:solidFill>
                  <a:latin typeface="cmmi10"/>
                  <a:cs typeface="Arial" panose="020B0604020202020204" pitchFamily="34" charset="0"/>
                </a:rPr>
                <a:t> ¾</a:t>
              </a:r>
            </a:p>
          </p:txBody>
        </p:sp>
      </p:grpSp>
      <p:cxnSp>
        <p:nvCxnSpPr>
          <p:cNvPr id="11" name="Curved Connector 10"/>
          <p:cNvCxnSpPr>
            <a:stCxn id="13" idx="5"/>
            <a:endCxn id="54" idx="1"/>
          </p:cNvCxnSpPr>
          <p:nvPr/>
        </p:nvCxnSpPr>
        <p:spPr bwMode="auto">
          <a:xfrm>
            <a:off x="2742494" y="1558903"/>
            <a:ext cx="3804825" cy="943701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9" name="Group 98"/>
          <p:cNvGrpSpPr/>
          <p:nvPr/>
        </p:nvGrpSpPr>
        <p:grpSpPr>
          <a:xfrm>
            <a:off x="1696063" y="3705728"/>
            <a:ext cx="2932391" cy="2527923"/>
            <a:chOff x="5403273" y="2327564"/>
            <a:chExt cx="3487466" cy="3006436"/>
          </a:xfrm>
        </p:grpSpPr>
        <p:sp>
          <p:nvSpPr>
            <p:cNvPr id="100" name="Hexagon 99"/>
            <p:cNvSpPr/>
            <p:nvPr/>
          </p:nvSpPr>
          <p:spPr>
            <a:xfrm>
              <a:off x="5403273" y="2327564"/>
              <a:ext cx="3487466" cy="3006436"/>
            </a:xfrm>
            <a:prstGeom prst="hexagon">
              <a:avLst/>
            </a:prstGeom>
            <a:gradFill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 bwMode="auto">
            <a:xfrm>
              <a:off x="6319236" y="4454230"/>
              <a:ext cx="1397745" cy="768676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chemeClr val="tx1"/>
                  </a:solidFill>
                  <a:latin typeface="cmmi10"/>
                  <a:cs typeface="Arial" panose="020B0604020202020204" pitchFamily="34" charset="0"/>
                </a:rPr>
                <a:t>¢</a:t>
              </a:r>
              <a:r>
                <a:rPr lang="en-US" sz="3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3600" dirty="0" smtClean="0">
                  <a:solidFill>
                    <a:schemeClr val="tx1"/>
                  </a:solidFill>
                  <a:latin typeface="cmmi10"/>
                  <a:cs typeface="Arial" panose="020B0604020202020204" pitchFamily="34" charset="0"/>
                </a:rPr>
                <a:t>¾</a:t>
              </a:r>
              <a:r>
                <a:rPr lang="en-US" sz="3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grpSp>
          <p:nvGrpSpPr>
            <p:cNvPr id="10" name="Group 45"/>
            <p:cNvGrpSpPr/>
            <p:nvPr/>
          </p:nvGrpSpPr>
          <p:grpSpPr>
            <a:xfrm>
              <a:off x="6068291" y="3020291"/>
              <a:ext cx="1427018" cy="1371600"/>
              <a:chOff x="6068291" y="3020291"/>
              <a:chExt cx="1427018" cy="1371600"/>
            </a:xfrm>
          </p:grpSpPr>
          <p:sp>
            <p:nvSpPr>
              <p:cNvPr id="103" name="Freeform 102"/>
              <p:cNvSpPr/>
              <p:nvPr/>
            </p:nvSpPr>
            <p:spPr>
              <a:xfrm>
                <a:off x="6456218" y="3103418"/>
                <a:ext cx="651164" cy="401782"/>
              </a:xfrm>
              <a:custGeom>
                <a:avLst/>
                <a:gdLst>
                  <a:gd name="connsiteX0" fmla="*/ 318655 w 651164"/>
                  <a:gd name="connsiteY0" fmla="*/ 0 h 401782"/>
                  <a:gd name="connsiteX1" fmla="*/ 0 w 651164"/>
                  <a:gd name="connsiteY1" fmla="*/ 387927 h 401782"/>
                  <a:gd name="connsiteX2" fmla="*/ 651164 w 651164"/>
                  <a:gd name="connsiteY2" fmla="*/ 401782 h 401782"/>
                  <a:gd name="connsiteX3" fmla="*/ 318655 w 651164"/>
                  <a:gd name="connsiteY3" fmla="*/ 0 h 401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1164" h="401782">
                    <a:moveTo>
                      <a:pt x="318655" y="0"/>
                    </a:moveTo>
                    <a:lnTo>
                      <a:pt x="0" y="387927"/>
                    </a:lnTo>
                    <a:lnTo>
                      <a:pt x="651164" y="401782"/>
                    </a:lnTo>
                    <a:lnTo>
                      <a:pt x="31865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  <a:ln w="38100">
                <a:solidFill>
                  <a:schemeClr val="accent6">
                    <a:lumMod val="75000"/>
                  </a:schemeClr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" name="Freeform 103"/>
              <p:cNvSpPr/>
              <p:nvPr/>
            </p:nvSpPr>
            <p:spPr>
              <a:xfrm>
                <a:off x="6137564" y="3505200"/>
                <a:ext cx="651164" cy="401782"/>
              </a:xfrm>
              <a:custGeom>
                <a:avLst/>
                <a:gdLst>
                  <a:gd name="connsiteX0" fmla="*/ 318655 w 651164"/>
                  <a:gd name="connsiteY0" fmla="*/ 0 h 401782"/>
                  <a:gd name="connsiteX1" fmla="*/ 0 w 651164"/>
                  <a:gd name="connsiteY1" fmla="*/ 387927 h 401782"/>
                  <a:gd name="connsiteX2" fmla="*/ 651164 w 651164"/>
                  <a:gd name="connsiteY2" fmla="*/ 401782 h 401782"/>
                  <a:gd name="connsiteX3" fmla="*/ 318655 w 651164"/>
                  <a:gd name="connsiteY3" fmla="*/ 0 h 401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1164" h="401782">
                    <a:moveTo>
                      <a:pt x="318655" y="0"/>
                    </a:moveTo>
                    <a:lnTo>
                      <a:pt x="0" y="387927"/>
                    </a:lnTo>
                    <a:lnTo>
                      <a:pt x="651164" y="401782"/>
                    </a:lnTo>
                    <a:lnTo>
                      <a:pt x="31865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  <a:ln w="38100">
                <a:solidFill>
                  <a:schemeClr val="accent6">
                    <a:lumMod val="75000"/>
                  </a:schemeClr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5" name="Freeform 104"/>
              <p:cNvSpPr/>
              <p:nvPr/>
            </p:nvSpPr>
            <p:spPr>
              <a:xfrm>
                <a:off x="6802582" y="3519055"/>
                <a:ext cx="651164" cy="401782"/>
              </a:xfrm>
              <a:custGeom>
                <a:avLst/>
                <a:gdLst>
                  <a:gd name="connsiteX0" fmla="*/ 318655 w 651164"/>
                  <a:gd name="connsiteY0" fmla="*/ 0 h 401782"/>
                  <a:gd name="connsiteX1" fmla="*/ 0 w 651164"/>
                  <a:gd name="connsiteY1" fmla="*/ 387927 h 401782"/>
                  <a:gd name="connsiteX2" fmla="*/ 651164 w 651164"/>
                  <a:gd name="connsiteY2" fmla="*/ 401782 h 401782"/>
                  <a:gd name="connsiteX3" fmla="*/ 318655 w 651164"/>
                  <a:gd name="connsiteY3" fmla="*/ 0 h 401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1164" h="401782">
                    <a:moveTo>
                      <a:pt x="318655" y="0"/>
                    </a:moveTo>
                    <a:lnTo>
                      <a:pt x="0" y="387927"/>
                    </a:lnTo>
                    <a:lnTo>
                      <a:pt x="651164" y="401782"/>
                    </a:lnTo>
                    <a:lnTo>
                      <a:pt x="31865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  <a:ln w="38100">
                <a:solidFill>
                  <a:schemeClr val="accent6">
                    <a:lumMod val="75000"/>
                  </a:schemeClr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6" name="Freeform 105"/>
              <p:cNvSpPr/>
              <p:nvPr/>
            </p:nvSpPr>
            <p:spPr>
              <a:xfrm flipV="1">
                <a:off x="6456218" y="3505201"/>
                <a:ext cx="651164" cy="401782"/>
              </a:xfrm>
              <a:custGeom>
                <a:avLst/>
                <a:gdLst>
                  <a:gd name="connsiteX0" fmla="*/ 318655 w 651164"/>
                  <a:gd name="connsiteY0" fmla="*/ 0 h 401782"/>
                  <a:gd name="connsiteX1" fmla="*/ 0 w 651164"/>
                  <a:gd name="connsiteY1" fmla="*/ 387927 h 401782"/>
                  <a:gd name="connsiteX2" fmla="*/ 651164 w 651164"/>
                  <a:gd name="connsiteY2" fmla="*/ 401782 h 401782"/>
                  <a:gd name="connsiteX3" fmla="*/ 318655 w 651164"/>
                  <a:gd name="connsiteY3" fmla="*/ 0 h 401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1164" h="401782">
                    <a:moveTo>
                      <a:pt x="318655" y="0"/>
                    </a:moveTo>
                    <a:lnTo>
                      <a:pt x="0" y="387927"/>
                    </a:lnTo>
                    <a:lnTo>
                      <a:pt x="651164" y="401782"/>
                    </a:lnTo>
                    <a:lnTo>
                      <a:pt x="31865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  <a:ln w="38100">
                <a:solidFill>
                  <a:schemeClr val="accent6">
                    <a:lumMod val="75000"/>
                  </a:schemeClr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7" name="Freeform 106"/>
              <p:cNvSpPr/>
              <p:nvPr/>
            </p:nvSpPr>
            <p:spPr>
              <a:xfrm flipV="1">
                <a:off x="6788728" y="3103419"/>
                <a:ext cx="651164" cy="401782"/>
              </a:xfrm>
              <a:custGeom>
                <a:avLst/>
                <a:gdLst>
                  <a:gd name="connsiteX0" fmla="*/ 318655 w 651164"/>
                  <a:gd name="connsiteY0" fmla="*/ 0 h 401782"/>
                  <a:gd name="connsiteX1" fmla="*/ 0 w 651164"/>
                  <a:gd name="connsiteY1" fmla="*/ 387927 h 401782"/>
                  <a:gd name="connsiteX2" fmla="*/ 651164 w 651164"/>
                  <a:gd name="connsiteY2" fmla="*/ 401782 h 401782"/>
                  <a:gd name="connsiteX3" fmla="*/ 318655 w 651164"/>
                  <a:gd name="connsiteY3" fmla="*/ 0 h 401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1164" h="401782">
                    <a:moveTo>
                      <a:pt x="318655" y="0"/>
                    </a:moveTo>
                    <a:lnTo>
                      <a:pt x="0" y="387927"/>
                    </a:lnTo>
                    <a:lnTo>
                      <a:pt x="651164" y="401782"/>
                    </a:lnTo>
                    <a:lnTo>
                      <a:pt x="31865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  <a:ln w="38100">
                <a:solidFill>
                  <a:schemeClr val="accent6">
                    <a:lumMod val="75000"/>
                  </a:schemeClr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8" name="Oval 107"/>
              <p:cNvSpPr/>
              <p:nvPr/>
            </p:nvSpPr>
            <p:spPr>
              <a:xfrm>
                <a:off x="7342909" y="3075709"/>
                <a:ext cx="152400" cy="1524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38100">
                <a:solidFill>
                  <a:schemeClr val="accent6">
                    <a:lumMod val="75000"/>
                  </a:schemeClr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9" name="Oval 108"/>
              <p:cNvSpPr/>
              <p:nvPr/>
            </p:nvSpPr>
            <p:spPr>
              <a:xfrm>
                <a:off x="7079673" y="3435927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rgbClr val="FF0000"/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0" name="Freeform 109"/>
              <p:cNvSpPr/>
              <p:nvPr/>
            </p:nvSpPr>
            <p:spPr>
              <a:xfrm flipV="1">
                <a:off x="6137564" y="3906982"/>
                <a:ext cx="651164" cy="401782"/>
              </a:xfrm>
              <a:custGeom>
                <a:avLst/>
                <a:gdLst>
                  <a:gd name="connsiteX0" fmla="*/ 318655 w 651164"/>
                  <a:gd name="connsiteY0" fmla="*/ 0 h 401782"/>
                  <a:gd name="connsiteX1" fmla="*/ 0 w 651164"/>
                  <a:gd name="connsiteY1" fmla="*/ 387927 h 401782"/>
                  <a:gd name="connsiteX2" fmla="*/ 651164 w 651164"/>
                  <a:gd name="connsiteY2" fmla="*/ 401782 h 401782"/>
                  <a:gd name="connsiteX3" fmla="*/ 318655 w 651164"/>
                  <a:gd name="connsiteY3" fmla="*/ 0 h 401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1164" h="401782">
                    <a:moveTo>
                      <a:pt x="318655" y="0"/>
                    </a:moveTo>
                    <a:lnTo>
                      <a:pt x="0" y="387927"/>
                    </a:lnTo>
                    <a:lnTo>
                      <a:pt x="651164" y="401782"/>
                    </a:lnTo>
                    <a:lnTo>
                      <a:pt x="31865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  <a:ln w="38100">
                <a:solidFill>
                  <a:schemeClr val="accent6">
                    <a:lumMod val="75000"/>
                  </a:schemeClr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" name="Oval 110"/>
              <p:cNvSpPr/>
              <p:nvPr/>
            </p:nvSpPr>
            <p:spPr>
              <a:xfrm>
                <a:off x="6386946" y="4239491"/>
                <a:ext cx="152400" cy="152400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rgbClr val="00B0F0"/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" name="Oval 111"/>
              <p:cNvSpPr/>
              <p:nvPr/>
            </p:nvSpPr>
            <p:spPr>
              <a:xfrm>
                <a:off x="6373092" y="3380509"/>
                <a:ext cx="152400" cy="152400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rgbClr val="00B0F0"/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3" name="Oval 112"/>
              <p:cNvSpPr/>
              <p:nvPr/>
            </p:nvSpPr>
            <p:spPr>
              <a:xfrm>
                <a:off x="6068291" y="3865418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rgbClr val="FF0000"/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4" name="Freeform 113"/>
              <p:cNvSpPr/>
              <p:nvPr/>
            </p:nvSpPr>
            <p:spPr>
              <a:xfrm flipV="1">
                <a:off x="6816436" y="3906983"/>
                <a:ext cx="651164" cy="401782"/>
              </a:xfrm>
              <a:custGeom>
                <a:avLst/>
                <a:gdLst>
                  <a:gd name="connsiteX0" fmla="*/ 318655 w 651164"/>
                  <a:gd name="connsiteY0" fmla="*/ 0 h 401782"/>
                  <a:gd name="connsiteX1" fmla="*/ 0 w 651164"/>
                  <a:gd name="connsiteY1" fmla="*/ 387927 h 401782"/>
                  <a:gd name="connsiteX2" fmla="*/ 651164 w 651164"/>
                  <a:gd name="connsiteY2" fmla="*/ 401782 h 401782"/>
                  <a:gd name="connsiteX3" fmla="*/ 318655 w 651164"/>
                  <a:gd name="connsiteY3" fmla="*/ 0 h 401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1164" h="401782">
                    <a:moveTo>
                      <a:pt x="318655" y="0"/>
                    </a:moveTo>
                    <a:lnTo>
                      <a:pt x="0" y="387927"/>
                    </a:lnTo>
                    <a:lnTo>
                      <a:pt x="651164" y="401782"/>
                    </a:lnTo>
                    <a:lnTo>
                      <a:pt x="31865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  <a:ln w="38100">
                <a:solidFill>
                  <a:schemeClr val="accent6">
                    <a:lumMod val="75000"/>
                  </a:schemeClr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5" name="Oval 114"/>
              <p:cNvSpPr/>
              <p:nvPr/>
            </p:nvSpPr>
            <p:spPr>
              <a:xfrm>
                <a:off x="6677891" y="3851563"/>
                <a:ext cx="152400" cy="1524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38100">
                <a:solidFill>
                  <a:schemeClr val="accent6">
                    <a:lumMod val="75000"/>
                  </a:schemeClr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7051963" y="4197928"/>
                <a:ext cx="152400" cy="152400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rgbClr val="00B0F0"/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7342909" y="3865418"/>
                <a:ext cx="152400" cy="1524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38100">
                <a:solidFill>
                  <a:schemeClr val="accent6">
                    <a:lumMod val="75000"/>
                  </a:schemeClr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8" name="Oval 117"/>
              <p:cNvSpPr/>
              <p:nvPr/>
            </p:nvSpPr>
            <p:spPr>
              <a:xfrm>
                <a:off x="6705600" y="3020291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rgbClr val="FF0000"/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cxnSp>
        <p:nvCxnSpPr>
          <p:cNvPr id="119" name="Curved Connector 118"/>
          <p:cNvCxnSpPr>
            <a:stCxn id="54" idx="1"/>
          </p:cNvCxnSpPr>
          <p:nvPr/>
        </p:nvCxnSpPr>
        <p:spPr bwMode="auto">
          <a:xfrm rot="10800000" flipV="1">
            <a:off x="3200403" y="2502603"/>
            <a:ext cx="3346917" cy="2644583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3" name="TextBox 122"/>
          <p:cNvSpPr txBox="1"/>
          <p:nvPr/>
        </p:nvSpPr>
        <p:spPr bwMode="auto">
          <a:xfrm>
            <a:off x="5140216" y="4134602"/>
            <a:ext cx="484428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Ã</a:t>
            </a:r>
          </a:p>
        </p:txBody>
      </p:sp>
      <p:sp>
        <p:nvSpPr>
          <p:cNvPr id="79" name="TextBox 78"/>
          <p:cNvSpPr txBox="1"/>
          <p:nvPr/>
        </p:nvSpPr>
        <p:spPr bwMode="auto">
          <a:xfrm>
            <a:off x="3956179" y="427703"/>
            <a:ext cx="2124300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Constructed</a:t>
            </a:r>
          </a:p>
        </p:txBody>
      </p:sp>
      <p:sp>
        <p:nvSpPr>
          <p:cNvPr id="82" name="TextBox 81"/>
          <p:cNvSpPr txBox="1"/>
          <p:nvPr/>
        </p:nvSpPr>
        <p:spPr bwMode="auto">
          <a:xfrm>
            <a:off x="6432599" y="4984955"/>
            <a:ext cx="112402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Given</a:t>
            </a:r>
          </a:p>
        </p:txBody>
      </p:sp>
    </p:spTree>
    <p:extLst>
      <p:ext uri="{BB962C8B-B14F-4D97-AF65-F5344CB8AC3E}">
        <p14:creationId xmlns:p14="http://schemas.microsoft.com/office/powerpoint/2010/main" val="14591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9838C-E50F-4582-A855-56555098063F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A794-4692-4779-9EBA-A0B3349CB0A1}" type="slidenum">
              <a:rPr lang="en-US" smtClean="0"/>
              <a:pPr/>
              <a:t>79</a:t>
            </a:fld>
            <a:endParaRPr lang="en-US" dirty="0"/>
          </a:p>
        </p:txBody>
      </p:sp>
      <p:sp>
        <p:nvSpPr>
          <p:cNvPr id="5" name="Date Placeholder 2"/>
          <p:cNvSpPr txBox="1">
            <a:spLocks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96F5114-7792-44A0-8895-839824EE2AB3}" type="datetime5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11-Mar-15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A13F16-CD78-4520-9B53-E3A23A002AF0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 bwMode="auto">
          <a:xfrm>
            <a:off x="4661426" y="1180009"/>
            <a:ext cx="458780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Á</a:t>
            </a:r>
          </a:p>
        </p:txBody>
      </p:sp>
      <p:grpSp>
        <p:nvGrpSpPr>
          <p:cNvPr id="4" name="Group 96"/>
          <p:cNvGrpSpPr/>
          <p:nvPr/>
        </p:nvGrpSpPr>
        <p:grpSpPr>
          <a:xfrm>
            <a:off x="181896" y="408976"/>
            <a:ext cx="3859401" cy="2593781"/>
            <a:chOff x="609599" y="925169"/>
            <a:chExt cx="3859401" cy="2593781"/>
          </a:xfrm>
        </p:grpSpPr>
        <p:sp>
          <p:nvSpPr>
            <p:cNvPr id="7" name="Freeform 6"/>
            <p:cNvSpPr/>
            <p:nvPr/>
          </p:nvSpPr>
          <p:spPr>
            <a:xfrm>
              <a:off x="609599" y="925169"/>
              <a:ext cx="3859401" cy="2590801"/>
            </a:xfrm>
            <a:custGeom>
              <a:avLst/>
              <a:gdLst>
                <a:gd name="connsiteX0" fmla="*/ 1122218 w 2992582"/>
                <a:gd name="connsiteY0" fmla="*/ 0 h 2008909"/>
                <a:gd name="connsiteX1" fmla="*/ 1122218 w 2992582"/>
                <a:gd name="connsiteY1" fmla="*/ 0 h 2008909"/>
                <a:gd name="connsiteX2" fmla="*/ 1039091 w 2992582"/>
                <a:gd name="connsiteY2" fmla="*/ 83128 h 2008909"/>
                <a:gd name="connsiteX3" fmla="*/ 0 w 2992582"/>
                <a:gd name="connsiteY3" fmla="*/ 1025237 h 2008909"/>
                <a:gd name="connsiteX4" fmla="*/ 748146 w 2992582"/>
                <a:gd name="connsiteY4" fmla="*/ 1925782 h 2008909"/>
                <a:gd name="connsiteX5" fmla="*/ 2493818 w 2992582"/>
                <a:gd name="connsiteY5" fmla="*/ 2008909 h 2008909"/>
                <a:gd name="connsiteX6" fmla="*/ 2646218 w 2992582"/>
                <a:gd name="connsiteY6" fmla="*/ 1967346 h 2008909"/>
                <a:gd name="connsiteX7" fmla="*/ 2715491 w 2992582"/>
                <a:gd name="connsiteY7" fmla="*/ 1953491 h 2008909"/>
                <a:gd name="connsiteX8" fmla="*/ 2992582 w 2992582"/>
                <a:gd name="connsiteY8" fmla="*/ 1233055 h 2008909"/>
                <a:gd name="connsiteX9" fmla="*/ 2992582 w 2992582"/>
                <a:gd name="connsiteY9" fmla="*/ 1066800 h 2008909"/>
                <a:gd name="connsiteX10" fmla="*/ 2743200 w 2992582"/>
                <a:gd name="connsiteY10" fmla="*/ 401782 h 2008909"/>
                <a:gd name="connsiteX11" fmla="*/ 2618509 w 2992582"/>
                <a:gd name="connsiteY11" fmla="*/ 360219 h 2008909"/>
                <a:gd name="connsiteX12" fmla="*/ 1122218 w 2992582"/>
                <a:gd name="connsiteY12" fmla="*/ 0 h 2008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92582" h="2008909">
                  <a:moveTo>
                    <a:pt x="1122218" y="0"/>
                  </a:moveTo>
                  <a:lnTo>
                    <a:pt x="1122218" y="0"/>
                  </a:lnTo>
                  <a:lnTo>
                    <a:pt x="1039091" y="83128"/>
                  </a:lnTo>
                  <a:lnTo>
                    <a:pt x="0" y="1025237"/>
                  </a:lnTo>
                  <a:lnTo>
                    <a:pt x="748146" y="1925782"/>
                  </a:lnTo>
                  <a:lnTo>
                    <a:pt x="2493818" y="2008909"/>
                  </a:lnTo>
                  <a:cubicBezTo>
                    <a:pt x="2544618" y="1995055"/>
                    <a:pt x="2595135" y="1980117"/>
                    <a:pt x="2646218" y="1967346"/>
                  </a:cubicBezTo>
                  <a:cubicBezTo>
                    <a:pt x="2669063" y="1961635"/>
                    <a:pt x="2715491" y="1953491"/>
                    <a:pt x="2715491" y="1953491"/>
                  </a:cubicBezTo>
                  <a:lnTo>
                    <a:pt x="2992582" y="1233055"/>
                  </a:lnTo>
                  <a:lnTo>
                    <a:pt x="2992582" y="1066800"/>
                  </a:lnTo>
                  <a:lnTo>
                    <a:pt x="2743200" y="401782"/>
                  </a:lnTo>
                  <a:cubicBezTo>
                    <a:pt x="2628040" y="358597"/>
                    <a:pt x="2671822" y="360219"/>
                    <a:pt x="2618509" y="360219"/>
                  </a:cubicBezTo>
                  <a:lnTo>
                    <a:pt x="1122218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Isosceles Triangle 12"/>
            <p:cNvSpPr/>
            <p:nvPr/>
          </p:nvSpPr>
          <p:spPr>
            <a:xfrm>
              <a:off x="2181814" y="1507059"/>
              <a:ext cx="1317844" cy="1136073"/>
            </a:xfrm>
            <a:prstGeom prst="triangle">
              <a:avLst/>
            </a:prstGeom>
            <a:gradFill>
              <a:gsLst>
                <a:gs pos="0">
                  <a:srgbClr val="FF0000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2106325" y="2532297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rgbClr val="00B0F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770909" y="1437788"/>
              <a:ext cx="152400" cy="152400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3435927" y="2546151"/>
              <a:ext cx="152400" cy="152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Isosceles Triangle 35"/>
            <p:cNvSpPr/>
            <p:nvPr/>
          </p:nvSpPr>
          <p:spPr>
            <a:xfrm flipV="1">
              <a:off x="2682734" y="2148700"/>
              <a:ext cx="314896" cy="271462"/>
            </a:xfrm>
            <a:prstGeom prst="triangle">
              <a:avLst/>
            </a:prstGeom>
            <a:ln w="127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7" name="Straight Connector 36"/>
            <p:cNvCxnSpPr>
              <a:stCxn id="36" idx="4"/>
              <a:endCxn id="15" idx="4"/>
            </p:cNvCxnSpPr>
            <p:nvPr/>
          </p:nvCxnSpPr>
          <p:spPr bwMode="auto">
            <a:xfrm rot="16200000" flipV="1">
              <a:off x="2643114" y="1794183"/>
              <a:ext cx="558512" cy="150521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/>
            <p:cNvCxnSpPr>
              <a:endCxn id="36" idx="2"/>
            </p:cNvCxnSpPr>
            <p:nvPr/>
          </p:nvCxnSpPr>
          <p:spPr bwMode="auto">
            <a:xfrm rot="5400000">
              <a:off x="2512944" y="1818431"/>
              <a:ext cx="500060" cy="160479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/>
            <p:cNvCxnSpPr>
              <a:endCxn id="14" idx="6"/>
            </p:cNvCxnSpPr>
            <p:nvPr/>
          </p:nvCxnSpPr>
          <p:spPr bwMode="auto">
            <a:xfrm rot="5400000">
              <a:off x="2242490" y="2193510"/>
              <a:ext cx="431223" cy="398751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/>
            <p:cNvCxnSpPr>
              <a:stCxn id="36" idx="0"/>
            </p:cNvCxnSpPr>
            <p:nvPr/>
          </p:nvCxnSpPr>
          <p:spPr bwMode="auto">
            <a:xfrm rot="5400000">
              <a:off x="2507024" y="2240702"/>
              <a:ext cx="153698" cy="512618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/>
            <p:cNvCxnSpPr>
              <a:stCxn id="36" idx="4"/>
              <a:endCxn id="16" idx="2"/>
            </p:cNvCxnSpPr>
            <p:nvPr/>
          </p:nvCxnSpPr>
          <p:spPr bwMode="auto">
            <a:xfrm rot="16200000" flipH="1">
              <a:off x="2979952" y="2166377"/>
              <a:ext cx="473651" cy="438297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>
              <a:endCxn id="16" idx="2"/>
            </p:cNvCxnSpPr>
            <p:nvPr/>
          </p:nvCxnSpPr>
          <p:spPr bwMode="auto">
            <a:xfrm>
              <a:off x="2800350" y="2434449"/>
              <a:ext cx="635577" cy="187902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Straight Connector 60"/>
            <p:cNvCxnSpPr>
              <a:stCxn id="36" idx="4"/>
            </p:cNvCxnSpPr>
            <p:nvPr/>
          </p:nvCxnSpPr>
          <p:spPr bwMode="auto">
            <a:xfrm rot="5400000" flipH="1" flipV="1">
              <a:off x="2909590" y="1961130"/>
              <a:ext cx="275611" cy="99531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/>
            <p:cNvCxnSpPr>
              <a:stCxn id="36" idx="4"/>
            </p:cNvCxnSpPr>
            <p:nvPr/>
          </p:nvCxnSpPr>
          <p:spPr bwMode="auto">
            <a:xfrm rot="16200000" flipH="1">
              <a:off x="3067214" y="2079116"/>
              <a:ext cx="93098" cy="232267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" name="Straight Connector 64"/>
            <p:cNvCxnSpPr/>
            <p:nvPr/>
          </p:nvCxnSpPr>
          <p:spPr bwMode="auto">
            <a:xfrm rot="16200000" flipH="1">
              <a:off x="2846439" y="2507268"/>
              <a:ext cx="206477" cy="117987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/>
            <p:cNvCxnSpPr>
              <a:stCxn id="36" idx="0"/>
            </p:cNvCxnSpPr>
            <p:nvPr/>
          </p:nvCxnSpPr>
          <p:spPr bwMode="auto">
            <a:xfrm rot="5400000">
              <a:off x="2630151" y="2444721"/>
              <a:ext cx="234591" cy="185472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/>
            <p:cNvCxnSpPr>
              <a:stCxn id="36" idx="2"/>
            </p:cNvCxnSpPr>
            <p:nvPr/>
          </p:nvCxnSpPr>
          <p:spPr bwMode="auto">
            <a:xfrm rot="16200000" flipV="1">
              <a:off x="2553040" y="2019005"/>
              <a:ext cx="172372" cy="87017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/>
            <p:cNvCxnSpPr>
              <a:stCxn id="36" idx="2"/>
            </p:cNvCxnSpPr>
            <p:nvPr/>
          </p:nvCxnSpPr>
          <p:spPr bwMode="auto">
            <a:xfrm rot="16200000" flipH="1" flipV="1">
              <a:off x="2467315" y="2100120"/>
              <a:ext cx="166840" cy="263999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1" name="TextBox 50"/>
            <p:cNvSpPr txBox="1"/>
            <p:nvPr/>
          </p:nvSpPr>
          <p:spPr bwMode="auto">
            <a:xfrm>
              <a:off x="2313485" y="2872619"/>
              <a:ext cx="1290038" cy="646331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</a:t>
              </a:r>
              <a:r>
                <a:rPr lang="en-US" sz="3600" baseline="30000" dirty="0" smtClean="0">
                  <a:solidFill>
                    <a:schemeClr val="tx1"/>
                  </a:solidFill>
                  <a:latin typeface="cmmi10"/>
                  <a:cs typeface="Arial" panose="020B0604020202020204" pitchFamily="34" charset="0"/>
                </a:rPr>
                <a:t>N</a:t>
              </a:r>
              <a:r>
                <a:rPr lang="en-US" sz="3600" dirty="0" smtClean="0">
                  <a:solidFill>
                    <a:schemeClr val="tx1"/>
                  </a:solidFill>
                  <a:latin typeface="cmmi10"/>
                  <a:cs typeface="Arial" panose="020B0604020202020204" pitchFamily="34" charset="0"/>
                </a:rPr>
                <a:t>¾</a:t>
              </a:r>
            </a:p>
          </p:txBody>
        </p:sp>
      </p:grpSp>
      <p:grpSp>
        <p:nvGrpSpPr>
          <p:cNvPr id="8" name="Group 97"/>
          <p:cNvGrpSpPr/>
          <p:nvPr/>
        </p:nvGrpSpPr>
        <p:grpSpPr>
          <a:xfrm>
            <a:off x="4645643" y="1352677"/>
            <a:ext cx="3859401" cy="2593781"/>
            <a:chOff x="4763630" y="851232"/>
            <a:chExt cx="3859401" cy="2593781"/>
          </a:xfrm>
        </p:grpSpPr>
        <p:sp>
          <p:nvSpPr>
            <p:cNvPr id="52" name="Freeform 51"/>
            <p:cNvSpPr/>
            <p:nvPr/>
          </p:nvSpPr>
          <p:spPr>
            <a:xfrm>
              <a:off x="4763630" y="851232"/>
              <a:ext cx="3859401" cy="2590801"/>
            </a:xfrm>
            <a:custGeom>
              <a:avLst/>
              <a:gdLst>
                <a:gd name="connsiteX0" fmla="*/ 1122218 w 2992582"/>
                <a:gd name="connsiteY0" fmla="*/ 0 h 2008909"/>
                <a:gd name="connsiteX1" fmla="*/ 1122218 w 2992582"/>
                <a:gd name="connsiteY1" fmla="*/ 0 h 2008909"/>
                <a:gd name="connsiteX2" fmla="*/ 1039091 w 2992582"/>
                <a:gd name="connsiteY2" fmla="*/ 83128 h 2008909"/>
                <a:gd name="connsiteX3" fmla="*/ 0 w 2992582"/>
                <a:gd name="connsiteY3" fmla="*/ 1025237 h 2008909"/>
                <a:gd name="connsiteX4" fmla="*/ 748146 w 2992582"/>
                <a:gd name="connsiteY4" fmla="*/ 1925782 h 2008909"/>
                <a:gd name="connsiteX5" fmla="*/ 2493818 w 2992582"/>
                <a:gd name="connsiteY5" fmla="*/ 2008909 h 2008909"/>
                <a:gd name="connsiteX6" fmla="*/ 2646218 w 2992582"/>
                <a:gd name="connsiteY6" fmla="*/ 1967346 h 2008909"/>
                <a:gd name="connsiteX7" fmla="*/ 2715491 w 2992582"/>
                <a:gd name="connsiteY7" fmla="*/ 1953491 h 2008909"/>
                <a:gd name="connsiteX8" fmla="*/ 2992582 w 2992582"/>
                <a:gd name="connsiteY8" fmla="*/ 1233055 h 2008909"/>
                <a:gd name="connsiteX9" fmla="*/ 2992582 w 2992582"/>
                <a:gd name="connsiteY9" fmla="*/ 1066800 h 2008909"/>
                <a:gd name="connsiteX10" fmla="*/ 2743200 w 2992582"/>
                <a:gd name="connsiteY10" fmla="*/ 401782 h 2008909"/>
                <a:gd name="connsiteX11" fmla="*/ 2618509 w 2992582"/>
                <a:gd name="connsiteY11" fmla="*/ 360219 h 2008909"/>
                <a:gd name="connsiteX12" fmla="*/ 1122218 w 2992582"/>
                <a:gd name="connsiteY12" fmla="*/ 0 h 2008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92582" h="2008909">
                  <a:moveTo>
                    <a:pt x="1122218" y="0"/>
                  </a:moveTo>
                  <a:lnTo>
                    <a:pt x="1122218" y="0"/>
                  </a:lnTo>
                  <a:lnTo>
                    <a:pt x="1039091" y="83128"/>
                  </a:lnTo>
                  <a:lnTo>
                    <a:pt x="0" y="1025237"/>
                  </a:lnTo>
                  <a:lnTo>
                    <a:pt x="748146" y="1925782"/>
                  </a:lnTo>
                  <a:lnTo>
                    <a:pt x="2493818" y="2008909"/>
                  </a:lnTo>
                  <a:cubicBezTo>
                    <a:pt x="2544618" y="1995055"/>
                    <a:pt x="2595135" y="1980117"/>
                    <a:pt x="2646218" y="1967346"/>
                  </a:cubicBezTo>
                  <a:cubicBezTo>
                    <a:pt x="2669063" y="1961635"/>
                    <a:pt x="2715491" y="1953491"/>
                    <a:pt x="2715491" y="1953491"/>
                  </a:cubicBezTo>
                  <a:lnTo>
                    <a:pt x="2992582" y="1233055"/>
                  </a:lnTo>
                  <a:lnTo>
                    <a:pt x="2992582" y="1066800"/>
                  </a:lnTo>
                  <a:lnTo>
                    <a:pt x="2743200" y="401782"/>
                  </a:lnTo>
                  <a:cubicBezTo>
                    <a:pt x="2628040" y="358597"/>
                    <a:pt x="2671822" y="360219"/>
                    <a:pt x="2618509" y="360219"/>
                  </a:cubicBezTo>
                  <a:lnTo>
                    <a:pt x="1122218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Isosceles Triangle 53"/>
            <p:cNvSpPr/>
            <p:nvPr/>
          </p:nvSpPr>
          <p:spPr>
            <a:xfrm>
              <a:off x="6335845" y="1433122"/>
              <a:ext cx="1317844" cy="1136073"/>
            </a:xfrm>
            <a:prstGeom prst="triangle">
              <a:avLst/>
            </a:prstGeom>
            <a:gradFill>
              <a:gsLst>
                <a:gs pos="0">
                  <a:srgbClr val="FF0000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260356" y="2458360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rgbClr val="00B0F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924940" y="1363851"/>
              <a:ext cx="152400" cy="152400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7589958" y="2472214"/>
              <a:ext cx="152400" cy="152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Isosceles Triangle 58"/>
            <p:cNvSpPr/>
            <p:nvPr/>
          </p:nvSpPr>
          <p:spPr>
            <a:xfrm flipV="1">
              <a:off x="6836765" y="2074763"/>
              <a:ext cx="314896" cy="271462"/>
            </a:xfrm>
            <a:prstGeom prst="triangle">
              <a:avLst/>
            </a:prstGeom>
            <a:ln w="12700">
              <a:solidFill>
                <a:srgbClr val="FF0000"/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0" name="Straight Connector 59"/>
            <p:cNvCxnSpPr>
              <a:stCxn id="59" idx="4"/>
              <a:endCxn id="57" idx="4"/>
            </p:cNvCxnSpPr>
            <p:nvPr/>
          </p:nvCxnSpPr>
          <p:spPr bwMode="auto">
            <a:xfrm rot="16200000" flipV="1">
              <a:off x="6797145" y="1720246"/>
              <a:ext cx="558512" cy="150521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Straight Connector 61"/>
            <p:cNvCxnSpPr>
              <a:endCxn id="59" idx="2"/>
            </p:cNvCxnSpPr>
            <p:nvPr/>
          </p:nvCxnSpPr>
          <p:spPr bwMode="auto">
            <a:xfrm rot="5400000">
              <a:off x="6666975" y="1744494"/>
              <a:ext cx="500060" cy="160479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4" name="Straight Connector 63"/>
            <p:cNvCxnSpPr>
              <a:endCxn id="56" idx="6"/>
            </p:cNvCxnSpPr>
            <p:nvPr/>
          </p:nvCxnSpPr>
          <p:spPr bwMode="auto">
            <a:xfrm rot="5400000">
              <a:off x="6396521" y="2119573"/>
              <a:ext cx="431223" cy="398751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Straight Connector 65"/>
            <p:cNvCxnSpPr>
              <a:stCxn id="59" idx="0"/>
            </p:cNvCxnSpPr>
            <p:nvPr/>
          </p:nvCxnSpPr>
          <p:spPr bwMode="auto">
            <a:xfrm rot="5400000">
              <a:off x="6661055" y="2166765"/>
              <a:ext cx="153698" cy="512618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/>
            <p:cNvCxnSpPr>
              <a:stCxn id="59" idx="4"/>
              <a:endCxn id="58" idx="2"/>
            </p:cNvCxnSpPr>
            <p:nvPr/>
          </p:nvCxnSpPr>
          <p:spPr bwMode="auto">
            <a:xfrm rot="16200000" flipH="1">
              <a:off x="7133983" y="2092440"/>
              <a:ext cx="473651" cy="438297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/>
            <p:cNvCxnSpPr>
              <a:endCxn id="58" idx="2"/>
            </p:cNvCxnSpPr>
            <p:nvPr/>
          </p:nvCxnSpPr>
          <p:spPr bwMode="auto">
            <a:xfrm>
              <a:off x="6954381" y="2360512"/>
              <a:ext cx="635577" cy="187902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/>
            <p:cNvCxnSpPr>
              <a:stCxn id="59" idx="4"/>
            </p:cNvCxnSpPr>
            <p:nvPr/>
          </p:nvCxnSpPr>
          <p:spPr bwMode="auto">
            <a:xfrm rot="5400000" flipH="1" flipV="1">
              <a:off x="7063621" y="1887193"/>
              <a:ext cx="275611" cy="99531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3" name="Straight Connector 72"/>
            <p:cNvCxnSpPr>
              <a:stCxn id="59" idx="4"/>
            </p:cNvCxnSpPr>
            <p:nvPr/>
          </p:nvCxnSpPr>
          <p:spPr bwMode="auto">
            <a:xfrm rot="16200000" flipH="1">
              <a:off x="7221245" y="2005179"/>
              <a:ext cx="93098" cy="232267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" name="Straight Connector 73"/>
            <p:cNvCxnSpPr/>
            <p:nvPr/>
          </p:nvCxnSpPr>
          <p:spPr bwMode="auto">
            <a:xfrm rot="16200000" flipH="1">
              <a:off x="7000470" y="2433331"/>
              <a:ext cx="206477" cy="117987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" name="Straight Connector 74"/>
            <p:cNvCxnSpPr>
              <a:stCxn id="59" idx="0"/>
            </p:cNvCxnSpPr>
            <p:nvPr/>
          </p:nvCxnSpPr>
          <p:spPr bwMode="auto">
            <a:xfrm rot="5400000">
              <a:off x="6784182" y="2370784"/>
              <a:ext cx="234591" cy="185472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6" name="Straight Connector 75"/>
            <p:cNvCxnSpPr>
              <a:stCxn id="59" idx="2"/>
            </p:cNvCxnSpPr>
            <p:nvPr/>
          </p:nvCxnSpPr>
          <p:spPr bwMode="auto">
            <a:xfrm rot="16200000" flipV="1">
              <a:off x="6707071" y="1945068"/>
              <a:ext cx="172372" cy="87017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7" name="Straight Connector 76"/>
            <p:cNvCxnSpPr>
              <a:stCxn id="59" idx="2"/>
            </p:cNvCxnSpPr>
            <p:nvPr/>
          </p:nvCxnSpPr>
          <p:spPr bwMode="auto">
            <a:xfrm rot="16200000" flipH="1" flipV="1">
              <a:off x="6621346" y="2026183"/>
              <a:ext cx="166840" cy="263999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8" name="TextBox 77"/>
            <p:cNvSpPr txBox="1"/>
            <p:nvPr/>
          </p:nvSpPr>
          <p:spPr bwMode="auto">
            <a:xfrm>
              <a:off x="6310265" y="2798682"/>
              <a:ext cx="1447289" cy="646331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Div</a:t>
              </a:r>
              <a:r>
                <a:rPr lang="en-US" sz="3600" dirty="0" smtClean="0">
                  <a:solidFill>
                    <a:schemeClr val="tx1"/>
                  </a:solidFill>
                  <a:latin typeface="cmmi10"/>
                  <a:cs typeface="Arial" panose="020B0604020202020204" pitchFamily="34" charset="0"/>
                </a:rPr>
                <a:t> ¾</a:t>
              </a:r>
            </a:p>
          </p:txBody>
        </p:sp>
      </p:grpSp>
      <p:cxnSp>
        <p:nvCxnSpPr>
          <p:cNvPr id="11" name="Curved Connector 10"/>
          <p:cNvCxnSpPr>
            <a:stCxn id="13" idx="5"/>
            <a:endCxn id="54" idx="1"/>
          </p:cNvCxnSpPr>
          <p:nvPr/>
        </p:nvCxnSpPr>
        <p:spPr bwMode="auto">
          <a:xfrm>
            <a:off x="2742494" y="1558903"/>
            <a:ext cx="3804825" cy="943701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9" name="Group 98"/>
          <p:cNvGrpSpPr/>
          <p:nvPr/>
        </p:nvGrpSpPr>
        <p:grpSpPr>
          <a:xfrm>
            <a:off x="1696063" y="3705728"/>
            <a:ext cx="2932391" cy="2527923"/>
            <a:chOff x="5403273" y="2327564"/>
            <a:chExt cx="3487466" cy="3006436"/>
          </a:xfrm>
        </p:grpSpPr>
        <p:sp>
          <p:nvSpPr>
            <p:cNvPr id="100" name="Hexagon 99"/>
            <p:cNvSpPr/>
            <p:nvPr/>
          </p:nvSpPr>
          <p:spPr>
            <a:xfrm>
              <a:off x="5403273" y="2327564"/>
              <a:ext cx="3487466" cy="3006436"/>
            </a:xfrm>
            <a:prstGeom prst="hexagon">
              <a:avLst/>
            </a:prstGeom>
            <a:gradFill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noAutofit/>
            </a:bodyPr>
            <a:lstStyle/>
            <a:p>
              <a:pPr algn="ctr">
                <a:buNone/>
              </a:pPr>
              <a:endParaRPr lang="en-US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 bwMode="auto">
            <a:xfrm>
              <a:off x="6319236" y="4454230"/>
              <a:ext cx="1397745" cy="768676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chemeClr val="tx1"/>
                  </a:solidFill>
                  <a:latin typeface="cmmi10"/>
                  <a:cs typeface="Arial" panose="020B0604020202020204" pitchFamily="34" charset="0"/>
                </a:rPr>
                <a:t>¢</a:t>
              </a:r>
              <a:r>
                <a:rPr lang="en-US" sz="3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3600" dirty="0" smtClean="0">
                  <a:solidFill>
                    <a:schemeClr val="tx1"/>
                  </a:solidFill>
                  <a:latin typeface="cmmi10"/>
                  <a:cs typeface="Arial" panose="020B0604020202020204" pitchFamily="34" charset="0"/>
                </a:rPr>
                <a:t>¾</a:t>
              </a:r>
              <a:r>
                <a:rPr lang="en-US" sz="3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grpSp>
          <p:nvGrpSpPr>
            <p:cNvPr id="10" name="Group 45"/>
            <p:cNvGrpSpPr/>
            <p:nvPr/>
          </p:nvGrpSpPr>
          <p:grpSpPr>
            <a:xfrm>
              <a:off x="6068291" y="3020291"/>
              <a:ext cx="1427018" cy="1371600"/>
              <a:chOff x="6068291" y="3020291"/>
              <a:chExt cx="1427018" cy="1371600"/>
            </a:xfrm>
          </p:grpSpPr>
          <p:sp>
            <p:nvSpPr>
              <p:cNvPr id="103" name="Freeform 102"/>
              <p:cNvSpPr/>
              <p:nvPr/>
            </p:nvSpPr>
            <p:spPr>
              <a:xfrm>
                <a:off x="6456218" y="3103418"/>
                <a:ext cx="651164" cy="401782"/>
              </a:xfrm>
              <a:custGeom>
                <a:avLst/>
                <a:gdLst>
                  <a:gd name="connsiteX0" fmla="*/ 318655 w 651164"/>
                  <a:gd name="connsiteY0" fmla="*/ 0 h 401782"/>
                  <a:gd name="connsiteX1" fmla="*/ 0 w 651164"/>
                  <a:gd name="connsiteY1" fmla="*/ 387927 h 401782"/>
                  <a:gd name="connsiteX2" fmla="*/ 651164 w 651164"/>
                  <a:gd name="connsiteY2" fmla="*/ 401782 h 401782"/>
                  <a:gd name="connsiteX3" fmla="*/ 318655 w 651164"/>
                  <a:gd name="connsiteY3" fmla="*/ 0 h 401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1164" h="401782">
                    <a:moveTo>
                      <a:pt x="318655" y="0"/>
                    </a:moveTo>
                    <a:lnTo>
                      <a:pt x="0" y="387927"/>
                    </a:lnTo>
                    <a:lnTo>
                      <a:pt x="651164" y="401782"/>
                    </a:lnTo>
                    <a:lnTo>
                      <a:pt x="31865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  <a:ln w="38100">
                <a:solidFill>
                  <a:schemeClr val="accent6">
                    <a:lumMod val="75000"/>
                  </a:schemeClr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" name="Freeform 103"/>
              <p:cNvSpPr/>
              <p:nvPr/>
            </p:nvSpPr>
            <p:spPr>
              <a:xfrm>
                <a:off x="6137564" y="3505200"/>
                <a:ext cx="651164" cy="401782"/>
              </a:xfrm>
              <a:custGeom>
                <a:avLst/>
                <a:gdLst>
                  <a:gd name="connsiteX0" fmla="*/ 318655 w 651164"/>
                  <a:gd name="connsiteY0" fmla="*/ 0 h 401782"/>
                  <a:gd name="connsiteX1" fmla="*/ 0 w 651164"/>
                  <a:gd name="connsiteY1" fmla="*/ 387927 h 401782"/>
                  <a:gd name="connsiteX2" fmla="*/ 651164 w 651164"/>
                  <a:gd name="connsiteY2" fmla="*/ 401782 h 401782"/>
                  <a:gd name="connsiteX3" fmla="*/ 318655 w 651164"/>
                  <a:gd name="connsiteY3" fmla="*/ 0 h 401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1164" h="401782">
                    <a:moveTo>
                      <a:pt x="318655" y="0"/>
                    </a:moveTo>
                    <a:lnTo>
                      <a:pt x="0" y="387927"/>
                    </a:lnTo>
                    <a:lnTo>
                      <a:pt x="651164" y="401782"/>
                    </a:lnTo>
                    <a:lnTo>
                      <a:pt x="31865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  <a:ln w="38100">
                <a:solidFill>
                  <a:schemeClr val="accent6">
                    <a:lumMod val="75000"/>
                  </a:schemeClr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5" name="Freeform 104"/>
              <p:cNvSpPr/>
              <p:nvPr/>
            </p:nvSpPr>
            <p:spPr>
              <a:xfrm>
                <a:off x="6802582" y="3519055"/>
                <a:ext cx="651164" cy="401782"/>
              </a:xfrm>
              <a:custGeom>
                <a:avLst/>
                <a:gdLst>
                  <a:gd name="connsiteX0" fmla="*/ 318655 w 651164"/>
                  <a:gd name="connsiteY0" fmla="*/ 0 h 401782"/>
                  <a:gd name="connsiteX1" fmla="*/ 0 w 651164"/>
                  <a:gd name="connsiteY1" fmla="*/ 387927 h 401782"/>
                  <a:gd name="connsiteX2" fmla="*/ 651164 w 651164"/>
                  <a:gd name="connsiteY2" fmla="*/ 401782 h 401782"/>
                  <a:gd name="connsiteX3" fmla="*/ 318655 w 651164"/>
                  <a:gd name="connsiteY3" fmla="*/ 0 h 401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1164" h="401782">
                    <a:moveTo>
                      <a:pt x="318655" y="0"/>
                    </a:moveTo>
                    <a:lnTo>
                      <a:pt x="0" y="387927"/>
                    </a:lnTo>
                    <a:lnTo>
                      <a:pt x="651164" y="401782"/>
                    </a:lnTo>
                    <a:lnTo>
                      <a:pt x="31865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  <a:ln w="38100">
                <a:solidFill>
                  <a:schemeClr val="accent6">
                    <a:lumMod val="75000"/>
                  </a:schemeClr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6" name="Freeform 105"/>
              <p:cNvSpPr/>
              <p:nvPr/>
            </p:nvSpPr>
            <p:spPr>
              <a:xfrm flipV="1">
                <a:off x="6456218" y="3505201"/>
                <a:ext cx="651164" cy="401782"/>
              </a:xfrm>
              <a:custGeom>
                <a:avLst/>
                <a:gdLst>
                  <a:gd name="connsiteX0" fmla="*/ 318655 w 651164"/>
                  <a:gd name="connsiteY0" fmla="*/ 0 h 401782"/>
                  <a:gd name="connsiteX1" fmla="*/ 0 w 651164"/>
                  <a:gd name="connsiteY1" fmla="*/ 387927 h 401782"/>
                  <a:gd name="connsiteX2" fmla="*/ 651164 w 651164"/>
                  <a:gd name="connsiteY2" fmla="*/ 401782 h 401782"/>
                  <a:gd name="connsiteX3" fmla="*/ 318655 w 651164"/>
                  <a:gd name="connsiteY3" fmla="*/ 0 h 401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1164" h="401782">
                    <a:moveTo>
                      <a:pt x="318655" y="0"/>
                    </a:moveTo>
                    <a:lnTo>
                      <a:pt x="0" y="387927"/>
                    </a:lnTo>
                    <a:lnTo>
                      <a:pt x="651164" y="401782"/>
                    </a:lnTo>
                    <a:lnTo>
                      <a:pt x="31865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  <a:ln w="38100">
                <a:solidFill>
                  <a:schemeClr val="accent6">
                    <a:lumMod val="75000"/>
                  </a:schemeClr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7" name="Freeform 106"/>
              <p:cNvSpPr/>
              <p:nvPr/>
            </p:nvSpPr>
            <p:spPr>
              <a:xfrm flipV="1">
                <a:off x="6788728" y="3103419"/>
                <a:ext cx="651164" cy="401782"/>
              </a:xfrm>
              <a:custGeom>
                <a:avLst/>
                <a:gdLst>
                  <a:gd name="connsiteX0" fmla="*/ 318655 w 651164"/>
                  <a:gd name="connsiteY0" fmla="*/ 0 h 401782"/>
                  <a:gd name="connsiteX1" fmla="*/ 0 w 651164"/>
                  <a:gd name="connsiteY1" fmla="*/ 387927 h 401782"/>
                  <a:gd name="connsiteX2" fmla="*/ 651164 w 651164"/>
                  <a:gd name="connsiteY2" fmla="*/ 401782 h 401782"/>
                  <a:gd name="connsiteX3" fmla="*/ 318655 w 651164"/>
                  <a:gd name="connsiteY3" fmla="*/ 0 h 401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1164" h="401782">
                    <a:moveTo>
                      <a:pt x="318655" y="0"/>
                    </a:moveTo>
                    <a:lnTo>
                      <a:pt x="0" y="387927"/>
                    </a:lnTo>
                    <a:lnTo>
                      <a:pt x="651164" y="401782"/>
                    </a:lnTo>
                    <a:lnTo>
                      <a:pt x="31865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  <a:ln w="38100">
                <a:solidFill>
                  <a:schemeClr val="accent6">
                    <a:lumMod val="75000"/>
                  </a:schemeClr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8" name="Oval 107"/>
              <p:cNvSpPr/>
              <p:nvPr/>
            </p:nvSpPr>
            <p:spPr>
              <a:xfrm>
                <a:off x="7342909" y="3075709"/>
                <a:ext cx="152400" cy="1524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38100">
                <a:solidFill>
                  <a:schemeClr val="accent6">
                    <a:lumMod val="75000"/>
                  </a:schemeClr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9" name="Oval 108"/>
              <p:cNvSpPr/>
              <p:nvPr/>
            </p:nvSpPr>
            <p:spPr>
              <a:xfrm>
                <a:off x="7079673" y="3435927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rgbClr val="FF0000"/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0" name="Freeform 109"/>
              <p:cNvSpPr/>
              <p:nvPr/>
            </p:nvSpPr>
            <p:spPr>
              <a:xfrm flipV="1">
                <a:off x="6137564" y="3906982"/>
                <a:ext cx="651164" cy="401782"/>
              </a:xfrm>
              <a:custGeom>
                <a:avLst/>
                <a:gdLst>
                  <a:gd name="connsiteX0" fmla="*/ 318655 w 651164"/>
                  <a:gd name="connsiteY0" fmla="*/ 0 h 401782"/>
                  <a:gd name="connsiteX1" fmla="*/ 0 w 651164"/>
                  <a:gd name="connsiteY1" fmla="*/ 387927 h 401782"/>
                  <a:gd name="connsiteX2" fmla="*/ 651164 w 651164"/>
                  <a:gd name="connsiteY2" fmla="*/ 401782 h 401782"/>
                  <a:gd name="connsiteX3" fmla="*/ 318655 w 651164"/>
                  <a:gd name="connsiteY3" fmla="*/ 0 h 401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1164" h="401782">
                    <a:moveTo>
                      <a:pt x="318655" y="0"/>
                    </a:moveTo>
                    <a:lnTo>
                      <a:pt x="0" y="387927"/>
                    </a:lnTo>
                    <a:lnTo>
                      <a:pt x="651164" y="401782"/>
                    </a:lnTo>
                    <a:lnTo>
                      <a:pt x="31865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  <a:ln w="38100">
                <a:solidFill>
                  <a:schemeClr val="accent6">
                    <a:lumMod val="75000"/>
                  </a:schemeClr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" name="Oval 110"/>
              <p:cNvSpPr/>
              <p:nvPr/>
            </p:nvSpPr>
            <p:spPr>
              <a:xfrm>
                <a:off x="6386946" y="4239491"/>
                <a:ext cx="152400" cy="152400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rgbClr val="00B0F0"/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" name="Oval 111"/>
              <p:cNvSpPr/>
              <p:nvPr/>
            </p:nvSpPr>
            <p:spPr>
              <a:xfrm>
                <a:off x="6373092" y="3380509"/>
                <a:ext cx="152400" cy="152400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rgbClr val="00B0F0"/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3" name="Oval 112"/>
              <p:cNvSpPr/>
              <p:nvPr/>
            </p:nvSpPr>
            <p:spPr>
              <a:xfrm>
                <a:off x="6068291" y="3865418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rgbClr val="FF0000"/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4" name="Freeform 113"/>
              <p:cNvSpPr/>
              <p:nvPr/>
            </p:nvSpPr>
            <p:spPr>
              <a:xfrm flipV="1">
                <a:off x="6816436" y="3906983"/>
                <a:ext cx="651164" cy="401782"/>
              </a:xfrm>
              <a:custGeom>
                <a:avLst/>
                <a:gdLst>
                  <a:gd name="connsiteX0" fmla="*/ 318655 w 651164"/>
                  <a:gd name="connsiteY0" fmla="*/ 0 h 401782"/>
                  <a:gd name="connsiteX1" fmla="*/ 0 w 651164"/>
                  <a:gd name="connsiteY1" fmla="*/ 387927 h 401782"/>
                  <a:gd name="connsiteX2" fmla="*/ 651164 w 651164"/>
                  <a:gd name="connsiteY2" fmla="*/ 401782 h 401782"/>
                  <a:gd name="connsiteX3" fmla="*/ 318655 w 651164"/>
                  <a:gd name="connsiteY3" fmla="*/ 0 h 401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1164" h="401782">
                    <a:moveTo>
                      <a:pt x="318655" y="0"/>
                    </a:moveTo>
                    <a:lnTo>
                      <a:pt x="0" y="387927"/>
                    </a:lnTo>
                    <a:lnTo>
                      <a:pt x="651164" y="401782"/>
                    </a:lnTo>
                    <a:lnTo>
                      <a:pt x="31865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  <a:ln w="38100">
                <a:solidFill>
                  <a:schemeClr val="accent6">
                    <a:lumMod val="75000"/>
                  </a:schemeClr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5" name="Oval 114"/>
              <p:cNvSpPr/>
              <p:nvPr/>
            </p:nvSpPr>
            <p:spPr>
              <a:xfrm>
                <a:off x="6677891" y="3851563"/>
                <a:ext cx="152400" cy="1524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38100">
                <a:solidFill>
                  <a:schemeClr val="accent6">
                    <a:lumMod val="75000"/>
                  </a:schemeClr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7051963" y="4197928"/>
                <a:ext cx="152400" cy="152400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rgbClr val="00B0F0"/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7342909" y="3865418"/>
                <a:ext cx="152400" cy="1524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38100">
                <a:solidFill>
                  <a:schemeClr val="accent6">
                    <a:lumMod val="75000"/>
                  </a:schemeClr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8" name="Oval 117"/>
              <p:cNvSpPr/>
              <p:nvPr/>
            </p:nvSpPr>
            <p:spPr>
              <a:xfrm>
                <a:off x="6705600" y="3020291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rgbClr val="FF0000"/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>
                  <a:buNone/>
                </a:pPr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cxnSp>
        <p:nvCxnSpPr>
          <p:cNvPr id="119" name="Curved Connector 118"/>
          <p:cNvCxnSpPr>
            <a:stCxn id="54" idx="1"/>
          </p:cNvCxnSpPr>
          <p:nvPr/>
        </p:nvCxnSpPr>
        <p:spPr bwMode="auto">
          <a:xfrm rot="10800000" flipV="1">
            <a:off x="3200403" y="2502603"/>
            <a:ext cx="3346917" cy="2644583"/>
          </a:xfrm>
          <a:prstGeom prst="curvedConnector3">
            <a:avLst>
              <a:gd name="adj1" fmla="val 50000"/>
            </a:avLst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3" name="TextBox 122"/>
          <p:cNvSpPr txBox="1"/>
          <p:nvPr/>
        </p:nvSpPr>
        <p:spPr bwMode="auto">
          <a:xfrm>
            <a:off x="5140216" y="4134602"/>
            <a:ext cx="484428" cy="64633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Ã</a:t>
            </a:r>
          </a:p>
        </p:txBody>
      </p:sp>
      <p:sp>
        <p:nvSpPr>
          <p:cNvPr id="79" name="TextBox 78"/>
          <p:cNvSpPr txBox="1"/>
          <p:nvPr/>
        </p:nvSpPr>
        <p:spPr bwMode="auto">
          <a:xfrm>
            <a:off x="2798214" y="221224"/>
            <a:ext cx="3956547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Iterated immediate snapshot here …</a:t>
            </a:r>
          </a:p>
        </p:txBody>
      </p:sp>
      <p:sp>
        <p:nvSpPr>
          <p:cNvPr id="82" name="TextBox 81"/>
          <p:cNvSpPr txBox="1"/>
          <p:nvPr/>
        </p:nvSpPr>
        <p:spPr bwMode="auto">
          <a:xfrm>
            <a:off x="4974111" y="5043949"/>
            <a:ext cx="345107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Yields protocol here!</a:t>
            </a:r>
          </a:p>
        </p:txBody>
      </p:sp>
    </p:spTree>
    <p:extLst>
      <p:ext uri="{BB962C8B-B14F-4D97-AF65-F5344CB8AC3E}">
        <p14:creationId xmlns:p14="http://schemas.microsoft.com/office/powerpoint/2010/main" val="2019858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82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1609408" y="1799062"/>
            <a:ext cx="398378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Inherently colored tasks</a:t>
            </a:r>
          </a:p>
        </p:txBody>
      </p:sp>
      <p:sp>
        <p:nvSpPr>
          <p:cNvPr id="24" name="Text Box 122"/>
          <p:cNvSpPr txBox="1">
            <a:spLocks noChangeArrowheads="1"/>
          </p:cNvSpPr>
          <p:nvPr/>
        </p:nvSpPr>
        <p:spPr bwMode="auto">
          <a:xfrm>
            <a:off x="1609408" y="3509988"/>
            <a:ext cx="276229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Protocol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cmsy10"/>
                <a:cs typeface="Arial" panose="020B0604020202020204" pitchFamily="34" charset="0"/>
              </a:rPr>
              <a:t>)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map</a:t>
            </a:r>
          </a:p>
        </p:txBody>
      </p:sp>
      <p:sp>
        <p:nvSpPr>
          <p:cNvPr id="18" name="Text Box 122"/>
          <p:cNvSpPr txBox="1">
            <a:spLocks noChangeArrowheads="1"/>
          </p:cNvSpPr>
          <p:nvPr/>
        </p:nvSpPr>
        <p:spPr bwMode="auto">
          <a:xfrm>
            <a:off x="1609408" y="2654525"/>
            <a:ext cx="4541629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Solvability for colored tasks</a:t>
            </a:r>
          </a:p>
        </p:txBody>
      </p:sp>
      <p:sp>
        <p:nvSpPr>
          <p:cNvPr id="19" name="Text Box 122"/>
          <p:cNvSpPr txBox="1">
            <a:spLocks noChangeArrowheads="1"/>
          </p:cNvSpPr>
          <p:nvPr/>
        </p:nvSpPr>
        <p:spPr bwMode="auto">
          <a:xfrm>
            <a:off x="1609408" y="4365451"/>
            <a:ext cx="276229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cmsy10"/>
                <a:cs typeface="Arial" panose="020B0604020202020204" pitchFamily="34" charset="0"/>
              </a:rPr>
              <a:t>)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protocol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609408" y="5220913"/>
            <a:ext cx="566969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 Sufficient Topological Condition</a:t>
            </a:r>
          </a:p>
        </p:txBody>
      </p:sp>
    </p:spTree>
    <p:extLst>
      <p:ext uri="{BB962C8B-B14F-4D97-AF65-F5344CB8AC3E}">
        <p14:creationId xmlns:p14="http://schemas.microsoft.com/office/powerpoint/2010/main" val="154229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6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Link-Connected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7061-BA2E-4D6F-B15F-ACB42A044AC7}" type="datetime5">
              <a:rPr lang="en-US" smtClean="0"/>
              <a:pPr/>
              <a:t>11-Mar-15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295F75-C4A9-44C0-BFBB-F9713B270148}" type="slidenum">
              <a:rPr lang="en-US" smtClean="0"/>
              <a:pPr/>
              <a:t>81</a:t>
            </a:fld>
            <a:endParaRPr lang="en-US"/>
          </a:p>
        </p:txBody>
      </p:sp>
      <p:sp>
        <p:nvSpPr>
          <p:cNvPr id="55" name="AutoShape 2"/>
          <p:cNvSpPr>
            <a:spLocks noChangeArrowheads="1"/>
          </p:cNvSpPr>
          <p:nvPr/>
        </p:nvSpPr>
        <p:spPr bwMode="auto">
          <a:xfrm flipV="1">
            <a:off x="4318307" y="1907767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Freeform 4"/>
          <p:cNvSpPr>
            <a:spLocks/>
          </p:cNvSpPr>
          <p:nvPr/>
        </p:nvSpPr>
        <p:spPr bwMode="auto">
          <a:xfrm flipV="1">
            <a:off x="4411969" y="1920467"/>
            <a:ext cx="1876425" cy="1477963"/>
          </a:xfrm>
          <a:custGeom>
            <a:avLst/>
            <a:gdLst/>
            <a:ahLst/>
            <a:cxnLst>
              <a:cxn ang="0">
                <a:pos x="1182" y="471"/>
              </a:cxn>
              <a:cxn ang="0">
                <a:pos x="941" y="0"/>
              </a:cxn>
              <a:cxn ang="0">
                <a:pos x="920" y="2"/>
              </a:cxn>
              <a:cxn ang="0">
                <a:pos x="0" y="931"/>
              </a:cxn>
              <a:cxn ang="0">
                <a:pos x="1182" y="471"/>
              </a:cxn>
            </a:cxnLst>
            <a:rect l="0" t="0" r="r" b="b"/>
            <a:pathLst>
              <a:path w="1182" h="931">
                <a:moveTo>
                  <a:pt x="1182" y="471"/>
                </a:moveTo>
                <a:lnTo>
                  <a:pt x="941" y="0"/>
                </a:lnTo>
                <a:lnTo>
                  <a:pt x="920" y="2"/>
                </a:lnTo>
                <a:lnTo>
                  <a:pt x="0" y="931"/>
                </a:lnTo>
                <a:lnTo>
                  <a:pt x="1182" y="471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Freeform 5"/>
          <p:cNvSpPr>
            <a:spLocks/>
          </p:cNvSpPr>
          <p:nvPr/>
        </p:nvSpPr>
        <p:spPr bwMode="auto">
          <a:xfrm flipV="1">
            <a:off x="6255057" y="1920467"/>
            <a:ext cx="2124075" cy="1474788"/>
          </a:xfrm>
          <a:custGeom>
            <a:avLst/>
            <a:gdLst/>
            <a:ahLst/>
            <a:cxnLst>
              <a:cxn ang="0">
                <a:pos x="296" y="0"/>
              </a:cxn>
              <a:cxn ang="0">
                <a:pos x="0" y="469"/>
              </a:cxn>
              <a:cxn ang="0">
                <a:pos x="1338" y="929"/>
              </a:cxn>
              <a:cxn ang="0">
                <a:pos x="296" y="0"/>
              </a:cxn>
            </a:cxnLst>
            <a:rect l="0" t="0" r="r" b="b"/>
            <a:pathLst>
              <a:path w="1338" h="929">
                <a:moveTo>
                  <a:pt x="296" y="0"/>
                </a:moveTo>
                <a:lnTo>
                  <a:pt x="0" y="469"/>
                </a:lnTo>
                <a:lnTo>
                  <a:pt x="1338" y="929"/>
                </a:lnTo>
                <a:lnTo>
                  <a:pt x="296" y="0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Freeform 6"/>
          <p:cNvSpPr>
            <a:spLocks/>
          </p:cNvSpPr>
          <p:nvPr/>
        </p:nvSpPr>
        <p:spPr bwMode="auto">
          <a:xfrm flipV="1">
            <a:off x="5891519" y="3406367"/>
            <a:ext cx="833438" cy="1685925"/>
          </a:xfrm>
          <a:custGeom>
            <a:avLst/>
            <a:gdLst/>
            <a:ahLst/>
            <a:cxnLst>
              <a:cxn ang="0">
                <a:pos x="0" y="1062"/>
              </a:cxn>
              <a:cxn ang="0">
                <a:pos x="525" y="1062"/>
              </a:cxn>
              <a:cxn ang="0">
                <a:pos x="263" y="0"/>
              </a:cxn>
              <a:cxn ang="0">
                <a:pos x="0" y="1062"/>
              </a:cxn>
            </a:cxnLst>
            <a:rect l="0" t="0" r="r" b="b"/>
            <a:pathLst>
              <a:path w="525" h="1062">
                <a:moveTo>
                  <a:pt x="0" y="1062"/>
                </a:moveTo>
                <a:lnTo>
                  <a:pt x="525" y="1062"/>
                </a:lnTo>
                <a:lnTo>
                  <a:pt x="263" y="0"/>
                </a:lnTo>
                <a:lnTo>
                  <a:pt x="0" y="1062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V="1">
            <a:off x="6240769" y="1950630"/>
            <a:ext cx="6096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8"/>
          <p:cNvSpPr>
            <a:spLocks noChangeShapeType="1"/>
          </p:cNvSpPr>
          <p:nvPr/>
        </p:nvSpPr>
        <p:spPr bwMode="auto">
          <a:xfrm flipH="1" flipV="1">
            <a:off x="5801032" y="1874430"/>
            <a:ext cx="439737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9"/>
          <p:cNvSpPr>
            <a:spLocks noChangeShapeType="1"/>
          </p:cNvSpPr>
          <p:nvPr/>
        </p:nvSpPr>
        <p:spPr bwMode="auto">
          <a:xfrm flipV="1">
            <a:off x="6697969" y="3169830"/>
            <a:ext cx="83820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10"/>
          <p:cNvSpPr>
            <a:spLocks noChangeShapeType="1"/>
          </p:cNvSpPr>
          <p:nvPr/>
        </p:nvSpPr>
        <p:spPr bwMode="auto">
          <a:xfrm>
            <a:off x="6697969" y="3398430"/>
            <a:ext cx="30480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11"/>
          <p:cNvSpPr>
            <a:spLocks noChangeShapeType="1"/>
          </p:cNvSpPr>
          <p:nvPr/>
        </p:nvSpPr>
        <p:spPr bwMode="auto">
          <a:xfrm flipH="1">
            <a:off x="5554969" y="3398430"/>
            <a:ext cx="3048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2"/>
          <p:cNvSpPr>
            <a:spLocks noChangeShapeType="1"/>
          </p:cNvSpPr>
          <p:nvPr/>
        </p:nvSpPr>
        <p:spPr bwMode="auto">
          <a:xfrm flipH="1" flipV="1">
            <a:off x="5097769" y="3093630"/>
            <a:ext cx="7620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Oval 13"/>
          <p:cNvSpPr>
            <a:spLocks noChangeArrowheads="1"/>
          </p:cNvSpPr>
          <p:nvPr/>
        </p:nvSpPr>
        <p:spPr bwMode="auto">
          <a:xfrm flipV="1">
            <a:off x="8083857" y="1774417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67" name="Oval 15"/>
          <p:cNvSpPr>
            <a:spLocks noChangeArrowheads="1"/>
          </p:cNvSpPr>
          <p:nvPr/>
        </p:nvSpPr>
        <p:spPr bwMode="auto">
          <a:xfrm flipV="1">
            <a:off x="6809094" y="1774417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69" name="Oval 17"/>
          <p:cNvSpPr>
            <a:spLocks noChangeArrowheads="1"/>
          </p:cNvSpPr>
          <p:nvPr/>
        </p:nvSpPr>
        <p:spPr bwMode="auto">
          <a:xfrm flipV="1">
            <a:off x="5704194" y="1774417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73" name="Oval 21"/>
          <p:cNvSpPr>
            <a:spLocks noChangeArrowheads="1"/>
          </p:cNvSpPr>
          <p:nvPr/>
        </p:nvSpPr>
        <p:spPr bwMode="auto">
          <a:xfrm flipV="1">
            <a:off x="7366307" y="300314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90" name="Oval 26"/>
          <p:cNvSpPr>
            <a:spLocks noChangeArrowheads="1"/>
          </p:cNvSpPr>
          <p:nvPr/>
        </p:nvSpPr>
        <p:spPr bwMode="auto">
          <a:xfrm flipV="1">
            <a:off x="6141423" y="2511938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88" name="Oval 30"/>
          <p:cNvSpPr>
            <a:spLocks noChangeArrowheads="1"/>
          </p:cNvSpPr>
          <p:nvPr/>
        </p:nvSpPr>
        <p:spPr bwMode="auto">
          <a:xfrm flipV="1">
            <a:off x="6626532" y="3260316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86" name="Oval 33"/>
          <p:cNvSpPr>
            <a:spLocks noChangeArrowheads="1"/>
          </p:cNvSpPr>
          <p:nvPr/>
        </p:nvSpPr>
        <p:spPr bwMode="auto">
          <a:xfrm flipV="1">
            <a:off x="5715307" y="3261904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82" name="Oval 37"/>
          <p:cNvSpPr>
            <a:spLocks noChangeArrowheads="1"/>
          </p:cNvSpPr>
          <p:nvPr/>
        </p:nvSpPr>
        <p:spPr bwMode="auto">
          <a:xfrm flipV="1">
            <a:off x="6921807" y="3787367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2285744" y="1874992"/>
            <a:ext cx="4013200" cy="32019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Freeform 4"/>
          <p:cNvSpPr>
            <a:spLocks/>
          </p:cNvSpPr>
          <p:nvPr/>
        </p:nvSpPr>
        <p:spPr bwMode="auto">
          <a:xfrm>
            <a:off x="2379406" y="3586317"/>
            <a:ext cx="1876425" cy="1477963"/>
          </a:xfrm>
          <a:custGeom>
            <a:avLst/>
            <a:gdLst/>
            <a:ahLst/>
            <a:cxnLst>
              <a:cxn ang="0">
                <a:pos x="1182" y="471"/>
              </a:cxn>
              <a:cxn ang="0">
                <a:pos x="941" y="0"/>
              </a:cxn>
              <a:cxn ang="0">
                <a:pos x="920" y="2"/>
              </a:cxn>
              <a:cxn ang="0">
                <a:pos x="0" y="931"/>
              </a:cxn>
              <a:cxn ang="0">
                <a:pos x="1182" y="471"/>
              </a:cxn>
            </a:cxnLst>
            <a:rect l="0" t="0" r="r" b="b"/>
            <a:pathLst>
              <a:path w="1182" h="931">
                <a:moveTo>
                  <a:pt x="1182" y="471"/>
                </a:moveTo>
                <a:lnTo>
                  <a:pt x="941" y="0"/>
                </a:lnTo>
                <a:lnTo>
                  <a:pt x="920" y="2"/>
                </a:lnTo>
                <a:lnTo>
                  <a:pt x="0" y="931"/>
                </a:lnTo>
                <a:lnTo>
                  <a:pt x="1182" y="471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4222494" y="3589492"/>
            <a:ext cx="2124075" cy="1474788"/>
          </a:xfrm>
          <a:custGeom>
            <a:avLst/>
            <a:gdLst/>
            <a:ahLst/>
            <a:cxnLst>
              <a:cxn ang="0">
                <a:pos x="296" y="0"/>
              </a:cxn>
              <a:cxn ang="0">
                <a:pos x="0" y="469"/>
              </a:cxn>
              <a:cxn ang="0">
                <a:pos x="1338" y="929"/>
              </a:cxn>
              <a:cxn ang="0">
                <a:pos x="296" y="0"/>
              </a:cxn>
            </a:cxnLst>
            <a:rect l="0" t="0" r="r" b="b"/>
            <a:pathLst>
              <a:path w="1338" h="929">
                <a:moveTo>
                  <a:pt x="296" y="0"/>
                </a:moveTo>
                <a:lnTo>
                  <a:pt x="0" y="469"/>
                </a:lnTo>
                <a:lnTo>
                  <a:pt x="1338" y="929"/>
                </a:lnTo>
                <a:lnTo>
                  <a:pt x="296" y="0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3858956" y="1892455"/>
            <a:ext cx="833438" cy="1685925"/>
          </a:xfrm>
          <a:custGeom>
            <a:avLst/>
            <a:gdLst/>
            <a:ahLst/>
            <a:cxnLst>
              <a:cxn ang="0">
                <a:pos x="0" y="1062"/>
              </a:cxn>
              <a:cxn ang="0">
                <a:pos x="525" y="1062"/>
              </a:cxn>
              <a:cxn ang="0">
                <a:pos x="263" y="0"/>
              </a:cxn>
              <a:cxn ang="0">
                <a:pos x="0" y="1062"/>
              </a:cxn>
            </a:cxnLst>
            <a:rect l="0" t="0" r="r" b="b"/>
            <a:pathLst>
              <a:path w="525" h="1062">
                <a:moveTo>
                  <a:pt x="0" y="1062"/>
                </a:moveTo>
                <a:lnTo>
                  <a:pt x="525" y="1062"/>
                </a:lnTo>
                <a:lnTo>
                  <a:pt x="263" y="0"/>
                </a:lnTo>
                <a:lnTo>
                  <a:pt x="0" y="1062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4208206" y="4348317"/>
            <a:ext cx="6096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H="1">
            <a:off x="3768469" y="4348317"/>
            <a:ext cx="439737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65406" y="3586317"/>
            <a:ext cx="83820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 flipV="1">
            <a:off x="4665406" y="3052917"/>
            <a:ext cx="30480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H="1" flipV="1">
            <a:off x="3522406" y="3129117"/>
            <a:ext cx="3048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 flipH="1">
            <a:off x="3065206" y="3586317"/>
            <a:ext cx="7620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6051294" y="4948392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8" name="Oval 15"/>
          <p:cNvSpPr>
            <a:spLocks noChangeArrowheads="1"/>
          </p:cNvSpPr>
          <p:nvPr/>
        </p:nvSpPr>
        <p:spPr bwMode="auto">
          <a:xfrm>
            <a:off x="4776531" y="494839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0" name="Oval 17"/>
          <p:cNvSpPr>
            <a:spLocks noChangeArrowheads="1"/>
          </p:cNvSpPr>
          <p:nvPr/>
        </p:nvSpPr>
        <p:spPr bwMode="auto">
          <a:xfrm>
            <a:off x="3671631" y="494839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2227006" y="4948392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4" name="Oval 21"/>
          <p:cNvSpPr>
            <a:spLocks noChangeArrowheads="1"/>
          </p:cNvSpPr>
          <p:nvPr/>
        </p:nvSpPr>
        <p:spPr bwMode="auto">
          <a:xfrm>
            <a:off x="5333744" y="3719667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6" name="Oval 23"/>
          <p:cNvSpPr>
            <a:spLocks noChangeArrowheads="1"/>
          </p:cNvSpPr>
          <p:nvPr/>
        </p:nvSpPr>
        <p:spPr bwMode="auto">
          <a:xfrm>
            <a:off x="2873119" y="3776817"/>
            <a:ext cx="307975" cy="26193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29" name="Oval 26"/>
          <p:cNvSpPr>
            <a:spLocks noChangeArrowheads="1"/>
          </p:cNvSpPr>
          <p:nvPr/>
        </p:nvSpPr>
        <p:spPr bwMode="auto">
          <a:xfrm>
            <a:off x="4108860" y="4210871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2" name="Oval 30"/>
          <p:cNvSpPr>
            <a:spLocks noChangeArrowheads="1"/>
          </p:cNvSpPr>
          <p:nvPr/>
        </p:nvSpPr>
        <p:spPr bwMode="auto">
          <a:xfrm>
            <a:off x="4593969" y="3462493"/>
            <a:ext cx="307975" cy="261938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5" name="Oval 33"/>
          <p:cNvSpPr>
            <a:spLocks noChangeArrowheads="1"/>
          </p:cNvSpPr>
          <p:nvPr/>
        </p:nvSpPr>
        <p:spPr bwMode="auto">
          <a:xfrm>
            <a:off x="3682744" y="3460905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7" name="Oval 35"/>
          <p:cNvSpPr>
            <a:spLocks noChangeArrowheads="1"/>
          </p:cNvSpPr>
          <p:nvPr/>
        </p:nvSpPr>
        <p:spPr bwMode="auto">
          <a:xfrm>
            <a:off x="4139944" y="1843242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9" name="Oval 37"/>
          <p:cNvSpPr>
            <a:spLocks noChangeArrowheads="1"/>
          </p:cNvSpPr>
          <p:nvPr/>
        </p:nvSpPr>
        <p:spPr bwMode="auto">
          <a:xfrm>
            <a:off x="4889244" y="2935442"/>
            <a:ext cx="307975" cy="261938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41" name="Oval 39"/>
          <p:cNvSpPr>
            <a:spLocks noChangeArrowheads="1"/>
          </p:cNvSpPr>
          <p:nvPr/>
        </p:nvSpPr>
        <p:spPr bwMode="auto">
          <a:xfrm>
            <a:off x="3389056" y="2933855"/>
            <a:ext cx="307975" cy="261937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45" name="Text Box 122"/>
          <p:cNvSpPr txBox="1">
            <a:spLocks noChangeArrowheads="1"/>
          </p:cNvSpPr>
          <p:nvPr/>
        </p:nvSpPr>
        <p:spPr bwMode="auto">
          <a:xfrm>
            <a:off x="1577758" y="5384199"/>
            <a:ext cx="6032421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link-connected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if for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each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¿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2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¿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- 2 - dim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¿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connected.</a:t>
            </a:r>
          </a:p>
        </p:txBody>
      </p:sp>
      <p:cxnSp>
        <p:nvCxnSpPr>
          <p:cNvPr id="3" name="Straight Connector 2"/>
          <p:cNvCxnSpPr>
            <a:stCxn id="37" idx="3"/>
            <a:endCxn id="35" idx="0"/>
          </p:cNvCxnSpPr>
          <p:nvPr/>
        </p:nvCxnSpPr>
        <p:spPr bwMode="auto">
          <a:xfrm flipH="1">
            <a:off x="3836732" y="2066820"/>
            <a:ext cx="348314" cy="1394085"/>
          </a:xfrm>
          <a:prstGeom prst="line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9" name="Straight Connector 48"/>
          <p:cNvCxnSpPr>
            <a:stCxn id="35" idx="5"/>
            <a:endCxn id="29" idx="1"/>
          </p:cNvCxnSpPr>
          <p:nvPr/>
        </p:nvCxnSpPr>
        <p:spPr bwMode="auto">
          <a:xfrm>
            <a:off x="3945617" y="3684483"/>
            <a:ext cx="208345" cy="564748"/>
          </a:xfrm>
          <a:prstGeom prst="line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Straight Connector 53"/>
          <p:cNvCxnSpPr>
            <a:stCxn id="37" idx="5"/>
            <a:endCxn id="39" idx="1"/>
          </p:cNvCxnSpPr>
          <p:nvPr/>
        </p:nvCxnSpPr>
        <p:spPr bwMode="auto">
          <a:xfrm>
            <a:off x="4402817" y="2066820"/>
            <a:ext cx="531529" cy="906982"/>
          </a:xfrm>
          <a:prstGeom prst="line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8" name="Straight Connector 67"/>
          <p:cNvCxnSpPr/>
          <p:nvPr/>
        </p:nvCxnSpPr>
        <p:spPr bwMode="auto">
          <a:xfrm>
            <a:off x="5125781" y="3169830"/>
            <a:ext cx="352988" cy="514653"/>
          </a:xfrm>
          <a:prstGeom prst="line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traight Connector 69"/>
          <p:cNvCxnSpPr>
            <a:stCxn id="24" idx="5"/>
            <a:endCxn id="16" idx="0"/>
          </p:cNvCxnSpPr>
          <p:nvPr/>
        </p:nvCxnSpPr>
        <p:spPr bwMode="auto">
          <a:xfrm>
            <a:off x="5596617" y="3943245"/>
            <a:ext cx="608665" cy="1005147"/>
          </a:xfrm>
          <a:prstGeom prst="line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/>
          <p:cNvCxnSpPr>
            <a:stCxn id="29" idx="6"/>
            <a:endCxn id="16" idx="1"/>
          </p:cNvCxnSpPr>
          <p:nvPr/>
        </p:nvCxnSpPr>
        <p:spPr bwMode="auto">
          <a:xfrm>
            <a:off x="4416835" y="4341840"/>
            <a:ext cx="1679561" cy="644912"/>
          </a:xfrm>
          <a:prstGeom prst="line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07933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82</a:t>
            </a:fld>
            <a:endParaRPr lang="en-US" dirty="0"/>
          </a:p>
        </p:txBody>
      </p:sp>
      <p:sp>
        <p:nvSpPr>
          <p:cNvPr id="25" name="Isosceles Triangle 24"/>
          <p:cNvSpPr/>
          <p:nvPr/>
        </p:nvSpPr>
        <p:spPr>
          <a:xfrm>
            <a:off x="3507407" y="3464669"/>
            <a:ext cx="2110626" cy="1005840"/>
          </a:xfrm>
          <a:prstGeom prst="triangl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5437951" y="4320570"/>
            <a:ext cx="290513" cy="249237"/>
            <a:chOff x="1992312" y="1906841"/>
            <a:chExt cx="290513" cy="249237"/>
          </a:xfrm>
        </p:grpSpPr>
        <p:sp>
          <p:nvSpPr>
            <p:cNvPr id="40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41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0" name="Group 15"/>
          <p:cNvGrpSpPr/>
          <p:nvPr/>
        </p:nvGrpSpPr>
        <p:grpSpPr>
          <a:xfrm>
            <a:off x="3355007" y="4320570"/>
            <a:ext cx="290513" cy="249237"/>
            <a:chOff x="1992312" y="1906841"/>
            <a:chExt cx="290513" cy="249237"/>
          </a:xfrm>
        </p:grpSpPr>
        <p:sp>
          <p:nvSpPr>
            <p:cNvPr id="38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9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32" name="Straight Connector 31"/>
          <p:cNvCxnSpPr>
            <a:endCxn id="42" idx="0"/>
          </p:cNvCxnSpPr>
          <p:nvPr/>
        </p:nvCxnSpPr>
        <p:spPr>
          <a:xfrm rot="16200000" flipH="1">
            <a:off x="4293402" y="3725078"/>
            <a:ext cx="876298" cy="3146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3988600" y="3801277"/>
            <a:ext cx="876298" cy="3146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Isosceles Triangle 6"/>
          <p:cNvSpPr/>
          <p:nvPr/>
        </p:nvSpPr>
        <p:spPr>
          <a:xfrm flipV="1">
            <a:off x="3990820" y="2401543"/>
            <a:ext cx="1166774" cy="1005840"/>
          </a:xfrm>
          <a:prstGeom prst="triangl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Isosceles Triangle 7"/>
          <p:cNvSpPr/>
          <p:nvPr/>
        </p:nvSpPr>
        <p:spPr>
          <a:xfrm>
            <a:off x="3990820" y="1397087"/>
            <a:ext cx="1166774" cy="1005840"/>
          </a:xfrm>
          <a:prstGeom prst="triangl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11"/>
          <p:cNvGrpSpPr/>
          <p:nvPr/>
        </p:nvGrpSpPr>
        <p:grpSpPr>
          <a:xfrm>
            <a:off x="4428951" y="1297099"/>
            <a:ext cx="290513" cy="249237"/>
            <a:chOff x="1992312" y="1906841"/>
            <a:chExt cx="290513" cy="249237"/>
          </a:xfrm>
        </p:grpSpPr>
        <p:sp>
          <p:nvSpPr>
            <p:cNvPr id="23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4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0" name="Group 12"/>
          <p:cNvGrpSpPr/>
          <p:nvPr/>
        </p:nvGrpSpPr>
        <p:grpSpPr>
          <a:xfrm>
            <a:off x="4428951" y="3278299"/>
            <a:ext cx="290513" cy="249237"/>
            <a:chOff x="1992312" y="1906841"/>
            <a:chExt cx="290513" cy="249237"/>
          </a:xfrm>
        </p:grpSpPr>
        <p:sp>
          <p:nvSpPr>
            <p:cNvPr id="21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2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1" name="Group 20"/>
          <p:cNvGrpSpPr/>
          <p:nvPr/>
        </p:nvGrpSpPr>
        <p:grpSpPr>
          <a:xfrm>
            <a:off x="3885292" y="2266917"/>
            <a:ext cx="290513" cy="249237"/>
            <a:chOff x="1992312" y="1906841"/>
            <a:chExt cx="290513" cy="249237"/>
          </a:xfrm>
        </p:grpSpPr>
        <p:sp>
          <p:nvSpPr>
            <p:cNvPr id="19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20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2" name="Group 23"/>
          <p:cNvGrpSpPr/>
          <p:nvPr/>
        </p:nvGrpSpPr>
        <p:grpSpPr>
          <a:xfrm>
            <a:off x="5014437" y="2266917"/>
            <a:ext cx="290513" cy="249237"/>
            <a:chOff x="1992312" y="1906841"/>
            <a:chExt cx="290513" cy="249237"/>
          </a:xfrm>
        </p:grpSpPr>
        <p:sp>
          <p:nvSpPr>
            <p:cNvPr id="17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8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44" name="Text Box 122"/>
          <p:cNvSpPr txBox="1">
            <a:spLocks noChangeArrowheads="1"/>
          </p:cNvSpPr>
          <p:nvPr/>
        </p:nvSpPr>
        <p:spPr bwMode="auto">
          <a:xfrm>
            <a:off x="2991607" y="5384199"/>
            <a:ext cx="320472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not link-connected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46" name="Straight Connector 45"/>
          <p:cNvCxnSpPr/>
          <p:nvPr/>
        </p:nvCxnSpPr>
        <p:spPr bwMode="auto">
          <a:xfrm>
            <a:off x="4194578" y="2370104"/>
            <a:ext cx="785597" cy="21432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/>
          <p:nvPr/>
        </p:nvCxnSpPr>
        <p:spPr bwMode="auto">
          <a:xfrm flipV="1">
            <a:off x="3591545" y="4466620"/>
            <a:ext cx="1846406" cy="6103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6" name="Group 15"/>
          <p:cNvGrpSpPr/>
          <p:nvPr/>
        </p:nvGrpSpPr>
        <p:grpSpPr>
          <a:xfrm>
            <a:off x="4743637" y="4320570"/>
            <a:ext cx="290513" cy="249237"/>
            <a:chOff x="1992312" y="1906841"/>
            <a:chExt cx="290513" cy="249237"/>
          </a:xfrm>
        </p:grpSpPr>
        <p:sp>
          <p:nvSpPr>
            <p:cNvPr id="42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43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1" name="Group 26"/>
          <p:cNvGrpSpPr/>
          <p:nvPr/>
        </p:nvGrpSpPr>
        <p:grpSpPr>
          <a:xfrm>
            <a:off x="4049322" y="4320570"/>
            <a:ext cx="290513" cy="249237"/>
            <a:chOff x="1992312" y="1906841"/>
            <a:chExt cx="290513" cy="249237"/>
          </a:xfrm>
        </p:grpSpPr>
        <p:sp>
          <p:nvSpPr>
            <p:cNvPr id="36" name="Oval 40"/>
            <p:cNvSpPr>
              <a:spLocks noChangeArrowheads="1"/>
            </p:cNvSpPr>
            <p:nvPr/>
          </p:nvSpPr>
          <p:spPr bwMode="auto">
            <a:xfrm>
              <a:off x="1992312" y="1906841"/>
              <a:ext cx="290513" cy="249237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37" name="Oval 41"/>
            <p:cNvSpPr>
              <a:spLocks noChangeArrowheads="1"/>
            </p:cNvSpPr>
            <p:nvPr/>
          </p:nvSpPr>
          <p:spPr bwMode="auto">
            <a:xfrm>
              <a:off x="2185987" y="1967166"/>
              <a:ext cx="42863" cy="85725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50" name="Freeform 49"/>
          <p:cNvSpPr/>
          <p:nvPr/>
        </p:nvSpPr>
        <p:spPr>
          <a:xfrm>
            <a:off x="2013721" y="3142208"/>
            <a:ext cx="2232815" cy="2561168"/>
          </a:xfrm>
          <a:custGeom>
            <a:avLst/>
            <a:gdLst>
              <a:gd name="connsiteX0" fmla="*/ 760476 w 2232815"/>
              <a:gd name="connsiteY0" fmla="*/ 2561168 h 2561168"/>
              <a:gd name="connsiteX1" fmla="*/ 1059 w 2232815"/>
              <a:gd name="connsiteY1" fmla="*/ 1321304 h 2561168"/>
              <a:gd name="connsiteX2" fmla="*/ 636489 w 2232815"/>
              <a:gd name="connsiteY2" fmla="*/ 81439 h 2561168"/>
              <a:gd name="connsiteX3" fmla="*/ 2232815 w 2232815"/>
              <a:gd name="connsiteY3" fmla="*/ 220924 h 256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2815" h="2561168">
                <a:moveTo>
                  <a:pt x="760476" y="2561168"/>
                </a:moveTo>
                <a:cubicBezTo>
                  <a:pt x="391099" y="2147880"/>
                  <a:pt x="21723" y="1734592"/>
                  <a:pt x="1059" y="1321304"/>
                </a:cubicBezTo>
                <a:cubicBezTo>
                  <a:pt x="-19606" y="908016"/>
                  <a:pt x="264530" y="264836"/>
                  <a:pt x="636489" y="81439"/>
                </a:cubicBezTo>
                <a:cubicBezTo>
                  <a:pt x="1008448" y="-101958"/>
                  <a:pt x="1620631" y="59483"/>
                  <a:pt x="2232815" y="220924"/>
                </a:cubicBezTo>
              </a:path>
            </a:pathLst>
          </a:custGeom>
          <a:noFill/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ounded Rectangular Callout 50"/>
          <p:cNvSpPr/>
          <p:nvPr/>
        </p:nvSpPr>
        <p:spPr>
          <a:xfrm>
            <a:off x="5728464" y="2904463"/>
            <a:ext cx="1555739" cy="623073"/>
          </a:xfrm>
          <a:prstGeom prst="wedgeRoundRectCallout">
            <a:avLst>
              <a:gd name="adj1" fmla="val -67655"/>
              <a:gd name="adj2" fmla="val 109761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txBody>
          <a:bodyPr rtlCol="0" anchor="ctr">
            <a:noAutofit/>
          </a:bodyPr>
          <a:lstStyle/>
          <a:p>
            <a:pPr algn="ctr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not a fan</a:t>
            </a:r>
          </a:p>
        </p:txBody>
      </p:sp>
    </p:spTree>
    <p:extLst>
      <p:ext uri="{BB962C8B-B14F-4D97-AF65-F5344CB8AC3E}">
        <p14:creationId xmlns:p14="http://schemas.microsoft.com/office/powerpoint/2010/main" val="111537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83</a:t>
            </a:fld>
            <a:endParaRPr lang="en-US" dirty="0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1153753" y="2085827"/>
            <a:ext cx="370325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If, for all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2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153753" y="3161252"/>
            <a:ext cx="454643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7030A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((dim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)-1)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-connected, and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153753" y="4236677"/>
            <a:ext cx="324319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7030A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is link-connected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153753" y="5312103"/>
            <a:ext cx="648126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then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has a wait-free IS protocol</a:t>
            </a:r>
          </a:p>
        </p:txBody>
      </p:sp>
    </p:spTree>
    <p:extLst>
      <p:ext uri="{BB962C8B-B14F-4D97-AF65-F5344CB8AC3E}">
        <p14:creationId xmlns:p14="http://schemas.microsoft.com/office/powerpoint/2010/main" val="1275444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Strategy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84</a:t>
            </a:fld>
            <a:endParaRPr lang="en-US" dirty="0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1100854" y="2085827"/>
            <a:ext cx="370325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If, for all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2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100854" y="2999504"/>
            <a:ext cx="454643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7030A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((dim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)-1)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-connected, and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100854" y="3913181"/>
            <a:ext cx="334899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7030A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is link-connected,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839521" y="4826857"/>
            <a:ext cx="5464958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there exists subdivision </a:t>
            </a:r>
            <a:r>
              <a:rPr lang="en-US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</a:t>
            </a:r>
            <a:endParaRPr lang="en-US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&amp; color-preserving simplicial map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¹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!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carried by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800" dirty="0" smtClean="0">
              <a:solidFill>
                <a:schemeClr val="tx1"/>
              </a:solidFill>
              <a:latin typeface="cmmi1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98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Strategy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85</a:t>
            </a:fld>
            <a:endParaRPr lang="en-US" dirty="0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1100854" y="2085827"/>
            <a:ext cx="370325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If, for all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cmsy10"/>
                <a:cs typeface="Arial" panose="020B0604020202020204" pitchFamily="34" charset="0"/>
              </a:rPr>
              <a:t>2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cmmi10"/>
                <a:cs typeface="Arial" panose="020B0604020202020204" pitchFamily="34" charset="0"/>
              </a:rPr>
              <a:t>¢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is</a:t>
            </a: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100854" y="2999504"/>
            <a:ext cx="454643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((dim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)-1)-connected, and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100854" y="3913181"/>
            <a:ext cx="334899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cmsy10"/>
                <a:cs typeface="Arial" panose="020B0604020202020204" pitchFamily="34" charset="0"/>
              </a:rPr>
              <a:t>O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link-connected,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1839521" y="4826857"/>
            <a:ext cx="5464958" cy="1384995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there exists subdivision </a:t>
            </a:r>
            <a:r>
              <a:rPr lang="en-US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</a:t>
            </a:r>
            <a:endParaRPr lang="en-US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&amp; color-preserving simplicial map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¹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!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carried by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800" dirty="0" smtClean="0">
              <a:solidFill>
                <a:schemeClr val="tx1"/>
              </a:solidFill>
              <a:latin typeface="cmmi10"/>
              <a:cs typeface="Arial" panose="020B0604020202020204" pitchFamily="34" charset="0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 rot="1487561">
            <a:off x="2817030" y="3436128"/>
            <a:ext cx="3265639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so protocol exists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by colored theorem</a:t>
            </a:r>
          </a:p>
        </p:txBody>
      </p:sp>
    </p:spTree>
    <p:extLst>
      <p:ext uri="{BB962C8B-B14F-4D97-AF65-F5344CB8AC3E}">
        <p14:creationId xmlns:p14="http://schemas.microsoft.com/office/powerpoint/2010/main" val="308976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Lemma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86</a:t>
            </a:fld>
            <a:endParaRPr lang="en-US" dirty="0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1212144" y="2822955"/>
            <a:ext cx="652454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suppose we have a rigid simplicial map</a:t>
            </a:r>
            <a:endParaRPr lang="en-US" sz="2800" dirty="0" smtClean="0">
              <a:solidFill>
                <a:schemeClr val="tx1"/>
              </a:solidFill>
              <a:latin typeface="cmmi10"/>
              <a:cs typeface="Arial" panose="020B0604020202020204" pitchFamily="34" charset="0"/>
            </a:endParaRP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212144" y="4610923"/>
            <a:ext cx="552587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that is color-preserving on </a:t>
            </a:r>
            <a:r>
              <a:rPr lang="en-US" sz="2800" dirty="0" err="1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Div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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212144" y="5504906"/>
            <a:ext cx="5687776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then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Á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is color-preserving on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Div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3442524" y="3716939"/>
            <a:ext cx="225895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Á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: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Div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¾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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1212144" y="1498084"/>
            <a:ext cx="5987537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rigid &amp; color-preserving on boundary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means color-preserving everywhere</a:t>
            </a:r>
            <a:endParaRPr lang="en-US" sz="2800" dirty="0" smtClean="0">
              <a:solidFill>
                <a:schemeClr val="tx1"/>
              </a:solidFill>
              <a:latin typeface="cmmi1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200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Lemma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87</a:t>
            </a:fld>
            <a:endParaRPr lang="en-US" dirty="0"/>
          </a:p>
        </p:txBody>
      </p:sp>
      <p:sp>
        <p:nvSpPr>
          <p:cNvPr id="5" name="Text Box 122"/>
          <p:cNvSpPr txBox="1">
            <a:spLocks noChangeArrowheads="1"/>
          </p:cNvSpPr>
          <p:nvPr/>
        </p:nvSpPr>
        <p:spPr bwMode="auto">
          <a:xfrm>
            <a:off x="1327737" y="1757085"/>
            <a:ext cx="399981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is link-connected …</a:t>
            </a:r>
            <a:endParaRPr lang="en-US" sz="2800" dirty="0" smtClean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1327737" y="5628722"/>
            <a:ext cx="4854214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where </a:t>
            </a:r>
            <a:r>
              <a:rPr lang="en-US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skel</a:t>
            </a:r>
            <a:r>
              <a:rPr lang="en-US" sz="2800" baseline="30000" dirty="0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n-1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skel</a:t>
            </a:r>
            <a:r>
              <a:rPr lang="en-US" sz="2800" baseline="30000" dirty="0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n-1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1327737" y="4080066"/>
            <a:ext cx="3924471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to a rigid simplicial map</a:t>
            </a:r>
            <a:endParaRPr lang="en-US" sz="2800" dirty="0" smtClean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1327737" y="2531412"/>
            <a:ext cx="508504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can extend rigid simplicial map</a:t>
            </a:r>
            <a:endParaRPr lang="en-US" sz="2800" dirty="0" smtClean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3645145" y="3305739"/>
            <a:ext cx="3062057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Á</a:t>
            </a:r>
            <a:r>
              <a:rPr lang="en-US" sz="2800" baseline="-25000" dirty="0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n-1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skel</a:t>
            </a:r>
            <a:r>
              <a:rPr lang="en-US" sz="2800" baseline="30000" dirty="0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n-1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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3984982" y="4854393"/>
            <a:ext cx="238238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Á</a:t>
            </a:r>
            <a:r>
              <a:rPr lang="en-US" sz="2800" baseline="-25000" dirty="0" err="1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Div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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1182929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5313143" y="1222993"/>
            <a:ext cx="2225635" cy="2447882"/>
            <a:chOff x="5238172" y="1222993"/>
            <a:chExt cx="2225635" cy="2447882"/>
          </a:xfrm>
        </p:grpSpPr>
        <p:sp>
          <p:nvSpPr>
            <p:cNvPr id="8" name="Hexagon 7"/>
            <p:cNvSpPr/>
            <p:nvPr/>
          </p:nvSpPr>
          <p:spPr bwMode="auto">
            <a:xfrm>
              <a:off x="5410200" y="1371600"/>
              <a:ext cx="1944624" cy="1676400"/>
            </a:xfrm>
            <a:prstGeom prst="hexagon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accent5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accent5">
                    <a:lumMod val="40000"/>
                    <a:lumOff val="60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sz="20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" name="Straight Connector 9"/>
            <p:cNvCxnSpPr>
              <a:stCxn id="8" idx="4"/>
              <a:endCxn id="8" idx="1"/>
            </p:cNvCxnSpPr>
            <p:nvPr/>
          </p:nvCxnSpPr>
          <p:spPr>
            <a:xfrm>
              <a:off x="5829300" y="1371600"/>
              <a:ext cx="1106424" cy="1676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8" idx="5"/>
            </p:cNvCxnSpPr>
            <p:nvPr/>
          </p:nvCxnSpPr>
          <p:spPr>
            <a:xfrm flipH="1">
              <a:off x="5867400" y="1371600"/>
              <a:ext cx="1068324" cy="1676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8" idx="0"/>
              <a:endCxn id="8" idx="3"/>
            </p:cNvCxnSpPr>
            <p:nvPr/>
          </p:nvCxnSpPr>
          <p:spPr>
            <a:xfrm flipH="1">
              <a:off x="5410200" y="2209800"/>
              <a:ext cx="194462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6169424" y="3086100"/>
              <a:ext cx="5116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sy10"/>
                  <a:cs typeface="Arial" panose="020B0604020202020204" pitchFamily="34" charset="0"/>
                </a:rPr>
                <a:t>O</a:t>
              </a:r>
              <a:endParaRPr lang="en-US" sz="3200" dirty="0">
                <a:solidFill>
                  <a:schemeClr val="tx1"/>
                </a:solidFill>
                <a:latin typeface="cmsy10"/>
                <a:cs typeface="Arial" panose="020B0604020202020204" pitchFamily="34" charset="0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5719555" y="1222993"/>
              <a:ext cx="1325914" cy="297214"/>
              <a:chOff x="5680693" y="1222993"/>
              <a:chExt cx="1325914" cy="297214"/>
            </a:xfrm>
          </p:grpSpPr>
          <p:sp>
            <p:nvSpPr>
              <p:cNvPr id="54" name="Oval 53"/>
              <p:cNvSpPr/>
              <p:nvPr/>
            </p:nvSpPr>
            <p:spPr bwMode="auto">
              <a:xfrm>
                <a:off x="6709393" y="1222993"/>
                <a:ext cx="297214" cy="29721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sz="2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Oval 54"/>
              <p:cNvSpPr/>
              <p:nvPr/>
            </p:nvSpPr>
            <p:spPr bwMode="auto">
              <a:xfrm>
                <a:off x="5680693" y="1222993"/>
                <a:ext cx="297214" cy="29721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sz="2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5238172" y="2061193"/>
              <a:ext cx="2225635" cy="297214"/>
              <a:chOff x="5238172" y="2061193"/>
              <a:chExt cx="2225635" cy="297214"/>
            </a:xfrm>
          </p:grpSpPr>
          <p:sp>
            <p:nvSpPr>
              <p:cNvPr id="50" name="Oval 49"/>
              <p:cNvSpPr/>
              <p:nvPr/>
            </p:nvSpPr>
            <p:spPr bwMode="auto">
              <a:xfrm>
                <a:off x="7166593" y="2061193"/>
                <a:ext cx="297214" cy="29721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sz="2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Oval 55"/>
              <p:cNvSpPr/>
              <p:nvPr/>
            </p:nvSpPr>
            <p:spPr bwMode="auto">
              <a:xfrm>
                <a:off x="5238172" y="2061193"/>
                <a:ext cx="297214" cy="29721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sz="2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7" name="Group 56"/>
            <p:cNvGrpSpPr/>
            <p:nvPr/>
          </p:nvGrpSpPr>
          <p:grpSpPr>
            <a:xfrm>
              <a:off x="5719555" y="2899393"/>
              <a:ext cx="1325914" cy="297214"/>
              <a:chOff x="5680693" y="1222993"/>
              <a:chExt cx="1325914" cy="297214"/>
            </a:xfrm>
          </p:grpSpPr>
          <p:sp>
            <p:nvSpPr>
              <p:cNvPr id="58" name="Oval 57"/>
              <p:cNvSpPr/>
              <p:nvPr/>
            </p:nvSpPr>
            <p:spPr bwMode="auto">
              <a:xfrm>
                <a:off x="6709393" y="1222993"/>
                <a:ext cx="297214" cy="29721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sz="2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" name="Oval 58"/>
              <p:cNvSpPr/>
              <p:nvPr/>
            </p:nvSpPr>
            <p:spPr bwMode="auto">
              <a:xfrm>
                <a:off x="5680693" y="1222993"/>
                <a:ext cx="297214" cy="29721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sz="2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1" name="Oval 60"/>
            <p:cNvSpPr/>
            <p:nvPr/>
          </p:nvSpPr>
          <p:spPr bwMode="auto">
            <a:xfrm>
              <a:off x="6233905" y="2061193"/>
              <a:ext cx="297214" cy="297214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sz="20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5313143" y="3833421"/>
            <a:ext cx="2225635" cy="2447882"/>
            <a:chOff x="5238172" y="1222993"/>
            <a:chExt cx="2225635" cy="2447882"/>
          </a:xfrm>
        </p:grpSpPr>
        <p:sp>
          <p:nvSpPr>
            <p:cNvPr id="98" name="Hexagon 97"/>
            <p:cNvSpPr/>
            <p:nvPr/>
          </p:nvSpPr>
          <p:spPr bwMode="auto">
            <a:xfrm>
              <a:off x="5410200" y="1371600"/>
              <a:ext cx="1944624" cy="1676400"/>
            </a:xfrm>
            <a:prstGeom prst="hexagon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accent5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accent5">
                    <a:lumMod val="40000"/>
                    <a:lumOff val="60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sz="20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9" name="Straight Connector 98"/>
            <p:cNvCxnSpPr>
              <a:stCxn id="98" idx="4"/>
              <a:endCxn id="98" idx="1"/>
            </p:cNvCxnSpPr>
            <p:nvPr/>
          </p:nvCxnSpPr>
          <p:spPr>
            <a:xfrm>
              <a:off x="5829300" y="1371600"/>
              <a:ext cx="1106424" cy="1676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>
              <a:stCxn id="98" idx="5"/>
            </p:cNvCxnSpPr>
            <p:nvPr/>
          </p:nvCxnSpPr>
          <p:spPr>
            <a:xfrm flipH="1">
              <a:off x="5867400" y="1371600"/>
              <a:ext cx="1068324" cy="1676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>
              <a:stCxn id="98" idx="0"/>
              <a:endCxn id="98" idx="3"/>
            </p:cNvCxnSpPr>
            <p:nvPr/>
          </p:nvCxnSpPr>
          <p:spPr>
            <a:xfrm flipH="1">
              <a:off x="5410200" y="2209800"/>
              <a:ext cx="194462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/>
            <p:cNvSpPr txBox="1"/>
            <p:nvPr/>
          </p:nvSpPr>
          <p:spPr>
            <a:xfrm>
              <a:off x="6169424" y="3086100"/>
              <a:ext cx="5116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sy10"/>
                  <a:cs typeface="Arial" panose="020B0604020202020204" pitchFamily="34" charset="0"/>
                </a:rPr>
                <a:t>O</a:t>
              </a:r>
              <a:endParaRPr lang="en-US" sz="3200" dirty="0">
                <a:solidFill>
                  <a:schemeClr val="tx1"/>
                </a:solidFill>
                <a:latin typeface="cmsy10"/>
                <a:cs typeface="Arial" panose="020B0604020202020204" pitchFamily="34" charset="0"/>
              </a:endParaRPr>
            </a:p>
          </p:txBody>
        </p:sp>
        <p:grpSp>
          <p:nvGrpSpPr>
            <p:cNvPr id="103" name="Group 102"/>
            <p:cNvGrpSpPr/>
            <p:nvPr/>
          </p:nvGrpSpPr>
          <p:grpSpPr>
            <a:xfrm>
              <a:off x="5719555" y="1222993"/>
              <a:ext cx="1325914" cy="297214"/>
              <a:chOff x="5680693" y="1222993"/>
              <a:chExt cx="1325914" cy="297214"/>
            </a:xfrm>
          </p:grpSpPr>
          <p:sp>
            <p:nvSpPr>
              <p:cNvPr id="111" name="Oval 110"/>
              <p:cNvSpPr/>
              <p:nvPr/>
            </p:nvSpPr>
            <p:spPr bwMode="auto">
              <a:xfrm>
                <a:off x="6709393" y="1222993"/>
                <a:ext cx="297214" cy="29721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sz="2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" name="Oval 111"/>
              <p:cNvSpPr/>
              <p:nvPr/>
            </p:nvSpPr>
            <p:spPr bwMode="auto">
              <a:xfrm>
                <a:off x="5680693" y="1222993"/>
                <a:ext cx="297214" cy="29721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sz="2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4" name="Group 103"/>
            <p:cNvGrpSpPr/>
            <p:nvPr/>
          </p:nvGrpSpPr>
          <p:grpSpPr>
            <a:xfrm>
              <a:off x="5238172" y="2061193"/>
              <a:ext cx="2225635" cy="297214"/>
              <a:chOff x="5238172" y="2061193"/>
              <a:chExt cx="2225635" cy="297214"/>
            </a:xfrm>
          </p:grpSpPr>
          <p:sp>
            <p:nvSpPr>
              <p:cNvPr id="109" name="Oval 108"/>
              <p:cNvSpPr/>
              <p:nvPr/>
            </p:nvSpPr>
            <p:spPr bwMode="auto">
              <a:xfrm>
                <a:off x="7166593" y="2061193"/>
                <a:ext cx="297214" cy="29721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sz="2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0" name="Oval 109"/>
              <p:cNvSpPr/>
              <p:nvPr/>
            </p:nvSpPr>
            <p:spPr bwMode="auto">
              <a:xfrm>
                <a:off x="5238172" y="2061193"/>
                <a:ext cx="297214" cy="29721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sz="2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5" name="Group 104"/>
            <p:cNvGrpSpPr/>
            <p:nvPr/>
          </p:nvGrpSpPr>
          <p:grpSpPr>
            <a:xfrm>
              <a:off x="5719555" y="2899393"/>
              <a:ext cx="1325914" cy="297214"/>
              <a:chOff x="5680693" y="1222993"/>
              <a:chExt cx="1325914" cy="297214"/>
            </a:xfrm>
          </p:grpSpPr>
          <p:sp>
            <p:nvSpPr>
              <p:cNvPr id="107" name="Oval 106"/>
              <p:cNvSpPr/>
              <p:nvPr/>
            </p:nvSpPr>
            <p:spPr bwMode="auto">
              <a:xfrm>
                <a:off x="6709393" y="1222993"/>
                <a:ext cx="297214" cy="29721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sz="2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8" name="Oval 107"/>
              <p:cNvSpPr/>
              <p:nvPr/>
            </p:nvSpPr>
            <p:spPr bwMode="auto">
              <a:xfrm>
                <a:off x="5680693" y="1222993"/>
                <a:ext cx="297214" cy="29721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sz="2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6" name="Oval 105"/>
            <p:cNvSpPr/>
            <p:nvPr/>
          </p:nvSpPr>
          <p:spPr bwMode="auto">
            <a:xfrm>
              <a:off x="6233905" y="2061193"/>
              <a:ext cx="297214" cy="297214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sz="20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Freeform 25"/>
          <p:cNvSpPr/>
          <p:nvPr/>
        </p:nvSpPr>
        <p:spPr>
          <a:xfrm>
            <a:off x="1981200" y="1587375"/>
            <a:ext cx="4191000" cy="774825"/>
          </a:xfrm>
          <a:custGeom>
            <a:avLst/>
            <a:gdLst>
              <a:gd name="connsiteX0" fmla="*/ 0 w 3449370"/>
              <a:gd name="connsiteY0" fmla="*/ 679009 h 679009"/>
              <a:gd name="connsiteX1" fmla="*/ 1267485 w 3449370"/>
              <a:gd name="connsiteY1" fmla="*/ 27160 h 679009"/>
              <a:gd name="connsiteX2" fmla="*/ 3449370 w 3449370"/>
              <a:gd name="connsiteY2" fmla="*/ 516047 h 679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9370" h="679009">
                <a:moveTo>
                  <a:pt x="0" y="679009"/>
                </a:moveTo>
                <a:cubicBezTo>
                  <a:pt x="346295" y="366664"/>
                  <a:pt x="692590" y="54320"/>
                  <a:pt x="1267485" y="27160"/>
                </a:cubicBezTo>
                <a:cubicBezTo>
                  <a:pt x="1842380" y="0"/>
                  <a:pt x="2645875" y="258023"/>
                  <a:pt x="3449370" y="516047"/>
                </a:cubicBezTo>
              </a:path>
            </a:pathLst>
          </a:custGeom>
          <a:ln w="57150">
            <a:solidFill>
              <a:srgbClr val="00B05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977686" y="1752600"/>
            <a:ext cx="489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Á</a:t>
            </a:r>
            <a:endParaRPr lang="en-US" sz="4000" dirty="0">
              <a:solidFill>
                <a:schemeClr val="tx1"/>
              </a:solidFill>
              <a:latin typeface="cmmi10"/>
              <a:cs typeface="Arial" panose="020B0604020202020204" pitchFamily="34" charset="0"/>
            </a:endParaRPr>
          </a:p>
        </p:txBody>
      </p:sp>
      <p:sp>
        <p:nvSpPr>
          <p:cNvPr id="47" name="Freeform 46"/>
          <p:cNvSpPr/>
          <p:nvPr/>
        </p:nvSpPr>
        <p:spPr>
          <a:xfrm>
            <a:off x="2703214" y="4178175"/>
            <a:ext cx="2630786" cy="698625"/>
          </a:xfrm>
          <a:custGeom>
            <a:avLst/>
            <a:gdLst>
              <a:gd name="connsiteX0" fmla="*/ 0 w 3449370"/>
              <a:gd name="connsiteY0" fmla="*/ 679009 h 679009"/>
              <a:gd name="connsiteX1" fmla="*/ 1267485 w 3449370"/>
              <a:gd name="connsiteY1" fmla="*/ 27160 h 679009"/>
              <a:gd name="connsiteX2" fmla="*/ 3449370 w 3449370"/>
              <a:gd name="connsiteY2" fmla="*/ 516047 h 679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9370" h="679009">
                <a:moveTo>
                  <a:pt x="0" y="679009"/>
                </a:moveTo>
                <a:cubicBezTo>
                  <a:pt x="346295" y="366664"/>
                  <a:pt x="692590" y="54320"/>
                  <a:pt x="1267485" y="27160"/>
                </a:cubicBezTo>
                <a:cubicBezTo>
                  <a:pt x="1842380" y="0"/>
                  <a:pt x="2645875" y="258023"/>
                  <a:pt x="3449370" y="516047"/>
                </a:cubicBezTo>
              </a:path>
            </a:pathLst>
          </a:custGeom>
          <a:ln w="57150">
            <a:solidFill>
              <a:srgbClr val="00B05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4" name="Freeform 73"/>
          <p:cNvSpPr/>
          <p:nvPr/>
        </p:nvSpPr>
        <p:spPr>
          <a:xfrm>
            <a:off x="3581400" y="1371600"/>
            <a:ext cx="2723584" cy="1003425"/>
          </a:xfrm>
          <a:custGeom>
            <a:avLst/>
            <a:gdLst>
              <a:gd name="connsiteX0" fmla="*/ 0 w 3449370"/>
              <a:gd name="connsiteY0" fmla="*/ 679009 h 679009"/>
              <a:gd name="connsiteX1" fmla="*/ 1267485 w 3449370"/>
              <a:gd name="connsiteY1" fmla="*/ 27160 h 679009"/>
              <a:gd name="connsiteX2" fmla="*/ 3449370 w 3449370"/>
              <a:gd name="connsiteY2" fmla="*/ 516047 h 679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9370" h="679009">
                <a:moveTo>
                  <a:pt x="0" y="679009"/>
                </a:moveTo>
                <a:cubicBezTo>
                  <a:pt x="346295" y="366664"/>
                  <a:pt x="692590" y="54320"/>
                  <a:pt x="1267485" y="27160"/>
                </a:cubicBezTo>
                <a:cubicBezTo>
                  <a:pt x="1842380" y="0"/>
                  <a:pt x="2645875" y="258023"/>
                  <a:pt x="3449370" y="516047"/>
                </a:cubicBezTo>
              </a:path>
            </a:pathLst>
          </a:custGeom>
          <a:ln w="57150">
            <a:solidFill>
              <a:srgbClr val="00B05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2" name="Freeform 81"/>
          <p:cNvSpPr/>
          <p:nvPr/>
        </p:nvSpPr>
        <p:spPr>
          <a:xfrm>
            <a:off x="1981200" y="4101975"/>
            <a:ext cx="4191000" cy="774825"/>
          </a:xfrm>
          <a:custGeom>
            <a:avLst/>
            <a:gdLst>
              <a:gd name="connsiteX0" fmla="*/ 0 w 3449370"/>
              <a:gd name="connsiteY0" fmla="*/ 679009 h 679009"/>
              <a:gd name="connsiteX1" fmla="*/ 1267485 w 3449370"/>
              <a:gd name="connsiteY1" fmla="*/ 27160 h 679009"/>
              <a:gd name="connsiteX2" fmla="*/ 3449370 w 3449370"/>
              <a:gd name="connsiteY2" fmla="*/ 516047 h 679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9370" h="679009">
                <a:moveTo>
                  <a:pt x="0" y="679009"/>
                </a:moveTo>
                <a:cubicBezTo>
                  <a:pt x="346295" y="366664"/>
                  <a:pt x="692590" y="54320"/>
                  <a:pt x="1267485" y="27160"/>
                </a:cubicBezTo>
                <a:cubicBezTo>
                  <a:pt x="1842380" y="0"/>
                  <a:pt x="2645875" y="258023"/>
                  <a:pt x="3449370" y="516047"/>
                </a:cubicBezTo>
              </a:path>
            </a:pathLst>
          </a:custGeom>
          <a:ln w="57150">
            <a:solidFill>
              <a:srgbClr val="00B05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996922" y="4415135"/>
            <a:ext cx="5196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Á’</a:t>
            </a:r>
            <a:endParaRPr lang="en-US" sz="32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Freeform 83"/>
          <p:cNvSpPr/>
          <p:nvPr/>
        </p:nvSpPr>
        <p:spPr>
          <a:xfrm>
            <a:off x="3581400" y="3886200"/>
            <a:ext cx="2723584" cy="1003425"/>
          </a:xfrm>
          <a:custGeom>
            <a:avLst/>
            <a:gdLst>
              <a:gd name="connsiteX0" fmla="*/ 0 w 3449370"/>
              <a:gd name="connsiteY0" fmla="*/ 679009 h 679009"/>
              <a:gd name="connsiteX1" fmla="*/ 1267485 w 3449370"/>
              <a:gd name="connsiteY1" fmla="*/ 27160 h 679009"/>
              <a:gd name="connsiteX2" fmla="*/ 3449370 w 3449370"/>
              <a:gd name="connsiteY2" fmla="*/ 516047 h 679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9370" h="679009">
                <a:moveTo>
                  <a:pt x="0" y="679009"/>
                </a:moveTo>
                <a:cubicBezTo>
                  <a:pt x="346295" y="366664"/>
                  <a:pt x="692590" y="54320"/>
                  <a:pt x="1267485" y="27160"/>
                </a:cubicBezTo>
                <a:cubicBezTo>
                  <a:pt x="1842380" y="0"/>
                  <a:pt x="2645875" y="258023"/>
                  <a:pt x="3449370" y="516047"/>
                </a:cubicBezTo>
              </a:path>
            </a:pathLst>
          </a:custGeom>
          <a:ln w="57150">
            <a:solidFill>
              <a:srgbClr val="00B05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501358" y="3086100"/>
            <a:ext cx="4074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endParaRPr lang="en-US" sz="3200" dirty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839790" y="2442193"/>
            <a:ext cx="1755189" cy="297214"/>
            <a:chOff x="1839790" y="2442193"/>
            <a:chExt cx="1755189" cy="297214"/>
          </a:xfrm>
        </p:grpSpPr>
        <p:sp>
          <p:nvSpPr>
            <p:cNvPr id="4" name="Oval 3"/>
            <p:cNvSpPr/>
            <p:nvPr/>
          </p:nvSpPr>
          <p:spPr bwMode="auto">
            <a:xfrm>
              <a:off x="3429000" y="2514600"/>
              <a:ext cx="152400" cy="15240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sz="20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2" name="Straight Connector 71"/>
            <p:cNvCxnSpPr/>
            <p:nvPr/>
          </p:nvCxnSpPr>
          <p:spPr>
            <a:xfrm>
              <a:off x="1981200" y="2590800"/>
              <a:ext cx="1447800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Oval 51"/>
            <p:cNvSpPr/>
            <p:nvPr/>
          </p:nvSpPr>
          <p:spPr bwMode="auto">
            <a:xfrm>
              <a:off x="3297765" y="2442193"/>
              <a:ext cx="297214" cy="297214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sz="20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Oval 52"/>
            <p:cNvSpPr/>
            <p:nvPr/>
          </p:nvSpPr>
          <p:spPr bwMode="auto">
            <a:xfrm>
              <a:off x="1839790" y="2442193"/>
              <a:ext cx="297214" cy="297214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sz="20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15" name="Straight Connector 114"/>
          <p:cNvCxnSpPr/>
          <p:nvPr/>
        </p:nvCxnSpPr>
        <p:spPr>
          <a:xfrm>
            <a:off x="2043821" y="5117442"/>
            <a:ext cx="14478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Oval 116"/>
          <p:cNvSpPr/>
          <p:nvPr/>
        </p:nvSpPr>
        <p:spPr bwMode="auto">
          <a:xfrm>
            <a:off x="1902411" y="4968835"/>
            <a:ext cx="297214" cy="297214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Oval 117"/>
          <p:cNvSpPr/>
          <p:nvPr/>
        </p:nvSpPr>
        <p:spPr bwMode="auto">
          <a:xfrm>
            <a:off x="2674350" y="4980877"/>
            <a:ext cx="297214" cy="29721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Connector 11"/>
          <p:cNvCxnSpPr>
            <a:endCxn id="106" idx="2"/>
          </p:cNvCxnSpPr>
          <p:nvPr/>
        </p:nvCxnSpPr>
        <p:spPr bwMode="auto">
          <a:xfrm>
            <a:off x="5610357" y="4820228"/>
            <a:ext cx="698519" cy="0"/>
          </a:xfrm>
          <a:prstGeom prst="line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9" name="TextBox 118"/>
          <p:cNvSpPr txBox="1"/>
          <p:nvPr/>
        </p:nvSpPr>
        <p:spPr>
          <a:xfrm>
            <a:off x="2244982" y="5475603"/>
            <a:ext cx="10454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 </a:t>
            </a:r>
            <a:r>
              <a:rPr lang="en-US" sz="32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endParaRPr lang="en-US" sz="3200" dirty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 bwMode="auto">
          <a:xfrm>
            <a:off x="3734878" y="2855267"/>
            <a:ext cx="168507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collapses</a:t>
            </a:r>
          </a:p>
        </p:txBody>
      </p:sp>
      <p:sp>
        <p:nvSpPr>
          <p:cNvPr id="121" name="TextBox 120"/>
          <p:cNvSpPr txBox="1"/>
          <p:nvPr/>
        </p:nvSpPr>
        <p:spPr bwMode="auto">
          <a:xfrm>
            <a:off x="3836786" y="5727305"/>
            <a:ext cx="1564852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does not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collapse</a:t>
            </a:r>
          </a:p>
        </p:txBody>
      </p:sp>
      <p:sp>
        <p:nvSpPr>
          <p:cNvPr id="122" name="TextBox 121"/>
          <p:cNvSpPr txBox="1"/>
          <p:nvPr/>
        </p:nvSpPr>
        <p:spPr bwMode="auto">
          <a:xfrm>
            <a:off x="879676" y="3356222"/>
            <a:ext cx="106631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hinge</a:t>
            </a:r>
          </a:p>
        </p:txBody>
      </p:sp>
      <p:sp>
        <p:nvSpPr>
          <p:cNvPr id="13" name="Freeform 12"/>
          <p:cNvSpPr/>
          <p:nvPr/>
        </p:nvSpPr>
        <p:spPr>
          <a:xfrm>
            <a:off x="2188029" y="3673929"/>
            <a:ext cx="709811" cy="1191985"/>
          </a:xfrm>
          <a:custGeom>
            <a:avLst/>
            <a:gdLst>
              <a:gd name="connsiteX0" fmla="*/ 0 w 709811"/>
              <a:gd name="connsiteY0" fmla="*/ 0 h 1191985"/>
              <a:gd name="connsiteX1" fmla="*/ 636814 w 709811"/>
              <a:gd name="connsiteY1" fmla="*/ 522514 h 1191985"/>
              <a:gd name="connsiteX2" fmla="*/ 669471 w 709811"/>
              <a:gd name="connsiteY2" fmla="*/ 1191985 h 1191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9811" h="1191985">
                <a:moveTo>
                  <a:pt x="0" y="0"/>
                </a:moveTo>
                <a:cubicBezTo>
                  <a:pt x="262617" y="161925"/>
                  <a:pt x="525235" y="323850"/>
                  <a:pt x="636814" y="522514"/>
                </a:cubicBezTo>
                <a:cubicBezTo>
                  <a:pt x="748393" y="721178"/>
                  <a:pt x="708932" y="956581"/>
                  <a:pt x="669471" y="1191985"/>
                </a:cubicBezTo>
              </a:path>
            </a:pathLst>
          </a:custGeom>
          <a:noFill/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/>
          <p:nvPr/>
        </p:nvSpPr>
        <p:spPr bwMode="auto">
          <a:xfrm>
            <a:off x="3356593" y="4987544"/>
            <a:ext cx="297214" cy="297214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TextBox 123"/>
          <p:cNvSpPr txBox="1"/>
          <p:nvPr/>
        </p:nvSpPr>
        <p:spPr bwMode="auto">
          <a:xfrm>
            <a:off x="895110" y="479947"/>
            <a:ext cx="357181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Induction Base: 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1</a:t>
            </a:r>
          </a:p>
        </p:txBody>
      </p:sp>
    </p:spTree>
    <p:extLst>
      <p:ext uri="{BB962C8B-B14F-4D97-AF65-F5344CB8AC3E}">
        <p14:creationId xmlns:p14="http://schemas.microsoft.com/office/powerpoint/2010/main" val="3650384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82" grpId="0" animBg="1"/>
      <p:bldP spid="83" grpId="0"/>
      <p:bldP spid="84" grpId="0" animBg="1"/>
      <p:bldP spid="117" grpId="0" animBg="1"/>
      <p:bldP spid="118" grpId="0" animBg="1"/>
      <p:bldP spid="119" grpId="0"/>
      <p:bldP spid="121" grpId="0" animBg="1"/>
      <p:bldP spid="122" grpId="0" animBg="1"/>
      <p:bldP spid="13" grpId="0" animBg="1"/>
      <p:bldP spid="123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/>
          <p:nvPr/>
        </p:nvSpPr>
        <p:spPr bwMode="auto">
          <a:xfrm>
            <a:off x="1801059" y="-2286000"/>
            <a:ext cx="205835" cy="20583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Freeform 31"/>
          <p:cNvSpPr/>
          <p:nvPr/>
        </p:nvSpPr>
        <p:spPr>
          <a:xfrm flipV="1">
            <a:off x="2909170" y="4403801"/>
            <a:ext cx="3966575" cy="1006399"/>
          </a:xfrm>
          <a:custGeom>
            <a:avLst/>
            <a:gdLst>
              <a:gd name="connsiteX0" fmla="*/ 0 w 3449370"/>
              <a:gd name="connsiteY0" fmla="*/ 679009 h 679009"/>
              <a:gd name="connsiteX1" fmla="*/ 1267485 w 3449370"/>
              <a:gd name="connsiteY1" fmla="*/ 27160 h 679009"/>
              <a:gd name="connsiteX2" fmla="*/ 3449370 w 3449370"/>
              <a:gd name="connsiteY2" fmla="*/ 516047 h 679009"/>
              <a:gd name="connsiteX0" fmla="*/ 0 w 3449370"/>
              <a:gd name="connsiteY0" fmla="*/ 661280 h 717864"/>
              <a:gd name="connsiteX1" fmla="*/ 1267485 w 3449370"/>
              <a:gd name="connsiteY1" fmla="*/ 9431 h 717864"/>
              <a:gd name="connsiteX2" fmla="*/ 3449370 w 3449370"/>
              <a:gd name="connsiteY2" fmla="*/ 717864 h 717864"/>
              <a:gd name="connsiteX0" fmla="*/ 0 w 3449370"/>
              <a:gd name="connsiteY0" fmla="*/ 348936 h 405520"/>
              <a:gd name="connsiteX1" fmla="*/ 1326681 w 3449370"/>
              <a:gd name="connsiteY1" fmla="*/ 9431 h 405520"/>
              <a:gd name="connsiteX2" fmla="*/ 3449370 w 3449370"/>
              <a:gd name="connsiteY2" fmla="*/ 405520 h 405520"/>
              <a:gd name="connsiteX0" fmla="*/ 0 w 3360925"/>
              <a:gd name="connsiteY0" fmla="*/ 367797 h 537550"/>
              <a:gd name="connsiteX1" fmla="*/ 1326681 w 3360925"/>
              <a:gd name="connsiteY1" fmla="*/ 28292 h 537550"/>
              <a:gd name="connsiteX2" fmla="*/ 3360925 w 3360925"/>
              <a:gd name="connsiteY2" fmla="*/ 537549 h 53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60925" h="537550">
                <a:moveTo>
                  <a:pt x="0" y="367797"/>
                </a:moveTo>
                <a:cubicBezTo>
                  <a:pt x="346295" y="55452"/>
                  <a:pt x="766527" y="0"/>
                  <a:pt x="1326681" y="28292"/>
                </a:cubicBezTo>
                <a:cubicBezTo>
                  <a:pt x="1886835" y="56584"/>
                  <a:pt x="2557430" y="279525"/>
                  <a:pt x="3360925" y="537549"/>
                </a:cubicBezTo>
              </a:path>
            </a:pathLst>
          </a:custGeom>
          <a:ln w="57150">
            <a:solidFill>
              <a:srgbClr val="00B05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1549832" y="1511768"/>
            <a:ext cx="7517845" cy="3834465"/>
            <a:chOff x="1638117" y="1605657"/>
            <a:chExt cx="7517845" cy="3834465"/>
          </a:xfrm>
        </p:grpSpPr>
        <p:sp>
          <p:nvSpPr>
            <p:cNvPr id="53" name="Isosceles Triangle 52"/>
            <p:cNvSpPr/>
            <p:nvPr/>
          </p:nvSpPr>
          <p:spPr bwMode="auto">
            <a:xfrm>
              <a:off x="1852518" y="2230946"/>
              <a:ext cx="1749601" cy="1440848"/>
            </a:xfrm>
            <a:prstGeom prst="triangl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accent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accent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sz="20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Isosceles Triangle 53"/>
            <p:cNvSpPr/>
            <p:nvPr/>
          </p:nvSpPr>
          <p:spPr bwMode="auto">
            <a:xfrm flipV="1">
              <a:off x="1852518" y="3688122"/>
              <a:ext cx="1749601" cy="1440848"/>
            </a:xfrm>
            <a:prstGeom prst="triangl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accent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accent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sz="20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562332" y="2899912"/>
              <a:ext cx="42832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mi10"/>
                  <a:cs typeface="Arial" pitchFamily="34" charset="0"/>
                </a:rPr>
                <a:t>Á</a:t>
              </a:r>
              <a:endParaRPr lang="en-US" sz="3200" dirty="0">
                <a:solidFill>
                  <a:schemeClr val="tx1"/>
                </a:solidFill>
                <a:latin typeface="cmmi10"/>
                <a:cs typeface="Arial" pitchFamily="34" charset="0"/>
              </a:endParaRPr>
            </a:p>
          </p:txBody>
        </p:sp>
        <p:sp>
          <p:nvSpPr>
            <p:cNvPr id="34" name="Freeform 33"/>
            <p:cNvSpPr/>
            <p:nvPr/>
          </p:nvSpPr>
          <p:spPr>
            <a:xfrm>
              <a:off x="2700403" y="1605657"/>
              <a:ext cx="5636712" cy="821011"/>
            </a:xfrm>
            <a:custGeom>
              <a:avLst/>
              <a:gdLst>
                <a:gd name="connsiteX0" fmla="*/ 0 w 3449370"/>
                <a:gd name="connsiteY0" fmla="*/ 679009 h 679009"/>
                <a:gd name="connsiteX1" fmla="*/ 1267485 w 3449370"/>
                <a:gd name="connsiteY1" fmla="*/ 27160 h 679009"/>
                <a:gd name="connsiteX2" fmla="*/ 3449370 w 3449370"/>
                <a:gd name="connsiteY2" fmla="*/ 516047 h 679009"/>
                <a:gd name="connsiteX0" fmla="*/ 0 w 3449370"/>
                <a:gd name="connsiteY0" fmla="*/ 661280 h 717864"/>
                <a:gd name="connsiteX1" fmla="*/ 1267485 w 3449370"/>
                <a:gd name="connsiteY1" fmla="*/ 9431 h 717864"/>
                <a:gd name="connsiteX2" fmla="*/ 3449370 w 3449370"/>
                <a:gd name="connsiteY2" fmla="*/ 717864 h 717864"/>
                <a:gd name="connsiteX0" fmla="*/ 0 w 3449370"/>
                <a:gd name="connsiteY0" fmla="*/ 348936 h 405520"/>
                <a:gd name="connsiteX1" fmla="*/ 1326681 w 3449370"/>
                <a:gd name="connsiteY1" fmla="*/ 9431 h 405520"/>
                <a:gd name="connsiteX2" fmla="*/ 3449370 w 3449370"/>
                <a:gd name="connsiteY2" fmla="*/ 405520 h 405520"/>
                <a:gd name="connsiteX0" fmla="*/ 0 w 4776051"/>
                <a:gd name="connsiteY0" fmla="*/ 353651 h 438528"/>
                <a:gd name="connsiteX1" fmla="*/ 1326681 w 4776051"/>
                <a:gd name="connsiteY1" fmla="*/ 14146 h 438528"/>
                <a:gd name="connsiteX2" fmla="*/ 4776051 w 4776051"/>
                <a:gd name="connsiteY2" fmla="*/ 438528 h 438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6051" h="438528">
                  <a:moveTo>
                    <a:pt x="0" y="353651"/>
                  </a:moveTo>
                  <a:cubicBezTo>
                    <a:pt x="346295" y="41306"/>
                    <a:pt x="530673" y="0"/>
                    <a:pt x="1326681" y="14146"/>
                  </a:cubicBezTo>
                  <a:cubicBezTo>
                    <a:pt x="2122689" y="28292"/>
                    <a:pt x="3972556" y="180504"/>
                    <a:pt x="4776051" y="438528"/>
                  </a:cubicBezTo>
                </a:path>
              </a:pathLst>
            </a:custGeom>
            <a:ln w="57150">
              <a:solidFill>
                <a:srgbClr val="00B050"/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1677022" y="3568875"/>
              <a:ext cx="2188133" cy="297214"/>
              <a:chOff x="1677022" y="3030018"/>
              <a:chExt cx="2188133" cy="297214"/>
            </a:xfrm>
          </p:grpSpPr>
          <p:cxnSp>
            <p:nvCxnSpPr>
              <p:cNvPr id="59" name="Straight Connector 58"/>
              <p:cNvCxnSpPr/>
              <p:nvPr/>
            </p:nvCxnSpPr>
            <p:spPr>
              <a:xfrm>
                <a:off x="1922778" y="3178625"/>
                <a:ext cx="1749601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Oval 34"/>
              <p:cNvSpPr/>
              <p:nvPr/>
            </p:nvSpPr>
            <p:spPr bwMode="auto">
              <a:xfrm>
                <a:off x="1677022" y="3030018"/>
                <a:ext cx="297214" cy="297214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sz="2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Oval 35"/>
              <p:cNvSpPr/>
              <p:nvPr/>
            </p:nvSpPr>
            <p:spPr bwMode="auto">
              <a:xfrm>
                <a:off x="3567941" y="3030018"/>
                <a:ext cx="297214" cy="297214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sz="2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7" name="Oval 36"/>
            <p:cNvSpPr/>
            <p:nvPr/>
          </p:nvSpPr>
          <p:spPr bwMode="auto">
            <a:xfrm>
              <a:off x="2536818" y="4980363"/>
              <a:ext cx="297214" cy="297214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sz="20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 bwMode="auto">
            <a:xfrm>
              <a:off x="2540611" y="2129454"/>
              <a:ext cx="297214" cy="297214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sz="20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6232289" y="2405585"/>
              <a:ext cx="2923673" cy="3034537"/>
              <a:chOff x="6232289" y="1866728"/>
              <a:chExt cx="2923673" cy="3034537"/>
            </a:xfrm>
          </p:grpSpPr>
          <p:sp>
            <p:nvSpPr>
              <p:cNvPr id="8" name="Hexagon 7"/>
              <p:cNvSpPr/>
              <p:nvPr/>
            </p:nvSpPr>
            <p:spPr bwMode="auto">
              <a:xfrm>
                <a:off x="6380896" y="2000842"/>
                <a:ext cx="2626459" cy="2264189"/>
              </a:xfrm>
              <a:prstGeom prst="hexagon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sz="2000" dirty="0" smtClean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10" name="Straight Connector 9"/>
              <p:cNvCxnSpPr>
                <a:stCxn id="8" idx="4"/>
                <a:endCxn id="8" idx="1"/>
              </p:cNvCxnSpPr>
              <p:nvPr/>
            </p:nvCxnSpPr>
            <p:spPr>
              <a:xfrm>
                <a:off x="6946944" y="2000842"/>
                <a:ext cx="1494365" cy="2264189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>
                <a:stCxn id="8" idx="5"/>
              </p:cNvCxnSpPr>
              <p:nvPr/>
            </p:nvCxnSpPr>
            <p:spPr>
              <a:xfrm flipH="1">
                <a:off x="6998402" y="2000842"/>
                <a:ext cx="1442906" cy="2264189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>
                <a:stCxn id="8" idx="0"/>
                <a:endCxn id="8" idx="3"/>
              </p:cNvCxnSpPr>
              <p:nvPr/>
            </p:nvCxnSpPr>
            <p:spPr>
              <a:xfrm flipH="1">
                <a:off x="6380896" y="3132936"/>
                <a:ext cx="2626459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4"/>
              <p:cNvSpPr txBox="1"/>
              <p:nvPr/>
            </p:nvSpPr>
            <p:spPr>
              <a:xfrm>
                <a:off x="7420656" y="4316490"/>
                <a:ext cx="51167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 smtClean="0">
                    <a:solidFill>
                      <a:schemeClr val="tx1"/>
                    </a:solidFill>
                    <a:latin typeface="cmsy10"/>
                    <a:cs typeface="Arial" pitchFamily="34" charset="0"/>
                  </a:rPr>
                  <a:t>O</a:t>
                </a:r>
                <a:endParaRPr lang="en-US" sz="3200" dirty="0">
                  <a:solidFill>
                    <a:schemeClr val="tx1"/>
                  </a:solidFill>
                  <a:latin typeface="cmsy10"/>
                  <a:cs typeface="Arial" pitchFamily="34" charset="0"/>
                </a:endParaRPr>
              </a:p>
            </p:txBody>
          </p:sp>
          <p:sp>
            <p:nvSpPr>
              <p:cNvPr id="39" name="Oval 38"/>
              <p:cNvSpPr/>
              <p:nvPr/>
            </p:nvSpPr>
            <p:spPr bwMode="auto">
              <a:xfrm>
                <a:off x="6895484" y="4106052"/>
                <a:ext cx="297214" cy="297214"/>
              </a:xfrm>
              <a:prstGeom prst="ellips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sz="2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" name="Oval 39"/>
              <p:cNvSpPr/>
              <p:nvPr/>
            </p:nvSpPr>
            <p:spPr bwMode="auto">
              <a:xfrm>
                <a:off x="8307142" y="1866728"/>
                <a:ext cx="297214" cy="297214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sz="2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Oval 40"/>
              <p:cNvSpPr/>
              <p:nvPr/>
            </p:nvSpPr>
            <p:spPr bwMode="auto">
              <a:xfrm>
                <a:off x="7545519" y="3018895"/>
                <a:ext cx="297214" cy="297214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sz="2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" name="Oval 41"/>
              <p:cNvSpPr/>
              <p:nvPr/>
            </p:nvSpPr>
            <p:spPr bwMode="auto">
              <a:xfrm>
                <a:off x="6232289" y="3019607"/>
                <a:ext cx="297214" cy="29721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sz="2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Oval 42"/>
              <p:cNvSpPr/>
              <p:nvPr/>
            </p:nvSpPr>
            <p:spPr bwMode="auto">
              <a:xfrm>
                <a:off x="6766723" y="1866728"/>
                <a:ext cx="297214" cy="29721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sz="2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" name="Oval 43"/>
              <p:cNvSpPr/>
              <p:nvPr/>
            </p:nvSpPr>
            <p:spPr bwMode="auto">
              <a:xfrm>
                <a:off x="8858748" y="3019607"/>
                <a:ext cx="297214" cy="29721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sz="2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" name="Oval 44"/>
              <p:cNvSpPr/>
              <p:nvPr/>
            </p:nvSpPr>
            <p:spPr bwMode="auto">
              <a:xfrm>
                <a:off x="8245475" y="4106052"/>
                <a:ext cx="297214" cy="29721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sz="2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4" name="Freeform 73"/>
            <p:cNvSpPr/>
            <p:nvPr/>
          </p:nvSpPr>
          <p:spPr>
            <a:xfrm>
              <a:off x="2269671" y="2719803"/>
              <a:ext cx="5243319" cy="849072"/>
            </a:xfrm>
            <a:custGeom>
              <a:avLst/>
              <a:gdLst>
                <a:gd name="connsiteX0" fmla="*/ 0 w 3449370"/>
                <a:gd name="connsiteY0" fmla="*/ 679009 h 679009"/>
                <a:gd name="connsiteX1" fmla="*/ 1267485 w 3449370"/>
                <a:gd name="connsiteY1" fmla="*/ 27160 h 679009"/>
                <a:gd name="connsiteX2" fmla="*/ 3449370 w 3449370"/>
                <a:gd name="connsiteY2" fmla="*/ 516047 h 679009"/>
                <a:gd name="connsiteX0" fmla="*/ 0 w 3449370"/>
                <a:gd name="connsiteY0" fmla="*/ 660554 h 712785"/>
                <a:gd name="connsiteX1" fmla="*/ 1267485 w 3449370"/>
                <a:gd name="connsiteY1" fmla="*/ 8705 h 712785"/>
                <a:gd name="connsiteX2" fmla="*/ 3449370 w 3449370"/>
                <a:gd name="connsiteY2" fmla="*/ 712785 h 712785"/>
                <a:gd name="connsiteX0" fmla="*/ 0 w 3449370"/>
                <a:gd name="connsiteY0" fmla="*/ 374326 h 426557"/>
                <a:gd name="connsiteX1" fmla="*/ 1361593 w 3449370"/>
                <a:gd name="connsiteY1" fmla="*/ 8705 h 426557"/>
                <a:gd name="connsiteX2" fmla="*/ 3449370 w 3449370"/>
                <a:gd name="connsiteY2" fmla="*/ 426557 h 426557"/>
                <a:gd name="connsiteX0" fmla="*/ 0 w 3903234"/>
                <a:gd name="connsiteY0" fmla="*/ 352563 h 430910"/>
                <a:gd name="connsiteX1" fmla="*/ 1815457 w 3903234"/>
                <a:gd name="connsiteY1" fmla="*/ 13058 h 430910"/>
                <a:gd name="connsiteX2" fmla="*/ 3903234 w 3903234"/>
                <a:gd name="connsiteY2" fmla="*/ 430910 h 430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03234" h="430910">
                  <a:moveTo>
                    <a:pt x="0" y="352563"/>
                  </a:moveTo>
                  <a:cubicBezTo>
                    <a:pt x="346295" y="40218"/>
                    <a:pt x="1164918" y="0"/>
                    <a:pt x="1815457" y="13058"/>
                  </a:cubicBezTo>
                  <a:cubicBezTo>
                    <a:pt x="2465996" y="26116"/>
                    <a:pt x="3099739" y="172886"/>
                    <a:pt x="3903234" y="430910"/>
                  </a:cubicBezTo>
                </a:path>
              </a:pathLst>
            </a:custGeom>
            <a:ln w="57150">
              <a:solidFill>
                <a:srgbClr val="00B050"/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638117" y="4780463"/>
              <a:ext cx="40748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cmsy10"/>
                  <a:cs typeface="Arial" panose="020B0604020202020204" pitchFamily="34" charset="0"/>
                </a:rPr>
                <a:t>I</a:t>
              </a:r>
              <a:endParaRPr lang="en-US" sz="3200" dirty="0">
                <a:solidFill>
                  <a:schemeClr val="tx1"/>
                </a:solidFill>
                <a:latin typeface="cmsy10"/>
                <a:cs typeface="Arial" panose="020B0604020202020204" pitchFamily="34" charset="0"/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3865154" y="2872203"/>
              <a:ext cx="3800235" cy="849072"/>
            </a:xfrm>
            <a:custGeom>
              <a:avLst/>
              <a:gdLst>
                <a:gd name="connsiteX0" fmla="*/ 0 w 3449370"/>
                <a:gd name="connsiteY0" fmla="*/ 679009 h 679009"/>
                <a:gd name="connsiteX1" fmla="*/ 1267485 w 3449370"/>
                <a:gd name="connsiteY1" fmla="*/ 27160 h 679009"/>
                <a:gd name="connsiteX2" fmla="*/ 3449370 w 3449370"/>
                <a:gd name="connsiteY2" fmla="*/ 516047 h 679009"/>
                <a:gd name="connsiteX0" fmla="*/ 0 w 3449370"/>
                <a:gd name="connsiteY0" fmla="*/ 660554 h 712785"/>
                <a:gd name="connsiteX1" fmla="*/ 1267485 w 3449370"/>
                <a:gd name="connsiteY1" fmla="*/ 8705 h 712785"/>
                <a:gd name="connsiteX2" fmla="*/ 3449370 w 3449370"/>
                <a:gd name="connsiteY2" fmla="*/ 712785 h 712785"/>
                <a:gd name="connsiteX0" fmla="*/ 0 w 3449370"/>
                <a:gd name="connsiteY0" fmla="*/ 374326 h 426557"/>
                <a:gd name="connsiteX1" fmla="*/ 1361593 w 3449370"/>
                <a:gd name="connsiteY1" fmla="*/ 8705 h 426557"/>
                <a:gd name="connsiteX2" fmla="*/ 3449370 w 3449370"/>
                <a:gd name="connsiteY2" fmla="*/ 426557 h 426557"/>
                <a:gd name="connsiteX0" fmla="*/ 0 w 3903234"/>
                <a:gd name="connsiteY0" fmla="*/ 352563 h 430910"/>
                <a:gd name="connsiteX1" fmla="*/ 1815457 w 3903234"/>
                <a:gd name="connsiteY1" fmla="*/ 13058 h 430910"/>
                <a:gd name="connsiteX2" fmla="*/ 3903234 w 3903234"/>
                <a:gd name="connsiteY2" fmla="*/ 430910 h 430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03234" h="430910">
                  <a:moveTo>
                    <a:pt x="0" y="352563"/>
                  </a:moveTo>
                  <a:cubicBezTo>
                    <a:pt x="346295" y="40218"/>
                    <a:pt x="1164918" y="0"/>
                    <a:pt x="1815457" y="13058"/>
                  </a:cubicBezTo>
                  <a:cubicBezTo>
                    <a:pt x="2465996" y="26116"/>
                    <a:pt x="3099739" y="172886"/>
                    <a:pt x="3903234" y="430910"/>
                  </a:cubicBezTo>
                </a:path>
              </a:pathLst>
            </a:custGeom>
            <a:ln w="57150">
              <a:solidFill>
                <a:srgbClr val="00B050"/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8" name="TextBox 57"/>
          <p:cNvSpPr txBox="1"/>
          <p:nvPr/>
        </p:nvSpPr>
        <p:spPr bwMode="auto">
          <a:xfrm>
            <a:off x="383998" y="476738"/>
            <a:ext cx="8376012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Induction Step: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Á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does not collapse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-1)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-simplexes</a:t>
            </a:r>
            <a:endParaRPr lang="en-US" sz="2800" dirty="0" smtClean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27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Hexagon 46"/>
          <p:cNvSpPr/>
          <p:nvPr/>
        </p:nvSpPr>
        <p:spPr bwMode="auto">
          <a:xfrm>
            <a:off x="6380896" y="2000842"/>
            <a:ext cx="2626459" cy="2264189"/>
          </a:xfrm>
          <a:prstGeom prst="hexagon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8" name="Straight Connector 47"/>
          <p:cNvCxnSpPr>
            <a:stCxn id="47" idx="4"/>
            <a:endCxn id="47" idx="1"/>
          </p:cNvCxnSpPr>
          <p:nvPr/>
        </p:nvCxnSpPr>
        <p:spPr>
          <a:xfrm>
            <a:off x="6946944" y="2000842"/>
            <a:ext cx="1494365" cy="22641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47" idx="5"/>
          </p:cNvCxnSpPr>
          <p:nvPr/>
        </p:nvCxnSpPr>
        <p:spPr>
          <a:xfrm flipH="1">
            <a:off x="6998402" y="2000842"/>
            <a:ext cx="1442906" cy="22641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47" idx="0"/>
            <a:endCxn id="47" idx="3"/>
          </p:cNvCxnSpPr>
          <p:nvPr/>
        </p:nvCxnSpPr>
        <p:spPr>
          <a:xfrm flipH="1">
            <a:off x="6380896" y="3132936"/>
            <a:ext cx="262645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7420656" y="4316490"/>
            <a:ext cx="5116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endParaRPr lang="en-US" sz="3200" dirty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53" name="Oval 52"/>
          <p:cNvSpPr/>
          <p:nvPr/>
        </p:nvSpPr>
        <p:spPr bwMode="auto">
          <a:xfrm>
            <a:off x="8307142" y="1866728"/>
            <a:ext cx="297214" cy="297214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Oval 53"/>
          <p:cNvSpPr/>
          <p:nvPr/>
        </p:nvSpPr>
        <p:spPr bwMode="auto">
          <a:xfrm>
            <a:off x="7545519" y="3018895"/>
            <a:ext cx="297214" cy="297214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 bwMode="auto">
          <a:xfrm>
            <a:off x="8858748" y="3019607"/>
            <a:ext cx="297214" cy="297214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 bwMode="auto">
          <a:xfrm>
            <a:off x="8245475" y="4106052"/>
            <a:ext cx="297214" cy="297214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Oval 55"/>
          <p:cNvSpPr/>
          <p:nvPr/>
        </p:nvSpPr>
        <p:spPr bwMode="auto">
          <a:xfrm>
            <a:off x="2552700" y="-2297668"/>
            <a:ext cx="152400" cy="1524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4" name="Freeform 183"/>
          <p:cNvSpPr/>
          <p:nvPr/>
        </p:nvSpPr>
        <p:spPr>
          <a:xfrm flipV="1">
            <a:off x="2909170" y="4403801"/>
            <a:ext cx="3966575" cy="1006399"/>
          </a:xfrm>
          <a:custGeom>
            <a:avLst/>
            <a:gdLst>
              <a:gd name="connsiteX0" fmla="*/ 0 w 3449370"/>
              <a:gd name="connsiteY0" fmla="*/ 679009 h 679009"/>
              <a:gd name="connsiteX1" fmla="*/ 1267485 w 3449370"/>
              <a:gd name="connsiteY1" fmla="*/ 27160 h 679009"/>
              <a:gd name="connsiteX2" fmla="*/ 3449370 w 3449370"/>
              <a:gd name="connsiteY2" fmla="*/ 516047 h 679009"/>
              <a:gd name="connsiteX0" fmla="*/ 0 w 3449370"/>
              <a:gd name="connsiteY0" fmla="*/ 661280 h 717864"/>
              <a:gd name="connsiteX1" fmla="*/ 1267485 w 3449370"/>
              <a:gd name="connsiteY1" fmla="*/ 9431 h 717864"/>
              <a:gd name="connsiteX2" fmla="*/ 3449370 w 3449370"/>
              <a:gd name="connsiteY2" fmla="*/ 717864 h 717864"/>
              <a:gd name="connsiteX0" fmla="*/ 0 w 3449370"/>
              <a:gd name="connsiteY0" fmla="*/ 348936 h 405520"/>
              <a:gd name="connsiteX1" fmla="*/ 1326681 w 3449370"/>
              <a:gd name="connsiteY1" fmla="*/ 9431 h 405520"/>
              <a:gd name="connsiteX2" fmla="*/ 3449370 w 3449370"/>
              <a:gd name="connsiteY2" fmla="*/ 405520 h 405520"/>
              <a:gd name="connsiteX0" fmla="*/ 0 w 3360925"/>
              <a:gd name="connsiteY0" fmla="*/ 367797 h 537550"/>
              <a:gd name="connsiteX1" fmla="*/ 1326681 w 3360925"/>
              <a:gd name="connsiteY1" fmla="*/ 28292 h 537550"/>
              <a:gd name="connsiteX2" fmla="*/ 3360925 w 3360925"/>
              <a:gd name="connsiteY2" fmla="*/ 537549 h 53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60925" h="537550">
                <a:moveTo>
                  <a:pt x="0" y="367797"/>
                </a:moveTo>
                <a:cubicBezTo>
                  <a:pt x="346295" y="55452"/>
                  <a:pt x="766527" y="0"/>
                  <a:pt x="1326681" y="28292"/>
                </a:cubicBezTo>
                <a:cubicBezTo>
                  <a:pt x="1886835" y="56584"/>
                  <a:pt x="2557430" y="279525"/>
                  <a:pt x="3360925" y="537549"/>
                </a:cubicBezTo>
              </a:path>
            </a:pathLst>
          </a:custGeom>
          <a:ln w="57150">
            <a:solidFill>
              <a:srgbClr val="00B05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Freeform 191"/>
          <p:cNvSpPr/>
          <p:nvPr/>
        </p:nvSpPr>
        <p:spPr>
          <a:xfrm>
            <a:off x="2700403" y="1066800"/>
            <a:ext cx="5636712" cy="821011"/>
          </a:xfrm>
          <a:custGeom>
            <a:avLst/>
            <a:gdLst>
              <a:gd name="connsiteX0" fmla="*/ 0 w 3449370"/>
              <a:gd name="connsiteY0" fmla="*/ 679009 h 679009"/>
              <a:gd name="connsiteX1" fmla="*/ 1267485 w 3449370"/>
              <a:gd name="connsiteY1" fmla="*/ 27160 h 679009"/>
              <a:gd name="connsiteX2" fmla="*/ 3449370 w 3449370"/>
              <a:gd name="connsiteY2" fmla="*/ 516047 h 679009"/>
              <a:gd name="connsiteX0" fmla="*/ 0 w 3449370"/>
              <a:gd name="connsiteY0" fmla="*/ 661280 h 717864"/>
              <a:gd name="connsiteX1" fmla="*/ 1267485 w 3449370"/>
              <a:gd name="connsiteY1" fmla="*/ 9431 h 717864"/>
              <a:gd name="connsiteX2" fmla="*/ 3449370 w 3449370"/>
              <a:gd name="connsiteY2" fmla="*/ 717864 h 717864"/>
              <a:gd name="connsiteX0" fmla="*/ 0 w 3449370"/>
              <a:gd name="connsiteY0" fmla="*/ 348936 h 405520"/>
              <a:gd name="connsiteX1" fmla="*/ 1326681 w 3449370"/>
              <a:gd name="connsiteY1" fmla="*/ 9431 h 405520"/>
              <a:gd name="connsiteX2" fmla="*/ 3449370 w 3449370"/>
              <a:gd name="connsiteY2" fmla="*/ 405520 h 405520"/>
              <a:gd name="connsiteX0" fmla="*/ 0 w 4776051"/>
              <a:gd name="connsiteY0" fmla="*/ 353651 h 438528"/>
              <a:gd name="connsiteX1" fmla="*/ 1326681 w 4776051"/>
              <a:gd name="connsiteY1" fmla="*/ 14146 h 438528"/>
              <a:gd name="connsiteX2" fmla="*/ 4776051 w 4776051"/>
              <a:gd name="connsiteY2" fmla="*/ 438528 h 438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76051" h="438528">
                <a:moveTo>
                  <a:pt x="0" y="353651"/>
                </a:moveTo>
                <a:cubicBezTo>
                  <a:pt x="346295" y="41306"/>
                  <a:pt x="530673" y="0"/>
                  <a:pt x="1326681" y="14146"/>
                </a:cubicBezTo>
                <a:cubicBezTo>
                  <a:pt x="2122689" y="28292"/>
                  <a:pt x="3972556" y="180504"/>
                  <a:pt x="4776051" y="438528"/>
                </a:cubicBezTo>
              </a:path>
            </a:pathLst>
          </a:custGeom>
          <a:ln w="57150">
            <a:solidFill>
              <a:srgbClr val="00B05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1102983" y="1590597"/>
            <a:ext cx="2762172" cy="3261378"/>
            <a:chOff x="1102983" y="1590597"/>
            <a:chExt cx="2762172" cy="3261378"/>
          </a:xfrm>
        </p:grpSpPr>
        <p:sp>
          <p:nvSpPr>
            <p:cNvPr id="35" name="Isosceles Triangle 34"/>
            <p:cNvSpPr/>
            <p:nvPr/>
          </p:nvSpPr>
          <p:spPr bwMode="auto">
            <a:xfrm>
              <a:off x="1852518" y="1708418"/>
              <a:ext cx="1749601" cy="1440848"/>
            </a:xfrm>
            <a:prstGeom prst="triangl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accent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accent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sz="20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Isosceles Triangle 35"/>
            <p:cNvSpPr/>
            <p:nvPr/>
          </p:nvSpPr>
          <p:spPr bwMode="auto">
            <a:xfrm flipV="1">
              <a:off x="1852518" y="3149265"/>
              <a:ext cx="1749601" cy="1440848"/>
            </a:xfrm>
            <a:prstGeom prst="triangl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accent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accent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sz="2000" dirty="0" smtClean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87" name="Straight Connector 186"/>
            <p:cNvCxnSpPr/>
            <p:nvPr/>
          </p:nvCxnSpPr>
          <p:spPr>
            <a:xfrm flipH="1">
              <a:off x="2491635" y="1755386"/>
              <a:ext cx="156575" cy="1218272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>
              <a:off x="2491635" y="3185532"/>
              <a:ext cx="156575" cy="1324206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1102983" y="4267200"/>
              <a:ext cx="111440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Div </a:t>
              </a:r>
              <a:r>
                <a:rPr lang="en-US" sz="32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I</a:t>
              </a:r>
              <a:endParaRPr lang="en-US" sz="3200" dirty="0">
                <a:solidFill>
                  <a:schemeClr val="tx1"/>
                </a:solidFill>
                <a:latin typeface="cmsy10"/>
                <a:cs typeface="Arial" pitchFamily="34" charset="0"/>
              </a:endParaRPr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1677022" y="3030018"/>
              <a:ext cx="2188133" cy="297214"/>
              <a:chOff x="1677022" y="3030018"/>
              <a:chExt cx="2188133" cy="297214"/>
            </a:xfrm>
          </p:grpSpPr>
          <p:cxnSp>
            <p:nvCxnSpPr>
              <p:cNvPr id="39" name="Straight Connector 38"/>
              <p:cNvCxnSpPr/>
              <p:nvPr/>
            </p:nvCxnSpPr>
            <p:spPr>
              <a:xfrm>
                <a:off x="1922778" y="3178625"/>
                <a:ext cx="1749601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Oval 39"/>
              <p:cNvSpPr/>
              <p:nvPr/>
            </p:nvSpPr>
            <p:spPr bwMode="auto">
              <a:xfrm>
                <a:off x="1677022" y="3030018"/>
                <a:ext cx="297214" cy="297214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sz="2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Oval 40"/>
              <p:cNvSpPr/>
              <p:nvPr/>
            </p:nvSpPr>
            <p:spPr bwMode="auto">
              <a:xfrm>
                <a:off x="3567941" y="3030018"/>
                <a:ext cx="297214" cy="297214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sz="2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3" name="Oval 42"/>
            <p:cNvSpPr/>
            <p:nvPr/>
          </p:nvSpPr>
          <p:spPr bwMode="auto">
            <a:xfrm>
              <a:off x="2362608" y="2973658"/>
              <a:ext cx="297214" cy="29721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sz="20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Oval 43"/>
            <p:cNvSpPr/>
            <p:nvPr/>
          </p:nvSpPr>
          <p:spPr bwMode="auto">
            <a:xfrm>
              <a:off x="2536818" y="4441506"/>
              <a:ext cx="297214" cy="297214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sz="20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Oval 44"/>
            <p:cNvSpPr/>
            <p:nvPr/>
          </p:nvSpPr>
          <p:spPr bwMode="auto">
            <a:xfrm>
              <a:off x="2540611" y="1590597"/>
              <a:ext cx="297214" cy="297214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sz="20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5" name="Oval 54"/>
          <p:cNvSpPr/>
          <p:nvPr/>
        </p:nvSpPr>
        <p:spPr bwMode="auto">
          <a:xfrm>
            <a:off x="6232289" y="3019607"/>
            <a:ext cx="297214" cy="297214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/>
        </p:nvSpPr>
        <p:spPr bwMode="auto">
          <a:xfrm>
            <a:off x="6766723" y="1866728"/>
            <a:ext cx="297214" cy="297214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Oval 51"/>
          <p:cNvSpPr/>
          <p:nvPr/>
        </p:nvSpPr>
        <p:spPr bwMode="auto">
          <a:xfrm>
            <a:off x="6895484" y="4106052"/>
            <a:ext cx="297214" cy="297214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4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/>
          <p:cNvGrpSpPr/>
          <p:nvPr/>
        </p:nvGrpSpPr>
        <p:grpSpPr>
          <a:xfrm>
            <a:off x="1102983" y="1590597"/>
            <a:ext cx="2762172" cy="3261378"/>
            <a:chOff x="1102983" y="1590597"/>
            <a:chExt cx="2762172" cy="3261378"/>
          </a:xfrm>
        </p:grpSpPr>
        <p:sp>
          <p:nvSpPr>
            <p:cNvPr id="69" name="Isosceles Triangle 68"/>
            <p:cNvSpPr/>
            <p:nvPr/>
          </p:nvSpPr>
          <p:spPr bwMode="auto">
            <a:xfrm>
              <a:off x="1852518" y="1708418"/>
              <a:ext cx="1749601" cy="1440848"/>
            </a:xfrm>
            <a:prstGeom prst="triangl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accent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accent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sz="20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" name="Isosceles Triangle 69"/>
            <p:cNvSpPr/>
            <p:nvPr/>
          </p:nvSpPr>
          <p:spPr bwMode="auto">
            <a:xfrm flipV="1">
              <a:off x="1852518" y="3149265"/>
              <a:ext cx="1749601" cy="1440848"/>
            </a:xfrm>
            <a:prstGeom prst="triangl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accent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accent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sz="2000" dirty="0" smtClean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 flipH="1">
              <a:off x="2491635" y="1755386"/>
              <a:ext cx="156575" cy="1218272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2491635" y="3185532"/>
              <a:ext cx="156575" cy="1324206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1102983" y="4267200"/>
              <a:ext cx="111440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Div </a:t>
              </a:r>
              <a:r>
                <a:rPr lang="en-US" sz="3200" dirty="0" smtClean="0">
                  <a:solidFill>
                    <a:schemeClr val="tx1"/>
                  </a:solidFill>
                  <a:latin typeface="cmsy10"/>
                  <a:cs typeface="Arial" pitchFamily="34" charset="0"/>
                </a:rPr>
                <a:t>I</a:t>
              </a:r>
              <a:endParaRPr lang="en-US" sz="3200" dirty="0">
                <a:solidFill>
                  <a:schemeClr val="tx1"/>
                </a:solidFill>
                <a:latin typeface="cmsy10"/>
                <a:cs typeface="Arial" pitchFamily="34" charset="0"/>
              </a:endParaRPr>
            </a:p>
          </p:txBody>
        </p:sp>
        <p:grpSp>
          <p:nvGrpSpPr>
            <p:cNvPr id="85" name="Group 84"/>
            <p:cNvGrpSpPr/>
            <p:nvPr/>
          </p:nvGrpSpPr>
          <p:grpSpPr>
            <a:xfrm>
              <a:off x="1677022" y="3030018"/>
              <a:ext cx="2188133" cy="297214"/>
              <a:chOff x="1677022" y="3030018"/>
              <a:chExt cx="2188133" cy="297214"/>
            </a:xfrm>
          </p:grpSpPr>
          <p:cxnSp>
            <p:nvCxnSpPr>
              <p:cNvPr id="96" name="Straight Connector 95"/>
              <p:cNvCxnSpPr/>
              <p:nvPr/>
            </p:nvCxnSpPr>
            <p:spPr>
              <a:xfrm>
                <a:off x="1922778" y="3178625"/>
                <a:ext cx="1749601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Oval 96"/>
              <p:cNvSpPr/>
              <p:nvPr/>
            </p:nvSpPr>
            <p:spPr bwMode="auto">
              <a:xfrm>
                <a:off x="1677022" y="3030018"/>
                <a:ext cx="297214" cy="297214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sz="2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8" name="Oval 97"/>
              <p:cNvSpPr/>
              <p:nvPr/>
            </p:nvSpPr>
            <p:spPr bwMode="auto">
              <a:xfrm>
                <a:off x="3567941" y="3030018"/>
                <a:ext cx="297214" cy="297214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 sz="2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9" name="Oval 88"/>
            <p:cNvSpPr/>
            <p:nvPr/>
          </p:nvSpPr>
          <p:spPr bwMode="auto">
            <a:xfrm>
              <a:off x="2362608" y="2973658"/>
              <a:ext cx="297214" cy="29721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sz="20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Oval 91"/>
            <p:cNvSpPr/>
            <p:nvPr/>
          </p:nvSpPr>
          <p:spPr bwMode="auto">
            <a:xfrm>
              <a:off x="2536818" y="4441506"/>
              <a:ext cx="297214" cy="297214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sz="20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Oval 94"/>
            <p:cNvSpPr/>
            <p:nvPr/>
          </p:nvSpPr>
          <p:spPr bwMode="auto">
            <a:xfrm>
              <a:off x="2540611" y="1590597"/>
              <a:ext cx="297214" cy="297214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 sz="20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2" name="Hexagon 41"/>
          <p:cNvSpPr/>
          <p:nvPr/>
        </p:nvSpPr>
        <p:spPr bwMode="auto">
          <a:xfrm>
            <a:off x="6478870" y="2000842"/>
            <a:ext cx="2626459" cy="2264189"/>
          </a:xfrm>
          <a:prstGeom prst="hexagon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3" name="Straight Connector 42"/>
          <p:cNvCxnSpPr>
            <a:stCxn id="42" idx="4"/>
            <a:endCxn id="42" idx="1"/>
          </p:cNvCxnSpPr>
          <p:nvPr/>
        </p:nvCxnSpPr>
        <p:spPr>
          <a:xfrm>
            <a:off x="7044918" y="2000842"/>
            <a:ext cx="1494365" cy="22641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42" idx="5"/>
            <a:endCxn id="47" idx="0"/>
          </p:cNvCxnSpPr>
          <p:nvPr/>
        </p:nvCxnSpPr>
        <p:spPr>
          <a:xfrm flipH="1">
            <a:off x="7142065" y="2000843"/>
            <a:ext cx="1397217" cy="21052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42" idx="0"/>
            <a:endCxn id="42" idx="3"/>
          </p:cNvCxnSpPr>
          <p:nvPr/>
        </p:nvCxnSpPr>
        <p:spPr>
          <a:xfrm flipH="1">
            <a:off x="6478870" y="3132936"/>
            <a:ext cx="262645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518630" y="4316490"/>
            <a:ext cx="5116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sy10"/>
                <a:cs typeface="Arial" pitchFamily="34" charset="0"/>
              </a:rPr>
              <a:t>O</a:t>
            </a:r>
            <a:endParaRPr lang="en-US" sz="3200" dirty="0">
              <a:solidFill>
                <a:schemeClr val="tx1"/>
              </a:solidFill>
              <a:latin typeface="cmsy10"/>
              <a:cs typeface="Arial" pitchFamily="34" charset="0"/>
            </a:endParaRPr>
          </a:p>
        </p:txBody>
      </p:sp>
      <p:sp>
        <p:nvSpPr>
          <p:cNvPr id="47" name="Oval 46"/>
          <p:cNvSpPr/>
          <p:nvPr/>
        </p:nvSpPr>
        <p:spPr bwMode="auto">
          <a:xfrm>
            <a:off x="6993458" y="4106052"/>
            <a:ext cx="297214" cy="297214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val 47"/>
          <p:cNvSpPr/>
          <p:nvPr/>
        </p:nvSpPr>
        <p:spPr bwMode="auto">
          <a:xfrm>
            <a:off x="8405116" y="1866728"/>
            <a:ext cx="297214" cy="297214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Oval 48"/>
          <p:cNvSpPr/>
          <p:nvPr/>
        </p:nvSpPr>
        <p:spPr bwMode="auto">
          <a:xfrm>
            <a:off x="7643493" y="3018895"/>
            <a:ext cx="297214" cy="297214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Oval 51"/>
          <p:cNvSpPr/>
          <p:nvPr/>
        </p:nvSpPr>
        <p:spPr bwMode="auto">
          <a:xfrm>
            <a:off x="8956722" y="3019607"/>
            <a:ext cx="297214" cy="297214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Oval 52"/>
          <p:cNvSpPr/>
          <p:nvPr/>
        </p:nvSpPr>
        <p:spPr bwMode="auto">
          <a:xfrm>
            <a:off x="8343449" y="4106052"/>
            <a:ext cx="297214" cy="297214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Oval 55"/>
          <p:cNvSpPr/>
          <p:nvPr/>
        </p:nvSpPr>
        <p:spPr bwMode="auto">
          <a:xfrm>
            <a:off x="2552700" y="-2297668"/>
            <a:ext cx="152400" cy="1524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498628" y="2783642"/>
            <a:ext cx="5196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mmi10"/>
                <a:cs typeface="Arial" pitchFamily="34" charset="0"/>
              </a:rPr>
              <a:t>Á’</a:t>
            </a:r>
            <a:endParaRPr lang="en-US" sz="3200" dirty="0">
              <a:solidFill>
                <a:schemeClr val="tx1"/>
              </a:solidFill>
              <a:latin typeface="cmmi10"/>
              <a:cs typeface="Arial" pitchFamily="34" charset="0"/>
            </a:endParaRPr>
          </a:p>
        </p:txBody>
      </p:sp>
      <p:cxnSp>
        <p:nvCxnSpPr>
          <p:cNvPr id="125" name="Straight Connector 124"/>
          <p:cNvCxnSpPr/>
          <p:nvPr/>
        </p:nvCxnSpPr>
        <p:spPr>
          <a:xfrm flipH="1">
            <a:off x="6511566" y="2131740"/>
            <a:ext cx="446795" cy="96718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>
            <a:off x="6511566" y="3246116"/>
            <a:ext cx="477278" cy="997669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Freeform 133"/>
          <p:cNvSpPr/>
          <p:nvPr/>
        </p:nvSpPr>
        <p:spPr>
          <a:xfrm flipV="1">
            <a:off x="2795239" y="3432718"/>
            <a:ext cx="3538654" cy="1231590"/>
          </a:xfrm>
          <a:custGeom>
            <a:avLst/>
            <a:gdLst>
              <a:gd name="connsiteX0" fmla="*/ 0 w 3449370"/>
              <a:gd name="connsiteY0" fmla="*/ 679009 h 679009"/>
              <a:gd name="connsiteX1" fmla="*/ 1267485 w 3449370"/>
              <a:gd name="connsiteY1" fmla="*/ 27160 h 679009"/>
              <a:gd name="connsiteX2" fmla="*/ 3449370 w 3449370"/>
              <a:gd name="connsiteY2" fmla="*/ 516047 h 679009"/>
              <a:gd name="connsiteX0" fmla="*/ 0 w 3449370"/>
              <a:gd name="connsiteY0" fmla="*/ 661280 h 717864"/>
              <a:gd name="connsiteX1" fmla="*/ 1267485 w 3449370"/>
              <a:gd name="connsiteY1" fmla="*/ 9431 h 717864"/>
              <a:gd name="connsiteX2" fmla="*/ 3449370 w 3449370"/>
              <a:gd name="connsiteY2" fmla="*/ 717864 h 717864"/>
              <a:gd name="connsiteX0" fmla="*/ 0 w 3449370"/>
              <a:gd name="connsiteY0" fmla="*/ 348936 h 405520"/>
              <a:gd name="connsiteX1" fmla="*/ 1326681 w 3449370"/>
              <a:gd name="connsiteY1" fmla="*/ 9431 h 405520"/>
              <a:gd name="connsiteX2" fmla="*/ 3449370 w 3449370"/>
              <a:gd name="connsiteY2" fmla="*/ 405520 h 405520"/>
              <a:gd name="connsiteX0" fmla="*/ 0 w 3360925"/>
              <a:gd name="connsiteY0" fmla="*/ 367797 h 537550"/>
              <a:gd name="connsiteX1" fmla="*/ 1326681 w 3360925"/>
              <a:gd name="connsiteY1" fmla="*/ 28292 h 537550"/>
              <a:gd name="connsiteX2" fmla="*/ 3360925 w 3360925"/>
              <a:gd name="connsiteY2" fmla="*/ 537549 h 537550"/>
              <a:gd name="connsiteX0" fmla="*/ 0 w 3007143"/>
              <a:gd name="connsiteY0" fmla="*/ 386658 h 669579"/>
              <a:gd name="connsiteX1" fmla="*/ 1326681 w 3007143"/>
              <a:gd name="connsiteY1" fmla="*/ 47153 h 669579"/>
              <a:gd name="connsiteX2" fmla="*/ 3007143 w 3007143"/>
              <a:gd name="connsiteY2" fmla="*/ 669579 h 66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07143" h="669579">
                <a:moveTo>
                  <a:pt x="0" y="386658"/>
                </a:moveTo>
                <a:cubicBezTo>
                  <a:pt x="346295" y="74313"/>
                  <a:pt x="825491" y="0"/>
                  <a:pt x="1326681" y="47153"/>
                </a:cubicBezTo>
                <a:cubicBezTo>
                  <a:pt x="1827871" y="94306"/>
                  <a:pt x="2203648" y="411555"/>
                  <a:pt x="3007143" y="669579"/>
                </a:cubicBezTo>
              </a:path>
            </a:pathLst>
          </a:custGeom>
          <a:ln w="57150">
            <a:solidFill>
              <a:srgbClr val="00B05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Freeform 134"/>
          <p:cNvSpPr/>
          <p:nvPr/>
        </p:nvSpPr>
        <p:spPr>
          <a:xfrm>
            <a:off x="2795239" y="1605107"/>
            <a:ext cx="3954966" cy="1289874"/>
          </a:xfrm>
          <a:custGeom>
            <a:avLst/>
            <a:gdLst>
              <a:gd name="connsiteX0" fmla="*/ 0 w 3449370"/>
              <a:gd name="connsiteY0" fmla="*/ 679009 h 679009"/>
              <a:gd name="connsiteX1" fmla="*/ 1267485 w 3449370"/>
              <a:gd name="connsiteY1" fmla="*/ 27160 h 679009"/>
              <a:gd name="connsiteX2" fmla="*/ 3449370 w 3449370"/>
              <a:gd name="connsiteY2" fmla="*/ 516047 h 679009"/>
              <a:gd name="connsiteX0" fmla="*/ 0 w 3449370"/>
              <a:gd name="connsiteY0" fmla="*/ 661280 h 717864"/>
              <a:gd name="connsiteX1" fmla="*/ 1267485 w 3449370"/>
              <a:gd name="connsiteY1" fmla="*/ 9431 h 717864"/>
              <a:gd name="connsiteX2" fmla="*/ 3449370 w 3449370"/>
              <a:gd name="connsiteY2" fmla="*/ 717864 h 717864"/>
              <a:gd name="connsiteX0" fmla="*/ 0 w 3449370"/>
              <a:gd name="connsiteY0" fmla="*/ 348936 h 405520"/>
              <a:gd name="connsiteX1" fmla="*/ 1326681 w 3449370"/>
              <a:gd name="connsiteY1" fmla="*/ 9431 h 405520"/>
              <a:gd name="connsiteX2" fmla="*/ 3449370 w 3449370"/>
              <a:gd name="connsiteY2" fmla="*/ 405520 h 405520"/>
              <a:gd name="connsiteX0" fmla="*/ 0 w 3360925"/>
              <a:gd name="connsiteY0" fmla="*/ 367797 h 537550"/>
              <a:gd name="connsiteX1" fmla="*/ 1326681 w 3360925"/>
              <a:gd name="connsiteY1" fmla="*/ 28292 h 537550"/>
              <a:gd name="connsiteX2" fmla="*/ 3360925 w 3360925"/>
              <a:gd name="connsiteY2" fmla="*/ 537549 h 537550"/>
              <a:gd name="connsiteX0" fmla="*/ 0 w 3007143"/>
              <a:gd name="connsiteY0" fmla="*/ 386658 h 669579"/>
              <a:gd name="connsiteX1" fmla="*/ 1326681 w 3007143"/>
              <a:gd name="connsiteY1" fmla="*/ 47153 h 669579"/>
              <a:gd name="connsiteX2" fmla="*/ 3007143 w 3007143"/>
              <a:gd name="connsiteY2" fmla="*/ 669579 h 669579"/>
              <a:gd name="connsiteX0" fmla="*/ 0 w 3360925"/>
              <a:gd name="connsiteY0" fmla="*/ 701266 h 701266"/>
              <a:gd name="connsiteX1" fmla="*/ 1326681 w 3360925"/>
              <a:gd name="connsiteY1" fmla="*/ 361761 h 701266"/>
              <a:gd name="connsiteX2" fmla="*/ 3360925 w 3360925"/>
              <a:gd name="connsiteY2" fmla="*/ 258024 h 701266"/>
              <a:gd name="connsiteX0" fmla="*/ 0 w 3360925"/>
              <a:gd name="connsiteY0" fmla="*/ 701266 h 701266"/>
              <a:gd name="connsiteX1" fmla="*/ 1326681 w 3360925"/>
              <a:gd name="connsiteY1" fmla="*/ 88271 h 701266"/>
              <a:gd name="connsiteX2" fmla="*/ 3360925 w 3360925"/>
              <a:gd name="connsiteY2" fmla="*/ 258024 h 701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60925" h="701266">
                <a:moveTo>
                  <a:pt x="0" y="701266"/>
                </a:moveTo>
                <a:cubicBezTo>
                  <a:pt x="346295" y="388921"/>
                  <a:pt x="766527" y="162145"/>
                  <a:pt x="1326681" y="88271"/>
                </a:cubicBezTo>
                <a:cubicBezTo>
                  <a:pt x="1886835" y="14397"/>
                  <a:pt x="2557430" y="0"/>
                  <a:pt x="3360925" y="258024"/>
                </a:cubicBezTo>
              </a:path>
            </a:pathLst>
          </a:custGeom>
          <a:ln w="57150">
            <a:solidFill>
              <a:srgbClr val="00B05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8" name="Straight Connector 137"/>
          <p:cNvCxnSpPr/>
          <p:nvPr/>
        </p:nvCxnSpPr>
        <p:spPr>
          <a:xfrm>
            <a:off x="7062439" y="2027662"/>
            <a:ext cx="135301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 flipV="1">
            <a:off x="2909170" y="4403801"/>
            <a:ext cx="3966575" cy="1006399"/>
          </a:xfrm>
          <a:custGeom>
            <a:avLst/>
            <a:gdLst>
              <a:gd name="connsiteX0" fmla="*/ 0 w 3449370"/>
              <a:gd name="connsiteY0" fmla="*/ 679009 h 679009"/>
              <a:gd name="connsiteX1" fmla="*/ 1267485 w 3449370"/>
              <a:gd name="connsiteY1" fmla="*/ 27160 h 679009"/>
              <a:gd name="connsiteX2" fmla="*/ 3449370 w 3449370"/>
              <a:gd name="connsiteY2" fmla="*/ 516047 h 679009"/>
              <a:gd name="connsiteX0" fmla="*/ 0 w 3449370"/>
              <a:gd name="connsiteY0" fmla="*/ 661280 h 717864"/>
              <a:gd name="connsiteX1" fmla="*/ 1267485 w 3449370"/>
              <a:gd name="connsiteY1" fmla="*/ 9431 h 717864"/>
              <a:gd name="connsiteX2" fmla="*/ 3449370 w 3449370"/>
              <a:gd name="connsiteY2" fmla="*/ 717864 h 717864"/>
              <a:gd name="connsiteX0" fmla="*/ 0 w 3449370"/>
              <a:gd name="connsiteY0" fmla="*/ 348936 h 405520"/>
              <a:gd name="connsiteX1" fmla="*/ 1326681 w 3449370"/>
              <a:gd name="connsiteY1" fmla="*/ 9431 h 405520"/>
              <a:gd name="connsiteX2" fmla="*/ 3449370 w 3449370"/>
              <a:gd name="connsiteY2" fmla="*/ 405520 h 405520"/>
              <a:gd name="connsiteX0" fmla="*/ 0 w 3360925"/>
              <a:gd name="connsiteY0" fmla="*/ 367797 h 537550"/>
              <a:gd name="connsiteX1" fmla="*/ 1326681 w 3360925"/>
              <a:gd name="connsiteY1" fmla="*/ 28292 h 537550"/>
              <a:gd name="connsiteX2" fmla="*/ 3360925 w 3360925"/>
              <a:gd name="connsiteY2" fmla="*/ 537549 h 53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60925" h="537550">
                <a:moveTo>
                  <a:pt x="0" y="367797"/>
                </a:moveTo>
                <a:cubicBezTo>
                  <a:pt x="346295" y="55452"/>
                  <a:pt x="766527" y="0"/>
                  <a:pt x="1326681" y="28292"/>
                </a:cubicBezTo>
                <a:cubicBezTo>
                  <a:pt x="1886835" y="56584"/>
                  <a:pt x="2557430" y="279525"/>
                  <a:pt x="3360925" y="537549"/>
                </a:cubicBezTo>
              </a:path>
            </a:pathLst>
          </a:custGeom>
          <a:ln w="57150">
            <a:solidFill>
              <a:srgbClr val="00B05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/>
          <p:cNvSpPr/>
          <p:nvPr/>
        </p:nvSpPr>
        <p:spPr>
          <a:xfrm>
            <a:off x="2700403" y="1066800"/>
            <a:ext cx="5636712" cy="821011"/>
          </a:xfrm>
          <a:custGeom>
            <a:avLst/>
            <a:gdLst>
              <a:gd name="connsiteX0" fmla="*/ 0 w 3449370"/>
              <a:gd name="connsiteY0" fmla="*/ 679009 h 679009"/>
              <a:gd name="connsiteX1" fmla="*/ 1267485 w 3449370"/>
              <a:gd name="connsiteY1" fmla="*/ 27160 h 679009"/>
              <a:gd name="connsiteX2" fmla="*/ 3449370 w 3449370"/>
              <a:gd name="connsiteY2" fmla="*/ 516047 h 679009"/>
              <a:gd name="connsiteX0" fmla="*/ 0 w 3449370"/>
              <a:gd name="connsiteY0" fmla="*/ 661280 h 717864"/>
              <a:gd name="connsiteX1" fmla="*/ 1267485 w 3449370"/>
              <a:gd name="connsiteY1" fmla="*/ 9431 h 717864"/>
              <a:gd name="connsiteX2" fmla="*/ 3449370 w 3449370"/>
              <a:gd name="connsiteY2" fmla="*/ 717864 h 717864"/>
              <a:gd name="connsiteX0" fmla="*/ 0 w 3449370"/>
              <a:gd name="connsiteY0" fmla="*/ 348936 h 405520"/>
              <a:gd name="connsiteX1" fmla="*/ 1326681 w 3449370"/>
              <a:gd name="connsiteY1" fmla="*/ 9431 h 405520"/>
              <a:gd name="connsiteX2" fmla="*/ 3449370 w 3449370"/>
              <a:gd name="connsiteY2" fmla="*/ 405520 h 405520"/>
              <a:gd name="connsiteX0" fmla="*/ 0 w 4776051"/>
              <a:gd name="connsiteY0" fmla="*/ 353651 h 438528"/>
              <a:gd name="connsiteX1" fmla="*/ 1326681 w 4776051"/>
              <a:gd name="connsiteY1" fmla="*/ 14146 h 438528"/>
              <a:gd name="connsiteX2" fmla="*/ 4776051 w 4776051"/>
              <a:gd name="connsiteY2" fmla="*/ 438528 h 438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76051" h="438528">
                <a:moveTo>
                  <a:pt x="0" y="353651"/>
                </a:moveTo>
                <a:cubicBezTo>
                  <a:pt x="346295" y="41306"/>
                  <a:pt x="530673" y="0"/>
                  <a:pt x="1326681" y="14146"/>
                </a:cubicBezTo>
                <a:cubicBezTo>
                  <a:pt x="2122689" y="28292"/>
                  <a:pt x="3972556" y="180504"/>
                  <a:pt x="4776051" y="438528"/>
                </a:cubicBezTo>
              </a:path>
            </a:pathLst>
          </a:custGeom>
          <a:ln w="57150">
            <a:solidFill>
              <a:srgbClr val="00B05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/>
          <p:nvPr/>
        </p:nvSpPr>
        <p:spPr bwMode="auto">
          <a:xfrm>
            <a:off x="2418441" y="3655766"/>
            <a:ext cx="297214" cy="297214"/>
          </a:xfrm>
          <a:prstGeom prst="ellipse">
            <a:avLst/>
          </a:prstGeom>
          <a:solidFill>
            <a:srgbClr val="92D05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6864697" y="1866728"/>
            <a:ext cx="297214" cy="29721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Oval 49"/>
          <p:cNvSpPr/>
          <p:nvPr/>
        </p:nvSpPr>
        <p:spPr bwMode="auto">
          <a:xfrm>
            <a:off x="6330263" y="3019607"/>
            <a:ext cx="297214" cy="297214"/>
          </a:xfrm>
          <a:prstGeom prst="ellipse">
            <a:avLst/>
          </a:prstGeom>
          <a:solidFill>
            <a:srgbClr val="92D05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Connector 2"/>
          <p:cNvCxnSpPr>
            <a:endCxn id="98" idx="2"/>
          </p:cNvCxnSpPr>
          <p:nvPr/>
        </p:nvCxnSpPr>
        <p:spPr bwMode="auto">
          <a:xfrm flipV="1">
            <a:off x="2727318" y="3178625"/>
            <a:ext cx="840623" cy="566325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1" name="Straight Connector 100"/>
          <p:cNvCxnSpPr>
            <a:stCxn id="100" idx="1"/>
          </p:cNvCxnSpPr>
          <p:nvPr/>
        </p:nvCxnSpPr>
        <p:spPr bwMode="auto">
          <a:xfrm flipH="1" flipV="1">
            <a:off x="1974236" y="3270873"/>
            <a:ext cx="487731" cy="428419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" name="Straight Connector 101"/>
          <p:cNvCxnSpPr>
            <a:stCxn id="50" idx="6"/>
          </p:cNvCxnSpPr>
          <p:nvPr/>
        </p:nvCxnSpPr>
        <p:spPr bwMode="auto">
          <a:xfrm flipV="1">
            <a:off x="6627477" y="3167503"/>
            <a:ext cx="1016016" cy="711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4" name="Straight Connector 103"/>
          <p:cNvCxnSpPr>
            <a:stCxn id="51" idx="5"/>
            <a:endCxn id="49" idx="1"/>
          </p:cNvCxnSpPr>
          <p:nvPr/>
        </p:nvCxnSpPr>
        <p:spPr bwMode="auto">
          <a:xfrm>
            <a:off x="7118385" y="2120416"/>
            <a:ext cx="568634" cy="942005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5" name="Straight Connector 104"/>
          <p:cNvCxnSpPr>
            <a:stCxn id="49" idx="7"/>
            <a:endCxn id="48" idx="3"/>
          </p:cNvCxnSpPr>
          <p:nvPr/>
        </p:nvCxnSpPr>
        <p:spPr bwMode="auto">
          <a:xfrm flipV="1">
            <a:off x="7897181" y="2120416"/>
            <a:ext cx="551461" cy="942005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Straight Connector 105"/>
          <p:cNvCxnSpPr>
            <a:stCxn id="47" idx="0"/>
            <a:endCxn id="49" idx="3"/>
          </p:cNvCxnSpPr>
          <p:nvPr/>
        </p:nvCxnSpPr>
        <p:spPr bwMode="auto">
          <a:xfrm flipV="1">
            <a:off x="7142065" y="3272583"/>
            <a:ext cx="544954" cy="833469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7" name="TextBox 106"/>
          <p:cNvSpPr txBox="1"/>
          <p:nvPr/>
        </p:nvSpPr>
        <p:spPr bwMode="auto">
          <a:xfrm>
            <a:off x="5665273" y="5148590"/>
            <a:ext cx="2985112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exploit connected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link</a:t>
            </a:r>
          </a:p>
        </p:txBody>
      </p:sp>
      <p:sp>
        <p:nvSpPr>
          <p:cNvPr id="108" name="TextBox 107"/>
          <p:cNvSpPr txBox="1"/>
          <p:nvPr/>
        </p:nvSpPr>
        <p:spPr bwMode="auto">
          <a:xfrm>
            <a:off x="4208230" y="1576624"/>
            <a:ext cx="1564852" cy="954107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does not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collapse</a:t>
            </a:r>
          </a:p>
        </p:txBody>
      </p:sp>
    </p:spTree>
    <p:extLst>
      <p:ext uri="{BB962C8B-B14F-4D97-AF65-F5344CB8AC3E}">
        <p14:creationId xmlns:p14="http://schemas.microsoft.com/office/powerpoint/2010/main" val="982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5114-7792-44A0-8895-839824EE2AB3}" type="datetime5">
              <a:rPr lang="en-US" smtClean="0"/>
              <a:pPr/>
              <a:t>11-Mar-15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A13F16-CD78-4520-9B53-E3A23A002AF0}" type="slidenum">
              <a:rPr lang="en-US" smtClean="0"/>
              <a:pPr/>
              <a:t>92</a:t>
            </a:fld>
            <a:endParaRPr lang="en-US" dirty="0"/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943542" y="3574077"/>
            <a:ext cx="7383753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to construct a color-preserving simplicial map</a:t>
            </a:r>
            <a:endParaRPr lang="en-US" sz="2800" dirty="0" smtClean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  <p:sp>
        <p:nvSpPr>
          <p:cNvPr id="13" name="Text Box 122"/>
          <p:cNvSpPr txBox="1">
            <a:spLocks noChangeArrowheads="1"/>
          </p:cNvSpPr>
          <p:nvPr/>
        </p:nvSpPr>
        <p:spPr bwMode="auto">
          <a:xfrm>
            <a:off x="943542" y="4573895"/>
            <a:ext cx="4328428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Á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dirty="0" err="1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Div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Symbol"/>
                <a:cs typeface="Arial" panose="020B0604020202020204" pitchFamily="34" charset="0"/>
                <a:sym typeface="Symbol"/>
              </a:rPr>
              <a:t>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rPr>
              <a:t>O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carried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by </a:t>
            </a:r>
            <a:r>
              <a:rPr lang="en-US" sz="2800" dirty="0" smtClean="0">
                <a:solidFill>
                  <a:schemeClr val="tx1"/>
                </a:solidFill>
                <a:latin typeface="cmmi10"/>
                <a:cs typeface="Arial" panose="020B0604020202020204" pitchFamily="34" charset="0"/>
              </a:rPr>
              <a:t>¢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800" dirty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943542" y="1822439"/>
            <a:ext cx="7519304" cy="1275040"/>
            <a:chOff x="1345863" y="1822439"/>
            <a:chExt cx="7519304" cy="1275040"/>
          </a:xfrm>
        </p:grpSpPr>
        <p:sp>
          <p:nvSpPr>
            <p:cNvPr id="5" name="Text Box 122"/>
            <p:cNvSpPr txBox="1">
              <a:spLocks noChangeArrowheads="1"/>
            </p:cNvSpPr>
            <p:nvPr/>
          </p:nvSpPr>
          <p:spPr bwMode="auto">
            <a:xfrm>
              <a:off x="1345863" y="2198349"/>
              <a:ext cx="3021981" cy="523220"/>
            </a:xfrm>
            <a:prstGeom prst="rect">
              <a:avLst/>
            </a:prstGeom>
            <a:solidFill>
              <a:schemeClr val="bg1">
                <a:alpha val="89999"/>
              </a:schemeClr>
            </a:solidFill>
            <a:ln w="38100" algn="ctr">
              <a:solidFill>
                <a:srgbClr val="FF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Inductively use …</a:t>
              </a:r>
              <a:endParaRPr lang="en-US" sz="2800" dirty="0" smtClean="0">
                <a:solidFill>
                  <a:schemeClr val="tx1"/>
                </a:solidFill>
                <a:latin typeface="cmsy10"/>
                <a:cs typeface="Arial" panose="020B0604020202020204" pitchFamily="34" charset="0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4596444" y="1822439"/>
              <a:ext cx="4268723" cy="1275040"/>
              <a:chOff x="4596444" y="1822439"/>
              <a:chExt cx="4268723" cy="1275040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5363887" y="1822439"/>
                <a:ext cx="3501280" cy="1275040"/>
                <a:chOff x="5363887" y="1797110"/>
                <a:chExt cx="3501280" cy="1275040"/>
              </a:xfrm>
            </p:grpSpPr>
            <p:sp>
              <p:nvSpPr>
                <p:cNvPr id="11" name="Text Box 122"/>
                <p:cNvSpPr txBox="1">
                  <a:spLocks noChangeArrowheads="1"/>
                </p:cNvSpPr>
                <p:nvPr/>
              </p:nvSpPr>
              <p:spPr bwMode="auto">
                <a:xfrm>
                  <a:off x="5363887" y="2548930"/>
                  <a:ext cx="3501280" cy="523220"/>
                </a:xfrm>
                <a:prstGeom prst="rect">
                  <a:avLst/>
                </a:prstGeom>
                <a:solidFill>
                  <a:schemeClr val="bg1">
                    <a:alpha val="89999"/>
                  </a:schemeClr>
                </a:solidFill>
                <a:ln w="38100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>
                  <a:spAutoFit/>
                </a:bodyPr>
                <a:lstStyle/>
                <a:p>
                  <a:r>
                    <a:rPr lang="en-US" sz="2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link-connectivity of </a:t>
                  </a:r>
                  <a:r>
                    <a:rPr lang="en-US" sz="2800" dirty="0" smtClean="0">
                      <a:solidFill>
                        <a:schemeClr val="tx1"/>
                      </a:solidFill>
                      <a:latin typeface="cmsy10"/>
                      <a:cs typeface="Arial" panose="020B0604020202020204" pitchFamily="34" charset="0"/>
                    </a:rPr>
                    <a:t>O</a:t>
                  </a:r>
                </a:p>
              </p:txBody>
            </p:sp>
            <p:sp>
              <p:nvSpPr>
                <p:cNvPr id="14" name="Text Box 122"/>
                <p:cNvSpPr txBox="1">
                  <a:spLocks noChangeArrowheads="1"/>
                </p:cNvSpPr>
                <p:nvPr/>
              </p:nvSpPr>
              <p:spPr bwMode="auto">
                <a:xfrm>
                  <a:off x="5463274" y="1797110"/>
                  <a:ext cx="3401893" cy="523220"/>
                </a:xfrm>
                <a:prstGeom prst="rect">
                  <a:avLst/>
                </a:prstGeom>
                <a:solidFill>
                  <a:schemeClr val="bg1">
                    <a:alpha val="89999"/>
                  </a:schemeClr>
                </a:solidFill>
                <a:ln w="38100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>
                  <a:spAutoFit/>
                </a:bodyPr>
                <a:lstStyle/>
                <a:p>
                  <a:r>
                    <a:rPr lang="en-US" sz="2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connectivity of </a:t>
                  </a:r>
                  <a:r>
                    <a:rPr lang="en-US" sz="2800" dirty="0" smtClean="0">
                      <a:solidFill>
                        <a:schemeClr val="tx1"/>
                      </a:solidFill>
                      <a:latin typeface="cmmi10"/>
                      <a:cs typeface="Arial" panose="020B0604020202020204" pitchFamily="34" charset="0"/>
                    </a:rPr>
                    <a:t>¢</a:t>
                  </a:r>
                  <a:r>
                    <a:rPr lang="en-US" sz="2800" dirty="0" smtClean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(</a:t>
                  </a:r>
                  <a:r>
                    <a:rPr lang="en-US" sz="2800" dirty="0" smtClean="0">
                      <a:solidFill>
                        <a:schemeClr val="tx1"/>
                      </a:solidFill>
                      <a:latin typeface="cmmi10"/>
                      <a:cs typeface="Arial" panose="020B0604020202020204" pitchFamily="34" charset="0"/>
                    </a:rPr>
                    <a:t>¾</a:t>
                  </a:r>
                  <a:r>
                    <a:rPr lang="en-US" sz="2800" dirty="0" smtClean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)</a:t>
                  </a:r>
                  <a:endParaRPr lang="en-US" sz="2800" dirty="0" smtClean="0">
                    <a:solidFill>
                      <a:schemeClr val="tx1"/>
                    </a:solidFill>
                    <a:latin typeface="cmsy1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6" name="Left Brace 5"/>
              <p:cNvSpPr/>
              <p:nvPr/>
            </p:nvSpPr>
            <p:spPr bwMode="auto">
              <a:xfrm>
                <a:off x="4596444" y="1822439"/>
                <a:ext cx="491487" cy="1275040"/>
              </a:xfrm>
              <a:prstGeom prst="leftBrace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7" name="Text Box 122"/>
          <p:cNvSpPr txBox="1">
            <a:spLocks noChangeArrowheads="1"/>
          </p:cNvSpPr>
          <p:nvPr/>
        </p:nvSpPr>
        <p:spPr bwMode="auto">
          <a:xfrm>
            <a:off x="943542" y="5573713"/>
            <a:ext cx="5783955" cy="523220"/>
          </a:xfrm>
          <a:prstGeom prst="rect">
            <a:avLst/>
          </a:prstGeom>
          <a:solidFill>
            <a:schemeClr val="bg1">
              <a:alpha val="89999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protocol follows from main theorem</a:t>
            </a:r>
            <a:endParaRPr lang="en-US" sz="2800" dirty="0" smtClean="0">
              <a:solidFill>
                <a:schemeClr val="tx1"/>
              </a:solidFill>
              <a:latin typeface="cmsy1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187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7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9662913-7592-44AC-A320-BDEE55E73DA9}" type="slidenum">
              <a:rPr lang="ar-SA" smtClean="0"/>
              <a:pPr/>
              <a:t>93</a:t>
            </a:fld>
            <a:endParaRPr lang="en-US" dirty="0" smtClean="0"/>
          </a:p>
        </p:txBody>
      </p:sp>
      <p:sp>
        <p:nvSpPr>
          <p:cNvPr id="194564" name="Rectangle 2"/>
          <p:cNvSpPr>
            <a:spLocks noChangeArrowheads="1"/>
          </p:cNvSpPr>
          <p:nvPr/>
        </p:nvSpPr>
        <p:spPr bwMode="auto">
          <a:xfrm>
            <a:off x="0" y="178226"/>
            <a:ext cx="9144000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hlinkClick r:id="rId3"/>
              </a:rPr>
              <a:t>  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 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        </a:t>
            </a:r>
            <a:b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endParaRPr lang="en-US" sz="2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7" name="Picture 6" descr="license.img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700" y="12700"/>
            <a:ext cx="804672" cy="2834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1317606"/>
            <a:ext cx="9144000" cy="280076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This work is licensed under a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Creative Commons Attribution-Noncommercial 3.0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Unported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 License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DELL@BLICBI0FUVWXY5ML" val="3933"/>
  <p:tag name="DEFAULTDISPLAYSOURCE" val="\documentclass{article}\pagestyle{empty}&#10;\begin{document}&#10;&#10;\end{document}&#10;"/>
  <p:tag name="EMBEDFONTS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DENFONTSHAPE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$\cI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0"/>
  <p:tag name="PICTUREFILESIZE" val="77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input{../slides/slides}&#10;\begin{document}&#10;$\Ch^N \cI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30"/>
  <p:tag name="PICTUREFILESIZE" val="1872"/>
</p:tagLst>
</file>

<file path=ppt/theme/theme1.xml><?xml version="1.0" encoding="utf-8"?>
<a:theme xmlns:a="http://schemas.openxmlformats.org/drawingml/2006/main" name="Blank Presentation.pot">
  <a:themeElements>
    <a:clrScheme name="Blank Presentation.po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.pot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8100">
          <a:solidFill>
            <a:srgbClr val="FF0000"/>
          </a:solidFill>
        </a:ln>
      </a:spPr>
      <a:bodyPr rtlCol="0" anchor="ctr">
        <a:noAutofit/>
      </a:bodyPr>
      <a:lstStyle>
        <a:defPPr algn="ctr">
          <a:buNone/>
          <a:defRPr sz="2800" dirty="0" smtClean="0">
            <a:latin typeface="Arial" pitchFamily="34" charset="0"/>
            <a:cs typeface="Arial" pitchFamily="34" charset="0"/>
          </a:defRPr>
        </a:defPPr>
      </a:lstStyle>
    </a:spDef>
    <a:lnDef>
      <a:spPr bwMode="auto">
        <a:noFill/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rtlCol="0">
        <a:spAutoFit/>
      </a:bodyPr>
      <a:lstStyle>
        <a:defPPr>
          <a:defRPr sz="2800"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>
    <a:extraClrScheme>
      <a:clrScheme name="Blank Presentation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22094</TotalTime>
  <Words>3088</Words>
  <Application>Microsoft Office PowerPoint</Application>
  <PresentationFormat>Overhead</PresentationFormat>
  <Paragraphs>798</Paragraphs>
  <Slides>93</Slides>
  <Notes>79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93</vt:i4>
      </vt:variant>
    </vt:vector>
  </HeadingPairs>
  <TitlesOfParts>
    <vt:vector size="105" baseType="lpstr">
      <vt:lpstr>Arial</vt:lpstr>
      <vt:lpstr>Courier New</vt:lpstr>
      <vt:lpstr>cmsy10</vt:lpstr>
      <vt:lpstr>CMMI7</vt:lpstr>
      <vt:lpstr>cmmi10</vt:lpstr>
      <vt:lpstr>Lucida Console</vt:lpstr>
      <vt:lpstr>Marlett</vt:lpstr>
      <vt:lpstr>CMR10</vt:lpstr>
      <vt:lpstr>Comic Sans MS</vt:lpstr>
      <vt:lpstr>Symbol</vt:lpstr>
      <vt:lpstr>CMSY10ORIG</vt:lpstr>
      <vt:lpstr>Blank Presentation.pot</vt:lpstr>
      <vt:lpstr>Wait-Free Computability for General Tasks</vt:lpstr>
      <vt:lpstr>Road Map</vt:lpstr>
      <vt:lpstr>Star</vt:lpstr>
      <vt:lpstr>Facet</vt:lpstr>
      <vt:lpstr>Open Star</vt:lpstr>
      <vt:lpstr>Link</vt:lpstr>
      <vt:lpstr>PowerPoint Presentation</vt:lpstr>
      <vt:lpstr>Road Map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Went Wrong?</vt:lpstr>
      <vt:lpstr>One Direction is OK</vt:lpstr>
      <vt:lpstr>The Other Direction Fails</vt:lpstr>
      <vt:lpstr>Review</vt:lpstr>
      <vt:lpstr>Review</vt:lpstr>
      <vt:lpstr>Road Map</vt:lpstr>
      <vt:lpstr>PowerPoint Presentation</vt:lpstr>
      <vt:lpstr>Fundamental Theorem for Colored Tasks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Road Map</vt:lpstr>
      <vt:lpstr>Protocol ) Map</vt:lpstr>
      <vt:lpstr>Protocol ) Map</vt:lpstr>
      <vt:lpstr>Road Map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Protocol</vt:lpstr>
      <vt:lpstr>PowerPoint Presentation</vt:lpstr>
      <vt:lpstr>Geometric construction</vt:lpstr>
      <vt:lpstr>Geometric construction</vt:lpstr>
      <vt:lpstr>Geometric construction</vt:lpstr>
      <vt:lpstr>Geometric construction</vt:lpstr>
      <vt:lpstr>Subdivision shrinks mesh</vt:lpstr>
      <vt:lpstr>Open cover</vt:lpstr>
      <vt:lpstr>Lesbesgue Number</vt:lpstr>
      <vt:lpstr>Open stars form an open cover for a complex</vt:lpstr>
      <vt:lpstr>Intersection Lemma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Open Cover Fail</vt:lpstr>
      <vt:lpstr>Open Cover Fail</vt:lpstr>
      <vt:lpstr>Carriers</vt:lpstr>
      <vt:lpstr>Perturbation</vt:lpstr>
      <vt:lpstr>Room for perturbation</vt:lpstr>
      <vt:lpstr>Room for perturbation</vt:lpstr>
      <vt:lpstr>Open Cover Fail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Road Map</vt:lpstr>
      <vt:lpstr>Link-Connected</vt:lpstr>
      <vt:lpstr>PowerPoint Presentation</vt:lpstr>
      <vt:lpstr>Theorem</vt:lpstr>
      <vt:lpstr>Proof Strategy</vt:lpstr>
      <vt:lpstr>Proof Strategy</vt:lpstr>
      <vt:lpstr>Lemma</vt:lpstr>
      <vt:lpstr>Lemma</vt:lpstr>
      <vt:lpstr>PowerPoint Presentation</vt:lpstr>
      <vt:lpstr>PowerPoint Presentation</vt:lpstr>
      <vt:lpstr>PowerPoint Presentation</vt:lpstr>
      <vt:lpstr>PowerPoint Presentation</vt:lpstr>
      <vt:lpstr>Summary</vt:lpstr>
      <vt:lpstr>PowerPoint Presentation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Algebraic Topology and Distributed Computing</dc:title>
  <dc:creator>Maurice Herlihy</dc:creator>
  <cp:lastModifiedBy>mph</cp:lastModifiedBy>
  <cp:revision>374</cp:revision>
  <cp:lastPrinted>1999-05-13T01:42:18Z</cp:lastPrinted>
  <dcterms:created xsi:type="dcterms:W3CDTF">1999-05-12T13:47:53Z</dcterms:created>
  <dcterms:modified xsi:type="dcterms:W3CDTF">2015-03-11T13:54:01Z</dcterms:modified>
</cp:coreProperties>
</file>