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tags/tag5.xml" ContentType="application/vnd.openxmlformats-officedocument.presentationml.tags+xml"/>
  <Override PartName="/ppt/notesSlides/notesSlide50.xml" ContentType="application/vnd.openxmlformats-officedocument.presentationml.notesSlide+xml"/>
  <Override PartName="/ppt/tags/tag6.xml" ContentType="application/vnd.openxmlformats-officedocument.presentationml.tags+xml"/>
  <Override PartName="/ppt/notesSlides/notesSlide51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>
  <p:sldMasterIdLst>
    <p:sldMasterId id="2147483648" r:id="rId1"/>
  </p:sldMasterIdLst>
  <p:notesMasterIdLst>
    <p:notesMasterId r:id="rId110"/>
  </p:notesMasterIdLst>
  <p:handoutMasterIdLst>
    <p:handoutMasterId r:id="rId111"/>
  </p:handoutMasterIdLst>
  <p:sldIdLst>
    <p:sldId id="745" r:id="rId2"/>
    <p:sldId id="488" r:id="rId3"/>
    <p:sldId id="731" r:id="rId4"/>
    <p:sldId id="732" r:id="rId5"/>
    <p:sldId id="516" r:id="rId6"/>
    <p:sldId id="544" r:id="rId7"/>
    <p:sldId id="546" r:id="rId8"/>
    <p:sldId id="740" r:id="rId9"/>
    <p:sldId id="547" r:id="rId10"/>
    <p:sldId id="545" r:id="rId11"/>
    <p:sldId id="733" r:id="rId12"/>
    <p:sldId id="550" r:id="rId13"/>
    <p:sldId id="746" r:id="rId14"/>
    <p:sldId id="556" r:id="rId15"/>
    <p:sldId id="557" r:id="rId16"/>
    <p:sldId id="558" r:id="rId17"/>
    <p:sldId id="559" r:id="rId18"/>
    <p:sldId id="560" r:id="rId19"/>
    <p:sldId id="561" r:id="rId20"/>
    <p:sldId id="734" r:id="rId21"/>
    <p:sldId id="678" r:id="rId22"/>
    <p:sldId id="519" r:id="rId23"/>
    <p:sldId id="526" r:id="rId24"/>
    <p:sldId id="527" r:id="rId25"/>
    <p:sldId id="528" r:id="rId26"/>
    <p:sldId id="529" r:id="rId27"/>
    <p:sldId id="531" r:id="rId28"/>
    <p:sldId id="534" r:id="rId29"/>
    <p:sldId id="778" r:id="rId30"/>
    <p:sldId id="779" r:id="rId31"/>
    <p:sldId id="781" r:id="rId32"/>
    <p:sldId id="782" r:id="rId33"/>
    <p:sldId id="780" r:id="rId34"/>
    <p:sldId id="783" r:id="rId35"/>
    <p:sldId id="784" r:id="rId36"/>
    <p:sldId id="748" r:id="rId37"/>
    <p:sldId id="749" r:id="rId38"/>
    <p:sldId id="750" r:id="rId39"/>
    <p:sldId id="751" r:id="rId40"/>
    <p:sldId id="752" r:id="rId41"/>
    <p:sldId id="785" r:id="rId42"/>
    <p:sldId id="757" r:id="rId43"/>
    <p:sldId id="758" r:id="rId44"/>
    <p:sldId id="761" r:id="rId45"/>
    <p:sldId id="763" r:id="rId46"/>
    <p:sldId id="764" r:id="rId47"/>
    <p:sldId id="766" r:id="rId48"/>
    <p:sldId id="768" r:id="rId49"/>
    <p:sldId id="765" r:id="rId50"/>
    <p:sldId id="769" r:id="rId51"/>
    <p:sldId id="767" r:id="rId52"/>
    <p:sldId id="770" r:id="rId53"/>
    <p:sldId id="771" r:id="rId54"/>
    <p:sldId id="806" r:id="rId55"/>
    <p:sldId id="807" r:id="rId56"/>
    <p:sldId id="808" r:id="rId57"/>
    <p:sldId id="809" r:id="rId58"/>
    <p:sldId id="810" r:id="rId59"/>
    <p:sldId id="772" r:id="rId60"/>
    <p:sldId id="774" r:id="rId61"/>
    <p:sldId id="775" r:id="rId62"/>
    <p:sldId id="735" r:id="rId63"/>
    <p:sldId id="596" r:id="rId64"/>
    <p:sldId id="622" r:id="rId65"/>
    <p:sldId id="623" r:id="rId66"/>
    <p:sldId id="624" r:id="rId67"/>
    <p:sldId id="625" r:id="rId68"/>
    <p:sldId id="626" r:id="rId69"/>
    <p:sldId id="739" r:id="rId70"/>
    <p:sldId id="796" r:id="rId71"/>
    <p:sldId id="797" r:id="rId72"/>
    <p:sldId id="798" r:id="rId73"/>
    <p:sldId id="803" r:id="rId74"/>
    <p:sldId id="805" r:id="rId75"/>
    <p:sldId id="804" r:id="rId76"/>
    <p:sldId id="799" r:id="rId77"/>
    <p:sldId id="801" r:id="rId78"/>
    <p:sldId id="790" r:id="rId79"/>
    <p:sldId id="791" r:id="rId80"/>
    <p:sldId id="794" r:id="rId81"/>
    <p:sldId id="795" r:id="rId82"/>
    <p:sldId id="789" r:id="rId83"/>
    <p:sldId id="662" r:id="rId84"/>
    <p:sldId id="742" r:id="rId85"/>
    <p:sldId id="665" r:id="rId86"/>
    <p:sldId id="666" r:id="rId87"/>
    <p:sldId id="667" r:id="rId88"/>
    <p:sldId id="668" r:id="rId89"/>
    <p:sldId id="669" r:id="rId90"/>
    <p:sldId id="670" r:id="rId91"/>
    <p:sldId id="671" r:id="rId92"/>
    <p:sldId id="672" r:id="rId93"/>
    <p:sldId id="673" r:id="rId94"/>
    <p:sldId id="811" r:id="rId95"/>
    <p:sldId id="777" r:id="rId96"/>
    <p:sldId id="776" r:id="rId97"/>
    <p:sldId id="812" r:id="rId98"/>
    <p:sldId id="816" r:id="rId99"/>
    <p:sldId id="813" r:id="rId100"/>
    <p:sldId id="815" r:id="rId101"/>
    <p:sldId id="817" r:id="rId102"/>
    <p:sldId id="821" r:id="rId103"/>
    <p:sldId id="822" r:id="rId104"/>
    <p:sldId id="818" r:id="rId105"/>
    <p:sldId id="819" r:id="rId106"/>
    <p:sldId id="820" r:id="rId107"/>
    <p:sldId id="738" r:id="rId108"/>
    <p:sldId id="452" r:id="rId109"/>
  </p:sldIdLst>
  <p:sldSz cx="9144000" cy="6858000" type="overhead"/>
  <p:notesSz cx="6858000" cy="9144000"/>
  <p:embeddedFontLst>
    <p:embeddedFont>
      <p:font typeface="CMR10" panose="020B0500000000000000" pitchFamily="34" charset="0"/>
      <p:regular r:id="rId112"/>
    </p:embeddedFont>
    <p:embeddedFont>
      <p:font typeface="Marlett" pitchFamily="2" charset="2"/>
      <p:regular r:id="rId113"/>
    </p:embeddedFont>
    <p:embeddedFont>
      <p:font typeface="Comic Sans MS" panose="030F0702030302020204" pitchFamily="66" charset="0"/>
      <p:regular r:id="rId114"/>
      <p:bold r:id="rId115"/>
    </p:embeddedFont>
    <p:embeddedFont>
      <p:font typeface="CMMI10" panose="020B0500000000000000" pitchFamily="34" charset="0"/>
      <p:regular r:id="rId116"/>
    </p:embeddedFont>
    <p:embeddedFont>
      <p:font typeface="CMSY10ORIG" panose="020B0500000000000000" pitchFamily="34" charset="0"/>
      <p:regular r:id="rId117"/>
    </p:embeddedFont>
    <p:embeddedFont>
      <p:font typeface="MT Extra" panose="05050102010205020202" pitchFamily="18" charset="2"/>
      <p:regular r:id="rId118"/>
    </p:embeddedFont>
    <p:embeddedFont>
      <p:font typeface="CMMI7" panose="020B0500000000000000" pitchFamily="34" charset="0"/>
      <p:regular r:id="rId119"/>
    </p:embeddedFont>
    <p:embeddedFont>
      <p:font typeface="cmsy10" panose="020B0500000000000000" pitchFamily="34" charset="0"/>
      <p:regular r:id="rId120"/>
    </p:embeddedFont>
    <p:embeddedFont>
      <p:font typeface="Gill Sans MT" panose="020B0502020104020203" pitchFamily="34" charset="0"/>
      <p:regular r:id="rId121"/>
      <p:bold r:id="rId122"/>
      <p:italic r:id="rId123"/>
      <p:boldItalic r:id="rId124"/>
    </p:embeddedFont>
  </p:embeddedFontLst>
  <p:custDataLst>
    <p:tags r:id="rId125"/>
  </p:custDataLst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4400" kern="1200">
        <a:solidFill>
          <a:srgbClr val="0000FF"/>
        </a:solidFill>
        <a:latin typeface="Comic Sans MS" pitchFamily="66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4400" kern="1200">
        <a:solidFill>
          <a:srgbClr val="0000FF"/>
        </a:solidFill>
        <a:latin typeface="Comic Sans MS" pitchFamily="66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4400" kern="1200">
        <a:solidFill>
          <a:srgbClr val="0000FF"/>
        </a:solidFill>
        <a:latin typeface="Comic Sans MS" pitchFamily="66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4400" kern="1200">
        <a:solidFill>
          <a:srgbClr val="0000FF"/>
        </a:solidFill>
        <a:latin typeface="Comic Sans MS" pitchFamily="66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4400" kern="1200">
        <a:solidFill>
          <a:srgbClr val="0000FF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sz="4400" kern="1200">
        <a:solidFill>
          <a:srgbClr val="0000FF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sz="4400" kern="1200">
        <a:solidFill>
          <a:srgbClr val="0000FF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sz="4400" kern="1200">
        <a:solidFill>
          <a:srgbClr val="0000FF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sz="4400" kern="1200">
        <a:solidFill>
          <a:srgbClr val="0000FF"/>
        </a:solidFill>
        <a:latin typeface="Comic Sans MS" pitchFamily="66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422A5"/>
    <a:srgbClr val="FF7C80"/>
    <a:srgbClr val="00FFFF"/>
    <a:srgbClr val="FF9999"/>
    <a:srgbClr val="62EA16"/>
    <a:srgbClr val="FF0000"/>
    <a:srgbClr val="66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9" autoAdjust="0"/>
    <p:restoredTop sz="90338" autoAdjust="0"/>
  </p:normalViewPr>
  <p:slideViewPr>
    <p:cSldViewPr snapToGrid="0">
      <p:cViewPr varScale="1">
        <p:scale>
          <a:sx n="68" d="100"/>
          <a:sy n="68" d="100"/>
        </p:scale>
        <p:origin x="-58" y="-864"/>
      </p:cViewPr>
      <p:guideLst>
        <p:guide orient="horz" pos="3635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04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font" Target="fonts/font6.fntdata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font" Target="fonts/font1.fntdata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font" Target="fonts/font12.fntdata"/><Relationship Id="rId128" Type="http://schemas.openxmlformats.org/officeDocument/2006/relationships/theme" Target="theme/theme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font" Target="fonts/font2.fntdata"/><Relationship Id="rId118" Type="http://schemas.openxmlformats.org/officeDocument/2006/relationships/font" Target="fonts/font7.fntdata"/><Relationship Id="rId12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font" Target="fonts/font10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font" Target="fonts/font5.fntdata"/><Relationship Id="rId124" Type="http://schemas.openxmlformats.org/officeDocument/2006/relationships/font" Target="fonts/font13.fntdata"/><Relationship Id="rId12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font" Target="fonts/font3.fntdata"/><Relationship Id="rId119" Type="http://schemas.openxmlformats.org/officeDocument/2006/relationships/font" Target="fonts/font8.fntdata"/><Relationship Id="rId12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font" Target="fonts/font9.fntdata"/><Relationship Id="rId125" Type="http://schemas.openxmlformats.org/officeDocument/2006/relationships/tags" Target="tags/tag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notesMaster" Target="notesMasters/notesMaster1.xml"/><Relationship Id="rId115" Type="http://schemas.openxmlformats.org/officeDocument/2006/relationships/font" Target="fonts/font4.fntdata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09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FC2A7D4-6237-4B32-B9E4-807B7764E31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736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Marlett" pitchFamily="2" charset="2"/>
              </a:defRPr>
            </a:lvl1pPr>
          </a:lstStyle>
          <a:p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Marlett" pitchFamily="2" charset="2"/>
              </a:defRPr>
            </a:lvl1pPr>
          </a:lstStyle>
          <a:p>
            <a:endParaRPr lang="en-US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Marlett" pitchFamily="2" charset="2"/>
              </a:defRPr>
            </a:lvl1pPr>
          </a:lstStyle>
          <a:p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Marlett" pitchFamily="2" charset="2"/>
              </a:defRPr>
            </a:lvl1pPr>
          </a:lstStyle>
          <a:p>
            <a:fld id="{0B56EED0-E808-497C-BD16-6D07048374B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5270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8C608E-EE0F-433D-BFEB-DE265B61B3FA}" type="slidenum">
              <a:rPr lang="en-US"/>
              <a:pPr/>
              <a:t>1</a:t>
            </a:fld>
            <a:endParaRPr lang="en-US"/>
          </a:p>
        </p:txBody>
      </p:sp>
      <p:sp>
        <p:nvSpPr>
          <p:cNvPr id="6146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 anchor="b"/>
          <a:lstStyle/>
          <a:p>
            <a:pPr algn="r" eaLnBrk="0" hangingPunct="0"/>
            <a:fld id="{4AF87DD0-A627-4EBD-82BC-B932426052A0}" type="slidenum">
              <a:rPr lang="ar-SA" sz="1200">
                <a:latin typeface="Marlett" pitchFamily="2" charset="2"/>
              </a:rPr>
              <a:pPr algn="r" eaLnBrk="0" hangingPunct="0"/>
              <a:t>1</a:t>
            </a:fld>
            <a:endParaRPr lang="en-US" sz="1200">
              <a:latin typeface="Marlett" pitchFamily="2" charset="2"/>
            </a:endParaRPr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 lIns="91424" tIns="45712" rIns="91424" bIns="45712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E12FFBD-6615-416A-96BC-04725E5A20A3}" type="slidenum">
              <a:rPr lang="ar-SA" smtClean="0"/>
              <a:pPr/>
              <a:t>22</a:t>
            </a:fld>
            <a:endParaRPr lang="en-US" smtClean="0"/>
          </a:p>
        </p:txBody>
      </p:sp>
      <p:sp>
        <p:nvSpPr>
          <p:cNvPr id="235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It suffices to prove the claim for two threads. Here is how we model computation histories. 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12777B4-6123-4D98-8660-C91B74F90359}" type="slidenum">
              <a:rPr lang="ar-SA" smtClean="0"/>
              <a:pPr/>
              <a:t>23</a:t>
            </a:fld>
            <a:endParaRPr lang="en-US" smtClean="0"/>
          </a:p>
        </p:txBody>
      </p:sp>
      <p:sp>
        <p:nvSpPr>
          <p:cNvPr id="236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12777B4-6123-4D98-8660-C91B74F90359}" type="slidenum">
              <a:rPr lang="ar-SA" smtClean="0"/>
              <a:pPr/>
              <a:t>24</a:t>
            </a:fld>
            <a:endParaRPr lang="en-US" smtClean="0"/>
          </a:p>
        </p:txBody>
      </p:sp>
      <p:sp>
        <p:nvSpPr>
          <p:cNvPr id="236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12777B4-6123-4D98-8660-C91B74F90359}" type="slidenum">
              <a:rPr lang="ar-SA" smtClean="0"/>
              <a:pPr/>
              <a:t>25</a:t>
            </a:fld>
            <a:endParaRPr lang="en-US" smtClean="0"/>
          </a:p>
        </p:txBody>
      </p:sp>
      <p:sp>
        <p:nvSpPr>
          <p:cNvPr id="236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70AA19F-FCF7-498A-B2ED-D519190A6CFC}" type="slidenum">
              <a:rPr lang="ar-SA" smtClean="0"/>
              <a:pPr/>
              <a:t>26</a:t>
            </a:fld>
            <a:endParaRPr lang="en-US" smtClean="0"/>
          </a:p>
        </p:txBody>
      </p:sp>
      <p:sp>
        <p:nvSpPr>
          <p:cNvPr id="253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3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smtClean="0"/>
              <a:t>A critical state is one where the property does not hold, but it does hold</a:t>
            </a:r>
            <a:r>
              <a:rPr lang="en-US" baseline="0" dirty="0" smtClean="0"/>
              <a:t> in all successor states.</a:t>
            </a:r>
            <a:endParaRPr lang="en-US" dirty="0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E107E2-8CDA-4ADD-90F5-4A9086D22C06}" type="slidenum">
              <a:rPr lang="ar-SA" smtClean="0"/>
              <a:pPr/>
              <a:t>27</a:t>
            </a:fld>
            <a:endParaRPr lang="en-US" smtClean="0"/>
          </a:p>
        </p:txBody>
      </p:sp>
      <p:sp>
        <p:nvSpPr>
          <p:cNvPr id="256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smtClean="0"/>
              <a:t>Why must there be such a critical state? Start from a non-satisfying state. If it is not critical, run A until about to make the state satisfying.  If not a critical state, that is, if B’s step will not take the state to a satisfying state, then run B until in is about to take system to a satisfying state. If this state is not critical, run A again, then B, and so on. Since this is a finite execution, within a finite number of steps each will reach a satisfying final state, so somewhere before they must reach a critical state. 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12777B4-6123-4D98-8660-C91B74F90359}" type="slidenum">
              <a:rPr lang="ar-SA" smtClean="0"/>
              <a:pPr/>
              <a:t>28</a:t>
            </a:fld>
            <a:endParaRPr lang="en-US" smtClean="0"/>
          </a:p>
        </p:txBody>
      </p:sp>
      <p:sp>
        <p:nvSpPr>
          <p:cNvPr id="236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49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60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61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62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63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BB558E-7A7B-4BEB-A1C5-4B18FBD6FDE2}" type="slidenum">
              <a:rPr lang="en-US" smtClean="0"/>
              <a:pPr>
                <a:defRPr/>
              </a:pPr>
              <a:t>64</a:t>
            </a:fld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BB558E-7A7B-4BEB-A1C5-4B18FBD6FDE2}" type="slidenum">
              <a:rPr lang="en-US" smtClean="0"/>
              <a:pPr>
                <a:defRPr/>
              </a:pPr>
              <a:t>65</a:t>
            </a:fld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BB558E-7A7B-4BEB-A1C5-4B18FBD6FDE2}" type="slidenum">
              <a:rPr lang="en-US" smtClean="0"/>
              <a:pPr>
                <a:defRPr/>
              </a:pPr>
              <a:t>66</a:t>
            </a:fld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BB558E-7A7B-4BEB-A1C5-4B18FBD6FDE2}" type="slidenum">
              <a:rPr lang="en-US" smtClean="0"/>
              <a:pPr>
                <a:defRPr/>
              </a:pPr>
              <a:t>67</a:t>
            </a:fld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68</a:t>
            </a:fld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69</a:t>
            </a:fld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71</a:t>
            </a:fld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79</a:t>
            </a:fld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80</a:t>
            </a:fld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81</a:t>
            </a:fld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To compute the connectivity of a complex,</a:t>
            </a:r>
          </a:p>
          <a:p>
            <a:r>
              <a:rPr lang="en-US" dirty="0" smtClean="0"/>
              <a:t>we would like to break it down into simpler components,</a:t>
            </a:r>
          </a:p>
          <a:p>
            <a:r>
              <a:rPr lang="en-US" dirty="0" smtClean="0"/>
              <a:t>compute the connectivity of each of the components,</a:t>
            </a:r>
          </a:p>
          <a:p>
            <a:r>
              <a:rPr lang="en-US" dirty="0" smtClean="0"/>
              <a:t>and then ``glue'' those components back together in a way that permits us to</a:t>
            </a:r>
          </a:p>
          <a:p>
            <a:r>
              <a:rPr lang="en-US" dirty="0" smtClean="0"/>
              <a:t>to deduce the connectivity of the original complex from the connectivity of the</a:t>
            </a:r>
          </a:p>
          <a:p>
            <a:r>
              <a:rPr lang="en-US" dirty="0" smtClean="0"/>
              <a:t>components.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83</a:t>
            </a:fld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To compute the connectivity of a complex,</a:t>
            </a:r>
          </a:p>
          <a:p>
            <a:r>
              <a:rPr lang="en-US" dirty="0" smtClean="0"/>
              <a:t>we would like to break it down into simpler components,</a:t>
            </a:r>
          </a:p>
          <a:p>
            <a:r>
              <a:rPr lang="en-US" dirty="0" smtClean="0"/>
              <a:t>compute the connectivity of each of the components,</a:t>
            </a:r>
          </a:p>
          <a:p>
            <a:r>
              <a:rPr lang="en-US" dirty="0" smtClean="0"/>
              <a:t>and then ``glue'' those components back together in a way that permits us to</a:t>
            </a:r>
          </a:p>
          <a:p>
            <a:r>
              <a:rPr lang="en-US" dirty="0" smtClean="0"/>
              <a:t>to deduce the connectivity of the original complex from the connectivity of the</a:t>
            </a:r>
          </a:p>
          <a:p>
            <a:r>
              <a:rPr lang="en-US" dirty="0" smtClean="0"/>
              <a:t>components.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84</a:t>
            </a:fld>
            <a:endParaRPr 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Informally, the nerve of a covering describes how the elements of the covering ``fit together'' to form the original complex. Note that the nerve is determined by the covering, not just the complex.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85</a:t>
            </a:fld>
            <a:endParaRPr 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86</a:t>
            </a:fld>
            <a:endParaRPr 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87</a:t>
            </a:fld>
            <a:endParaRPr 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88</a:t>
            </a:fld>
            <a:endParaRPr 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89</a:t>
            </a:fld>
            <a:endParaRPr 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90</a:t>
            </a:fld>
            <a:endParaRPr 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91</a:t>
            </a:fld>
            <a:endParaRPr 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92</a:t>
            </a:fld>
            <a:endParaRPr lang="en-US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93</a:t>
            </a:fld>
            <a:endParaRPr lang="en-US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105</a:t>
            </a:fld>
            <a:endParaRPr lang="en-US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106</a:t>
            </a:fld>
            <a:endParaRPr lang="en-US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107</a:t>
            </a:fld>
            <a:endParaRPr lang="en-US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7F6488-3414-4831-AF89-B557648DF732}" type="slidenum">
              <a:rPr lang="ar-SA" smtClean="0"/>
              <a:pPr/>
              <a:t>108</a:t>
            </a:fld>
            <a:endParaRPr lang="en-US" smtClean="0"/>
          </a:p>
        </p:txBody>
      </p:sp>
      <p:sp>
        <p:nvSpPr>
          <p:cNvPr id="389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16CE29A-C314-4F18-9AC5-E5AD85547602}" type="datetime5">
              <a:rPr lang="en-US"/>
              <a:pPr/>
              <a:t>4-Mar-15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175104-5CF5-4CD7-8991-827B1FF2A6E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AAE97061-BA2E-4D6F-B15F-ACB42A044AC7}" type="datetime5">
              <a:rPr lang="en-US" smtClean="0"/>
              <a:pPr/>
              <a:t>4-Mar-15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8F295F75-C4A9-44C0-BFBB-F9713B2701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E5AF4E3-2D05-4934-A470-40AAE548839C}" type="datetime5">
              <a:rPr lang="en-US"/>
              <a:pPr/>
              <a:t>4-Mar-15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4933B4-B9DD-4648-899F-BAD462624F1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1CB1631-8C0E-4833-8E07-4F5FA821ECC6}" type="datetime5">
              <a:rPr lang="en-US"/>
              <a:pPr/>
              <a:t>4-Mar-15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8FE885-4047-4697-AD73-2423658C3AB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787A651-A933-4FA8-B239-8C4A625EA919}" type="datetime5">
              <a:rPr lang="en-US"/>
              <a:pPr/>
              <a:t>4-Mar-15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42E9E5-46F2-4C50-9D07-D407555D962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673100" y="6223000"/>
            <a:ext cx="1905000" cy="457200"/>
          </a:xfrm>
        </p:spPr>
        <p:txBody>
          <a:bodyPr/>
          <a:lstStyle/>
          <a:p>
            <a:fld id="{A96F5114-7792-44A0-8895-839824EE2AB3}" type="datetime5">
              <a:rPr lang="en-US" smtClean="0"/>
              <a:pPr/>
              <a:t>4-Mar-15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F39838C-E50F-4582-A855-56555098063F}" type="datetime5">
              <a:rPr lang="en-US"/>
              <a:pPr/>
              <a:t>4-Mar-15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78A794-4692-4779-9EBA-A0B3349CB0A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63E8141-E9F9-4B49-8059-D194C1BD3191}" type="datetime5">
              <a:rPr lang="en-US"/>
              <a:pPr/>
              <a:t>4-Mar-15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3D3C30-3FFA-427B-A68E-DCC7725913E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8C24DB7-CF91-4E2C-A433-74831936ED0C}" type="datetime5">
              <a:rPr lang="en-US"/>
              <a:pPr/>
              <a:t>4-Mar-15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8077A8-D496-467D-B5A3-F1432CC2A36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A95E3B8-8B93-4FDF-8A70-264CCE258214}" type="datetime5">
              <a:rPr lang="en-US"/>
              <a:pPr/>
              <a:t>4-Mar-15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DC4446-4055-4543-A96C-3DEB19C2BD7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B6C7DE-65C6-48D4-997A-4CE01A8EAADD}" type="datetime5">
              <a:rPr lang="en-US"/>
              <a:pPr/>
              <a:t>4-Mar-15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F8BEC5-7C33-4F48-9E2F-3D6BC581500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9D4BFCA9-D6CA-417F-8E4C-CE8C90977066}" type="datetime5">
              <a:rPr lang="en-US"/>
              <a:pPr/>
              <a:t>4-Mar-15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D37735A3-59FF-4095-A584-A9C81C04273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A96F5114-7792-44A0-8895-839824EE2AB3}" type="datetime5">
              <a:rPr lang="en-US" smtClean="0"/>
              <a:pPr/>
              <a:t>4-Mar-15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Combinatorial Distributed Computing</a:t>
            </a: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DDA13F16-CD78-4520-9B53-E3A23A002AF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0000FF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00FF"/>
          </a:solidFill>
          <a:latin typeface="Arial" pitchFamily="34" charset="0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00FF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FF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FF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FF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FF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FF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notesSlide" Target="../notesSlides/notesSlide44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5.xml"/><Relationship Id="rId4" Type="http://schemas.openxmlformats.org/officeDocument/2006/relationships/image" Target="../media/image7.emf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6.xml"/><Relationship Id="rId4" Type="http://schemas.openxmlformats.org/officeDocument/2006/relationships/image" Target="../media/image7.emf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tags" Target="../tags/tag9.xml"/><Relationship Id="rId7" Type="http://schemas.openxmlformats.org/officeDocument/2006/relationships/image" Target="../media/image9.emf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8.emf"/><Relationship Id="rId5" Type="http://schemas.openxmlformats.org/officeDocument/2006/relationships/notesSlide" Target="../notesSlides/notesSlide52.xml"/><Relationship Id="rId4" Type="http://schemas.openxmlformats.org/officeDocument/2006/relationships/slideLayout" Target="../slideLayouts/slideLayout6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4" Type="http://schemas.openxmlformats.org/officeDocument/2006/relationships/notesSlide" Target="../notesSlides/notesSlide55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6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6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hyperlink" Target="http://creativecommons.org/licenses/by-sa/2.5/" TargetMode="External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creativecommons.org/licenses/by-nc/3.0/" TargetMode="Externa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mag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40000" y="2540000"/>
            <a:ext cx="127000" cy="12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 descr="mag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40000" y="2540000"/>
            <a:ext cx="127000" cy="12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" name="Rectangle 4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292100"/>
            <a:ext cx="7772400" cy="1143000"/>
          </a:xfrm>
        </p:spPr>
        <p:txBody>
          <a:bodyPr/>
          <a:lstStyle/>
          <a:p>
            <a:r>
              <a:rPr lang="en-US" altLang="en-US" dirty="0" smtClean="0"/>
              <a:t>Connectivity</a:t>
            </a:r>
            <a:endParaRPr lang="en-US" dirty="0"/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392113" y="5586531"/>
            <a:ext cx="1509712" cy="108722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 eaLnBrk="0" hangingPunct="0"/>
            <a:endParaRPr lang="en-US" sz="4400" b="1" dirty="0">
              <a:solidFill>
                <a:srgbClr val="0000FF"/>
              </a:solidFill>
              <a:latin typeface="Arial" pitchFamily="34" charset="0"/>
            </a:endParaRPr>
          </a:p>
        </p:txBody>
      </p:sp>
      <p:sp>
        <p:nvSpPr>
          <p:cNvPr id="9" name="TextBox 8"/>
          <p:cNvSpPr txBox="1"/>
          <p:nvPr>
            <p:custDataLst>
              <p:tags r:id="rId1"/>
            </p:custDataLst>
          </p:nvPr>
        </p:nvSpPr>
        <p:spPr>
          <a:xfrm>
            <a:off x="0" y="7112000"/>
            <a:ext cx="9144000" cy="212365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dirty="0" err="1" smtClean="0">
                <a:latin typeface="Arial" pitchFamily="34" charset="0"/>
              </a:rPr>
              <a:t>TexPoint</a:t>
            </a:r>
            <a:r>
              <a:rPr lang="en-US" dirty="0" smtClean="0">
                <a:latin typeface="Arial" pitchFamily="34" charset="0"/>
              </a:rPr>
              <a:t> fonts used in EMF. </a:t>
            </a:r>
          </a:p>
          <a:p>
            <a:r>
              <a:rPr lang="en-US" dirty="0" smtClean="0">
                <a:latin typeface="Arial" pitchFamily="34" charset="0"/>
              </a:rPr>
              <a:t>Read the </a:t>
            </a:r>
            <a:r>
              <a:rPr lang="en-US" dirty="0" err="1" smtClean="0">
                <a:latin typeface="Arial" pitchFamily="34" charset="0"/>
              </a:rPr>
              <a:t>TexPoint</a:t>
            </a:r>
            <a:r>
              <a:rPr lang="en-US" dirty="0" smtClean="0">
                <a:latin typeface="Arial" pitchFamily="34" charset="0"/>
              </a:rPr>
              <a:t> manual before you delete this box.: </a:t>
            </a:r>
            <a:r>
              <a:rPr lang="en-US" dirty="0" smtClean="0">
                <a:latin typeface="CMR10"/>
              </a:rPr>
              <a:t>A</a:t>
            </a:r>
            <a:r>
              <a:rPr lang="en-US" dirty="0" smtClean="0">
                <a:latin typeface="CMSY10ORIG"/>
              </a:rPr>
              <a:t>A</a:t>
            </a:r>
            <a:r>
              <a:rPr lang="en-US" dirty="0" smtClean="0">
                <a:latin typeface="CMMI10"/>
              </a:rPr>
              <a:t>A</a:t>
            </a:r>
            <a:r>
              <a:rPr lang="en-US" dirty="0" smtClean="0">
                <a:latin typeface="CMMI7"/>
              </a:rPr>
              <a:t>A</a:t>
            </a:r>
            <a:endParaRPr lang="en-US" dirty="0">
              <a:latin typeface="Arial" pitchFamily="34" charset="0"/>
            </a:endParaRPr>
          </a:p>
        </p:txBody>
      </p:sp>
      <p:pic>
        <p:nvPicPr>
          <p:cNvPr id="196610" name="Picture 2" descr="http://ecx.images-amazon.com/images/I/51jtNBvavPL._SY300_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9950" y="1588770"/>
            <a:ext cx="23241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5" name="Rectangle 5"/>
          <p:cNvSpPr>
            <a:spLocks noGrp="1" noChangeArrowheads="1"/>
          </p:cNvSpPr>
          <p:nvPr>
            <p:ph type="subTitle" idx="4294967295"/>
          </p:nvPr>
        </p:nvSpPr>
        <p:spPr>
          <a:xfrm>
            <a:off x="27296" y="4754178"/>
            <a:ext cx="9089408" cy="1927225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FontTx/>
              <a:buNone/>
            </a:pPr>
            <a:r>
              <a:rPr lang="en-US" sz="2400" dirty="0">
                <a:solidFill>
                  <a:srgbClr val="7030A0"/>
                </a:solidFill>
              </a:rPr>
              <a:t>Companion slides </a:t>
            </a:r>
            <a:r>
              <a:rPr lang="en-US" sz="2400" dirty="0" smtClean="0">
                <a:solidFill>
                  <a:srgbClr val="7030A0"/>
                </a:solidFill>
              </a:rPr>
              <a:t>for</a:t>
            </a:r>
          </a:p>
          <a:p>
            <a:pPr marL="0" indent="0" algn="ctr">
              <a:lnSpc>
                <a:spcPct val="80000"/>
              </a:lnSpc>
              <a:buFontTx/>
              <a:buNone/>
            </a:pPr>
            <a:r>
              <a:rPr lang="en-US" sz="2800" dirty="0" smtClean="0"/>
              <a:t>Distributed Computing</a:t>
            </a:r>
          </a:p>
          <a:p>
            <a:pPr marL="0" indent="0" algn="ctr">
              <a:lnSpc>
                <a:spcPct val="80000"/>
              </a:lnSpc>
              <a:buFontTx/>
              <a:buNone/>
            </a:pPr>
            <a:r>
              <a:rPr lang="en-US" sz="2800" dirty="0" smtClean="0"/>
              <a:t>Through </a:t>
            </a:r>
            <a:r>
              <a:rPr lang="en-US" sz="2800" dirty="0"/>
              <a:t>Combinatorial Topology</a:t>
            </a:r>
          </a:p>
          <a:p>
            <a:pPr marL="0" indent="0" algn="ctr">
              <a:lnSpc>
                <a:spcPct val="80000"/>
              </a:lnSpc>
              <a:buFontTx/>
              <a:buNone/>
            </a:pPr>
            <a:r>
              <a:rPr lang="en-US" sz="2400" dirty="0" smtClean="0">
                <a:solidFill>
                  <a:srgbClr val="7030A0"/>
                </a:solidFill>
              </a:rPr>
              <a:t>Maurice </a:t>
            </a:r>
            <a:r>
              <a:rPr lang="en-US" sz="2400" dirty="0">
                <a:solidFill>
                  <a:srgbClr val="7030A0"/>
                </a:solidFill>
              </a:rPr>
              <a:t>Herlihy </a:t>
            </a:r>
            <a:r>
              <a:rPr lang="en-US" sz="2400" dirty="0" smtClean="0">
                <a:solidFill>
                  <a:srgbClr val="7030A0"/>
                </a:solidFill>
              </a:rPr>
              <a:t>&amp; Dmitry </a:t>
            </a:r>
            <a:r>
              <a:rPr lang="en-US" sz="2400" dirty="0" err="1" smtClean="0">
                <a:solidFill>
                  <a:srgbClr val="7030A0"/>
                </a:solidFill>
              </a:rPr>
              <a:t>Kozlov</a:t>
            </a:r>
            <a:r>
              <a:rPr lang="en-US" sz="2400" dirty="0" smtClean="0">
                <a:solidFill>
                  <a:srgbClr val="7030A0"/>
                </a:solidFill>
              </a:rPr>
              <a:t> &amp; Sergio </a:t>
            </a:r>
            <a:r>
              <a:rPr lang="en-US" sz="2400" dirty="0" err="1" smtClean="0">
                <a:solidFill>
                  <a:srgbClr val="7030A0"/>
                </a:solidFill>
              </a:rPr>
              <a:t>Rajsbaum</a:t>
            </a:r>
            <a:endParaRPr lang="en-US" sz="2400" dirty="0">
              <a:solidFill>
                <a:schemeClr val="hlink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0F6C7-BF34-4D15-B948-1AE357C77E8F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814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Previously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B1631-8C0E-4833-8E07-4F5FA821ECC6}" type="datetime5">
              <a:rPr lang="en-US" smtClean="0"/>
              <a:pPr/>
              <a:t>4-Mar-15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FE885-4047-4697-AD73-2423658C3AB8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616225" y="2231976"/>
            <a:ext cx="7036906" cy="156966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l"/>
            <a:r>
              <a:rPr lang="en-US" sz="3200" dirty="0" smtClean="0">
                <a:latin typeface="Arial" pitchFamily="34" charset="0"/>
                <a:cs typeface="Arial" pitchFamily="34" charset="0"/>
              </a:rPr>
              <a:t>Used </a:t>
            </a:r>
            <a:r>
              <a:rPr lang="en-US" sz="3200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Sperner’s</a:t>
            </a:r>
            <a:r>
              <a:rPr lang="en-US" sz="32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Lemma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to show </a:t>
            </a:r>
            <a:r>
              <a:rPr lang="en-US" sz="3200" i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-set agreement impossible when protocol complex is a </a:t>
            </a:r>
            <a:r>
              <a:rPr lang="en-US" sz="32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manifold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10" name="Text Box 122"/>
          <p:cNvSpPr txBox="1">
            <a:spLocks noChangeArrowheads="1"/>
          </p:cNvSpPr>
          <p:nvPr/>
        </p:nvSpPr>
        <p:spPr bwMode="auto">
          <a:xfrm>
            <a:off x="1404728" y="4481532"/>
            <a:ext cx="7036906" cy="1077218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l"/>
            <a:r>
              <a:rPr lang="en-US" sz="3200" dirty="0" smtClean="0">
                <a:latin typeface="Arial" pitchFamily="34" charset="0"/>
                <a:cs typeface="Arial" pitchFamily="34" charset="0"/>
              </a:rPr>
              <a:t>But in many models, protocol complexes are </a:t>
            </a:r>
            <a:r>
              <a:rPr lang="en-US" sz="32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not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manifolds 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 Map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4-Mar-15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904422" y="1686764"/>
            <a:ext cx="404309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Consensus Impossibility</a:t>
            </a: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1642609" y="2444915"/>
            <a:ext cx="299947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General theorem</a:t>
            </a: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1642609" y="3203066"/>
            <a:ext cx="530465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Application to read-write models</a:t>
            </a: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904422" y="3961217"/>
            <a:ext cx="484299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-set agreement Impossibility</a:t>
            </a:r>
          </a:p>
        </p:txBody>
      </p:sp>
      <p:sp>
        <p:nvSpPr>
          <p:cNvPr id="10" name="Text Box 122"/>
          <p:cNvSpPr txBox="1">
            <a:spLocks noChangeArrowheads="1"/>
          </p:cNvSpPr>
          <p:nvPr/>
        </p:nvSpPr>
        <p:spPr bwMode="auto">
          <a:xfrm>
            <a:off x="1642609" y="4719368"/>
            <a:ext cx="299947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General theorem</a:t>
            </a:r>
          </a:p>
        </p:txBody>
      </p:sp>
      <p:sp>
        <p:nvSpPr>
          <p:cNvPr id="11" name="Text Box 122"/>
          <p:cNvSpPr txBox="1">
            <a:spLocks noChangeArrowheads="1"/>
          </p:cNvSpPr>
          <p:nvPr/>
        </p:nvSpPr>
        <p:spPr bwMode="auto">
          <a:xfrm>
            <a:off x="1642609" y="5477521"/>
            <a:ext cx="530465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Application to read-write models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 Map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4-Mar-15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904422" y="1686764"/>
            <a:ext cx="404309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Consensus Impossibility</a:t>
            </a: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1642609" y="2444915"/>
            <a:ext cx="299947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General theorem</a:t>
            </a: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1642609" y="3203066"/>
            <a:ext cx="530465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Application to read-write models</a:t>
            </a: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904422" y="3961217"/>
            <a:ext cx="484299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i="1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-set agreement Impossibility</a:t>
            </a:r>
          </a:p>
        </p:txBody>
      </p:sp>
      <p:sp>
        <p:nvSpPr>
          <p:cNvPr id="10" name="Text Box 122"/>
          <p:cNvSpPr txBox="1">
            <a:spLocks noChangeArrowheads="1"/>
          </p:cNvSpPr>
          <p:nvPr/>
        </p:nvSpPr>
        <p:spPr bwMode="auto">
          <a:xfrm>
            <a:off x="1642609" y="4719368"/>
            <a:ext cx="299947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General theorem</a:t>
            </a:r>
          </a:p>
        </p:txBody>
      </p:sp>
      <p:sp>
        <p:nvSpPr>
          <p:cNvPr id="11" name="Text Box 122"/>
          <p:cNvSpPr txBox="1">
            <a:spLocks noChangeArrowheads="1"/>
          </p:cNvSpPr>
          <p:nvPr/>
        </p:nvSpPr>
        <p:spPr bwMode="auto">
          <a:xfrm>
            <a:off x="1642609" y="5477521"/>
            <a:ext cx="530465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Application to read-write models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Path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4-Mar-15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5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2093236" y="2073438"/>
            <a:ext cx="4928440" cy="3393912"/>
            <a:chOff x="4813054" y="2418735"/>
            <a:chExt cx="3785269" cy="2606682"/>
          </a:xfrm>
        </p:grpSpPr>
        <p:sp>
          <p:nvSpPr>
            <p:cNvPr id="8" name="Oval 3"/>
            <p:cNvSpPr>
              <a:spLocks noChangeArrowheads="1"/>
            </p:cNvSpPr>
            <p:nvPr/>
          </p:nvSpPr>
          <p:spPr bwMode="auto">
            <a:xfrm>
              <a:off x="4813054" y="2418735"/>
              <a:ext cx="3785269" cy="2606682"/>
            </a:xfrm>
            <a:prstGeom prst="ellipse">
              <a:avLst/>
            </a:prstGeom>
            <a:solidFill>
              <a:schemeClr val="accent5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grpSp>
          <p:nvGrpSpPr>
            <p:cNvPr id="9" name="Group 4"/>
            <p:cNvGrpSpPr>
              <a:grpSpLocks/>
            </p:cNvGrpSpPr>
            <p:nvPr/>
          </p:nvGrpSpPr>
          <p:grpSpPr bwMode="auto">
            <a:xfrm>
              <a:off x="5919979" y="3534894"/>
              <a:ext cx="1576040" cy="399784"/>
              <a:chOff x="4109" y="1226"/>
              <a:chExt cx="357" cy="76"/>
            </a:xfrm>
          </p:grpSpPr>
          <p:sp>
            <p:nvSpPr>
              <p:cNvPr id="10" name="Freeform 5"/>
              <p:cNvSpPr>
                <a:spLocks/>
              </p:cNvSpPr>
              <p:nvPr/>
            </p:nvSpPr>
            <p:spPr bwMode="auto">
              <a:xfrm>
                <a:off x="4173" y="1229"/>
                <a:ext cx="220" cy="73"/>
              </a:xfrm>
              <a:custGeom>
                <a:avLst/>
                <a:gdLst/>
                <a:ahLst/>
                <a:cxnLst>
                  <a:cxn ang="0">
                    <a:pos x="8" y="41"/>
                  </a:cxn>
                  <a:cxn ang="0">
                    <a:pos x="32" y="51"/>
                  </a:cxn>
                  <a:cxn ang="0">
                    <a:pos x="50" y="57"/>
                  </a:cxn>
                  <a:cxn ang="0">
                    <a:pos x="76" y="63"/>
                  </a:cxn>
                  <a:cxn ang="0">
                    <a:pos x="136" y="69"/>
                  </a:cxn>
                  <a:cxn ang="0">
                    <a:pos x="220" y="56"/>
                  </a:cxn>
                  <a:cxn ang="0">
                    <a:pos x="170" y="11"/>
                  </a:cxn>
                  <a:cxn ang="0">
                    <a:pos x="149" y="0"/>
                  </a:cxn>
                  <a:cxn ang="0">
                    <a:pos x="47" y="12"/>
                  </a:cxn>
                  <a:cxn ang="0">
                    <a:pos x="17" y="24"/>
                  </a:cxn>
                  <a:cxn ang="0">
                    <a:pos x="8" y="41"/>
                  </a:cxn>
                </a:cxnLst>
                <a:rect l="0" t="0" r="r" b="b"/>
                <a:pathLst>
                  <a:path w="220" h="73">
                    <a:moveTo>
                      <a:pt x="8" y="41"/>
                    </a:moveTo>
                    <a:cubicBezTo>
                      <a:pt x="17" y="44"/>
                      <a:pt x="23" y="50"/>
                      <a:pt x="32" y="51"/>
                    </a:cubicBezTo>
                    <a:cubicBezTo>
                      <a:pt x="38" y="54"/>
                      <a:pt x="43" y="56"/>
                      <a:pt x="50" y="57"/>
                    </a:cubicBezTo>
                    <a:cubicBezTo>
                      <a:pt x="58" y="60"/>
                      <a:pt x="67" y="62"/>
                      <a:pt x="76" y="63"/>
                    </a:cubicBezTo>
                    <a:cubicBezTo>
                      <a:pt x="105" y="73"/>
                      <a:pt x="86" y="68"/>
                      <a:pt x="136" y="69"/>
                    </a:cubicBezTo>
                    <a:cubicBezTo>
                      <a:pt x="188" y="68"/>
                      <a:pt x="180" y="64"/>
                      <a:pt x="220" y="56"/>
                    </a:cubicBezTo>
                    <a:cubicBezTo>
                      <a:pt x="198" y="47"/>
                      <a:pt x="195" y="15"/>
                      <a:pt x="170" y="11"/>
                    </a:cubicBezTo>
                    <a:cubicBezTo>
                      <a:pt x="164" y="6"/>
                      <a:pt x="156" y="3"/>
                      <a:pt x="149" y="0"/>
                    </a:cubicBezTo>
                    <a:cubicBezTo>
                      <a:pt x="113" y="2"/>
                      <a:pt x="82" y="5"/>
                      <a:pt x="47" y="12"/>
                    </a:cubicBezTo>
                    <a:cubicBezTo>
                      <a:pt x="38" y="16"/>
                      <a:pt x="27" y="22"/>
                      <a:pt x="17" y="24"/>
                    </a:cubicBezTo>
                    <a:cubicBezTo>
                      <a:pt x="12" y="27"/>
                      <a:pt x="0" y="36"/>
                      <a:pt x="8" y="4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" name="Freeform 6"/>
              <p:cNvSpPr>
                <a:spLocks/>
              </p:cNvSpPr>
              <p:nvPr/>
            </p:nvSpPr>
            <p:spPr bwMode="auto">
              <a:xfrm>
                <a:off x="4175" y="1226"/>
                <a:ext cx="221" cy="56"/>
              </a:xfrm>
              <a:custGeom>
                <a:avLst/>
                <a:gdLst/>
                <a:ahLst/>
                <a:cxnLst>
                  <a:cxn ang="0">
                    <a:pos x="0" y="44"/>
                  </a:cxn>
                  <a:cxn ang="0">
                    <a:pos x="30" y="18"/>
                  </a:cxn>
                  <a:cxn ang="0">
                    <a:pos x="69" y="8"/>
                  </a:cxn>
                  <a:cxn ang="0">
                    <a:pos x="107" y="3"/>
                  </a:cxn>
                  <a:cxn ang="0">
                    <a:pos x="161" y="2"/>
                  </a:cxn>
                  <a:cxn ang="0">
                    <a:pos x="189" y="15"/>
                  </a:cxn>
                  <a:cxn ang="0">
                    <a:pos x="221" y="56"/>
                  </a:cxn>
                </a:cxnLst>
                <a:rect l="0" t="0" r="r" b="b"/>
                <a:pathLst>
                  <a:path w="221" h="56">
                    <a:moveTo>
                      <a:pt x="0" y="44"/>
                    </a:moveTo>
                    <a:cubicBezTo>
                      <a:pt x="9" y="34"/>
                      <a:pt x="18" y="24"/>
                      <a:pt x="30" y="18"/>
                    </a:cubicBezTo>
                    <a:cubicBezTo>
                      <a:pt x="42" y="12"/>
                      <a:pt x="56" y="10"/>
                      <a:pt x="69" y="8"/>
                    </a:cubicBezTo>
                    <a:cubicBezTo>
                      <a:pt x="82" y="6"/>
                      <a:pt x="92" y="4"/>
                      <a:pt x="107" y="3"/>
                    </a:cubicBezTo>
                    <a:cubicBezTo>
                      <a:pt x="122" y="2"/>
                      <a:pt x="147" y="0"/>
                      <a:pt x="161" y="2"/>
                    </a:cubicBezTo>
                    <a:cubicBezTo>
                      <a:pt x="175" y="4"/>
                      <a:pt x="179" y="6"/>
                      <a:pt x="189" y="15"/>
                    </a:cubicBezTo>
                    <a:cubicBezTo>
                      <a:pt x="199" y="24"/>
                      <a:pt x="216" y="49"/>
                      <a:pt x="221" y="56"/>
                    </a:cubicBez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" name="Freeform 7"/>
              <p:cNvSpPr>
                <a:spLocks/>
              </p:cNvSpPr>
              <p:nvPr/>
            </p:nvSpPr>
            <p:spPr bwMode="auto">
              <a:xfrm>
                <a:off x="4109" y="1231"/>
                <a:ext cx="357" cy="6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6" y="33"/>
                  </a:cxn>
                  <a:cxn ang="0">
                    <a:pos x="71" y="40"/>
                  </a:cxn>
                  <a:cxn ang="0">
                    <a:pos x="129" y="58"/>
                  </a:cxn>
                  <a:cxn ang="0">
                    <a:pos x="180" y="63"/>
                  </a:cxn>
                  <a:cxn ang="0">
                    <a:pos x="236" y="60"/>
                  </a:cxn>
                  <a:cxn ang="0">
                    <a:pos x="293" y="42"/>
                  </a:cxn>
                  <a:cxn ang="0">
                    <a:pos x="335" y="18"/>
                  </a:cxn>
                  <a:cxn ang="0">
                    <a:pos x="342" y="12"/>
                  </a:cxn>
                  <a:cxn ang="0">
                    <a:pos x="347" y="10"/>
                  </a:cxn>
                  <a:cxn ang="0">
                    <a:pos x="357" y="4"/>
                  </a:cxn>
                </a:cxnLst>
                <a:rect l="0" t="0" r="r" b="b"/>
                <a:pathLst>
                  <a:path w="357" h="65">
                    <a:moveTo>
                      <a:pt x="0" y="0"/>
                    </a:moveTo>
                    <a:cubicBezTo>
                      <a:pt x="12" y="16"/>
                      <a:pt x="37" y="27"/>
                      <a:pt x="56" y="33"/>
                    </a:cubicBezTo>
                    <a:cubicBezTo>
                      <a:pt x="61" y="37"/>
                      <a:pt x="65" y="39"/>
                      <a:pt x="71" y="40"/>
                    </a:cubicBezTo>
                    <a:cubicBezTo>
                      <a:pt x="87" y="52"/>
                      <a:pt x="109" y="56"/>
                      <a:pt x="129" y="58"/>
                    </a:cubicBezTo>
                    <a:cubicBezTo>
                      <a:pt x="147" y="62"/>
                      <a:pt x="159" y="62"/>
                      <a:pt x="180" y="63"/>
                    </a:cubicBezTo>
                    <a:cubicBezTo>
                      <a:pt x="199" y="62"/>
                      <a:pt x="218" y="65"/>
                      <a:pt x="236" y="60"/>
                    </a:cubicBezTo>
                    <a:cubicBezTo>
                      <a:pt x="255" y="55"/>
                      <a:pt x="274" y="46"/>
                      <a:pt x="293" y="42"/>
                    </a:cubicBezTo>
                    <a:cubicBezTo>
                      <a:pt x="306" y="32"/>
                      <a:pt x="321" y="26"/>
                      <a:pt x="335" y="18"/>
                    </a:cubicBezTo>
                    <a:cubicBezTo>
                      <a:pt x="338" y="16"/>
                      <a:pt x="339" y="14"/>
                      <a:pt x="342" y="12"/>
                    </a:cubicBezTo>
                    <a:cubicBezTo>
                      <a:pt x="343" y="11"/>
                      <a:pt x="345" y="11"/>
                      <a:pt x="347" y="10"/>
                    </a:cubicBezTo>
                    <a:cubicBezTo>
                      <a:pt x="350" y="8"/>
                      <a:pt x="357" y="4"/>
                      <a:pt x="357" y="4"/>
                    </a:cubicBez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3" name="Oval 12"/>
          <p:cNvSpPr/>
          <p:nvPr/>
        </p:nvSpPr>
        <p:spPr>
          <a:xfrm>
            <a:off x="2828925" y="3733800"/>
            <a:ext cx="123825" cy="12382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3657600" y="4371975"/>
            <a:ext cx="123825" cy="12382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4695825" y="4467225"/>
            <a:ext cx="123825" cy="12382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5486400" y="4200525"/>
            <a:ext cx="123825" cy="12382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3124200" y="4267200"/>
            <a:ext cx="123825" cy="12382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9" name="Straight Connector 18"/>
          <p:cNvCxnSpPr>
            <a:stCxn id="13" idx="5"/>
            <a:endCxn id="17" idx="1"/>
          </p:cNvCxnSpPr>
          <p:nvPr/>
        </p:nvCxnSpPr>
        <p:spPr bwMode="auto">
          <a:xfrm rot="16200000" flipH="1">
            <a:off x="2815554" y="3958553"/>
            <a:ext cx="445843" cy="207718"/>
          </a:xfrm>
          <a:prstGeom prst="line">
            <a:avLst/>
          </a:prstGeom>
          <a:noFill/>
          <a:ln w="571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0"/>
          <p:cNvCxnSpPr>
            <a:stCxn id="17" idx="6"/>
            <a:endCxn id="14" idx="2"/>
          </p:cNvCxnSpPr>
          <p:nvPr/>
        </p:nvCxnSpPr>
        <p:spPr bwMode="auto">
          <a:xfrm>
            <a:off x="3248025" y="4329113"/>
            <a:ext cx="409575" cy="104775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/>
          <p:cNvCxnSpPr>
            <a:stCxn id="14" idx="6"/>
            <a:endCxn id="15" idx="2"/>
          </p:cNvCxnSpPr>
          <p:nvPr/>
        </p:nvCxnSpPr>
        <p:spPr bwMode="auto">
          <a:xfrm>
            <a:off x="3781425" y="4433888"/>
            <a:ext cx="914400" cy="95250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/>
          <p:cNvCxnSpPr>
            <a:stCxn id="15" idx="6"/>
            <a:endCxn id="16" idx="3"/>
          </p:cNvCxnSpPr>
          <p:nvPr/>
        </p:nvCxnSpPr>
        <p:spPr bwMode="auto">
          <a:xfrm flipV="1">
            <a:off x="4819650" y="4306216"/>
            <a:ext cx="684884" cy="222922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9" name="TextBox 28"/>
          <p:cNvSpPr txBox="1"/>
          <p:nvPr/>
        </p:nvSpPr>
        <p:spPr>
          <a:xfrm>
            <a:off x="2133771" y="3352800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Arial" pitchFamily="34" charset="0"/>
                <a:cs typeface="Arial" pitchFamily="34" charset="0"/>
              </a:rPr>
              <a:t>vertex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600496" y="4391025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Arial" pitchFamily="34" charset="0"/>
                <a:cs typeface="Arial" pitchFamily="34" charset="0"/>
              </a:rPr>
              <a:t>vertex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286296" y="4552950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Arial" pitchFamily="34" charset="0"/>
                <a:cs typeface="Arial" pitchFamily="34" charset="0"/>
              </a:rPr>
              <a:t>vertex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305471" y="4648200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Arial" pitchFamily="34" charset="0"/>
                <a:cs typeface="Arial" pitchFamily="34" charset="0"/>
              </a:rPr>
              <a:t>vertex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286546" y="4410075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Arial" pitchFamily="34" charset="0"/>
                <a:cs typeface="Arial" pitchFamily="34" charset="0"/>
              </a:rPr>
              <a:t>vertex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972530" y="3771900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edge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268364" y="4000500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edge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021398" y="4152900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edge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707757" y="4038600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edge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870443" y="2238375"/>
            <a:ext cx="164500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simplicial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complex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Path Connected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4-Mar-15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6</a:t>
            </a:fld>
            <a:endParaRPr lang="en-US"/>
          </a:p>
        </p:txBody>
      </p:sp>
      <p:grpSp>
        <p:nvGrpSpPr>
          <p:cNvPr id="3" name="Group 6"/>
          <p:cNvGrpSpPr/>
          <p:nvPr/>
        </p:nvGrpSpPr>
        <p:grpSpPr>
          <a:xfrm>
            <a:off x="2093236" y="2073438"/>
            <a:ext cx="4928440" cy="3393912"/>
            <a:chOff x="4813054" y="2418735"/>
            <a:chExt cx="3785269" cy="2606682"/>
          </a:xfrm>
        </p:grpSpPr>
        <p:sp>
          <p:nvSpPr>
            <p:cNvPr id="8" name="Oval 3"/>
            <p:cNvSpPr>
              <a:spLocks noChangeArrowheads="1"/>
            </p:cNvSpPr>
            <p:nvPr/>
          </p:nvSpPr>
          <p:spPr bwMode="auto">
            <a:xfrm>
              <a:off x="4813054" y="2418735"/>
              <a:ext cx="3785269" cy="2606682"/>
            </a:xfrm>
            <a:prstGeom prst="ellipse">
              <a:avLst/>
            </a:prstGeom>
            <a:solidFill>
              <a:schemeClr val="accent5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6" name="Group 4"/>
            <p:cNvGrpSpPr>
              <a:grpSpLocks/>
            </p:cNvGrpSpPr>
            <p:nvPr/>
          </p:nvGrpSpPr>
          <p:grpSpPr bwMode="auto">
            <a:xfrm>
              <a:off x="5919979" y="3534894"/>
              <a:ext cx="1576040" cy="399784"/>
              <a:chOff x="4109" y="1226"/>
              <a:chExt cx="357" cy="76"/>
            </a:xfrm>
          </p:grpSpPr>
          <p:sp>
            <p:nvSpPr>
              <p:cNvPr id="10" name="Freeform 5"/>
              <p:cNvSpPr>
                <a:spLocks/>
              </p:cNvSpPr>
              <p:nvPr/>
            </p:nvSpPr>
            <p:spPr bwMode="auto">
              <a:xfrm>
                <a:off x="4173" y="1229"/>
                <a:ext cx="220" cy="73"/>
              </a:xfrm>
              <a:custGeom>
                <a:avLst/>
                <a:gdLst/>
                <a:ahLst/>
                <a:cxnLst>
                  <a:cxn ang="0">
                    <a:pos x="8" y="41"/>
                  </a:cxn>
                  <a:cxn ang="0">
                    <a:pos x="32" y="51"/>
                  </a:cxn>
                  <a:cxn ang="0">
                    <a:pos x="50" y="57"/>
                  </a:cxn>
                  <a:cxn ang="0">
                    <a:pos x="76" y="63"/>
                  </a:cxn>
                  <a:cxn ang="0">
                    <a:pos x="136" y="69"/>
                  </a:cxn>
                  <a:cxn ang="0">
                    <a:pos x="220" y="56"/>
                  </a:cxn>
                  <a:cxn ang="0">
                    <a:pos x="170" y="11"/>
                  </a:cxn>
                  <a:cxn ang="0">
                    <a:pos x="149" y="0"/>
                  </a:cxn>
                  <a:cxn ang="0">
                    <a:pos x="47" y="12"/>
                  </a:cxn>
                  <a:cxn ang="0">
                    <a:pos x="17" y="24"/>
                  </a:cxn>
                  <a:cxn ang="0">
                    <a:pos x="8" y="41"/>
                  </a:cxn>
                </a:cxnLst>
                <a:rect l="0" t="0" r="r" b="b"/>
                <a:pathLst>
                  <a:path w="220" h="73">
                    <a:moveTo>
                      <a:pt x="8" y="41"/>
                    </a:moveTo>
                    <a:cubicBezTo>
                      <a:pt x="17" y="44"/>
                      <a:pt x="23" y="50"/>
                      <a:pt x="32" y="51"/>
                    </a:cubicBezTo>
                    <a:cubicBezTo>
                      <a:pt x="38" y="54"/>
                      <a:pt x="43" y="56"/>
                      <a:pt x="50" y="57"/>
                    </a:cubicBezTo>
                    <a:cubicBezTo>
                      <a:pt x="58" y="60"/>
                      <a:pt x="67" y="62"/>
                      <a:pt x="76" y="63"/>
                    </a:cubicBezTo>
                    <a:cubicBezTo>
                      <a:pt x="105" y="73"/>
                      <a:pt x="86" y="68"/>
                      <a:pt x="136" y="69"/>
                    </a:cubicBezTo>
                    <a:cubicBezTo>
                      <a:pt x="188" y="68"/>
                      <a:pt x="180" y="64"/>
                      <a:pt x="220" y="56"/>
                    </a:cubicBezTo>
                    <a:cubicBezTo>
                      <a:pt x="198" y="47"/>
                      <a:pt x="195" y="15"/>
                      <a:pt x="170" y="11"/>
                    </a:cubicBezTo>
                    <a:cubicBezTo>
                      <a:pt x="164" y="6"/>
                      <a:pt x="156" y="3"/>
                      <a:pt x="149" y="0"/>
                    </a:cubicBezTo>
                    <a:cubicBezTo>
                      <a:pt x="113" y="2"/>
                      <a:pt x="82" y="5"/>
                      <a:pt x="47" y="12"/>
                    </a:cubicBezTo>
                    <a:cubicBezTo>
                      <a:pt x="38" y="16"/>
                      <a:pt x="27" y="22"/>
                      <a:pt x="17" y="24"/>
                    </a:cubicBezTo>
                    <a:cubicBezTo>
                      <a:pt x="12" y="27"/>
                      <a:pt x="0" y="36"/>
                      <a:pt x="8" y="4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" name="Freeform 6"/>
              <p:cNvSpPr>
                <a:spLocks/>
              </p:cNvSpPr>
              <p:nvPr/>
            </p:nvSpPr>
            <p:spPr bwMode="auto">
              <a:xfrm>
                <a:off x="4175" y="1226"/>
                <a:ext cx="221" cy="56"/>
              </a:xfrm>
              <a:custGeom>
                <a:avLst/>
                <a:gdLst/>
                <a:ahLst/>
                <a:cxnLst>
                  <a:cxn ang="0">
                    <a:pos x="0" y="44"/>
                  </a:cxn>
                  <a:cxn ang="0">
                    <a:pos x="30" y="18"/>
                  </a:cxn>
                  <a:cxn ang="0">
                    <a:pos x="69" y="8"/>
                  </a:cxn>
                  <a:cxn ang="0">
                    <a:pos x="107" y="3"/>
                  </a:cxn>
                  <a:cxn ang="0">
                    <a:pos x="161" y="2"/>
                  </a:cxn>
                  <a:cxn ang="0">
                    <a:pos x="189" y="15"/>
                  </a:cxn>
                  <a:cxn ang="0">
                    <a:pos x="221" y="56"/>
                  </a:cxn>
                </a:cxnLst>
                <a:rect l="0" t="0" r="r" b="b"/>
                <a:pathLst>
                  <a:path w="221" h="56">
                    <a:moveTo>
                      <a:pt x="0" y="44"/>
                    </a:moveTo>
                    <a:cubicBezTo>
                      <a:pt x="9" y="34"/>
                      <a:pt x="18" y="24"/>
                      <a:pt x="30" y="18"/>
                    </a:cubicBezTo>
                    <a:cubicBezTo>
                      <a:pt x="42" y="12"/>
                      <a:pt x="56" y="10"/>
                      <a:pt x="69" y="8"/>
                    </a:cubicBezTo>
                    <a:cubicBezTo>
                      <a:pt x="82" y="6"/>
                      <a:pt x="92" y="4"/>
                      <a:pt x="107" y="3"/>
                    </a:cubicBezTo>
                    <a:cubicBezTo>
                      <a:pt x="122" y="2"/>
                      <a:pt x="147" y="0"/>
                      <a:pt x="161" y="2"/>
                    </a:cubicBezTo>
                    <a:cubicBezTo>
                      <a:pt x="175" y="4"/>
                      <a:pt x="179" y="6"/>
                      <a:pt x="189" y="15"/>
                    </a:cubicBezTo>
                    <a:cubicBezTo>
                      <a:pt x="199" y="24"/>
                      <a:pt x="216" y="49"/>
                      <a:pt x="221" y="56"/>
                    </a:cubicBez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" name="Freeform 7"/>
              <p:cNvSpPr>
                <a:spLocks/>
              </p:cNvSpPr>
              <p:nvPr/>
            </p:nvSpPr>
            <p:spPr bwMode="auto">
              <a:xfrm>
                <a:off x="4109" y="1231"/>
                <a:ext cx="357" cy="6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6" y="33"/>
                  </a:cxn>
                  <a:cxn ang="0">
                    <a:pos x="71" y="40"/>
                  </a:cxn>
                  <a:cxn ang="0">
                    <a:pos x="129" y="58"/>
                  </a:cxn>
                  <a:cxn ang="0">
                    <a:pos x="180" y="63"/>
                  </a:cxn>
                  <a:cxn ang="0">
                    <a:pos x="236" y="60"/>
                  </a:cxn>
                  <a:cxn ang="0">
                    <a:pos x="293" y="42"/>
                  </a:cxn>
                  <a:cxn ang="0">
                    <a:pos x="335" y="18"/>
                  </a:cxn>
                  <a:cxn ang="0">
                    <a:pos x="342" y="12"/>
                  </a:cxn>
                  <a:cxn ang="0">
                    <a:pos x="347" y="10"/>
                  </a:cxn>
                  <a:cxn ang="0">
                    <a:pos x="357" y="4"/>
                  </a:cxn>
                </a:cxnLst>
                <a:rect l="0" t="0" r="r" b="b"/>
                <a:pathLst>
                  <a:path w="357" h="65">
                    <a:moveTo>
                      <a:pt x="0" y="0"/>
                    </a:moveTo>
                    <a:cubicBezTo>
                      <a:pt x="12" y="16"/>
                      <a:pt x="37" y="27"/>
                      <a:pt x="56" y="33"/>
                    </a:cubicBezTo>
                    <a:cubicBezTo>
                      <a:pt x="61" y="37"/>
                      <a:pt x="65" y="39"/>
                      <a:pt x="71" y="40"/>
                    </a:cubicBezTo>
                    <a:cubicBezTo>
                      <a:pt x="87" y="52"/>
                      <a:pt x="109" y="56"/>
                      <a:pt x="129" y="58"/>
                    </a:cubicBezTo>
                    <a:cubicBezTo>
                      <a:pt x="147" y="62"/>
                      <a:pt x="159" y="62"/>
                      <a:pt x="180" y="63"/>
                    </a:cubicBezTo>
                    <a:cubicBezTo>
                      <a:pt x="199" y="62"/>
                      <a:pt x="218" y="65"/>
                      <a:pt x="236" y="60"/>
                    </a:cubicBezTo>
                    <a:cubicBezTo>
                      <a:pt x="255" y="55"/>
                      <a:pt x="274" y="46"/>
                      <a:pt x="293" y="42"/>
                    </a:cubicBezTo>
                    <a:cubicBezTo>
                      <a:pt x="306" y="32"/>
                      <a:pt x="321" y="26"/>
                      <a:pt x="335" y="18"/>
                    </a:cubicBezTo>
                    <a:cubicBezTo>
                      <a:pt x="338" y="16"/>
                      <a:pt x="339" y="14"/>
                      <a:pt x="342" y="12"/>
                    </a:cubicBezTo>
                    <a:cubicBezTo>
                      <a:pt x="343" y="11"/>
                      <a:pt x="345" y="11"/>
                      <a:pt x="347" y="10"/>
                    </a:cubicBezTo>
                    <a:cubicBezTo>
                      <a:pt x="350" y="8"/>
                      <a:pt x="357" y="4"/>
                      <a:pt x="357" y="4"/>
                    </a:cubicBez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3" name="Oval 12"/>
          <p:cNvSpPr/>
          <p:nvPr/>
        </p:nvSpPr>
        <p:spPr>
          <a:xfrm>
            <a:off x="2828925" y="3733800"/>
            <a:ext cx="123825" cy="12382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3486150" y="2867025"/>
            <a:ext cx="123825" cy="12382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4067175" y="2800350"/>
            <a:ext cx="123825" cy="12382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5457825" y="2876550"/>
            <a:ext cx="123825" cy="12382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3190875" y="3267075"/>
            <a:ext cx="123825" cy="12382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1" name="Straight Connector 20"/>
          <p:cNvCxnSpPr>
            <a:endCxn id="14" idx="3"/>
          </p:cNvCxnSpPr>
          <p:nvPr/>
        </p:nvCxnSpPr>
        <p:spPr bwMode="auto">
          <a:xfrm rot="5400000" flipH="1" flipV="1">
            <a:off x="3267075" y="3020341"/>
            <a:ext cx="284834" cy="189584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/>
          <p:cNvCxnSpPr>
            <a:stCxn id="14" idx="6"/>
            <a:endCxn id="15" idx="2"/>
          </p:cNvCxnSpPr>
          <p:nvPr/>
        </p:nvCxnSpPr>
        <p:spPr bwMode="auto">
          <a:xfrm flipV="1">
            <a:off x="3609975" y="2862263"/>
            <a:ext cx="457200" cy="66675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/>
          <p:cNvCxnSpPr>
            <a:stCxn id="15" idx="6"/>
            <a:endCxn id="16" idx="3"/>
          </p:cNvCxnSpPr>
          <p:nvPr/>
        </p:nvCxnSpPr>
        <p:spPr bwMode="auto">
          <a:xfrm>
            <a:off x="4191000" y="2862263"/>
            <a:ext cx="1284959" cy="119978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8" name="Straight Connector 47"/>
          <p:cNvCxnSpPr>
            <a:endCxn id="17" idx="3"/>
          </p:cNvCxnSpPr>
          <p:nvPr/>
        </p:nvCxnSpPr>
        <p:spPr bwMode="auto">
          <a:xfrm rot="5400000" flipH="1" flipV="1">
            <a:off x="2890837" y="3425154"/>
            <a:ext cx="370560" cy="265784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8" name="Text Box 122"/>
          <p:cNvSpPr txBox="1">
            <a:spLocks noChangeArrowheads="1"/>
          </p:cNvSpPr>
          <p:nvPr/>
        </p:nvSpPr>
        <p:spPr bwMode="auto">
          <a:xfrm>
            <a:off x="1411886" y="5530110"/>
            <a:ext cx="6720108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Any two vertexes can be linked by a path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Theorem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4-Mar-15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666297" y="1529610"/>
            <a:ext cx="409118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If, for protocol 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800" dirty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I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2800" dirty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P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¥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…</a:t>
            </a:r>
            <a:endParaRPr lang="en-US" sz="2800" baseline="30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666297" y="1529610"/>
            <a:ext cx="409118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If, for protocol 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800" dirty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I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2800" dirty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P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¥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…</a:t>
            </a:r>
            <a:endParaRPr lang="en-US" sz="2800" baseline="30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Theorem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4-Mar-15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904422" y="1929660"/>
            <a:ext cx="4796506" cy="1077218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For every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-simplex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3200" baseline="30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,</a:t>
            </a:r>
          </a:p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3200" baseline="30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n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is path-connected 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122"/>
          <p:cNvSpPr txBox="1">
            <a:spLocks noChangeArrowheads="1"/>
          </p:cNvSpPr>
          <p:nvPr/>
        </p:nvSpPr>
        <p:spPr bwMode="auto">
          <a:xfrm>
            <a:off x="666297" y="1529610"/>
            <a:ext cx="409118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If, for protocol 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800" dirty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I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2800" dirty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P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¥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…</a:t>
            </a:r>
            <a:endParaRPr lang="en-US" sz="2800" baseline="30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Theorem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4-Mar-15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219450" y="3152775"/>
            <a:ext cx="6086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(If no process fails)</a:t>
            </a:r>
          </a:p>
        </p:txBody>
      </p:sp>
      <p:cxnSp>
        <p:nvCxnSpPr>
          <p:cNvPr id="11" name="Curved Connector 10"/>
          <p:cNvCxnSpPr/>
          <p:nvPr/>
        </p:nvCxnSpPr>
        <p:spPr bwMode="auto">
          <a:xfrm rot="16200000" flipV="1">
            <a:off x="5613276" y="2389059"/>
            <a:ext cx="746061" cy="781372"/>
          </a:xfrm>
          <a:prstGeom prst="curvedConnector2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4" name="Text Box 122"/>
          <p:cNvSpPr txBox="1">
            <a:spLocks noChangeArrowheads="1"/>
          </p:cNvSpPr>
          <p:nvPr/>
        </p:nvSpPr>
        <p:spPr bwMode="auto">
          <a:xfrm>
            <a:off x="904422" y="1929660"/>
            <a:ext cx="4796506" cy="1077218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For every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-simplex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3200" baseline="30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,</a:t>
            </a:r>
          </a:p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3200" baseline="30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n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is path-connected 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122"/>
          <p:cNvSpPr txBox="1">
            <a:spLocks noChangeArrowheads="1"/>
          </p:cNvSpPr>
          <p:nvPr/>
        </p:nvSpPr>
        <p:spPr bwMode="auto">
          <a:xfrm>
            <a:off x="666297" y="1529610"/>
            <a:ext cx="409118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If, for protocol 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800" dirty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I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2800" dirty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P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¥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…</a:t>
            </a:r>
            <a:endParaRPr lang="en-US" sz="2800" baseline="30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1494972" y="4587135"/>
            <a:ext cx="146386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Then …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Theorem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4-Mar-15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1514022" y="3367935"/>
            <a:ext cx="4713150" cy="1077218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For every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(n-1)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-simplex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3200" baseline="30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n</a:t>
            </a:r>
            <a:r>
              <a:rPr lang="en-US" sz="3200" baseline="30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sz="3200" baseline="30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1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,</a:t>
            </a:r>
          </a:p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>
                <a:solidFill>
                  <a:schemeClr val="tx1"/>
                </a:solidFill>
                <a:latin typeface="cmmi10"/>
                <a:cs typeface="Arial" pitchFamily="34" charset="0"/>
              </a:rPr>
              <a:t>¥ 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3200" baseline="30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n</a:t>
            </a:r>
            <a:r>
              <a:rPr lang="en-US" sz="3200" baseline="30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sz="3200" baseline="30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1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is non-empty …</a:t>
            </a:r>
          </a:p>
        </p:txBody>
      </p:sp>
      <p:sp>
        <p:nvSpPr>
          <p:cNvPr id="11" name="Text Box 122"/>
          <p:cNvSpPr txBox="1">
            <a:spLocks noChangeArrowheads="1"/>
          </p:cNvSpPr>
          <p:nvPr/>
        </p:nvSpPr>
        <p:spPr bwMode="auto">
          <a:xfrm>
            <a:off x="904422" y="1929660"/>
            <a:ext cx="4796506" cy="1077218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For every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-simplex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3200" baseline="30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,</a:t>
            </a:r>
          </a:p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3200" baseline="30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n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is path-connected …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05425" y="5229225"/>
            <a:ext cx="4200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(If one process fails)</a:t>
            </a:r>
          </a:p>
        </p:txBody>
      </p:sp>
      <p:cxnSp>
        <p:nvCxnSpPr>
          <p:cNvPr id="15" name="Curved Connector 10"/>
          <p:cNvCxnSpPr>
            <a:stCxn id="13" idx="0"/>
          </p:cNvCxnSpPr>
          <p:nvPr/>
        </p:nvCxnSpPr>
        <p:spPr bwMode="auto">
          <a:xfrm rot="16200000" flipV="1">
            <a:off x="6167593" y="3991130"/>
            <a:ext cx="1384236" cy="1091954"/>
          </a:xfrm>
          <a:prstGeom prst="curvedConnector2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122"/>
          <p:cNvSpPr txBox="1">
            <a:spLocks noChangeArrowheads="1"/>
          </p:cNvSpPr>
          <p:nvPr/>
        </p:nvSpPr>
        <p:spPr bwMode="auto">
          <a:xfrm>
            <a:off x="666297" y="1529610"/>
            <a:ext cx="409118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If, for protocol 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800" dirty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I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2800" dirty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P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¥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…</a:t>
            </a:r>
            <a:endParaRPr lang="en-US" sz="2800" baseline="30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Box 122"/>
          <p:cNvSpPr txBox="1">
            <a:spLocks noChangeArrowheads="1"/>
          </p:cNvSpPr>
          <p:nvPr/>
        </p:nvSpPr>
        <p:spPr bwMode="auto">
          <a:xfrm>
            <a:off x="1494972" y="4587135"/>
            <a:ext cx="146386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Then …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Theorem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4-Mar-15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1514022" y="3367935"/>
            <a:ext cx="4713150" cy="1077218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For every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(n-1)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-simplex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3200" baseline="30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n</a:t>
            </a:r>
            <a:r>
              <a:rPr lang="en-US" sz="3200" baseline="30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sz="3200" baseline="30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1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,</a:t>
            </a:r>
          </a:p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3200" baseline="30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n</a:t>
            </a:r>
            <a:r>
              <a:rPr lang="en-US" sz="3200" baseline="30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sz="3200" baseline="30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1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is non-empty …</a:t>
            </a:r>
          </a:p>
        </p:txBody>
      </p:sp>
      <p:sp>
        <p:nvSpPr>
          <p:cNvPr id="11" name="Text Box 122"/>
          <p:cNvSpPr txBox="1">
            <a:spLocks noChangeArrowheads="1"/>
          </p:cNvSpPr>
          <p:nvPr/>
        </p:nvSpPr>
        <p:spPr bwMode="auto">
          <a:xfrm>
            <a:off x="904422" y="1929660"/>
            <a:ext cx="4796506" cy="1077218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For every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-simplex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3200" baseline="30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,</a:t>
            </a:r>
          </a:p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>
                <a:solidFill>
                  <a:schemeClr val="tx1"/>
                </a:solidFill>
                <a:latin typeface="cmmi10"/>
                <a:cs typeface="Arial" pitchFamily="34" charset="0"/>
              </a:rPr>
              <a:t>¥ 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3200" baseline="30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n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is path-connected …</a:t>
            </a: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2447472" y="4863360"/>
            <a:ext cx="5022529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3200" dirty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¢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cannot solve consensus.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 Independence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4-Mar-15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628197" y="2167785"/>
            <a:ext cx="812273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Holds for message-passing or shared memory ….</a:t>
            </a: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961572" y="3253635"/>
            <a:ext cx="750237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Synchronous, asynchronous, or in-between …</a:t>
            </a: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1609272" y="4291860"/>
            <a:ext cx="478368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Any adversarial scheduler …</a:t>
            </a: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2342697" y="5330085"/>
            <a:ext cx="552266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As long as one failure is possible.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Protocol Complex Notation</a:t>
            </a:r>
            <a:endParaRPr lang="en-US" dirty="0"/>
          </a:p>
        </p:txBody>
      </p:sp>
      <p:grpSp>
        <p:nvGrpSpPr>
          <p:cNvPr id="21" name="Group 20"/>
          <p:cNvGrpSpPr/>
          <p:nvPr/>
        </p:nvGrpSpPr>
        <p:grpSpPr>
          <a:xfrm>
            <a:off x="1191757" y="2597199"/>
            <a:ext cx="6371332" cy="523220"/>
            <a:chOff x="1191757" y="2597199"/>
            <a:chExt cx="6371332" cy="523220"/>
          </a:xfrm>
        </p:grpSpPr>
        <p:sp>
          <p:nvSpPr>
            <p:cNvPr id="6" name="Text Box 122"/>
            <p:cNvSpPr txBox="1">
              <a:spLocks noChangeArrowheads="1"/>
            </p:cNvSpPr>
            <p:nvPr/>
          </p:nvSpPr>
          <p:spPr bwMode="auto">
            <a:xfrm>
              <a:off x="1191757" y="2597199"/>
              <a:ext cx="2643672" cy="523220"/>
            </a:xfrm>
            <a:prstGeom prst="rect">
              <a:avLst/>
            </a:prstGeom>
            <a:solidFill>
              <a:schemeClr val="bg1">
                <a:alpha val="89999"/>
              </a:schemeClr>
            </a:solidFill>
            <a:ln w="38100" algn="ctr">
              <a:solidFill>
                <a:srgbClr val="FF0000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l"/>
              <a:r>
                <a:rPr lang="en-US" sz="2800" dirty="0" smtClean="0">
                  <a:latin typeface="Arial" pitchFamily="34" charset="0"/>
                  <a:cs typeface="Arial" pitchFamily="34" charset="0"/>
                </a:rPr>
                <a:t>All 3 participate</a:t>
              </a:r>
            </a:p>
          </p:txBody>
        </p:sp>
        <p:sp>
          <p:nvSpPr>
            <p:cNvPr id="15" name="Text Box 122"/>
            <p:cNvSpPr txBox="1">
              <a:spLocks noChangeArrowheads="1"/>
            </p:cNvSpPr>
            <p:nvPr/>
          </p:nvSpPr>
          <p:spPr bwMode="auto">
            <a:xfrm>
              <a:off x="5995031" y="2597199"/>
              <a:ext cx="1568058" cy="523220"/>
            </a:xfrm>
            <a:prstGeom prst="rect">
              <a:avLst/>
            </a:prstGeom>
            <a:solidFill>
              <a:schemeClr val="bg1">
                <a:alpha val="89999"/>
              </a:schemeClr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>
              <a:glow rad="228600">
                <a:schemeClr val="accent1">
                  <a:satMod val="175000"/>
                  <a:alpha val="40000"/>
                </a:schemeClr>
              </a:glow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sz="2800" dirty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¥</a:t>
              </a:r>
              <a:r>
                <a:rPr lang="en-US" sz="28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(</a:t>
              </a:r>
              <a:r>
                <a:rPr lang="en-US" sz="28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PQR) </a:t>
              </a:r>
              <a:endPara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191757" y="3818996"/>
            <a:ext cx="6371332" cy="523220"/>
            <a:chOff x="1191757" y="3801312"/>
            <a:chExt cx="6371332" cy="523220"/>
          </a:xfrm>
        </p:grpSpPr>
        <p:sp>
          <p:nvSpPr>
            <p:cNvPr id="16" name="Text Box 122"/>
            <p:cNvSpPr txBox="1">
              <a:spLocks noChangeArrowheads="1"/>
            </p:cNvSpPr>
            <p:nvPr/>
          </p:nvSpPr>
          <p:spPr bwMode="auto">
            <a:xfrm>
              <a:off x="1191757" y="3801312"/>
              <a:ext cx="2145139" cy="523220"/>
            </a:xfrm>
            <a:prstGeom prst="rect">
              <a:avLst/>
            </a:prstGeom>
            <a:solidFill>
              <a:schemeClr val="bg1">
                <a:alpha val="89999"/>
              </a:schemeClr>
            </a:solidFill>
            <a:ln w="38100" algn="ctr">
              <a:solidFill>
                <a:srgbClr val="FF0000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l"/>
              <a:r>
                <a:rPr lang="en-US" sz="2800" dirty="0" smtClean="0">
                  <a:latin typeface="Arial" pitchFamily="34" charset="0"/>
                  <a:cs typeface="Arial" pitchFamily="34" charset="0"/>
                </a:rPr>
                <a:t>2 participate</a:t>
              </a:r>
            </a:p>
          </p:txBody>
        </p:sp>
        <p:sp>
          <p:nvSpPr>
            <p:cNvPr id="17" name="Text Box 122"/>
            <p:cNvSpPr txBox="1">
              <a:spLocks noChangeArrowheads="1"/>
            </p:cNvSpPr>
            <p:nvPr/>
          </p:nvSpPr>
          <p:spPr bwMode="auto">
            <a:xfrm>
              <a:off x="3677089" y="3801312"/>
              <a:ext cx="3886000" cy="523220"/>
            </a:xfrm>
            <a:prstGeom prst="rect">
              <a:avLst/>
            </a:prstGeom>
            <a:solidFill>
              <a:schemeClr val="bg1">
                <a:alpha val="89999"/>
              </a:schemeClr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>
              <a:glow rad="228600">
                <a:schemeClr val="accent1">
                  <a:satMod val="175000"/>
                  <a:alpha val="40000"/>
                </a:schemeClr>
              </a:glow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sz="2800" dirty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¥</a:t>
              </a:r>
              <a:r>
                <a:rPr lang="en-US" sz="28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(PQ</a:t>
              </a:r>
              <a:r>
                <a:rPr lang="en-US" sz="28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),</a:t>
              </a:r>
              <a:r>
                <a:rPr lang="en-US" sz="2800" dirty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 </a:t>
              </a:r>
              <a:r>
                <a:rPr lang="en-US" sz="28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¥</a:t>
              </a:r>
              <a:r>
                <a:rPr lang="en-US" sz="28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(QR), </a:t>
              </a:r>
              <a:r>
                <a:rPr lang="en-US" sz="2800" dirty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¥</a:t>
              </a:r>
              <a:r>
                <a:rPr lang="en-US" sz="28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(</a:t>
              </a:r>
              <a:r>
                <a:rPr lang="en-US" sz="28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PR), </a:t>
              </a:r>
              <a:endPara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191757" y="5040793"/>
            <a:ext cx="6371332" cy="523220"/>
            <a:chOff x="1191757" y="5040793"/>
            <a:chExt cx="6371332" cy="523220"/>
          </a:xfrm>
        </p:grpSpPr>
        <p:sp>
          <p:nvSpPr>
            <p:cNvPr id="18" name="Text Box 122"/>
            <p:cNvSpPr txBox="1">
              <a:spLocks noChangeArrowheads="1"/>
            </p:cNvSpPr>
            <p:nvPr/>
          </p:nvSpPr>
          <p:spPr bwMode="auto">
            <a:xfrm>
              <a:off x="1191757" y="5040793"/>
              <a:ext cx="2324675" cy="523220"/>
            </a:xfrm>
            <a:prstGeom prst="rect">
              <a:avLst/>
            </a:prstGeom>
            <a:solidFill>
              <a:schemeClr val="bg1">
                <a:alpha val="89999"/>
              </a:schemeClr>
            </a:solidFill>
            <a:ln w="38100" algn="ctr">
              <a:solidFill>
                <a:srgbClr val="FF0000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l"/>
              <a:r>
                <a:rPr lang="en-US" sz="2800" dirty="0" smtClean="0">
                  <a:latin typeface="Arial" pitchFamily="34" charset="0"/>
                  <a:cs typeface="Arial" pitchFamily="34" charset="0"/>
                </a:rPr>
                <a:t>1 participates</a:t>
              </a:r>
            </a:p>
          </p:txBody>
        </p:sp>
        <p:sp>
          <p:nvSpPr>
            <p:cNvPr id="19" name="Text Box 122"/>
            <p:cNvSpPr txBox="1">
              <a:spLocks noChangeArrowheads="1"/>
            </p:cNvSpPr>
            <p:nvPr/>
          </p:nvSpPr>
          <p:spPr bwMode="auto">
            <a:xfrm>
              <a:off x="4473782" y="5040793"/>
              <a:ext cx="3089307" cy="523220"/>
            </a:xfrm>
            <a:prstGeom prst="rect">
              <a:avLst/>
            </a:prstGeom>
            <a:solidFill>
              <a:schemeClr val="bg1">
                <a:alpha val="89999"/>
              </a:schemeClr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>
              <a:glow rad="228600">
                <a:schemeClr val="accent1">
                  <a:satMod val="175000"/>
                  <a:alpha val="40000"/>
                </a:schemeClr>
              </a:glow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sz="2800" dirty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¥</a:t>
              </a:r>
              <a:r>
                <a:rPr lang="en-US" sz="28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(</a:t>
              </a:r>
              <a:r>
                <a:rPr lang="en-US" sz="28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P),</a:t>
              </a:r>
              <a:r>
                <a:rPr lang="en-US" sz="28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 ¥</a:t>
              </a:r>
              <a:r>
                <a:rPr lang="en-US" sz="28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(Q), </a:t>
              </a:r>
              <a:r>
                <a:rPr lang="en-US" sz="28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¥</a:t>
              </a:r>
              <a:r>
                <a:rPr lang="en-US" sz="28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(R), </a:t>
              </a:r>
              <a:endPara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10944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4-Mar-15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781175" y="1981200"/>
            <a:ext cx="5524500" cy="40386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37664" y="5067946"/>
            <a:ext cx="14686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(PQR)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4-Mar-15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781175" y="1981200"/>
            <a:ext cx="5524500" cy="40386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2486025" y="3352800"/>
            <a:ext cx="1181100" cy="1952625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58141" y="3994365"/>
            <a:ext cx="12089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(PQ)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37664" y="5067946"/>
            <a:ext cx="14686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(PQR)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4-Mar-15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781175" y="1981200"/>
            <a:ext cx="5524500" cy="40386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2486025" y="3352800"/>
            <a:ext cx="1181100" cy="1952625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2962275" y="4743450"/>
            <a:ext cx="200025" cy="200025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 Box 122"/>
          <p:cNvSpPr txBox="1">
            <a:spLocks noChangeArrowheads="1"/>
          </p:cNvSpPr>
          <p:nvPr/>
        </p:nvSpPr>
        <p:spPr bwMode="auto">
          <a:xfrm>
            <a:off x="228147" y="5625360"/>
            <a:ext cx="93006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(P)</a:t>
            </a:r>
          </a:p>
        </p:txBody>
      </p:sp>
      <p:cxnSp>
        <p:nvCxnSpPr>
          <p:cNvPr id="13" name="Curved Connector 12"/>
          <p:cNvCxnSpPr>
            <a:stCxn id="11" idx="0"/>
            <a:endCxn id="9" idx="2"/>
          </p:cNvCxnSpPr>
          <p:nvPr/>
        </p:nvCxnSpPr>
        <p:spPr bwMode="auto">
          <a:xfrm rot="5400000" flipH="1" flipV="1">
            <a:off x="1436779" y="4099864"/>
            <a:ext cx="781897" cy="2269096"/>
          </a:xfrm>
          <a:prstGeom prst="curvedConnector2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2" name="TextBox 11"/>
          <p:cNvSpPr txBox="1"/>
          <p:nvPr/>
        </p:nvSpPr>
        <p:spPr>
          <a:xfrm>
            <a:off x="3837664" y="5067946"/>
            <a:ext cx="14686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(PQR)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458141" y="3994365"/>
            <a:ext cx="12089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(PQ)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4-Mar-15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781175" y="1981200"/>
            <a:ext cx="5524500" cy="40386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2486025" y="3352800"/>
            <a:ext cx="1181100" cy="1952625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2962275" y="4743450"/>
            <a:ext cx="200025" cy="200025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 Box 122"/>
          <p:cNvSpPr txBox="1">
            <a:spLocks noChangeArrowheads="1"/>
          </p:cNvSpPr>
          <p:nvPr/>
        </p:nvSpPr>
        <p:spPr bwMode="auto">
          <a:xfrm>
            <a:off x="228147" y="5625360"/>
            <a:ext cx="93006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(P)</a:t>
            </a:r>
          </a:p>
        </p:txBody>
      </p:sp>
      <p:cxnSp>
        <p:nvCxnSpPr>
          <p:cNvPr id="13" name="Curved Connector 12"/>
          <p:cNvCxnSpPr>
            <a:stCxn id="11" idx="0"/>
            <a:endCxn id="9" idx="2"/>
          </p:cNvCxnSpPr>
          <p:nvPr/>
        </p:nvCxnSpPr>
        <p:spPr bwMode="auto">
          <a:xfrm rot="5400000" flipH="1" flipV="1">
            <a:off x="1436779" y="4099864"/>
            <a:ext cx="781897" cy="2269096"/>
          </a:xfrm>
          <a:prstGeom prst="curvedConnector2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2" name="Oval 11"/>
          <p:cNvSpPr/>
          <p:nvPr/>
        </p:nvSpPr>
        <p:spPr>
          <a:xfrm>
            <a:off x="5572125" y="3295650"/>
            <a:ext cx="1181100" cy="1952625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6048375" y="4686300"/>
            <a:ext cx="200025" cy="200025"/>
          </a:xfrm>
          <a:prstGeom prst="ellipse">
            <a:avLst/>
          </a:prstGeom>
          <a:solidFill>
            <a:srgbClr val="FF7C80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6" name="Curved Connector 12"/>
          <p:cNvCxnSpPr>
            <a:stCxn id="18" idx="0"/>
            <a:endCxn id="15" idx="6"/>
          </p:cNvCxnSpPr>
          <p:nvPr/>
        </p:nvCxnSpPr>
        <p:spPr bwMode="auto">
          <a:xfrm rot="16200000" flipV="1">
            <a:off x="6080924" y="4953790"/>
            <a:ext cx="1155013" cy="820059"/>
          </a:xfrm>
          <a:prstGeom prst="curvedConnector2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8" name="Text Box 122"/>
          <p:cNvSpPr txBox="1">
            <a:spLocks noChangeArrowheads="1"/>
          </p:cNvSpPr>
          <p:nvPr/>
        </p:nvSpPr>
        <p:spPr bwMode="auto">
          <a:xfrm>
            <a:off x="6593008" y="5941326"/>
            <a:ext cx="950901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(R)</a:t>
            </a: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837664" y="5067946"/>
            <a:ext cx="14686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(PQR)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458141" y="3994365"/>
            <a:ext cx="12089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(PQ)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581138" y="3994365"/>
            <a:ext cx="12298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(QR)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Complex is Path-Connected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4-Mar-15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781175" y="1981200"/>
            <a:ext cx="5524500" cy="40386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2486025" y="3352800"/>
            <a:ext cx="1181100" cy="1952625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2962275" y="4743450"/>
            <a:ext cx="200025" cy="200025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5572125" y="3295650"/>
            <a:ext cx="1181100" cy="1952625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6048375" y="4686300"/>
            <a:ext cx="200025" cy="200025"/>
          </a:xfrm>
          <a:prstGeom prst="ellipse">
            <a:avLst/>
          </a:prstGeom>
          <a:solidFill>
            <a:srgbClr val="FF7C80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4010025" y="4429125"/>
            <a:ext cx="200025" cy="20002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5048250" y="4419600"/>
            <a:ext cx="200025" cy="20002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2" name="Straight Connector 21"/>
          <p:cNvCxnSpPr>
            <a:stCxn id="9" idx="6"/>
            <a:endCxn id="19" idx="2"/>
          </p:cNvCxnSpPr>
          <p:nvPr/>
        </p:nvCxnSpPr>
        <p:spPr bwMode="auto">
          <a:xfrm flipV="1">
            <a:off x="3162300" y="4529138"/>
            <a:ext cx="847725" cy="314325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/>
          <p:cNvCxnSpPr>
            <a:stCxn id="19" idx="6"/>
            <a:endCxn id="20" idx="2"/>
          </p:cNvCxnSpPr>
          <p:nvPr/>
        </p:nvCxnSpPr>
        <p:spPr bwMode="auto">
          <a:xfrm flipV="1">
            <a:off x="4210050" y="4519613"/>
            <a:ext cx="838200" cy="9525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/>
          <p:cNvCxnSpPr>
            <a:endCxn id="15" idx="1"/>
          </p:cNvCxnSpPr>
          <p:nvPr/>
        </p:nvCxnSpPr>
        <p:spPr bwMode="auto">
          <a:xfrm>
            <a:off x="5267325" y="4562475"/>
            <a:ext cx="810343" cy="153118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8" name="TextBox 17"/>
          <p:cNvSpPr txBox="1"/>
          <p:nvPr/>
        </p:nvSpPr>
        <p:spPr>
          <a:xfrm>
            <a:off x="3837664" y="5067946"/>
            <a:ext cx="14686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(PQR)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458141" y="3994365"/>
            <a:ext cx="12089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(PQ)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581138" y="3994365"/>
            <a:ext cx="12298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(QR)</a:t>
            </a:r>
          </a:p>
        </p:txBody>
      </p:sp>
      <p:sp>
        <p:nvSpPr>
          <p:cNvPr id="24" name="Text Box 122"/>
          <p:cNvSpPr txBox="1">
            <a:spLocks noChangeArrowheads="1"/>
          </p:cNvSpPr>
          <p:nvPr/>
        </p:nvSpPr>
        <p:spPr bwMode="auto">
          <a:xfrm>
            <a:off x="228147" y="5625360"/>
            <a:ext cx="93006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(P)</a:t>
            </a:r>
          </a:p>
        </p:txBody>
      </p:sp>
      <p:cxnSp>
        <p:nvCxnSpPr>
          <p:cNvPr id="26" name="Curved Connector 25"/>
          <p:cNvCxnSpPr>
            <a:stCxn id="24" idx="0"/>
          </p:cNvCxnSpPr>
          <p:nvPr/>
        </p:nvCxnSpPr>
        <p:spPr bwMode="auto">
          <a:xfrm rot="5400000" flipH="1" flipV="1">
            <a:off x="1436779" y="4099864"/>
            <a:ext cx="781897" cy="2269096"/>
          </a:xfrm>
          <a:prstGeom prst="curvedConnector2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7" name="Curved Connector 12"/>
          <p:cNvCxnSpPr>
            <a:stCxn id="29" idx="0"/>
          </p:cNvCxnSpPr>
          <p:nvPr/>
        </p:nvCxnSpPr>
        <p:spPr bwMode="auto">
          <a:xfrm rot="16200000" flipV="1">
            <a:off x="6080924" y="4953790"/>
            <a:ext cx="1155013" cy="820059"/>
          </a:xfrm>
          <a:prstGeom prst="curvedConnector2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9" name="Text Box 122"/>
          <p:cNvSpPr txBox="1">
            <a:spLocks noChangeArrowheads="1"/>
          </p:cNvSpPr>
          <p:nvPr/>
        </p:nvSpPr>
        <p:spPr bwMode="auto">
          <a:xfrm>
            <a:off x="6593008" y="5941326"/>
            <a:ext cx="950901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(R)</a:t>
            </a: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/>
          <p:nvPr/>
        </p:nvSpPr>
        <p:spPr>
          <a:xfrm>
            <a:off x="1781175" y="1981200"/>
            <a:ext cx="5524500" cy="40386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837664" y="5067946"/>
            <a:ext cx="14686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(PQR)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One-dimensional </a:t>
            </a:r>
            <a:r>
              <a:rPr lang="en-US" dirty="0" err="1" smtClean="0"/>
              <a:t>Sperner’s</a:t>
            </a:r>
            <a:r>
              <a:rPr lang="en-US" dirty="0" smtClean="0"/>
              <a:t> Lemma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4-Mar-15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486025" y="3352800"/>
            <a:ext cx="1181100" cy="1952625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2962275" y="4743450"/>
            <a:ext cx="200025" cy="200025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5572125" y="3295650"/>
            <a:ext cx="1181100" cy="1952625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6048375" y="4686300"/>
            <a:ext cx="200025" cy="200025"/>
          </a:xfrm>
          <a:prstGeom prst="ellipse">
            <a:avLst/>
          </a:prstGeom>
          <a:solidFill>
            <a:srgbClr val="FF7C80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4010025" y="4429125"/>
            <a:ext cx="200025" cy="200025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5048250" y="4419600"/>
            <a:ext cx="200025" cy="200025"/>
          </a:xfrm>
          <a:prstGeom prst="ellipse">
            <a:avLst/>
          </a:prstGeom>
          <a:solidFill>
            <a:srgbClr val="FF7C80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2" name="Straight Connector 21"/>
          <p:cNvCxnSpPr>
            <a:stCxn id="9" idx="6"/>
            <a:endCxn id="19" idx="2"/>
          </p:cNvCxnSpPr>
          <p:nvPr/>
        </p:nvCxnSpPr>
        <p:spPr bwMode="auto">
          <a:xfrm flipV="1">
            <a:off x="3162300" y="4529138"/>
            <a:ext cx="847725" cy="314325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/>
          <p:cNvCxnSpPr>
            <a:stCxn id="19" idx="6"/>
            <a:endCxn id="20" idx="2"/>
          </p:cNvCxnSpPr>
          <p:nvPr/>
        </p:nvCxnSpPr>
        <p:spPr bwMode="auto">
          <a:xfrm flipV="1">
            <a:off x="4210050" y="4519613"/>
            <a:ext cx="838200" cy="9525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/>
          <p:cNvCxnSpPr>
            <a:endCxn id="15" idx="1"/>
          </p:cNvCxnSpPr>
          <p:nvPr/>
        </p:nvCxnSpPr>
        <p:spPr bwMode="auto">
          <a:xfrm>
            <a:off x="5267325" y="4562475"/>
            <a:ext cx="810343" cy="153118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8" name="Text Box 122"/>
          <p:cNvSpPr txBox="1">
            <a:spLocks noChangeArrowheads="1"/>
          </p:cNvSpPr>
          <p:nvPr/>
        </p:nvSpPr>
        <p:spPr bwMode="auto">
          <a:xfrm>
            <a:off x="813314" y="1721352"/>
            <a:ext cx="5736574" cy="138499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Some edge has two “colors”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An execution that decides two distinct values</a:t>
            </a:r>
          </a:p>
        </p:txBody>
      </p:sp>
      <p:cxnSp>
        <p:nvCxnSpPr>
          <p:cNvPr id="23" name="Curved Connector 22"/>
          <p:cNvCxnSpPr>
            <a:stCxn id="18" idx="2"/>
          </p:cNvCxnSpPr>
          <p:nvPr/>
        </p:nvCxnSpPr>
        <p:spPr bwMode="auto">
          <a:xfrm rot="16200000" flipH="1">
            <a:off x="3473488" y="3314460"/>
            <a:ext cx="1346383" cy="930156"/>
          </a:xfrm>
          <a:prstGeom prst="curvedConnector3">
            <a:avLst>
              <a:gd name="adj1" fmla="val 50000"/>
            </a:avLst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1" name="Text Box 122"/>
          <p:cNvSpPr txBox="1">
            <a:spLocks noChangeArrowheads="1"/>
          </p:cNvSpPr>
          <p:nvPr/>
        </p:nvSpPr>
        <p:spPr bwMode="auto">
          <a:xfrm>
            <a:off x="2937389" y="4788402"/>
            <a:ext cx="3530086" cy="646331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QED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458141" y="3994365"/>
            <a:ext cx="12089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(PQ)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581138" y="3994365"/>
            <a:ext cx="12298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(QR)</a:t>
            </a:r>
          </a:p>
        </p:txBody>
      </p:sp>
      <p:sp>
        <p:nvSpPr>
          <p:cNvPr id="29" name="Text Box 122"/>
          <p:cNvSpPr txBox="1">
            <a:spLocks noChangeArrowheads="1"/>
          </p:cNvSpPr>
          <p:nvPr/>
        </p:nvSpPr>
        <p:spPr bwMode="auto">
          <a:xfrm>
            <a:off x="228147" y="5625360"/>
            <a:ext cx="93006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(P)</a:t>
            </a:r>
          </a:p>
        </p:txBody>
      </p:sp>
      <p:cxnSp>
        <p:nvCxnSpPr>
          <p:cNvPr id="30" name="Curved Connector 29"/>
          <p:cNvCxnSpPr>
            <a:stCxn id="29" idx="0"/>
          </p:cNvCxnSpPr>
          <p:nvPr/>
        </p:nvCxnSpPr>
        <p:spPr bwMode="auto">
          <a:xfrm rot="5400000" flipH="1" flipV="1">
            <a:off x="1436779" y="4099864"/>
            <a:ext cx="781897" cy="2269096"/>
          </a:xfrm>
          <a:prstGeom prst="curvedConnector2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1" name="Curved Connector 12"/>
          <p:cNvCxnSpPr>
            <a:stCxn id="32" idx="0"/>
          </p:cNvCxnSpPr>
          <p:nvPr/>
        </p:nvCxnSpPr>
        <p:spPr bwMode="auto">
          <a:xfrm rot="16200000" flipV="1">
            <a:off x="6080924" y="4953790"/>
            <a:ext cx="1155013" cy="820059"/>
          </a:xfrm>
          <a:prstGeom prst="curvedConnector2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2" name="Text Box 122"/>
          <p:cNvSpPr txBox="1">
            <a:spLocks noChangeArrowheads="1"/>
          </p:cNvSpPr>
          <p:nvPr/>
        </p:nvSpPr>
        <p:spPr bwMode="auto">
          <a:xfrm>
            <a:off x="6593008" y="5941326"/>
            <a:ext cx="950901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(R)</a:t>
            </a: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 Map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4-Mar-15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904422" y="1686764"/>
            <a:ext cx="404309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Consensus Impossibility</a:t>
            </a: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1642609" y="2444915"/>
            <a:ext cx="299947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General theorem</a:t>
            </a: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1642609" y="3203066"/>
            <a:ext cx="530465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Application to read-write models</a:t>
            </a: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904422" y="3961217"/>
            <a:ext cx="484299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i="1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-set agreement Impossibility</a:t>
            </a:r>
          </a:p>
        </p:txBody>
      </p:sp>
      <p:sp>
        <p:nvSpPr>
          <p:cNvPr id="10" name="Text Box 122"/>
          <p:cNvSpPr txBox="1">
            <a:spLocks noChangeArrowheads="1"/>
          </p:cNvSpPr>
          <p:nvPr/>
        </p:nvSpPr>
        <p:spPr bwMode="auto">
          <a:xfrm>
            <a:off x="1642609" y="4719368"/>
            <a:ext cx="299947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General theorem</a:t>
            </a:r>
          </a:p>
        </p:txBody>
      </p:sp>
      <p:sp>
        <p:nvSpPr>
          <p:cNvPr id="11" name="Text Box 122"/>
          <p:cNvSpPr txBox="1">
            <a:spLocks noChangeArrowheads="1"/>
          </p:cNvSpPr>
          <p:nvPr/>
        </p:nvSpPr>
        <p:spPr bwMode="auto">
          <a:xfrm>
            <a:off x="1642609" y="5477521"/>
            <a:ext cx="530465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Application to read-write models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4-Mar-15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954847" y="1721352"/>
            <a:ext cx="6854312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We now show that consensus is impossible in wait-free read-write memory</a:t>
            </a:r>
          </a:p>
        </p:txBody>
      </p:sp>
      <p:sp>
        <p:nvSpPr>
          <p:cNvPr id="11" name="Text Box 122"/>
          <p:cNvSpPr txBox="1">
            <a:spLocks noChangeArrowheads="1"/>
          </p:cNvSpPr>
          <p:nvPr/>
        </p:nvSpPr>
        <p:spPr bwMode="auto">
          <a:xfrm>
            <a:off x="3009447" y="4882410"/>
            <a:ext cx="4729180" cy="1077218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For every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(n-1)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-simplex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3200" baseline="30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n</a:t>
            </a:r>
            <a:r>
              <a:rPr lang="en-US" sz="3200" baseline="30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sz="3200" baseline="30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1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,</a:t>
            </a:r>
          </a:p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>
                <a:solidFill>
                  <a:schemeClr val="tx1"/>
                </a:solidFill>
                <a:latin typeface="cmmi10"/>
                <a:cs typeface="Arial" pitchFamily="34" charset="0"/>
              </a:rPr>
              <a:t>¥ 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3200" baseline="30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n</a:t>
            </a:r>
            <a:r>
              <a:rPr lang="en-US" sz="3200" baseline="30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sz="3200" baseline="30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1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is non-empty.</a:t>
            </a:r>
          </a:p>
        </p:txBody>
      </p:sp>
      <p:sp>
        <p:nvSpPr>
          <p:cNvPr id="10" name="Text Box 122"/>
          <p:cNvSpPr txBox="1">
            <a:spLocks noChangeArrowheads="1"/>
          </p:cNvSpPr>
          <p:nvPr/>
        </p:nvSpPr>
        <p:spPr bwMode="auto">
          <a:xfrm>
            <a:off x="3232265" y="3301881"/>
            <a:ext cx="4782078" cy="1077218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For every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-simplex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3200" baseline="30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,</a:t>
            </a:r>
          </a:p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>
                <a:solidFill>
                  <a:schemeClr val="tx1"/>
                </a:solidFill>
                <a:latin typeface="cmmi10"/>
                <a:cs typeface="Arial" pitchFamily="34" charset="0"/>
              </a:rPr>
              <a:t>¥ 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3200" baseline="30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n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is path-connected 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18E825CB-A5DC-4181-9D10-AF8604CBD3F4}" type="slidenum">
              <a:rPr lang="ar-SA" smtClean="0">
                <a:cs typeface="Arial" pitchFamily="34" charset="0"/>
              </a:rPr>
              <a:pPr/>
              <a:t>22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Reachable Complexes</a:t>
            </a:r>
          </a:p>
        </p:txBody>
      </p:sp>
      <p:sp>
        <p:nvSpPr>
          <p:cNvPr id="40970" name="Line 10"/>
          <p:cNvSpPr>
            <a:spLocks noChangeShapeType="1"/>
          </p:cNvSpPr>
          <p:nvPr/>
        </p:nvSpPr>
        <p:spPr bwMode="auto">
          <a:xfrm flipH="1">
            <a:off x="3505201" y="2482645"/>
            <a:ext cx="533400" cy="533400"/>
          </a:xfrm>
          <a:prstGeom prst="line">
            <a:avLst/>
          </a:prstGeom>
          <a:noFill/>
          <a:ln w="76200">
            <a:solidFill>
              <a:srgbClr val="6666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1" name="Line 11"/>
          <p:cNvSpPr>
            <a:spLocks noChangeShapeType="1"/>
          </p:cNvSpPr>
          <p:nvPr/>
        </p:nvSpPr>
        <p:spPr bwMode="auto">
          <a:xfrm>
            <a:off x="4953000" y="2438400"/>
            <a:ext cx="533400" cy="5334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2183169" y="4186206"/>
            <a:ext cx="167013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2800" b="1" dirty="0">
                <a:latin typeface="Arial" pitchFamily="34" charset="0"/>
                <a:cs typeface="Arial" pitchFamily="34" charset="0"/>
              </a:rPr>
              <a:t>A moves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3883936" y="1597188"/>
            <a:ext cx="1310283" cy="902311"/>
            <a:chOff x="4813054" y="2418735"/>
            <a:chExt cx="3785269" cy="2606682"/>
          </a:xfrm>
        </p:grpSpPr>
        <p:sp>
          <p:nvSpPr>
            <p:cNvPr id="15" name="Oval 3"/>
            <p:cNvSpPr>
              <a:spLocks noChangeArrowheads="1"/>
            </p:cNvSpPr>
            <p:nvPr/>
          </p:nvSpPr>
          <p:spPr bwMode="auto">
            <a:xfrm>
              <a:off x="4813054" y="2418735"/>
              <a:ext cx="3785269" cy="2606682"/>
            </a:xfrm>
            <a:prstGeom prst="ellipse">
              <a:avLst/>
            </a:prstGeom>
            <a:solidFill>
              <a:schemeClr val="accent5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6" name="Group 4"/>
            <p:cNvGrpSpPr>
              <a:grpSpLocks/>
            </p:cNvGrpSpPr>
            <p:nvPr/>
          </p:nvGrpSpPr>
          <p:grpSpPr bwMode="auto">
            <a:xfrm>
              <a:off x="5919979" y="3534894"/>
              <a:ext cx="1576040" cy="399784"/>
              <a:chOff x="4109" y="1226"/>
              <a:chExt cx="357" cy="76"/>
            </a:xfrm>
          </p:grpSpPr>
          <p:sp>
            <p:nvSpPr>
              <p:cNvPr id="17" name="Freeform 5"/>
              <p:cNvSpPr>
                <a:spLocks/>
              </p:cNvSpPr>
              <p:nvPr/>
            </p:nvSpPr>
            <p:spPr bwMode="auto">
              <a:xfrm>
                <a:off x="4173" y="1229"/>
                <a:ext cx="220" cy="73"/>
              </a:xfrm>
              <a:custGeom>
                <a:avLst/>
                <a:gdLst/>
                <a:ahLst/>
                <a:cxnLst>
                  <a:cxn ang="0">
                    <a:pos x="8" y="41"/>
                  </a:cxn>
                  <a:cxn ang="0">
                    <a:pos x="32" y="51"/>
                  </a:cxn>
                  <a:cxn ang="0">
                    <a:pos x="50" y="57"/>
                  </a:cxn>
                  <a:cxn ang="0">
                    <a:pos x="76" y="63"/>
                  </a:cxn>
                  <a:cxn ang="0">
                    <a:pos x="136" y="69"/>
                  </a:cxn>
                  <a:cxn ang="0">
                    <a:pos x="220" y="56"/>
                  </a:cxn>
                  <a:cxn ang="0">
                    <a:pos x="170" y="11"/>
                  </a:cxn>
                  <a:cxn ang="0">
                    <a:pos x="149" y="0"/>
                  </a:cxn>
                  <a:cxn ang="0">
                    <a:pos x="47" y="12"/>
                  </a:cxn>
                  <a:cxn ang="0">
                    <a:pos x="17" y="24"/>
                  </a:cxn>
                  <a:cxn ang="0">
                    <a:pos x="8" y="41"/>
                  </a:cxn>
                </a:cxnLst>
                <a:rect l="0" t="0" r="r" b="b"/>
                <a:pathLst>
                  <a:path w="220" h="73">
                    <a:moveTo>
                      <a:pt x="8" y="41"/>
                    </a:moveTo>
                    <a:cubicBezTo>
                      <a:pt x="17" y="44"/>
                      <a:pt x="23" y="50"/>
                      <a:pt x="32" y="51"/>
                    </a:cubicBezTo>
                    <a:cubicBezTo>
                      <a:pt x="38" y="54"/>
                      <a:pt x="43" y="56"/>
                      <a:pt x="50" y="57"/>
                    </a:cubicBezTo>
                    <a:cubicBezTo>
                      <a:pt x="58" y="60"/>
                      <a:pt x="67" y="62"/>
                      <a:pt x="76" y="63"/>
                    </a:cubicBezTo>
                    <a:cubicBezTo>
                      <a:pt x="105" y="73"/>
                      <a:pt x="86" y="68"/>
                      <a:pt x="136" y="69"/>
                    </a:cubicBezTo>
                    <a:cubicBezTo>
                      <a:pt x="188" y="68"/>
                      <a:pt x="180" y="64"/>
                      <a:pt x="220" y="56"/>
                    </a:cubicBezTo>
                    <a:cubicBezTo>
                      <a:pt x="198" y="47"/>
                      <a:pt x="195" y="15"/>
                      <a:pt x="170" y="11"/>
                    </a:cubicBezTo>
                    <a:cubicBezTo>
                      <a:pt x="164" y="6"/>
                      <a:pt x="156" y="3"/>
                      <a:pt x="149" y="0"/>
                    </a:cubicBezTo>
                    <a:cubicBezTo>
                      <a:pt x="113" y="2"/>
                      <a:pt x="82" y="5"/>
                      <a:pt x="47" y="12"/>
                    </a:cubicBezTo>
                    <a:cubicBezTo>
                      <a:pt x="38" y="16"/>
                      <a:pt x="27" y="22"/>
                      <a:pt x="17" y="24"/>
                    </a:cubicBezTo>
                    <a:cubicBezTo>
                      <a:pt x="12" y="27"/>
                      <a:pt x="0" y="36"/>
                      <a:pt x="8" y="4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" name="Freeform 6"/>
              <p:cNvSpPr>
                <a:spLocks/>
              </p:cNvSpPr>
              <p:nvPr/>
            </p:nvSpPr>
            <p:spPr bwMode="auto">
              <a:xfrm>
                <a:off x="4175" y="1226"/>
                <a:ext cx="221" cy="56"/>
              </a:xfrm>
              <a:custGeom>
                <a:avLst/>
                <a:gdLst/>
                <a:ahLst/>
                <a:cxnLst>
                  <a:cxn ang="0">
                    <a:pos x="0" y="44"/>
                  </a:cxn>
                  <a:cxn ang="0">
                    <a:pos x="30" y="18"/>
                  </a:cxn>
                  <a:cxn ang="0">
                    <a:pos x="69" y="8"/>
                  </a:cxn>
                  <a:cxn ang="0">
                    <a:pos x="107" y="3"/>
                  </a:cxn>
                  <a:cxn ang="0">
                    <a:pos x="161" y="2"/>
                  </a:cxn>
                  <a:cxn ang="0">
                    <a:pos x="189" y="15"/>
                  </a:cxn>
                  <a:cxn ang="0">
                    <a:pos x="221" y="56"/>
                  </a:cxn>
                </a:cxnLst>
                <a:rect l="0" t="0" r="r" b="b"/>
                <a:pathLst>
                  <a:path w="221" h="56">
                    <a:moveTo>
                      <a:pt x="0" y="44"/>
                    </a:moveTo>
                    <a:cubicBezTo>
                      <a:pt x="9" y="34"/>
                      <a:pt x="18" y="24"/>
                      <a:pt x="30" y="18"/>
                    </a:cubicBezTo>
                    <a:cubicBezTo>
                      <a:pt x="42" y="12"/>
                      <a:pt x="56" y="10"/>
                      <a:pt x="69" y="8"/>
                    </a:cubicBezTo>
                    <a:cubicBezTo>
                      <a:pt x="82" y="6"/>
                      <a:pt x="92" y="4"/>
                      <a:pt x="107" y="3"/>
                    </a:cubicBezTo>
                    <a:cubicBezTo>
                      <a:pt x="122" y="2"/>
                      <a:pt x="147" y="0"/>
                      <a:pt x="161" y="2"/>
                    </a:cubicBezTo>
                    <a:cubicBezTo>
                      <a:pt x="175" y="4"/>
                      <a:pt x="179" y="6"/>
                      <a:pt x="189" y="15"/>
                    </a:cubicBezTo>
                    <a:cubicBezTo>
                      <a:pt x="199" y="24"/>
                      <a:pt x="216" y="49"/>
                      <a:pt x="221" y="56"/>
                    </a:cubicBez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" name="Freeform 7"/>
              <p:cNvSpPr>
                <a:spLocks/>
              </p:cNvSpPr>
              <p:nvPr/>
            </p:nvSpPr>
            <p:spPr bwMode="auto">
              <a:xfrm>
                <a:off x="4109" y="1231"/>
                <a:ext cx="357" cy="6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6" y="33"/>
                  </a:cxn>
                  <a:cxn ang="0">
                    <a:pos x="71" y="40"/>
                  </a:cxn>
                  <a:cxn ang="0">
                    <a:pos x="129" y="58"/>
                  </a:cxn>
                  <a:cxn ang="0">
                    <a:pos x="180" y="63"/>
                  </a:cxn>
                  <a:cxn ang="0">
                    <a:pos x="236" y="60"/>
                  </a:cxn>
                  <a:cxn ang="0">
                    <a:pos x="293" y="42"/>
                  </a:cxn>
                  <a:cxn ang="0">
                    <a:pos x="335" y="18"/>
                  </a:cxn>
                  <a:cxn ang="0">
                    <a:pos x="342" y="12"/>
                  </a:cxn>
                  <a:cxn ang="0">
                    <a:pos x="347" y="10"/>
                  </a:cxn>
                  <a:cxn ang="0">
                    <a:pos x="357" y="4"/>
                  </a:cxn>
                </a:cxnLst>
                <a:rect l="0" t="0" r="r" b="b"/>
                <a:pathLst>
                  <a:path w="357" h="65">
                    <a:moveTo>
                      <a:pt x="0" y="0"/>
                    </a:moveTo>
                    <a:cubicBezTo>
                      <a:pt x="12" y="16"/>
                      <a:pt x="37" y="27"/>
                      <a:pt x="56" y="33"/>
                    </a:cubicBezTo>
                    <a:cubicBezTo>
                      <a:pt x="61" y="37"/>
                      <a:pt x="65" y="39"/>
                      <a:pt x="71" y="40"/>
                    </a:cubicBezTo>
                    <a:cubicBezTo>
                      <a:pt x="87" y="52"/>
                      <a:pt x="109" y="56"/>
                      <a:pt x="129" y="58"/>
                    </a:cubicBezTo>
                    <a:cubicBezTo>
                      <a:pt x="147" y="62"/>
                      <a:pt x="159" y="62"/>
                      <a:pt x="180" y="63"/>
                    </a:cubicBezTo>
                    <a:cubicBezTo>
                      <a:pt x="199" y="62"/>
                      <a:pt x="218" y="65"/>
                      <a:pt x="236" y="60"/>
                    </a:cubicBezTo>
                    <a:cubicBezTo>
                      <a:pt x="255" y="55"/>
                      <a:pt x="274" y="46"/>
                      <a:pt x="293" y="42"/>
                    </a:cubicBezTo>
                    <a:cubicBezTo>
                      <a:pt x="306" y="32"/>
                      <a:pt x="321" y="26"/>
                      <a:pt x="335" y="18"/>
                    </a:cubicBezTo>
                    <a:cubicBezTo>
                      <a:pt x="338" y="16"/>
                      <a:pt x="339" y="14"/>
                      <a:pt x="342" y="12"/>
                    </a:cubicBezTo>
                    <a:cubicBezTo>
                      <a:pt x="343" y="11"/>
                      <a:pt x="345" y="11"/>
                      <a:pt x="347" y="10"/>
                    </a:cubicBezTo>
                    <a:cubicBezTo>
                      <a:pt x="350" y="8"/>
                      <a:pt x="357" y="4"/>
                      <a:pt x="357" y="4"/>
                    </a:cubicBez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41" name="TextBox 40"/>
          <p:cNvSpPr txBox="1"/>
          <p:nvPr/>
        </p:nvSpPr>
        <p:spPr>
          <a:xfrm>
            <a:off x="386079" y="2136618"/>
            <a:ext cx="16509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Protocol complex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274052" y="1944986"/>
            <a:ext cx="270698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Reachable part of protocol complex</a:t>
            </a:r>
          </a:p>
        </p:txBody>
      </p:sp>
      <p:cxnSp>
        <p:nvCxnSpPr>
          <p:cNvPr id="44" name="Curved Connector 43"/>
          <p:cNvCxnSpPr>
            <a:stCxn id="41" idx="3"/>
            <a:endCxn id="15" idx="2"/>
          </p:cNvCxnSpPr>
          <p:nvPr/>
        </p:nvCxnSpPr>
        <p:spPr bwMode="auto">
          <a:xfrm flipV="1">
            <a:off x="2037030" y="2048344"/>
            <a:ext cx="1846906" cy="565328"/>
          </a:xfrm>
          <a:prstGeom prst="curvedConnector3">
            <a:avLst>
              <a:gd name="adj1" fmla="val 50000"/>
            </a:avLst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49" name="Group 48"/>
          <p:cNvGrpSpPr/>
          <p:nvPr/>
        </p:nvGrpSpPr>
        <p:grpSpPr>
          <a:xfrm>
            <a:off x="2750747" y="3124692"/>
            <a:ext cx="1712613" cy="1056987"/>
            <a:chOff x="2750746" y="3080447"/>
            <a:chExt cx="1712613" cy="1056987"/>
          </a:xfrm>
        </p:grpSpPr>
        <p:grpSp>
          <p:nvGrpSpPr>
            <p:cNvPr id="21" name="Group 20"/>
            <p:cNvGrpSpPr/>
            <p:nvPr/>
          </p:nvGrpSpPr>
          <p:grpSpPr>
            <a:xfrm>
              <a:off x="2750746" y="3080447"/>
              <a:ext cx="1310283" cy="902311"/>
              <a:chOff x="4813054" y="2418735"/>
              <a:chExt cx="3785269" cy="2606682"/>
            </a:xfrm>
          </p:grpSpPr>
          <p:sp>
            <p:nvSpPr>
              <p:cNvPr id="22" name="Oval 3"/>
              <p:cNvSpPr>
                <a:spLocks noChangeArrowheads="1"/>
              </p:cNvSpPr>
              <p:nvPr/>
            </p:nvSpPr>
            <p:spPr bwMode="auto">
              <a:xfrm>
                <a:off x="4813054" y="2418735"/>
                <a:ext cx="3785269" cy="2606682"/>
              </a:xfrm>
              <a:prstGeom prst="ellipse">
                <a:avLst/>
              </a:prstGeom>
              <a:solidFill>
                <a:schemeClr val="accent5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23" name="Group 4"/>
              <p:cNvGrpSpPr>
                <a:grpSpLocks/>
              </p:cNvGrpSpPr>
              <p:nvPr/>
            </p:nvGrpSpPr>
            <p:grpSpPr bwMode="auto">
              <a:xfrm>
                <a:off x="5919979" y="3534894"/>
                <a:ext cx="1576040" cy="399784"/>
                <a:chOff x="4109" y="1226"/>
                <a:chExt cx="357" cy="76"/>
              </a:xfrm>
            </p:grpSpPr>
            <p:sp>
              <p:nvSpPr>
                <p:cNvPr id="24" name="Freeform 5"/>
                <p:cNvSpPr>
                  <a:spLocks/>
                </p:cNvSpPr>
                <p:nvPr/>
              </p:nvSpPr>
              <p:spPr bwMode="auto">
                <a:xfrm>
                  <a:off x="4173" y="1229"/>
                  <a:ext cx="220" cy="73"/>
                </a:xfrm>
                <a:custGeom>
                  <a:avLst/>
                  <a:gdLst/>
                  <a:ahLst/>
                  <a:cxnLst>
                    <a:cxn ang="0">
                      <a:pos x="8" y="41"/>
                    </a:cxn>
                    <a:cxn ang="0">
                      <a:pos x="32" y="51"/>
                    </a:cxn>
                    <a:cxn ang="0">
                      <a:pos x="50" y="57"/>
                    </a:cxn>
                    <a:cxn ang="0">
                      <a:pos x="76" y="63"/>
                    </a:cxn>
                    <a:cxn ang="0">
                      <a:pos x="136" y="69"/>
                    </a:cxn>
                    <a:cxn ang="0">
                      <a:pos x="220" y="56"/>
                    </a:cxn>
                    <a:cxn ang="0">
                      <a:pos x="170" y="11"/>
                    </a:cxn>
                    <a:cxn ang="0">
                      <a:pos x="149" y="0"/>
                    </a:cxn>
                    <a:cxn ang="0">
                      <a:pos x="47" y="12"/>
                    </a:cxn>
                    <a:cxn ang="0">
                      <a:pos x="17" y="24"/>
                    </a:cxn>
                    <a:cxn ang="0">
                      <a:pos x="8" y="41"/>
                    </a:cxn>
                  </a:cxnLst>
                  <a:rect l="0" t="0" r="r" b="b"/>
                  <a:pathLst>
                    <a:path w="220" h="73">
                      <a:moveTo>
                        <a:pt x="8" y="41"/>
                      </a:moveTo>
                      <a:cubicBezTo>
                        <a:pt x="17" y="44"/>
                        <a:pt x="23" y="50"/>
                        <a:pt x="32" y="51"/>
                      </a:cubicBezTo>
                      <a:cubicBezTo>
                        <a:pt x="38" y="54"/>
                        <a:pt x="43" y="56"/>
                        <a:pt x="50" y="57"/>
                      </a:cubicBezTo>
                      <a:cubicBezTo>
                        <a:pt x="58" y="60"/>
                        <a:pt x="67" y="62"/>
                        <a:pt x="76" y="63"/>
                      </a:cubicBezTo>
                      <a:cubicBezTo>
                        <a:pt x="105" y="73"/>
                        <a:pt x="86" y="68"/>
                        <a:pt x="136" y="69"/>
                      </a:cubicBezTo>
                      <a:cubicBezTo>
                        <a:pt x="188" y="68"/>
                        <a:pt x="180" y="64"/>
                        <a:pt x="220" y="56"/>
                      </a:cubicBezTo>
                      <a:cubicBezTo>
                        <a:pt x="198" y="47"/>
                        <a:pt x="195" y="15"/>
                        <a:pt x="170" y="11"/>
                      </a:cubicBezTo>
                      <a:cubicBezTo>
                        <a:pt x="164" y="6"/>
                        <a:pt x="156" y="3"/>
                        <a:pt x="149" y="0"/>
                      </a:cubicBezTo>
                      <a:cubicBezTo>
                        <a:pt x="113" y="2"/>
                        <a:pt x="82" y="5"/>
                        <a:pt x="47" y="12"/>
                      </a:cubicBezTo>
                      <a:cubicBezTo>
                        <a:pt x="38" y="16"/>
                        <a:pt x="27" y="22"/>
                        <a:pt x="17" y="24"/>
                      </a:cubicBezTo>
                      <a:cubicBezTo>
                        <a:pt x="12" y="27"/>
                        <a:pt x="0" y="36"/>
                        <a:pt x="8" y="41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" name="Freeform 6"/>
                <p:cNvSpPr>
                  <a:spLocks/>
                </p:cNvSpPr>
                <p:nvPr/>
              </p:nvSpPr>
              <p:spPr bwMode="auto">
                <a:xfrm>
                  <a:off x="4175" y="1226"/>
                  <a:ext cx="221" cy="56"/>
                </a:xfrm>
                <a:custGeom>
                  <a:avLst/>
                  <a:gdLst/>
                  <a:ahLst/>
                  <a:cxnLst>
                    <a:cxn ang="0">
                      <a:pos x="0" y="44"/>
                    </a:cxn>
                    <a:cxn ang="0">
                      <a:pos x="30" y="18"/>
                    </a:cxn>
                    <a:cxn ang="0">
                      <a:pos x="69" y="8"/>
                    </a:cxn>
                    <a:cxn ang="0">
                      <a:pos x="107" y="3"/>
                    </a:cxn>
                    <a:cxn ang="0">
                      <a:pos x="161" y="2"/>
                    </a:cxn>
                    <a:cxn ang="0">
                      <a:pos x="189" y="15"/>
                    </a:cxn>
                    <a:cxn ang="0">
                      <a:pos x="221" y="56"/>
                    </a:cxn>
                  </a:cxnLst>
                  <a:rect l="0" t="0" r="r" b="b"/>
                  <a:pathLst>
                    <a:path w="221" h="56">
                      <a:moveTo>
                        <a:pt x="0" y="44"/>
                      </a:moveTo>
                      <a:cubicBezTo>
                        <a:pt x="9" y="34"/>
                        <a:pt x="18" y="24"/>
                        <a:pt x="30" y="18"/>
                      </a:cubicBezTo>
                      <a:cubicBezTo>
                        <a:pt x="42" y="12"/>
                        <a:pt x="56" y="10"/>
                        <a:pt x="69" y="8"/>
                      </a:cubicBezTo>
                      <a:cubicBezTo>
                        <a:pt x="82" y="6"/>
                        <a:pt x="92" y="4"/>
                        <a:pt x="107" y="3"/>
                      </a:cubicBezTo>
                      <a:cubicBezTo>
                        <a:pt x="122" y="2"/>
                        <a:pt x="147" y="0"/>
                        <a:pt x="161" y="2"/>
                      </a:cubicBezTo>
                      <a:cubicBezTo>
                        <a:pt x="175" y="4"/>
                        <a:pt x="179" y="6"/>
                        <a:pt x="189" y="15"/>
                      </a:cubicBezTo>
                      <a:cubicBezTo>
                        <a:pt x="199" y="24"/>
                        <a:pt x="216" y="49"/>
                        <a:pt x="221" y="56"/>
                      </a:cubicBezTo>
                    </a:path>
                  </a:pathLst>
                </a:custGeom>
                <a:noFill/>
                <a:ln w="381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6" name="Freeform 7"/>
                <p:cNvSpPr>
                  <a:spLocks/>
                </p:cNvSpPr>
                <p:nvPr/>
              </p:nvSpPr>
              <p:spPr bwMode="auto">
                <a:xfrm>
                  <a:off x="4109" y="1231"/>
                  <a:ext cx="357" cy="6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56" y="33"/>
                    </a:cxn>
                    <a:cxn ang="0">
                      <a:pos x="71" y="40"/>
                    </a:cxn>
                    <a:cxn ang="0">
                      <a:pos x="129" y="58"/>
                    </a:cxn>
                    <a:cxn ang="0">
                      <a:pos x="180" y="63"/>
                    </a:cxn>
                    <a:cxn ang="0">
                      <a:pos x="236" y="60"/>
                    </a:cxn>
                    <a:cxn ang="0">
                      <a:pos x="293" y="42"/>
                    </a:cxn>
                    <a:cxn ang="0">
                      <a:pos x="335" y="18"/>
                    </a:cxn>
                    <a:cxn ang="0">
                      <a:pos x="342" y="12"/>
                    </a:cxn>
                    <a:cxn ang="0">
                      <a:pos x="347" y="10"/>
                    </a:cxn>
                    <a:cxn ang="0">
                      <a:pos x="357" y="4"/>
                    </a:cxn>
                  </a:cxnLst>
                  <a:rect l="0" t="0" r="r" b="b"/>
                  <a:pathLst>
                    <a:path w="357" h="65">
                      <a:moveTo>
                        <a:pt x="0" y="0"/>
                      </a:moveTo>
                      <a:cubicBezTo>
                        <a:pt x="12" y="16"/>
                        <a:pt x="37" y="27"/>
                        <a:pt x="56" y="33"/>
                      </a:cubicBezTo>
                      <a:cubicBezTo>
                        <a:pt x="61" y="37"/>
                        <a:pt x="65" y="39"/>
                        <a:pt x="71" y="40"/>
                      </a:cubicBezTo>
                      <a:cubicBezTo>
                        <a:pt x="87" y="52"/>
                        <a:pt x="109" y="56"/>
                        <a:pt x="129" y="58"/>
                      </a:cubicBezTo>
                      <a:cubicBezTo>
                        <a:pt x="147" y="62"/>
                        <a:pt x="159" y="62"/>
                        <a:pt x="180" y="63"/>
                      </a:cubicBezTo>
                      <a:cubicBezTo>
                        <a:pt x="199" y="62"/>
                        <a:pt x="218" y="65"/>
                        <a:pt x="236" y="60"/>
                      </a:cubicBezTo>
                      <a:cubicBezTo>
                        <a:pt x="255" y="55"/>
                        <a:pt x="274" y="46"/>
                        <a:pt x="293" y="42"/>
                      </a:cubicBezTo>
                      <a:cubicBezTo>
                        <a:pt x="306" y="32"/>
                        <a:pt x="321" y="26"/>
                        <a:pt x="335" y="18"/>
                      </a:cubicBezTo>
                      <a:cubicBezTo>
                        <a:pt x="338" y="16"/>
                        <a:pt x="339" y="14"/>
                        <a:pt x="342" y="12"/>
                      </a:cubicBezTo>
                      <a:cubicBezTo>
                        <a:pt x="343" y="11"/>
                        <a:pt x="345" y="11"/>
                        <a:pt x="347" y="10"/>
                      </a:cubicBezTo>
                      <a:cubicBezTo>
                        <a:pt x="350" y="8"/>
                        <a:pt x="357" y="4"/>
                        <a:pt x="357" y="4"/>
                      </a:cubicBezTo>
                    </a:path>
                  </a:pathLst>
                </a:custGeom>
                <a:noFill/>
                <a:ln w="381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27" name="Freeform 26"/>
            <p:cNvSpPr/>
            <p:nvPr/>
          </p:nvSpPr>
          <p:spPr>
            <a:xfrm>
              <a:off x="3105339" y="3114392"/>
              <a:ext cx="1358020" cy="1023042"/>
            </a:xfrm>
            <a:custGeom>
              <a:avLst/>
              <a:gdLst>
                <a:gd name="connsiteX0" fmla="*/ 579422 w 1358020"/>
                <a:gd name="connsiteY0" fmla="*/ 0 h 1023042"/>
                <a:gd name="connsiteX1" fmla="*/ 416460 w 1358020"/>
                <a:gd name="connsiteY1" fmla="*/ 135802 h 1023042"/>
                <a:gd name="connsiteX2" fmla="*/ 389299 w 1358020"/>
                <a:gd name="connsiteY2" fmla="*/ 307818 h 1023042"/>
                <a:gd name="connsiteX3" fmla="*/ 389299 w 1358020"/>
                <a:gd name="connsiteY3" fmla="*/ 389299 h 1023042"/>
                <a:gd name="connsiteX4" fmla="*/ 262551 w 1358020"/>
                <a:gd name="connsiteY4" fmla="*/ 479834 h 1023042"/>
                <a:gd name="connsiteX5" fmla="*/ 135802 w 1358020"/>
                <a:gd name="connsiteY5" fmla="*/ 534155 h 1023042"/>
                <a:gd name="connsiteX6" fmla="*/ 18107 w 1358020"/>
                <a:gd name="connsiteY6" fmla="*/ 633743 h 1023042"/>
                <a:gd name="connsiteX7" fmla="*/ 0 w 1358020"/>
                <a:gd name="connsiteY7" fmla="*/ 796705 h 1023042"/>
                <a:gd name="connsiteX8" fmla="*/ 0 w 1358020"/>
                <a:gd name="connsiteY8" fmla="*/ 869133 h 1023042"/>
                <a:gd name="connsiteX9" fmla="*/ 624689 w 1358020"/>
                <a:gd name="connsiteY9" fmla="*/ 1023042 h 1023042"/>
                <a:gd name="connsiteX10" fmla="*/ 1358020 w 1358020"/>
                <a:gd name="connsiteY10" fmla="*/ 525101 h 1023042"/>
                <a:gd name="connsiteX11" fmla="*/ 869133 w 1358020"/>
                <a:gd name="connsiteY11" fmla="*/ 18107 h 1023042"/>
                <a:gd name="connsiteX12" fmla="*/ 579422 w 1358020"/>
                <a:gd name="connsiteY12" fmla="*/ 0 h 1023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58020" h="1023042">
                  <a:moveTo>
                    <a:pt x="579422" y="0"/>
                  </a:moveTo>
                  <a:lnTo>
                    <a:pt x="416460" y="135802"/>
                  </a:lnTo>
                  <a:lnTo>
                    <a:pt x="389299" y="307818"/>
                  </a:lnTo>
                  <a:lnTo>
                    <a:pt x="389299" y="389299"/>
                  </a:lnTo>
                  <a:lnTo>
                    <a:pt x="262551" y="479834"/>
                  </a:lnTo>
                  <a:lnTo>
                    <a:pt x="135802" y="534155"/>
                  </a:lnTo>
                  <a:lnTo>
                    <a:pt x="18107" y="633743"/>
                  </a:lnTo>
                  <a:lnTo>
                    <a:pt x="0" y="796705"/>
                  </a:lnTo>
                  <a:lnTo>
                    <a:pt x="0" y="869133"/>
                  </a:lnTo>
                  <a:lnTo>
                    <a:pt x="624689" y="1023042"/>
                  </a:lnTo>
                  <a:lnTo>
                    <a:pt x="1358020" y="525101"/>
                  </a:lnTo>
                  <a:lnTo>
                    <a:pt x="869133" y="18107"/>
                  </a:lnTo>
                  <a:lnTo>
                    <a:pt x="579422" y="0"/>
                  </a:lnTo>
                  <a:close/>
                </a:path>
              </a:pathLst>
            </a:custGeom>
            <a:solidFill>
              <a:schemeClr val="accent3"/>
            </a:solidFill>
            <a:ln w="38100">
              <a:solidFill>
                <a:schemeClr val="accent3"/>
              </a:solidFill>
            </a:ln>
          </p:spPr>
          <p:txBody>
            <a:bodyPr rtlCol="0" anchor="ctr">
              <a:sp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0" name="Oval 49"/>
            <p:cNvSpPr/>
            <p:nvPr/>
          </p:nvSpPr>
          <p:spPr>
            <a:xfrm rot="2700000">
              <a:off x="3126428" y="3547868"/>
              <a:ext cx="244721" cy="462403"/>
            </a:xfrm>
            <a:prstGeom prst="ellipse">
              <a:avLst/>
            </a:prstGeom>
            <a:ln w="38100">
              <a:solidFill>
                <a:schemeClr val="tx1"/>
              </a:solidFill>
            </a:ln>
          </p:spPr>
          <p:txBody>
            <a:bodyPr wrap="square"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" name="Oval 50"/>
            <p:cNvSpPr/>
            <p:nvPr/>
          </p:nvSpPr>
          <p:spPr>
            <a:xfrm rot="2460535">
              <a:off x="3516953" y="3100193"/>
              <a:ext cx="244721" cy="462403"/>
            </a:xfrm>
            <a:prstGeom prst="ellipse">
              <a:avLst/>
            </a:prstGeom>
            <a:ln w="38100">
              <a:solidFill>
                <a:schemeClr val="tx1"/>
              </a:solidFill>
            </a:ln>
          </p:spPr>
          <p:txBody>
            <a:bodyPr wrap="square"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4561436" y="3140042"/>
            <a:ext cx="3066110" cy="1615673"/>
            <a:chOff x="4561436" y="3140042"/>
            <a:chExt cx="3066110" cy="1615673"/>
          </a:xfrm>
        </p:grpSpPr>
        <p:sp>
          <p:nvSpPr>
            <p:cNvPr id="40973" name="Text Box 13"/>
            <p:cNvSpPr txBox="1">
              <a:spLocks noChangeArrowheads="1"/>
            </p:cNvSpPr>
            <p:nvPr/>
          </p:nvSpPr>
          <p:spPr bwMode="auto">
            <a:xfrm>
              <a:off x="5111155" y="4232495"/>
              <a:ext cx="1683473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US" sz="28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B moves</a:t>
              </a:r>
            </a:p>
          </p:txBody>
        </p:sp>
        <p:grpSp>
          <p:nvGrpSpPr>
            <p:cNvPr id="34" name="Group 33"/>
            <p:cNvGrpSpPr/>
            <p:nvPr/>
          </p:nvGrpSpPr>
          <p:grpSpPr>
            <a:xfrm>
              <a:off x="5030709" y="3178526"/>
              <a:ext cx="1310283" cy="902311"/>
              <a:chOff x="4813054" y="2418735"/>
              <a:chExt cx="3785269" cy="2606682"/>
            </a:xfrm>
          </p:grpSpPr>
          <p:sp>
            <p:nvSpPr>
              <p:cNvPr id="35" name="Oval 3"/>
              <p:cNvSpPr>
                <a:spLocks noChangeArrowheads="1"/>
              </p:cNvSpPr>
              <p:nvPr/>
            </p:nvSpPr>
            <p:spPr bwMode="auto">
              <a:xfrm>
                <a:off x="4813054" y="2418735"/>
                <a:ext cx="3785269" cy="2606682"/>
              </a:xfrm>
              <a:prstGeom prst="ellipse">
                <a:avLst/>
              </a:prstGeom>
              <a:solidFill>
                <a:schemeClr val="accent5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36" name="Group 4"/>
              <p:cNvGrpSpPr>
                <a:grpSpLocks/>
              </p:cNvGrpSpPr>
              <p:nvPr/>
            </p:nvGrpSpPr>
            <p:grpSpPr bwMode="auto">
              <a:xfrm>
                <a:off x="5919979" y="3534894"/>
                <a:ext cx="1576040" cy="399784"/>
                <a:chOff x="4109" y="1226"/>
                <a:chExt cx="357" cy="76"/>
              </a:xfrm>
            </p:grpSpPr>
            <p:sp>
              <p:nvSpPr>
                <p:cNvPr id="37" name="Freeform 5"/>
                <p:cNvSpPr>
                  <a:spLocks/>
                </p:cNvSpPr>
                <p:nvPr/>
              </p:nvSpPr>
              <p:spPr bwMode="auto">
                <a:xfrm>
                  <a:off x="4173" y="1229"/>
                  <a:ext cx="220" cy="73"/>
                </a:xfrm>
                <a:custGeom>
                  <a:avLst/>
                  <a:gdLst/>
                  <a:ahLst/>
                  <a:cxnLst>
                    <a:cxn ang="0">
                      <a:pos x="8" y="41"/>
                    </a:cxn>
                    <a:cxn ang="0">
                      <a:pos x="32" y="51"/>
                    </a:cxn>
                    <a:cxn ang="0">
                      <a:pos x="50" y="57"/>
                    </a:cxn>
                    <a:cxn ang="0">
                      <a:pos x="76" y="63"/>
                    </a:cxn>
                    <a:cxn ang="0">
                      <a:pos x="136" y="69"/>
                    </a:cxn>
                    <a:cxn ang="0">
                      <a:pos x="220" y="56"/>
                    </a:cxn>
                    <a:cxn ang="0">
                      <a:pos x="170" y="11"/>
                    </a:cxn>
                    <a:cxn ang="0">
                      <a:pos x="149" y="0"/>
                    </a:cxn>
                    <a:cxn ang="0">
                      <a:pos x="47" y="12"/>
                    </a:cxn>
                    <a:cxn ang="0">
                      <a:pos x="17" y="24"/>
                    </a:cxn>
                    <a:cxn ang="0">
                      <a:pos x="8" y="41"/>
                    </a:cxn>
                  </a:cxnLst>
                  <a:rect l="0" t="0" r="r" b="b"/>
                  <a:pathLst>
                    <a:path w="220" h="73">
                      <a:moveTo>
                        <a:pt x="8" y="41"/>
                      </a:moveTo>
                      <a:cubicBezTo>
                        <a:pt x="17" y="44"/>
                        <a:pt x="23" y="50"/>
                        <a:pt x="32" y="51"/>
                      </a:cubicBezTo>
                      <a:cubicBezTo>
                        <a:pt x="38" y="54"/>
                        <a:pt x="43" y="56"/>
                        <a:pt x="50" y="57"/>
                      </a:cubicBezTo>
                      <a:cubicBezTo>
                        <a:pt x="58" y="60"/>
                        <a:pt x="67" y="62"/>
                        <a:pt x="76" y="63"/>
                      </a:cubicBezTo>
                      <a:cubicBezTo>
                        <a:pt x="105" y="73"/>
                        <a:pt x="86" y="68"/>
                        <a:pt x="136" y="69"/>
                      </a:cubicBezTo>
                      <a:cubicBezTo>
                        <a:pt x="188" y="68"/>
                        <a:pt x="180" y="64"/>
                        <a:pt x="220" y="56"/>
                      </a:cubicBezTo>
                      <a:cubicBezTo>
                        <a:pt x="198" y="47"/>
                        <a:pt x="195" y="15"/>
                        <a:pt x="170" y="11"/>
                      </a:cubicBezTo>
                      <a:cubicBezTo>
                        <a:pt x="164" y="6"/>
                        <a:pt x="156" y="3"/>
                        <a:pt x="149" y="0"/>
                      </a:cubicBezTo>
                      <a:cubicBezTo>
                        <a:pt x="113" y="2"/>
                        <a:pt x="82" y="5"/>
                        <a:pt x="47" y="12"/>
                      </a:cubicBezTo>
                      <a:cubicBezTo>
                        <a:pt x="38" y="16"/>
                        <a:pt x="27" y="22"/>
                        <a:pt x="17" y="24"/>
                      </a:cubicBezTo>
                      <a:cubicBezTo>
                        <a:pt x="12" y="27"/>
                        <a:pt x="0" y="36"/>
                        <a:pt x="8" y="41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8" name="Freeform 6"/>
                <p:cNvSpPr>
                  <a:spLocks/>
                </p:cNvSpPr>
                <p:nvPr/>
              </p:nvSpPr>
              <p:spPr bwMode="auto">
                <a:xfrm>
                  <a:off x="4175" y="1226"/>
                  <a:ext cx="221" cy="56"/>
                </a:xfrm>
                <a:custGeom>
                  <a:avLst/>
                  <a:gdLst/>
                  <a:ahLst/>
                  <a:cxnLst>
                    <a:cxn ang="0">
                      <a:pos x="0" y="44"/>
                    </a:cxn>
                    <a:cxn ang="0">
                      <a:pos x="30" y="18"/>
                    </a:cxn>
                    <a:cxn ang="0">
                      <a:pos x="69" y="8"/>
                    </a:cxn>
                    <a:cxn ang="0">
                      <a:pos x="107" y="3"/>
                    </a:cxn>
                    <a:cxn ang="0">
                      <a:pos x="161" y="2"/>
                    </a:cxn>
                    <a:cxn ang="0">
                      <a:pos x="189" y="15"/>
                    </a:cxn>
                    <a:cxn ang="0">
                      <a:pos x="221" y="56"/>
                    </a:cxn>
                  </a:cxnLst>
                  <a:rect l="0" t="0" r="r" b="b"/>
                  <a:pathLst>
                    <a:path w="221" h="56">
                      <a:moveTo>
                        <a:pt x="0" y="44"/>
                      </a:moveTo>
                      <a:cubicBezTo>
                        <a:pt x="9" y="34"/>
                        <a:pt x="18" y="24"/>
                        <a:pt x="30" y="18"/>
                      </a:cubicBezTo>
                      <a:cubicBezTo>
                        <a:pt x="42" y="12"/>
                        <a:pt x="56" y="10"/>
                        <a:pt x="69" y="8"/>
                      </a:cubicBezTo>
                      <a:cubicBezTo>
                        <a:pt x="82" y="6"/>
                        <a:pt x="92" y="4"/>
                        <a:pt x="107" y="3"/>
                      </a:cubicBezTo>
                      <a:cubicBezTo>
                        <a:pt x="122" y="2"/>
                        <a:pt x="147" y="0"/>
                        <a:pt x="161" y="2"/>
                      </a:cubicBezTo>
                      <a:cubicBezTo>
                        <a:pt x="175" y="4"/>
                        <a:pt x="179" y="6"/>
                        <a:pt x="189" y="15"/>
                      </a:cubicBezTo>
                      <a:cubicBezTo>
                        <a:pt x="199" y="24"/>
                        <a:pt x="216" y="49"/>
                        <a:pt x="221" y="56"/>
                      </a:cubicBezTo>
                    </a:path>
                  </a:pathLst>
                </a:custGeom>
                <a:noFill/>
                <a:ln w="381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9" name="Freeform 7"/>
                <p:cNvSpPr>
                  <a:spLocks/>
                </p:cNvSpPr>
                <p:nvPr/>
              </p:nvSpPr>
              <p:spPr bwMode="auto">
                <a:xfrm>
                  <a:off x="4109" y="1231"/>
                  <a:ext cx="357" cy="6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56" y="33"/>
                    </a:cxn>
                    <a:cxn ang="0">
                      <a:pos x="71" y="40"/>
                    </a:cxn>
                    <a:cxn ang="0">
                      <a:pos x="129" y="58"/>
                    </a:cxn>
                    <a:cxn ang="0">
                      <a:pos x="180" y="63"/>
                    </a:cxn>
                    <a:cxn ang="0">
                      <a:pos x="236" y="60"/>
                    </a:cxn>
                    <a:cxn ang="0">
                      <a:pos x="293" y="42"/>
                    </a:cxn>
                    <a:cxn ang="0">
                      <a:pos x="335" y="18"/>
                    </a:cxn>
                    <a:cxn ang="0">
                      <a:pos x="342" y="12"/>
                    </a:cxn>
                    <a:cxn ang="0">
                      <a:pos x="347" y="10"/>
                    </a:cxn>
                    <a:cxn ang="0">
                      <a:pos x="357" y="4"/>
                    </a:cxn>
                  </a:cxnLst>
                  <a:rect l="0" t="0" r="r" b="b"/>
                  <a:pathLst>
                    <a:path w="357" h="65">
                      <a:moveTo>
                        <a:pt x="0" y="0"/>
                      </a:moveTo>
                      <a:cubicBezTo>
                        <a:pt x="12" y="16"/>
                        <a:pt x="37" y="27"/>
                        <a:pt x="56" y="33"/>
                      </a:cubicBezTo>
                      <a:cubicBezTo>
                        <a:pt x="61" y="37"/>
                        <a:pt x="65" y="39"/>
                        <a:pt x="71" y="40"/>
                      </a:cubicBezTo>
                      <a:cubicBezTo>
                        <a:pt x="87" y="52"/>
                        <a:pt x="109" y="56"/>
                        <a:pt x="129" y="58"/>
                      </a:cubicBezTo>
                      <a:cubicBezTo>
                        <a:pt x="147" y="62"/>
                        <a:pt x="159" y="62"/>
                        <a:pt x="180" y="63"/>
                      </a:cubicBezTo>
                      <a:cubicBezTo>
                        <a:pt x="199" y="62"/>
                        <a:pt x="218" y="65"/>
                        <a:pt x="236" y="60"/>
                      </a:cubicBezTo>
                      <a:cubicBezTo>
                        <a:pt x="255" y="55"/>
                        <a:pt x="274" y="46"/>
                        <a:pt x="293" y="42"/>
                      </a:cubicBezTo>
                      <a:cubicBezTo>
                        <a:pt x="306" y="32"/>
                        <a:pt x="321" y="26"/>
                        <a:pt x="335" y="18"/>
                      </a:cubicBezTo>
                      <a:cubicBezTo>
                        <a:pt x="338" y="16"/>
                        <a:pt x="339" y="14"/>
                        <a:pt x="342" y="12"/>
                      </a:cubicBezTo>
                      <a:cubicBezTo>
                        <a:pt x="343" y="11"/>
                        <a:pt x="345" y="11"/>
                        <a:pt x="347" y="10"/>
                      </a:cubicBezTo>
                      <a:cubicBezTo>
                        <a:pt x="350" y="8"/>
                        <a:pt x="357" y="4"/>
                        <a:pt x="357" y="4"/>
                      </a:cubicBezTo>
                    </a:path>
                  </a:pathLst>
                </a:custGeom>
                <a:noFill/>
                <a:ln w="381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40" name="Freeform 39"/>
            <p:cNvSpPr/>
            <p:nvPr/>
          </p:nvSpPr>
          <p:spPr>
            <a:xfrm rot="9213184">
              <a:off x="4561436" y="3140042"/>
              <a:ext cx="1358020" cy="1023042"/>
            </a:xfrm>
            <a:custGeom>
              <a:avLst/>
              <a:gdLst>
                <a:gd name="connsiteX0" fmla="*/ 579422 w 1358020"/>
                <a:gd name="connsiteY0" fmla="*/ 0 h 1023042"/>
                <a:gd name="connsiteX1" fmla="*/ 416460 w 1358020"/>
                <a:gd name="connsiteY1" fmla="*/ 135802 h 1023042"/>
                <a:gd name="connsiteX2" fmla="*/ 389299 w 1358020"/>
                <a:gd name="connsiteY2" fmla="*/ 307818 h 1023042"/>
                <a:gd name="connsiteX3" fmla="*/ 389299 w 1358020"/>
                <a:gd name="connsiteY3" fmla="*/ 389299 h 1023042"/>
                <a:gd name="connsiteX4" fmla="*/ 262551 w 1358020"/>
                <a:gd name="connsiteY4" fmla="*/ 479834 h 1023042"/>
                <a:gd name="connsiteX5" fmla="*/ 135802 w 1358020"/>
                <a:gd name="connsiteY5" fmla="*/ 534155 h 1023042"/>
                <a:gd name="connsiteX6" fmla="*/ 18107 w 1358020"/>
                <a:gd name="connsiteY6" fmla="*/ 633743 h 1023042"/>
                <a:gd name="connsiteX7" fmla="*/ 0 w 1358020"/>
                <a:gd name="connsiteY7" fmla="*/ 796705 h 1023042"/>
                <a:gd name="connsiteX8" fmla="*/ 0 w 1358020"/>
                <a:gd name="connsiteY8" fmla="*/ 869133 h 1023042"/>
                <a:gd name="connsiteX9" fmla="*/ 624689 w 1358020"/>
                <a:gd name="connsiteY9" fmla="*/ 1023042 h 1023042"/>
                <a:gd name="connsiteX10" fmla="*/ 1358020 w 1358020"/>
                <a:gd name="connsiteY10" fmla="*/ 525101 h 1023042"/>
                <a:gd name="connsiteX11" fmla="*/ 869133 w 1358020"/>
                <a:gd name="connsiteY11" fmla="*/ 18107 h 1023042"/>
                <a:gd name="connsiteX12" fmla="*/ 579422 w 1358020"/>
                <a:gd name="connsiteY12" fmla="*/ 0 h 1023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58020" h="1023042">
                  <a:moveTo>
                    <a:pt x="579422" y="0"/>
                  </a:moveTo>
                  <a:lnTo>
                    <a:pt x="416460" y="135802"/>
                  </a:lnTo>
                  <a:lnTo>
                    <a:pt x="389299" y="307818"/>
                  </a:lnTo>
                  <a:lnTo>
                    <a:pt x="389299" y="389299"/>
                  </a:lnTo>
                  <a:lnTo>
                    <a:pt x="262551" y="479834"/>
                  </a:lnTo>
                  <a:lnTo>
                    <a:pt x="135802" y="534155"/>
                  </a:lnTo>
                  <a:lnTo>
                    <a:pt x="18107" y="633743"/>
                  </a:lnTo>
                  <a:lnTo>
                    <a:pt x="0" y="796705"/>
                  </a:lnTo>
                  <a:lnTo>
                    <a:pt x="0" y="869133"/>
                  </a:lnTo>
                  <a:lnTo>
                    <a:pt x="624689" y="1023042"/>
                  </a:lnTo>
                  <a:lnTo>
                    <a:pt x="1358020" y="525101"/>
                  </a:lnTo>
                  <a:lnTo>
                    <a:pt x="869133" y="18107"/>
                  </a:lnTo>
                  <a:lnTo>
                    <a:pt x="579422" y="0"/>
                  </a:lnTo>
                  <a:close/>
                </a:path>
              </a:pathLst>
            </a:custGeom>
            <a:solidFill>
              <a:schemeClr val="accent3"/>
            </a:solidFill>
            <a:ln w="38100">
              <a:solidFill>
                <a:schemeClr val="accent3"/>
              </a:solidFill>
            </a:ln>
          </p:spPr>
          <p:txBody>
            <a:bodyPr rtlCol="0" anchor="ctr">
              <a:sp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46" name="Curved Connector 45"/>
            <p:cNvCxnSpPr>
              <a:stCxn id="42" idx="2"/>
              <a:endCxn id="35" idx="6"/>
            </p:cNvCxnSpPr>
            <p:nvPr/>
          </p:nvCxnSpPr>
          <p:spPr bwMode="auto">
            <a:xfrm rot="5400000">
              <a:off x="6834419" y="2836555"/>
              <a:ext cx="299701" cy="1286553"/>
            </a:xfrm>
            <a:prstGeom prst="curvedConnector2">
              <a:avLst/>
            </a:pr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52" name="Oval 51"/>
            <p:cNvSpPr/>
            <p:nvPr/>
          </p:nvSpPr>
          <p:spPr>
            <a:xfrm>
              <a:off x="5383853" y="3662168"/>
              <a:ext cx="244721" cy="462403"/>
            </a:xfrm>
            <a:prstGeom prst="ellipse">
              <a:avLst/>
            </a:prstGeom>
            <a:ln w="38100">
              <a:solidFill>
                <a:schemeClr val="tx1"/>
              </a:solidFill>
            </a:ln>
          </p:spPr>
          <p:txBody>
            <a:bodyPr wrap="square"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3" name="Oval 52"/>
            <p:cNvSpPr/>
            <p:nvPr/>
          </p:nvSpPr>
          <p:spPr>
            <a:xfrm rot="811127">
              <a:off x="5499809" y="3157061"/>
              <a:ext cx="244721" cy="395078"/>
            </a:xfrm>
            <a:prstGeom prst="ellipse">
              <a:avLst/>
            </a:prstGeom>
            <a:ln w="38100">
              <a:solidFill>
                <a:schemeClr val="tx1"/>
              </a:solidFill>
            </a:ln>
          </p:spPr>
          <p:txBody>
            <a:bodyPr wrap="square"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54" name="TextBox 53"/>
          <p:cNvSpPr txBox="1"/>
          <p:nvPr/>
        </p:nvSpPr>
        <p:spPr>
          <a:xfrm>
            <a:off x="0" y="4812011"/>
            <a:ext cx="270698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Reachable part of protocol complex</a:t>
            </a:r>
          </a:p>
        </p:txBody>
      </p:sp>
      <p:cxnSp>
        <p:nvCxnSpPr>
          <p:cNvPr id="55" name="Curved Connector 45"/>
          <p:cNvCxnSpPr/>
          <p:nvPr/>
        </p:nvCxnSpPr>
        <p:spPr bwMode="auto">
          <a:xfrm rot="5400000" flipH="1" flipV="1">
            <a:off x="1409230" y="3417510"/>
            <a:ext cx="1383011" cy="1494482"/>
          </a:xfrm>
          <a:prstGeom prst="curvedConnector2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0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40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70" grpId="0" animBg="1"/>
      <p:bldP spid="40971" grpId="0" animBg="1"/>
      <p:bldP spid="40972" grpId="0"/>
      <p:bldP spid="42" grpId="0"/>
      <p:bldP spid="5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6E307B33-DD61-42BC-B039-FF5386548D2D}" type="slidenum">
              <a:rPr lang="ar-SA" smtClean="0">
                <a:cs typeface="Arial" pitchFamily="34" charset="0"/>
              </a:rPr>
              <a:pPr/>
              <a:t>23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419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Reachable Complexes</a:t>
            </a:r>
          </a:p>
        </p:txBody>
      </p:sp>
      <p:sp>
        <p:nvSpPr>
          <p:cNvPr id="41990" name="Oval 6"/>
          <p:cNvSpPr>
            <a:spLocks noChangeArrowheads="1"/>
          </p:cNvSpPr>
          <p:nvPr/>
        </p:nvSpPr>
        <p:spPr bwMode="auto">
          <a:xfrm>
            <a:off x="2336800" y="2971800"/>
            <a:ext cx="1066800" cy="533400"/>
          </a:xfrm>
          <a:prstGeom prst="ellipse">
            <a:avLst/>
          </a:prstGeom>
          <a:solidFill>
            <a:srgbClr val="DDDDDD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1" name="Oval 7"/>
          <p:cNvSpPr>
            <a:spLocks noChangeArrowheads="1"/>
          </p:cNvSpPr>
          <p:nvPr/>
        </p:nvSpPr>
        <p:spPr bwMode="auto">
          <a:xfrm>
            <a:off x="5740400" y="2971800"/>
            <a:ext cx="1066800" cy="533400"/>
          </a:xfrm>
          <a:prstGeom prst="ellipse">
            <a:avLst/>
          </a:prstGeom>
          <a:solidFill>
            <a:srgbClr val="DDDDDD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2" name="Oval 13"/>
          <p:cNvSpPr>
            <a:spLocks noChangeArrowheads="1"/>
          </p:cNvSpPr>
          <p:nvPr/>
        </p:nvSpPr>
        <p:spPr bwMode="auto">
          <a:xfrm>
            <a:off x="974725" y="3733800"/>
            <a:ext cx="1066800" cy="533400"/>
          </a:xfrm>
          <a:prstGeom prst="ellipse">
            <a:avLst/>
          </a:prstGeom>
          <a:solidFill>
            <a:srgbClr val="DDDDDD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3" name="Oval 14"/>
          <p:cNvSpPr>
            <a:spLocks noChangeArrowheads="1"/>
          </p:cNvSpPr>
          <p:nvPr/>
        </p:nvSpPr>
        <p:spPr bwMode="auto">
          <a:xfrm>
            <a:off x="390525" y="4724400"/>
            <a:ext cx="1066800" cy="533400"/>
          </a:xfrm>
          <a:prstGeom prst="ellipse">
            <a:avLst/>
          </a:prstGeom>
          <a:solidFill>
            <a:srgbClr val="DDDDDD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4" name="Oval 15"/>
          <p:cNvSpPr>
            <a:spLocks noChangeArrowheads="1"/>
          </p:cNvSpPr>
          <p:nvPr/>
        </p:nvSpPr>
        <p:spPr bwMode="auto">
          <a:xfrm>
            <a:off x="1849438" y="4724400"/>
            <a:ext cx="1066800" cy="533400"/>
          </a:xfrm>
          <a:prstGeom prst="ellipse">
            <a:avLst/>
          </a:prstGeom>
          <a:solidFill>
            <a:srgbClr val="DDDDDD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5" name="Oval 16"/>
          <p:cNvSpPr>
            <a:spLocks noChangeArrowheads="1"/>
          </p:cNvSpPr>
          <p:nvPr/>
        </p:nvSpPr>
        <p:spPr bwMode="auto">
          <a:xfrm>
            <a:off x="5059363" y="3733800"/>
            <a:ext cx="1066800" cy="533400"/>
          </a:xfrm>
          <a:prstGeom prst="ellipse">
            <a:avLst/>
          </a:prstGeom>
          <a:solidFill>
            <a:srgbClr val="DDDDDD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6" name="Oval 17"/>
          <p:cNvSpPr>
            <a:spLocks noChangeArrowheads="1"/>
          </p:cNvSpPr>
          <p:nvPr/>
        </p:nvSpPr>
        <p:spPr bwMode="auto">
          <a:xfrm>
            <a:off x="7102475" y="3733800"/>
            <a:ext cx="1066800" cy="533400"/>
          </a:xfrm>
          <a:prstGeom prst="ellipse">
            <a:avLst/>
          </a:prstGeom>
          <a:solidFill>
            <a:srgbClr val="DDDDDD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7" name="Oval 20"/>
          <p:cNvSpPr>
            <a:spLocks noChangeArrowheads="1"/>
          </p:cNvSpPr>
          <p:nvPr/>
        </p:nvSpPr>
        <p:spPr bwMode="auto">
          <a:xfrm>
            <a:off x="3016250" y="3733800"/>
            <a:ext cx="1066800" cy="533400"/>
          </a:xfrm>
          <a:prstGeom prst="ellipse">
            <a:avLst/>
          </a:prstGeom>
          <a:solidFill>
            <a:srgbClr val="DDDDDD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8" name="Oval 21"/>
          <p:cNvSpPr>
            <a:spLocks noChangeArrowheads="1"/>
          </p:cNvSpPr>
          <p:nvPr/>
        </p:nvSpPr>
        <p:spPr bwMode="auto">
          <a:xfrm>
            <a:off x="3308350" y="4724400"/>
            <a:ext cx="1066800" cy="533400"/>
          </a:xfrm>
          <a:prstGeom prst="ellipse">
            <a:avLst/>
          </a:prstGeom>
          <a:solidFill>
            <a:srgbClr val="DDDDDD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9" name="Oval 22"/>
          <p:cNvSpPr>
            <a:spLocks noChangeArrowheads="1"/>
          </p:cNvSpPr>
          <p:nvPr/>
        </p:nvSpPr>
        <p:spPr bwMode="auto">
          <a:xfrm>
            <a:off x="4767263" y="4724400"/>
            <a:ext cx="1066800" cy="533400"/>
          </a:xfrm>
          <a:prstGeom prst="ellipse">
            <a:avLst/>
          </a:prstGeom>
          <a:solidFill>
            <a:srgbClr val="DDDDDD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00" name="Oval 23"/>
          <p:cNvSpPr>
            <a:spLocks noChangeArrowheads="1"/>
          </p:cNvSpPr>
          <p:nvPr/>
        </p:nvSpPr>
        <p:spPr bwMode="auto">
          <a:xfrm>
            <a:off x="6226175" y="4724400"/>
            <a:ext cx="1066800" cy="533400"/>
          </a:xfrm>
          <a:prstGeom prst="ellipse">
            <a:avLst/>
          </a:prstGeom>
          <a:solidFill>
            <a:srgbClr val="DDDDDD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01" name="Oval 24"/>
          <p:cNvSpPr>
            <a:spLocks noChangeArrowheads="1"/>
          </p:cNvSpPr>
          <p:nvPr/>
        </p:nvSpPr>
        <p:spPr bwMode="auto">
          <a:xfrm>
            <a:off x="7686675" y="4724400"/>
            <a:ext cx="1066800" cy="533400"/>
          </a:xfrm>
          <a:prstGeom prst="ellipse">
            <a:avLst/>
          </a:prstGeom>
          <a:solidFill>
            <a:srgbClr val="DDDDDD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08" name="Line 47"/>
          <p:cNvSpPr>
            <a:spLocks noChangeShapeType="1"/>
          </p:cNvSpPr>
          <p:nvPr/>
        </p:nvSpPr>
        <p:spPr bwMode="auto">
          <a:xfrm flipH="1">
            <a:off x="1828800" y="3429000"/>
            <a:ext cx="533400" cy="304800"/>
          </a:xfrm>
          <a:prstGeom prst="line">
            <a:avLst/>
          </a:prstGeom>
          <a:noFill/>
          <a:ln w="76200">
            <a:solidFill>
              <a:srgbClr val="6666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09" name="Line 49"/>
          <p:cNvSpPr>
            <a:spLocks noChangeShapeType="1"/>
          </p:cNvSpPr>
          <p:nvPr/>
        </p:nvSpPr>
        <p:spPr bwMode="auto">
          <a:xfrm>
            <a:off x="6781800" y="3429000"/>
            <a:ext cx="533400" cy="304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10" name="Line 50"/>
          <p:cNvSpPr>
            <a:spLocks noChangeShapeType="1"/>
          </p:cNvSpPr>
          <p:nvPr/>
        </p:nvSpPr>
        <p:spPr bwMode="auto">
          <a:xfrm flipH="1">
            <a:off x="5486400" y="3429000"/>
            <a:ext cx="304800" cy="304800"/>
          </a:xfrm>
          <a:prstGeom prst="line">
            <a:avLst/>
          </a:prstGeom>
          <a:noFill/>
          <a:ln w="76200">
            <a:solidFill>
              <a:srgbClr val="6666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11" name="Line 51"/>
          <p:cNvSpPr>
            <a:spLocks noChangeShapeType="1"/>
          </p:cNvSpPr>
          <p:nvPr/>
        </p:nvSpPr>
        <p:spPr bwMode="auto">
          <a:xfrm>
            <a:off x="3352800" y="3429000"/>
            <a:ext cx="304800" cy="304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12" name="Line 52"/>
          <p:cNvSpPr>
            <a:spLocks noChangeShapeType="1"/>
          </p:cNvSpPr>
          <p:nvPr/>
        </p:nvSpPr>
        <p:spPr bwMode="auto">
          <a:xfrm flipH="1">
            <a:off x="990600" y="4343400"/>
            <a:ext cx="304800" cy="3810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13" name="Line 53"/>
          <p:cNvSpPr>
            <a:spLocks noChangeShapeType="1"/>
          </p:cNvSpPr>
          <p:nvPr/>
        </p:nvSpPr>
        <p:spPr bwMode="auto">
          <a:xfrm>
            <a:off x="7848600" y="4343400"/>
            <a:ext cx="304800" cy="381000"/>
          </a:xfrm>
          <a:prstGeom prst="line">
            <a:avLst/>
          </a:prstGeom>
          <a:noFill/>
          <a:ln w="76200">
            <a:solidFill>
              <a:srgbClr val="6666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14" name="Line 54"/>
          <p:cNvSpPr>
            <a:spLocks noChangeShapeType="1"/>
          </p:cNvSpPr>
          <p:nvPr/>
        </p:nvSpPr>
        <p:spPr bwMode="auto">
          <a:xfrm flipH="1">
            <a:off x="2667000" y="4343400"/>
            <a:ext cx="609600" cy="381000"/>
          </a:xfrm>
          <a:prstGeom prst="line">
            <a:avLst/>
          </a:prstGeom>
          <a:noFill/>
          <a:ln w="76200">
            <a:solidFill>
              <a:srgbClr val="6666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15" name="Line 55"/>
          <p:cNvSpPr>
            <a:spLocks noChangeShapeType="1"/>
          </p:cNvSpPr>
          <p:nvPr/>
        </p:nvSpPr>
        <p:spPr bwMode="auto">
          <a:xfrm>
            <a:off x="5867400" y="4343400"/>
            <a:ext cx="609600" cy="3810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16" name="Line 56"/>
          <p:cNvSpPr>
            <a:spLocks noChangeShapeType="1"/>
          </p:cNvSpPr>
          <p:nvPr/>
        </p:nvSpPr>
        <p:spPr bwMode="auto">
          <a:xfrm>
            <a:off x="3657600" y="4343400"/>
            <a:ext cx="228600" cy="3810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17" name="Line 57"/>
          <p:cNvSpPr>
            <a:spLocks noChangeShapeType="1"/>
          </p:cNvSpPr>
          <p:nvPr/>
        </p:nvSpPr>
        <p:spPr bwMode="auto">
          <a:xfrm flipH="1">
            <a:off x="5105400" y="4343400"/>
            <a:ext cx="228600" cy="381000"/>
          </a:xfrm>
          <a:prstGeom prst="line">
            <a:avLst/>
          </a:prstGeom>
          <a:noFill/>
          <a:ln w="76200">
            <a:solidFill>
              <a:srgbClr val="6666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18" name="Line 58"/>
          <p:cNvSpPr>
            <a:spLocks noChangeShapeType="1"/>
          </p:cNvSpPr>
          <p:nvPr/>
        </p:nvSpPr>
        <p:spPr bwMode="auto">
          <a:xfrm>
            <a:off x="914400" y="5257800"/>
            <a:ext cx="0" cy="304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19" name="Line 59"/>
          <p:cNvSpPr>
            <a:spLocks noChangeShapeType="1"/>
          </p:cNvSpPr>
          <p:nvPr/>
        </p:nvSpPr>
        <p:spPr bwMode="auto">
          <a:xfrm>
            <a:off x="2362200" y="5257800"/>
            <a:ext cx="0" cy="304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20" name="Line 60"/>
          <p:cNvSpPr>
            <a:spLocks noChangeShapeType="1"/>
          </p:cNvSpPr>
          <p:nvPr/>
        </p:nvSpPr>
        <p:spPr bwMode="auto">
          <a:xfrm>
            <a:off x="3810000" y="5257800"/>
            <a:ext cx="0" cy="304800"/>
          </a:xfrm>
          <a:prstGeom prst="line">
            <a:avLst/>
          </a:prstGeom>
          <a:noFill/>
          <a:ln w="76200">
            <a:solidFill>
              <a:srgbClr val="6666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21" name="Line 61"/>
          <p:cNvSpPr>
            <a:spLocks noChangeShapeType="1"/>
          </p:cNvSpPr>
          <p:nvPr/>
        </p:nvSpPr>
        <p:spPr bwMode="auto">
          <a:xfrm>
            <a:off x="5257800" y="5257800"/>
            <a:ext cx="0" cy="304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22" name="Line 62"/>
          <p:cNvSpPr>
            <a:spLocks noChangeShapeType="1"/>
          </p:cNvSpPr>
          <p:nvPr/>
        </p:nvSpPr>
        <p:spPr bwMode="auto">
          <a:xfrm>
            <a:off x="6705600" y="5257800"/>
            <a:ext cx="0" cy="304800"/>
          </a:xfrm>
          <a:prstGeom prst="line">
            <a:avLst/>
          </a:prstGeom>
          <a:noFill/>
          <a:ln w="76200">
            <a:solidFill>
              <a:srgbClr val="6666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23" name="Line 63"/>
          <p:cNvSpPr>
            <a:spLocks noChangeShapeType="1"/>
          </p:cNvSpPr>
          <p:nvPr/>
        </p:nvSpPr>
        <p:spPr bwMode="auto">
          <a:xfrm>
            <a:off x="8153400" y="5257800"/>
            <a:ext cx="0" cy="304800"/>
          </a:xfrm>
          <a:prstGeom prst="line">
            <a:avLst/>
          </a:prstGeom>
          <a:noFill/>
          <a:ln w="76200">
            <a:solidFill>
              <a:srgbClr val="6666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7680" name="AutoShape 64"/>
          <p:cNvSpPr>
            <a:spLocks noChangeArrowheads="1"/>
          </p:cNvSpPr>
          <p:nvPr/>
        </p:nvSpPr>
        <p:spPr bwMode="auto">
          <a:xfrm>
            <a:off x="3352800" y="1530036"/>
            <a:ext cx="2286000" cy="1136964"/>
          </a:xfrm>
          <a:prstGeom prst="wedgeRoundRectCallout">
            <a:avLst>
              <a:gd name="adj1" fmla="val 101218"/>
              <a:gd name="adj2" fmla="val -12662"/>
              <a:gd name="adj3" fmla="val 16667"/>
            </a:avLst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 anchor="ctr"/>
          <a:lstStyle/>
          <a:p>
            <a:endParaRPr lang="en-US" sz="4400" b="1"/>
          </a:p>
        </p:txBody>
      </p:sp>
      <p:sp>
        <p:nvSpPr>
          <p:cNvPr id="367689" name="Rectangle 73"/>
          <p:cNvSpPr>
            <a:spLocks noChangeArrowheads="1"/>
          </p:cNvSpPr>
          <p:nvPr/>
        </p:nvSpPr>
        <p:spPr bwMode="auto">
          <a:xfrm>
            <a:off x="6616009" y="1604727"/>
            <a:ext cx="234701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Initially,</a:t>
            </a:r>
          </a:p>
          <a:p>
            <a:r>
              <a:rPr lang="en-US" sz="24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entire protocol complex</a:t>
            </a:r>
          </a:p>
          <a:p>
            <a:r>
              <a:rPr lang="en-US" sz="24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reachable</a:t>
            </a:r>
            <a:endParaRPr lang="en-US" sz="24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7690" name="AutoShape 74"/>
          <p:cNvSpPr>
            <a:spLocks noChangeArrowheads="1"/>
          </p:cNvSpPr>
          <p:nvPr/>
        </p:nvSpPr>
        <p:spPr bwMode="auto">
          <a:xfrm>
            <a:off x="304800" y="5410199"/>
            <a:ext cx="8534400" cy="1035867"/>
          </a:xfrm>
          <a:prstGeom prst="wedgeRoundRectCallout">
            <a:avLst>
              <a:gd name="adj1" fmla="val -36537"/>
              <a:gd name="adj2" fmla="val -311862"/>
              <a:gd name="adj3" fmla="val 16667"/>
            </a:avLst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 anchor="ctr"/>
          <a:lstStyle/>
          <a:p>
            <a:endParaRPr lang="en-US" sz="4400" b="1"/>
          </a:p>
        </p:txBody>
      </p:sp>
      <p:sp>
        <p:nvSpPr>
          <p:cNvPr id="367691" name="Rectangle 75"/>
          <p:cNvSpPr>
            <a:spLocks noChangeArrowheads="1"/>
          </p:cNvSpPr>
          <p:nvPr/>
        </p:nvSpPr>
        <p:spPr bwMode="auto">
          <a:xfrm>
            <a:off x="313381" y="1489955"/>
            <a:ext cx="2534593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At the end, single simplex reachable</a:t>
            </a:r>
            <a:endParaRPr lang="en-US" sz="24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035" name="Line 86"/>
          <p:cNvSpPr>
            <a:spLocks noChangeShapeType="1"/>
          </p:cNvSpPr>
          <p:nvPr/>
        </p:nvSpPr>
        <p:spPr bwMode="auto">
          <a:xfrm flipH="1">
            <a:off x="3200400" y="2514600"/>
            <a:ext cx="914400" cy="457200"/>
          </a:xfrm>
          <a:prstGeom prst="line">
            <a:avLst/>
          </a:prstGeom>
          <a:noFill/>
          <a:ln w="76200">
            <a:solidFill>
              <a:srgbClr val="6666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36" name="Line 87"/>
          <p:cNvSpPr>
            <a:spLocks noChangeShapeType="1"/>
          </p:cNvSpPr>
          <p:nvPr/>
        </p:nvSpPr>
        <p:spPr bwMode="auto">
          <a:xfrm>
            <a:off x="5029200" y="2514600"/>
            <a:ext cx="914400" cy="4572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52"/>
          <p:cNvGrpSpPr/>
          <p:nvPr/>
        </p:nvGrpSpPr>
        <p:grpSpPr>
          <a:xfrm>
            <a:off x="3883936" y="1597188"/>
            <a:ext cx="1310283" cy="902311"/>
            <a:chOff x="4813054" y="2418735"/>
            <a:chExt cx="3785269" cy="2606682"/>
          </a:xfrm>
        </p:grpSpPr>
        <p:sp>
          <p:nvSpPr>
            <p:cNvPr id="54" name="Oval 3"/>
            <p:cNvSpPr>
              <a:spLocks noChangeArrowheads="1"/>
            </p:cNvSpPr>
            <p:nvPr/>
          </p:nvSpPr>
          <p:spPr bwMode="auto">
            <a:xfrm>
              <a:off x="4813054" y="2418735"/>
              <a:ext cx="3785269" cy="2606682"/>
            </a:xfrm>
            <a:prstGeom prst="ellipse">
              <a:avLst/>
            </a:prstGeom>
            <a:solidFill>
              <a:schemeClr val="accent5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5919979" y="3534894"/>
              <a:ext cx="1576040" cy="399784"/>
              <a:chOff x="4109" y="1226"/>
              <a:chExt cx="357" cy="76"/>
            </a:xfrm>
          </p:grpSpPr>
          <p:sp>
            <p:nvSpPr>
              <p:cNvPr id="56" name="Freeform 5"/>
              <p:cNvSpPr>
                <a:spLocks/>
              </p:cNvSpPr>
              <p:nvPr/>
            </p:nvSpPr>
            <p:spPr bwMode="auto">
              <a:xfrm>
                <a:off x="4173" y="1229"/>
                <a:ext cx="220" cy="73"/>
              </a:xfrm>
              <a:custGeom>
                <a:avLst/>
                <a:gdLst/>
                <a:ahLst/>
                <a:cxnLst>
                  <a:cxn ang="0">
                    <a:pos x="8" y="41"/>
                  </a:cxn>
                  <a:cxn ang="0">
                    <a:pos x="32" y="51"/>
                  </a:cxn>
                  <a:cxn ang="0">
                    <a:pos x="50" y="57"/>
                  </a:cxn>
                  <a:cxn ang="0">
                    <a:pos x="76" y="63"/>
                  </a:cxn>
                  <a:cxn ang="0">
                    <a:pos x="136" y="69"/>
                  </a:cxn>
                  <a:cxn ang="0">
                    <a:pos x="220" y="56"/>
                  </a:cxn>
                  <a:cxn ang="0">
                    <a:pos x="170" y="11"/>
                  </a:cxn>
                  <a:cxn ang="0">
                    <a:pos x="149" y="0"/>
                  </a:cxn>
                  <a:cxn ang="0">
                    <a:pos x="47" y="12"/>
                  </a:cxn>
                  <a:cxn ang="0">
                    <a:pos x="17" y="24"/>
                  </a:cxn>
                  <a:cxn ang="0">
                    <a:pos x="8" y="41"/>
                  </a:cxn>
                </a:cxnLst>
                <a:rect l="0" t="0" r="r" b="b"/>
                <a:pathLst>
                  <a:path w="220" h="73">
                    <a:moveTo>
                      <a:pt x="8" y="41"/>
                    </a:moveTo>
                    <a:cubicBezTo>
                      <a:pt x="17" y="44"/>
                      <a:pt x="23" y="50"/>
                      <a:pt x="32" y="51"/>
                    </a:cubicBezTo>
                    <a:cubicBezTo>
                      <a:pt x="38" y="54"/>
                      <a:pt x="43" y="56"/>
                      <a:pt x="50" y="57"/>
                    </a:cubicBezTo>
                    <a:cubicBezTo>
                      <a:pt x="58" y="60"/>
                      <a:pt x="67" y="62"/>
                      <a:pt x="76" y="63"/>
                    </a:cubicBezTo>
                    <a:cubicBezTo>
                      <a:pt x="105" y="73"/>
                      <a:pt x="86" y="68"/>
                      <a:pt x="136" y="69"/>
                    </a:cubicBezTo>
                    <a:cubicBezTo>
                      <a:pt x="188" y="68"/>
                      <a:pt x="180" y="64"/>
                      <a:pt x="220" y="56"/>
                    </a:cubicBezTo>
                    <a:cubicBezTo>
                      <a:pt x="198" y="47"/>
                      <a:pt x="195" y="15"/>
                      <a:pt x="170" y="11"/>
                    </a:cubicBezTo>
                    <a:cubicBezTo>
                      <a:pt x="164" y="6"/>
                      <a:pt x="156" y="3"/>
                      <a:pt x="149" y="0"/>
                    </a:cubicBezTo>
                    <a:cubicBezTo>
                      <a:pt x="113" y="2"/>
                      <a:pt x="82" y="5"/>
                      <a:pt x="47" y="12"/>
                    </a:cubicBezTo>
                    <a:cubicBezTo>
                      <a:pt x="38" y="16"/>
                      <a:pt x="27" y="22"/>
                      <a:pt x="17" y="24"/>
                    </a:cubicBezTo>
                    <a:cubicBezTo>
                      <a:pt x="12" y="27"/>
                      <a:pt x="0" y="36"/>
                      <a:pt x="8" y="4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" name="Freeform 6"/>
              <p:cNvSpPr>
                <a:spLocks/>
              </p:cNvSpPr>
              <p:nvPr/>
            </p:nvSpPr>
            <p:spPr bwMode="auto">
              <a:xfrm>
                <a:off x="4175" y="1226"/>
                <a:ext cx="221" cy="56"/>
              </a:xfrm>
              <a:custGeom>
                <a:avLst/>
                <a:gdLst/>
                <a:ahLst/>
                <a:cxnLst>
                  <a:cxn ang="0">
                    <a:pos x="0" y="44"/>
                  </a:cxn>
                  <a:cxn ang="0">
                    <a:pos x="30" y="18"/>
                  </a:cxn>
                  <a:cxn ang="0">
                    <a:pos x="69" y="8"/>
                  </a:cxn>
                  <a:cxn ang="0">
                    <a:pos x="107" y="3"/>
                  </a:cxn>
                  <a:cxn ang="0">
                    <a:pos x="161" y="2"/>
                  </a:cxn>
                  <a:cxn ang="0">
                    <a:pos x="189" y="15"/>
                  </a:cxn>
                  <a:cxn ang="0">
                    <a:pos x="221" y="56"/>
                  </a:cxn>
                </a:cxnLst>
                <a:rect l="0" t="0" r="r" b="b"/>
                <a:pathLst>
                  <a:path w="221" h="56">
                    <a:moveTo>
                      <a:pt x="0" y="44"/>
                    </a:moveTo>
                    <a:cubicBezTo>
                      <a:pt x="9" y="34"/>
                      <a:pt x="18" y="24"/>
                      <a:pt x="30" y="18"/>
                    </a:cubicBezTo>
                    <a:cubicBezTo>
                      <a:pt x="42" y="12"/>
                      <a:pt x="56" y="10"/>
                      <a:pt x="69" y="8"/>
                    </a:cubicBezTo>
                    <a:cubicBezTo>
                      <a:pt x="82" y="6"/>
                      <a:pt x="92" y="4"/>
                      <a:pt x="107" y="3"/>
                    </a:cubicBezTo>
                    <a:cubicBezTo>
                      <a:pt x="122" y="2"/>
                      <a:pt x="147" y="0"/>
                      <a:pt x="161" y="2"/>
                    </a:cubicBezTo>
                    <a:cubicBezTo>
                      <a:pt x="175" y="4"/>
                      <a:pt x="179" y="6"/>
                      <a:pt x="189" y="15"/>
                    </a:cubicBezTo>
                    <a:cubicBezTo>
                      <a:pt x="199" y="24"/>
                      <a:pt x="216" y="49"/>
                      <a:pt x="221" y="56"/>
                    </a:cubicBez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" name="Freeform 7"/>
              <p:cNvSpPr>
                <a:spLocks/>
              </p:cNvSpPr>
              <p:nvPr/>
            </p:nvSpPr>
            <p:spPr bwMode="auto">
              <a:xfrm>
                <a:off x="4109" y="1231"/>
                <a:ext cx="357" cy="6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6" y="33"/>
                  </a:cxn>
                  <a:cxn ang="0">
                    <a:pos x="71" y="40"/>
                  </a:cxn>
                  <a:cxn ang="0">
                    <a:pos x="129" y="58"/>
                  </a:cxn>
                  <a:cxn ang="0">
                    <a:pos x="180" y="63"/>
                  </a:cxn>
                  <a:cxn ang="0">
                    <a:pos x="236" y="60"/>
                  </a:cxn>
                  <a:cxn ang="0">
                    <a:pos x="293" y="42"/>
                  </a:cxn>
                  <a:cxn ang="0">
                    <a:pos x="335" y="18"/>
                  </a:cxn>
                  <a:cxn ang="0">
                    <a:pos x="342" y="12"/>
                  </a:cxn>
                  <a:cxn ang="0">
                    <a:pos x="347" y="10"/>
                  </a:cxn>
                  <a:cxn ang="0">
                    <a:pos x="357" y="4"/>
                  </a:cxn>
                </a:cxnLst>
                <a:rect l="0" t="0" r="r" b="b"/>
                <a:pathLst>
                  <a:path w="357" h="65">
                    <a:moveTo>
                      <a:pt x="0" y="0"/>
                    </a:moveTo>
                    <a:cubicBezTo>
                      <a:pt x="12" y="16"/>
                      <a:pt x="37" y="27"/>
                      <a:pt x="56" y="33"/>
                    </a:cubicBezTo>
                    <a:cubicBezTo>
                      <a:pt x="61" y="37"/>
                      <a:pt x="65" y="39"/>
                      <a:pt x="71" y="40"/>
                    </a:cubicBezTo>
                    <a:cubicBezTo>
                      <a:pt x="87" y="52"/>
                      <a:pt x="109" y="56"/>
                      <a:pt x="129" y="58"/>
                    </a:cubicBezTo>
                    <a:cubicBezTo>
                      <a:pt x="147" y="62"/>
                      <a:pt x="159" y="62"/>
                      <a:pt x="180" y="63"/>
                    </a:cubicBezTo>
                    <a:cubicBezTo>
                      <a:pt x="199" y="62"/>
                      <a:pt x="218" y="65"/>
                      <a:pt x="236" y="60"/>
                    </a:cubicBezTo>
                    <a:cubicBezTo>
                      <a:pt x="255" y="55"/>
                      <a:pt x="274" y="46"/>
                      <a:pt x="293" y="42"/>
                    </a:cubicBezTo>
                    <a:cubicBezTo>
                      <a:pt x="306" y="32"/>
                      <a:pt x="321" y="26"/>
                      <a:pt x="335" y="18"/>
                    </a:cubicBezTo>
                    <a:cubicBezTo>
                      <a:pt x="338" y="16"/>
                      <a:pt x="339" y="14"/>
                      <a:pt x="342" y="12"/>
                    </a:cubicBezTo>
                    <a:cubicBezTo>
                      <a:pt x="343" y="11"/>
                      <a:pt x="345" y="11"/>
                      <a:pt x="347" y="10"/>
                    </a:cubicBezTo>
                    <a:cubicBezTo>
                      <a:pt x="350" y="8"/>
                      <a:pt x="357" y="4"/>
                      <a:pt x="357" y="4"/>
                    </a:cubicBez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59" name="Isosceles Triangle 58"/>
          <p:cNvSpPr/>
          <p:nvPr/>
        </p:nvSpPr>
        <p:spPr>
          <a:xfrm>
            <a:off x="505546" y="5569387"/>
            <a:ext cx="798154" cy="688064"/>
          </a:xfrm>
          <a:prstGeom prst="triangle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Isosceles Triangle 59"/>
          <p:cNvSpPr/>
          <p:nvPr/>
        </p:nvSpPr>
        <p:spPr>
          <a:xfrm>
            <a:off x="1961646" y="5569387"/>
            <a:ext cx="798154" cy="688064"/>
          </a:xfrm>
          <a:prstGeom prst="triangle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Isosceles Triangle 60"/>
          <p:cNvSpPr/>
          <p:nvPr/>
        </p:nvSpPr>
        <p:spPr>
          <a:xfrm>
            <a:off x="3417746" y="5569387"/>
            <a:ext cx="798154" cy="688064"/>
          </a:xfrm>
          <a:prstGeom prst="triangle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2" name="Isosceles Triangle 61"/>
          <p:cNvSpPr/>
          <p:nvPr/>
        </p:nvSpPr>
        <p:spPr>
          <a:xfrm>
            <a:off x="4873846" y="5569387"/>
            <a:ext cx="798154" cy="688064"/>
          </a:xfrm>
          <a:prstGeom prst="triangle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3" name="Isosceles Triangle 62"/>
          <p:cNvSpPr/>
          <p:nvPr/>
        </p:nvSpPr>
        <p:spPr>
          <a:xfrm>
            <a:off x="6329946" y="5569387"/>
            <a:ext cx="798154" cy="688064"/>
          </a:xfrm>
          <a:prstGeom prst="triangle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4" name="Isosceles Triangle 63"/>
          <p:cNvSpPr/>
          <p:nvPr/>
        </p:nvSpPr>
        <p:spPr>
          <a:xfrm>
            <a:off x="7786046" y="5569387"/>
            <a:ext cx="798154" cy="688064"/>
          </a:xfrm>
          <a:prstGeom prst="triangle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7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67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67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67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7680" grpId="0" animBg="1"/>
      <p:bldP spid="367689" grpId="0"/>
      <p:bldP spid="367690" grpId="0" animBg="1"/>
      <p:bldP spid="36769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6E307B33-DD61-42BC-B039-FF5386548D2D}" type="slidenum">
              <a:rPr lang="ar-SA" smtClean="0">
                <a:cs typeface="Arial" pitchFamily="34" charset="0"/>
              </a:rPr>
              <a:pPr/>
              <a:t>24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419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Eventual Property</a:t>
            </a:r>
          </a:p>
        </p:txBody>
      </p:sp>
      <p:sp>
        <p:nvSpPr>
          <p:cNvPr id="41990" name="Oval 6"/>
          <p:cNvSpPr>
            <a:spLocks noChangeArrowheads="1"/>
          </p:cNvSpPr>
          <p:nvPr/>
        </p:nvSpPr>
        <p:spPr bwMode="auto">
          <a:xfrm>
            <a:off x="2336800" y="2971800"/>
            <a:ext cx="1066800" cy="533400"/>
          </a:xfrm>
          <a:prstGeom prst="ellipse">
            <a:avLst/>
          </a:prstGeom>
          <a:solidFill>
            <a:srgbClr val="DDDDDD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1" name="Oval 7"/>
          <p:cNvSpPr>
            <a:spLocks noChangeArrowheads="1"/>
          </p:cNvSpPr>
          <p:nvPr/>
        </p:nvSpPr>
        <p:spPr bwMode="auto">
          <a:xfrm>
            <a:off x="5740400" y="2971800"/>
            <a:ext cx="1066800" cy="533400"/>
          </a:xfrm>
          <a:prstGeom prst="ellipse">
            <a:avLst/>
          </a:prstGeom>
          <a:solidFill>
            <a:srgbClr val="DDDDDD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2" name="Oval 13"/>
          <p:cNvSpPr>
            <a:spLocks noChangeArrowheads="1"/>
          </p:cNvSpPr>
          <p:nvPr/>
        </p:nvSpPr>
        <p:spPr bwMode="auto">
          <a:xfrm>
            <a:off x="974725" y="3733800"/>
            <a:ext cx="1066800" cy="533400"/>
          </a:xfrm>
          <a:prstGeom prst="ellipse">
            <a:avLst/>
          </a:prstGeom>
          <a:solidFill>
            <a:srgbClr val="DDDDDD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3" name="Oval 14"/>
          <p:cNvSpPr>
            <a:spLocks noChangeArrowheads="1"/>
          </p:cNvSpPr>
          <p:nvPr/>
        </p:nvSpPr>
        <p:spPr bwMode="auto">
          <a:xfrm>
            <a:off x="390525" y="4724400"/>
            <a:ext cx="1066800" cy="533400"/>
          </a:xfrm>
          <a:prstGeom prst="ellipse">
            <a:avLst/>
          </a:prstGeom>
          <a:solidFill>
            <a:srgbClr val="DDDDDD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4" name="Oval 15"/>
          <p:cNvSpPr>
            <a:spLocks noChangeArrowheads="1"/>
          </p:cNvSpPr>
          <p:nvPr/>
        </p:nvSpPr>
        <p:spPr bwMode="auto">
          <a:xfrm>
            <a:off x="1849438" y="4724400"/>
            <a:ext cx="1066800" cy="533400"/>
          </a:xfrm>
          <a:prstGeom prst="ellipse">
            <a:avLst/>
          </a:prstGeom>
          <a:solidFill>
            <a:srgbClr val="DDDDDD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5" name="Oval 16"/>
          <p:cNvSpPr>
            <a:spLocks noChangeArrowheads="1"/>
          </p:cNvSpPr>
          <p:nvPr/>
        </p:nvSpPr>
        <p:spPr bwMode="auto">
          <a:xfrm>
            <a:off x="5059363" y="3733800"/>
            <a:ext cx="1066800" cy="533400"/>
          </a:xfrm>
          <a:prstGeom prst="ellipse">
            <a:avLst/>
          </a:prstGeom>
          <a:solidFill>
            <a:srgbClr val="DDDDDD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6" name="Oval 17"/>
          <p:cNvSpPr>
            <a:spLocks noChangeArrowheads="1"/>
          </p:cNvSpPr>
          <p:nvPr/>
        </p:nvSpPr>
        <p:spPr bwMode="auto">
          <a:xfrm>
            <a:off x="7102475" y="3733800"/>
            <a:ext cx="1066800" cy="533400"/>
          </a:xfrm>
          <a:prstGeom prst="ellipse">
            <a:avLst/>
          </a:prstGeom>
          <a:solidFill>
            <a:srgbClr val="DDDDDD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7" name="Oval 20"/>
          <p:cNvSpPr>
            <a:spLocks noChangeArrowheads="1"/>
          </p:cNvSpPr>
          <p:nvPr/>
        </p:nvSpPr>
        <p:spPr bwMode="auto">
          <a:xfrm>
            <a:off x="3016250" y="3733800"/>
            <a:ext cx="1066800" cy="533400"/>
          </a:xfrm>
          <a:prstGeom prst="ellipse">
            <a:avLst/>
          </a:prstGeom>
          <a:solidFill>
            <a:srgbClr val="DDDDDD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8" name="Oval 21"/>
          <p:cNvSpPr>
            <a:spLocks noChangeArrowheads="1"/>
          </p:cNvSpPr>
          <p:nvPr/>
        </p:nvSpPr>
        <p:spPr bwMode="auto">
          <a:xfrm>
            <a:off x="3308350" y="4724400"/>
            <a:ext cx="1066800" cy="533400"/>
          </a:xfrm>
          <a:prstGeom prst="ellipse">
            <a:avLst/>
          </a:prstGeom>
          <a:solidFill>
            <a:srgbClr val="DDDDDD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9" name="Oval 22"/>
          <p:cNvSpPr>
            <a:spLocks noChangeArrowheads="1"/>
          </p:cNvSpPr>
          <p:nvPr/>
        </p:nvSpPr>
        <p:spPr bwMode="auto">
          <a:xfrm>
            <a:off x="4767263" y="4724400"/>
            <a:ext cx="1066800" cy="533400"/>
          </a:xfrm>
          <a:prstGeom prst="ellipse">
            <a:avLst/>
          </a:prstGeom>
          <a:solidFill>
            <a:srgbClr val="DDDDDD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00" name="Oval 23"/>
          <p:cNvSpPr>
            <a:spLocks noChangeArrowheads="1"/>
          </p:cNvSpPr>
          <p:nvPr/>
        </p:nvSpPr>
        <p:spPr bwMode="auto">
          <a:xfrm>
            <a:off x="6226175" y="4724400"/>
            <a:ext cx="1066800" cy="533400"/>
          </a:xfrm>
          <a:prstGeom prst="ellipse">
            <a:avLst/>
          </a:prstGeom>
          <a:solidFill>
            <a:srgbClr val="DDDDDD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01" name="Oval 24"/>
          <p:cNvSpPr>
            <a:spLocks noChangeArrowheads="1"/>
          </p:cNvSpPr>
          <p:nvPr/>
        </p:nvSpPr>
        <p:spPr bwMode="auto">
          <a:xfrm>
            <a:off x="7686675" y="4724400"/>
            <a:ext cx="1066800" cy="533400"/>
          </a:xfrm>
          <a:prstGeom prst="ellipse">
            <a:avLst/>
          </a:prstGeom>
          <a:solidFill>
            <a:srgbClr val="DDDDDD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08" name="Line 47"/>
          <p:cNvSpPr>
            <a:spLocks noChangeShapeType="1"/>
          </p:cNvSpPr>
          <p:nvPr/>
        </p:nvSpPr>
        <p:spPr bwMode="auto">
          <a:xfrm flipH="1">
            <a:off x="1828800" y="3429000"/>
            <a:ext cx="533400" cy="304800"/>
          </a:xfrm>
          <a:prstGeom prst="line">
            <a:avLst/>
          </a:prstGeom>
          <a:noFill/>
          <a:ln w="76200">
            <a:solidFill>
              <a:srgbClr val="6666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09" name="Line 49"/>
          <p:cNvSpPr>
            <a:spLocks noChangeShapeType="1"/>
          </p:cNvSpPr>
          <p:nvPr/>
        </p:nvSpPr>
        <p:spPr bwMode="auto">
          <a:xfrm>
            <a:off x="6781800" y="3429000"/>
            <a:ext cx="533400" cy="304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10" name="Line 50"/>
          <p:cNvSpPr>
            <a:spLocks noChangeShapeType="1"/>
          </p:cNvSpPr>
          <p:nvPr/>
        </p:nvSpPr>
        <p:spPr bwMode="auto">
          <a:xfrm flipH="1">
            <a:off x="5486400" y="3429000"/>
            <a:ext cx="304800" cy="304800"/>
          </a:xfrm>
          <a:prstGeom prst="line">
            <a:avLst/>
          </a:prstGeom>
          <a:noFill/>
          <a:ln w="76200">
            <a:solidFill>
              <a:srgbClr val="6666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11" name="Line 51"/>
          <p:cNvSpPr>
            <a:spLocks noChangeShapeType="1"/>
          </p:cNvSpPr>
          <p:nvPr/>
        </p:nvSpPr>
        <p:spPr bwMode="auto">
          <a:xfrm>
            <a:off x="3352800" y="3429000"/>
            <a:ext cx="304800" cy="304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12" name="Line 52"/>
          <p:cNvSpPr>
            <a:spLocks noChangeShapeType="1"/>
          </p:cNvSpPr>
          <p:nvPr/>
        </p:nvSpPr>
        <p:spPr bwMode="auto">
          <a:xfrm flipH="1">
            <a:off x="990600" y="4343400"/>
            <a:ext cx="304800" cy="3810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13" name="Line 53"/>
          <p:cNvSpPr>
            <a:spLocks noChangeShapeType="1"/>
          </p:cNvSpPr>
          <p:nvPr/>
        </p:nvSpPr>
        <p:spPr bwMode="auto">
          <a:xfrm>
            <a:off x="7848600" y="4343400"/>
            <a:ext cx="304800" cy="381000"/>
          </a:xfrm>
          <a:prstGeom prst="line">
            <a:avLst/>
          </a:prstGeom>
          <a:noFill/>
          <a:ln w="76200">
            <a:solidFill>
              <a:srgbClr val="6666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14" name="Line 54"/>
          <p:cNvSpPr>
            <a:spLocks noChangeShapeType="1"/>
          </p:cNvSpPr>
          <p:nvPr/>
        </p:nvSpPr>
        <p:spPr bwMode="auto">
          <a:xfrm flipH="1">
            <a:off x="2667000" y="4343400"/>
            <a:ext cx="609600" cy="381000"/>
          </a:xfrm>
          <a:prstGeom prst="line">
            <a:avLst/>
          </a:prstGeom>
          <a:noFill/>
          <a:ln w="76200">
            <a:solidFill>
              <a:srgbClr val="6666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15" name="Line 55"/>
          <p:cNvSpPr>
            <a:spLocks noChangeShapeType="1"/>
          </p:cNvSpPr>
          <p:nvPr/>
        </p:nvSpPr>
        <p:spPr bwMode="auto">
          <a:xfrm>
            <a:off x="5867400" y="4343400"/>
            <a:ext cx="609600" cy="3810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16" name="Line 56"/>
          <p:cNvSpPr>
            <a:spLocks noChangeShapeType="1"/>
          </p:cNvSpPr>
          <p:nvPr/>
        </p:nvSpPr>
        <p:spPr bwMode="auto">
          <a:xfrm>
            <a:off x="3657600" y="4343400"/>
            <a:ext cx="228600" cy="3810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17" name="Line 57"/>
          <p:cNvSpPr>
            <a:spLocks noChangeShapeType="1"/>
          </p:cNvSpPr>
          <p:nvPr/>
        </p:nvSpPr>
        <p:spPr bwMode="auto">
          <a:xfrm flipH="1">
            <a:off x="5105400" y="4343400"/>
            <a:ext cx="228600" cy="381000"/>
          </a:xfrm>
          <a:prstGeom prst="line">
            <a:avLst/>
          </a:prstGeom>
          <a:noFill/>
          <a:ln w="76200">
            <a:solidFill>
              <a:srgbClr val="6666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18" name="Line 58"/>
          <p:cNvSpPr>
            <a:spLocks noChangeShapeType="1"/>
          </p:cNvSpPr>
          <p:nvPr/>
        </p:nvSpPr>
        <p:spPr bwMode="auto">
          <a:xfrm>
            <a:off x="914400" y="5257800"/>
            <a:ext cx="0" cy="304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19" name="Line 59"/>
          <p:cNvSpPr>
            <a:spLocks noChangeShapeType="1"/>
          </p:cNvSpPr>
          <p:nvPr/>
        </p:nvSpPr>
        <p:spPr bwMode="auto">
          <a:xfrm>
            <a:off x="2362200" y="5257800"/>
            <a:ext cx="0" cy="304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20" name="Line 60"/>
          <p:cNvSpPr>
            <a:spLocks noChangeShapeType="1"/>
          </p:cNvSpPr>
          <p:nvPr/>
        </p:nvSpPr>
        <p:spPr bwMode="auto">
          <a:xfrm>
            <a:off x="3810000" y="5257800"/>
            <a:ext cx="0" cy="304800"/>
          </a:xfrm>
          <a:prstGeom prst="line">
            <a:avLst/>
          </a:prstGeom>
          <a:noFill/>
          <a:ln w="76200">
            <a:solidFill>
              <a:srgbClr val="6666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21" name="Line 61"/>
          <p:cNvSpPr>
            <a:spLocks noChangeShapeType="1"/>
          </p:cNvSpPr>
          <p:nvPr/>
        </p:nvSpPr>
        <p:spPr bwMode="auto">
          <a:xfrm>
            <a:off x="5257800" y="5257800"/>
            <a:ext cx="0" cy="304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22" name="Line 62"/>
          <p:cNvSpPr>
            <a:spLocks noChangeShapeType="1"/>
          </p:cNvSpPr>
          <p:nvPr/>
        </p:nvSpPr>
        <p:spPr bwMode="auto">
          <a:xfrm>
            <a:off x="6705600" y="5257800"/>
            <a:ext cx="0" cy="304800"/>
          </a:xfrm>
          <a:prstGeom prst="line">
            <a:avLst/>
          </a:prstGeom>
          <a:noFill/>
          <a:ln w="76200">
            <a:solidFill>
              <a:srgbClr val="6666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23" name="Line 63"/>
          <p:cNvSpPr>
            <a:spLocks noChangeShapeType="1"/>
          </p:cNvSpPr>
          <p:nvPr/>
        </p:nvSpPr>
        <p:spPr bwMode="auto">
          <a:xfrm>
            <a:off x="8153400" y="5257800"/>
            <a:ext cx="0" cy="304800"/>
          </a:xfrm>
          <a:prstGeom prst="line">
            <a:avLst/>
          </a:prstGeom>
          <a:noFill/>
          <a:ln w="76200">
            <a:solidFill>
              <a:srgbClr val="6666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7690" name="AutoShape 74"/>
          <p:cNvSpPr>
            <a:spLocks noChangeArrowheads="1"/>
          </p:cNvSpPr>
          <p:nvPr/>
        </p:nvSpPr>
        <p:spPr bwMode="auto">
          <a:xfrm>
            <a:off x="304800" y="5410199"/>
            <a:ext cx="8534400" cy="1035867"/>
          </a:xfrm>
          <a:prstGeom prst="wedgeRoundRectCallout">
            <a:avLst>
              <a:gd name="adj1" fmla="val -39774"/>
              <a:gd name="adj2" fmla="val -350482"/>
              <a:gd name="adj3" fmla="val 16667"/>
            </a:avLst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 anchor="ctr"/>
          <a:lstStyle/>
          <a:p>
            <a:endParaRPr lang="en-US" sz="4400" b="1"/>
          </a:p>
        </p:txBody>
      </p:sp>
      <p:sp>
        <p:nvSpPr>
          <p:cNvPr id="367691" name="Rectangle 75"/>
          <p:cNvSpPr>
            <a:spLocks noChangeArrowheads="1"/>
          </p:cNvSpPr>
          <p:nvPr/>
        </p:nvSpPr>
        <p:spPr bwMode="auto">
          <a:xfrm>
            <a:off x="246707" y="1232780"/>
            <a:ext cx="217962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Satisfied by</a:t>
            </a:r>
          </a:p>
          <a:p>
            <a:r>
              <a:rPr lang="en-US" sz="24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simplexes</a:t>
            </a:r>
            <a:endParaRPr lang="en-US" sz="24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035" name="Line 86"/>
          <p:cNvSpPr>
            <a:spLocks noChangeShapeType="1"/>
          </p:cNvSpPr>
          <p:nvPr/>
        </p:nvSpPr>
        <p:spPr bwMode="auto">
          <a:xfrm flipH="1">
            <a:off x="3200400" y="2514600"/>
            <a:ext cx="914400" cy="457200"/>
          </a:xfrm>
          <a:prstGeom prst="line">
            <a:avLst/>
          </a:prstGeom>
          <a:noFill/>
          <a:ln w="76200">
            <a:solidFill>
              <a:srgbClr val="6666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36" name="Line 87"/>
          <p:cNvSpPr>
            <a:spLocks noChangeShapeType="1"/>
          </p:cNvSpPr>
          <p:nvPr/>
        </p:nvSpPr>
        <p:spPr bwMode="auto">
          <a:xfrm>
            <a:off x="5029200" y="2514600"/>
            <a:ext cx="914400" cy="4572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Oval 3"/>
          <p:cNvSpPr>
            <a:spLocks noChangeArrowheads="1"/>
          </p:cNvSpPr>
          <p:nvPr/>
        </p:nvSpPr>
        <p:spPr bwMode="auto">
          <a:xfrm>
            <a:off x="3883936" y="1597188"/>
            <a:ext cx="1310283" cy="902311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267102" y="1983550"/>
            <a:ext cx="545551" cy="138386"/>
            <a:chOff x="4109" y="1226"/>
            <a:chExt cx="357" cy="76"/>
          </a:xfrm>
        </p:grpSpPr>
        <p:sp>
          <p:nvSpPr>
            <p:cNvPr id="56" name="Freeform 5"/>
            <p:cNvSpPr>
              <a:spLocks/>
            </p:cNvSpPr>
            <p:nvPr/>
          </p:nvSpPr>
          <p:spPr bwMode="auto">
            <a:xfrm>
              <a:off x="4173" y="1229"/>
              <a:ext cx="220" cy="73"/>
            </a:xfrm>
            <a:custGeom>
              <a:avLst/>
              <a:gdLst/>
              <a:ahLst/>
              <a:cxnLst>
                <a:cxn ang="0">
                  <a:pos x="8" y="41"/>
                </a:cxn>
                <a:cxn ang="0">
                  <a:pos x="32" y="51"/>
                </a:cxn>
                <a:cxn ang="0">
                  <a:pos x="50" y="57"/>
                </a:cxn>
                <a:cxn ang="0">
                  <a:pos x="76" y="63"/>
                </a:cxn>
                <a:cxn ang="0">
                  <a:pos x="136" y="69"/>
                </a:cxn>
                <a:cxn ang="0">
                  <a:pos x="220" y="56"/>
                </a:cxn>
                <a:cxn ang="0">
                  <a:pos x="170" y="11"/>
                </a:cxn>
                <a:cxn ang="0">
                  <a:pos x="149" y="0"/>
                </a:cxn>
                <a:cxn ang="0">
                  <a:pos x="47" y="12"/>
                </a:cxn>
                <a:cxn ang="0">
                  <a:pos x="17" y="24"/>
                </a:cxn>
                <a:cxn ang="0">
                  <a:pos x="8" y="41"/>
                </a:cxn>
              </a:cxnLst>
              <a:rect l="0" t="0" r="r" b="b"/>
              <a:pathLst>
                <a:path w="220" h="73">
                  <a:moveTo>
                    <a:pt x="8" y="41"/>
                  </a:moveTo>
                  <a:cubicBezTo>
                    <a:pt x="17" y="44"/>
                    <a:pt x="23" y="50"/>
                    <a:pt x="32" y="51"/>
                  </a:cubicBezTo>
                  <a:cubicBezTo>
                    <a:pt x="38" y="54"/>
                    <a:pt x="43" y="56"/>
                    <a:pt x="50" y="57"/>
                  </a:cubicBezTo>
                  <a:cubicBezTo>
                    <a:pt x="58" y="60"/>
                    <a:pt x="67" y="62"/>
                    <a:pt x="76" y="63"/>
                  </a:cubicBezTo>
                  <a:cubicBezTo>
                    <a:pt x="105" y="73"/>
                    <a:pt x="86" y="68"/>
                    <a:pt x="136" y="69"/>
                  </a:cubicBezTo>
                  <a:cubicBezTo>
                    <a:pt x="188" y="68"/>
                    <a:pt x="180" y="64"/>
                    <a:pt x="220" y="56"/>
                  </a:cubicBezTo>
                  <a:cubicBezTo>
                    <a:pt x="198" y="47"/>
                    <a:pt x="195" y="15"/>
                    <a:pt x="170" y="11"/>
                  </a:cubicBezTo>
                  <a:cubicBezTo>
                    <a:pt x="164" y="6"/>
                    <a:pt x="156" y="3"/>
                    <a:pt x="149" y="0"/>
                  </a:cubicBezTo>
                  <a:cubicBezTo>
                    <a:pt x="113" y="2"/>
                    <a:pt x="82" y="5"/>
                    <a:pt x="47" y="12"/>
                  </a:cubicBezTo>
                  <a:cubicBezTo>
                    <a:pt x="38" y="16"/>
                    <a:pt x="27" y="22"/>
                    <a:pt x="17" y="24"/>
                  </a:cubicBezTo>
                  <a:cubicBezTo>
                    <a:pt x="12" y="27"/>
                    <a:pt x="0" y="36"/>
                    <a:pt x="8" y="41"/>
                  </a:cubicBezTo>
                  <a:close/>
                </a:path>
              </a:pathLst>
            </a:custGeom>
            <a:solidFill>
              <a:schemeClr val="bg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" name="Freeform 6"/>
            <p:cNvSpPr>
              <a:spLocks/>
            </p:cNvSpPr>
            <p:nvPr/>
          </p:nvSpPr>
          <p:spPr bwMode="auto">
            <a:xfrm>
              <a:off x="4175" y="1226"/>
              <a:ext cx="221" cy="56"/>
            </a:xfrm>
            <a:custGeom>
              <a:avLst/>
              <a:gdLst/>
              <a:ahLst/>
              <a:cxnLst>
                <a:cxn ang="0">
                  <a:pos x="0" y="44"/>
                </a:cxn>
                <a:cxn ang="0">
                  <a:pos x="30" y="18"/>
                </a:cxn>
                <a:cxn ang="0">
                  <a:pos x="69" y="8"/>
                </a:cxn>
                <a:cxn ang="0">
                  <a:pos x="107" y="3"/>
                </a:cxn>
                <a:cxn ang="0">
                  <a:pos x="161" y="2"/>
                </a:cxn>
                <a:cxn ang="0">
                  <a:pos x="189" y="15"/>
                </a:cxn>
                <a:cxn ang="0">
                  <a:pos x="221" y="56"/>
                </a:cxn>
              </a:cxnLst>
              <a:rect l="0" t="0" r="r" b="b"/>
              <a:pathLst>
                <a:path w="221" h="56">
                  <a:moveTo>
                    <a:pt x="0" y="44"/>
                  </a:moveTo>
                  <a:cubicBezTo>
                    <a:pt x="9" y="34"/>
                    <a:pt x="18" y="24"/>
                    <a:pt x="30" y="18"/>
                  </a:cubicBezTo>
                  <a:cubicBezTo>
                    <a:pt x="42" y="12"/>
                    <a:pt x="56" y="10"/>
                    <a:pt x="69" y="8"/>
                  </a:cubicBezTo>
                  <a:cubicBezTo>
                    <a:pt x="82" y="6"/>
                    <a:pt x="92" y="4"/>
                    <a:pt x="107" y="3"/>
                  </a:cubicBezTo>
                  <a:cubicBezTo>
                    <a:pt x="122" y="2"/>
                    <a:pt x="147" y="0"/>
                    <a:pt x="161" y="2"/>
                  </a:cubicBezTo>
                  <a:cubicBezTo>
                    <a:pt x="175" y="4"/>
                    <a:pt x="179" y="6"/>
                    <a:pt x="189" y="15"/>
                  </a:cubicBezTo>
                  <a:cubicBezTo>
                    <a:pt x="199" y="24"/>
                    <a:pt x="216" y="49"/>
                    <a:pt x="221" y="56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" name="Freeform 7"/>
            <p:cNvSpPr>
              <a:spLocks/>
            </p:cNvSpPr>
            <p:nvPr/>
          </p:nvSpPr>
          <p:spPr bwMode="auto">
            <a:xfrm>
              <a:off x="4109" y="1231"/>
              <a:ext cx="357" cy="6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6" y="33"/>
                </a:cxn>
                <a:cxn ang="0">
                  <a:pos x="71" y="40"/>
                </a:cxn>
                <a:cxn ang="0">
                  <a:pos x="129" y="58"/>
                </a:cxn>
                <a:cxn ang="0">
                  <a:pos x="180" y="63"/>
                </a:cxn>
                <a:cxn ang="0">
                  <a:pos x="236" y="60"/>
                </a:cxn>
                <a:cxn ang="0">
                  <a:pos x="293" y="42"/>
                </a:cxn>
                <a:cxn ang="0">
                  <a:pos x="335" y="18"/>
                </a:cxn>
                <a:cxn ang="0">
                  <a:pos x="342" y="12"/>
                </a:cxn>
                <a:cxn ang="0">
                  <a:pos x="347" y="10"/>
                </a:cxn>
                <a:cxn ang="0">
                  <a:pos x="357" y="4"/>
                </a:cxn>
              </a:cxnLst>
              <a:rect l="0" t="0" r="r" b="b"/>
              <a:pathLst>
                <a:path w="357" h="65">
                  <a:moveTo>
                    <a:pt x="0" y="0"/>
                  </a:moveTo>
                  <a:cubicBezTo>
                    <a:pt x="12" y="16"/>
                    <a:pt x="37" y="27"/>
                    <a:pt x="56" y="33"/>
                  </a:cubicBezTo>
                  <a:cubicBezTo>
                    <a:pt x="61" y="37"/>
                    <a:pt x="65" y="39"/>
                    <a:pt x="71" y="40"/>
                  </a:cubicBezTo>
                  <a:cubicBezTo>
                    <a:pt x="87" y="52"/>
                    <a:pt x="109" y="56"/>
                    <a:pt x="129" y="58"/>
                  </a:cubicBezTo>
                  <a:cubicBezTo>
                    <a:pt x="147" y="62"/>
                    <a:pt x="159" y="62"/>
                    <a:pt x="180" y="63"/>
                  </a:cubicBezTo>
                  <a:cubicBezTo>
                    <a:pt x="199" y="62"/>
                    <a:pt x="218" y="65"/>
                    <a:pt x="236" y="60"/>
                  </a:cubicBezTo>
                  <a:cubicBezTo>
                    <a:pt x="255" y="55"/>
                    <a:pt x="274" y="46"/>
                    <a:pt x="293" y="42"/>
                  </a:cubicBezTo>
                  <a:cubicBezTo>
                    <a:pt x="306" y="32"/>
                    <a:pt x="321" y="26"/>
                    <a:pt x="335" y="18"/>
                  </a:cubicBezTo>
                  <a:cubicBezTo>
                    <a:pt x="338" y="16"/>
                    <a:pt x="339" y="14"/>
                    <a:pt x="342" y="12"/>
                  </a:cubicBezTo>
                  <a:cubicBezTo>
                    <a:pt x="343" y="11"/>
                    <a:pt x="345" y="11"/>
                    <a:pt x="347" y="10"/>
                  </a:cubicBezTo>
                  <a:cubicBezTo>
                    <a:pt x="350" y="8"/>
                    <a:pt x="357" y="4"/>
                    <a:pt x="357" y="4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9" name="Isosceles Triangle 58"/>
          <p:cNvSpPr/>
          <p:nvPr/>
        </p:nvSpPr>
        <p:spPr>
          <a:xfrm>
            <a:off x="532707" y="5569387"/>
            <a:ext cx="798154" cy="688064"/>
          </a:xfrm>
          <a:prstGeom prst="triangl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Isosceles Triangle 59"/>
          <p:cNvSpPr/>
          <p:nvPr/>
        </p:nvSpPr>
        <p:spPr>
          <a:xfrm>
            <a:off x="1988807" y="5569387"/>
            <a:ext cx="798154" cy="688064"/>
          </a:xfrm>
          <a:prstGeom prst="triangl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Isosceles Triangle 60"/>
          <p:cNvSpPr/>
          <p:nvPr/>
        </p:nvSpPr>
        <p:spPr>
          <a:xfrm>
            <a:off x="3444907" y="5569387"/>
            <a:ext cx="798154" cy="688064"/>
          </a:xfrm>
          <a:prstGeom prst="triangl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2" name="Isosceles Triangle 61"/>
          <p:cNvSpPr/>
          <p:nvPr/>
        </p:nvSpPr>
        <p:spPr>
          <a:xfrm>
            <a:off x="4873846" y="5569387"/>
            <a:ext cx="798154" cy="688064"/>
          </a:xfrm>
          <a:prstGeom prst="triangl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3" name="Isosceles Triangle 62"/>
          <p:cNvSpPr/>
          <p:nvPr/>
        </p:nvSpPr>
        <p:spPr>
          <a:xfrm>
            <a:off x="6329946" y="5569387"/>
            <a:ext cx="798154" cy="688064"/>
          </a:xfrm>
          <a:prstGeom prst="triangl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4" name="Isosceles Triangle 63"/>
          <p:cNvSpPr/>
          <p:nvPr/>
        </p:nvSpPr>
        <p:spPr>
          <a:xfrm>
            <a:off x="7786046" y="5569387"/>
            <a:ext cx="798154" cy="688064"/>
          </a:xfrm>
          <a:prstGeom prst="triangl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6E307B33-DD61-42BC-B039-FF5386548D2D}" type="slidenum">
              <a:rPr lang="ar-SA" smtClean="0">
                <a:cs typeface="Arial" pitchFamily="34" charset="0"/>
              </a:rPr>
              <a:pPr/>
              <a:t>25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419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Eventual Property</a:t>
            </a:r>
          </a:p>
        </p:txBody>
      </p:sp>
      <p:sp>
        <p:nvSpPr>
          <p:cNvPr id="41990" name="Oval 6"/>
          <p:cNvSpPr>
            <a:spLocks noChangeArrowheads="1"/>
          </p:cNvSpPr>
          <p:nvPr/>
        </p:nvSpPr>
        <p:spPr bwMode="auto">
          <a:xfrm>
            <a:off x="2336800" y="2971800"/>
            <a:ext cx="1066800" cy="533400"/>
          </a:xfrm>
          <a:prstGeom prst="ellipse">
            <a:avLst/>
          </a:prstGeom>
          <a:solidFill>
            <a:srgbClr val="DDDDDD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1" name="Oval 7"/>
          <p:cNvSpPr>
            <a:spLocks noChangeArrowheads="1"/>
          </p:cNvSpPr>
          <p:nvPr/>
        </p:nvSpPr>
        <p:spPr bwMode="auto">
          <a:xfrm>
            <a:off x="5740400" y="2971800"/>
            <a:ext cx="1066800" cy="533400"/>
          </a:xfrm>
          <a:prstGeom prst="ellipse">
            <a:avLst/>
          </a:prstGeom>
          <a:solidFill>
            <a:srgbClr val="DDDDDD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2" name="Oval 13"/>
          <p:cNvSpPr>
            <a:spLocks noChangeArrowheads="1"/>
          </p:cNvSpPr>
          <p:nvPr/>
        </p:nvSpPr>
        <p:spPr bwMode="auto">
          <a:xfrm>
            <a:off x="974725" y="3733800"/>
            <a:ext cx="1066800" cy="533400"/>
          </a:xfrm>
          <a:prstGeom prst="ellipse">
            <a:avLst/>
          </a:prstGeom>
          <a:solidFill>
            <a:srgbClr val="DDDDDD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3" name="Oval 14"/>
          <p:cNvSpPr>
            <a:spLocks noChangeArrowheads="1"/>
          </p:cNvSpPr>
          <p:nvPr/>
        </p:nvSpPr>
        <p:spPr bwMode="auto">
          <a:xfrm>
            <a:off x="390525" y="4724400"/>
            <a:ext cx="1066800" cy="533400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4" name="Oval 15"/>
          <p:cNvSpPr>
            <a:spLocks noChangeArrowheads="1"/>
          </p:cNvSpPr>
          <p:nvPr/>
        </p:nvSpPr>
        <p:spPr bwMode="auto">
          <a:xfrm>
            <a:off x="1849438" y="4724400"/>
            <a:ext cx="1066800" cy="533400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5" name="Oval 16"/>
          <p:cNvSpPr>
            <a:spLocks noChangeArrowheads="1"/>
          </p:cNvSpPr>
          <p:nvPr/>
        </p:nvSpPr>
        <p:spPr bwMode="auto">
          <a:xfrm>
            <a:off x="5059363" y="3733800"/>
            <a:ext cx="1066800" cy="533400"/>
          </a:xfrm>
          <a:prstGeom prst="ellipse">
            <a:avLst/>
          </a:prstGeom>
          <a:solidFill>
            <a:srgbClr val="DDDDDD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6" name="Oval 17"/>
          <p:cNvSpPr>
            <a:spLocks noChangeArrowheads="1"/>
          </p:cNvSpPr>
          <p:nvPr/>
        </p:nvSpPr>
        <p:spPr bwMode="auto">
          <a:xfrm>
            <a:off x="7102475" y="3733800"/>
            <a:ext cx="1066800" cy="533400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7" name="Oval 20"/>
          <p:cNvSpPr>
            <a:spLocks noChangeArrowheads="1"/>
          </p:cNvSpPr>
          <p:nvPr/>
        </p:nvSpPr>
        <p:spPr bwMode="auto">
          <a:xfrm>
            <a:off x="3016250" y="3733800"/>
            <a:ext cx="1066800" cy="533400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8" name="Oval 21"/>
          <p:cNvSpPr>
            <a:spLocks noChangeArrowheads="1"/>
          </p:cNvSpPr>
          <p:nvPr/>
        </p:nvSpPr>
        <p:spPr bwMode="auto">
          <a:xfrm>
            <a:off x="3308350" y="4724400"/>
            <a:ext cx="1066800" cy="533400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9" name="Oval 22"/>
          <p:cNvSpPr>
            <a:spLocks noChangeArrowheads="1"/>
          </p:cNvSpPr>
          <p:nvPr/>
        </p:nvSpPr>
        <p:spPr bwMode="auto">
          <a:xfrm>
            <a:off x="4767263" y="4724400"/>
            <a:ext cx="1066800" cy="533400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00" name="Oval 23"/>
          <p:cNvSpPr>
            <a:spLocks noChangeArrowheads="1"/>
          </p:cNvSpPr>
          <p:nvPr/>
        </p:nvSpPr>
        <p:spPr bwMode="auto">
          <a:xfrm>
            <a:off x="6226175" y="4724400"/>
            <a:ext cx="1066800" cy="533400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01" name="Oval 24"/>
          <p:cNvSpPr>
            <a:spLocks noChangeArrowheads="1"/>
          </p:cNvSpPr>
          <p:nvPr/>
        </p:nvSpPr>
        <p:spPr bwMode="auto">
          <a:xfrm>
            <a:off x="7686675" y="4724400"/>
            <a:ext cx="1066800" cy="533400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08" name="Line 47"/>
          <p:cNvSpPr>
            <a:spLocks noChangeShapeType="1"/>
          </p:cNvSpPr>
          <p:nvPr/>
        </p:nvSpPr>
        <p:spPr bwMode="auto">
          <a:xfrm flipH="1">
            <a:off x="1828800" y="3429000"/>
            <a:ext cx="533400" cy="304800"/>
          </a:xfrm>
          <a:prstGeom prst="line">
            <a:avLst/>
          </a:prstGeom>
          <a:noFill/>
          <a:ln w="76200">
            <a:solidFill>
              <a:srgbClr val="6666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09" name="Line 49"/>
          <p:cNvSpPr>
            <a:spLocks noChangeShapeType="1"/>
          </p:cNvSpPr>
          <p:nvPr/>
        </p:nvSpPr>
        <p:spPr bwMode="auto">
          <a:xfrm>
            <a:off x="6781800" y="3429000"/>
            <a:ext cx="533400" cy="304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10" name="Line 50"/>
          <p:cNvSpPr>
            <a:spLocks noChangeShapeType="1"/>
          </p:cNvSpPr>
          <p:nvPr/>
        </p:nvSpPr>
        <p:spPr bwMode="auto">
          <a:xfrm flipH="1">
            <a:off x="5486400" y="3429000"/>
            <a:ext cx="304800" cy="304800"/>
          </a:xfrm>
          <a:prstGeom prst="line">
            <a:avLst/>
          </a:prstGeom>
          <a:noFill/>
          <a:ln w="76200">
            <a:solidFill>
              <a:srgbClr val="6666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11" name="Line 51"/>
          <p:cNvSpPr>
            <a:spLocks noChangeShapeType="1"/>
          </p:cNvSpPr>
          <p:nvPr/>
        </p:nvSpPr>
        <p:spPr bwMode="auto">
          <a:xfrm>
            <a:off x="3352800" y="3429000"/>
            <a:ext cx="304800" cy="304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12" name="Line 52"/>
          <p:cNvSpPr>
            <a:spLocks noChangeShapeType="1"/>
          </p:cNvSpPr>
          <p:nvPr/>
        </p:nvSpPr>
        <p:spPr bwMode="auto">
          <a:xfrm flipH="1">
            <a:off x="990600" y="4343400"/>
            <a:ext cx="304800" cy="3810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13" name="Line 53"/>
          <p:cNvSpPr>
            <a:spLocks noChangeShapeType="1"/>
          </p:cNvSpPr>
          <p:nvPr/>
        </p:nvSpPr>
        <p:spPr bwMode="auto">
          <a:xfrm>
            <a:off x="7848600" y="4343400"/>
            <a:ext cx="304800" cy="381000"/>
          </a:xfrm>
          <a:prstGeom prst="line">
            <a:avLst/>
          </a:prstGeom>
          <a:noFill/>
          <a:ln w="76200">
            <a:solidFill>
              <a:srgbClr val="6666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14" name="Line 54"/>
          <p:cNvSpPr>
            <a:spLocks noChangeShapeType="1"/>
          </p:cNvSpPr>
          <p:nvPr/>
        </p:nvSpPr>
        <p:spPr bwMode="auto">
          <a:xfrm flipH="1">
            <a:off x="2667000" y="4343400"/>
            <a:ext cx="609600" cy="381000"/>
          </a:xfrm>
          <a:prstGeom prst="line">
            <a:avLst/>
          </a:prstGeom>
          <a:noFill/>
          <a:ln w="76200">
            <a:solidFill>
              <a:srgbClr val="6666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15" name="Line 55"/>
          <p:cNvSpPr>
            <a:spLocks noChangeShapeType="1"/>
          </p:cNvSpPr>
          <p:nvPr/>
        </p:nvSpPr>
        <p:spPr bwMode="auto">
          <a:xfrm>
            <a:off x="5867400" y="4343400"/>
            <a:ext cx="609600" cy="3810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16" name="Line 56"/>
          <p:cNvSpPr>
            <a:spLocks noChangeShapeType="1"/>
          </p:cNvSpPr>
          <p:nvPr/>
        </p:nvSpPr>
        <p:spPr bwMode="auto">
          <a:xfrm>
            <a:off x="3657600" y="4343400"/>
            <a:ext cx="228600" cy="3810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17" name="Line 57"/>
          <p:cNvSpPr>
            <a:spLocks noChangeShapeType="1"/>
          </p:cNvSpPr>
          <p:nvPr/>
        </p:nvSpPr>
        <p:spPr bwMode="auto">
          <a:xfrm flipH="1">
            <a:off x="5105400" y="4343400"/>
            <a:ext cx="228600" cy="381000"/>
          </a:xfrm>
          <a:prstGeom prst="line">
            <a:avLst/>
          </a:prstGeom>
          <a:noFill/>
          <a:ln w="76200">
            <a:solidFill>
              <a:srgbClr val="6666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18" name="Line 58"/>
          <p:cNvSpPr>
            <a:spLocks noChangeShapeType="1"/>
          </p:cNvSpPr>
          <p:nvPr/>
        </p:nvSpPr>
        <p:spPr bwMode="auto">
          <a:xfrm>
            <a:off x="914400" y="5257800"/>
            <a:ext cx="0" cy="304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19" name="Line 59"/>
          <p:cNvSpPr>
            <a:spLocks noChangeShapeType="1"/>
          </p:cNvSpPr>
          <p:nvPr/>
        </p:nvSpPr>
        <p:spPr bwMode="auto">
          <a:xfrm>
            <a:off x="2362200" y="5257800"/>
            <a:ext cx="0" cy="304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20" name="Line 60"/>
          <p:cNvSpPr>
            <a:spLocks noChangeShapeType="1"/>
          </p:cNvSpPr>
          <p:nvPr/>
        </p:nvSpPr>
        <p:spPr bwMode="auto">
          <a:xfrm>
            <a:off x="3810000" y="5257800"/>
            <a:ext cx="0" cy="304800"/>
          </a:xfrm>
          <a:prstGeom prst="line">
            <a:avLst/>
          </a:prstGeom>
          <a:noFill/>
          <a:ln w="76200">
            <a:solidFill>
              <a:srgbClr val="6666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21" name="Line 61"/>
          <p:cNvSpPr>
            <a:spLocks noChangeShapeType="1"/>
          </p:cNvSpPr>
          <p:nvPr/>
        </p:nvSpPr>
        <p:spPr bwMode="auto">
          <a:xfrm>
            <a:off x="5257800" y="5257800"/>
            <a:ext cx="0" cy="304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22" name="Line 62"/>
          <p:cNvSpPr>
            <a:spLocks noChangeShapeType="1"/>
          </p:cNvSpPr>
          <p:nvPr/>
        </p:nvSpPr>
        <p:spPr bwMode="auto">
          <a:xfrm>
            <a:off x="6705600" y="5257800"/>
            <a:ext cx="0" cy="304800"/>
          </a:xfrm>
          <a:prstGeom prst="line">
            <a:avLst/>
          </a:prstGeom>
          <a:noFill/>
          <a:ln w="76200">
            <a:solidFill>
              <a:srgbClr val="6666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23" name="Line 63"/>
          <p:cNvSpPr>
            <a:spLocks noChangeShapeType="1"/>
          </p:cNvSpPr>
          <p:nvPr/>
        </p:nvSpPr>
        <p:spPr bwMode="auto">
          <a:xfrm>
            <a:off x="8153400" y="5257800"/>
            <a:ext cx="0" cy="304800"/>
          </a:xfrm>
          <a:prstGeom prst="line">
            <a:avLst/>
          </a:prstGeom>
          <a:noFill/>
          <a:ln w="76200">
            <a:solidFill>
              <a:srgbClr val="6666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35" name="Line 86"/>
          <p:cNvSpPr>
            <a:spLocks noChangeShapeType="1"/>
          </p:cNvSpPr>
          <p:nvPr/>
        </p:nvSpPr>
        <p:spPr bwMode="auto">
          <a:xfrm flipH="1">
            <a:off x="3200400" y="2514600"/>
            <a:ext cx="914400" cy="457200"/>
          </a:xfrm>
          <a:prstGeom prst="line">
            <a:avLst/>
          </a:prstGeom>
          <a:noFill/>
          <a:ln w="76200">
            <a:solidFill>
              <a:srgbClr val="6666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36" name="Line 87"/>
          <p:cNvSpPr>
            <a:spLocks noChangeShapeType="1"/>
          </p:cNvSpPr>
          <p:nvPr/>
        </p:nvSpPr>
        <p:spPr bwMode="auto">
          <a:xfrm>
            <a:off x="5029200" y="2514600"/>
            <a:ext cx="914400" cy="4572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Oval 3"/>
          <p:cNvSpPr>
            <a:spLocks noChangeArrowheads="1"/>
          </p:cNvSpPr>
          <p:nvPr/>
        </p:nvSpPr>
        <p:spPr bwMode="auto">
          <a:xfrm>
            <a:off x="3883936" y="1597188"/>
            <a:ext cx="1310283" cy="902311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267102" y="1983550"/>
            <a:ext cx="545551" cy="138386"/>
            <a:chOff x="4109" y="1226"/>
            <a:chExt cx="357" cy="76"/>
          </a:xfrm>
        </p:grpSpPr>
        <p:sp>
          <p:nvSpPr>
            <p:cNvPr id="56" name="Freeform 5"/>
            <p:cNvSpPr>
              <a:spLocks/>
            </p:cNvSpPr>
            <p:nvPr/>
          </p:nvSpPr>
          <p:spPr bwMode="auto">
            <a:xfrm>
              <a:off x="4173" y="1229"/>
              <a:ext cx="220" cy="73"/>
            </a:xfrm>
            <a:custGeom>
              <a:avLst/>
              <a:gdLst/>
              <a:ahLst/>
              <a:cxnLst>
                <a:cxn ang="0">
                  <a:pos x="8" y="41"/>
                </a:cxn>
                <a:cxn ang="0">
                  <a:pos x="32" y="51"/>
                </a:cxn>
                <a:cxn ang="0">
                  <a:pos x="50" y="57"/>
                </a:cxn>
                <a:cxn ang="0">
                  <a:pos x="76" y="63"/>
                </a:cxn>
                <a:cxn ang="0">
                  <a:pos x="136" y="69"/>
                </a:cxn>
                <a:cxn ang="0">
                  <a:pos x="220" y="56"/>
                </a:cxn>
                <a:cxn ang="0">
                  <a:pos x="170" y="11"/>
                </a:cxn>
                <a:cxn ang="0">
                  <a:pos x="149" y="0"/>
                </a:cxn>
                <a:cxn ang="0">
                  <a:pos x="47" y="12"/>
                </a:cxn>
                <a:cxn ang="0">
                  <a:pos x="17" y="24"/>
                </a:cxn>
                <a:cxn ang="0">
                  <a:pos x="8" y="41"/>
                </a:cxn>
              </a:cxnLst>
              <a:rect l="0" t="0" r="r" b="b"/>
              <a:pathLst>
                <a:path w="220" h="73">
                  <a:moveTo>
                    <a:pt x="8" y="41"/>
                  </a:moveTo>
                  <a:cubicBezTo>
                    <a:pt x="17" y="44"/>
                    <a:pt x="23" y="50"/>
                    <a:pt x="32" y="51"/>
                  </a:cubicBezTo>
                  <a:cubicBezTo>
                    <a:pt x="38" y="54"/>
                    <a:pt x="43" y="56"/>
                    <a:pt x="50" y="57"/>
                  </a:cubicBezTo>
                  <a:cubicBezTo>
                    <a:pt x="58" y="60"/>
                    <a:pt x="67" y="62"/>
                    <a:pt x="76" y="63"/>
                  </a:cubicBezTo>
                  <a:cubicBezTo>
                    <a:pt x="105" y="73"/>
                    <a:pt x="86" y="68"/>
                    <a:pt x="136" y="69"/>
                  </a:cubicBezTo>
                  <a:cubicBezTo>
                    <a:pt x="188" y="68"/>
                    <a:pt x="180" y="64"/>
                    <a:pt x="220" y="56"/>
                  </a:cubicBezTo>
                  <a:cubicBezTo>
                    <a:pt x="198" y="47"/>
                    <a:pt x="195" y="15"/>
                    <a:pt x="170" y="11"/>
                  </a:cubicBezTo>
                  <a:cubicBezTo>
                    <a:pt x="164" y="6"/>
                    <a:pt x="156" y="3"/>
                    <a:pt x="149" y="0"/>
                  </a:cubicBezTo>
                  <a:cubicBezTo>
                    <a:pt x="113" y="2"/>
                    <a:pt x="82" y="5"/>
                    <a:pt x="47" y="12"/>
                  </a:cubicBezTo>
                  <a:cubicBezTo>
                    <a:pt x="38" y="16"/>
                    <a:pt x="27" y="22"/>
                    <a:pt x="17" y="24"/>
                  </a:cubicBezTo>
                  <a:cubicBezTo>
                    <a:pt x="12" y="27"/>
                    <a:pt x="0" y="36"/>
                    <a:pt x="8" y="41"/>
                  </a:cubicBezTo>
                  <a:close/>
                </a:path>
              </a:pathLst>
            </a:custGeom>
            <a:solidFill>
              <a:schemeClr val="bg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" name="Freeform 6"/>
            <p:cNvSpPr>
              <a:spLocks/>
            </p:cNvSpPr>
            <p:nvPr/>
          </p:nvSpPr>
          <p:spPr bwMode="auto">
            <a:xfrm>
              <a:off x="4175" y="1226"/>
              <a:ext cx="221" cy="56"/>
            </a:xfrm>
            <a:custGeom>
              <a:avLst/>
              <a:gdLst/>
              <a:ahLst/>
              <a:cxnLst>
                <a:cxn ang="0">
                  <a:pos x="0" y="44"/>
                </a:cxn>
                <a:cxn ang="0">
                  <a:pos x="30" y="18"/>
                </a:cxn>
                <a:cxn ang="0">
                  <a:pos x="69" y="8"/>
                </a:cxn>
                <a:cxn ang="0">
                  <a:pos x="107" y="3"/>
                </a:cxn>
                <a:cxn ang="0">
                  <a:pos x="161" y="2"/>
                </a:cxn>
                <a:cxn ang="0">
                  <a:pos x="189" y="15"/>
                </a:cxn>
                <a:cxn ang="0">
                  <a:pos x="221" y="56"/>
                </a:cxn>
              </a:cxnLst>
              <a:rect l="0" t="0" r="r" b="b"/>
              <a:pathLst>
                <a:path w="221" h="56">
                  <a:moveTo>
                    <a:pt x="0" y="44"/>
                  </a:moveTo>
                  <a:cubicBezTo>
                    <a:pt x="9" y="34"/>
                    <a:pt x="18" y="24"/>
                    <a:pt x="30" y="18"/>
                  </a:cubicBezTo>
                  <a:cubicBezTo>
                    <a:pt x="42" y="12"/>
                    <a:pt x="56" y="10"/>
                    <a:pt x="69" y="8"/>
                  </a:cubicBezTo>
                  <a:cubicBezTo>
                    <a:pt x="82" y="6"/>
                    <a:pt x="92" y="4"/>
                    <a:pt x="107" y="3"/>
                  </a:cubicBezTo>
                  <a:cubicBezTo>
                    <a:pt x="122" y="2"/>
                    <a:pt x="147" y="0"/>
                    <a:pt x="161" y="2"/>
                  </a:cubicBezTo>
                  <a:cubicBezTo>
                    <a:pt x="175" y="4"/>
                    <a:pt x="179" y="6"/>
                    <a:pt x="189" y="15"/>
                  </a:cubicBezTo>
                  <a:cubicBezTo>
                    <a:pt x="199" y="24"/>
                    <a:pt x="216" y="49"/>
                    <a:pt x="221" y="56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" name="Freeform 7"/>
            <p:cNvSpPr>
              <a:spLocks/>
            </p:cNvSpPr>
            <p:nvPr/>
          </p:nvSpPr>
          <p:spPr bwMode="auto">
            <a:xfrm>
              <a:off x="4109" y="1231"/>
              <a:ext cx="357" cy="6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6" y="33"/>
                </a:cxn>
                <a:cxn ang="0">
                  <a:pos x="71" y="40"/>
                </a:cxn>
                <a:cxn ang="0">
                  <a:pos x="129" y="58"/>
                </a:cxn>
                <a:cxn ang="0">
                  <a:pos x="180" y="63"/>
                </a:cxn>
                <a:cxn ang="0">
                  <a:pos x="236" y="60"/>
                </a:cxn>
                <a:cxn ang="0">
                  <a:pos x="293" y="42"/>
                </a:cxn>
                <a:cxn ang="0">
                  <a:pos x="335" y="18"/>
                </a:cxn>
                <a:cxn ang="0">
                  <a:pos x="342" y="12"/>
                </a:cxn>
                <a:cxn ang="0">
                  <a:pos x="347" y="10"/>
                </a:cxn>
                <a:cxn ang="0">
                  <a:pos x="357" y="4"/>
                </a:cxn>
              </a:cxnLst>
              <a:rect l="0" t="0" r="r" b="b"/>
              <a:pathLst>
                <a:path w="357" h="65">
                  <a:moveTo>
                    <a:pt x="0" y="0"/>
                  </a:moveTo>
                  <a:cubicBezTo>
                    <a:pt x="12" y="16"/>
                    <a:pt x="37" y="27"/>
                    <a:pt x="56" y="33"/>
                  </a:cubicBezTo>
                  <a:cubicBezTo>
                    <a:pt x="61" y="37"/>
                    <a:pt x="65" y="39"/>
                    <a:pt x="71" y="40"/>
                  </a:cubicBezTo>
                  <a:cubicBezTo>
                    <a:pt x="87" y="52"/>
                    <a:pt x="109" y="56"/>
                    <a:pt x="129" y="58"/>
                  </a:cubicBezTo>
                  <a:cubicBezTo>
                    <a:pt x="147" y="62"/>
                    <a:pt x="159" y="62"/>
                    <a:pt x="180" y="63"/>
                  </a:cubicBezTo>
                  <a:cubicBezTo>
                    <a:pt x="199" y="62"/>
                    <a:pt x="218" y="65"/>
                    <a:pt x="236" y="60"/>
                  </a:cubicBezTo>
                  <a:cubicBezTo>
                    <a:pt x="255" y="55"/>
                    <a:pt x="274" y="46"/>
                    <a:pt x="293" y="42"/>
                  </a:cubicBezTo>
                  <a:cubicBezTo>
                    <a:pt x="306" y="32"/>
                    <a:pt x="321" y="26"/>
                    <a:pt x="335" y="18"/>
                  </a:cubicBezTo>
                  <a:cubicBezTo>
                    <a:pt x="338" y="16"/>
                    <a:pt x="339" y="14"/>
                    <a:pt x="342" y="12"/>
                  </a:cubicBezTo>
                  <a:cubicBezTo>
                    <a:pt x="343" y="11"/>
                    <a:pt x="345" y="11"/>
                    <a:pt x="347" y="10"/>
                  </a:cubicBezTo>
                  <a:cubicBezTo>
                    <a:pt x="350" y="8"/>
                    <a:pt x="357" y="4"/>
                    <a:pt x="357" y="4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9" name="Isosceles Triangle 58"/>
          <p:cNvSpPr/>
          <p:nvPr/>
        </p:nvSpPr>
        <p:spPr>
          <a:xfrm>
            <a:off x="532707" y="5569387"/>
            <a:ext cx="798154" cy="688064"/>
          </a:xfrm>
          <a:prstGeom prst="triangl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Isosceles Triangle 59"/>
          <p:cNvSpPr/>
          <p:nvPr/>
        </p:nvSpPr>
        <p:spPr>
          <a:xfrm>
            <a:off x="1988807" y="5569387"/>
            <a:ext cx="798154" cy="688064"/>
          </a:xfrm>
          <a:prstGeom prst="triangl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Isosceles Triangle 60"/>
          <p:cNvSpPr/>
          <p:nvPr/>
        </p:nvSpPr>
        <p:spPr>
          <a:xfrm>
            <a:off x="3444907" y="5569387"/>
            <a:ext cx="798154" cy="688064"/>
          </a:xfrm>
          <a:prstGeom prst="triangl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2" name="Isosceles Triangle 61"/>
          <p:cNvSpPr/>
          <p:nvPr/>
        </p:nvSpPr>
        <p:spPr>
          <a:xfrm>
            <a:off x="4873846" y="5569387"/>
            <a:ext cx="798154" cy="688064"/>
          </a:xfrm>
          <a:prstGeom prst="triangl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3" name="Isosceles Triangle 62"/>
          <p:cNvSpPr/>
          <p:nvPr/>
        </p:nvSpPr>
        <p:spPr>
          <a:xfrm>
            <a:off x="6329946" y="5569387"/>
            <a:ext cx="798154" cy="688064"/>
          </a:xfrm>
          <a:prstGeom prst="triangl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4" name="Isosceles Triangle 63"/>
          <p:cNvSpPr/>
          <p:nvPr/>
        </p:nvSpPr>
        <p:spPr>
          <a:xfrm>
            <a:off x="7786046" y="5569387"/>
            <a:ext cx="798154" cy="688064"/>
          </a:xfrm>
          <a:prstGeom prst="triangl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AutoShape 64"/>
          <p:cNvSpPr>
            <a:spLocks noChangeArrowheads="1"/>
          </p:cNvSpPr>
          <p:nvPr/>
        </p:nvSpPr>
        <p:spPr bwMode="auto">
          <a:xfrm>
            <a:off x="3352800" y="1530036"/>
            <a:ext cx="2286000" cy="1136964"/>
          </a:xfrm>
          <a:prstGeom prst="wedgeRoundRectCallout">
            <a:avLst>
              <a:gd name="adj1" fmla="val 101218"/>
              <a:gd name="adj2" fmla="val -12662"/>
              <a:gd name="adj3" fmla="val 16667"/>
            </a:avLst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 anchor="ctr"/>
          <a:lstStyle/>
          <a:p>
            <a:endParaRPr lang="en-US" sz="4400" b="1"/>
          </a:p>
        </p:txBody>
      </p:sp>
      <p:sp>
        <p:nvSpPr>
          <p:cNvPr id="48" name="Rectangle 73"/>
          <p:cNvSpPr>
            <a:spLocks noChangeArrowheads="1"/>
          </p:cNvSpPr>
          <p:nvPr/>
        </p:nvSpPr>
        <p:spPr bwMode="auto">
          <a:xfrm>
            <a:off x="6673159" y="1299927"/>
            <a:ext cx="2081543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Suppose it does not hold at start</a:t>
            </a:r>
            <a:endParaRPr lang="en-US" sz="32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12F801FD-50FD-4468-B692-36C29A91C438}" type="slidenum">
              <a:rPr lang="ar-SA" smtClean="0">
                <a:cs typeface="Arial" pitchFamily="34" charset="0"/>
              </a:rPr>
              <a:pPr/>
              <a:t>26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386066" name="AutoShape 18"/>
          <p:cNvSpPr>
            <a:spLocks noChangeArrowheads="1"/>
          </p:cNvSpPr>
          <p:nvPr/>
        </p:nvSpPr>
        <p:spPr bwMode="auto">
          <a:xfrm flipH="1">
            <a:off x="3873500" y="2852738"/>
            <a:ext cx="1289050" cy="728662"/>
          </a:xfrm>
          <a:prstGeom prst="wedgeRoundRectCallout">
            <a:avLst>
              <a:gd name="adj1" fmla="val -146431"/>
              <a:gd name="adj2" fmla="val -93139"/>
              <a:gd name="adj3" fmla="val 16667"/>
            </a:avLst>
          </a:prstGeom>
          <a:solidFill>
            <a:schemeClr val="accent1"/>
          </a:solidFill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 anchor="ctr"/>
          <a:lstStyle/>
          <a:p>
            <a:endParaRPr lang="en-US" sz="4400" b="1"/>
          </a:p>
        </p:txBody>
      </p:sp>
      <p:sp>
        <p:nvSpPr>
          <p:cNvPr id="594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Critical States</a:t>
            </a:r>
          </a:p>
        </p:txBody>
      </p:sp>
      <p:sp>
        <p:nvSpPr>
          <p:cNvPr id="59401" name="Oval 5"/>
          <p:cNvSpPr>
            <a:spLocks noChangeArrowheads="1"/>
          </p:cNvSpPr>
          <p:nvPr/>
        </p:nvSpPr>
        <p:spPr bwMode="auto">
          <a:xfrm>
            <a:off x="3962400" y="2928938"/>
            <a:ext cx="1066800" cy="533400"/>
          </a:xfrm>
          <a:prstGeom prst="ellipse">
            <a:avLst/>
          </a:prstGeom>
          <a:solidFill>
            <a:srgbClr val="DDDDDD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9402" name="Oval 6"/>
          <p:cNvSpPr>
            <a:spLocks noChangeArrowheads="1"/>
          </p:cNvSpPr>
          <p:nvPr/>
        </p:nvSpPr>
        <p:spPr bwMode="auto">
          <a:xfrm>
            <a:off x="2670175" y="4110038"/>
            <a:ext cx="1066800" cy="533400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9403" name="Oval 7"/>
          <p:cNvSpPr>
            <a:spLocks noChangeArrowheads="1"/>
          </p:cNvSpPr>
          <p:nvPr/>
        </p:nvSpPr>
        <p:spPr bwMode="auto">
          <a:xfrm>
            <a:off x="5299075" y="4046538"/>
            <a:ext cx="1066800" cy="533400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9404" name="Line 8"/>
          <p:cNvSpPr>
            <a:spLocks noChangeShapeType="1"/>
          </p:cNvSpPr>
          <p:nvPr/>
        </p:nvSpPr>
        <p:spPr bwMode="auto">
          <a:xfrm flipH="1">
            <a:off x="3505200" y="3538538"/>
            <a:ext cx="533400" cy="533400"/>
          </a:xfrm>
          <a:prstGeom prst="line">
            <a:avLst/>
          </a:prstGeom>
          <a:noFill/>
          <a:ln w="76200">
            <a:solidFill>
              <a:srgbClr val="6666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9405" name="Line 9"/>
          <p:cNvSpPr>
            <a:spLocks noChangeShapeType="1"/>
          </p:cNvSpPr>
          <p:nvPr/>
        </p:nvSpPr>
        <p:spPr bwMode="auto">
          <a:xfrm>
            <a:off x="4953000" y="3538538"/>
            <a:ext cx="533400" cy="5334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86067" name="Text Box 19"/>
          <p:cNvSpPr txBox="1">
            <a:spLocks noChangeArrowheads="1"/>
          </p:cNvSpPr>
          <p:nvPr/>
        </p:nvSpPr>
        <p:spPr bwMode="auto">
          <a:xfrm>
            <a:off x="5613400" y="1817688"/>
            <a:ext cx="172561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36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critical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86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86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6066" grpId="0" animBg="1"/>
      <p:bldP spid="38606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Oval 37"/>
          <p:cNvSpPr>
            <a:spLocks noChangeArrowheads="1"/>
          </p:cNvSpPr>
          <p:nvPr/>
        </p:nvSpPr>
        <p:spPr bwMode="auto">
          <a:xfrm>
            <a:off x="4267200" y="4791075"/>
            <a:ext cx="1066800" cy="533400"/>
          </a:xfrm>
          <a:prstGeom prst="ellipse">
            <a:avLst/>
          </a:prstGeom>
          <a:solidFill>
            <a:srgbClr val="DDDDDD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 anchorCtr="1"/>
          <a:lstStyle/>
          <a:p>
            <a:endParaRPr lang="en-US" sz="3200" b="1" baseline="-25000" dirty="0">
              <a:solidFill>
                <a:srgbClr val="FF0000"/>
              </a:solidFill>
            </a:endParaRPr>
          </a:p>
        </p:txBody>
      </p:sp>
      <p:sp>
        <p:nvSpPr>
          <p:cNvPr id="61447" name="Oval 12"/>
          <p:cNvSpPr>
            <a:spLocks noChangeArrowheads="1"/>
          </p:cNvSpPr>
          <p:nvPr/>
        </p:nvSpPr>
        <p:spPr bwMode="auto">
          <a:xfrm>
            <a:off x="4264025" y="4791075"/>
            <a:ext cx="1066800" cy="5334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4400" dirty="0"/>
          </a:p>
        </p:txBody>
      </p:sp>
      <p:sp>
        <p:nvSpPr>
          <p:cNvPr id="61442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75D4F0F7-97A9-4BD3-8467-37FE0D7B6686}" type="slidenum">
              <a:rPr lang="ar-SA" smtClean="0">
                <a:cs typeface="Arial" pitchFamily="34" charset="0"/>
              </a:rPr>
              <a:pPr/>
              <a:t>27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title"/>
          </p:nvPr>
        </p:nvSpPr>
        <p:spPr>
          <a:xfrm>
            <a:off x="658813" y="490538"/>
            <a:ext cx="7772400" cy="1143000"/>
          </a:xfrm>
        </p:spPr>
        <p:txBody>
          <a:bodyPr/>
          <a:lstStyle/>
          <a:p>
            <a:r>
              <a:rPr lang="en-US" dirty="0" smtClean="0"/>
              <a:t>Critical States Exist</a:t>
            </a:r>
          </a:p>
        </p:txBody>
      </p:sp>
      <p:sp>
        <p:nvSpPr>
          <p:cNvPr id="61444" name="Oval 4"/>
          <p:cNvSpPr>
            <a:spLocks noChangeArrowheads="1"/>
          </p:cNvSpPr>
          <p:nvPr/>
        </p:nvSpPr>
        <p:spPr bwMode="auto">
          <a:xfrm>
            <a:off x="2668588" y="2681288"/>
            <a:ext cx="1066800" cy="533400"/>
          </a:xfrm>
          <a:prstGeom prst="ellipse">
            <a:avLst/>
          </a:prstGeom>
          <a:solidFill>
            <a:srgbClr val="DDDDDD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3200" b="1" baseline="-25000" dirty="0">
              <a:solidFill>
                <a:schemeClr val="accent2"/>
              </a:solidFill>
            </a:endParaRPr>
          </a:p>
        </p:txBody>
      </p:sp>
      <p:sp>
        <p:nvSpPr>
          <p:cNvPr id="61445" name="Oval 8"/>
          <p:cNvSpPr>
            <a:spLocks noChangeArrowheads="1"/>
          </p:cNvSpPr>
          <p:nvPr/>
        </p:nvSpPr>
        <p:spPr bwMode="auto">
          <a:xfrm>
            <a:off x="2552700" y="4154488"/>
            <a:ext cx="1066800" cy="533400"/>
          </a:xfrm>
          <a:prstGeom prst="ellipse">
            <a:avLst/>
          </a:prstGeom>
          <a:solidFill>
            <a:srgbClr val="DDDDDD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3200" b="1" baseline="-25000" dirty="0">
              <a:solidFill>
                <a:schemeClr val="accent2"/>
              </a:solidFill>
            </a:endParaRPr>
          </a:p>
        </p:txBody>
      </p:sp>
      <p:sp>
        <p:nvSpPr>
          <p:cNvPr id="61446" name="Oval 11"/>
          <p:cNvSpPr>
            <a:spLocks noChangeArrowheads="1"/>
          </p:cNvSpPr>
          <p:nvPr/>
        </p:nvSpPr>
        <p:spPr bwMode="auto">
          <a:xfrm>
            <a:off x="4183063" y="3416300"/>
            <a:ext cx="1066800" cy="533400"/>
          </a:xfrm>
          <a:prstGeom prst="ellipse">
            <a:avLst/>
          </a:prstGeom>
          <a:solidFill>
            <a:srgbClr val="DDDDDD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3200" b="1" baseline="-25000" dirty="0">
              <a:solidFill>
                <a:srgbClr val="FF0000"/>
              </a:solidFill>
            </a:endParaRPr>
          </a:p>
        </p:txBody>
      </p:sp>
      <p:sp>
        <p:nvSpPr>
          <p:cNvPr id="61448" name="Line 22"/>
          <p:cNvSpPr>
            <a:spLocks noChangeShapeType="1"/>
          </p:cNvSpPr>
          <p:nvPr/>
        </p:nvSpPr>
        <p:spPr bwMode="auto">
          <a:xfrm>
            <a:off x="3751263" y="3151188"/>
            <a:ext cx="530225" cy="317500"/>
          </a:xfrm>
          <a:prstGeom prst="line">
            <a:avLst/>
          </a:prstGeom>
          <a:noFill/>
          <a:ln w="76200">
            <a:solidFill>
              <a:srgbClr val="FF0000"/>
            </a:solidFill>
            <a:prstDash val="solid"/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49" name="Line 25"/>
          <p:cNvSpPr>
            <a:spLocks noChangeShapeType="1"/>
          </p:cNvSpPr>
          <p:nvPr/>
        </p:nvSpPr>
        <p:spPr bwMode="auto">
          <a:xfrm flipH="1">
            <a:off x="3502025" y="3827463"/>
            <a:ext cx="609600" cy="381000"/>
          </a:xfrm>
          <a:prstGeom prst="line">
            <a:avLst/>
          </a:prstGeom>
          <a:noFill/>
          <a:ln w="76200">
            <a:solidFill>
              <a:srgbClr val="6666FF"/>
            </a:solidFill>
            <a:prstDash val="solid"/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50" name="Line 30"/>
          <p:cNvSpPr>
            <a:spLocks noChangeShapeType="1"/>
          </p:cNvSpPr>
          <p:nvPr/>
        </p:nvSpPr>
        <p:spPr bwMode="auto">
          <a:xfrm>
            <a:off x="5211763" y="5391150"/>
            <a:ext cx="279400" cy="252413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51" name="Line 31"/>
          <p:cNvSpPr>
            <a:spLocks noChangeShapeType="1"/>
          </p:cNvSpPr>
          <p:nvPr/>
        </p:nvSpPr>
        <p:spPr bwMode="auto">
          <a:xfrm>
            <a:off x="3651250" y="4568825"/>
            <a:ext cx="542925" cy="344488"/>
          </a:xfrm>
          <a:prstGeom prst="line">
            <a:avLst/>
          </a:prstGeom>
          <a:noFill/>
          <a:ln w="76200">
            <a:solidFill>
              <a:srgbClr val="FF0000"/>
            </a:solidFill>
            <a:prstDash val="solid"/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52" name="Text Box 35"/>
          <p:cNvSpPr txBox="1">
            <a:spLocks noChangeArrowheads="1"/>
          </p:cNvSpPr>
          <p:nvPr/>
        </p:nvSpPr>
        <p:spPr bwMode="auto">
          <a:xfrm>
            <a:off x="2841625" y="7612063"/>
            <a:ext cx="184150" cy="176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endParaRPr lang="en-US" sz="4400" b="1"/>
          </a:p>
          <a:p>
            <a:pPr algn="r">
              <a:spcBef>
                <a:spcPct val="50000"/>
              </a:spcBef>
            </a:pPr>
            <a:endParaRPr lang="en-US" sz="4400" b="1"/>
          </a:p>
        </p:txBody>
      </p:sp>
      <p:sp>
        <p:nvSpPr>
          <p:cNvPr id="61453" name="Text Box 36"/>
          <p:cNvSpPr txBox="1">
            <a:spLocks noChangeArrowheads="1"/>
          </p:cNvSpPr>
          <p:nvPr/>
        </p:nvSpPr>
        <p:spPr bwMode="auto">
          <a:xfrm>
            <a:off x="1736725" y="8645525"/>
            <a:ext cx="1841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endParaRPr lang="en-US" sz="4400" b="1"/>
          </a:p>
        </p:txBody>
      </p:sp>
      <p:sp>
        <p:nvSpPr>
          <p:cNvPr id="61454" name="Oval 37"/>
          <p:cNvSpPr>
            <a:spLocks noChangeArrowheads="1"/>
          </p:cNvSpPr>
          <p:nvPr/>
        </p:nvSpPr>
        <p:spPr bwMode="auto">
          <a:xfrm>
            <a:off x="4038600" y="1981200"/>
            <a:ext cx="1066800" cy="533400"/>
          </a:xfrm>
          <a:prstGeom prst="ellipse">
            <a:avLst/>
          </a:prstGeom>
          <a:solidFill>
            <a:srgbClr val="DDDDDD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 anchorCtr="1"/>
          <a:lstStyle/>
          <a:p>
            <a:endParaRPr lang="en-US" sz="3200" b="1" baseline="-25000" dirty="0">
              <a:solidFill>
                <a:srgbClr val="FF0000"/>
              </a:solidFill>
            </a:endParaRPr>
          </a:p>
        </p:txBody>
      </p:sp>
      <p:sp>
        <p:nvSpPr>
          <p:cNvPr id="61455" name="Line 38"/>
          <p:cNvSpPr>
            <a:spLocks noChangeShapeType="1"/>
          </p:cNvSpPr>
          <p:nvPr/>
        </p:nvSpPr>
        <p:spPr bwMode="auto">
          <a:xfrm flipH="1">
            <a:off x="3544888" y="2422525"/>
            <a:ext cx="423862" cy="269875"/>
          </a:xfrm>
          <a:prstGeom prst="line">
            <a:avLst/>
          </a:prstGeom>
          <a:noFill/>
          <a:ln w="76200">
            <a:solidFill>
              <a:srgbClr val="6666FF"/>
            </a:solidFill>
            <a:prstDash val="solid"/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56" name="Line 39"/>
          <p:cNvSpPr>
            <a:spLocks noChangeShapeType="1"/>
          </p:cNvSpPr>
          <p:nvPr/>
        </p:nvSpPr>
        <p:spPr bwMode="auto">
          <a:xfrm>
            <a:off x="5041900" y="2530475"/>
            <a:ext cx="434975" cy="338314"/>
          </a:xfrm>
          <a:prstGeom prst="line">
            <a:avLst/>
          </a:prstGeom>
          <a:noFill/>
          <a:ln w="76200">
            <a:solidFill>
              <a:srgbClr val="FF0000"/>
            </a:solidFill>
            <a:prstDash val="sysDot"/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58" name="Line 50"/>
          <p:cNvSpPr>
            <a:spLocks noChangeShapeType="1"/>
          </p:cNvSpPr>
          <p:nvPr/>
        </p:nvSpPr>
        <p:spPr bwMode="auto">
          <a:xfrm flipH="1">
            <a:off x="4160838" y="5384800"/>
            <a:ext cx="196850" cy="228600"/>
          </a:xfrm>
          <a:prstGeom prst="line">
            <a:avLst/>
          </a:prstGeom>
          <a:noFill/>
          <a:ln w="76200">
            <a:solidFill>
              <a:srgbClr val="6666FF"/>
            </a:solidFill>
            <a:prstDash val="sysDot"/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62" name="Line 54"/>
          <p:cNvSpPr>
            <a:spLocks noChangeShapeType="1"/>
          </p:cNvSpPr>
          <p:nvPr/>
        </p:nvSpPr>
        <p:spPr bwMode="auto">
          <a:xfrm flipH="1">
            <a:off x="2235200" y="3176588"/>
            <a:ext cx="423863" cy="269875"/>
          </a:xfrm>
          <a:prstGeom prst="line">
            <a:avLst/>
          </a:prstGeom>
          <a:noFill/>
          <a:ln w="76200">
            <a:solidFill>
              <a:srgbClr val="6666FF"/>
            </a:solidFill>
            <a:prstDash val="sysDot"/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63" name="Line 55"/>
          <p:cNvSpPr>
            <a:spLocks noChangeShapeType="1"/>
          </p:cNvSpPr>
          <p:nvPr/>
        </p:nvSpPr>
        <p:spPr bwMode="auto">
          <a:xfrm flipH="1">
            <a:off x="2085975" y="4702175"/>
            <a:ext cx="423863" cy="269875"/>
          </a:xfrm>
          <a:prstGeom prst="line">
            <a:avLst/>
          </a:prstGeom>
          <a:noFill/>
          <a:ln w="76200">
            <a:solidFill>
              <a:srgbClr val="6666FF"/>
            </a:solidFill>
            <a:prstDash val="sysDot"/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64" name="Line 56"/>
          <p:cNvSpPr>
            <a:spLocks noChangeShapeType="1"/>
          </p:cNvSpPr>
          <p:nvPr/>
        </p:nvSpPr>
        <p:spPr bwMode="auto">
          <a:xfrm>
            <a:off x="5299075" y="3884613"/>
            <a:ext cx="425450" cy="330904"/>
          </a:xfrm>
          <a:prstGeom prst="line">
            <a:avLst/>
          </a:prstGeom>
          <a:noFill/>
          <a:ln w="76200">
            <a:solidFill>
              <a:srgbClr val="FF0000"/>
            </a:solidFill>
            <a:prstDash val="sysDot"/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Oval 37"/>
          <p:cNvSpPr>
            <a:spLocks noChangeArrowheads="1"/>
          </p:cNvSpPr>
          <p:nvPr/>
        </p:nvSpPr>
        <p:spPr bwMode="auto">
          <a:xfrm>
            <a:off x="1401147" y="3477209"/>
            <a:ext cx="1066800" cy="533400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 anchorCtr="1"/>
          <a:lstStyle/>
          <a:p>
            <a:endParaRPr lang="en-US" sz="3200" b="1" baseline="-25000" dirty="0">
              <a:solidFill>
                <a:srgbClr val="FF0000"/>
              </a:solidFill>
            </a:endParaRPr>
          </a:p>
        </p:txBody>
      </p:sp>
      <p:sp>
        <p:nvSpPr>
          <p:cNvPr id="29" name="Oval 37"/>
          <p:cNvSpPr>
            <a:spLocks noChangeArrowheads="1"/>
          </p:cNvSpPr>
          <p:nvPr/>
        </p:nvSpPr>
        <p:spPr bwMode="auto">
          <a:xfrm>
            <a:off x="5511289" y="4256315"/>
            <a:ext cx="1066800" cy="533400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 anchorCtr="1"/>
          <a:lstStyle/>
          <a:p>
            <a:endParaRPr lang="en-US" sz="3200" b="1" baseline="-25000" dirty="0">
              <a:solidFill>
                <a:srgbClr val="FF0000"/>
              </a:solidFill>
            </a:endParaRPr>
          </a:p>
        </p:txBody>
      </p:sp>
      <p:sp>
        <p:nvSpPr>
          <p:cNvPr id="30" name="Oval 37"/>
          <p:cNvSpPr>
            <a:spLocks noChangeArrowheads="1"/>
          </p:cNvSpPr>
          <p:nvPr/>
        </p:nvSpPr>
        <p:spPr bwMode="auto">
          <a:xfrm>
            <a:off x="5511289" y="5685454"/>
            <a:ext cx="1066800" cy="533400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 anchorCtr="1"/>
          <a:lstStyle/>
          <a:p>
            <a:endParaRPr lang="en-US" sz="3200" b="1" baseline="-25000" dirty="0">
              <a:solidFill>
                <a:srgbClr val="FF0000"/>
              </a:solidFill>
            </a:endParaRPr>
          </a:p>
        </p:txBody>
      </p:sp>
      <p:sp>
        <p:nvSpPr>
          <p:cNvPr id="31" name="Oval 37"/>
          <p:cNvSpPr>
            <a:spLocks noChangeArrowheads="1"/>
          </p:cNvSpPr>
          <p:nvPr/>
        </p:nvSpPr>
        <p:spPr bwMode="auto">
          <a:xfrm>
            <a:off x="3509865" y="5679233"/>
            <a:ext cx="1066800" cy="533400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 anchorCtr="1"/>
          <a:lstStyle/>
          <a:p>
            <a:endParaRPr lang="en-US" sz="3200" b="1" baseline="-25000" dirty="0">
              <a:solidFill>
                <a:srgbClr val="FF0000"/>
              </a:solidFill>
            </a:endParaRPr>
          </a:p>
        </p:txBody>
      </p:sp>
      <p:sp>
        <p:nvSpPr>
          <p:cNvPr id="32" name="Oval 37"/>
          <p:cNvSpPr>
            <a:spLocks noChangeArrowheads="1"/>
          </p:cNvSpPr>
          <p:nvPr/>
        </p:nvSpPr>
        <p:spPr bwMode="auto">
          <a:xfrm>
            <a:off x="5511289" y="2827176"/>
            <a:ext cx="1066800" cy="533400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 anchorCtr="1"/>
          <a:lstStyle/>
          <a:p>
            <a:endParaRPr lang="en-US" sz="3200" b="1" baseline="-25000" dirty="0">
              <a:solidFill>
                <a:srgbClr val="FF0000"/>
              </a:solidFill>
            </a:endParaRPr>
          </a:p>
        </p:txBody>
      </p:sp>
      <p:sp>
        <p:nvSpPr>
          <p:cNvPr id="33" name="Oval 37"/>
          <p:cNvSpPr>
            <a:spLocks noChangeArrowheads="1"/>
          </p:cNvSpPr>
          <p:nvPr/>
        </p:nvSpPr>
        <p:spPr bwMode="auto">
          <a:xfrm>
            <a:off x="1407367" y="5022980"/>
            <a:ext cx="1066800" cy="533400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 anchorCtr="1"/>
          <a:lstStyle/>
          <a:p>
            <a:endParaRPr lang="en-US" sz="3200" b="1" baseline="-25000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461871" y="4926563"/>
            <a:ext cx="12041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critical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174795" y="1916663"/>
            <a:ext cx="24641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Non-satisfying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1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1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61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1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61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61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61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61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61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61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61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61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61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61447" grpId="0" animBg="1"/>
      <p:bldP spid="61444" grpId="0" animBg="1"/>
      <p:bldP spid="61445" grpId="0" animBg="1"/>
      <p:bldP spid="61446" grpId="0" animBg="1"/>
      <p:bldP spid="61448" grpId="0" animBg="1"/>
      <p:bldP spid="61449" grpId="0" animBg="1"/>
      <p:bldP spid="61450" grpId="0" animBg="1"/>
      <p:bldP spid="61451" grpId="0" animBg="1"/>
      <p:bldP spid="61455" grpId="0" animBg="1"/>
      <p:bldP spid="61456" grpId="0" animBg="1"/>
      <p:bldP spid="61458" grpId="0" animBg="1"/>
      <p:bldP spid="61462" grpId="0" animBg="1"/>
      <p:bldP spid="61463" grpId="0" animBg="1"/>
      <p:bldP spid="61464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6E307B33-DD61-42BC-B039-FF5386548D2D}" type="slidenum">
              <a:rPr lang="ar-SA" smtClean="0">
                <a:cs typeface="Arial" pitchFamily="34" charset="0"/>
              </a:rPr>
              <a:pPr/>
              <a:t>28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419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Eventual Property</a:t>
            </a:r>
          </a:p>
        </p:txBody>
      </p:sp>
      <p:sp>
        <p:nvSpPr>
          <p:cNvPr id="41990" name="Oval 6"/>
          <p:cNvSpPr>
            <a:spLocks noChangeArrowheads="1"/>
          </p:cNvSpPr>
          <p:nvPr/>
        </p:nvSpPr>
        <p:spPr bwMode="auto">
          <a:xfrm>
            <a:off x="2336800" y="2971800"/>
            <a:ext cx="1066800" cy="53340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1" name="Oval 7"/>
          <p:cNvSpPr>
            <a:spLocks noChangeArrowheads="1"/>
          </p:cNvSpPr>
          <p:nvPr/>
        </p:nvSpPr>
        <p:spPr bwMode="auto">
          <a:xfrm>
            <a:off x="5740400" y="2971800"/>
            <a:ext cx="1066800" cy="533400"/>
          </a:xfrm>
          <a:prstGeom prst="ellipse">
            <a:avLst/>
          </a:prstGeom>
          <a:solidFill>
            <a:srgbClr val="DDDDDD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2" name="Oval 13"/>
          <p:cNvSpPr>
            <a:spLocks noChangeArrowheads="1"/>
          </p:cNvSpPr>
          <p:nvPr/>
        </p:nvSpPr>
        <p:spPr bwMode="auto">
          <a:xfrm>
            <a:off x="974725" y="3733800"/>
            <a:ext cx="1066800" cy="533400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3" name="Oval 14"/>
          <p:cNvSpPr>
            <a:spLocks noChangeArrowheads="1"/>
          </p:cNvSpPr>
          <p:nvPr/>
        </p:nvSpPr>
        <p:spPr bwMode="auto">
          <a:xfrm>
            <a:off x="390525" y="4724400"/>
            <a:ext cx="1066800" cy="533400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4" name="Oval 15"/>
          <p:cNvSpPr>
            <a:spLocks noChangeArrowheads="1"/>
          </p:cNvSpPr>
          <p:nvPr/>
        </p:nvSpPr>
        <p:spPr bwMode="auto">
          <a:xfrm>
            <a:off x="1849438" y="4724400"/>
            <a:ext cx="1066800" cy="533400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5" name="Oval 16"/>
          <p:cNvSpPr>
            <a:spLocks noChangeArrowheads="1"/>
          </p:cNvSpPr>
          <p:nvPr/>
        </p:nvSpPr>
        <p:spPr bwMode="auto">
          <a:xfrm>
            <a:off x="5059363" y="3733800"/>
            <a:ext cx="1066800" cy="53340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6" name="Oval 17"/>
          <p:cNvSpPr>
            <a:spLocks noChangeArrowheads="1"/>
          </p:cNvSpPr>
          <p:nvPr/>
        </p:nvSpPr>
        <p:spPr bwMode="auto">
          <a:xfrm>
            <a:off x="7102475" y="3733800"/>
            <a:ext cx="1066800" cy="533400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7" name="Oval 20"/>
          <p:cNvSpPr>
            <a:spLocks noChangeArrowheads="1"/>
          </p:cNvSpPr>
          <p:nvPr/>
        </p:nvSpPr>
        <p:spPr bwMode="auto">
          <a:xfrm>
            <a:off x="3016250" y="3733800"/>
            <a:ext cx="1066800" cy="533400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8" name="Oval 21"/>
          <p:cNvSpPr>
            <a:spLocks noChangeArrowheads="1"/>
          </p:cNvSpPr>
          <p:nvPr/>
        </p:nvSpPr>
        <p:spPr bwMode="auto">
          <a:xfrm>
            <a:off x="3308350" y="4724400"/>
            <a:ext cx="1066800" cy="533400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9" name="Oval 22"/>
          <p:cNvSpPr>
            <a:spLocks noChangeArrowheads="1"/>
          </p:cNvSpPr>
          <p:nvPr/>
        </p:nvSpPr>
        <p:spPr bwMode="auto">
          <a:xfrm>
            <a:off x="4767263" y="4724400"/>
            <a:ext cx="1066800" cy="533400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00" name="Oval 23"/>
          <p:cNvSpPr>
            <a:spLocks noChangeArrowheads="1"/>
          </p:cNvSpPr>
          <p:nvPr/>
        </p:nvSpPr>
        <p:spPr bwMode="auto">
          <a:xfrm>
            <a:off x="6226175" y="4724400"/>
            <a:ext cx="1066800" cy="533400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01" name="Oval 24"/>
          <p:cNvSpPr>
            <a:spLocks noChangeArrowheads="1"/>
          </p:cNvSpPr>
          <p:nvPr/>
        </p:nvSpPr>
        <p:spPr bwMode="auto">
          <a:xfrm>
            <a:off x="7686675" y="4724400"/>
            <a:ext cx="1066800" cy="533400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08" name="Line 47"/>
          <p:cNvSpPr>
            <a:spLocks noChangeShapeType="1"/>
          </p:cNvSpPr>
          <p:nvPr/>
        </p:nvSpPr>
        <p:spPr bwMode="auto">
          <a:xfrm flipH="1">
            <a:off x="1828800" y="3429000"/>
            <a:ext cx="533400" cy="304800"/>
          </a:xfrm>
          <a:prstGeom prst="line">
            <a:avLst/>
          </a:prstGeom>
          <a:noFill/>
          <a:ln w="76200">
            <a:solidFill>
              <a:srgbClr val="6666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09" name="Line 49"/>
          <p:cNvSpPr>
            <a:spLocks noChangeShapeType="1"/>
          </p:cNvSpPr>
          <p:nvPr/>
        </p:nvSpPr>
        <p:spPr bwMode="auto">
          <a:xfrm>
            <a:off x="6781800" y="3429000"/>
            <a:ext cx="533400" cy="304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10" name="Line 50"/>
          <p:cNvSpPr>
            <a:spLocks noChangeShapeType="1"/>
          </p:cNvSpPr>
          <p:nvPr/>
        </p:nvSpPr>
        <p:spPr bwMode="auto">
          <a:xfrm flipH="1">
            <a:off x="5486400" y="3429000"/>
            <a:ext cx="304800" cy="304800"/>
          </a:xfrm>
          <a:prstGeom prst="line">
            <a:avLst/>
          </a:prstGeom>
          <a:noFill/>
          <a:ln w="76200">
            <a:solidFill>
              <a:srgbClr val="6666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11" name="Line 51"/>
          <p:cNvSpPr>
            <a:spLocks noChangeShapeType="1"/>
          </p:cNvSpPr>
          <p:nvPr/>
        </p:nvSpPr>
        <p:spPr bwMode="auto">
          <a:xfrm>
            <a:off x="3352800" y="3429000"/>
            <a:ext cx="304800" cy="304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12" name="Line 52"/>
          <p:cNvSpPr>
            <a:spLocks noChangeShapeType="1"/>
          </p:cNvSpPr>
          <p:nvPr/>
        </p:nvSpPr>
        <p:spPr bwMode="auto">
          <a:xfrm flipH="1">
            <a:off x="990600" y="4343400"/>
            <a:ext cx="304800" cy="3810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13" name="Line 53"/>
          <p:cNvSpPr>
            <a:spLocks noChangeShapeType="1"/>
          </p:cNvSpPr>
          <p:nvPr/>
        </p:nvSpPr>
        <p:spPr bwMode="auto">
          <a:xfrm>
            <a:off x="7848600" y="4343400"/>
            <a:ext cx="304800" cy="381000"/>
          </a:xfrm>
          <a:prstGeom prst="line">
            <a:avLst/>
          </a:prstGeom>
          <a:noFill/>
          <a:ln w="76200">
            <a:solidFill>
              <a:srgbClr val="6666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14" name="Line 54"/>
          <p:cNvSpPr>
            <a:spLocks noChangeShapeType="1"/>
          </p:cNvSpPr>
          <p:nvPr/>
        </p:nvSpPr>
        <p:spPr bwMode="auto">
          <a:xfrm flipH="1">
            <a:off x="2667000" y="4343400"/>
            <a:ext cx="609600" cy="381000"/>
          </a:xfrm>
          <a:prstGeom prst="line">
            <a:avLst/>
          </a:prstGeom>
          <a:noFill/>
          <a:ln w="76200">
            <a:solidFill>
              <a:srgbClr val="6666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15" name="Line 55"/>
          <p:cNvSpPr>
            <a:spLocks noChangeShapeType="1"/>
          </p:cNvSpPr>
          <p:nvPr/>
        </p:nvSpPr>
        <p:spPr bwMode="auto">
          <a:xfrm>
            <a:off x="5867400" y="4343400"/>
            <a:ext cx="609600" cy="3810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16" name="Line 56"/>
          <p:cNvSpPr>
            <a:spLocks noChangeShapeType="1"/>
          </p:cNvSpPr>
          <p:nvPr/>
        </p:nvSpPr>
        <p:spPr bwMode="auto">
          <a:xfrm>
            <a:off x="3657600" y="4343400"/>
            <a:ext cx="228600" cy="3810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17" name="Line 57"/>
          <p:cNvSpPr>
            <a:spLocks noChangeShapeType="1"/>
          </p:cNvSpPr>
          <p:nvPr/>
        </p:nvSpPr>
        <p:spPr bwMode="auto">
          <a:xfrm flipH="1">
            <a:off x="5105400" y="4343400"/>
            <a:ext cx="228600" cy="381000"/>
          </a:xfrm>
          <a:prstGeom prst="line">
            <a:avLst/>
          </a:prstGeom>
          <a:noFill/>
          <a:ln w="76200">
            <a:solidFill>
              <a:srgbClr val="6666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18" name="Line 58"/>
          <p:cNvSpPr>
            <a:spLocks noChangeShapeType="1"/>
          </p:cNvSpPr>
          <p:nvPr/>
        </p:nvSpPr>
        <p:spPr bwMode="auto">
          <a:xfrm>
            <a:off x="914400" y="5257800"/>
            <a:ext cx="0" cy="304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19" name="Line 59"/>
          <p:cNvSpPr>
            <a:spLocks noChangeShapeType="1"/>
          </p:cNvSpPr>
          <p:nvPr/>
        </p:nvSpPr>
        <p:spPr bwMode="auto">
          <a:xfrm>
            <a:off x="2362200" y="5257800"/>
            <a:ext cx="0" cy="304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20" name="Line 60"/>
          <p:cNvSpPr>
            <a:spLocks noChangeShapeType="1"/>
          </p:cNvSpPr>
          <p:nvPr/>
        </p:nvSpPr>
        <p:spPr bwMode="auto">
          <a:xfrm>
            <a:off x="3810000" y="5257800"/>
            <a:ext cx="0" cy="304800"/>
          </a:xfrm>
          <a:prstGeom prst="line">
            <a:avLst/>
          </a:prstGeom>
          <a:noFill/>
          <a:ln w="76200">
            <a:solidFill>
              <a:srgbClr val="6666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21" name="Line 61"/>
          <p:cNvSpPr>
            <a:spLocks noChangeShapeType="1"/>
          </p:cNvSpPr>
          <p:nvPr/>
        </p:nvSpPr>
        <p:spPr bwMode="auto">
          <a:xfrm>
            <a:off x="5257800" y="5257800"/>
            <a:ext cx="0" cy="304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22" name="Line 62"/>
          <p:cNvSpPr>
            <a:spLocks noChangeShapeType="1"/>
          </p:cNvSpPr>
          <p:nvPr/>
        </p:nvSpPr>
        <p:spPr bwMode="auto">
          <a:xfrm>
            <a:off x="6705600" y="5257800"/>
            <a:ext cx="0" cy="304800"/>
          </a:xfrm>
          <a:prstGeom prst="line">
            <a:avLst/>
          </a:prstGeom>
          <a:noFill/>
          <a:ln w="76200">
            <a:solidFill>
              <a:srgbClr val="6666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23" name="Line 63"/>
          <p:cNvSpPr>
            <a:spLocks noChangeShapeType="1"/>
          </p:cNvSpPr>
          <p:nvPr/>
        </p:nvSpPr>
        <p:spPr bwMode="auto">
          <a:xfrm>
            <a:off x="8153400" y="5257800"/>
            <a:ext cx="0" cy="304800"/>
          </a:xfrm>
          <a:prstGeom prst="line">
            <a:avLst/>
          </a:prstGeom>
          <a:noFill/>
          <a:ln w="76200">
            <a:solidFill>
              <a:srgbClr val="6666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35" name="Line 86"/>
          <p:cNvSpPr>
            <a:spLocks noChangeShapeType="1"/>
          </p:cNvSpPr>
          <p:nvPr/>
        </p:nvSpPr>
        <p:spPr bwMode="auto">
          <a:xfrm flipH="1">
            <a:off x="3200400" y="2514600"/>
            <a:ext cx="914400" cy="457200"/>
          </a:xfrm>
          <a:prstGeom prst="line">
            <a:avLst/>
          </a:prstGeom>
          <a:noFill/>
          <a:ln w="76200">
            <a:solidFill>
              <a:srgbClr val="6666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36" name="Line 87"/>
          <p:cNvSpPr>
            <a:spLocks noChangeShapeType="1"/>
          </p:cNvSpPr>
          <p:nvPr/>
        </p:nvSpPr>
        <p:spPr bwMode="auto">
          <a:xfrm>
            <a:off x="5029200" y="2514600"/>
            <a:ext cx="914400" cy="4572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Oval 3"/>
          <p:cNvSpPr>
            <a:spLocks noChangeArrowheads="1"/>
          </p:cNvSpPr>
          <p:nvPr/>
        </p:nvSpPr>
        <p:spPr bwMode="auto">
          <a:xfrm>
            <a:off x="3883936" y="1597188"/>
            <a:ext cx="1310283" cy="902311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267102" y="1983550"/>
            <a:ext cx="545551" cy="138386"/>
            <a:chOff x="4109" y="1226"/>
            <a:chExt cx="357" cy="76"/>
          </a:xfrm>
        </p:grpSpPr>
        <p:sp>
          <p:nvSpPr>
            <p:cNvPr id="56" name="Freeform 5"/>
            <p:cNvSpPr>
              <a:spLocks/>
            </p:cNvSpPr>
            <p:nvPr/>
          </p:nvSpPr>
          <p:spPr bwMode="auto">
            <a:xfrm>
              <a:off x="4173" y="1229"/>
              <a:ext cx="220" cy="73"/>
            </a:xfrm>
            <a:custGeom>
              <a:avLst/>
              <a:gdLst/>
              <a:ahLst/>
              <a:cxnLst>
                <a:cxn ang="0">
                  <a:pos x="8" y="41"/>
                </a:cxn>
                <a:cxn ang="0">
                  <a:pos x="32" y="51"/>
                </a:cxn>
                <a:cxn ang="0">
                  <a:pos x="50" y="57"/>
                </a:cxn>
                <a:cxn ang="0">
                  <a:pos x="76" y="63"/>
                </a:cxn>
                <a:cxn ang="0">
                  <a:pos x="136" y="69"/>
                </a:cxn>
                <a:cxn ang="0">
                  <a:pos x="220" y="56"/>
                </a:cxn>
                <a:cxn ang="0">
                  <a:pos x="170" y="11"/>
                </a:cxn>
                <a:cxn ang="0">
                  <a:pos x="149" y="0"/>
                </a:cxn>
                <a:cxn ang="0">
                  <a:pos x="47" y="12"/>
                </a:cxn>
                <a:cxn ang="0">
                  <a:pos x="17" y="24"/>
                </a:cxn>
                <a:cxn ang="0">
                  <a:pos x="8" y="41"/>
                </a:cxn>
              </a:cxnLst>
              <a:rect l="0" t="0" r="r" b="b"/>
              <a:pathLst>
                <a:path w="220" h="73">
                  <a:moveTo>
                    <a:pt x="8" y="41"/>
                  </a:moveTo>
                  <a:cubicBezTo>
                    <a:pt x="17" y="44"/>
                    <a:pt x="23" y="50"/>
                    <a:pt x="32" y="51"/>
                  </a:cubicBezTo>
                  <a:cubicBezTo>
                    <a:pt x="38" y="54"/>
                    <a:pt x="43" y="56"/>
                    <a:pt x="50" y="57"/>
                  </a:cubicBezTo>
                  <a:cubicBezTo>
                    <a:pt x="58" y="60"/>
                    <a:pt x="67" y="62"/>
                    <a:pt x="76" y="63"/>
                  </a:cubicBezTo>
                  <a:cubicBezTo>
                    <a:pt x="105" y="73"/>
                    <a:pt x="86" y="68"/>
                    <a:pt x="136" y="69"/>
                  </a:cubicBezTo>
                  <a:cubicBezTo>
                    <a:pt x="188" y="68"/>
                    <a:pt x="180" y="64"/>
                    <a:pt x="220" y="56"/>
                  </a:cubicBezTo>
                  <a:cubicBezTo>
                    <a:pt x="198" y="47"/>
                    <a:pt x="195" y="15"/>
                    <a:pt x="170" y="11"/>
                  </a:cubicBezTo>
                  <a:cubicBezTo>
                    <a:pt x="164" y="6"/>
                    <a:pt x="156" y="3"/>
                    <a:pt x="149" y="0"/>
                  </a:cubicBezTo>
                  <a:cubicBezTo>
                    <a:pt x="113" y="2"/>
                    <a:pt x="82" y="5"/>
                    <a:pt x="47" y="12"/>
                  </a:cubicBezTo>
                  <a:cubicBezTo>
                    <a:pt x="38" y="16"/>
                    <a:pt x="27" y="22"/>
                    <a:pt x="17" y="24"/>
                  </a:cubicBezTo>
                  <a:cubicBezTo>
                    <a:pt x="12" y="27"/>
                    <a:pt x="0" y="36"/>
                    <a:pt x="8" y="41"/>
                  </a:cubicBezTo>
                  <a:close/>
                </a:path>
              </a:pathLst>
            </a:custGeom>
            <a:solidFill>
              <a:schemeClr val="bg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" name="Freeform 6"/>
            <p:cNvSpPr>
              <a:spLocks/>
            </p:cNvSpPr>
            <p:nvPr/>
          </p:nvSpPr>
          <p:spPr bwMode="auto">
            <a:xfrm>
              <a:off x="4175" y="1226"/>
              <a:ext cx="221" cy="56"/>
            </a:xfrm>
            <a:custGeom>
              <a:avLst/>
              <a:gdLst/>
              <a:ahLst/>
              <a:cxnLst>
                <a:cxn ang="0">
                  <a:pos x="0" y="44"/>
                </a:cxn>
                <a:cxn ang="0">
                  <a:pos x="30" y="18"/>
                </a:cxn>
                <a:cxn ang="0">
                  <a:pos x="69" y="8"/>
                </a:cxn>
                <a:cxn ang="0">
                  <a:pos x="107" y="3"/>
                </a:cxn>
                <a:cxn ang="0">
                  <a:pos x="161" y="2"/>
                </a:cxn>
                <a:cxn ang="0">
                  <a:pos x="189" y="15"/>
                </a:cxn>
                <a:cxn ang="0">
                  <a:pos x="221" y="56"/>
                </a:cxn>
              </a:cxnLst>
              <a:rect l="0" t="0" r="r" b="b"/>
              <a:pathLst>
                <a:path w="221" h="56">
                  <a:moveTo>
                    <a:pt x="0" y="44"/>
                  </a:moveTo>
                  <a:cubicBezTo>
                    <a:pt x="9" y="34"/>
                    <a:pt x="18" y="24"/>
                    <a:pt x="30" y="18"/>
                  </a:cubicBezTo>
                  <a:cubicBezTo>
                    <a:pt x="42" y="12"/>
                    <a:pt x="56" y="10"/>
                    <a:pt x="69" y="8"/>
                  </a:cubicBezTo>
                  <a:cubicBezTo>
                    <a:pt x="82" y="6"/>
                    <a:pt x="92" y="4"/>
                    <a:pt x="107" y="3"/>
                  </a:cubicBezTo>
                  <a:cubicBezTo>
                    <a:pt x="122" y="2"/>
                    <a:pt x="147" y="0"/>
                    <a:pt x="161" y="2"/>
                  </a:cubicBezTo>
                  <a:cubicBezTo>
                    <a:pt x="175" y="4"/>
                    <a:pt x="179" y="6"/>
                    <a:pt x="189" y="15"/>
                  </a:cubicBezTo>
                  <a:cubicBezTo>
                    <a:pt x="199" y="24"/>
                    <a:pt x="216" y="49"/>
                    <a:pt x="221" y="56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" name="Freeform 7"/>
            <p:cNvSpPr>
              <a:spLocks/>
            </p:cNvSpPr>
            <p:nvPr/>
          </p:nvSpPr>
          <p:spPr bwMode="auto">
            <a:xfrm>
              <a:off x="4109" y="1231"/>
              <a:ext cx="357" cy="6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6" y="33"/>
                </a:cxn>
                <a:cxn ang="0">
                  <a:pos x="71" y="40"/>
                </a:cxn>
                <a:cxn ang="0">
                  <a:pos x="129" y="58"/>
                </a:cxn>
                <a:cxn ang="0">
                  <a:pos x="180" y="63"/>
                </a:cxn>
                <a:cxn ang="0">
                  <a:pos x="236" y="60"/>
                </a:cxn>
                <a:cxn ang="0">
                  <a:pos x="293" y="42"/>
                </a:cxn>
                <a:cxn ang="0">
                  <a:pos x="335" y="18"/>
                </a:cxn>
                <a:cxn ang="0">
                  <a:pos x="342" y="12"/>
                </a:cxn>
                <a:cxn ang="0">
                  <a:pos x="347" y="10"/>
                </a:cxn>
                <a:cxn ang="0">
                  <a:pos x="357" y="4"/>
                </a:cxn>
              </a:cxnLst>
              <a:rect l="0" t="0" r="r" b="b"/>
              <a:pathLst>
                <a:path w="357" h="65">
                  <a:moveTo>
                    <a:pt x="0" y="0"/>
                  </a:moveTo>
                  <a:cubicBezTo>
                    <a:pt x="12" y="16"/>
                    <a:pt x="37" y="27"/>
                    <a:pt x="56" y="33"/>
                  </a:cubicBezTo>
                  <a:cubicBezTo>
                    <a:pt x="61" y="37"/>
                    <a:pt x="65" y="39"/>
                    <a:pt x="71" y="40"/>
                  </a:cubicBezTo>
                  <a:cubicBezTo>
                    <a:pt x="87" y="52"/>
                    <a:pt x="109" y="56"/>
                    <a:pt x="129" y="58"/>
                  </a:cubicBezTo>
                  <a:cubicBezTo>
                    <a:pt x="147" y="62"/>
                    <a:pt x="159" y="62"/>
                    <a:pt x="180" y="63"/>
                  </a:cubicBezTo>
                  <a:cubicBezTo>
                    <a:pt x="199" y="62"/>
                    <a:pt x="218" y="65"/>
                    <a:pt x="236" y="60"/>
                  </a:cubicBezTo>
                  <a:cubicBezTo>
                    <a:pt x="255" y="55"/>
                    <a:pt x="274" y="46"/>
                    <a:pt x="293" y="42"/>
                  </a:cubicBezTo>
                  <a:cubicBezTo>
                    <a:pt x="306" y="32"/>
                    <a:pt x="321" y="26"/>
                    <a:pt x="335" y="18"/>
                  </a:cubicBezTo>
                  <a:cubicBezTo>
                    <a:pt x="338" y="16"/>
                    <a:pt x="339" y="14"/>
                    <a:pt x="342" y="12"/>
                  </a:cubicBezTo>
                  <a:cubicBezTo>
                    <a:pt x="343" y="11"/>
                    <a:pt x="345" y="11"/>
                    <a:pt x="347" y="10"/>
                  </a:cubicBezTo>
                  <a:cubicBezTo>
                    <a:pt x="350" y="8"/>
                    <a:pt x="357" y="4"/>
                    <a:pt x="357" y="4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9" name="Isosceles Triangle 58"/>
          <p:cNvSpPr/>
          <p:nvPr/>
        </p:nvSpPr>
        <p:spPr>
          <a:xfrm>
            <a:off x="532707" y="5569387"/>
            <a:ext cx="798154" cy="688064"/>
          </a:xfrm>
          <a:prstGeom prst="triangl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Isosceles Triangle 59"/>
          <p:cNvSpPr/>
          <p:nvPr/>
        </p:nvSpPr>
        <p:spPr>
          <a:xfrm>
            <a:off x="1988807" y="5569387"/>
            <a:ext cx="798154" cy="688064"/>
          </a:xfrm>
          <a:prstGeom prst="triangl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Isosceles Triangle 60"/>
          <p:cNvSpPr/>
          <p:nvPr/>
        </p:nvSpPr>
        <p:spPr>
          <a:xfrm>
            <a:off x="3444907" y="5569387"/>
            <a:ext cx="798154" cy="688064"/>
          </a:xfrm>
          <a:prstGeom prst="triangl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2" name="Isosceles Triangle 61"/>
          <p:cNvSpPr/>
          <p:nvPr/>
        </p:nvSpPr>
        <p:spPr>
          <a:xfrm>
            <a:off x="4873846" y="5569387"/>
            <a:ext cx="798154" cy="688064"/>
          </a:xfrm>
          <a:prstGeom prst="triangl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3" name="Isosceles Triangle 62"/>
          <p:cNvSpPr/>
          <p:nvPr/>
        </p:nvSpPr>
        <p:spPr>
          <a:xfrm>
            <a:off x="6329946" y="5569387"/>
            <a:ext cx="798154" cy="688064"/>
          </a:xfrm>
          <a:prstGeom prst="triangl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4" name="Isosceles Triangle 63"/>
          <p:cNvSpPr/>
          <p:nvPr/>
        </p:nvSpPr>
        <p:spPr>
          <a:xfrm>
            <a:off x="7786046" y="5569387"/>
            <a:ext cx="798154" cy="688064"/>
          </a:xfrm>
          <a:prstGeom prst="triangl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AutoShape 64"/>
          <p:cNvSpPr>
            <a:spLocks noChangeArrowheads="1"/>
          </p:cNvSpPr>
          <p:nvPr/>
        </p:nvSpPr>
        <p:spPr bwMode="auto">
          <a:xfrm>
            <a:off x="4895850" y="3600450"/>
            <a:ext cx="1638300" cy="838200"/>
          </a:xfrm>
          <a:prstGeom prst="wedgeRoundRectCallout">
            <a:avLst>
              <a:gd name="adj1" fmla="val 113148"/>
              <a:gd name="adj2" fmla="val -97536"/>
              <a:gd name="adj3" fmla="val 16667"/>
            </a:avLst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 anchor="ctr"/>
          <a:lstStyle/>
          <a:p>
            <a:endParaRPr lang="en-US" sz="4400" b="1"/>
          </a:p>
        </p:txBody>
      </p:sp>
      <p:sp>
        <p:nvSpPr>
          <p:cNvPr id="50" name="Rectangle 73"/>
          <p:cNvSpPr>
            <a:spLocks noChangeArrowheads="1"/>
          </p:cNvSpPr>
          <p:nvPr/>
        </p:nvSpPr>
        <p:spPr bwMode="auto">
          <a:xfrm>
            <a:off x="6991350" y="2162175"/>
            <a:ext cx="180816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Critical states</a:t>
            </a:r>
            <a:endParaRPr lang="en-US" sz="24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AutoShape 64"/>
          <p:cNvSpPr>
            <a:spLocks noChangeArrowheads="1"/>
          </p:cNvSpPr>
          <p:nvPr/>
        </p:nvSpPr>
        <p:spPr bwMode="auto">
          <a:xfrm>
            <a:off x="2133600" y="2809875"/>
            <a:ext cx="1638300" cy="838200"/>
          </a:xfrm>
          <a:prstGeom prst="wedgeRoundRectCallout">
            <a:avLst>
              <a:gd name="adj1" fmla="val 246869"/>
              <a:gd name="adj2" fmla="val -57763"/>
              <a:gd name="adj3" fmla="val 16667"/>
            </a:avLst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 anchor="ctr"/>
          <a:lstStyle/>
          <a:p>
            <a:endParaRPr lang="en-US" sz="4400" b="1"/>
          </a:p>
        </p:txBody>
      </p:sp>
      <p:sp>
        <p:nvSpPr>
          <p:cNvPr id="48" name="Text Box 122"/>
          <p:cNvSpPr txBox="1">
            <a:spLocks noChangeArrowheads="1"/>
          </p:cNvSpPr>
          <p:nvPr/>
        </p:nvSpPr>
        <p:spPr bwMode="auto">
          <a:xfrm>
            <a:off x="1280447" y="3740344"/>
            <a:ext cx="3501104" cy="138499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Lowest non-satisfying states in tree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Path-Connectivity is an Eventual Property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4-Mar-15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29</a:t>
            </a:fld>
            <a:endParaRPr lang="en-US" dirty="0"/>
          </a:p>
        </p:txBody>
      </p:sp>
      <p:grpSp>
        <p:nvGrpSpPr>
          <p:cNvPr id="9" name="Group 70"/>
          <p:cNvGrpSpPr>
            <a:grpSpLocks/>
          </p:cNvGrpSpPr>
          <p:nvPr/>
        </p:nvGrpSpPr>
        <p:grpSpPr bwMode="auto">
          <a:xfrm>
            <a:off x="3598863" y="3006186"/>
            <a:ext cx="1946275" cy="1620838"/>
            <a:chOff x="3729" y="2639"/>
            <a:chExt cx="1226" cy="1021"/>
          </a:xfrm>
        </p:grpSpPr>
        <p:sp>
          <p:nvSpPr>
            <p:cNvPr id="10" name="Freeform 66"/>
            <p:cNvSpPr>
              <a:spLocks/>
            </p:cNvSpPr>
            <p:nvPr/>
          </p:nvSpPr>
          <p:spPr bwMode="auto">
            <a:xfrm>
              <a:off x="4096" y="2731"/>
              <a:ext cx="755" cy="84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52" y="848"/>
                </a:cxn>
                <a:cxn ang="0">
                  <a:pos x="755" y="320"/>
                </a:cxn>
                <a:cxn ang="0">
                  <a:pos x="0" y="0"/>
                </a:cxn>
              </a:cxnLst>
              <a:rect l="0" t="0" r="r" b="b"/>
              <a:pathLst>
                <a:path w="755" h="848">
                  <a:moveTo>
                    <a:pt x="0" y="0"/>
                  </a:moveTo>
                  <a:lnTo>
                    <a:pt x="652" y="848"/>
                  </a:lnTo>
                  <a:lnTo>
                    <a:pt x="755" y="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7C80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Freeform 65"/>
            <p:cNvSpPr>
              <a:spLocks/>
            </p:cNvSpPr>
            <p:nvPr/>
          </p:nvSpPr>
          <p:spPr bwMode="auto">
            <a:xfrm>
              <a:off x="3827" y="2720"/>
              <a:ext cx="931" cy="890"/>
            </a:xfrm>
            <a:custGeom>
              <a:avLst/>
              <a:gdLst/>
              <a:ahLst/>
              <a:cxnLst>
                <a:cxn ang="0">
                  <a:pos x="269" y="0"/>
                </a:cxn>
                <a:cxn ang="0">
                  <a:pos x="931" y="890"/>
                </a:cxn>
                <a:cxn ang="0">
                  <a:pos x="0" y="817"/>
                </a:cxn>
                <a:cxn ang="0">
                  <a:pos x="269" y="0"/>
                </a:cxn>
              </a:cxnLst>
              <a:rect l="0" t="0" r="r" b="b"/>
              <a:pathLst>
                <a:path w="931" h="890">
                  <a:moveTo>
                    <a:pt x="269" y="0"/>
                  </a:moveTo>
                  <a:lnTo>
                    <a:pt x="931" y="890"/>
                  </a:lnTo>
                  <a:lnTo>
                    <a:pt x="0" y="817"/>
                  </a:lnTo>
                  <a:lnTo>
                    <a:pt x="269" y="0"/>
                  </a:lnTo>
                  <a:close/>
                </a:path>
              </a:pathLst>
            </a:custGeom>
            <a:gradFill rotWithShape="0">
              <a:gsLst>
                <a:gs pos="0">
                  <a:srgbClr val="FF0000">
                    <a:gamma/>
                    <a:shade val="46275"/>
                    <a:invGamma/>
                  </a:srgbClr>
                </a:gs>
                <a:gs pos="50000">
                  <a:srgbClr val="FF0000"/>
                </a:gs>
                <a:gs pos="100000">
                  <a:srgbClr val="FF00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2" name="Group 52"/>
            <p:cNvGrpSpPr>
              <a:grpSpLocks/>
            </p:cNvGrpSpPr>
            <p:nvPr/>
          </p:nvGrpSpPr>
          <p:grpSpPr bwMode="auto">
            <a:xfrm>
              <a:off x="4003" y="2639"/>
              <a:ext cx="194" cy="165"/>
              <a:chOff x="3366" y="2963"/>
              <a:chExt cx="432" cy="384"/>
            </a:xfrm>
          </p:grpSpPr>
          <p:sp>
            <p:nvSpPr>
              <p:cNvPr id="23" name="Oval 53"/>
              <p:cNvSpPr>
                <a:spLocks noChangeArrowheads="1"/>
              </p:cNvSpPr>
              <p:nvPr/>
            </p:nvSpPr>
            <p:spPr bwMode="auto">
              <a:xfrm>
                <a:off x="3366" y="2963"/>
                <a:ext cx="432" cy="384"/>
              </a:xfrm>
              <a:prstGeom prst="ellipse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" name="Oval 54"/>
              <p:cNvSpPr>
                <a:spLocks noChangeArrowheads="1"/>
              </p:cNvSpPr>
              <p:nvPr/>
            </p:nvSpPr>
            <p:spPr bwMode="auto">
              <a:xfrm>
                <a:off x="3655" y="3055"/>
                <a:ext cx="62" cy="134"/>
              </a:xfrm>
              <a:prstGeom prst="ellipse">
                <a:avLst/>
              </a:prstGeom>
              <a:solidFill>
                <a:srgbClr val="FF7C8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3" name="Group 61"/>
            <p:cNvGrpSpPr>
              <a:grpSpLocks/>
            </p:cNvGrpSpPr>
            <p:nvPr/>
          </p:nvGrpSpPr>
          <p:grpSpPr bwMode="auto">
            <a:xfrm>
              <a:off x="4653" y="3495"/>
              <a:ext cx="194" cy="165"/>
              <a:chOff x="3366" y="2963"/>
              <a:chExt cx="432" cy="384"/>
            </a:xfrm>
          </p:grpSpPr>
          <p:sp>
            <p:nvSpPr>
              <p:cNvPr id="21" name="Oval 62"/>
              <p:cNvSpPr>
                <a:spLocks noChangeArrowheads="1"/>
              </p:cNvSpPr>
              <p:nvPr/>
            </p:nvSpPr>
            <p:spPr bwMode="auto">
              <a:xfrm>
                <a:off x="3366" y="2963"/>
                <a:ext cx="432" cy="384"/>
              </a:xfrm>
              <a:prstGeom prst="ellipse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" name="Oval 63"/>
              <p:cNvSpPr>
                <a:spLocks noChangeArrowheads="1"/>
              </p:cNvSpPr>
              <p:nvPr/>
            </p:nvSpPr>
            <p:spPr bwMode="auto">
              <a:xfrm>
                <a:off x="3655" y="3055"/>
                <a:ext cx="62" cy="134"/>
              </a:xfrm>
              <a:prstGeom prst="ellipse">
                <a:avLst/>
              </a:prstGeom>
              <a:solidFill>
                <a:srgbClr val="FF7C8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4" name="Line 67"/>
            <p:cNvSpPr>
              <a:spLocks noChangeShapeType="1"/>
            </p:cNvSpPr>
            <p:nvPr/>
          </p:nvSpPr>
          <p:spPr bwMode="auto">
            <a:xfrm flipV="1">
              <a:off x="3817" y="3051"/>
              <a:ext cx="1055" cy="4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5" name="Group 58"/>
            <p:cNvGrpSpPr>
              <a:grpSpLocks/>
            </p:cNvGrpSpPr>
            <p:nvPr/>
          </p:nvGrpSpPr>
          <p:grpSpPr bwMode="auto">
            <a:xfrm>
              <a:off x="3729" y="3452"/>
              <a:ext cx="194" cy="165"/>
              <a:chOff x="3366" y="2963"/>
              <a:chExt cx="432" cy="384"/>
            </a:xfrm>
          </p:grpSpPr>
          <p:sp>
            <p:nvSpPr>
              <p:cNvPr id="19" name="Oval 59"/>
              <p:cNvSpPr>
                <a:spLocks noChangeArrowheads="1"/>
              </p:cNvSpPr>
              <p:nvPr/>
            </p:nvSpPr>
            <p:spPr bwMode="auto">
              <a:xfrm>
                <a:off x="3366" y="2963"/>
                <a:ext cx="432" cy="384"/>
              </a:xfrm>
              <a:prstGeom prst="ellipse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" name="Oval 60"/>
              <p:cNvSpPr>
                <a:spLocks noChangeArrowheads="1"/>
              </p:cNvSpPr>
              <p:nvPr/>
            </p:nvSpPr>
            <p:spPr bwMode="auto">
              <a:xfrm>
                <a:off x="3655" y="3055"/>
                <a:ext cx="62" cy="134"/>
              </a:xfrm>
              <a:prstGeom prst="ellipse">
                <a:avLst/>
              </a:prstGeom>
              <a:solidFill>
                <a:srgbClr val="FF7C8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6" name="Group 55"/>
            <p:cNvGrpSpPr>
              <a:grpSpLocks/>
            </p:cNvGrpSpPr>
            <p:nvPr/>
          </p:nvGrpSpPr>
          <p:grpSpPr bwMode="auto">
            <a:xfrm>
              <a:off x="4761" y="2952"/>
              <a:ext cx="194" cy="165"/>
              <a:chOff x="3366" y="2963"/>
              <a:chExt cx="432" cy="384"/>
            </a:xfrm>
          </p:grpSpPr>
          <p:sp>
            <p:nvSpPr>
              <p:cNvPr id="17" name="Oval 56"/>
              <p:cNvSpPr>
                <a:spLocks noChangeArrowheads="1"/>
              </p:cNvSpPr>
              <p:nvPr/>
            </p:nvSpPr>
            <p:spPr bwMode="auto">
              <a:xfrm>
                <a:off x="3366" y="2963"/>
                <a:ext cx="432" cy="384"/>
              </a:xfrm>
              <a:prstGeom prst="ellipse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" name="Oval 57"/>
              <p:cNvSpPr>
                <a:spLocks noChangeArrowheads="1"/>
              </p:cNvSpPr>
              <p:nvPr/>
            </p:nvSpPr>
            <p:spPr bwMode="auto">
              <a:xfrm>
                <a:off x="3655" y="3055"/>
                <a:ext cx="62" cy="134"/>
              </a:xfrm>
              <a:prstGeom prst="ellipse">
                <a:avLst/>
              </a:prstGeom>
              <a:solidFill>
                <a:srgbClr val="FF7C8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25" name="Text Box 122"/>
          <p:cNvSpPr txBox="1">
            <a:spLocks noChangeArrowheads="1"/>
          </p:cNvSpPr>
          <p:nvPr/>
        </p:nvSpPr>
        <p:spPr bwMode="auto">
          <a:xfrm>
            <a:off x="2821448" y="5125339"/>
            <a:ext cx="3501104" cy="954107"/>
          </a:xfrm>
          <a:prstGeom prst="rect">
            <a:avLst/>
          </a:prstGeom>
          <a:solidFill>
            <a:schemeClr val="bg2">
              <a:lumMod val="20000"/>
              <a:lumOff val="80000"/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Individual simplex is path-connected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3096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Path-Connectivity has a Critical State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4-Mar-15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405187" y="2695575"/>
            <a:ext cx="2114550" cy="13716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</a:t>
            </a:r>
          </a:p>
        </p:txBody>
      </p:sp>
      <p:sp>
        <p:nvSpPr>
          <p:cNvPr id="7" name="Oval 6"/>
          <p:cNvSpPr/>
          <p:nvPr/>
        </p:nvSpPr>
        <p:spPr>
          <a:xfrm>
            <a:off x="1724025" y="4552950"/>
            <a:ext cx="2114550" cy="13716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5038725" y="4552950"/>
            <a:ext cx="2114550" cy="13716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3405187" y="4552950"/>
            <a:ext cx="2114550" cy="1371600"/>
          </a:xfrm>
          <a:prstGeom prst="ellipse">
            <a:avLst/>
          </a:prstGeom>
          <a:solidFill>
            <a:schemeClr val="accent1">
              <a:lumMod val="20000"/>
              <a:lumOff val="80000"/>
              <a:alpha val="48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4" name="Straight Arrow Connector 13"/>
          <p:cNvCxnSpPr>
            <a:stCxn id="6" idx="3"/>
            <a:endCxn id="7" idx="0"/>
          </p:cNvCxnSpPr>
          <p:nvPr/>
        </p:nvCxnSpPr>
        <p:spPr bwMode="auto">
          <a:xfrm rot="5400000">
            <a:off x="2904758" y="3742851"/>
            <a:ext cx="686641" cy="933556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>
            <a:stCxn id="6" idx="5"/>
            <a:endCxn id="9" idx="0"/>
          </p:cNvCxnSpPr>
          <p:nvPr/>
        </p:nvCxnSpPr>
        <p:spPr bwMode="auto">
          <a:xfrm rot="16200000" flipH="1">
            <a:off x="5309714" y="3766663"/>
            <a:ext cx="686641" cy="885932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9" name="Straight Arrow Connector 18"/>
          <p:cNvCxnSpPr>
            <a:stCxn id="6" idx="4"/>
            <a:endCxn id="8" idx="0"/>
          </p:cNvCxnSpPr>
          <p:nvPr/>
        </p:nvCxnSpPr>
        <p:spPr bwMode="auto">
          <a:xfrm rot="5400000">
            <a:off x="4219575" y="4310062"/>
            <a:ext cx="485775" cy="1588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7" name="Text Box 122"/>
          <p:cNvSpPr txBox="1">
            <a:spLocks noChangeArrowheads="1"/>
          </p:cNvSpPr>
          <p:nvPr/>
        </p:nvSpPr>
        <p:spPr bwMode="auto">
          <a:xfrm>
            <a:off x="2699009" y="5890801"/>
            <a:ext cx="352532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each path connected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Text Box 122"/>
          <p:cNvSpPr txBox="1">
            <a:spLocks noChangeArrowheads="1"/>
          </p:cNvSpPr>
          <p:nvPr/>
        </p:nvSpPr>
        <p:spPr bwMode="auto">
          <a:xfrm>
            <a:off x="6241809" y="3547492"/>
            <a:ext cx="182293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next steps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Text Box 122"/>
          <p:cNvSpPr txBox="1">
            <a:spLocks noChangeArrowheads="1"/>
          </p:cNvSpPr>
          <p:nvPr/>
        </p:nvSpPr>
        <p:spPr bwMode="auto">
          <a:xfrm>
            <a:off x="2949601" y="2172355"/>
            <a:ext cx="324479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not path connected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2458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Critical State in Layered 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4-Mar-15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405187" y="2695575"/>
            <a:ext cx="2114550" cy="13716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C</a:t>
            </a:r>
          </a:p>
        </p:txBody>
      </p:sp>
      <p:sp>
        <p:nvSpPr>
          <p:cNvPr id="7" name="Oval 6"/>
          <p:cNvSpPr/>
          <p:nvPr/>
        </p:nvSpPr>
        <p:spPr>
          <a:xfrm>
            <a:off x="1724025" y="4552950"/>
            <a:ext cx="2114550" cy="13716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5038725" y="4552950"/>
            <a:ext cx="2114550" cy="13716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3405187" y="4552950"/>
            <a:ext cx="2114550" cy="1371600"/>
          </a:xfrm>
          <a:prstGeom prst="ellipse">
            <a:avLst/>
          </a:prstGeom>
          <a:solidFill>
            <a:schemeClr val="accent1">
              <a:lumMod val="20000"/>
              <a:lumOff val="80000"/>
              <a:alpha val="48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4" name="Straight Arrow Connector 13"/>
          <p:cNvCxnSpPr>
            <a:stCxn id="6" idx="3"/>
            <a:endCxn id="7" idx="0"/>
          </p:cNvCxnSpPr>
          <p:nvPr/>
        </p:nvCxnSpPr>
        <p:spPr bwMode="auto">
          <a:xfrm rot="5400000">
            <a:off x="2904758" y="3742851"/>
            <a:ext cx="686641" cy="933556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>
            <a:stCxn id="6" idx="5"/>
            <a:endCxn id="9" idx="0"/>
          </p:cNvCxnSpPr>
          <p:nvPr/>
        </p:nvCxnSpPr>
        <p:spPr bwMode="auto">
          <a:xfrm rot="16200000" flipH="1">
            <a:off x="5309714" y="3766663"/>
            <a:ext cx="686641" cy="885932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9" name="Straight Arrow Connector 18"/>
          <p:cNvCxnSpPr>
            <a:stCxn id="6" idx="4"/>
            <a:endCxn id="8" idx="0"/>
          </p:cNvCxnSpPr>
          <p:nvPr/>
        </p:nvCxnSpPr>
        <p:spPr bwMode="auto">
          <a:xfrm rot="5400000">
            <a:off x="4219575" y="4310062"/>
            <a:ext cx="485775" cy="1588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3" name="TextBox 22"/>
          <p:cNvSpPr txBox="1"/>
          <p:nvPr/>
        </p:nvSpPr>
        <p:spPr>
          <a:xfrm>
            <a:off x="2499090" y="3667125"/>
            <a:ext cx="4443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785860" y="4038600"/>
            <a:ext cx="4235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935455" y="3676650"/>
            <a:ext cx="5228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</a:t>
            </a:r>
          </a:p>
        </p:txBody>
      </p:sp>
      <p:sp>
        <p:nvSpPr>
          <p:cNvPr id="27" name="Text Box 122"/>
          <p:cNvSpPr txBox="1">
            <a:spLocks noChangeArrowheads="1"/>
          </p:cNvSpPr>
          <p:nvPr/>
        </p:nvSpPr>
        <p:spPr bwMode="auto">
          <a:xfrm>
            <a:off x="2699009" y="5890801"/>
            <a:ext cx="352532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each path connected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Text Box 122"/>
          <p:cNvSpPr txBox="1">
            <a:spLocks noChangeArrowheads="1"/>
          </p:cNvSpPr>
          <p:nvPr/>
        </p:nvSpPr>
        <p:spPr bwMode="auto">
          <a:xfrm>
            <a:off x="6582341" y="3485989"/>
            <a:ext cx="2335233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participants next layer</a:t>
            </a:r>
          </a:p>
        </p:txBody>
      </p:sp>
      <p:sp>
        <p:nvSpPr>
          <p:cNvPr id="29" name="Text Box 122"/>
          <p:cNvSpPr txBox="1">
            <a:spLocks noChangeArrowheads="1"/>
          </p:cNvSpPr>
          <p:nvPr/>
        </p:nvSpPr>
        <p:spPr bwMode="auto">
          <a:xfrm>
            <a:off x="2949601" y="2172355"/>
            <a:ext cx="324479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not path connected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7188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Notation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4-Mar-15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628197" y="2167785"/>
            <a:ext cx="1082348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U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628196" y="2951946"/>
            <a:ext cx="7399925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Configuration reached by running processes in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in next layer</a:t>
            </a:r>
          </a:p>
        </p:txBody>
      </p:sp>
    </p:spTree>
    <p:extLst>
      <p:ext uri="{BB962C8B-B14F-4D97-AF65-F5344CB8AC3E}">
        <p14:creationId xmlns:p14="http://schemas.microsoft.com/office/powerpoint/2010/main" val="2596590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Critical State in Layered 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4-Mar-15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405187" y="2695575"/>
            <a:ext cx="2114550" cy="13716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</a:t>
            </a:r>
          </a:p>
        </p:txBody>
      </p:sp>
      <p:sp>
        <p:nvSpPr>
          <p:cNvPr id="7" name="Oval 6"/>
          <p:cNvSpPr/>
          <p:nvPr/>
        </p:nvSpPr>
        <p:spPr>
          <a:xfrm>
            <a:off x="1724025" y="4552950"/>
            <a:ext cx="2114550" cy="13716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5038725" y="4552950"/>
            <a:ext cx="2114550" cy="13716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3405187" y="4552950"/>
            <a:ext cx="2114550" cy="1371600"/>
          </a:xfrm>
          <a:prstGeom prst="ellipse">
            <a:avLst/>
          </a:prstGeom>
          <a:solidFill>
            <a:schemeClr val="accent1">
              <a:lumMod val="20000"/>
              <a:lumOff val="80000"/>
              <a:alpha val="48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4" name="Straight Arrow Connector 13"/>
          <p:cNvCxnSpPr>
            <a:stCxn id="6" idx="3"/>
            <a:endCxn id="7" idx="0"/>
          </p:cNvCxnSpPr>
          <p:nvPr/>
        </p:nvCxnSpPr>
        <p:spPr bwMode="auto">
          <a:xfrm rot="5400000">
            <a:off x="2904758" y="3742851"/>
            <a:ext cx="686641" cy="933556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>
            <a:stCxn id="6" idx="5"/>
            <a:endCxn id="9" idx="0"/>
          </p:cNvCxnSpPr>
          <p:nvPr/>
        </p:nvCxnSpPr>
        <p:spPr bwMode="auto">
          <a:xfrm rot="16200000" flipH="1">
            <a:off x="5309714" y="3766663"/>
            <a:ext cx="686641" cy="885932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9" name="Straight Arrow Connector 18"/>
          <p:cNvCxnSpPr>
            <a:stCxn id="6" idx="4"/>
            <a:endCxn id="8" idx="0"/>
          </p:cNvCxnSpPr>
          <p:nvPr/>
        </p:nvCxnSpPr>
        <p:spPr bwMode="auto">
          <a:xfrm rot="5400000">
            <a:off x="4219575" y="4310062"/>
            <a:ext cx="485775" cy="1588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3" name="TextBox 22"/>
          <p:cNvSpPr txBox="1"/>
          <p:nvPr/>
        </p:nvSpPr>
        <p:spPr>
          <a:xfrm>
            <a:off x="2499090" y="3667125"/>
            <a:ext cx="4443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U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785860" y="4038600"/>
            <a:ext cx="4235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V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935455" y="3676650"/>
            <a:ext cx="5228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W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926818" y="4933881"/>
            <a:ext cx="15888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C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 U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8223" y="4933881"/>
            <a:ext cx="15888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800" dirty="0">
                <a:solidFill>
                  <a:schemeClr val="tx1"/>
                </a:solidFill>
                <a:latin typeface="Arial"/>
                <a:cs typeface="Arial" pitchFamily="34" charset="0"/>
              </a:rPr>
              <a:t>C </a:t>
            </a:r>
            <a:r>
              <a:rPr lang="en-US" sz="2800" dirty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2800" dirty="0">
                <a:solidFill>
                  <a:schemeClr val="tx1"/>
                </a:solidFill>
                <a:latin typeface="Arial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V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363182" y="4933881"/>
            <a:ext cx="16674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800" dirty="0">
                <a:solidFill>
                  <a:schemeClr val="tx1"/>
                </a:solidFill>
                <a:latin typeface="Arial"/>
                <a:cs typeface="Arial" pitchFamily="34" charset="0"/>
              </a:rPr>
              <a:t>C </a:t>
            </a:r>
            <a:r>
              <a:rPr lang="en-US" sz="2800" dirty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2800" dirty="0">
                <a:solidFill>
                  <a:schemeClr val="tx1"/>
                </a:solidFill>
                <a:latin typeface="Arial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W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Text Box 122"/>
          <p:cNvSpPr txBox="1">
            <a:spLocks noChangeArrowheads="1"/>
          </p:cNvSpPr>
          <p:nvPr/>
        </p:nvSpPr>
        <p:spPr bwMode="auto">
          <a:xfrm>
            <a:off x="2699009" y="5890801"/>
            <a:ext cx="352532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each path connected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Text Box 122"/>
          <p:cNvSpPr txBox="1">
            <a:spLocks noChangeArrowheads="1"/>
          </p:cNvSpPr>
          <p:nvPr/>
        </p:nvSpPr>
        <p:spPr bwMode="auto">
          <a:xfrm>
            <a:off x="6582341" y="3485989"/>
            <a:ext cx="2335233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participants next layer</a:t>
            </a:r>
          </a:p>
        </p:txBody>
      </p:sp>
      <p:sp>
        <p:nvSpPr>
          <p:cNvPr id="30" name="Text Box 122"/>
          <p:cNvSpPr txBox="1">
            <a:spLocks noChangeArrowheads="1"/>
          </p:cNvSpPr>
          <p:nvPr/>
        </p:nvSpPr>
        <p:spPr bwMode="auto">
          <a:xfrm>
            <a:off x="2949601" y="2172355"/>
            <a:ext cx="324479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not path connected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5620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 Strategy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4-Mar-15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405187" y="2695575"/>
            <a:ext cx="2114550" cy="13716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</a:t>
            </a:r>
          </a:p>
        </p:txBody>
      </p:sp>
      <p:sp>
        <p:nvSpPr>
          <p:cNvPr id="7" name="Oval 6"/>
          <p:cNvSpPr/>
          <p:nvPr/>
        </p:nvSpPr>
        <p:spPr>
          <a:xfrm>
            <a:off x="1724025" y="4552950"/>
            <a:ext cx="2114550" cy="13716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5038725" y="4552950"/>
            <a:ext cx="2114550" cy="13716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3405187" y="4552950"/>
            <a:ext cx="2114550" cy="1371600"/>
          </a:xfrm>
          <a:prstGeom prst="ellipse">
            <a:avLst/>
          </a:prstGeom>
          <a:solidFill>
            <a:schemeClr val="accent1">
              <a:lumMod val="20000"/>
              <a:lumOff val="80000"/>
              <a:alpha val="48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4" name="Straight Arrow Connector 13"/>
          <p:cNvCxnSpPr>
            <a:stCxn id="6" idx="3"/>
            <a:endCxn id="7" idx="0"/>
          </p:cNvCxnSpPr>
          <p:nvPr/>
        </p:nvCxnSpPr>
        <p:spPr bwMode="auto">
          <a:xfrm rot="5400000">
            <a:off x="2904758" y="3742851"/>
            <a:ext cx="686641" cy="933556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>
            <a:stCxn id="6" idx="5"/>
            <a:endCxn id="9" idx="0"/>
          </p:cNvCxnSpPr>
          <p:nvPr/>
        </p:nvCxnSpPr>
        <p:spPr bwMode="auto">
          <a:xfrm rot="16200000" flipH="1">
            <a:off x="5309714" y="3766663"/>
            <a:ext cx="686641" cy="885932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9" name="Straight Arrow Connector 18"/>
          <p:cNvCxnSpPr>
            <a:stCxn id="6" idx="4"/>
            <a:endCxn id="8" idx="0"/>
          </p:cNvCxnSpPr>
          <p:nvPr/>
        </p:nvCxnSpPr>
        <p:spPr bwMode="auto">
          <a:xfrm rot="5400000">
            <a:off x="4219575" y="4310062"/>
            <a:ext cx="485775" cy="1588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3" name="TextBox 22"/>
          <p:cNvSpPr txBox="1"/>
          <p:nvPr/>
        </p:nvSpPr>
        <p:spPr>
          <a:xfrm>
            <a:off x="2499090" y="3667125"/>
            <a:ext cx="4443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U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785860" y="4038600"/>
            <a:ext cx="4235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V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935455" y="3676650"/>
            <a:ext cx="5228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W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926818" y="4933881"/>
            <a:ext cx="15888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C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 U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8223" y="4933881"/>
            <a:ext cx="15888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800" dirty="0">
                <a:solidFill>
                  <a:schemeClr val="tx1"/>
                </a:solidFill>
                <a:latin typeface="Arial"/>
                <a:cs typeface="Arial" pitchFamily="34" charset="0"/>
              </a:rPr>
              <a:t>C </a:t>
            </a:r>
            <a:r>
              <a:rPr lang="en-US" sz="2800" dirty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2800" dirty="0">
                <a:solidFill>
                  <a:schemeClr val="tx1"/>
                </a:solidFill>
                <a:latin typeface="Arial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V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363182" y="4933881"/>
            <a:ext cx="16674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800" dirty="0">
                <a:solidFill>
                  <a:schemeClr val="tx1"/>
                </a:solidFill>
                <a:latin typeface="Arial"/>
                <a:cs typeface="Arial" pitchFamily="34" charset="0"/>
              </a:rPr>
              <a:t>C </a:t>
            </a:r>
            <a:r>
              <a:rPr lang="en-US" sz="2800" dirty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2800" dirty="0">
                <a:solidFill>
                  <a:schemeClr val="tx1"/>
                </a:solidFill>
                <a:latin typeface="Arial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W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Text Box 122"/>
          <p:cNvSpPr txBox="1">
            <a:spLocks noChangeArrowheads="1"/>
          </p:cNvSpPr>
          <p:nvPr/>
        </p:nvSpPr>
        <p:spPr bwMode="auto">
          <a:xfrm>
            <a:off x="2699009" y="5890801"/>
            <a:ext cx="352532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each path connected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Text Box 122"/>
          <p:cNvSpPr txBox="1">
            <a:spLocks noChangeArrowheads="1"/>
          </p:cNvSpPr>
          <p:nvPr/>
        </p:nvSpPr>
        <p:spPr bwMode="auto">
          <a:xfrm>
            <a:off x="2949601" y="2172355"/>
            <a:ext cx="324479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not path connected</a:t>
            </a:r>
            <a:endParaRPr lang="en-US" sz="2800" i="1" dirty="0" smtClean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urved Right Arrow 2"/>
          <p:cNvSpPr/>
          <p:nvPr/>
        </p:nvSpPr>
        <p:spPr>
          <a:xfrm flipH="1" flipV="1">
            <a:off x="6427364" y="2293749"/>
            <a:ext cx="1569768" cy="3967147"/>
          </a:xfrm>
          <a:prstGeom prst="curvedRightArrow">
            <a:avLst/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Text Box 122"/>
          <p:cNvSpPr txBox="1">
            <a:spLocks noChangeArrowheads="1"/>
          </p:cNvSpPr>
          <p:nvPr/>
        </p:nvSpPr>
        <p:spPr bwMode="auto">
          <a:xfrm>
            <a:off x="3741738" y="2461248"/>
            <a:ext cx="264527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path connected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Text Box 122"/>
          <p:cNvSpPr txBox="1">
            <a:spLocks noChangeArrowheads="1"/>
          </p:cNvSpPr>
          <p:nvPr/>
        </p:nvSpPr>
        <p:spPr bwMode="auto">
          <a:xfrm>
            <a:off x="7455156" y="3938260"/>
            <a:ext cx="1083951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Math!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Text Box 122"/>
          <p:cNvSpPr txBox="1">
            <a:spLocks noChangeArrowheads="1"/>
          </p:cNvSpPr>
          <p:nvPr/>
        </p:nvSpPr>
        <p:spPr bwMode="auto">
          <a:xfrm rot="19830880">
            <a:off x="277223" y="1683500"/>
            <a:ext cx="5243743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Contradiction! 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It was path-connected all along!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7969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8" grpId="0" animBg="1"/>
      <p:bldP spid="31" grpId="0" animBg="1"/>
      <p:bldP spid="3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One-Dimensional Nerve Lemma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4-Mar-15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628196" y="2513158"/>
            <a:ext cx="739992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Reason about path-connectivity of a graph …</a:t>
            </a: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1348087" y="3951917"/>
            <a:ext cx="668003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From path-connectivity of components …</a:t>
            </a: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3786832" y="5390676"/>
            <a:ext cx="424128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And how they fit together.</a:t>
            </a:r>
          </a:p>
        </p:txBody>
      </p:sp>
    </p:spTree>
    <p:extLst>
      <p:ext uri="{BB962C8B-B14F-4D97-AF65-F5344CB8AC3E}">
        <p14:creationId xmlns:p14="http://schemas.microsoft.com/office/powerpoint/2010/main" val="2958017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Graph </a:t>
            </a:r>
            <a:r>
              <a:rPr lang="en-US" b="1" dirty="0" smtClean="0">
                <a:latin typeface="cmsy10"/>
              </a:rPr>
              <a:t>K</a:t>
            </a:r>
            <a:endParaRPr lang="en-US" b="1" dirty="0">
              <a:latin typeface="cmsy1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4-Mar-15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092271" y="2123268"/>
            <a:ext cx="325465" cy="32546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4409267" y="2291166"/>
            <a:ext cx="325465" cy="32546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6726263" y="2459064"/>
            <a:ext cx="325465" cy="32546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2998920" y="3436749"/>
            <a:ext cx="325465" cy="32546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3401874" y="4714068"/>
            <a:ext cx="325465" cy="32546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3804828" y="5991387"/>
            <a:ext cx="325465" cy="32546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6204484" y="4752814"/>
            <a:ext cx="325465" cy="32546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6204483" y="3292099"/>
            <a:ext cx="325465" cy="32546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1919202" y="5078279"/>
            <a:ext cx="325465" cy="32546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5930676" y="5804116"/>
            <a:ext cx="325465" cy="32546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7" name="Straight Connector 16"/>
          <p:cNvCxnSpPr>
            <a:stCxn id="6" idx="6"/>
            <a:endCxn id="7" idx="2"/>
          </p:cNvCxnSpPr>
          <p:nvPr/>
        </p:nvCxnSpPr>
        <p:spPr bwMode="auto">
          <a:xfrm>
            <a:off x="2417736" y="2286001"/>
            <a:ext cx="1991531" cy="167898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/>
          <p:cNvCxnSpPr>
            <a:stCxn id="6" idx="4"/>
            <a:endCxn id="9" idx="1"/>
          </p:cNvCxnSpPr>
          <p:nvPr/>
        </p:nvCxnSpPr>
        <p:spPr bwMode="auto">
          <a:xfrm>
            <a:off x="2255004" y="2448733"/>
            <a:ext cx="791579" cy="1035679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0"/>
          <p:cNvCxnSpPr>
            <a:stCxn id="7" idx="3"/>
            <a:endCxn id="9" idx="7"/>
          </p:cNvCxnSpPr>
          <p:nvPr/>
        </p:nvCxnSpPr>
        <p:spPr bwMode="auto">
          <a:xfrm flipH="1">
            <a:off x="3276722" y="2568968"/>
            <a:ext cx="1180208" cy="915444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/>
          <p:cNvCxnSpPr>
            <a:stCxn id="7" idx="5"/>
            <a:endCxn id="13" idx="1"/>
          </p:cNvCxnSpPr>
          <p:nvPr/>
        </p:nvCxnSpPr>
        <p:spPr bwMode="auto">
          <a:xfrm>
            <a:off x="4687069" y="2568968"/>
            <a:ext cx="1565077" cy="770794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/>
          <p:cNvCxnSpPr>
            <a:stCxn id="13" idx="7"/>
            <a:endCxn id="8" idx="3"/>
          </p:cNvCxnSpPr>
          <p:nvPr/>
        </p:nvCxnSpPr>
        <p:spPr bwMode="auto">
          <a:xfrm flipV="1">
            <a:off x="6482285" y="2736866"/>
            <a:ext cx="291641" cy="602896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/>
          <p:cNvCxnSpPr>
            <a:stCxn id="13" idx="3"/>
            <a:endCxn id="10" idx="7"/>
          </p:cNvCxnSpPr>
          <p:nvPr/>
        </p:nvCxnSpPr>
        <p:spPr bwMode="auto">
          <a:xfrm flipH="1">
            <a:off x="3679676" y="3569901"/>
            <a:ext cx="2572470" cy="1191830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Straight Connector 31"/>
          <p:cNvCxnSpPr>
            <a:stCxn id="13" idx="4"/>
            <a:endCxn id="12" idx="0"/>
          </p:cNvCxnSpPr>
          <p:nvPr/>
        </p:nvCxnSpPr>
        <p:spPr bwMode="auto">
          <a:xfrm>
            <a:off x="6367216" y="3617564"/>
            <a:ext cx="1" cy="1135250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Straight Connector 33"/>
          <p:cNvCxnSpPr>
            <a:stCxn id="12" idx="3"/>
            <a:endCxn id="15" idx="0"/>
          </p:cNvCxnSpPr>
          <p:nvPr/>
        </p:nvCxnSpPr>
        <p:spPr bwMode="auto">
          <a:xfrm flipH="1">
            <a:off x="6093409" y="5030616"/>
            <a:ext cx="158738" cy="773500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Straight Connector 35"/>
          <p:cNvCxnSpPr>
            <a:stCxn id="15" idx="2"/>
            <a:endCxn id="10" idx="6"/>
          </p:cNvCxnSpPr>
          <p:nvPr/>
        </p:nvCxnSpPr>
        <p:spPr bwMode="auto">
          <a:xfrm flipH="1" flipV="1">
            <a:off x="3727339" y="4876801"/>
            <a:ext cx="2203337" cy="1090048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9" name="Straight Connector 38"/>
          <p:cNvCxnSpPr>
            <a:stCxn id="10" idx="4"/>
            <a:endCxn id="11" idx="0"/>
          </p:cNvCxnSpPr>
          <p:nvPr/>
        </p:nvCxnSpPr>
        <p:spPr bwMode="auto">
          <a:xfrm>
            <a:off x="3564607" y="5039533"/>
            <a:ext cx="402954" cy="951854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Straight Connector 41"/>
          <p:cNvCxnSpPr>
            <a:stCxn id="11" idx="7"/>
            <a:endCxn id="12" idx="2"/>
          </p:cNvCxnSpPr>
          <p:nvPr/>
        </p:nvCxnSpPr>
        <p:spPr bwMode="auto">
          <a:xfrm flipV="1">
            <a:off x="4082630" y="4915547"/>
            <a:ext cx="2121854" cy="1123503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4" name="Straight Connector 43"/>
          <p:cNvCxnSpPr>
            <a:stCxn id="14" idx="5"/>
            <a:endCxn id="11" idx="2"/>
          </p:cNvCxnSpPr>
          <p:nvPr/>
        </p:nvCxnSpPr>
        <p:spPr bwMode="auto">
          <a:xfrm>
            <a:off x="2197004" y="5356081"/>
            <a:ext cx="1607824" cy="798039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6" name="Straight Connector 45"/>
          <p:cNvCxnSpPr>
            <a:stCxn id="14" idx="0"/>
            <a:endCxn id="6" idx="4"/>
          </p:cNvCxnSpPr>
          <p:nvPr/>
        </p:nvCxnSpPr>
        <p:spPr bwMode="auto">
          <a:xfrm flipV="1">
            <a:off x="2081935" y="2448733"/>
            <a:ext cx="173069" cy="2629546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0" name="Straight Connector 49"/>
          <p:cNvCxnSpPr>
            <a:stCxn id="7" idx="4"/>
            <a:endCxn id="10" idx="0"/>
          </p:cNvCxnSpPr>
          <p:nvPr/>
        </p:nvCxnSpPr>
        <p:spPr bwMode="auto">
          <a:xfrm flipH="1">
            <a:off x="3564607" y="2616631"/>
            <a:ext cx="1007393" cy="2097437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105420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reeform 37"/>
          <p:cNvSpPr/>
          <p:nvPr/>
        </p:nvSpPr>
        <p:spPr>
          <a:xfrm>
            <a:off x="1332855" y="1351773"/>
            <a:ext cx="3909328" cy="4786682"/>
          </a:xfrm>
          <a:custGeom>
            <a:avLst/>
            <a:gdLst>
              <a:gd name="connsiteX0" fmla="*/ 2851688 w 3986819"/>
              <a:gd name="connsiteY0" fmla="*/ 15499 h 4294157"/>
              <a:gd name="connsiteX1" fmla="*/ 2851688 w 3986819"/>
              <a:gd name="connsiteY1" fmla="*/ 15499 h 4294157"/>
              <a:gd name="connsiteX2" fmla="*/ 3022169 w 3986819"/>
              <a:gd name="connsiteY2" fmla="*/ 46495 h 4294157"/>
              <a:gd name="connsiteX3" fmla="*/ 3642101 w 3986819"/>
              <a:gd name="connsiteY3" fmla="*/ 77492 h 4294157"/>
              <a:gd name="connsiteX4" fmla="*/ 3735091 w 3986819"/>
              <a:gd name="connsiteY4" fmla="*/ 108488 h 4294157"/>
              <a:gd name="connsiteX5" fmla="*/ 3843579 w 3986819"/>
              <a:gd name="connsiteY5" fmla="*/ 139485 h 4294157"/>
              <a:gd name="connsiteX6" fmla="*/ 3905573 w 3986819"/>
              <a:gd name="connsiteY6" fmla="*/ 185980 h 4294157"/>
              <a:gd name="connsiteX7" fmla="*/ 3983064 w 3986819"/>
              <a:gd name="connsiteY7" fmla="*/ 247973 h 4294157"/>
              <a:gd name="connsiteX8" fmla="*/ 3983064 w 3986819"/>
              <a:gd name="connsiteY8" fmla="*/ 464949 h 4294157"/>
              <a:gd name="connsiteX9" fmla="*/ 3642101 w 3986819"/>
              <a:gd name="connsiteY9" fmla="*/ 1503336 h 4294157"/>
              <a:gd name="connsiteX10" fmla="*/ 2882684 w 3986819"/>
              <a:gd name="connsiteY10" fmla="*/ 2960177 h 4294157"/>
              <a:gd name="connsiteX11" fmla="*/ 2929179 w 3986819"/>
              <a:gd name="connsiteY11" fmla="*/ 3533614 h 4294157"/>
              <a:gd name="connsiteX12" fmla="*/ 1534332 w 3986819"/>
              <a:gd name="connsiteY12" fmla="*/ 4231038 h 4294157"/>
              <a:gd name="connsiteX13" fmla="*/ 1286359 w 3986819"/>
              <a:gd name="connsiteY13" fmla="*/ 4293031 h 4294157"/>
              <a:gd name="connsiteX14" fmla="*/ 0 w 3986819"/>
              <a:gd name="connsiteY14" fmla="*/ 3766088 h 4294157"/>
              <a:gd name="connsiteX15" fmla="*/ 77491 w 3986819"/>
              <a:gd name="connsiteY15" fmla="*/ 3347634 h 4294157"/>
              <a:gd name="connsiteX16" fmla="*/ 573437 w 3986819"/>
              <a:gd name="connsiteY16" fmla="*/ 0 h 4294157"/>
              <a:gd name="connsiteX17" fmla="*/ 2851688 w 3986819"/>
              <a:gd name="connsiteY17" fmla="*/ 15499 h 4294157"/>
              <a:gd name="connsiteX0" fmla="*/ 2851688 w 3986819"/>
              <a:gd name="connsiteY0" fmla="*/ 508024 h 4786682"/>
              <a:gd name="connsiteX1" fmla="*/ 2851688 w 3986819"/>
              <a:gd name="connsiteY1" fmla="*/ 508024 h 4786682"/>
              <a:gd name="connsiteX2" fmla="*/ 3022169 w 3986819"/>
              <a:gd name="connsiteY2" fmla="*/ 539020 h 4786682"/>
              <a:gd name="connsiteX3" fmla="*/ 3642101 w 3986819"/>
              <a:gd name="connsiteY3" fmla="*/ 570017 h 4786682"/>
              <a:gd name="connsiteX4" fmla="*/ 3735091 w 3986819"/>
              <a:gd name="connsiteY4" fmla="*/ 601013 h 4786682"/>
              <a:gd name="connsiteX5" fmla="*/ 3843579 w 3986819"/>
              <a:gd name="connsiteY5" fmla="*/ 632010 h 4786682"/>
              <a:gd name="connsiteX6" fmla="*/ 3905573 w 3986819"/>
              <a:gd name="connsiteY6" fmla="*/ 678505 h 4786682"/>
              <a:gd name="connsiteX7" fmla="*/ 3983064 w 3986819"/>
              <a:gd name="connsiteY7" fmla="*/ 740498 h 4786682"/>
              <a:gd name="connsiteX8" fmla="*/ 3983064 w 3986819"/>
              <a:gd name="connsiteY8" fmla="*/ 957474 h 4786682"/>
              <a:gd name="connsiteX9" fmla="*/ 3642101 w 3986819"/>
              <a:gd name="connsiteY9" fmla="*/ 1995861 h 4786682"/>
              <a:gd name="connsiteX10" fmla="*/ 2882684 w 3986819"/>
              <a:gd name="connsiteY10" fmla="*/ 3452702 h 4786682"/>
              <a:gd name="connsiteX11" fmla="*/ 2929179 w 3986819"/>
              <a:gd name="connsiteY11" fmla="*/ 4026139 h 4786682"/>
              <a:gd name="connsiteX12" fmla="*/ 1534332 w 3986819"/>
              <a:gd name="connsiteY12" fmla="*/ 4723563 h 4786682"/>
              <a:gd name="connsiteX13" fmla="*/ 1286359 w 3986819"/>
              <a:gd name="connsiteY13" fmla="*/ 4785556 h 4786682"/>
              <a:gd name="connsiteX14" fmla="*/ 0 w 3986819"/>
              <a:gd name="connsiteY14" fmla="*/ 4258613 h 4786682"/>
              <a:gd name="connsiteX15" fmla="*/ 77491 w 3986819"/>
              <a:gd name="connsiteY15" fmla="*/ 3840159 h 4786682"/>
              <a:gd name="connsiteX16" fmla="*/ 573437 w 3986819"/>
              <a:gd name="connsiteY16" fmla="*/ 492525 h 4786682"/>
              <a:gd name="connsiteX17" fmla="*/ 2851688 w 3986819"/>
              <a:gd name="connsiteY17" fmla="*/ 508024 h 4786682"/>
              <a:gd name="connsiteX0" fmla="*/ 3043418 w 4178549"/>
              <a:gd name="connsiteY0" fmla="*/ 508024 h 4786682"/>
              <a:gd name="connsiteX1" fmla="*/ 3043418 w 4178549"/>
              <a:gd name="connsiteY1" fmla="*/ 508024 h 4786682"/>
              <a:gd name="connsiteX2" fmla="*/ 3213899 w 4178549"/>
              <a:gd name="connsiteY2" fmla="*/ 539020 h 4786682"/>
              <a:gd name="connsiteX3" fmla="*/ 3833831 w 4178549"/>
              <a:gd name="connsiteY3" fmla="*/ 570017 h 4786682"/>
              <a:gd name="connsiteX4" fmla="*/ 3926821 w 4178549"/>
              <a:gd name="connsiteY4" fmla="*/ 601013 h 4786682"/>
              <a:gd name="connsiteX5" fmla="*/ 4035309 w 4178549"/>
              <a:gd name="connsiteY5" fmla="*/ 632010 h 4786682"/>
              <a:gd name="connsiteX6" fmla="*/ 4097303 w 4178549"/>
              <a:gd name="connsiteY6" fmla="*/ 678505 h 4786682"/>
              <a:gd name="connsiteX7" fmla="*/ 4174794 w 4178549"/>
              <a:gd name="connsiteY7" fmla="*/ 740498 h 4786682"/>
              <a:gd name="connsiteX8" fmla="*/ 4174794 w 4178549"/>
              <a:gd name="connsiteY8" fmla="*/ 957474 h 4786682"/>
              <a:gd name="connsiteX9" fmla="*/ 3833831 w 4178549"/>
              <a:gd name="connsiteY9" fmla="*/ 1995861 h 4786682"/>
              <a:gd name="connsiteX10" fmla="*/ 3074414 w 4178549"/>
              <a:gd name="connsiteY10" fmla="*/ 3452702 h 4786682"/>
              <a:gd name="connsiteX11" fmla="*/ 3120909 w 4178549"/>
              <a:gd name="connsiteY11" fmla="*/ 4026139 h 4786682"/>
              <a:gd name="connsiteX12" fmla="*/ 1726062 w 4178549"/>
              <a:gd name="connsiteY12" fmla="*/ 4723563 h 4786682"/>
              <a:gd name="connsiteX13" fmla="*/ 1478089 w 4178549"/>
              <a:gd name="connsiteY13" fmla="*/ 4785556 h 4786682"/>
              <a:gd name="connsiteX14" fmla="*/ 191730 w 4178549"/>
              <a:gd name="connsiteY14" fmla="*/ 4258613 h 4786682"/>
              <a:gd name="connsiteX15" fmla="*/ 269221 w 4178549"/>
              <a:gd name="connsiteY15" fmla="*/ 3840159 h 4786682"/>
              <a:gd name="connsiteX16" fmla="*/ 765167 w 4178549"/>
              <a:gd name="connsiteY16" fmla="*/ 492525 h 4786682"/>
              <a:gd name="connsiteX17" fmla="*/ 3043418 w 4178549"/>
              <a:gd name="connsiteY17" fmla="*/ 508024 h 4786682"/>
              <a:gd name="connsiteX0" fmla="*/ 2774197 w 3909328"/>
              <a:gd name="connsiteY0" fmla="*/ 508024 h 4786682"/>
              <a:gd name="connsiteX1" fmla="*/ 2774197 w 3909328"/>
              <a:gd name="connsiteY1" fmla="*/ 508024 h 4786682"/>
              <a:gd name="connsiteX2" fmla="*/ 2944678 w 3909328"/>
              <a:gd name="connsiteY2" fmla="*/ 539020 h 4786682"/>
              <a:gd name="connsiteX3" fmla="*/ 3564610 w 3909328"/>
              <a:gd name="connsiteY3" fmla="*/ 570017 h 4786682"/>
              <a:gd name="connsiteX4" fmla="*/ 3657600 w 3909328"/>
              <a:gd name="connsiteY4" fmla="*/ 601013 h 4786682"/>
              <a:gd name="connsiteX5" fmla="*/ 3766088 w 3909328"/>
              <a:gd name="connsiteY5" fmla="*/ 632010 h 4786682"/>
              <a:gd name="connsiteX6" fmla="*/ 3828082 w 3909328"/>
              <a:gd name="connsiteY6" fmla="*/ 678505 h 4786682"/>
              <a:gd name="connsiteX7" fmla="*/ 3905573 w 3909328"/>
              <a:gd name="connsiteY7" fmla="*/ 740498 h 4786682"/>
              <a:gd name="connsiteX8" fmla="*/ 3905573 w 3909328"/>
              <a:gd name="connsiteY8" fmla="*/ 957474 h 4786682"/>
              <a:gd name="connsiteX9" fmla="*/ 3564610 w 3909328"/>
              <a:gd name="connsiteY9" fmla="*/ 1995861 h 4786682"/>
              <a:gd name="connsiteX10" fmla="*/ 2805193 w 3909328"/>
              <a:gd name="connsiteY10" fmla="*/ 3452702 h 4786682"/>
              <a:gd name="connsiteX11" fmla="*/ 2851688 w 3909328"/>
              <a:gd name="connsiteY11" fmla="*/ 4026139 h 4786682"/>
              <a:gd name="connsiteX12" fmla="*/ 1456841 w 3909328"/>
              <a:gd name="connsiteY12" fmla="*/ 4723563 h 4786682"/>
              <a:gd name="connsiteX13" fmla="*/ 1208868 w 3909328"/>
              <a:gd name="connsiteY13" fmla="*/ 4785556 h 4786682"/>
              <a:gd name="connsiteX14" fmla="*/ 0 w 3909328"/>
              <a:gd name="connsiteY14" fmla="*/ 3840159 h 4786682"/>
              <a:gd name="connsiteX15" fmla="*/ 495946 w 3909328"/>
              <a:gd name="connsiteY15" fmla="*/ 492525 h 4786682"/>
              <a:gd name="connsiteX16" fmla="*/ 2774197 w 3909328"/>
              <a:gd name="connsiteY16" fmla="*/ 508024 h 4786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909328" h="4786682">
                <a:moveTo>
                  <a:pt x="2774197" y="508024"/>
                </a:moveTo>
                <a:lnTo>
                  <a:pt x="2774197" y="508024"/>
                </a:lnTo>
                <a:cubicBezTo>
                  <a:pt x="2831024" y="518356"/>
                  <a:pt x="2887449" y="531216"/>
                  <a:pt x="2944678" y="539020"/>
                </a:cubicBezTo>
                <a:cubicBezTo>
                  <a:pt x="3121795" y="563172"/>
                  <a:pt x="3432899" y="565475"/>
                  <a:pt x="3564610" y="570017"/>
                </a:cubicBezTo>
                <a:cubicBezTo>
                  <a:pt x="3595607" y="580349"/>
                  <a:pt x="3625902" y="593088"/>
                  <a:pt x="3657600" y="601013"/>
                </a:cubicBezTo>
                <a:cubicBezTo>
                  <a:pt x="3735442" y="620474"/>
                  <a:pt x="3699386" y="609776"/>
                  <a:pt x="3766088" y="632010"/>
                </a:cubicBezTo>
                <a:cubicBezTo>
                  <a:pt x="3786753" y="647508"/>
                  <a:pt x="3805655" y="665689"/>
                  <a:pt x="3828082" y="678505"/>
                </a:cubicBezTo>
                <a:cubicBezTo>
                  <a:pt x="3863156" y="698547"/>
                  <a:pt x="3898684" y="681945"/>
                  <a:pt x="3905573" y="740498"/>
                </a:cubicBezTo>
                <a:cubicBezTo>
                  <a:pt x="3914023" y="812328"/>
                  <a:pt x="3905573" y="885149"/>
                  <a:pt x="3905573" y="957474"/>
                </a:cubicBezTo>
                <a:lnTo>
                  <a:pt x="3564610" y="1995861"/>
                </a:lnTo>
                <a:lnTo>
                  <a:pt x="2805193" y="3452702"/>
                </a:lnTo>
                <a:lnTo>
                  <a:pt x="2851688" y="4026139"/>
                </a:lnTo>
                <a:lnTo>
                  <a:pt x="1456841" y="4723563"/>
                </a:lnTo>
                <a:cubicBezTo>
                  <a:pt x="1284310" y="4800243"/>
                  <a:pt x="1368236" y="4785556"/>
                  <a:pt x="1208868" y="4785556"/>
                </a:cubicBezTo>
                <a:lnTo>
                  <a:pt x="0" y="3840159"/>
                </a:lnTo>
                <a:lnTo>
                  <a:pt x="495946" y="492525"/>
                </a:lnTo>
                <a:cubicBezTo>
                  <a:pt x="661261" y="-623353"/>
                  <a:pt x="2394489" y="505441"/>
                  <a:pt x="2774197" y="508024"/>
                </a:cubicBezTo>
                <a:close/>
              </a:path>
            </a:pathLst>
          </a:custGeom>
          <a:solidFill>
            <a:srgbClr val="FF0000">
              <a:alpha val="80000"/>
            </a:srgbClr>
          </a:solidFill>
          <a:ln w="76200">
            <a:solidFill>
              <a:srgbClr val="FF0000"/>
            </a:solidFill>
            <a:prstDash val="dash"/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Freeform 39"/>
          <p:cNvSpPr/>
          <p:nvPr/>
        </p:nvSpPr>
        <p:spPr>
          <a:xfrm>
            <a:off x="3626603" y="1503336"/>
            <a:ext cx="4169044" cy="4277532"/>
          </a:xfrm>
          <a:custGeom>
            <a:avLst/>
            <a:gdLst>
              <a:gd name="connsiteX0" fmla="*/ 898902 w 4169044"/>
              <a:gd name="connsiteY0" fmla="*/ 139484 h 4277532"/>
              <a:gd name="connsiteX1" fmla="*/ 46495 w 4169044"/>
              <a:gd name="connsiteY1" fmla="*/ 1131376 h 4277532"/>
              <a:gd name="connsiteX2" fmla="*/ 0 w 4169044"/>
              <a:gd name="connsiteY2" fmla="*/ 2464230 h 4277532"/>
              <a:gd name="connsiteX3" fmla="*/ 1937289 w 4169044"/>
              <a:gd name="connsiteY3" fmla="*/ 3363132 h 4277532"/>
              <a:gd name="connsiteX4" fmla="*/ 3254644 w 4169044"/>
              <a:gd name="connsiteY4" fmla="*/ 4277532 h 4277532"/>
              <a:gd name="connsiteX5" fmla="*/ 4169044 w 4169044"/>
              <a:gd name="connsiteY5" fmla="*/ 1332854 h 4277532"/>
              <a:gd name="connsiteX6" fmla="*/ 2758699 w 4169044"/>
              <a:gd name="connsiteY6" fmla="*/ 0 h 4277532"/>
              <a:gd name="connsiteX7" fmla="*/ 1022889 w 4169044"/>
              <a:gd name="connsiteY7" fmla="*/ 139484 h 4277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69044" h="4277532">
                <a:moveTo>
                  <a:pt x="898902" y="139484"/>
                </a:moveTo>
                <a:lnTo>
                  <a:pt x="46495" y="1131376"/>
                </a:lnTo>
                <a:lnTo>
                  <a:pt x="0" y="2464230"/>
                </a:lnTo>
                <a:lnTo>
                  <a:pt x="1937289" y="3363132"/>
                </a:lnTo>
                <a:lnTo>
                  <a:pt x="3254644" y="4277532"/>
                </a:lnTo>
                <a:lnTo>
                  <a:pt x="4169044" y="1332854"/>
                </a:lnTo>
                <a:lnTo>
                  <a:pt x="2758699" y="0"/>
                </a:lnTo>
                <a:lnTo>
                  <a:pt x="1022889" y="139484"/>
                </a:lnTo>
              </a:path>
            </a:pathLst>
          </a:custGeom>
          <a:solidFill>
            <a:srgbClr val="62EA16">
              <a:alpha val="80000"/>
            </a:srgbClr>
          </a:solidFill>
          <a:ln w="76200">
            <a:solidFill>
              <a:srgbClr val="92D050"/>
            </a:solidFill>
            <a:prstDash val="dash"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 40"/>
          <p:cNvSpPr/>
          <p:nvPr/>
        </p:nvSpPr>
        <p:spPr>
          <a:xfrm>
            <a:off x="2650210" y="3719593"/>
            <a:ext cx="5517397" cy="3146156"/>
          </a:xfrm>
          <a:custGeom>
            <a:avLst/>
            <a:gdLst>
              <a:gd name="connsiteX0" fmla="*/ 1596326 w 5517397"/>
              <a:gd name="connsiteY0" fmla="*/ 0 h 3146156"/>
              <a:gd name="connsiteX1" fmla="*/ 371959 w 5517397"/>
              <a:gd name="connsiteY1" fmla="*/ 542441 h 3146156"/>
              <a:gd name="connsiteX2" fmla="*/ 0 w 5517397"/>
              <a:gd name="connsiteY2" fmla="*/ 1921790 h 3146156"/>
              <a:gd name="connsiteX3" fmla="*/ 154983 w 5517397"/>
              <a:gd name="connsiteY3" fmla="*/ 2944678 h 3146156"/>
              <a:gd name="connsiteX4" fmla="*/ 3239146 w 5517397"/>
              <a:gd name="connsiteY4" fmla="*/ 3146156 h 3146156"/>
              <a:gd name="connsiteX5" fmla="*/ 5517397 w 5517397"/>
              <a:gd name="connsiteY5" fmla="*/ 1782305 h 3146156"/>
              <a:gd name="connsiteX6" fmla="*/ 4386021 w 5517397"/>
              <a:gd name="connsiteY6" fmla="*/ 526943 h 3146156"/>
              <a:gd name="connsiteX7" fmla="*/ 3456122 w 5517397"/>
              <a:gd name="connsiteY7" fmla="*/ 480448 h 3146156"/>
              <a:gd name="connsiteX8" fmla="*/ 1658319 w 5517397"/>
              <a:gd name="connsiteY8" fmla="*/ 30997 h 314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17397" h="3146156">
                <a:moveTo>
                  <a:pt x="1596326" y="0"/>
                </a:moveTo>
                <a:lnTo>
                  <a:pt x="371959" y="542441"/>
                </a:lnTo>
                <a:lnTo>
                  <a:pt x="0" y="1921790"/>
                </a:lnTo>
                <a:lnTo>
                  <a:pt x="154983" y="2944678"/>
                </a:lnTo>
                <a:lnTo>
                  <a:pt x="3239146" y="3146156"/>
                </a:lnTo>
                <a:lnTo>
                  <a:pt x="5517397" y="1782305"/>
                </a:lnTo>
                <a:lnTo>
                  <a:pt x="4386021" y="526943"/>
                </a:lnTo>
                <a:lnTo>
                  <a:pt x="3456122" y="480448"/>
                </a:lnTo>
                <a:lnTo>
                  <a:pt x="1658319" y="30997"/>
                </a:lnTo>
              </a:path>
            </a:pathLst>
          </a:custGeom>
          <a:solidFill>
            <a:srgbClr val="7030A0">
              <a:alpha val="80000"/>
            </a:srgbClr>
          </a:solidFill>
          <a:ln w="76200">
            <a:solidFill>
              <a:srgbClr val="7030A0"/>
            </a:solidFill>
            <a:prstDash val="dash"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Covering </a:t>
            </a:r>
            <a:r>
              <a:rPr lang="en-US" b="1" dirty="0" smtClean="0">
                <a:latin typeface="cmsy10"/>
              </a:rPr>
              <a:t>K</a:t>
            </a:r>
            <a:r>
              <a:rPr lang="en-US" b="1" baseline="-25000" dirty="0" smtClean="0">
                <a:latin typeface="Arial"/>
              </a:rPr>
              <a:t>i</a:t>
            </a:r>
            <a:endParaRPr lang="en-US" b="1" baseline="-25000" dirty="0">
              <a:latin typeface="Arial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4-Mar-15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092271" y="2123268"/>
            <a:ext cx="325465" cy="32546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4409267" y="2291166"/>
            <a:ext cx="325465" cy="32546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6726263" y="2459064"/>
            <a:ext cx="325465" cy="32546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2998920" y="3436749"/>
            <a:ext cx="325465" cy="32546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3401874" y="4714068"/>
            <a:ext cx="325465" cy="32546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3804828" y="5991387"/>
            <a:ext cx="325465" cy="32546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6204484" y="4752814"/>
            <a:ext cx="325465" cy="32546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6204483" y="3292099"/>
            <a:ext cx="325465" cy="32546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1919202" y="5078279"/>
            <a:ext cx="325465" cy="32546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5930676" y="5804116"/>
            <a:ext cx="325465" cy="32546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7" name="Straight Connector 16"/>
          <p:cNvCxnSpPr>
            <a:stCxn id="6" idx="6"/>
            <a:endCxn id="7" idx="2"/>
          </p:cNvCxnSpPr>
          <p:nvPr/>
        </p:nvCxnSpPr>
        <p:spPr bwMode="auto">
          <a:xfrm>
            <a:off x="2417736" y="2286001"/>
            <a:ext cx="1991531" cy="167898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/>
          <p:cNvCxnSpPr>
            <a:stCxn id="6" idx="4"/>
            <a:endCxn id="9" idx="1"/>
          </p:cNvCxnSpPr>
          <p:nvPr/>
        </p:nvCxnSpPr>
        <p:spPr bwMode="auto">
          <a:xfrm>
            <a:off x="2255004" y="2448733"/>
            <a:ext cx="791579" cy="1035679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0"/>
          <p:cNvCxnSpPr>
            <a:stCxn id="7" idx="3"/>
            <a:endCxn id="9" idx="7"/>
          </p:cNvCxnSpPr>
          <p:nvPr/>
        </p:nvCxnSpPr>
        <p:spPr bwMode="auto">
          <a:xfrm flipH="1">
            <a:off x="3276722" y="2568968"/>
            <a:ext cx="1180208" cy="915444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/>
          <p:cNvCxnSpPr>
            <a:stCxn id="7" idx="5"/>
            <a:endCxn id="13" idx="1"/>
          </p:cNvCxnSpPr>
          <p:nvPr/>
        </p:nvCxnSpPr>
        <p:spPr bwMode="auto">
          <a:xfrm>
            <a:off x="4687069" y="2568968"/>
            <a:ext cx="1565077" cy="770794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/>
          <p:cNvCxnSpPr>
            <a:stCxn id="13" idx="7"/>
            <a:endCxn id="8" idx="3"/>
          </p:cNvCxnSpPr>
          <p:nvPr/>
        </p:nvCxnSpPr>
        <p:spPr bwMode="auto">
          <a:xfrm flipV="1">
            <a:off x="6482285" y="2736866"/>
            <a:ext cx="291641" cy="602896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/>
          <p:cNvCxnSpPr>
            <a:stCxn id="13" idx="3"/>
            <a:endCxn id="10" idx="7"/>
          </p:cNvCxnSpPr>
          <p:nvPr/>
        </p:nvCxnSpPr>
        <p:spPr bwMode="auto">
          <a:xfrm flipH="1">
            <a:off x="3679676" y="3569901"/>
            <a:ext cx="2572470" cy="1191830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Straight Connector 31"/>
          <p:cNvCxnSpPr>
            <a:stCxn id="13" idx="4"/>
            <a:endCxn id="12" idx="0"/>
          </p:cNvCxnSpPr>
          <p:nvPr/>
        </p:nvCxnSpPr>
        <p:spPr bwMode="auto">
          <a:xfrm>
            <a:off x="6367216" y="3617564"/>
            <a:ext cx="1" cy="1135250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Straight Connector 33"/>
          <p:cNvCxnSpPr>
            <a:stCxn id="12" idx="3"/>
            <a:endCxn id="15" idx="0"/>
          </p:cNvCxnSpPr>
          <p:nvPr/>
        </p:nvCxnSpPr>
        <p:spPr bwMode="auto">
          <a:xfrm flipH="1">
            <a:off x="6093409" y="5030616"/>
            <a:ext cx="158738" cy="773500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Straight Connector 35"/>
          <p:cNvCxnSpPr>
            <a:stCxn id="15" idx="2"/>
            <a:endCxn id="10" idx="6"/>
          </p:cNvCxnSpPr>
          <p:nvPr/>
        </p:nvCxnSpPr>
        <p:spPr bwMode="auto">
          <a:xfrm flipH="1" flipV="1">
            <a:off x="3727339" y="4876801"/>
            <a:ext cx="2203337" cy="1090048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9" name="Straight Connector 38"/>
          <p:cNvCxnSpPr>
            <a:stCxn id="10" idx="4"/>
            <a:endCxn id="11" idx="0"/>
          </p:cNvCxnSpPr>
          <p:nvPr/>
        </p:nvCxnSpPr>
        <p:spPr bwMode="auto">
          <a:xfrm>
            <a:off x="3564607" y="5039533"/>
            <a:ext cx="402954" cy="951854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Straight Connector 41"/>
          <p:cNvCxnSpPr>
            <a:stCxn id="11" idx="7"/>
            <a:endCxn id="12" idx="2"/>
          </p:cNvCxnSpPr>
          <p:nvPr/>
        </p:nvCxnSpPr>
        <p:spPr bwMode="auto">
          <a:xfrm flipV="1">
            <a:off x="4082630" y="4915547"/>
            <a:ext cx="2121854" cy="1123503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4" name="Straight Connector 43"/>
          <p:cNvCxnSpPr>
            <a:stCxn id="14" idx="5"/>
            <a:endCxn id="11" idx="2"/>
          </p:cNvCxnSpPr>
          <p:nvPr/>
        </p:nvCxnSpPr>
        <p:spPr bwMode="auto">
          <a:xfrm>
            <a:off x="2197004" y="5356081"/>
            <a:ext cx="1607824" cy="798039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6" name="Straight Connector 45"/>
          <p:cNvCxnSpPr>
            <a:stCxn id="14" idx="0"/>
            <a:endCxn id="6" idx="4"/>
          </p:cNvCxnSpPr>
          <p:nvPr/>
        </p:nvCxnSpPr>
        <p:spPr bwMode="auto">
          <a:xfrm flipV="1">
            <a:off x="2081935" y="2448733"/>
            <a:ext cx="173069" cy="2629546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0" name="Straight Connector 49"/>
          <p:cNvCxnSpPr>
            <a:stCxn id="7" idx="4"/>
            <a:endCxn id="10" idx="0"/>
          </p:cNvCxnSpPr>
          <p:nvPr/>
        </p:nvCxnSpPr>
        <p:spPr bwMode="auto">
          <a:xfrm flipH="1">
            <a:off x="3564607" y="2616631"/>
            <a:ext cx="1007393" cy="2097437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2" name="TextBox 21"/>
          <p:cNvSpPr txBox="1"/>
          <p:nvPr/>
        </p:nvSpPr>
        <p:spPr>
          <a:xfrm>
            <a:off x="949577" y="1805401"/>
            <a:ext cx="7665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  <a:latin typeface="cmsy10"/>
              </a:rPr>
              <a:t>K</a:t>
            </a:r>
            <a:r>
              <a:rPr lang="en-US" sz="4000" b="1" baseline="-25000" dirty="0" smtClean="0">
                <a:solidFill>
                  <a:srgbClr val="FF0000"/>
                </a:solidFill>
                <a:latin typeface="Arial"/>
              </a:rPr>
              <a:t>0</a:t>
            </a:r>
            <a:endParaRPr lang="en-US" sz="40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365876" y="1403282"/>
            <a:ext cx="7665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62EA16"/>
                </a:solidFill>
                <a:latin typeface="cmsy10"/>
              </a:rPr>
              <a:t>K</a:t>
            </a:r>
            <a:r>
              <a:rPr lang="en-US" sz="4000" b="1" baseline="-25000" dirty="0" smtClean="0">
                <a:solidFill>
                  <a:srgbClr val="62EA16"/>
                </a:solidFill>
                <a:latin typeface="Arial"/>
              </a:rPr>
              <a:t>1</a:t>
            </a:r>
            <a:endParaRPr lang="en-US" sz="4000" dirty="0" smtClean="0">
              <a:solidFill>
                <a:srgbClr val="62EA1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8079534" y="5417366"/>
            <a:ext cx="82426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7030A0"/>
                </a:solidFill>
                <a:latin typeface="cmsy10"/>
              </a:rPr>
              <a:t>K</a:t>
            </a:r>
            <a:r>
              <a:rPr lang="en-US" b="1" baseline="-25000" dirty="0" smtClean="0">
                <a:solidFill>
                  <a:srgbClr val="7030A0"/>
                </a:solidFill>
                <a:latin typeface="Arial"/>
              </a:rPr>
              <a:t>2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7" name="Text Box 122"/>
          <p:cNvSpPr txBox="1">
            <a:spLocks noChangeArrowheads="1"/>
          </p:cNvSpPr>
          <p:nvPr/>
        </p:nvSpPr>
        <p:spPr bwMode="auto">
          <a:xfrm>
            <a:off x="3449738" y="4025116"/>
            <a:ext cx="2244525" cy="707886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4000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K</a:t>
            </a:r>
            <a:r>
              <a:rPr lang="en-US" sz="4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= </a:t>
            </a:r>
            <a:r>
              <a:rPr lang="en-US" sz="4000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[</a:t>
            </a:r>
            <a:r>
              <a:rPr lang="en-US" sz="4000" b="1" baseline="-50000" dirty="0" err="1" smtClean="0">
                <a:solidFill>
                  <a:schemeClr val="tx1"/>
                </a:solidFill>
                <a:latin typeface="cmsy10"/>
                <a:cs typeface="Arial" pitchFamily="34" charset="0"/>
              </a:rPr>
              <a:t>i</a:t>
            </a:r>
            <a:r>
              <a:rPr lang="en-US" sz="4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en-US" sz="4000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K</a:t>
            </a:r>
            <a:r>
              <a:rPr lang="en-US" sz="4000" b="1" baseline="-25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4092869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Nerve Graph Vertices</a:t>
            </a:r>
            <a:endParaRPr lang="en-US" b="1" baseline="-25000" dirty="0">
              <a:latin typeface="Arial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4-Mar-15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092271" y="2123268"/>
            <a:ext cx="325465" cy="32546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4409267" y="2291166"/>
            <a:ext cx="325465" cy="32546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6726263" y="2459064"/>
            <a:ext cx="325465" cy="32546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2998920" y="3436749"/>
            <a:ext cx="325465" cy="32546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3401874" y="4714068"/>
            <a:ext cx="325465" cy="32546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3804828" y="5991387"/>
            <a:ext cx="325465" cy="32546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6204484" y="4752814"/>
            <a:ext cx="325465" cy="32546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6204483" y="3292099"/>
            <a:ext cx="325465" cy="32546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1919202" y="5078279"/>
            <a:ext cx="325465" cy="32546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5930676" y="5804116"/>
            <a:ext cx="325465" cy="32546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7" name="Straight Connector 16"/>
          <p:cNvCxnSpPr>
            <a:stCxn id="6" idx="6"/>
            <a:endCxn id="7" idx="2"/>
          </p:cNvCxnSpPr>
          <p:nvPr/>
        </p:nvCxnSpPr>
        <p:spPr bwMode="auto">
          <a:xfrm>
            <a:off x="2417736" y="2286001"/>
            <a:ext cx="1991531" cy="167898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/>
          <p:cNvCxnSpPr>
            <a:stCxn id="6" idx="4"/>
            <a:endCxn id="9" idx="1"/>
          </p:cNvCxnSpPr>
          <p:nvPr/>
        </p:nvCxnSpPr>
        <p:spPr bwMode="auto">
          <a:xfrm>
            <a:off x="2255004" y="2448733"/>
            <a:ext cx="791579" cy="1035679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0"/>
          <p:cNvCxnSpPr>
            <a:stCxn id="7" idx="3"/>
            <a:endCxn id="9" idx="7"/>
          </p:cNvCxnSpPr>
          <p:nvPr/>
        </p:nvCxnSpPr>
        <p:spPr bwMode="auto">
          <a:xfrm flipH="1">
            <a:off x="3276722" y="2568968"/>
            <a:ext cx="1180208" cy="915444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/>
          <p:cNvCxnSpPr>
            <a:stCxn id="7" idx="5"/>
            <a:endCxn id="13" idx="1"/>
          </p:cNvCxnSpPr>
          <p:nvPr/>
        </p:nvCxnSpPr>
        <p:spPr bwMode="auto">
          <a:xfrm>
            <a:off x="4687069" y="2568968"/>
            <a:ext cx="1565077" cy="770794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/>
          <p:cNvCxnSpPr>
            <a:stCxn id="13" idx="7"/>
            <a:endCxn id="8" idx="3"/>
          </p:cNvCxnSpPr>
          <p:nvPr/>
        </p:nvCxnSpPr>
        <p:spPr bwMode="auto">
          <a:xfrm flipV="1">
            <a:off x="6482285" y="2736866"/>
            <a:ext cx="291641" cy="602896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/>
          <p:cNvCxnSpPr>
            <a:stCxn id="13" idx="3"/>
            <a:endCxn id="10" idx="7"/>
          </p:cNvCxnSpPr>
          <p:nvPr/>
        </p:nvCxnSpPr>
        <p:spPr bwMode="auto">
          <a:xfrm flipH="1">
            <a:off x="3679676" y="3569901"/>
            <a:ext cx="2572470" cy="1191830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Straight Connector 31"/>
          <p:cNvCxnSpPr>
            <a:stCxn id="13" idx="4"/>
            <a:endCxn id="12" idx="0"/>
          </p:cNvCxnSpPr>
          <p:nvPr/>
        </p:nvCxnSpPr>
        <p:spPr bwMode="auto">
          <a:xfrm>
            <a:off x="6367216" y="3617564"/>
            <a:ext cx="1" cy="1135250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Straight Connector 33"/>
          <p:cNvCxnSpPr>
            <a:stCxn id="12" idx="3"/>
            <a:endCxn id="15" idx="0"/>
          </p:cNvCxnSpPr>
          <p:nvPr/>
        </p:nvCxnSpPr>
        <p:spPr bwMode="auto">
          <a:xfrm flipH="1">
            <a:off x="6093409" y="5030616"/>
            <a:ext cx="158738" cy="773500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Straight Connector 35"/>
          <p:cNvCxnSpPr>
            <a:stCxn id="15" idx="2"/>
            <a:endCxn id="10" idx="6"/>
          </p:cNvCxnSpPr>
          <p:nvPr/>
        </p:nvCxnSpPr>
        <p:spPr bwMode="auto">
          <a:xfrm flipH="1" flipV="1">
            <a:off x="3727339" y="4876801"/>
            <a:ext cx="2203337" cy="1090048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9" name="Straight Connector 38"/>
          <p:cNvCxnSpPr>
            <a:stCxn id="10" idx="4"/>
            <a:endCxn id="11" idx="0"/>
          </p:cNvCxnSpPr>
          <p:nvPr/>
        </p:nvCxnSpPr>
        <p:spPr bwMode="auto">
          <a:xfrm>
            <a:off x="3564607" y="5039533"/>
            <a:ext cx="402954" cy="951854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Straight Connector 41"/>
          <p:cNvCxnSpPr>
            <a:stCxn id="11" idx="7"/>
            <a:endCxn id="12" idx="2"/>
          </p:cNvCxnSpPr>
          <p:nvPr/>
        </p:nvCxnSpPr>
        <p:spPr bwMode="auto">
          <a:xfrm flipV="1">
            <a:off x="4082630" y="4915547"/>
            <a:ext cx="2121854" cy="1123503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4" name="Straight Connector 43"/>
          <p:cNvCxnSpPr>
            <a:stCxn id="14" idx="5"/>
            <a:endCxn id="11" idx="2"/>
          </p:cNvCxnSpPr>
          <p:nvPr/>
        </p:nvCxnSpPr>
        <p:spPr bwMode="auto">
          <a:xfrm>
            <a:off x="2197004" y="5356081"/>
            <a:ext cx="1607824" cy="798039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6" name="Straight Connector 45"/>
          <p:cNvCxnSpPr>
            <a:stCxn id="14" idx="0"/>
            <a:endCxn id="6" idx="4"/>
          </p:cNvCxnSpPr>
          <p:nvPr/>
        </p:nvCxnSpPr>
        <p:spPr bwMode="auto">
          <a:xfrm flipV="1">
            <a:off x="2081935" y="2448733"/>
            <a:ext cx="173069" cy="2629546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0" name="Straight Connector 49"/>
          <p:cNvCxnSpPr>
            <a:stCxn id="7" idx="4"/>
            <a:endCxn id="10" idx="0"/>
          </p:cNvCxnSpPr>
          <p:nvPr/>
        </p:nvCxnSpPr>
        <p:spPr bwMode="auto">
          <a:xfrm flipH="1">
            <a:off x="3564607" y="2616631"/>
            <a:ext cx="1007393" cy="2097437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Freeform 15"/>
          <p:cNvSpPr/>
          <p:nvPr/>
        </p:nvSpPr>
        <p:spPr>
          <a:xfrm>
            <a:off x="1332855" y="1351773"/>
            <a:ext cx="3909328" cy="4786682"/>
          </a:xfrm>
          <a:custGeom>
            <a:avLst/>
            <a:gdLst>
              <a:gd name="connsiteX0" fmla="*/ 2851688 w 3986819"/>
              <a:gd name="connsiteY0" fmla="*/ 15499 h 4294157"/>
              <a:gd name="connsiteX1" fmla="*/ 2851688 w 3986819"/>
              <a:gd name="connsiteY1" fmla="*/ 15499 h 4294157"/>
              <a:gd name="connsiteX2" fmla="*/ 3022169 w 3986819"/>
              <a:gd name="connsiteY2" fmla="*/ 46495 h 4294157"/>
              <a:gd name="connsiteX3" fmla="*/ 3642101 w 3986819"/>
              <a:gd name="connsiteY3" fmla="*/ 77492 h 4294157"/>
              <a:gd name="connsiteX4" fmla="*/ 3735091 w 3986819"/>
              <a:gd name="connsiteY4" fmla="*/ 108488 h 4294157"/>
              <a:gd name="connsiteX5" fmla="*/ 3843579 w 3986819"/>
              <a:gd name="connsiteY5" fmla="*/ 139485 h 4294157"/>
              <a:gd name="connsiteX6" fmla="*/ 3905573 w 3986819"/>
              <a:gd name="connsiteY6" fmla="*/ 185980 h 4294157"/>
              <a:gd name="connsiteX7" fmla="*/ 3983064 w 3986819"/>
              <a:gd name="connsiteY7" fmla="*/ 247973 h 4294157"/>
              <a:gd name="connsiteX8" fmla="*/ 3983064 w 3986819"/>
              <a:gd name="connsiteY8" fmla="*/ 464949 h 4294157"/>
              <a:gd name="connsiteX9" fmla="*/ 3642101 w 3986819"/>
              <a:gd name="connsiteY9" fmla="*/ 1503336 h 4294157"/>
              <a:gd name="connsiteX10" fmla="*/ 2882684 w 3986819"/>
              <a:gd name="connsiteY10" fmla="*/ 2960177 h 4294157"/>
              <a:gd name="connsiteX11" fmla="*/ 2929179 w 3986819"/>
              <a:gd name="connsiteY11" fmla="*/ 3533614 h 4294157"/>
              <a:gd name="connsiteX12" fmla="*/ 1534332 w 3986819"/>
              <a:gd name="connsiteY12" fmla="*/ 4231038 h 4294157"/>
              <a:gd name="connsiteX13" fmla="*/ 1286359 w 3986819"/>
              <a:gd name="connsiteY13" fmla="*/ 4293031 h 4294157"/>
              <a:gd name="connsiteX14" fmla="*/ 0 w 3986819"/>
              <a:gd name="connsiteY14" fmla="*/ 3766088 h 4294157"/>
              <a:gd name="connsiteX15" fmla="*/ 77491 w 3986819"/>
              <a:gd name="connsiteY15" fmla="*/ 3347634 h 4294157"/>
              <a:gd name="connsiteX16" fmla="*/ 573437 w 3986819"/>
              <a:gd name="connsiteY16" fmla="*/ 0 h 4294157"/>
              <a:gd name="connsiteX17" fmla="*/ 2851688 w 3986819"/>
              <a:gd name="connsiteY17" fmla="*/ 15499 h 4294157"/>
              <a:gd name="connsiteX0" fmla="*/ 2851688 w 3986819"/>
              <a:gd name="connsiteY0" fmla="*/ 508024 h 4786682"/>
              <a:gd name="connsiteX1" fmla="*/ 2851688 w 3986819"/>
              <a:gd name="connsiteY1" fmla="*/ 508024 h 4786682"/>
              <a:gd name="connsiteX2" fmla="*/ 3022169 w 3986819"/>
              <a:gd name="connsiteY2" fmla="*/ 539020 h 4786682"/>
              <a:gd name="connsiteX3" fmla="*/ 3642101 w 3986819"/>
              <a:gd name="connsiteY3" fmla="*/ 570017 h 4786682"/>
              <a:gd name="connsiteX4" fmla="*/ 3735091 w 3986819"/>
              <a:gd name="connsiteY4" fmla="*/ 601013 h 4786682"/>
              <a:gd name="connsiteX5" fmla="*/ 3843579 w 3986819"/>
              <a:gd name="connsiteY5" fmla="*/ 632010 h 4786682"/>
              <a:gd name="connsiteX6" fmla="*/ 3905573 w 3986819"/>
              <a:gd name="connsiteY6" fmla="*/ 678505 h 4786682"/>
              <a:gd name="connsiteX7" fmla="*/ 3983064 w 3986819"/>
              <a:gd name="connsiteY7" fmla="*/ 740498 h 4786682"/>
              <a:gd name="connsiteX8" fmla="*/ 3983064 w 3986819"/>
              <a:gd name="connsiteY8" fmla="*/ 957474 h 4786682"/>
              <a:gd name="connsiteX9" fmla="*/ 3642101 w 3986819"/>
              <a:gd name="connsiteY9" fmla="*/ 1995861 h 4786682"/>
              <a:gd name="connsiteX10" fmla="*/ 2882684 w 3986819"/>
              <a:gd name="connsiteY10" fmla="*/ 3452702 h 4786682"/>
              <a:gd name="connsiteX11" fmla="*/ 2929179 w 3986819"/>
              <a:gd name="connsiteY11" fmla="*/ 4026139 h 4786682"/>
              <a:gd name="connsiteX12" fmla="*/ 1534332 w 3986819"/>
              <a:gd name="connsiteY12" fmla="*/ 4723563 h 4786682"/>
              <a:gd name="connsiteX13" fmla="*/ 1286359 w 3986819"/>
              <a:gd name="connsiteY13" fmla="*/ 4785556 h 4786682"/>
              <a:gd name="connsiteX14" fmla="*/ 0 w 3986819"/>
              <a:gd name="connsiteY14" fmla="*/ 4258613 h 4786682"/>
              <a:gd name="connsiteX15" fmla="*/ 77491 w 3986819"/>
              <a:gd name="connsiteY15" fmla="*/ 3840159 h 4786682"/>
              <a:gd name="connsiteX16" fmla="*/ 573437 w 3986819"/>
              <a:gd name="connsiteY16" fmla="*/ 492525 h 4786682"/>
              <a:gd name="connsiteX17" fmla="*/ 2851688 w 3986819"/>
              <a:gd name="connsiteY17" fmla="*/ 508024 h 4786682"/>
              <a:gd name="connsiteX0" fmla="*/ 3043418 w 4178549"/>
              <a:gd name="connsiteY0" fmla="*/ 508024 h 4786682"/>
              <a:gd name="connsiteX1" fmla="*/ 3043418 w 4178549"/>
              <a:gd name="connsiteY1" fmla="*/ 508024 h 4786682"/>
              <a:gd name="connsiteX2" fmla="*/ 3213899 w 4178549"/>
              <a:gd name="connsiteY2" fmla="*/ 539020 h 4786682"/>
              <a:gd name="connsiteX3" fmla="*/ 3833831 w 4178549"/>
              <a:gd name="connsiteY3" fmla="*/ 570017 h 4786682"/>
              <a:gd name="connsiteX4" fmla="*/ 3926821 w 4178549"/>
              <a:gd name="connsiteY4" fmla="*/ 601013 h 4786682"/>
              <a:gd name="connsiteX5" fmla="*/ 4035309 w 4178549"/>
              <a:gd name="connsiteY5" fmla="*/ 632010 h 4786682"/>
              <a:gd name="connsiteX6" fmla="*/ 4097303 w 4178549"/>
              <a:gd name="connsiteY6" fmla="*/ 678505 h 4786682"/>
              <a:gd name="connsiteX7" fmla="*/ 4174794 w 4178549"/>
              <a:gd name="connsiteY7" fmla="*/ 740498 h 4786682"/>
              <a:gd name="connsiteX8" fmla="*/ 4174794 w 4178549"/>
              <a:gd name="connsiteY8" fmla="*/ 957474 h 4786682"/>
              <a:gd name="connsiteX9" fmla="*/ 3833831 w 4178549"/>
              <a:gd name="connsiteY9" fmla="*/ 1995861 h 4786682"/>
              <a:gd name="connsiteX10" fmla="*/ 3074414 w 4178549"/>
              <a:gd name="connsiteY10" fmla="*/ 3452702 h 4786682"/>
              <a:gd name="connsiteX11" fmla="*/ 3120909 w 4178549"/>
              <a:gd name="connsiteY11" fmla="*/ 4026139 h 4786682"/>
              <a:gd name="connsiteX12" fmla="*/ 1726062 w 4178549"/>
              <a:gd name="connsiteY12" fmla="*/ 4723563 h 4786682"/>
              <a:gd name="connsiteX13" fmla="*/ 1478089 w 4178549"/>
              <a:gd name="connsiteY13" fmla="*/ 4785556 h 4786682"/>
              <a:gd name="connsiteX14" fmla="*/ 191730 w 4178549"/>
              <a:gd name="connsiteY14" fmla="*/ 4258613 h 4786682"/>
              <a:gd name="connsiteX15" fmla="*/ 269221 w 4178549"/>
              <a:gd name="connsiteY15" fmla="*/ 3840159 h 4786682"/>
              <a:gd name="connsiteX16" fmla="*/ 765167 w 4178549"/>
              <a:gd name="connsiteY16" fmla="*/ 492525 h 4786682"/>
              <a:gd name="connsiteX17" fmla="*/ 3043418 w 4178549"/>
              <a:gd name="connsiteY17" fmla="*/ 508024 h 4786682"/>
              <a:gd name="connsiteX0" fmla="*/ 2774197 w 3909328"/>
              <a:gd name="connsiteY0" fmla="*/ 508024 h 4786682"/>
              <a:gd name="connsiteX1" fmla="*/ 2774197 w 3909328"/>
              <a:gd name="connsiteY1" fmla="*/ 508024 h 4786682"/>
              <a:gd name="connsiteX2" fmla="*/ 2944678 w 3909328"/>
              <a:gd name="connsiteY2" fmla="*/ 539020 h 4786682"/>
              <a:gd name="connsiteX3" fmla="*/ 3564610 w 3909328"/>
              <a:gd name="connsiteY3" fmla="*/ 570017 h 4786682"/>
              <a:gd name="connsiteX4" fmla="*/ 3657600 w 3909328"/>
              <a:gd name="connsiteY4" fmla="*/ 601013 h 4786682"/>
              <a:gd name="connsiteX5" fmla="*/ 3766088 w 3909328"/>
              <a:gd name="connsiteY5" fmla="*/ 632010 h 4786682"/>
              <a:gd name="connsiteX6" fmla="*/ 3828082 w 3909328"/>
              <a:gd name="connsiteY6" fmla="*/ 678505 h 4786682"/>
              <a:gd name="connsiteX7" fmla="*/ 3905573 w 3909328"/>
              <a:gd name="connsiteY7" fmla="*/ 740498 h 4786682"/>
              <a:gd name="connsiteX8" fmla="*/ 3905573 w 3909328"/>
              <a:gd name="connsiteY8" fmla="*/ 957474 h 4786682"/>
              <a:gd name="connsiteX9" fmla="*/ 3564610 w 3909328"/>
              <a:gd name="connsiteY9" fmla="*/ 1995861 h 4786682"/>
              <a:gd name="connsiteX10" fmla="*/ 2805193 w 3909328"/>
              <a:gd name="connsiteY10" fmla="*/ 3452702 h 4786682"/>
              <a:gd name="connsiteX11" fmla="*/ 2851688 w 3909328"/>
              <a:gd name="connsiteY11" fmla="*/ 4026139 h 4786682"/>
              <a:gd name="connsiteX12" fmla="*/ 1456841 w 3909328"/>
              <a:gd name="connsiteY12" fmla="*/ 4723563 h 4786682"/>
              <a:gd name="connsiteX13" fmla="*/ 1208868 w 3909328"/>
              <a:gd name="connsiteY13" fmla="*/ 4785556 h 4786682"/>
              <a:gd name="connsiteX14" fmla="*/ 0 w 3909328"/>
              <a:gd name="connsiteY14" fmla="*/ 3840159 h 4786682"/>
              <a:gd name="connsiteX15" fmla="*/ 495946 w 3909328"/>
              <a:gd name="connsiteY15" fmla="*/ 492525 h 4786682"/>
              <a:gd name="connsiteX16" fmla="*/ 2774197 w 3909328"/>
              <a:gd name="connsiteY16" fmla="*/ 508024 h 4786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909328" h="4786682">
                <a:moveTo>
                  <a:pt x="2774197" y="508024"/>
                </a:moveTo>
                <a:lnTo>
                  <a:pt x="2774197" y="508024"/>
                </a:lnTo>
                <a:cubicBezTo>
                  <a:pt x="2831024" y="518356"/>
                  <a:pt x="2887449" y="531216"/>
                  <a:pt x="2944678" y="539020"/>
                </a:cubicBezTo>
                <a:cubicBezTo>
                  <a:pt x="3121795" y="563172"/>
                  <a:pt x="3432899" y="565475"/>
                  <a:pt x="3564610" y="570017"/>
                </a:cubicBezTo>
                <a:cubicBezTo>
                  <a:pt x="3595607" y="580349"/>
                  <a:pt x="3625902" y="593088"/>
                  <a:pt x="3657600" y="601013"/>
                </a:cubicBezTo>
                <a:cubicBezTo>
                  <a:pt x="3735442" y="620474"/>
                  <a:pt x="3699386" y="609776"/>
                  <a:pt x="3766088" y="632010"/>
                </a:cubicBezTo>
                <a:cubicBezTo>
                  <a:pt x="3786753" y="647508"/>
                  <a:pt x="3805655" y="665689"/>
                  <a:pt x="3828082" y="678505"/>
                </a:cubicBezTo>
                <a:cubicBezTo>
                  <a:pt x="3863156" y="698547"/>
                  <a:pt x="3898684" y="681945"/>
                  <a:pt x="3905573" y="740498"/>
                </a:cubicBezTo>
                <a:cubicBezTo>
                  <a:pt x="3914023" y="812328"/>
                  <a:pt x="3905573" y="885149"/>
                  <a:pt x="3905573" y="957474"/>
                </a:cubicBezTo>
                <a:lnTo>
                  <a:pt x="3564610" y="1995861"/>
                </a:lnTo>
                <a:lnTo>
                  <a:pt x="2805193" y="3452702"/>
                </a:lnTo>
                <a:lnTo>
                  <a:pt x="2851688" y="4026139"/>
                </a:lnTo>
                <a:lnTo>
                  <a:pt x="1456841" y="4723563"/>
                </a:lnTo>
                <a:cubicBezTo>
                  <a:pt x="1284310" y="4800243"/>
                  <a:pt x="1368236" y="4785556"/>
                  <a:pt x="1208868" y="4785556"/>
                </a:cubicBezTo>
                <a:lnTo>
                  <a:pt x="0" y="3840159"/>
                </a:lnTo>
                <a:lnTo>
                  <a:pt x="495946" y="492525"/>
                </a:lnTo>
                <a:cubicBezTo>
                  <a:pt x="661261" y="-623353"/>
                  <a:pt x="2394489" y="505441"/>
                  <a:pt x="2774197" y="508024"/>
                </a:cubicBezTo>
                <a:close/>
              </a:path>
            </a:pathLst>
          </a:custGeom>
          <a:solidFill>
            <a:srgbClr val="FF0000">
              <a:alpha val="80000"/>
            </a:srgbClr>
          </a:solidFill>
          <a:ln w="76200">
            <a:solidFill>
              <a:srgbClr val="FF0000"/>
            </a:solidFill>
            <a:prstDash val="dash"/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3626603" y="1503336"/>
            <a:ext cx="4169044" cy="4277532"/>
          </a:xfrm>
          <a:custGeom>
            <a:avLst/>
            <a:gdLst>
              <a:gd name="connsiteX0" fmla="*/ 898902 w 4169044"/>
              <a:gd name="connsiteY0" fmla="*/ 139484 h 4277532"/>
              <a:gd name="connsiteX1" fmla="*/ 46495 w 4169044"/>
              <a:gd name="connsiteY1" fmla="*/ 1131376 h 4277532"/>
              <a:gd name="connsiteX2" fmla="*/ 0 w 4169044"/>
              <a:gd name="connsiteY2" fmla="*/ 2464230 h 4277532"/>
              <a:gd name="connsiteX3" fmla="*/ 1937289 w 4169044"/>
              <a:gd name="connsiteY3" fmla="*/ 3363132 h 4277532"/>
              <a:gd name="connsiteX4" fmla="*/ 3254644 w 4169044"/>
              <a:gd name="connsiteY4" fmla="*/ 4277532 h 4277532"/>
              <a:gd name="connsiteX5" fmla="*/ 4169044 w 4169044"/>
              <a:gd name="connsiteY5" fmla="*/ 1332854 h 4277532"/>
              <a:gd name="connsiteX6" fmla="*/ 2758699 w 4169044"/>
              <a:gd name="connsiteY6" fmla="*/ 0 h 4277532"/>
              <a:gd name="connsiteX7" fmla="*/ 1022889 w 4169044"/>
              <a:gd name="connsiteY7" fmla="*/ 139484 h 4277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69044" h="4277532">
                <a:moveTo>
                  <a:pt x="898902" y="139484"/>
                </a:moveTo>
                <a:lnTo>
                  <a:pt x="46495" y="1131376"/>
                </a:lnTo>
                <a:lnTo>
                  <a:pt x="0" y="2464230"/>
                </a:lnTo>
                <a:lnTo>
                  <a:pt x="1937289" y="3363132"/>
                </a:lnTo>
                <a:lnTo>
                  <a:pt x="3254644" y="4277532"/>
                </a:lnTo>
                <a:lnTo>
                  <a:pt x="4169044" y="1332854"/>
                </a:lnTo>
                <a:lnTo>
                  <a:pt x="2758699" y="0"/>
                </a:lnTo>
                <a:lnTo>
                  <a:pt x="1022889" y="139484"/>
                </a:lnTo>
              </a:path>
            </a:pathLst>
          </a:custGeom>
          <a:solidFill>
            <a:srgbClr val="62EA16">
              <a:alpha val="80000"/>
            </a:srgbClr>
          </a:solidFill>
          <a:ln w="76200">
            <a:solidFill>
              <a:srgbClr val="92D050"/>
            </a:solidFill>
            <a:prstDash val="dash"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2650210" y="3719593"/>
            <a:ext cx="5517397" cy="3146156"/>
          </a:xfrm>
          <a:custGeom>
            <a:avLst/>
            <a:gdLst>
              <a:gd name="connsiteX0" fmla="*/ 1596326 w 5517397"/>
              <a:gd name="connsiteY0" fmla="*/ 0 h 3146156"/>
              <a:gd name="connsiteX1" fmla="*/ 371959 w 5517397"/>
              <a:gd name="connsiteY1" fmla="*/ 542441 h 3146156"/>
              <a:gd name="connsiteX2" fmla="*/ 0 w 5517397"/>
              <a:gd name="connsiteY2" fmla="*/ 1921790 h 3146156"/>
              <a:gd name="connsiteX3" fmla="*/ 154983 w 5517397"/>
              <a:gd name="connsiteY3" fmla="*/ 2944678 h 3146156"/>
              <a:gd name="connsiteX4" fmla="*/ 3239146 w 5517397"/>
              <a:gd name="connsiteY4" fmla="*/ 3146156 h 3146156"/>
              <a:gd name="connsiteX5" fmla="*/ 5517397 w 5517397"/>
              <a:gd name="connsiteY5" fmla="*/ 1782305 h 3146156"/>
              <a:gd name="connsiteX6" fmla="*/ 4386021 w 5517397"/>
              <a:gd name="connsiteY6" fmla="*/ 526943 h 3146156"/>
              <a:gd name="connsiteX7" fmla="*/ 3456122 w 5517397"/>
              <a:gd name="connsiteY7" fmla="*/ 480448 h 3146156"/>
              <a:gd name="connsiteX8" fmla="*/ 1658319 w 5517397"/>
              <a:gd name="connsiteY8" fmla="*/ 30997 h 314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17397" h="3146156">
                <a:moveTo>
                  <a:pt x="1596326" y="0"/>
                </a:moveTo>
                <a:lnTo>
                  <a:pt x="371959" y="542441"/>
                </a:lnTo>
                <a:lnTo>
                  <a:pt x="0" y="1921790"/>
                </a:lnTo>
                <a:lnTo>
                  <a:pt x="154983" y="2944678"/>
                </a:lnTo>
                <a:lnTo>
                  <a:pt x="3239146" y="3146156"/>
                </a:lnTo>
                <a:lnTo>
                  <a:pt x="5517397" y="1782305"/>
                </a:lnTo>
                <a:lnTo>
                  <a:pt x="4386021" y="526943"/>
                </a:lnTo>
                <a:lnTo>
                  <a:pt x="3456122" y="480448"/>
                </a:lnTo>
                <a:lnTo>
                  <a:pt x="1658319" y="30997"/>
                </a:lnTo>
              </a:path>
            </a:pathLst>
          </a:custGeom>
          <a:solidFill>
            <a:srgbClr val="7030A0">
              <a:alpha val="80000"/>
            </a:srgbClr>
          </a:solidFill>
          <a:ln w="76200">
            <a:solidFill>
              <a:srgbClr val="7030A0"/>
            </a:solidFill>
            <a:prstDash val="dash"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949577" y="1805401"/>
            <a:ext cx="7665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  <a:latin typeface="cmsy10"/>
              </a:rPr>
              <a:t>K</a:t>
            </a:r>
            <a:r>
              <a:rPr lang="en-US" sz="4000" b="1" baseline="-25000" dirty="0" smtClean="0">
                <a:solidFill>
                  <a:srgbClr val="FF0000"/>
                </a:solidFill>
                <a:latin typeface="Arial"/>
              </a:rPr>
              <a:t>0</a:t>
            </a:r>
            <a:endParaRPr lang="en-US" sz="40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365876" y="1403282"/>
            <a:ext cx="7665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62EA16"/>
                </a:solidFill>
                <a:latin typeface="cmsy10"/>
              </a:rPr>
              <a:t>K</a:t>
            </a:r>
            <a:r>
              <a:rPr lang="en-US" sz="4000" b="1" baseline="-25000" dirty="0" smtClean="0">
                <a:solidFill>
                  <a:srgbClr val="62EA16"/>
                </a:solidFill>
                <a:latin typeface="Arial"/>
              </a:rPr>
              <a:t>1</a:t>
            </a:r>
            <a:endParaRPr lang="en-US" sz="4000" dirty="0" smtClean="0">
              <a:solidFill>
                <a:srgbClr val="62EA1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8079534" y="5417366"/>
            <a:ext cx="82426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7030A0"/>
                </a:solidFill>
                <a:latin typeface="cmsy10"/>
              </a:rPr>
              <a:t>K</a:t>
            </a:r>
            <a:r>
              <a:rPr lang="en-US" b="1" baseline="-25000" dirty="0" smtClean="0">
                <a:solidFill>
                  <a:srgbClr val="7030A0"/>
                </a:solidFill>
                <a:latin typeface="Arial"/>
              </a:rPr>
              <a:t>2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650210" y="3038314"/>
            <a:ext cx="390686" cy="3906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bg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5866100" y="2831347"/>
            <a:ext cx="390686" cy="3906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bg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4687069" y="5208401"/>
            <a:ext cx="390686" cy="3906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bg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Text Box 122"/>
          <p:cNvSpPr txBox="1">
            <a:spLocks noChangeArrowheads="1"/>
          </p:cNvSpPr>
          <p:nvPr/>
        </p:nvSpPr>
        <p:spPr bwMode="auto">
          <a:xfrm>
            <a:off x="2988073" y="4025116"/>
            <a:ext cx="316785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Each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K</a:t>
            </a:r>
            <a:r>
              <a:rPr lang="en-US" sz="2800" baseline="-25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  <a:r>
              <a:rPr lang="en-US" sz="2800" dirty="0"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is a vertex</a:t>
            </a:r>
            <a:endParaRPr lang="en-US" sz="2800" baseline="-25000" dirty="0" smtClean="0">
              <a:solidFill>
                <a:schemeClr val="tx1"/>
              </a:solidFill>
              <a:latin typeface="Arial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9653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Nerve Graph Edges</a:t>
            </a:r>
            <a:endParaRPr lang="en-US" b="1" baseline="-25000" dirty="0">
              <a:latin typeface="Arial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4-Mar-15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092271" y="2123268"/>
            <a:ext cx="325465" cy="32546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4409267" y="2291166"/>
            <a:ext cx="325465" cy="32546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6726263" y="2459064"/>
            <a:ext cx="325465" cy="32546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2998920" y="3436749"/>
            <a:ext cx="325465" cy="32546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3401874" y="4714068"/>
            <a:ext cx="325465" cy="32546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3804828" y="5991387"/>
            <a:ext cx="325465" cy="32546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6204484" y="4752814"/>
            <a:ext cx="325465" cy="32546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6204483" y="3292099"/>
            <a:ext cx="325465" cy="32546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1919202" y="5078279"/>
            <a:ext cx="325465" cy="32546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5930676" y="5804116"/>
            <a:ext cx="325465" cy="32546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7" name="Straight Connector 16"/>
          <p:cNvCxnSpPr>
            <a:stCxn id="6" idx="6"/>
            <a:endCxn id="7" idx="2"/>
          </p:cNvCxnSpPr>
          <p:nvPr/>
        </p:nvCxnSpPr>
        <p:spPr bwMode="auto">
          <a:xfrm>
            <a:off x="2417736" y="2286001"/>
            <a:ext cx="1991531" cy="167898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/>
          <p:cNvCxnSpPr>
            <a:stCxn id="6" idx="4"/>
            <a:endCxn id="9" idx="1"/>
          </p:cNvCxnSpPr>
          <p:nvPr/>
        </p:nvCxnSpPr>
        <p:spPr bwMode="auto">
          <a:xfrm>
            <a:off x="2255004" y="2448733"/>
            <a:ext cx="791579" cy="1035679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0"/>
          <p:cNvCxnSpPr>
            <a:stCxn id="7" idx="3"/>
            <a:endCxn id="9" idx="7"/>
          </p:cNvCxnSpPr>
          <p:nvPr/>
        </p:nvCxnSpPr>
        <p:spPr bwMode="auto">
          <a:xfrm flipH="1">
            <a:off x="3276722" y="2568968"/>
            <a:ext cx="1180208" cy="915444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/>
          <p:cNvCxnSpPr>
            <a:stCxn id="7" idx="5"/>
            <a:endCxn id="13" idx="1"/>
          </p:cNvCxnSpPr>
          <p:nvPr/>
        </p:nvCxnSpPr>
        <p:spPr bwMode="auto">
          <a:xfrm>
            <a:off x="4687069" y="2568968"/>
            <a:ext cx="1565077" cy="770794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/>
          <p:cNvCxnSpPr>
            <a:stCxn id="13" idx="7"/>
            <a:endCxn id="8" idx="3"/>
          </p:cNvCxnSpPr>
          <p:nvPr/>
        </p:nvCxnSpPr>
        <p:spPr bwMode="auto">
          <a:xfrm flipV="1">
            <a:off x="6482285" y="2736866"/>
            <a:ext cx="291641" cy="602896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/>
          <p:cNvCxnSpPr>
            <a:stCxn id="13" idx="3"/>
            <a:endCxn id="10" idx="7"/>
          </p:cNvCxnSpPr>
          <p:nvPr/>
        </p:nvCxnSpPr>
        <p:spPr bwMode="auto">
          <a:xfrm flipH="1">
            <a:off x="3679676" y="3569901"/>
            <a:ext cx="2572470" cy="1191830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Straight Connector 31"/>
          <p:cNvCxnSpPr>
            <a:stCxn id="13" idx="4"/>
            <a:endCxn id="12" idx="0"/>
          </p:cNvCxnSpPr>
          <p:nvPr/>
        </p:nvCxnSpPr>
        <p:spPr bwMode="auto">
          <a:xfrm>
            <a:off x="6367216" y="3617564"/>
            <a:ext cx="1" cy="1135250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Straight Connector 33"/>
          <p:cNvCxnSpPr>
            <a:stCxn id="12" idx="3"/>
            <a:endCxn id="15" idx="0"/>
          </p:cNvCxnSpPr>
          <p:nvPr/>
        </p:nvCxnSpPr>
        <p:spPr bwMode="auto">
          <a:xfrm flipH="1">
            <a:off x="6093409" y="5030616"/>
            <a:ext cx="158738" cy="773500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Straight Connector 35"/>
          <p:cNvCxnSpPr>
            <a:stCxn id="15" idx="2"/>
            <a:endCxn id="10" idx="6"/>
          </p:cNvCxnSpPr>
          <p:nvPr/>
        </p:nvCxnSpPr>
        <p:spPr bwMode="auto">
          <a:xfrm flipH="1" flipV="1">
            <a:off x="3727339" y="4876801"/>
            <a:ext cx="2203337" cy="1090048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9" name="Straight Connector 38"/>
          <p:cNvCxnSpPr>
            <a:stCxn id="10" idx="4"/>
            <a:endCxn id="11" idx="0"/>
          </p:cNvCxnSpPr>
          <p:nvPr/>
        </p:nvCxnSpPr>
        <p:spPr bwMode="auto">
          <a:xfrm>
            <a:off x="3564607" y="5039533"/>
            <a:ext cx="402954" cy="951854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Straight Connector 41"/>
          <p:cNvCxnSpPr>
            <a:stCxn id="11" idx="7"/>
            <a:endCxn id="12" idx="2"/>
          </p:cNvCxnSpPr>
          <p:nvPr/>
        </p:nvCxnSpPr>
        <p:spPr bwMode="auto">
          <a:xfrm flipV="1">
            <a:off x="4082630" y="4915547"/>
            <a:ext cx="2121854" cy="1123503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4" name="Straight Connector 43"/>
          <p:cNvCxnSpPr>
            <a:stCxn id="14" idx="5"/>
            <a:endCxn id="11" idx="2"/>
          </p:cNvCxnSpPr>
          <p:nvPr/>
        </p:nvCxnSpPr>
        <p:spPr bwMode="auto">
          <a:xfrm>
            <a:off x="2197004" y="5356081"/>
            <a:ext cx="1607824" cy="798039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6" name="Straight Connector 45"/>
          <p:cNvCxnSpPr>
            <a:stCxn id="14" idx="0"/>
            <a:endCxn id="6" idx="4"/>
          </p:cNvCxnSpPr>
          <p:nvPr/>
        </p:nvCxnSpPr>
        <p:spPr bwMode="auto">
          <a:xfrm flipV="1">
            <a:off x="2081935" y="2448733"/>
            <a:ext cx="173069" cy="2629546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0" name="Straight Connector 49"/>
          <p:cNvCxnSpPr>
            <a:stCxn id="7" idx="4"/>
            <a:endCxn id="10" idx="0"/>
          </p:cNvCxnSpPr>
          <p:nvPr/>
        </p:nvCxnSpPr>
        <p:spPr bwMode="auto">
          <a:xfrm flipH="1">
            <a:off x="3564607" y="2616631"/>
            <a:ext cx="1007393" cy="2097437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Freeform 15"/>
          <p:cNvSpPr/>
          <p:nvPr/>
        </p:nvSpPr>
        <p:spPr>
          <a:xfrm>
            <a:off x="1332855" y="1351773"/>
            <a:ext cx="3909328" cy="4786682"/>
          </a:xfrm>
          <a:custGeom>
            <a:avLst/>
            <a:gdLst>
              <a:gd name="connsiteX0" fmla="*/ 2851688 w 3986819"/>
              <a:gd name="connsiteY0" fmla="*/ 15499 h 4294157"/>
              <a:gd name="connsiteX1" fmla="*/ 2851688 w 3986819"/>
              <a:gd name="connsiteY1" fmla="*/ 15499 h 4294157"/>
              <a:gd name="connsiteX2" fmla="*/ 3022169 w 3986819"/>
              <a:gd name="connsiteY2" fmla="*/ 46495 h 4294157"/>
              <a:gd name="connsiteX3" fmla="*/ 3642101 w 3986819"/>
              <a:gd name="connsiteY3" fmla="*/ 77492 h 4294157"/>
              <a:gd name="connsiteX4" fmla="*/ 3735091 w 3986819"/>
              <a:gd name="connsiteY4" fmla="*/ 108488 h 4294157"/>
              <a:gd name="connsiteX5" fmla="*/ 3843579 w 3986819"/>
              <a:gd name="connsiteY5" fmla="*/ 139485 h 4294157"/>
              <a:gd name="connsiteX6" fmla="*/ 3905573 w 3986819"/>
              <a:gd name="connsiteY6" fmla="*/ 185980 h 4294157"/>
              <a:gd name="connsiteX7" fmla="*/ 3983064 w 3986819"/>
              <a:gd name="connsiteY7" fmla="*/ 247973 h 4294157"/>
              <a:gd name="connsiteX8" fmla="*/ 3983064 w 3986819"/>
              <a:gd name="connsiteY8" fmla="*/ 464949 h 4294157"/>
              <a:gd name="connsiteX9" fmla="*/ 3642101 w 3986819"/>
              <a:gd name="connsiteY9" fmla="*/ 1503336 h 4294157"/>
              <a:gd name="connsiteX10" fmla="*/ 2882684 w 3986819"/>
              <a:gd name="connsiteY10" fmla="*/ 2960177 h 4294157"/>
              <a:gd name="connsiteX11" fmla="*/ 2929179 w 3986819"/>
              <a:gd name="connsiteY11" fmla="*/ 3533614 h 4294157"/>
              <a:gd name="connsiteX12" fmla="*/ 1534332 w 3986819"/>
              <a:gd name="connsiteY12" fmla="*/ 4231038 h 4294157"/>
              <a:gd name="connsiteX13" fmla="*/ 1286359 w 3986819"/>
              <a:gd name="connsiteY13" fmla="*/ 4293031 h 4294157"/>
              <a:gd name="connsiteX14" fmla="*/ 0 w 3986819"/>
              <a:gd name="connsiteY14" fmla="*/ 3766088 h 4294157"/>
              <a:gd name="connsiteX15" fmla="*/ 77491 w 3986819"/>
              <a:gd name="connsiteY15" fmla="*/ 3347634 h 4294157"/>
              <a:gd name="connsiteX16" fmla="*/ 573437 w 3986819"/>
              <a:gd name="connsiteY16" fmla="*/ 0 h 4294157"/>
              <a:gd name="connsiteX17" fmla="*/ 2851688 w 3986819"/>
              <a:gd name="connsiteY17" fmla="*/ 15499 h 4294157"/>
              <a:gd name="connsiteX0" fmla="*/ 2851688 w 3986819"/>
              <a:gd name="connsiteY0" fmla="*/ 508024 h 4786682"/>
              <a:gd name="connsiteX1" fmla="*/ 2851688 w 3986819"/>
              <a:gd name="connsiteY1" fmla="*/ 508024 h 4786682"/>
              <a:gd name="connsiteX2" fmla="*/ 3022169 w 3986819"/>
              <a:gd name="connsiteY2" fmla="*/ 539020 h 4786682"/>
              <a:gd name="connsiteX3" fmla="*/ 3642101 w 3986819"/>
              <a:gd name="connsiteY3" fmla="*/ 570017 h 4786682"/>
              <a:gd name="connsiteX4" fmla="*/ 3735091 w 3986819"/>
              <a:gd name="connsiteY4" fmla="*/ 601013 h 4786682"/>
              <a:gd name="connsiteX5" fmla="*/ 3843579 w 3986819"/>
              <a:gd name="connsiteY5" fmla="*/ 632010 h 4786682"/>
              <a:gd name="connsiteX6" fmla="*/ 3905573 w 3986819"/>
              <a:gd name="connsiteY6" fmla="*/ 678505 h 4786682"/>
              <a:gd name="connsiteX7" fmla="*/ 3983064 w 3986819"/>
              <a:gd name="connsiteY7" fmla="*/ 740498 h 4786682"/>
              <a:gd name="connsiteX8" fmla="*/ 3983064 w 3986819"/>
              <a:gd name="connsiteY8" fmla="*/ 957474 h 4786682"/>
              <a:gd name="connsiteX9" fmla="*/ 3642101 w 3986819"/>
              <a:gd name="connsiteY9" fmla="*/ 1995861 h 4786682"/>
              <a:gd name="connsiteX10" fmla="*/ 2882684 w 3986819"/>
              <a:gd name="connsiteY10" fmla="*/ 3452702 h 4786682"/>
              <a:gd name="connsiteX11" fmla="*/ 2929179 w 3986819"/>
              <a:gd name="connsiteY11" fmla="*/ 4026139 h 4786682"/>
              <a:gd name="connsiteX12" fmla="*/ 1534332 w 3986819"/>
              <a:gd name="connsiteY12" fmla="*/ 4723563 h 4786682"/>
              <a:gd name="connsiteX13" fmla="*/ 1286359 w 3986819"/>
              <a:gd name="connsiteY13" fmla="*/ 4785556 h 4786682"/>
              <a:gd name="connsiteX14" fmla="*/ 0 w 3986819"/>
              <a:gd name="connsiteY14" fmla="*/ 4258613 h 4786682"/>
              <a:gd name="connsiteX15" fmla="*/ 77491 w 3986819"/>
              <a:gd name="connsiteY15" fmla="*/ 3840159 h 4786682"/>
              <a:gd name="connsiteX16" fmla="*/ 573437 w 3986819"/>
              <a:gd name="connsiteY16" fmla="*/ 492525 h 4786682"/>
              <a:gd name="connsiteX17" fmla="*/ 2851688 w 3986819"/>
              <a:gd name="connsiteY17" fmla="*/ 508024 h 4786682"/>
              <a:gd name="connsiteX0" fmla="*/ 3043418 w 4178549"/>
              <a:gd name="connsiteY0" fmla="*/ 508024 h 4786682"/>
              <a:gd name="connsiteX1" fmla="*/ 3043418 w 4178549"/>
              <a:gd name="connsiteY1" fmla="*/ 508024 h 4786682"/>
              <a:gd name="connsiteX2" fmla="*/ 3213899 w 4178549"/>
              <a:gd name="connsiteY2" fmla="*/ 539020 h 4786682"/>
              <a:gd name="connsiteX3" fmla="*/ 3833831 w 4178549"/>
              <a:gd name="connsiteY3" fmla="*/ 570017 h 4786682"/>
              <a:gd name="connsiteX4" fmla="*/ 3926821 w 4178549"/>
              <a:gd name="connsiteY4" fmla="*/ 601013 h 4786682"/>
              <a:gd name="connsiteX5" fmla="*/ 4035309 w 4178549"/>
              <a:gd name="connsiteY5" fmla="*/ 632010 h 4786682"/>
              <a:gd name="connsiteX6" fmla="*/ 4097303 w 4178549"/>
              <a:gd name="connsiteY6" fmla="*/ 678505 h 4786682"/>
              <a:gd name="connsiteX7" fmla="*/ 4174794 w 4178549"/>
              <a:gd name="connsiteY7" fmla="*/ 740498 h 4786682"/>
              <a:gd name="connsiteX8" fmla="*/ 4174794 w 4178549"/>
              <a:gd name="connsiteY8" fmla="*/ 957474 h 4786682"/>
              <a:gd name="connsiteX9" fmla="*/ 3833831 w 4178549"/>
              <a:gd name="connsiteY9" fmla="*/ 1995861 h 4786682"/>
              <a:gd name="connsiteX10" fmla="*/ 3074414 w 4178549"/>
              <a:gd name="connsiteY10" fmla="*/ 3452702 h 4786682"/>
              <a:gd name="connsiteX11" fmla="*/ 3120909 w 4178549"/>
              <a:gd name="connsiteY11" fmla="*/ 4026139 h 4786682"/>
              <a:gd name="connsiteX12" fmla="*/ 1726062 w 4178549"/>
              <a:gd name="connsiteY12" fmla="*/ 4723563 h 4786682"/>
              <a:gd name="connsiteX13" fmla="*/ 1478089 w 4178549"/>
              <a:gd name="connsiteY13" fmla="*/ 4785556 h 4786682"/>
              <a:gd name="connsiteX14" fmla="*/ 191730 w 4178549"/>
              <a:gd name="connsiteY14" fmla="*/ 4258613 h 4786682"/>
              <a:gd name="connsiteX15" fmla="*/ 269221 w 4178549"/>
              <a:gd name="connsiteY15" fmla="*/ 3840159 h 4786682"/>
              <a:gd name="connsiteX16" fmla="*/ 765167 w 4178549"/>
              <a:gd name="connsiteY16" fmla="*/ 492525 h 4786682"/>
              <a:gd name="connsiteX17" fmla="*/ 3043418 w 4178549"/>
              <a:gd name="connsiteY17" fmla="*/ 508024 h 4786682"/>
              <a:gd name="connsiteX0" fmla="*/ 2774197 w 3909328"/>
              <a:gd name="connsiteY0" fmla="*/ 508024 h 4786682"/>
              <a:gd name="connsiteX1" fmla="*/ 2774197 w 3909328"/>
              <a:gd name="connsiteY1" fmla="*/ 508024 h 4786682"/>
              <a:gd name="connsiteX2" fmla="*/ 2944678 w 3909328"/>
              <a:gd name="connsiteY2" fmla="*/ 539020 h 4786682"/>
              <a:gd name="connsiteX3" fmla="*/ 3564610 w 3909328"/>
              <a:gd name="connsiteY3" fmla="*/ 570017 h 4786682"/>
              <a:gd name="connsiteX4" fmla="*/ 3657600 w 3909328"/>
              <a:gd name="connsiteY4" fmla="*/ 601013 h 4786682"/>
              <a:gd name="connsiteX5" fmla="*/ 3766088 w 3909328"/>
              <a:gd name="connsiteY5" fmla="*/ 632010 h 4786682"/>
              <a:gd name="connsiteX6" fmla="*/ 3828082 w 3909328"/>
              <a:gd name="connsiteY6" fmla="*/ 678505 h 4786682"/>
              <a:gd name="connsiteX7" fmla="*/ 3905573 w 3909328"/>
              <a:gd name="connsiteY7" fmla="*/ 740498 h 4786682"/>
              <a:gd name="connsiteX8" fmla="*/ 3905573 w 3909328"/>
              <a:gd name="connsiteY8" fmla="*/ 957474 h 4786682"/>
              <a:gd name="connsiteX9" fmla="*/ 3564610 w 3909328"/>
              <a:gd name="connsiteY9" fmla="*/ 1995861 h 4786682"/>
              <a:gd name="connsiteX10" fmla="*/ 2805193 w 3909328"/>
              <a:gd name="connsiteY10" fmla="*/ 3452702 h 4786682"/>
              <a:gd name="connsiteX11" fmla="*/ 2851688 w 3909328"/>
              <a:gd name="connsiteY11" fmla="*/ 4026139 h 4786682"/>
              <a:gd name="connsiteX12" fmla="*/ 1456841 w 3909328"/>
              <a:gd name="connsiteY12" fmla="*/ 4723563 h 4786682"/>
              <a:gd name="connsiteX13" fmla="*/ 1208868 w 3909328"/>
              <a:gd name="connsiteY13" fmla="*/ 4785556 h 4786682"/>
              <a:gd name="connsiteX14" fmla="*/ 0 w 3909328"/>
              <a:gd name="connsiteY14" fmla="*/ 3840159 h 4786682"/>
              <a:gd name="connsiteX15" fmla="*/ 495946 w 3909328"/>
              <a:gd name="connsiteY15" fmla="*/ 492525 h 4786682"/>
              <a:gd name="connsiteX16" fmla="*/ 2774197 w 3909328"/>
              <a:gd name="connsiteY16" fmla="*/ 508024 h 4786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909328" h="4786682">
                <a:moveTo>
                  <a:pt x="2774197" y="508024"/>
                </a:moveTo>
                <a:lnTo>
                  <a:pt x="2774197" y="508024"/>
                </a:lnTo>
                <a:cubicBezTo>
                  <a:pt x="2831024" y="518356"/>
                  <a:pt x="2887449" y="531216"/>
                  <a:pt x="2944678" y="539020"/>
                </a:cubicBezTo>
                <a:cubicBezTo>
                  <a:pt x="3121795" y="563172"/>
                  <a:pt x="3432899" y="565475"/>
                  <a:pt x="3564610" y="570017"/>
                </a:cubicBezTo>
                <a:cubicBezTo>
                  <a:pt x="3595607" y="580349"/>
                  <a:pt x="3625902" y="593088"/>
                  <a:pt x="3657600" y="601013"/>
                </a:cubicBezTo>
                <a:cubicBezTo>
                  <a:pt x="3735442" y="620474"/>
                  <a:pt x="3699386" y="609776"/>
                  <a:pt x="3766088" y="632010"/>
                </a:cubicBezTo>
                <a:cubicBezTo>
                  <a:pt x="3786753" y="647508"/>
                  <a:pt x="3805655" y="665689"/>
                  <a:pt x="3828082" y="678505"/>
                </a:cubicBezTo>
                <a:cubicBezTo>
                  <a:pt x="3863156" y="698547"/>
                  <a:pt x="3898684" y="681945"/>
                  <a:pt x="3905573" y="740498"/>
                </a:cubicBezTo>
                <a:cubicBezTo>
                  <a:pt x="3914023" y="812328"/>
                  <a:pt x="3905573" y="885149"/>
                  <a:pt x="3905573" y="957474"/>
                </a:cubicBezTo>
                <a:lnTo>
                  <a:pt x="3564610" y="1995861"/>
                </a:lnTo>
                <a:lnTo>
                  <a:pt x="2805193" y="3452702"/>
                </a:lnTo>
                <a:lnTo>
                  <a:pt x="2851688" y="4026139"/>
                </a:lnTo>
                <a:lnTo>
                  <a:pt x="1456841" y="4723563"/>
                </a:lnTo>
                <a:cubicBezTo>
                  <a:pt x="1284310" y="4800243"/>
                  <a:pt x="1368236" y="4785556"/>
                  <a:pt x="1208868" y="4785556"/>
                </a:cubicBezTo>
                <a:lnTo>
                  <a:pt x="0" y="3840159"/>
                </a:lnTo>
                <a:lnTo>
                  <a:pt x="495946" y="492525"/>
                </a:lnTo>
                <a:cubicBezTo>
                  <a:pt x="661261" y="-623353"/>
                  <a:pt x="2394489" y="505441"/>
                  <a:pt x="2774197" y="508024"/>
                </a:cubicBezTo>
                <a:close/>
              </a:path>
            </a:pathLst>
          </a:custGeom>
          <a:solidFill>
            <a:srgbClr val="FF0000">
              <a:alpha val="80000"/>
            </a:srgbClr>
          </a:solidFill>
          <a:ln w="76200">
            <a:solidFill>
              <a:srgbClr val="FF0000"/>
            </a:solidFill>
            <a:prstDash val="dash"/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3626603" y="1503336"/>
            <a:ext cx="4169044" cy="4277532"/>
          </a:xfrm>
          <a:custGeom>
            <a:avLst/>
            <a:gdLst>
              <a:gd name="connsiteX0" fmla="*/ 898902 w 4169044"/>
              <a:gd name="connsiteY0" fmla="*/ 139484 h 4277532"/>
              <a:gd name="connsiteX1" fmla="*/ 46495 w 4169044"/>
              <a:gd name="connsiteY1" fmla="*/ 1131376 h 4277532"/>
              <a:gd name="connsiteX2" fmla="*/ 0 w 4169044"/>
              <a:gd name="connsiteY2" fmla="*/ 2464230 h 4277532"/>
              <a:gd name="connsiteX3" fmla="*/ 1937289 w 4169044"/>
              <a:gd name="connsiteY3" fmla="*/ 3363132 h 4277532"/>
              <a:gd name="connsiteX4" fmla="*/ 3254644 w 4169044"/>
              <a:gd name="connsiteY4" fmla="*/ 4277532 h 4277532"/>
              <a:gd name="connsiteX5" fmla="*/ 4169044 w 4169044"/>
              <a:gd name="connsiteY5" fmla="*/ 1332854 h 4277532"/>
              <a:gd name="connsiteX6" fmla="*/ 2758699 w 4169044"/>
              <a:gd name="connsiteY6" fmla="*/ 0 h 4277532"/>
              <a:gd name="connsiteX7" fmla="*/ 1022889 w 4169044"/>
              <a:gd name="connsiteY7" fmla="*/ 139484 h 4277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69044" h="4277532">
                <a:moveTo>
                  <a:pt x="898902" y="139484"/>
                </a:moveTo>
                <a:lnTo>
                  <a:pt x="46495" y="1131376"/>
                </a:lnTo>
                <a:lnTo>
                  <a:pt x="0" y="2464230"/>
                </a:lnTo>
                <a:lnTo>
                  <a:pt x="1937289" y="3363132"/>
                </a:lnTo>
                <a:lnTo>
                  <a:pt x="3254644" y="4277532"/>
                </a:lnTo>
                <a:lnTo>
                  <a:pt x="4169044" y="1332854"/>
                </a:lnTo>
                <a:lnTo>
                  <a:pt x="2758699" y="0"/>
                </a:lnTo>
                <a:lnTo>
                  <a:pt x="1022889" y="139484"/>
                </a:lnTo>
              </a:path>
            </a:pathLst>
          </a:custGeom>
          <a:solidFill>
            <a:srgbClr val="62EA16">
              <a:alpha val="80000"/>
            </a:srgbClr>
          </a:solidFill>
          <a:ln w="76200">
            <a:solidFill>
              <a:srgbClr val="92D050"/>
            </a:solidFill>
            <a:prstDash val="dash"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2650210" y="3719593"/>
            <a:ext cx="5517397" cy="3146156"/>
          </a:xfrm>
          <a:custGeom>
            <a:avLst/>
            <a:gdLst>
              <a:gd name="connsiteX0" fmla="*/ 1596326 w 5517397"/>
              <a:gd name="connsiteY0" fmla="*/ 0 h 3146156"/>
              <a:gd name="connsiteX1" fmla="*/ 371959 w 5517397"/>
              <a:gd name="connsiteY1" fmla="*/ 542441 h 3146156"/>
              <a:gd name="connsiteX2" fmla="*/ 0 w 5517397"/>
              <a:gd name="connsiteY2" fmla="*/ 1921790 h 3146156"/>
              <a:gd name="connsiteX3" fmla="*/ 154983 w 5517397"/>
              <a:gd name="connsiteY3" fmla="*/ 2944678 h 3146156"/>
              <a:gd name="connsiteX4" fmla="*/ 3239146 w 5517397"/>
              <a:gd name="connsiteY4" fmla="*/ 3146156 h 3146156"/>
              <a:gd name="connsiteX5" fmla="*/ 5517397 w 5517397"/>
              <a:gd name="connsiteY5" fmla="*/ 1782305 h 3146156"/>
              <a:gd name="connsiteX6" fmla="*/ 4386021 w 5517397"/>
              <a:gd name="connsiteY6" fmla="*/ 526943 h 3146156"/>
              <a:gd name="connsiteX7" fmla="*/ 3456122 w 5517397"/>
              <a:gd name="connsiteY7" fmla="*/ 480448 h 3146156"/>
              <a:gd name="connsiteX8" fmla="*/ 1658319 w 5517397"/>
              <a:gd name="connsiteY8" fmla="*/ 30997 h 314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17397" h="3146156">
                <a:moveTo>
                  <a:pt x="1596326" y="0"/>
                </a:moveTo>
                <a:lnTo>
                  <a:pt x="371959" y="542441"/>
                </a:lnTo>
                <a:lnTo>
                  <a:pt x="0" y="1921790"/>
                </a:lnTo>
                <a:lnTo>
                  <a:pt x="154983" y="2944678"/>
                </a:lnTo>
                <a:lnTo>
                  <a:pt x="3239146" y="3146156"/>
                </a:lnTo>
                <a:lnTo>
                  <a:pt x="5517397" y="1782305"/>
                </a:lnTo>
                <a:lnTo>
                  <a:pt x="4386021" y="526943"/>
                </a:lnTo>
                <a:lnTo>
                  <a:pt x="3456122" y="480448"/>
                </a:lnTo>
                <a:lnTo>
                  <a:pt x="1658319" y="30997"/>
                </a:lnTo>
              </a:path>
            </a:pathLst>
          </a:custGeom>
          <a:solidFill>
            <a:srgbClr val="7030A0">
              <a:alpha val="80000"/>
            </a:srgbClr>
          </a:solidFill>
          <a:ln w="76200">
            <a:solidFill>
              <a:srgbClr val="7030A0"/>
            </a:solidFill>
            <a:prstDash val="dash"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949577" y="1805401"/>
            <a:ext cx="7665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  <a:latin typeface="cmsy10"/>
              </a:rPr>
              <a:t>K</a:t>
            </a:r>
            <a:r>
              <a:rPr lang="en-US" sz="4000" b="1" baseline="-25000" dirty="0" smtClean="0">
                <a:solidFill>
                  <a:srgbClr val="FF0000"/>
                </a:solidFill>
                <a:latin typeface="Arial"/>
              </a:rPr>
              <a:t>0</a:t>
            </a:r>
            <a:endParaRPr lang="en-US" sz="40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365876" y="1403282"/>
            <a:ext cx="7665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62EA16"/>
                </a:solidFill>
                <a:latin typeface="cmsy10"/>
              </a:rPr>
              <a:t>K</a:t>
            </a:r>
            <a:r>
              <a:rPr lang="en-US" sz="4000" b="1" baseline="-25000" dirty="0" smtClean="0">
                <a:solidFill>
                  <a:srgbClr val="62EA16"/>
                </a:solidFill>
                <a:latin typeface="Arial"/>
              </a:rPr>
              <a:t>1</a:t>
            </a:r>
            <a:endParaRPr lang="en-US" sz="4000" dirty="0" smtClean="0">
              <a:solidFill>
                <a:srgbClr val="62EA1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8079534" y="5417366"/>
            <a:ext cx="82426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7030A0"/>
                </a:solidFill>
                <a:latin typeface="cmsy10"/>
              </a:rPr>
              <a:t>K</a:t>
            </a:r>
            <a:r>
              <a:rPr lang="en-US" b="1" baseline="-25000" dirty="0" smtClean="0">
                <a:solidFill>
                  <a:srgbClr val="7030A0"/>
                </a:solidFill>
                <a:latin typeface="Arial"/>
              </a:rPr>
              <a:t>2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650210" y="3038314"/>
            <a:ext cx="390686" cy="3906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bg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5866100" y="2831347"/>
            <a:ext cx="390686" cy="3906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bg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4687069" y="5208401"/>
            <a:ext cx="390686" cy="3906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bg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5" name="Straight Connector 24"/>
          <p:cNvCxnSpPr>
            <a:stCxn id="37" idx="2"/>
            <a:endCxn id="38" idx="0"/>
          </p:cNvCxnSpPr>
          <p:nvPr/>
        </p:nvCxnSpPr>
        <p:spPr bwMode="auto">
          <a:xfrm flipH="1">
            <a:off x="4882412" y="3222033"/>
            <a:ext cx="1179031" cy="1986368"/>
          </a:xfrm>
          <a:prstGeom prst="line">
            <a:avLst/>
          </a:prstGeom>
          <a:noFill/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1" name="Straight Connector 40"/>
          <p:cNvCxnSpPr>
            <a:stCxn id="3" idx="2"/>
          </p:cNvCxnSpPr>
          <p:nvPr/>
        </p:nvCxnSpPr>
        <p:spPr bwMode="auto">
          <a:xfrm>
            <a:off x="2845553" y="3429000"/>
            <a:ext cx="2036859" cy="1779401"/>
          </a:xfrm>
          <a:prstGeom prst="line">
            <a:avLst/>
          </a:prstGeom>
          <a:noFill/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" name="Straight Connector 44"/>
          <p:cNvCxnSpPr/>
          <p:nvPr/>
        </p:nvCxnSpPr>
        <p:spPr bwMode="auto">
          <a:xfrm flipV="1">
            <a:off x="3046583" y="3038314"/>
            <a:ext cx="2819517" cy="183719"/>
          </a:xfrm>
          <a:prstGeom prst="line">
            <a:avLst/>
          </a:prstGeom>
          <a:noFill/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0" name="Text Box 122"/>
          <p:cNvSpPr txBox="1">
            <a:spLocks noChangeArrowheads="1"/>
          </p:cNvSpPr>
          <p:nvPr/>
        </p:nvSpPr>
        <p:spPr bwMode="auto">
          <a:xfrm>
            <a:off x="1530142" y="3953607"/>
            <a:ext cx="608371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Edge between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K</a:t>
            </a:r>
            <a:r>
              <a:rPr lang="en-US" sz="2800" baseline="-250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i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 and </a:t>
            </a:r>
            <a:r>
              <a:rPr lang="en-US" sz="2800" dirty="0" err="1" smtClean="0">
                <a:solidFill>
                  <a:schemeClr val="tx1"/>
                </a:solidFill>
                <a:latin typeface="cmsy10"/>
                <a:cs typeface="Arial" pitchFamily="34" charset="0"/>
              </a:rPr>
              <a:t>K</a:t>
            </a:r>
            <a:r>
              <a:rPr lang="en-US" sz="2800" baseline="-25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j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 if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K</a:t>
            </a:r>
            <a:r>
              <a:rPr lang="en-US" sz="2800" baseline="-250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i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Å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cmsy10"/>
                <a:cs typeface="Arial" pitchFamily="34" charset="0"/>
              </a:rPr>
              <a:t>K</a:t>
            </a:r>
            <a:r>
              <a:rPr lang="en-US" sz="2800" baseline="-25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j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Symbol"/>
                <a:cs typeface="Arial" pitchFamily="34" charset="0"/>
                <a:sym typeface="Symbol"/>
              </a:rPr>
              <a:t>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28847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One-Dimensional Nerve Lemma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4-Mar-15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628197" y="2166613"/>
            <a:ext cx="521488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If each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K</a:t>
            </a:r>
            <a:r>
              <a:rPr lang="en-US" sz="2800" baseline="-25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is path-connected …</a:t>
            </a: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628197" y="3474640"/>
            <a:ext cx="4873701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50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and the nerve graph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N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aseline="-50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K</a:t>
            </a:r>
            <a:r>
              <a:rPr lang="en-US" sz="2800" baseline="-25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)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is path-connected …</a:t>
            </a: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628197" y="5310983"/>
            <a:ext cx="470994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C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then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K</a:t>
            </a:r>
            <a:r>
              <a:rPr lang="en-US" sz="2800" baseline="-25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is path-connected …</a:t>
            </a:r>
          </a:p>
        </p:txBody>
      </p:sp>
      <p:grpSp>
        <p:nvGrpSpPr>
          <p:cNvPr id="44" name="Group 43"/>
          <p:cNvGrpSpPr/>
          <p:nvPr/>
        </p:nvGrpSpPr>
        <p:grpSpPr>
          <a:xfrm>
            <a:off x="6524786" y="1638577"/>
            <a:ext cx="1979429" cy="1579292"/>
            <a:chOff x="6524786" y="1685071"/>
            <a:chExt cx="1979429" cy="1579292"/>
          </a:xfrm>
        </p:grpSpPr>
        <p:sp>
          <p:nvSpPr>
            <p:cNvPr id="9" name="Freeform 8"/>
            <p:cNvSpPr/>
            <p:nvPr/>
          </p:nvSpPr>
          <p:spPr>
            <a:xfrm>
              <a:off x="6524786" y="1988905"/>
              <a:ext cx="794169" cy="972401"/>
            </a:xfrm>
            <a:custGeom>
              <a:avLst/>
              <a:gdLst>
                <a:gd name="connsiteX0" fmla="*/ 2851688 w 3986819"/>
                <a:gd name="connsiteY0" fmla="*/ 15499 h 4294157"/>
                <a:gd name="connsiteX1" fmla="*/ 2851688 w 3986819"/>
                <a:gd name="connsiteY1" fmla="*/ 15499 h 4294157"/>
                <a:gd name="connsiteX2" fmla="*/ 3022169 w 3986819"/>
                <a:gd name="connsiteY2" fmla="*/ 46495 h 4294157"/>
                <a:gd name="connsiteX3" fmla="*/ 3642101 w 3986819"/>
                <a:gd name="connsiteY3" fmla="*/ 77492 h 4294157"/>
                <a:gd name="connsiteX4" fmla="*/ 3735091 w 3986819"/>
                <a:gd name="connsiteY4" fmla="*/ 108488 h 4294157"/>
                <a:gd name="connsiteX5" fmla="*/ 3843579 w 3986819"/>
                <a:gd name="connsiteY5" fmla="*/ 139485 h 4294157"/>
                <a:gd name="connsiteX6" fmla="*/ 3905573 w 3986819"/>
                <a:gd name="connsiteY6" fmla="*/ 185980 h 4294157"/>
                <a:gd name="connsiteX7" fmla="*/ 3983064 w 3986819"/>
                <a:gd name="connsiteY7" fmla="*/ 247973 h 4294157"/>
                <a:gd name="connsiteX8" fmla="*/ 3983064 w 3986819"/>
                <a:gd name="connsiteY8" fmla="*/ 464949 h 4294157"/>
                <a:gd name="connsiteX9" fmla="*/ 3642101 w 3986819"/>
                <a:gd name="connsiteY9" fmla="*/ 1503336 h 4294157"/>
                <a:gd name="connsiteX10" fmla="*/ 2882684 w 3986819"/>
                <a:gd name="connsiteY10" fmla="*/ 2960177 h 4294157"/>
                <a:gd name="connsiteX11" fmla="*/ 2929179 w 3986819"/>
                <a:gd name="connsiteY11" fmla="*/ 3533614 h 4294157"/>
                <a:gd name="connsiteX12" fmla="*/ 1534332 w 3986819"/>
                <a:gd name="connsiteY12" fmla="*/ 4231038 h 4294157"/>
                <a:gd name="connsiteX13" fmla="*/ 1286359 w 3986819"/>
                <a:gd name="connsiteY13" fmla="*/ 4293031 h 4294157"/>
                <a:gd name="connsiteX14" fmla="*/ 0 w 3986819"/>
                <a:gd name="connsiteY14" fmla="*/ 3766088 h 4294157"/>
                <a:gd name="connsiteX15" fmla="*/ 77491 w 3986819"/>
                <a:gd name="connsiteY15" fmla="*/ 3347634 h 4294157"/>
                <a:gd name="connsiteX16" fmla="*/ 573437 w 3986819"/>
                <a:gd name="connsiteY16" fmla="*/ 0 h 4294157"/>
                <a:gd name="connsiteX17" fmla="*/ 2851688 w 3986819"/>
                <a:gd name="connsiteY17" fmla="*/ 15499 h 4294157"/>
                <a:gd name="connsiteX0" fmla="*/ 2851688 w 3986819"/>
                <a:gd name="connsiteY0" fmla="*/ 508024 h 4786682"/>
                <a:gd name="connsiteX1" fmla="*/ 2851688 w 3986819"/>
                <a:gd name="connsiteY1" fmla="*/ 508024 h 4786682"/>
                <a:gd name="connsiteX2" fmla="*/ 3022169 w 3986819"/>
                <a:gd name="connsiteY2" fmla="*/ 539020 h 4786682"/>
                <a:gd name="connsiteX3" fmla="*/ 3642101 w 3986819"/>
                <a:gd name="connsiteY3" fmla="*/ 570017 h 4786682"/>
                <a:gd name="connsiteX4" fmla="*/ 3735091 w 3986819"/>
                <a:gd name="connsiteY4" fmla="*/ 601013 h 4786682"/>
                <a:gd name="connsiteX5" fmla="*/ 3843579 w 3986819"/>
                <a:gd name="connsiteY5" fmla="*/ 632010 h 4786682"/>
                <a:gd name="connsiteX6" fmla="*/ 3905573 w 3986819"/>
                <a:gd name="connsiteY6" fmla="*/ 678505 h 4786682"/>
                <a:gd name="connsiteX7" fmla="*/ 3983064 w 3986819"/>
                <a:gd name="connsiteY7" fmla="*/ 740498 h 4786682"/>
                <a:gd name="connsiteX8" fmla="*/ 3983064 w 3986819"/>
                <a:gd name="connsiteY8" fmla="*/ 957474 h 4786682"/>
                <a:gd name="connsiteX9" fmla="*/ 3642101 w 3986819"/>
                <a:gd name="connsiteY9" fmla="*/ 1995861 h 4786682"/>
                <a:gd name="connsiteX10" fmla="*/ 2882684 w 3986819"/>
                <a:gd name="connsiteY10" fmla="*/ 3452702 h 4786682"/>
                <a:gd name="connsiteX11" fmla="*/ 2929179 w 3986819"/>
                <a:gd name="connsiteY11" fmla="*/ 4026139 h 4786682"/>
                <a:gd name="connsiteX12" fmla="*/ 1534332 w 3986819"/>
                <a:gd name="connsiteY12" fmla="*/ 4723563 h 4786682"/>
                <a:gd name="connsiteX13" fmla="*/ 1286359 w 3986819"/>
                <a:gd name="connsiteY13" fmla="*/ 4785556 h 4786682"/>
                <a:gd name="connsiteX14" fmla="*/ 0 w 3986819"/>
                <a:gd name="connsiteY14" fmla="*/ 4258613 h 4786682"/>
                <a:gd name="connsiteX15" fmla="*/ 77491 w 3986819"/>
                <a:gd name="connsiteY15" fmla="*/ 3840159 h 4786682"/>
                <a:gd name="connsiteX16" fmla="*/ 573437 w 3986819"/>
                <a:gd name="connsiteY16" fmla="*/ 492525 h 4786682"/>
                <a:gd name="connsiteX17" fmla="*/ 2851688 w 3986819"/>
                <a:gd name="connsiteY17" fmla="*/ 508024 h 4786682"/>
                <a:gd name="connsiteX0" fmla="*/ 3043418 w 4178549"/>
                <a:gd name="connsiteY0" fmla="*/ 508024 h 4786682"/>
                <a:gd name="connsiteX1" fmla="*/ 3043418 w 4178549"/>
                <a:gd name="connsiteY1" fmla="*/ 508024 h 4786682"/>
                <a:gd name="connsiteX2" fmla="*/ 3213899 w 4178549"/>
                <a:gd name="connsiteY2" fmla="*/ 539020 h 4786682"/>
                <a:gd name="connsiteX3" fmla="*/ 3833831 w 4178549"/>
                <a:gd name="connsiteY3" fmla="*/ 570017 h 4786682"/>
                <a:gd name="connsiteX4" fmla="*/ 3926821 w 4178549"/>
                <a:gd name="connsiteY4" fmla="*/ 601013 h 4786682"/>
                <a:gd name="connsiteX5" fmla="*/ 4035309 w 4178549"/>
                <a:gd name="connsiteY5" fmla="*/ 632010 h 4786682"/>
                <a:gd name="connsiteX6" fmla="*/ 4097303 w 4178549"/>
                <a:gd name="connsiteY6" fmla="*/ 678505 h 4786682"/>
                <a:gd name="connsiteX7" fmla="*/ 4174794 w 4178549"/>
                <a:gd name="connsiteY7" fmla="*/ 740498 h 4786682"/>
                <a:gd name="connsiteX8" fmla="*/ 4174794 w 4178549"/>
                <a:gd name="connsiteY8" fmla="*/ 957474 h 4786682"/>
                <a:gd name="connsiteX9" fmla="*/ 3833831 w 4178549"/>
                <a:gd name="connsiteY9" fmla="*/ 1995861 h 4786682"/>
                <a:gd name="connsiteX10" fmla="*/ 3074414 w 4178549"/>
                <a:gd name="connsiteY10" fmla="*/ 3452702 h 4786682"/>
                <a:gd name="connsiteX11" fmla="*/ 3120909 w 4178549"/>
                <a:gd name="connsiteY11" fmla="*/ 4026139 h 4786682"/>
                <a:gd name="connsiteX12" fmla="*/ 1726062 w 4178549"/>
                <a:gd name="connsiteY12" fmla="*/ 4723563 h 4786682"/>
                <a:gd name="connsiteX13" fmla="*/ 1478089 w 4178549"/>
                <a:gd name="connsiteY13" fmla="*/ 4785556 h 4786682"/>
                <a:gd name="connsiteX14" fmla="*/ 191730 w 4178549"/>
                <a:gd name="connsiteY14" fmla="*/ 4258613 h 4786682"/>
                <a:gd name="connsiteX15" fmla="*/ 269221 w 4178549"/>
                <a:gd name="connsiteY15" fmla="*/ 3840159 h 4786682"/>
                <a:gd name="connsiteX16" fmla="*/ 765167 w 4178549"/>
                <a:gd name="connsiteY16" fmla="*/ 492525 h 4786682"/>
                <a:gd name="connsiteX17" fmla="*/ 3043418 w 4178549"/>
                <a:gd name="connsiteY17" fmla="*/ 508024 h 4786682"/>
                <a:gd name="connsiteX0" fmla="*/ 2774197 w 3909328"/>
                <a:gd name="connsiteY0" fmla="*/ 508024 h 4786682"/>
                <a:gd name="connsiteX1" fmla="*/ 2774197 w 3909328"/>
                <a:gd name="connsiteY1" fmla="*/ 508024 h 4786682"/>
                <a:gd name="connsiteX2" fmla="*/ 2944678 w 3909328"/>
                <a:gd name="connsiteY2" fmla="*/ 539020 h 4786682"/>
                <a:gd name="connsiteX3" fmla="*/ 3564610 w 3909328"/>
                <a:gd name="connsiteY3" fmla="*/ 570017 h 4786682"/>
                <a:gd name="connsiteX4" fmla="*/ 3657600 w 3909328"/>
                <a:gd name="connsiteY4" fmla="*/ 601013 h 4786682"/>
                <a:gd name="connsiteX5" fmla="*/ 3766088 w 3909328"/>
                <a:gd name="connsiteY5" fmla="*/ 632010 h 4786682"/>
                <a:gd name="connsiteX6" fmla="*/ 3828082 w 3909328"/>
                <a:gd name="connsiteY6" fmla="*/ 678505 h 4786682"/>
                <a:gd name="connsiteX7" fmla="*/ 3905573 w 3909328"/>
                <a:gd name="connsiteY7" fmla="*/ 740498 h 4786682"/>
                <a:gd name="connsiteX8" fmla="*/ 3905573 w 3909328"/>
                <a:gd name="connsiteY8" fmla="*/ 957474 h 4786682"/>
                <a:gd name="connsiteX9" fmla="*/ 3564610 w 3909328"/>
                <a:gd name="connsiteY9" fmla="*/ 1995861 h 4786682"/>
                <a:gd name="connsiteX10" fmla="*/ 2805193 w 3909328"/>
                <a:gd name="connsiteY10" fmla="*/ 3452702 h 4786682"/>
                <a:gd name="connsiteX11" fmla="*/ 2851688 w 3909328"/>
                <a:gd name="connsiteY11" fmla="*/ 4026139 h 4786682"/>
                <a:gd name="connsiteX12" fmla="*/ 1456841 w 3909328"/>
                <a:gd name="connsiteY12" fmla="*/ 4723563 h 4786682"/>
                <a:gd name="connsiteX13" fmla="*/ 1208868 w 3909328"/>
                <a:gd name="connsiteY13" fmla="*/ 4785556 h 4786682"/>
                <a:gd name="connsiteX14" fmla="*/ 0 w 3909328"/>
                <a:gd name="connsiteY14" fmla="*/ 3840159 h 4786682"/>
                <a:gd name="connsiteX15" fmla="*/ 495946 w 3909328"/>
                <a:gd name="connsiteY15" fmla="*/ 492525 h 4786682"/>
                <a:gd name="connsiteX16" fmla="*/ 2774197 w 3909328"/>
                <a:gd name="connsiteY16" fmla="*/ 508024 h 4786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909328" h="4786682">
                  <a:moveTo>
                    <a:pt x="2774197" y="508024"/>
                  </a:moveTo>
                  <a:lnTo>
                    <a:pt x="2774197" y="508024"/>
                  </a:lnTo>
                  <a:cubicBezTo>
                    <a:pt x="2831024" y="518356"/>
                    <a:pt x="2887449" y="531216"/>
                    <a:pt x="2944678" y="539020"/>
                  </a:cubicBezTo>
                  <a:cubicBezTo>
                    <a:pt x="3121795" y="563172"/>
                    <a:pt x="3432899" y="565475"/>
                    <a:pt x="3564610" y="570017"/>
                  </a:cubicBezTo>
                  <a:cubicBezTo>
                    <a:pt x="3595607" y="580349"/>
                    <a:pt x="3625902" y="593088"/>
                    <a:pt x="3657600" y="601013"/>
                  </a:cubicBezTo>
                  <a:cubicBezTo>
                    <a:pt x="3735442" y="620474"/>
                    <a:pt x="3699386" y="609776"/>
                    <a:pt x="3766088" y="632010"/>
                  </a:cubicBezTo>
                  <a:cubicBezTo>
                    <a:pt x="3786753" y="647508"/>
                    <a:pt x="3805655" y="665689"/>
                    <a:pt x="3828082" y="678505"/>
                  </a:cubicBezTo>
                  <a:cubicBezTo>
                    <a:pt x="3863156" y="698547"/>
                    <a:pt x="3898684" y="681945"/>
                    <a:pt x="3905573" y="740498"/>
                  </a:cubicBezTo>
                  <a:cubicBezTo>
                    <a:pt x="3914023" y="812328"/>
                    <a:pt x="3905573" y="885149"/>
                    <a:pt x="3905573" y="957474"/>
                  </a:cubicBezTo>
                  <a:lnTo>
                    <a:pt x="3564610" y="1995861"/>
                  </a:lnTo>
                  <a:lnTo>
                    <a:pt x="2805193" y="3452702"/>
                  </a:lnTo>
                  <a:lnTo>
                    <a:pt x="2851688" y="4026139"/>
                  </a:lnTo>
                  <a:lnTo>
                    <a:pt x="1456841" y="4723563"/>
                  </a:lnTo>
                  <a:cubicBezTo>
                    <a:pt x="1284310" y="4800243"/>
                    <a:pt x="1368236" y="4785556"/>
                    <a:pt x="1208868" y="4785556"/>
                  </a:cubicBezTo>
                  <a:lnTo>
                    <a:pt x="0" y="3840159"/>
                  </a:lnTo>
                  <a:lnTo>
                    <a:pt x="495946" y="492525"/>
                  </a:lnTo>
                  <a:cubicBezTo>
                    <a:pt x="661261" y="-623353"/>
                    <a:pt x="2394489" y="505441"/>
                    <a:pt x="2774197" y="508024"/>
                  </a:cubicBezTo>
                  <a:close/>
                </a:path>
              </a:pathLst>
            </a:custGeom>
            <a:solidFill>
              <a:srgbClr val="FF0000">
                <a:alpha val="80000"/>
              </a:srgbClr>
            </a:solidFill>
            <a:ln w="76200">
              <a:solidFill>
                <a:srgbClr val="FF0000"/>
              </a:solidFill>
              <a:prstDash val="dash"/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Freeform 9"/>
            <p:cNvSpPr/>
            <p:nvPr/>
          </p:nvSpPr>
          <p:spPr>
            <a:xfrm>
              <a:off x="7727100" y="1685071"/>
              <a:ext cx="777115" cy="797338"/>
            </a:xfrm>
            <a:custGeom>
              <a:avLst/>
              <a:gdLst>
                <a:gd name="connsiteX0" fmla="*/ 898902 w 4169044"/>
                <a:gd name="connsiteY0" fmla="*/ 139484 h 4277532"/>
                <a:gd name="connsiteX1" fmla="*/ 46495 w 4169044"/>
                <a:gd name="connsiteY1" fmla="*/ 1131376 h 4277532"/>
                <a:gd name="connsiteX2" fmla="*/ 0 w 4169044"/>
                <a:gd name="connsiteY2" fmla="*/ 2464230 h 4277532"/>
                <a:gd name="connsiteX3" fmla="*/ 1937289 w 4169044"/>
                <a:gd name="connsiteY3" fmla="*/ 3363132 h 4277532"/>
                <a:gd name="connsiteX4" fmla="*/ 3254644 w 4169044"/>
                <a:gd name="connsiteY4" fmla="*/ 4277532 h 4277532"/>
                <a:gd name="connsiteX5" fmla="*/ 4169044 w 4169044"/>
                <a:gd name="connsiteY5" fmla="*/ 1332854 h 4277532"/>
                <a:gd name="connsiteX6" fmla="*/ 2758699 w 4169044"/>
                <a:gd name="connsiteY6" fmla="*/ 0 h 4277532"/>
                <a:gd name="connsiteX7" fmla="*/ 1022889 w 4169044"/>
                <a:gd name="connsiteY7" fmla="*/ 139484 h 4277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69044" h="4277532">
                  <a:moveTo>
                    <a:pt x="898902" y="139484"/>
                  </a:moveTo>
                  <a:lnTo>
                    <a:pt x="46495" y="1131376"/>
                  </a:lnTo>
                  <a:lnTo>
                    <a:pt x="0" y="2464230"/>
                  </a:lnTo>
                  <a:lnTo>
                    <a:pt x="1937289" y="3363132"/>
                  </a:lnTo>
                  <a:lnTo>
                    <a:pt x="3254644" y="4277532"/>
                  </a:lnTo>
                  <a:lnTo>
                    <a:pt x="4169044" y="1332854"/>
                  </a:lnTo>
                  <a:lnTo>
                    <a:pt x="2758699" y="0"/>
                  </a:lnTo>
                  <a:lnTo>
                    <a:pt x="1022889" y="139484"/>
                  </a:lnTo>
                </a:path>
              </a:pathLst>
            </a:custGeom>
            <a:solidFill>
              <a:srgbClr val="62EA16">
                <a:alpha val="80000"/>
              </a:srgbClr>
            </a:solidFill>
            <a:ln w="76200">
              <a:solidFill>
                <a:srgbClr val="92D050"/>
              </a:solidFill>
              <a:prstDash val="dash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7335221" y="2658249"/>
              <a:ext cx="1062939" cy="606114"/>
            </a:xfrm>
            <a:custGeom>
              <a:avLst/>
              <a:gdLst>
                <a:gd name="connsiteX0" fmla="*/ 1596326 w 5517397"/>
                <a:gd name="connsiteY0" fmla="*/ 0 h 3146156"/>
                <a:gd name="connsiteX1" fmla="*/ 371959 w 5517397"/>
                <a:gd name="connsiteY1" fmla="*/ 542441 h 3146156"/>
                <a:gd name="connsiteX2" fmla="*/ 0 w 5517397"/>
                <a:gd name="connsiteY2" fmla="*/ 1921790 h 3146156"/>
                <a:gd name="connsiteX3" fmla="*/ 154983 w 5517397"/>
                <a:gd name="connsiteY3" fmla="*/ 2944678 h 3146156"/>
                <a:gd name="connsiteX4" fmla="*/ 3239146 w 5517397"/>
                <a:gd name="connsiteY4" fmla="*/ 3146156 h 3146156"/>
                <a:gd name="connsiteX5" fmla="*/ 5517397 w 5517397"/>
                <a:gd name="connsiteY5" fmla="*/ 1782305 h 3146156"/>
                <a:gd name="connsiteX6" fmla="*/ 4386021 w 5517397"/>
                <a:gd name="connsiteY6" fmla="*/ 526943 h 3146156"/>
                <a:gd name="connsiteX7" fmla="*/ 3456122 w 5517397"/>
                <a:gd name="connsiteY7" fmla="*/ 480448 h 3146156"/>
                <a:gd name="connsiteX8" fmla="*/ 1658319 w 5517397"/>
                <a:gd name="connsiteY8" fmla="*/ 30997 h 3146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17397" h="3146156">
                  <a:moveTo>
                    <a:pt x="1596326" y="0"/>
                  </a:moveTo>
                  <a:lnTo>
                    <a:pt x="371959" y="542441"/>
                  </a:lnTo>
                  <a:lnTo>
                    <a:pt x="0" y="1921790"/>
                  </a:lnTo>
                  <a:lnTo>
                    <a:pt x="154983" y="2944678"/>
                  </a:lnTo>
                  <a:lnTo>
                    <a:pt x="3239146" y="3146156"/>
                  </a:lnTo>
                  <a:lnTo>
                    <a:pt x="5517397" y="1782305"/>
                  </a:lnTo>
                  <a:lnTo>
                    <a:pt x="4386021" y="526943"/>
                  </a:lnTo>
                  <a:lnTo>
                    <a:pt x="3456122" y="480448"/>
                  </a:lnTo>
                  <a:lnTo>
                    <a:pt x="1658319" y="30997"/>
                  </a:lnTo>
                </a:path>
              </a:pathLst>
            </a:custGeom>
            <a:solidFill>
              <a:srgbClr val="7030A0">
                <a:alpha val="80000"/>
              </a:srgbClr>
            </a:solidFill>
            <a:ln w="76200">
              <a:solidFill>
                <a:srgbClr val="7030A0"/>
              </a:solidFill>
              <a:prstDash val="dash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6898506" y="3478970"/>
            <a:ext cx="1231988" cy="945446"/>
            <a:chOff x="2650210" y="2831347"/>
            <a:chExt cx="3606576" cy="2767740"/>
          </a:xfrm>
          <a:solidFill>
            <a:schemeClr val="tx1"/>
          </a:solidFill>
        </p:grpSpPr>
        <p:sp>
          <p:nvSpPr>
            <p:cNvPr id="12" name="Rectangle 11"/>
            <p:cNvSpPr/>
            <p:nvPr/>
          </p:nvSpPr>
          <p:spPr>
            <a:xfrm>
              <a:off x="2650210" y="3038314"/>
              <a:ext cx="390686" cy="390686"/>
            </a:xfrm>
            <a:prstGeom prst="rect">
              <a:avLst/>
            </a:prstGeom>
            <a:grpFill/>
            <a:ln w="38100">
              <a:solidFill>
                <a:schemeClr val="tx1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5866100" y="2831347"/>
              <a:ext cx="390686" cy="390686"/>
            </a:xfrm>
            <a:prstGeom prst="rect">
              <a:avLst/>
            </a:prstGeom>
            <a:grpFill/>
            <a:ln w="38100">
              <a:solidFill>
                <a:schemeClr val="tx1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687069" y="5208401"/>
              <a:ext cx="390686" cy="390686"/>
            </a:xfrm>
            <a:prstGeom prst="rect">
              <a:avLst/>
            </a:prstGeom>
            <a:grpFill/>
            <a:ln w="38100">
              <a:solidFill>
                <a:schemeClr val="tx1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5" name="Straight Connector 14"/>
            <p:cNvCxnSpPr>
              <a:stCxn id="13" idx="2"/>
              <a:endCxn id="14" idx="0"/>
            </p:cNvCxnSpPr>
            <p:nvPr/>
          </p:nvCxnSpPr>
          <p:spPr bwMode="auto">
            <a:xfrm flipH="1">
              <a:off x="4882412" y="3222033"/>
              <a:ext cx="1179031" cy="1986368"/>
            </a:xfrm>
            <a:prstGeom prst="line">
              <a:avLst/>
            </a:prstGeom>
            <a:grpFill/>
            <a:ln w="762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Straight Connector 15"/>
            <p:cNvCxnSpPr>
              <a:stCxn id="12" idx="2"/>
            </p:cNvCxnSpPr>
            <p:nvPr/>
          </p:nvCxnSpPr>
          <p:spPr bwMode="auto">
            <a:xfrm>
              <a:off x="2845553" y="3429000"/>
              <a:ext cx="2036859" cy="1779401"/>
            </a:xfrm>
            <a:prstGeom prst="line">
              <a:avLst/>
            </a:prstGeom>
            <a:grpFill/>
            <a:ln w="762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Connector 16"/>
            <p:cNvCxnSpPr/>
            <p:nvPr/>
          </p:nvCxnSpPr>
          <p:spPr bwMode="auto">
            <a:xfrm flipV="1">
              <a:off x="3046583" y="3038314"/>
              <a:ext cx="2819517" cy="183719"/>
            </a:xfrm>
            <a:prstGeom prst="line">
              <a:avLst/>
            </a:prstGeom>
            <a:grpFill/>
            <a:ln w="762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3" name="Group 42"/>
          <p:cNvGrpSpPr/>
          <p:nvPr/>
        </p:nvGrpSpPr>
        <p:grpSpPr>
          <a:xfrm>
            <a:off x="6856140" y="5034673"/>
            <a:ext cx="1316721" cy="1075841"/>
            <a:chOff x="1919202" y="2123268"/>
            <a:chExt cx="5132526" cy="4193584"/>
          </a:xfrm>
        </p:grpSpPr>
        <p:sp>
          <p:nvSpPr>
            <p:cNvPr id="19" name="Oval 18"/>
            <p:cNvSpPr/>
            <p:nvPr/>
          </p:nvSpPr>
          <p:spPr>
            <a:xfrm>
              <a:off x="2092271" y="2123268"/>
              <a:ext cx="325465" cy="32546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4409267" y="2291166"/>
              <a:ext cx="325465" cy="32546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6726263" y="2459064"/>
              <a:ext cx="325465" cy="32546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2998920" y="3436749"/>
              <a:ext cx="325465" cy="32546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3401874" y="4714068"/>
              <a:ext cx="325465" cy="32546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Oval 23"/>
            <p:cNvSpPr/>
            <p:nvPr/>
          </p:nvSpPr>
          <p:spPr>
            <a:xfrm>
              <a:off x="3804828" y="5991387"/>
              <a:ext cx="325465" cy="32546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" name="Oval 24"/>
            <p:cNvSpPr/>
            <p:nvPr/>
          </p:nvSpPr>
          <p:spPr>
            <a:xfrm>
              <a:off x="6204484" y="4752814"/>
              <a:ext cx="325465" cy="32546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6204483" y="3292099"/>
              <a:ext cx="325465" cy="32546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" name="Oval 26"/>
            <p:cNvSpPr/>
            <p:nvPr/>
          </p:nvSpPr>
          <p:spPr>
            <a:xfrm>
              <a:off x="1919202" y="5078279"/>
              <a:ext cx="325465" cy="32546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" name="Oval 27"/>
            <p:cNvSpPr/>
            <p:nvPr/>
          </p:nvSpPr>
          <p:spPr>
            <a:xfrm>
              <a:off x="5930676" y="5804116"/>
              <a:ext cx="325465" cy="32546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29" name="Straight Connector 28"/>
            <p:cNvCxnSpPr>
              <a:stCxn id="19" idx="6"/>
              <a:endCxn id="20" idx="2"/>
            </p:cNvCxnSpPr>
            <p:nvPr/>
          </p:nvCxnSpPr>
          <p:spPr bwMode="auto">
            <a:xfrm>
              <a:off x="2417736" y="2286001"/>
              <a:ext cx="1991531" cy="167898"/>
            </a:xfrm>
            <a:prstGeom prst="line">
              <a:avLst/>
            </a:pr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" name="Straight Connector 29"/>
            <p:cNvCxnSpPr>
              <a:stCxn id="19" idx="4"/>
              <a:endCxn id="22" idx="1"/>
            </p:cNvCxnSpPr>
            <p:nvPr/>
          </p:nvCxnSpPr>
          <p:spPr bwMode="auto">
            <a:xfrm>
              <a:off x="2255004" y="2448733"/>
              <a:ext cx="791579" cy="1035679"/>
            </a:xfrm>
            <a:prstGeom prst="line">
              <a:avLst/>
            </a:pr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" name="Straight Connector 30"/>
            <p:cNvCxnSpPr>
              <a:stCxn id="20" idx="3"/>
              <a:endCxn id="22" idx="7"/>
            </p:cNvCxnSpPr>
            <p:nvPr/>
          </p:nvCxnSpPr>
          <p:spPr bwMode="auto">
            <a:xfrm flipH="1">
              <a:off x="3276722" y="2568968"/>
              <a:ext cx="1180208" cy="915444"/>
            </a:xfrm>
            <a:prstGeom prst="line">
              <a:avLst/>
            </a:pr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/>
            <p:cNvCxnSpPr>
              <a:stCxn id="20" idx="5"/>
              <a:endCxn id="26" idx="1"/>
            </p:cNvCxnSpPr>
            <p:nvPr/>
          </p:nvCxnSpPr>
          <p:spPr bwMode="auto">
            <a:xfrm>
              <a:off x="4687069" y="2568968"/>
              <a:ext cx="1565077" cy="770794"/>
            </a:xfrm>
            <a:prstGeom prst="line">
              <a:avLst/>
            </a:pr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3" name="Straight Connector 32"/>
            <p:cNvCxnSpPr>
              <a:stCxn id="26" idx="7"/>
              <a:endCxn id="21" idx="3"/>
            </p:cNvCxnSpPr>
            <p:nvPr/>
          </p:nvCxnSpPr>
          <p:spPr bwMode="auto">
            <a:xfrm flipV="1">
              <a:off x="6482285" y="2736866"/>
              <a:ext cx="291641" cy="602896"/>
            </a:xfrm>
            <a:prstGeom prst="line">
              <a:avLst/>
            </a:pr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/>
            <p:cNvCxnSpPr>
              <a:stCxn id="26" idx="3"/>
              <a:endCxn id="23" idx="7"/>
            </p:cNvCxnSpPr>
            <p:nvPr/>
          </p:nvCxnSpPr>
          <p:spPr bwMode="auto">
            <a:xfrm flipH="1">
              <a:off x="3679676" y="3569901"/>
              <a:ext cx="2572470" cy="1191830"/>
            </a:xfrm>
            <a:prstGeom prst="line">
              <a:avLst/>
            </a:pr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5" name="Straight Connector 34"/>
            <p:cNvCxnSpPr>
              <a:stCxn id="26" idx="4"/>
              <a:endCxn id="25" idx="0"/>
            </p:cNvCxnSpPr>
            <p:nvPr/>
          </p:nvCxnSpPr>
          <p:spPr bwMode="auto">
            <a:xfrm>
              <a:off x="6367216" y="3617564"/>
              <a:ext cx="1" cy="1135250"/>
            </a:xfrm>
            <a:prstGeom prst="line">
              <a:avLst/>
            </a:pr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" name="Straight Connector 35"/>
            <p:cNvCxnSpPr>
              <a:stCxn id="25" idx="3"/>
              <a:endCxn id="28" idx="0"/>
            </p:cNvCxnSpPr>
            <p:nvPr/>
          </p:nvCxnSpPr>
          <p:spPr bwMode="auto">
            <a:xfrm flipH="1">
              <a:off x="6093409" y="5030616"/>
              <a:ext cx="158738" cy="773500"/>
            </a:xfrm>
            <a:prstGeom prst="line">
              <a:avLst/>
            </a:pr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7" name="Straight Connector 36"/>
            <p:cNvCxnSpPr>
              <a:stCxn id="28" idx="2"/>
              <a:endCxn id="23" idx="6"/>
            </p:cNvCxnSpPr>
            <p:nvPr/>
          </p:nvCxnSpPr>
          <p:spPr bwMode="auto">
            <a:xfrm flipH="1" flipV="1">
              <a:off x="3727339" y="4876801"/>
              <a:ext cx="2203337" cy="1090048"/>
            </a:xfrm>
            <a:prstGeom prst="line">
              <a:avLst/>
            </a:pr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8" name="Straight Connector 37"/>
            <p:cNvCxnSpPr>
              <a:stCxn id="23" idx="4"/>
              <a:endCxn id="24" idx="0"/>
            </p:cNvCxnSpPr>
            <p:nvPr/>
          </p:nvCxnSpPr>
          <p:spPr bwMode="auto">
            <a:xfrm>
              <a:off x="3564607" y="5039533"/>
              <a:ext cx="402954" cy="951854"/>
            </a:xfrm>
            <a:prstGeom prst="line">
              <a:avLst/>
            </a:pr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9" name="Straight Connector 38"/>
            <p:cNvCxnSpPr>
              <a:stCxn id="24" idx="7"/>
              <a:endCxn id="25" idx="2"/>
            </p:cNvCxnSpPr>
            <p:nvPr/>
          </p:nvCxnSpPr>
          <p:spPr bwMode="auto">
            <a:xfrm flipV="1">
              <a:off x="4082630" y="4915547"/>
              <a:ext cx="2121854" cy="1123503"/>
            </a:xfrm>
            <a:prstGeom prst="line">
              <a:avLst/>
            </a:pr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0" name="Straight Connector 39"/>
            <p:cNvCxnSpPr>
              <a:stCxn id="27" idx="5"/>
              <a:endCxn id="24" idx="2"/>
            </p:cNvCxnSpPr>
            <p:nvPr/>
          </p:nvCxnSpPr>
          <p:spPr bwMode="auto">
            <a:xfrm>
              <a:off x="2197004" y="5356081"/>
              <a:ext cx="1607824" cy="798039"/>
            </a:xfrm>
            <a:prstGeom prst="line">
              <a:avLst/>
            </a:pr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1" name="Straight Connector 40"/>
            <p:cNvCxnSpPr>
              <a:stCxn id="27" idx="0"/>
              <a:endCxn id="19" idx="4"/>
            </p:cNvCxnSpPr>
            <p:nvPr/>
          </p:nvCxnSpPr>
          <p:spPr bwMode="auto">
            <a:xfrm flipV="1">
              <a:off x="2081935" y="2448733"/>
              <a:ext cx="173069" cy="2629546"/>
            </a:xfrm>
            <a:prstGeom prst="line">
              <a:avLst/>
            </a:pr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" name="Straight Connector 41"/>
            <p:cNvCxnSpPr>
              <a:stCxn id="20" idx="4"/>
              <a:endCxn id="23" idx="0"/>
            </p:cNvCxnSpPr>
            <p:nvPr/>
          </p:nvCxnSpPr>
          <p:spPr bwMode="auto">
            <a:xfrm flipH="1">
              <a:off x="3564607" y="2616631"/>
              <a:ext cx="1007393" cy="2097437"/>
            </a:xfrm>
            <a:prstGeom prst="line">
              <a:avLst/>
            </a:pr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032558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Critical State in Layered 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4-Mar-15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41</a:t>
            </a:fld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1724025" y="2695575"/>
            <a:ext cx="5429250" cy="3228975"/>
            <a:chOff x="1724025" y="2695575"/>
            <a:chExt cx="5429250" cy="3228975"/>
          </a:xfrm>
        </p:grpSpPr>
        <p:sp>
          <p:nvSpPr>
            <p:cNvPr id="6" name="Oval 5"/>
            <p:cNvSpPr/>
            <p:nvPr/>
          </p:nvSpPr>
          <p:spPr>
            <a:xfrm>
              <a:off x="3405187" y="2695575"/>
              <a:ext cx="2114550" cy="137160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r>
                <a:rPr lang="en-US" sz="28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C</a:t>
              </a:r>
            </a:p>
          </p:txBody>
        </p:sp>
        <p:sp>
          <p:nvSpPr>
            <p:cNvPr id="7" name="Oval 6"/>
            <p:cNvSpPr/>
            <p:nvPr/>
          </p:nvSpPr>
          <p:spPr>
            <a:xfrm>
              <a:off x="1724025" y="4552950"/>
              <a:ext cx="2114550" cy="137160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5038725" y="4552950"/>
              <a:ext cx="2114550" cy="137160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3405187" y="4552950"/>
              <a:ext cx="2114550" cy="137160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48000"/>
              </a:schemeClr>
            </a:solidFill>
            <a:ln w="38100">
              <a:solidFill>
                <a:schemeClr val="tx1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4" name="Straight Arrow Connector 13"/>
            <p:cNvCxnSpPr>
              <a:stCxn id="6" idx="3"/>
              <a:endCxn id="7" idx="0"/>
            </p:cNvCxnSpPr>
            <p:nvPr/>
          </p:nvCxnSpPr>
          <p:spPr bwMode="auto">
            <a:xfrm rot="5400000">
              <a:off x="2904758" y="3742851"/>
              <a:ext cx="686641" cy="933556"/>
            </a:xfrm>
            <a:prstGeom prst="straightConnector1">
              <a:avLst/>
            </a:pr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6" name="Straight Arrow Connector 15"/>
            <p:cNvCxnSpPr>
              <a:stCxn id="6" idx="5"/>
              <a:endCxn id="9" idx="0"/>
            </p:cNvCxnSpPr>
            <p:nvPr/>
          </p:nvCxnSpPr>
          <p:spPr bwMode="auto">
            <a:xfrm rot="16200000" flipH="1">
              <a:off x="5309714" y="3766663"/>
              <a:ext cx="686641" cy="885932"/>
            </a:xfrm>
            <a:prstGeom prst="straightConnector1">
              <a:avLst/>
            </a:pr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9" name="Straight Arrow Connector 18"/>
            <p:cNvCxnSpPr>
              <a:stCxn id="6" idx="4"/>
              <a:endCxn id="8" idx="0"/>
            </p:cNvCxnSpPr>
            <p:nvPr/>
          </p:nvCxnSpPr>
          <p:spPr bwMode="auto">
            <a:xfrm rot="5400000">
              <a:off x="4219575" y="4310062"/>
              <a:ext cx="485775" cy="1588"/>
            </a:xfrm>
            <a:prstGeom prst="straightConnector1">
              <a:avLst/>
            </a:pr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23" name="TextBox 22"/>
            <p:cNvSpPr txBox="1"/>
            <p:nvPr/>
          </p:nvSpPr>
          <p:spPr>
            <a:xfrm>
              <a:off x="2499090" y="3667125"/>
              <a:ext cx="4443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latin typeface="Arial" pitchFamily="34" charset="0"/>
                  <a:cs typeface="Arial" pitchFamily="34" charset="0"/>
                </a:rPr>
                <a:t>U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785860" y="4038600"/>
              <a:ext cx="42351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latin typeface="Arial" pitchFamily="34" charset="0"/>
                  <a:cs typeface="Arial" pitchFamily="34" charset="0"/>
                </a:rPr>
                <a:t>V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935455" y="3676650"/>
              <a:ext cx="52289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latin typeface="Arial" pitchFamily="34" charset="0"/>
                  <a:cs typeface="Arial" pitchFamily="34" charset="0"/>
                </a:rPr>
                <a:t>W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926818" y="4933881"/>
              <a:ext cx="158889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¥</a:t>
              </a:r>
              <a:r>
                <a:rPr lang="en-US" sz="28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(</a:t>
              </a:r>
              <a:r>
                <a:rPr lang="en-US" sz="2800" dirty="0" smtClean="0">
                  <a:solidFill>
                    <a:schemeClr val="tx1"/>
                  </a:solidFill>
                  <a:latin typeface="Arial"/>
                  <a:cs typeface="Arial" pitchFamily="34" charset="0"/>
                </a:rPr>
                <a:t>C </a:t>
              </a:r>
              <a:r>
                <a:rPr lang="en-US" sz="2800" dirty="0" smtClean="0">
                  <a:solidFill>
                    <a:schemeClr val="tx1"/>
                  </a:solidFill>
                  <a:latin typeface="cmsy10"/>
                  <a:cs typeface="Arial" pitchFamily="34" charset="0"/>
                </a:rPr>
                <a:t>"</a:t>
              </a:r>
              <a:r>
                <a:rPr lang="en-US" sz="2800" dirty="0" smtClean="0">
                  <a:solidFill>
                    <a:schemeClr val="tx1"/>
                  </a:solidFill>
                  <a:latin typeface="Arial"/>
                  <a:cs typeface="Arial" pitchFamily="34" charset="0"/>
                </a:rPr>
                <a:t> U</a:t>
              </a:r>
              <a:r>
                <a:rPr lang="en-US" sz="28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)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658223" y="4933881"/>
              <a:ext cx="158889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¥</a:t>
              </a:r>
              <a:r>
                <a:rPr lang="en-US" sz="28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(</a:t>
              </a:r>
              <a:r>
                <a:rPr lang="en-US" sz="2800" dirty="0">
                  <a:solidFill>
                    <a:schemeClr val="tx1"/>
                  </a:solidFill>
                  <a:latin typeface="Arial"/>
                  <a:cs typeface="Arial" pitchFamily="34" charset="0"/>
                </a:rPr>
                <a:t>C </a:t>
              </a:r>
              <a:r>
                <a:rPr lang="en-US" sz="2800" dirty="0">
                  <a:solidFill>
                    <a:schemeClr val="tx1"/>
                  </a:solidFill>
                  <a:latin typeface="cmsy10"/>
                  <a:cs typeface="Arial" pitchFamily="34" charset="0"/>
                </a:rPr>
                <a:t>"</a:t>
              </a:r>
              <a:r>
                <a:rPr lang="en-US" sz="2800" dirty="0">
                  <a:solidFill>
                    <a:schemeClr val="tx1"/>
                  </a:solidFill>
                  <a:latin typeface="Arial"/>
                  <a:cs typeface="Arial" pitchFamily="34" charset="0"/>
                </a:rPr>
                <a:t> </a:t>
              </a:r>
              <a:r>
                <a:rPr lang="en-US" sz="2800" dirty="0" smtClean="0">
                  <a:solidFill>
                    <a:schemeClr val="tx1"/>
                  </a:solidFill>
                  <a:latin typeface="Arial"/>
                  <a:cs typeface="Arial" pitchFamily="34" charset="0"/>
                </a:rPr>
                <a:t>V</a:t>
              </a:r>
              <a:r>
                <a:rPr lang="en-US" sz="28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)</a:t>
              </a:r>
              <a:endPara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363182" y="4933881"/>
              <a:ext cx="166744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¥</a:t>
              </a:r>
              <a:r>
                <a:rPr lang="en-US" sz="28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(</a:t>
              </a:r>
              <a:r>
                <a:rPr lang="en-US" sz="2800" dirty="0">
                  <a:solidFill>
                    <a:schemeClr val="tx1"/>
                  </a:solidFill>
                  <a:latin typeface="Arial"/>
                  <a:cs typeface="Arial" pitchFamily="34" charset="0"/>
                </a:rPr>
                <a:t>C </a:t>
              </a:r>
              <a:r>
                <a:rPr lang="en-US" sz="2800" dirty="0">
                  <a:solidFill>
                    <a:schemeClr val="tx1"/>
                  </a:solidFill>
                  <a:latin typeface="cmsy10"/>
                  <a:cs typeface="Arial" pitchFamily="34" charset="0"/>
                </a:rPr>
                <a:t>"</a:t>
              </a:r>
              <a:r>
                <a:rPr lang="en-US" sz="2800" dirty="0">
                  <a:solidFill>
                    <a:schemeClr val="tx1"/>
                  </a:solidFill>
                  <a:latin typeface="Arial"/>
                  <a:cs typeface="Arial" pitchFamily="34" charset="0"/>
                </a:rPr>
                <a:t> </a:t>
              </a:r>
              <a:r>
                <a:rPr lang="en-US" sz="2800" dirty="0" smtClean="0">
                  <a:solidFill>
                    <a:schemeClr val="tx1"/>
                  </a:solidFill>
                  <a:latin typeface="Arial"/>
                  <a:cs typeface="Arial" pitchFamily="34" charset="0"/>
                </a:rPr>
                <a:t>W</a:t>
              </a:r>
              <a:r>
                <a:rPr lang="en-US" sz="28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)</a:t>
              </a:r>
              <a:endPara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7" name="Text Box 122"/>
          <p:cNvSpPr txBox="1">
            <a:spLocks noChangeArrowheads="1"/>
          </p:cNvSpPr>
          <p:nvPr/>
        </p:nvSpPr>
        <p:spPr bwMode="auto">
          <a:xfrm>
            <a:off x="2699009" y="5890801"/>
            <a:ext cx="352532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each path connected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Text Box 122"/>
          <p:cNvSpPr txBox="1">
            <a:spLocks noChangeArrowheads="1"/>
          </p:cNvSpPr>
          <p:nvPr/>
        </p:nvSpPr>
        <p:spPr bwMode="auto">
          <a:xfrm>
            <a:off x="6582341" y="3485989"/>
            <a:ext cx="2335233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participants next layer</a:t>
            </a:r>
          </a:p>
        </p:txBody>
      </p:sp>
      <p:sp>
        <p:nvSpPr>
          <p:cNvPr id="30" name="Text Box 122"/>
          <p:cNvSpPr txBox="1">
            <a:spLocks noChangeArrowheads="1"/>
          </p:cNvSpPr>
          <p:nvPr/>
        </p:nvSpPr>
        <p:spPr bwMode="auto">
          <a:xfrm>
            <a:off x="2949601" y="2172355"/>
            <a:ext cx="324479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not path connected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7234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Configurations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32902"/>
            <a:ext cx="1905000" cy="457200"/>
          </a:xfrm>
        </p:spPr>
        <p:txBody>
          <a:bodyPr/>
          <a:lstStyle/>
          <a:p>
            <a:fld id="{AAE97061-BA2E-4D6F-B15F-ACB42A044AC7}" type="datetime5">
              <a:rPr lang="en-US" smtClean="0"/>
              <a:pPr/>
              <a:t>4-Mar-15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32902"/>
            <a:ext cx="1905000" cy="457200"/>
          </a:xfrm>
        </p:spPr>
        <p:txBody>
          <a:bodyPr/>
          <a:lstStyle/>
          <a:p>
            <a:fld id="{8F295F75-C4A9-44C0-BFBB-F9713B270148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3" name="Right Brace 2"/>
          <p:cNvSpPr/>
          <p:nvPr/>
        </p:nvSpPr>
        <p:spPr bwMode="auto">
          <a:xfrm rot="5400000">
            <a:off x="4076055" y="2357498"/>
            <a:ext cx="991891" cy="5947821"/>
          </a:xfrm>
          <a:prstGeom prst="rightBrac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 Box 122"/>
          <p:cNvSpPr txBox="1">
            <a:spLocks noChangeArrowheads="1"/>
          </p:cNvSpPr>
          <p:nvPr/>
        </p:nvSpPr>
        <p:spPr bwMode="auto">
          <a:xfrm>
            <a:off x="573950" y="5985048"/>
            <a:ext cx="7996100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C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 U)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form a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cover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for reachable complex</a:t>
            </a:r>
          </a:p>
        </p:txBody>
      </p:sp>
      <p:grpSp>
        <p:nvGrpSpPr>
          <p:cNvPr id="30" name="Group 29"/>
          <p:cNvGrpSpPr/>
          <p:nvPr/>
        </p:nvGrpSpPr>
        <p:grpSpPr>
          <a:xfrm>
            <a:off x="1857375" y="1595217"/>
            <a:ext cx="5429250" cy="3228975"/>
            <a:chOff x="1724025" y="2695575"/>
            <a:chExt cx="5429250" cy="3228975"/>
          </a:xfrm>
        </p:grpSpPr>
        <p:sp>
          <p:nvSpPr>
            <p:cNvPr id="31" name="Oval 30"/>
            <p:cNvSpPr/>
            <p:nvPr/>
          </p:nvSpPr>
          <p:spPr>
            <a:xfrm>
              <a:off x="3405187" y="2695575"/>
              <a:ext cx="2114550" cy="137160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r>
                <a:rPr lang="en-US" sz="28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C</a:t>
              </a:r>
            </a:p>
          </p:txBody>
        </p:sp>
        <p:sp>
          <p:nvSpPr>
            <p:cNvPr id="32" name="Oval 31"/>
            <p:cNvSpPr/>
            <p:nvPr/>
          </p:nvSpPr>
          <p:spPr>
            <a:xfrm>
              <a:off x="1724025" y="4552950"/>
              <a:ext cx="2114550" cy="137160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5038725" y="4552950"/>
              <a:ext cx="2114550" cy="137160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3405187" y="4552950"/>
              <a:ext cx="2114550" cy="137160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48000"/>
              </a:schemeClr>
            </a:solidFill>
            <a:ln w="38100">
              <a:solidFill>
                <a:schemeClr val="tx1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35" name="Straight Arrow Connector 34"/>
            <p:cNvCxnSpPr>
              <a:stCxn id="31" idx="3"/>
              <a:endCxn id="32" idx="0"/>
            </p:cNvCxnSpPr>
            <p:nvPr/>
          </p:nvCxnSpPr>
          <p:spPr bwMode="auto">
            <a:xfrm rot="5400000">
              <a:off x="2904758" y="3742851"/>
              <a:ext cx="686641" cy="933556"/>
            </a:xfrm>
            <a:prstGeom prst="straightConnector1">
              <a:avLst/>
            </a:pr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36" name="Straight Arrow Connector 35"/>
            <p:cNvCxnSpPr>
              <a:stCxn id="31" idx="5"/>
              <a:endCxn id="33" idx="0"/>
            </p:cNvCxnSpPr>
            <p:nvPr/>
          </p:nvCxnSpPr>
          <p:spPr bwMode="auto">
            <a:xfrm rot="16200000" flipH="1">
              <a:off x="5309714" y="3766663"/>
              <a:ext cx="686641" cy="885932"/>
            </a:xfrm>
            <a:prstGeom prst="straightConnector1">
              <a:avLst/>
            </a:pr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37" name="Straight Arrow Connector 36"/>
            <p:cNvCxnSpPr>
              <a:stCxn id="31" idx="4"/>
              <a:endCxn id="34" idx="0"/>
            </p:cNvCxnSpPr>
            <p:nvPr/>
          </p:nvCxnSpPr>
          <p:spPr bwMode="auto">
            <a:xfrm rot="5400000">
              <a:off x="4219575" y="4310062"/>
              <a:ext cx="485775" cy="1588"/>
            </a:xfrm>
            <a:prstGeom prst="straightConnector1">
              <a:avLst/>
            </a:pr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38" name="TextBox 37"/>
            <p:cNvSpPr txBox="1"/>
            <p:nvPr/>
          </p:nvSpPr>
          <p:spPr>
            <a:xfrm>
              <a:off x="2499090" y="3667125"/>
              <a:ext cx="4443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latin typeface="Arial" pitchFamily="34" charset="0"/>
                  <a:cs typeface="Arial" pitchFamily="34" charset="0"/>
                </a:rPr>
                <a:t>U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785860" y="4038600"/>
              <a:ext cx="42351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latin typeface="Arial" pitchFamily="34" charset="0"/>
                  <a:cs typeface="Arial" pitchFamily="34" charset="0"/>
                </a:rPr>
                <a:t>V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935455" y="3676650"/>
              <a:ext cx="52289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latin typeface="Arial" pitchFamily="34" charset="0"/>
                  <a:cs typeface="Arial" pitchFamily="34" charset="0"/>
                </a:rPr>
                <a:t>W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926818" y="4933881"/>
              <a:ext cx="158889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¥</a:t>
              </a:r>
              <a:r>
                <a:rPr lang="en-US" sz="28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(</a:t>
              </a:r>
              <a:r>
                <a:rPr lang="en-US" sz="2800" dirty="0" smtClean="0">
                  <a:solidFill>
                    <a:schemeClr val="tx1"/>
                  </a:solidFill>
                  <a:latin typeface="Arial"/>
                  <a:cs typeface="Arial" pitchFamily="34" charset="0"/>
                </a:rPr>
                <a:t>C </a:t>
              </a:r>
              <a:r>
                <a:rPr lang="en-US" sz="2800" dirty="0" smtClean="0">
                  <a:solidFill>
                    <a:schemeClr val="tx1"/>
                  </a:solidFill>
                  <a:latin typeface="cmsy10"/>
                  <a:cs typeface="Arial" pitchFamily="34" charset="0"/>
                </a:rPr>
                <a:t>"</a:t>
              </a:r>
              <a:r>
                <a:rPr lang="en-US" sz="2800" dirty="0" smtClean="0">
                  <a:solidFill>
                    <a:schemeClr val="tx1"/>
                  </a:solidFill>
                  <a:latin typeface="Arial"/>
                  <a:cs typeface="Arial" pitchFamily="34" charset="0"/>
                </a:rPr>
                <a:t> U</a:t>
              </a:r>
              <a:r>
                <a:rPr lang="en-US" sz="28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)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658223" y="4933881"/>
              <a:ext cx="158889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¥</a:t>
              </a:r>
              <a:r>
                <a:rPr lang="en-US" sz="28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(</a:t>
              </a:r>
              <a:r>
                <a:rPr lang="en-US" sz="2800" dirty="0">
                  <a:solidFill>
                    <a:schemeClr val="tx1"/>
                  </a:solidFill>
                  <a:latin typeface="Arial"/>
                  <a:cs typeface="Arial" pitchFamily="34" charset="0"/>
                </a:rPr>
                <a:t>C </a:t>
              </a:r>
              <a:r>
                <a:rPr lang="en-US" sz="2800" dirty="0">
                  <a:solidFill>
                    <a:schemeClr val="tx1"/>
                  </a:solidFill>
                  <a:latin typeface="cmsy10"/>
                  <a:cs typeface="Arial" pitchFamily="34" charset="0"/>
                </a:rPr>
                <a:t>"</a:t>
              </a:r>
              <a:r>
                <a:rPr lang="en-US" sz="2800" dirty="0">
                  <a:solidFill>
                    <a:schemeClr val="tx1"/>
                  </a:solidFill>
                  <a:latin typeface="Arial"/>
                  <a:cs typeface="Arial" pitchFamily="34" charset="0"/>
                </a:rPr>
                <a:t> </a:t>
              </a:r>
              <a:r>
                <a:rPr lang="en-US" sz="2800" dirty="0" smtClean="0">
                  <a:solidFill>
                    <a:schemeClr val="tx1"/>
                  </a:solidFill>
                  <a:latin typeface="Arial"/>
                  <a:cs typeface="Arial" pitchFamily="34" charset="0"/>
                </a:rPr>
                <a:t>V</a:t>
              </a:r>
              <a:r>
                <a:rPr lang="en-US" sz="28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)</a:t>
              </a:r>
              <a:endPara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363182" y="4933881"/>
              <a:ext cx="166744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¥</a:t>
              </a:r>
              <a:r>
                <a:rPr lang="en-US" sz="28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(</a:t>
              </a:r>
              <a:r>
                <a:rPr lang="en-US" sz="2800" dirty="0">
                  <a:solidFill>
                    <a:schemeClr val="tx1"/>
                  </a:solidFill>
                  <a:latin typeface="Arial"/>
                  <a:cs typeface="Arial" pitchFamily="34" charset="0"/>
                </a:rPr>
                <a:t>C </a:t>
              </a:r>
              <a:r>
                <a:rPr lang="en-US" sz="2800" dirty="0">
                  <a:solidFill>
                    <a:schemeClr val="tx1"/>
                  </a:solidFill>
                  <a:latin typeface="cmsy10"/>
                  <a:cs typeface="Arial" pitchFamily="34" charset="0"/>
                </a:rPr>
                <a:t>"</a:t>
              </a:r>
              <a:r>
                <a:rPr lang="en-US" sz="2800" dirty="0">
                  <a:solidFill>
                    <a:schemeClr val="tx1"/>
                  </a:solidFill>
                  <a:latin typeface="Arial"/>
                  <a:cs typeface="Arial" pitchFamily="34" charset="0"/>
                </a:rPr>
                <a:t> </a:t>
              </a:r>
              <a:r>
                <a:rPr lang="en-US" sz="2800" dirty="0" smtClean="0">
                  <a:solidFill>
                    <a:schemeClr val="tx1"/>
                  </a:solidFill>
                  <a:latin typeface="Arial"/>
                  <a:cs typeface="Arial" pitchFamily="34" charset="0"/>
                </a:rPr>
                <a:t>W</a:t>
              </a:r>
              <a:r>
                <a:rPr lang="en-US" sz="28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)</a:t>
              </a:r>
              <a:endPara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78514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Box 122"/>
          <p:cNvSpPr txBox="1">
            <a:spLocks noChangeArrowheads="1"/>
          </p:cNvSpPr>
          <p:nvPr/>
        </p:nvSpPr>
        <p:spPr bwMode="auto">
          <a:xfrm>
            <a:off x="1313744" y="5054438"/>
            <a:ext cx="234820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Want to show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Configurations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32902"/>
            <a:ext cx="1905000" cy="457200"/>
          </a:xfrm>
        </p:spPr>
        <p:txBody>
          <a:bodyPr/>
          <a:lstStyle/>
          <a:p>
            <a:fld id="{AAE97061-BA2E-4D6F-B15F-ACB42A044AC7}" type="datetime5">
              <a:rPr lang="en-US" smtClean="0"/>
              <a:pPr/>
              <a:t>4-Mar-15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32902"/>
            <a:ext cx="1905000" cy="457200"/>
          </a:xfrm>
        </p:spPr>
        <p:txBody>
          <a:bodyPr/>
          <a:lstStyle/>
          <a:p>
            <a:fld id="{8F295F75-C4A9-44C0-BFBB-F9713B270148}" type="slidenum">
              <a:rPr lang="en-US" smtClean="0"/>
              <a:pPr/>
              <a:t>43</a:t>
            </a:fld>
            <a:endParaRPr lang="en-US"/>
          </a:p>
        </p:txBody>
      </p:sp>
      <p:sp>
        <p:nvSpPr>
          <p:cNvPr id="21" name="Text Box 122"/>
          <p:cNvSpPr txBox="1">
            <a:spLocks noChangeArrowheads="1"/>
          </p:cNvSpPr>
          <p:nvPr/>
        </p:nvSpPr>
        <p:spPr bwMode="auto">
          <a:xfrm>
            <a:off x="1921697" y="5489112"/>
            <a:ext cx="538801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each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(C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 U)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is path-connected</a:t>
            </a:r>
          </a:p>
        </p:txBody>
      </p:sp>
      <p:sp>
        <p:nvSpPr>
          <p:cNvPr id="19" name="Text Box 122"/>
          <p:cNvSpPr txBox="1">
            <a:spLocks noChangeArrowheads="1"/>
          </p:cNvSpPr>
          <p:nvPr/>
        </p:nvSpPr>
        <p:spPr bwMode="auto">
          <a:xfrm>
            <a:off x="1921697" y="6164732"/>
            <a:ext cx="642836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each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(C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 U)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Å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(C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 V)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is non-empty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1724025" y="1455735"/>
            <a:ext cx="5429250" cy="3228975"/>
            <a:chOff x="1724025" y="2695575"/>
            <a:chExt cx="5429250" cy="3228975"/>
          </a:xfrm>
        </p:grpSpPr>
        <p:sp>
          <p:nvSpPr>
            <p:cNvPr id="33" name="Oval 32"/>
            <p:cNvSpPr/>
            <p:nvPr/>
          </p:nvSpPr>
          <p:spPr>
            <a:xfrm>
              <a:off x="3405187" y="2695575"/>
              <a:ext cx="2114550" cy="137160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r>
                <a:rPr lang="en-US" sz="28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C</a:t>
              </a:r>
            </a:p>
          </p:txBody>
        </p:sp>
        <p:sp>
          <p:nvSpPr>
            <p:cNvPr id="34" name="Oval 33"/>
            <p:cNvSpPr/>
            <p:nvPr/>
          </p:nvSpPr>
          <p:spPr>
            <a:xfrm>
              <a:off x="1724025" y="4552950"/>
              <a:ext cx="2114550" cy="137160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" name="Oval 34"/>
            <p:cNvSpPr/>
            <p:nvPr/>
          </p:nvSpPr>
          <p:spPr>
            <a:xfrm>
              <a:off x="5038725" y="4552950"/>
              <a:ext cx="2114550" cy="137160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3405187" y="4552950"/>
              <a:ext cx="2114550" cy="137160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48000"/>
              </a:schemeClr>
            </a:solidFill>
            <a:ln w="38100">
              <a:solidFill>
                <a:schemeClr val="tx1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37" name="Straight Arrow Connector 36"/>
            <p:cNvCxnSpPr>
              <a:stCxn id="33" idx="3"/>
              <a:endCxn id="34" idx="0"/>
            </p:cNvCxnSpPr>
            <p:nvPr/>
          </p:nvCxnSpPr>
          <p:spPr bwMode="auto">
            <a:xfrm rot="5400000">
              <a:off x="2904758" y="3742851"/>
              <a:ext cx="686641" cy="933556"/>
            </a:xfrm>
            <a:prstGeom prst="straightConnector1">
              <a:avLst/>
            </a:pr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38" name="Straight Arrow Connector 37"/>
            <p:cNvCxnSpPr>
              <a:stCxn id="33" idx="5"/>
              <a:endCxn id="35" idx="0"/>
            </p:cNvCxnSpPr>
            <p:nvPr/>
          </p:nvCxnSpPr>
          <p:spPr bwMode="auto">
            <a:xfrm rot="16200000" flipH="1">
              <a:off x="5309714" y="3766663"/>
              <a:ext cx="686641" cy="885932"/>
            </a:xfrm>
            <a:prstGeom prst="straightConnector1">
              <a:avLst/>
            </a:pr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39" name="Straight Arrow Connector 38"/>
            <p:cNvCxnSpPr>
              <a:stCxn id="33" idx="4"/>
              <a:endCxn id="36" idx="0"/>
            </p:cNvCxnSpPr>
            <p:nvPr/>
          </p:nvCxnSpPr>
          <p:spPr bwMode="auto">
            <a:xfrm rot="5400000">
              <a:off x="4219575" y="4310062"/>
              <a:ext cx="485775" cy="1588"/>
            </a:xfrm>
            <a:prstGeom prst="straightConnector1">
              <a:avLst/>
            </a:pr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40" name="TextBox 39"/>
            <p:cNvSpPr txBox="1"/>
            <p:nvPr/>
          </p:nvSpPr>
          <p:spPr>
            <a:xfrm>
              <a:off x="2499090" y="3667125"/>
              <a:ext cx="4443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latin typeface="Arial" pitchFamily="34" charset="0"/>
                  <a:cs typeface="Arial" pitchFamily="34" charset="0"/>
                </a:rPr>
                <a:t>U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3785860" y="4038600"/>
              <a:ext cx="42351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latin typeface="Arial" pitchFamily="34" charset="0"/>
                  <a:cs typeface="Arial" pitchFamily="34" charset="0"/>
                </a:rPr>
                <a:t>V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935455" y="3676650"/>
              <a:ext cx="52289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latin typeface="Arial" pitchFamily="34" charset="0"/>
                  <a:cs typeface="Arial" pitchFamily="34" charset="0"/>
                </a:rPr>
                <a:t>W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1926818" y="4933881"/>
              <a:ext cx="158889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¥</a:t>
              </a:r>
              <a:r>
                <a:rPr lang="en-US" sz="28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(</a:t>
              </a:r>
              <a:r>
                <a:rPr lang="en-US" sz="2800" dirty="0" smtClean="0">
                  <a:solidFill>
                    <a:schemeClr val="tx1"/>
                  </a:solidFill>
                  <a:latin typeface="Arial"/>
                  <a:cs typeface="Arial" pitchFamily="34" charset="0"/>
                </a:rPr>
                <a:t>C </a:t>
              </a:r>
              <a:r>
                <a:rPr lang="en-US" sz="2800" dirty="0" smtClean="0">
                  <a:solidFill>
                    <a:schemeClr val="tx1"/>
                  </a:solidFill>
                  <a:latin typeface="cmsy10"/>
                  <a:cs typeface="Arial" pitchFamily="34" charset="0"/>
                </a:rPr>
                <a:t>"</a:t>
              </a:r>
              <a:r>
                <a:rPr lang="en-US" sz="2800" dirty="0" smtClean="0">
                  <a:solidFill>
                    <a:schemeClr val="tx1"/>
                  </a:solidFill>
                  <a:latin typeface="Arial"/>
                  <a:cs typeface="Arial" pitchFamily="34" charset="0"/>
                </a:rPr>
                <a:t> U</a:t>
              </a:r>
              <a:r>
                <a:rPr lang="en-US" sz="28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)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658223" y="4933881"/>
              <a:ext cx="158889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¥</a:t>
              </a:r>
              <a:r>
                <a:rPr lang="en-US" sz="28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(</a:t>
              </a:r>
              <a:r>
                <a:rPr lang="en-US" sz="2800" dirty="0">
                  <a:solidFill>
                    <a:schemeClr val="tx1"/>
                  </a:solidFill>
                  <a:latin typeface="Arial"/>
                  <a:cs typeface="Arial" pitchFamily="34" charset="0"/>
                </a:rPr>
                <a:t>C </a:t>
              </a:r>
              <a:r>
                <a:rPr lang="en-US" sz="2800" dirty="0">
                  <a:solidFill>
                    <a:schemeClr val="tx1"/>
                  </a:solidFill>
                  <a:latin typeface="cmsy10"/>
                  <a:cs typeface="Arial" pitchFamily="34" charset="0"/>
                </a:rPr>
                <a:t>"</a:t>
              </a:r>
              <a:r>
                <a:rPr lang="en-US" sz="2800" dirty="0">
                  <a:solidFill>
                    <a:schemeClr val="tx1"/>
                  </a:solidFill>
                  <a:latin typeface="Arial"/>
                  <a:cs typeface="Arial" pitchFamily="34" charset="0"/>
                </a:rPr>
                <a:t> </a:t>
              </a:r>
              <a:r>
                <a:rPr lang="en-US" sz="2800" dirty="0" smtClean="0">
                  <a:solidFill>
                    <a:schemeClr val="tx1"/>
                  </a:solidFill>
                  <a:latin typeface="Arial"/>
                  <a:cs typeface="Arial" pitchFamily="34" charset="0"/>
                </a:rPr>
                <a:t>V</a:t>
              </a:r>
              <a:r>
                <a:rPr lang="en-US" sz="28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)</a:t>
              </a:r>
              <a:endPara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5363182" y="4933881"/>
              <a:ext cx="166744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¥</a:t>
              </a:r>
              <a:r>
                <a:rPr lang="en-US" sz="28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(</a:t>
              </a:r>
              <a:r>
                <a:rPr lang="en-US" sz="2800" dirty="0">
                  <a:solidFill>
                    <a:schemeClr val="tx1"/>
                  </a:solidFill>
                  <a:latin typeface="Arial"/>
                  <a:cs typeface="Arial" pitchFamily="34" charset="0"/>
                </a:rPr>
                <a:t>C </a:t>
              </a:r>
              <a:r>
                <a:rPr lang="en-US" sz="2800" dirty="0">
                  <a:solidFill>
                    <a:schemeClr val="tx1"/>
                  </a:solidFill>
                  <a:latin typeface="cmsy10"/>
                  <a:cs typeface="Arial" pitchFamily="34" charset="0"/>
                </a:rPr>
                <a:t>"</a:t>
              </a:r>
              <a:r>
                <a:rPr lang="en-US" sz="2800" dirty="0">
                  <a:solidFill>
                    <a:schemeClr val="tx1"/>
                  </a:solidFill>
                  <a:latin typeface="Arial"/>
                  <a:cs typeface="Arial" pitchFamily="34" charset="0"/>
                </a:rPr>
                <a:t> </a:t>
              </a:r>
              <a:r>
                <a:rPr lang="en-US" sz="2800" dirty="0" smtClean="0">
                  <a:solidFill>
                    <a:schemeClr val="tx1"/>
                  </a:solidFill>
                  <a:latin typeface="Arial"/>
                  <a:cs typeface="Arial" pitchFamily="34" charset="0"/>
                </a:rPr>
                <a:t>W</a:t>
              </a:r>
              <a:r>
                <a:rPr lang="en-US" sz="28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)</a:t>
              </a:r>
              <a:endPara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46" name="Right Brace 45"/>
          <p:cNvSpPr/>
          <p:nvPr/>
        </p:nvSpPr>
        <p:spPr bwMode="auto">
          <a:xfrm rot="5400000">
            <a:off x="3967311" y="1861553"/>
            <a:ext cx="991891" cy="5947821"/>
          </a:xfrm>
          <a:prstGeom prst="rightBrac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678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1108885"/>
              </p:ext>
            </p:extLst>
          </p:nvPr>
        </p:nvGraphicFramePr>
        <p:xfrm>
          <a:off x="852054" y="2756358"/>
          <a:ext cx="3719946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9982"/>
                <a:gridCol w="1239982"/>
                <a:gridCol w="1239982"/>
              </a:tblGrid>
              <a:tr h="35032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P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Q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R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50322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write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write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write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50322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snap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snap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snap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50322">
                <a:tc>
                  <a:txBody>
                    <a:bodyPr/>
                    <a:lstStyle/>
                    <a:p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50322">
                <a:tc>
                  <a:txBody>
                    <a:bodyPr/>
                    <a:lstStyle/>
                    <a:p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Computing Intersections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>
                <a:solidFill>
                  <a:srgbClr val="000000"/>
                </a:solidFill>
              </a:rPr>
              <a:pPr/>
              <a:t>44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Distributed Computing Through Combinatorial Topology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13" name="Text Box 122"/>
          <p:cNvSpPr txBox="1">
            <a:spLocks noChangeArrowheads="1"/>
          </p:cNvSpPr>
          <p:nvPr/>
        </p:nvSpPr>
        <p:spPr bwMode="auto">
          <a:xfrm>
            <a:off x="883403" y="3884806"/>
            <a:ext cx="1082348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U</a:t>
            </a:r>
          </a:p>
        </p:txBody>
      </p:sp>
      <p:graphicFrame>
        <p:nvGraphicFramePr>
          <p:cNvPr id="14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33456405"/>
              </p:ext>
            </p:extLst>
          </p:nvPr>
        </p:nvGraphicFramePr>
        <p:xfrm>
          <a:off x="5111681" y="2756358"/>
          <a:ext cx="3719946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9982"/>
                <a:gridCol w="1239982"/>
                <a:gridCol w="1239982"/>
              </a:tblGrid>
              <a:tr h="35032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P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Q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R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50322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write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write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50322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snap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snap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50322">
                <a:tc>
                  <a:txBody>
                    <a:bodyPr/>
                    <a:lstStyle/>
                    <a:p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write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50322">
                <a:tc>
                  <a:txBody>
                    <a:bodyPr/>
                    <a:lstStyle/>
                    <a:p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snap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5" name="Text Box 122"/>
          <p:cNvSpPr txBox="1">
            <a:spLocks noChangeArrowheads="1"/>
          </p:cNvSpPr>
          <p:nvPr/>
        </p:nvSpPr>
        <p:spPr bwMode="auto">
          <a:xfrm>
            <a:off x="5120121" y="1603756"/>
            <a:ext cx="1643591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 = {P,Q}</a:t>
            </a:r>
          </a:p>
        </p:txBody>
      </p:sp>
      <p:sp>
        <p:nvSpPr>
          <p:cNvPr id="20" name="Text Box 122"/>
          <p:cNvSpPr txBox="1">
            <a:spLocks noChangeArrowheads="1"/>
          </p:cNvSpPr>
          <p:nvPr/>
        </p:nvSpPr>
        <p:spPr bwMode="auto">
          <a:xfrm>
            <a:off x="1028568" y="1603756"/>
            <a:ext cx="202350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 = {P,Q,R}</a:t>
            </a:r>
          </a:p>
        </p:txBody>
      </p:sp>
      <p:sp>
        <p:nvSpPr>
          <p:cNvPr id="21" name="Text Box 122"/>
          <p:cNvSpPr txBox="1">
            <a:spLocks noChangeArrowheads="1"/>
          </p:cNvSpPr>
          <p:nvPr/>
        </p:nvSpPr>
        <p:spPr bwMode="auto">
          <a:xfrm>
            <a:off x="5154344" y="4791048"/>
            <a:ext cx="2577950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(C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V)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U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n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V</a:t>
            </a:r>
          </a:p>
        </p:txBody>
      </p:sp>
      <p:sp>
        <p:nvSpPr>
          <p:cNvPr id="7" name="Rounded Rectangular Callout 6"/>
          <p:cNvSpPr/>
          <p:nvPr/>
        </p:nvSpPr>
        <p:spPr>
          <a:xfrm>
            <a:off x="883403" y="2665708"/>
            <a:ext cx="3688597" cy="480448"/>
          </a:xfrm>
          <a:prstGeom prst="wedgeRoundRectCallout">
            <a:avLst>
              <a:gd name="adj1" fmla="val -32598"/>
              <a:gd name="adj2" fmla="val -137500"/>
              <a:gd name="adj3" fmla="val 16667"/>
            </a:avLst>
          </a:prstGeom>
          <a:noFill/>
          <a:ln w="5715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ounded Rectangular Callout 21"/>
          <p:cNvSpPr/>
          <p:nvPr/>
        </p:nvSpPr>
        <p:spPr>
          <a:xfrm>
            <a:off x="4919414" y="2678623"/>
            <a:ext cx="2566268" cy="480448"/>
          </a:xfrm>
          <a:prstGeom prst="wedgeRoundRectCallout">
            <a:avLst>
              <a:gd name="adj1" fmla="val -32598"/>
              <a:gd name="adj2" fmla="val -137500"/>
              <a:gd name="adj3" fmla="val 16667"/>
            </a:avLst>
          </a:prstGeom>
          <a:noFill/>
          <a:ln w="5715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 Box 122"/>
          <p:cNvSpPr txBox="1">
            <a:spLocks noChangeArrowheads="1"/>
          </p:cNvSpPr>
          <p:nvPr/>
        </p:nvSpPr>
        <p:spPr bwMode="auto">
          <a:xfrm>
            <a:off x="5154344" y="3884806"/>
            <a:ext cx="1082348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V</a:t>
            </a:r>
          </a:p>
        </p:txBody>
      </p:sp>
      <p:sp>
        <p:nvSpPr>
          <p:cNvPr id="24" name="Text Box 122"/>
          <p:cNvSpPr txBox="1">
            <a:spLocks noChangeArrowheads="1"/>
          </p:cNvSpPr>
          <p:nvPr/>
        </p:nvSpPr>
        <p:spPr bwMode="auto">
          <a:xfrm>
            <a:off x="957971" y="5052658"/>
            <a:ext cx="334258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Memory state same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 Box 122"/>
          <p:cNvSpPr txBox="1">
            <a:spLocks noChangeArrowheads="1"/>
          </p:cNvSpPr>
          <p:nvPr/>
        </p:nvSpPr>
        <p:spPr bwMode="auto">
          <a:xfrm>
            <a:off x="957971" y="5697290"/>
            <a:ext cx="3741730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Only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can distinguish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" name="Straight Arrow Connector 8"/>
          <p:cNvCxnSpPr>
            <a:stCxn id="24" idx="0"/>
          </p:cNvCxnSpPr>
          <p:nvPr/>
        </p:nvCxnSpPr>
        <p:spPr bwMode="auto">
          <a:xfrm flipH="1" flipV="1">
            <a:off x="1424577" y="4408026"/>
            <a:ext cx="1204685" cy="644632"/>
          </a:xfrm>
          <a:prstGeom prst="straightConnector1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6" name="Straight Arrow Connector 25"/>
          <p:cNvCxnSpPr>
            <a:stCxn id="24" idx="3"/>
            <a:endCxn id="21" idx="1"/>
          </p:cNvCxnSpPr>
          <p:nvPr/>
        </p:nvCxnSpPr>
        <p:spPr bwMode="auto">
          <a:xfrm flipV="1">
            <a:off x="4300553" y="5052658"/>
            <a:ext cx="853791" cy="261610"/>
          </a:xfrm>
          <a:prstGeom prst="straightConnector1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886586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1" grpId="0" animBg="1"/>
      <p:bldP spid="23" grpId="0" animBg="1"/>
      <p:bldP spid="24" grpId="0" animBg="1"/>
      <p:bldP spid="25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Intersections (Case 1)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4-Mar-15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45</a:t>
            </a:fld>
            <a:endParaRPr lang="en-US"/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628197" y="2941435"/>
            <a:ext cx="7102639" cy="138499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l"/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(C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U)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Å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(C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V)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is the complex reachable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from 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 </a:t>
            </a:r>
            <a:r>
              <a:rPr lang="en-US" sz="2800" dirty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in executions where no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process in 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takes another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step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628197" y="1906175"/>
            <a:ext cx="2358338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If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V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µ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U,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then</a:t>
            </a:r>
          </a:p>
        </p:txBody>
      </p:sp>
    </p:spTree>
    <p:extLst>
      <p:ext uri="{BB962C8B-B14F-4D97-AF65-F5344CB8AC3E}">
        <p14:creationId xmlns:p14="http://schemas.microsoft.com/office/powerpoint/2010/main" val="3935139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Notation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4-Mar-15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46</a:t>
            </a:fld>
            <a:endParaRPr lang="en-US"/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628197" y="2167785"/>
            <a:ext cx="182934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#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U)(C)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628196" y="2951946"/>
            <a:ext cx="7399925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Complex reachable from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in executions where processes in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halt and the rest finish.</a:t>
            </a:r>
          </a:p>
        </p:txBody>
      </p:sp>
    </p:spTree>
    <p:extLst>
      <p:ext uri="{BB962C8B-B14F-4D97-AF65-F5344CB8AC3E}">
        <p14:creationId xmlns:p14="http://schemas.microsoft.com/office/powerpoint/2010/main" val="2347553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Notation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4-Mar-15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47</a:t>
            </a:fld>
            <a:endParaRPr lang="en-US"/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628197" y="2167785"/>
            <a:ext cx="182934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#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U)(C)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628196" y="2951946"/>
            <a:ext cx="7399925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Complex reachable from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in executions where processes in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halt and the rest finish.</a:t>
            </a: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628197" y="4694009"/>
            <a:ext cx="615424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(C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U)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Å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(C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V)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= (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#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V)(C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U)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 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628197" y="4170789"/>
            <a:ext cx="2358338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If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V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µ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U,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then</a:t>
            </a:r>
          </a:p>
        </p:txBody>
      </p:sp>
    </p:spTree>
    <p:extLst>
      <p:ext uri="{BB962C8B-B14F-4D97-AF65-F5344CB8AC3E}">
        <p14:creationId xmlns:p14="http://schemas.microsoft.com/office/powerpoint/2010/main" val="3749547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Notation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4-Mar-15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48</a:t>
            </a:fld>
            <a:endParaRPr lang="en-US"/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628197" y="2167785"/>
            <a:ext cx="182934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#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U)(C)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628196" y="2951946"/>
            <a:ext cx="7399925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Complex reachable from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in executions where processes in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halt and the rest finish.</a:t>
            </a: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628197" y="4694009"/>
            <a:ext cx="615424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(C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U)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Å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(C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V)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= (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#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V)(C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U)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 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628197" y="4170789"/>
            <a:ext cx="2358338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If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V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µ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U,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then</a:t>
            </a:r>
          </a:p>
        </p:txBody>
      </p:sp>
    </p:spTree>
    <p:extLst>
      <p:ext uri="{BB962C8B-B14F-4D97-AF65-F5344CB8AC3E}">
        <p14:creationId xmlns:p14="http://schemas.microsoft.com/office/powerpoint/2010/main" val="479843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2816719"/>
              </p:ext>
            </p:extLst>
          </p:nvPr>
        </p:nvGraphicFramePr>
        <p:xfrm>
          <a:off x="852054" y="2756358"/>
          <a:ext cx="3719946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9982"/>
                <a:gridCol w="1239982"/>
                <a:gridCol w="1239982"/>
              </a:tblGrid>
              <a:tr h="35032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P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Q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R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50322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write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50322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snap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50322">
                <a:tc>
                  <a:txBody>
                    <a:bodyPr/>
                    <a:lstStyle/>
                    <a:p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write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50322">
                <a:tc>
                  <a:txBody>
                    <a:bodyPr/>
                    <a:lstStyle/>
                    <a:p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snap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Computing Intersections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>
                <a:solidFill>
                  <a:srgbClr val="000000"/>
                </a:solidFill>
              </a:rPr>
              <a:pPr/>
              <a:t>49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Distributed Computing Through Combinatorial Topology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13" name="Text Box 122"/>
          <p:cNvSpPr txBox="1">
            <a:spLocks noChangeArrowheads="1"/>
          </p:cNvSpPr>
          <p:nvPr/>
        </p:nvSpPr>
        <p:spPr bwMode="auto">
          <a:xfrm>
            <a:off x="883404" y="3945351"/>
            <a:ext cx="1082348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U</a:t>
            </a:r>
          </a:p>
        </p:txBody>
      </p:sp>
      <p:graphicFrame>
        <p:nvGraphicFramePr>
          <p:cNvPr id="14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5176264"/>
              </p:ext>
            </p:extLst>
          </p:nvPr>
        </p:nvGraphicFramePr>
        <p:xfrm>
          <a:off x="5111681" y="2756358"/>
          <a:ext cx="3719946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9982"/>
                <a:gridCol w="1239982"/>
                <a:gridCol w="1239982"/>
              </a:tblGrid>
              <a:tr h="35032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P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Q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R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50322">
                <a:tc>
                  <a:txBody>
                    <a:bodyPr/>
                    <a:lstStyle/>
                    <a:p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write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50322">
                <a:tc>
                  <a:txBody>
                    <a:bodyPr/>
                    <a:lstStyle/>
                    <a:p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snap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50322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write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50322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snap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5" name="Text Box 122"/>
          <p:cNvSpPr txBox="1">
            <a:spLocks noChangeArrowheads="1"/>
          </p:cNvSpPr>
          <p:nvPr/>
        </p:nvSpPr>
        <p:spPr bwMode="auto">
          <a:xfrm>
            <a:off x="6217287" y="1603756"/>
            <a:ext cx="135165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 = {Q}</a:t>
            </a:r>
          </a:p>
        </p:txBody>
      </p:sp>
      <p:sp>
        <p:nvSpPr>
          <p:cNvPr id="20" name="Text Box 122"/>
          <p:cNvSpPr txBox="1">
            <a:spLocks noChangeArrowheads="1"/>
          </p:cNvSpPr>
          <p:nvPr/>
        </p:nvSpPr>
        <p:spPr bwMode="auto">
          <a:xfrm>
            <a:off x="1028568" y="1603756"/>
            <a:ext cx="133241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 = {P}</a:t>
            </a:r>
          </a:p>
        </p:txBody>
      </p:sp>
      <p:sp>
        <p:nvSpPr>
          <p:cNvPr id="21" name="Text Box 122"/>
          <p:cNvSpPr txBox="1">
            <a:spLocks noChangeArrowheads="1"/>
          </p:cNvSpPr>
          <p:nvPr/>
        </p:nvSpPr>
        <p:spPr bwMode="auto">
          <a:xfrm>
            <a:off x="883404" y="4615193"/>
            <a:ext cx="2577950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(C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U)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V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n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U</a:t>
            </a:r>
          </a:p>
        </p:txBody>
      </p:sp>
      <p:sp>
        <p:nvSpPr>
          <p:cNvPr id="7" name="Rounded Rectangular Callout 6"/>
          <p:cNvSpPr/>
          <p:nvPr/>
        </p:nvSpPr>
        <p:spPr>
          <a:xfrm>
            <a:off x="883404" y="2665708"/>
            <a:ext cx="1239864" cy="480448"/>
          </a:xfrm>
          <a:prstGeom prst="wedgeRoundRectCallout">
            <a:avLst>
              <a:gd name="adj1" fmla="val -32598"/>
              <a:gd name="adj2" fmla="val -137500"/>
              <a:gd name="adj3" fmla="val 16667"/>
            </a:avLst>
          </a:prstGeom>
          <a:noFill/>
          <a:ln w="5715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ounded Rectangular Callout 21"/>
          <p:cNvSpPr/>
          <p:nvPr/>
        </p:nvSpPr>
        <p:spPr>
          <a:xfrm>
            <a:off x="6443319" y="2678623"/>
            <a:ext cx="1283134" cy="480448"/>
          </a:xfrm>
          <a:prstGeom prst="wedgeRoundRectCallout">
            <a:avLst>
              <a:gd name="adj1" fmla="val -32598"/>
              <a:gd name="adj2" fmla="val -137500"/>
              <a:gd name="adj3" fmla="val 16667"/>
            </a:avLst>
          </a:prstGeom>
          <a:noFill/>
          <a:ln w="5715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 Box 122"/>
          <p:cNvSpPr txBox="1">
            <a:spLocks noChangeArrowheads="1"/>
          </p:cNvSpPr>
          <p:nvPr/>
        </p:nvSpPr>
        <p:spPr bwMode="auto">
          <a:xfrm>
            <a:off x="6443319" y="3945351"/>
            <a:ext cx="1082348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V</a:t>
            </a:r>
          </a:p>
        </p:txBody>
      </p:sp>
      <p:sp>
        <p:nvSpPr>
          <p:cNvPr id="24" name="Text Box 122"/>
          <p:cNvSpPr txBox="1">
            <a:spLocks noChangeArrowheads="1"/>
          </p:cNvSpPr>
          <p:nvPr/>
        </p:nvSpPr>
        <p:spPr bwMode="auto">
          <a:xfrm>
            <a:off x="883404" y="5287047"/>
            <a:ext cx="334258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Memory state same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 Box 122"/>
          <p:cNvSpPr txBox="1">
            <a:spLocks noChangeArrowheads="1"/>
          </p:cNvSpPr>
          <p:nvPr/>
        </p:nvSpPr>
        <p:spPr bwMode="auto">
          <a:xfrm>
            <a:off x="919621" y="5958900"/>
            <a:ext cx="443903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Only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[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V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can distinguish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Text Box 122"/>
          <p:cNvSpPr txBox="1">
            <a:spLocks noChangeArrowheads="1"/>
          </p:cNvSpPr>
          <p:nvPr/>
        </p:nvSpPr>
        <p:spPr bwMode="auto">
          <a:xfrm>
            <a:off x="5217693" y="4611891"/>
            <a:ext cx="2577950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(C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V)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U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n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V</a:t>
            </a:r>
          </a:p>
        </p:txBody>
      </p:sp>
    </p:spTree>
    <p:extLst>
      <p:ext uri="{BB962C8B-B14F-4D97-AF65-F5344CB8AC3E}">
        <p14:creationId xmlns:p14="http://schemas.microsoft.com/office/powerpoint/2010/main" val="272652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1" grpId="0" animBg="1"/>
      <p:bldP spid="23" grpId="0" animBg="1"/>
      <p:bldP spid="24" grpId="0" animBg="1"/>
      <p:bldP spid="25" grpId="0" animBg="1"/>
      <p:bldP spid="27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Intersections (Case 2)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4-Mar-15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50</a:t>
            </a:fld>
            <a:endParaRPr lang="en-US"/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628197" y="3779609"/>
            <a:ext cx="757931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(C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U)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Å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(C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V)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= (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#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[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V)(C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U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[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V)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 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628197" y="2496972"/>
            <a:ext cx="434125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If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U, V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incomparable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then</a:t>
            </a:r>
          </a:p>
        </p:txBody>
      </p:sp>
      <p:sp>
        <p:nvSpPr>
          <p:cNvPr id="3" name="Rounded Rectangular Callout 2"/>
          <p:cNvSpPr/>
          <p:nvPr/>
        </p:nvSpPr>
        <p:spPr>
          <a:xfrm>
            <a:off x="6231159" y="3714766"/>
            <a:ext cx="1672978" cy="652906"/>
          </a:xfrm>
          <a:prstGeom prst="wedgeRoundRectCallout">
            <a:avLst>
              <a:gd name="adj1" fmla="val -30097"/>
              <a:gd name="adj2" fmla="val 176440"/>
              <a:gd name="adj3" fmla="val 16667"/>
            </a:avLst>
          </a:prstGeom>
          <a:noFill/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 Box 122"/>
          <p:cNvSpPr txBox="1">
            <a:spLocks noChangeArrowheads="1"/>
          </p:cNvSpPr>
          <p:nvPr/>
        </p:nvSpPr>
        <p:spPr bwMode="auto">
          <a:xfrm>
            <a:off x="4231252" y="5314955"/>
            <a:ext cx="399981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Run processes in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[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V</a:t>
            </a:r>
          </a:p>
        </p:txBody>
      </p:sp>
      <p:sp>
        <p:nvSpPr>
          <p:cNvPr id="11" name="Text Box 122"/>
          <p:cNvSpPr txBox="1">
            <a:spLocks noChangeArrowheads="1"/>
          </p:cNvSpPr>
          <p:nvPr/>
        </p:nvSpPr>
        <p:spPr bwMode="auto">
          <a:xfrm>
            <a:off x="3797299" y="1564428"/>
            <a:ext cx="5139548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Then crash processes in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[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V</a:t>
            </a:r>
          </a:p>
        </p:txBody>
      </p:sp>
      <p:sp>
        <p:nvSpPr>
          <p:cNvPr id="12" name="Rounded Rectangular Callout 11"/>
          <p:cNvSpPr/>
          <p:nvPr/>
        </p:nvSpPr>
        <p:spPr>
          <a:xfrm>
            <a:off x="4417856" y="3714766"/>
            <a:ext cx="1672978" cy="652906"/>
          </a:xfrm>
          <a:prstGeom prst="wedgeRoundRectCallout">
            <a:avLst>
              <a:gd name="adj1" fmla="val 25486"/>
              <a:gd name="adj2" fmla="val -262702"/>
              <a:gd name="adj3" fmla="val 16667"/>
            </a:avLst>
          </a:prstGeom>
          <a:noFill/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4127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 animBg="1"/>
      <p:bldP spid="11" grpId="0" animBg="1"/>
      <p:bldP spid="12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Lemma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4-Mar-15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51</a:t>
            </a:fld>
            <a:endParaRPr lang="en-US"/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594789" y="2014882"/>
            <a:ext cx="7954422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(C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U)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Å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(C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V)</a:t>
            </a:r>
            <a:r>
              <a:rPr lang="en-US" sz="3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= (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#</a:t>
            </a:r>
            <a:r>
              <a:rPr lang="en-US" sz="3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W)(C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U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[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V)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 </a:t>
            </a:r>
            <a:endParaRPr lang="en-US" sz="3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1313743" y="3167390"/>
            <a:ext cx="1244251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Where</a:t>
            </a: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4262034" y="3753734"/>
            <a:ext cx="1798890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if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U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µ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V</a:t>
            </a: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4262034" y="4688807"/>
            <a:ext cx="1778051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if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V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µ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U</a:t>
            </a:r>
          </a:p>
        </p:txBody>
      </p:sp>
      <p:sp>
        <p:nvSpPr>
          <p:cNvPr id="10" name="Text Box 122"/>
          <p:cNvSpPr txBox="1">
            <a:spLocks noChangeArrowheads="1"/>
          </p:cNvSpPr>
          <p:nvPr/>
        </p:nvSpPr>
        <p:spPr bwMode="auto">
          <a:xfrm>
            <a:off x="4262034" y="5623880"/>
            <a:ext cx="276069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[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V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otherwise</a:t>
            </a:r>
          </a:p>
        </p:txBody>
      </p:sp>
      <p:sp>
        <p:nvSpPr>
          <p:cNvPr id="11" name="Text Box 122"/>
          <p:cNvSpPr txBox="1">
            <a:spLocks noChangeArrowheads="1"/>
          </p:cNvSpPr>
          <p:nvPr/>
        </p:nvSpPr>
        <p:spPr bwMode="auto">
          <a:xfrm>
            <a:off x="1934448" y="4756119"/>
            <a:ext cx="93166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 = </a:t>
            </a:r>
          </a:p>
        </p:txBody>
      </p:sp>
      <p:sp>
        <p:nvSpPr>
          <p:cNvPr id="12" name="Left Brace 11"/>
          <p:cNvSpPr/>
          <p:nvPr/>
        </p:nvSpPr>
        <p:spPr bwMode="auto">
          <a:xfrm>
            <a:off x="3053939" y="3625958"/>
            <a:ext cx="851633" cy="2602423"/>
          </a:xfrm>
          <a:prstGeom prst="leftBrac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7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Lemma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4-Mar-15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52</a:t>
            </a:fld>
            <a:endParaRPr lang="en-US"/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170795" y="2014881"/>
            <a:ext cx="8802410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The nerve graph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N</a:t>
            </a: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¥</a:t>
            </a: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"</a:t>
            </a: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Arial"/>
                <a:cs typeface="Arial" panose="020B0604020202020204" pitchFamily="34" charset="0"/>
              </a:rPr>
              <a:t>U</a:t>
            </a: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)) 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is path-connected</a:t>
            </a: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325236" y="2977354"/>
            <a:ext cx="1164101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Proof</a:t>
            </a: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1013235" y="4056815"/>
            <a:ext cx="5602816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Consider vertex </a:t>
            </a: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=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(C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¦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</a:t>
            </a:r>
            <a:endParaRPr lang="en-US" sz="3200" dirty="0" smtClean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  <p:sp>
        <p:nvSpPr>
          <p:cNvPr id="12" name="Text Box 122"/>
          <p:cNvSpPr txBox="1">
            <a:spLocks noChangeArrowheads="1"/>
          </p:cNvSpPr>
          <p:nvPr/>
        </p:nvSpPr>
        <p:spPr bwMode="auto">
          <a:xfrm>
            <a:off x="1013235" y="4758097"/>
            <a:ext cx="6697667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Show every vertex has an edge to </a:t>
            </a: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</a:p>
        </p:txBody>
      </p:sp>
    </p:spTree>
    <p:extLst>
      <p:ext uri="{BB962C8B-B14F-4D97-AF65-F5344CB8AC3E}">
        <p14:creationId xmlns:p14="http://schemas.microsoft.com/office/powerpoint/2010/main" val="3644395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 (</a:t>
            </a:r>
            <a:r>
              <a:rPr lang="en-US" dirty="0" err="1" smtClean="0"/>
              <a:t>con’t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4-Mar-15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417100" y="6223000"/>
            <a:ext cx="1905000" cy="457200"/>
          </a:xfrm>
        </p:spPr>
        <p:txBody>
          <a:bodyPr/>
          <a:lstStyle/>
          <a:p>
            <a:fld id="{DDA13F16-CD78-4520-9B53-E3A23A002AF0}" type="slidenum">
              <a:rPr lang="en-US" smtClean="0"/>
              <a:pPr/>
              <a:t>53</a:t>
            </a:fld>
            <a:endParaRPr lang="en-US"/>
          </a:p>
        </p:txBody>
      </p:sp>
      <p:sp>
        <p:nvSpPr>
          <p:cNvPr id="5" name="Date Placeholder 3"/>
          <p:cNvSpPr txBox="1">
            <a:spLocks/>
          </p:cNvSpPr>
          <p:nvPr/>
        </p:nvSpPr>
        <p:spPr bwMode="auto">
          <a:xfrm>
            <a:off x="673100" y="62230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fld id="{AAE97061-BA2E-4D6F-B15F-ACB42A044AC7}" type="datetime5">
              <a:rPr lang="en-US" smtClean="0"/>
              <a:pPr/>
              <a:t>4-Mar-15</a:t>
            </a:fld>
            <a:endParaRPr lang="en-US"/>
          </a:p>
        </p:txBody>
      </p:sp>
      <p:sp>
        <p:nvSpPr>
          <p:cNvPr id="6" name="Slide Number Placeholder 4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fld id="{8F295F75-C4A9-44C0-BFBB-F9713B270148}" type="slidenum">
              <a:rPr lang="en-US" smtClean="0"/>
              <a:pPr/>
              <a:t>53</a:t>
            </a:fld>
            <a:endParaRPr lang="en-US"/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594789" y="2119565"/>
            <a:ext cx="5602816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Consider vertex </a:t>
            </a: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=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(C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¦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</a:t>
            </a:r>
            <a:endParaRPr lang="en-US" sz="3200" dirty="0" smtClean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0818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 (</a:t>
            </a:r>
            <a:r>
              <a:rPr lang="en-US" dirty="0" err="1" smtClean="0"/>
              <a:t>con’t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4-Mar-15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417100" y="6223000"/>
            <a:ext cx="1905000" cy="457200"/>
          </a:xfrm>
        </p:spPr>
        <p:txBody>
          <a:bodyPr/>
          <a:lstStyle/>
          <a:p>
            <a:fld id="{DDA13F16-CD78-4520-9B53-E3A23A002AF0}" type="slidenum">
              <a:rPr lang="en-US" smtClean="0"/>
              <a:pPr/>
              <a:t>54</a:t>
            </a:fld>
            <a:endParaRPr lang="en-US"/>
          </a:p>
        </p:txBody>
      </p:sp>
      <p:sp>
        <p:nvSpPr>
          <p:cNvPr id="5" name="Date Placeholder 3"/>
          <p:cNvSpPr txBox="1">
            <a:spLocks/>
          </p:cNvSpPr>
          <p:nvPr/>
        </p:nvSpPr>
        <p:spPr bwMode="auto">
          <a:xfrm>
            <a:off x="673100" y="62230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fld id="{AAE97061-BA2E-4D6F-B15F-ACB42A044AC7}" type="datetime5">
              <a:rPr lang="en-US" smtClean="0"/>
              <a:pPr/>
              <a:t>4-Mar-15</a:t>
            </a:fld>
            <a:endParaRPr lang="en-US"/>
          </a:p>
        </p:txBody>
      </p:sp>
      <p:sp>
        <p:nvSpPr>
          <p:cNvPr id="6" name="Slide Number Placeholder 4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fld id="{8F295F75-C4A9-44C0-BFBB-F9713B270148}" type="slidenum">
              <a:rPr lang="en-US" smtClean="0"/>
              <a:pPr/>
              <a:t>54</a:t>
            </a:fld>
            <a:endParaRPr lang="en-US"/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594789" y="2119565"/>
            <a:ext cx="5602816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Consider vertex </a:t>
            </a: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=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(C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¦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</a:t>
            </a:r>
            <a:endParaRPr lang="en-US" sz="3200" dirty="0" smtClean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  <p:sp>
        <p:nvSpPr>
          <p:cNvPr id="15" name="Text Box 122"/>
          <p:cNvSpPr txBox="1">
            <a:spLocks noChangeArrowheads="1"/>
          </p:cNvSpPr>
          <p:nvPr/>
        </p:nvSpPr>
        <p:spPr bwMode="auto">
          <a:xfrm>
            <a:off x="594789" y="2980122"/>
            <a:ext cx="689804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for every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½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¦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consider possible edge …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5936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 (</a:t>
            </a:r>
            <a:r>
              <a:rPr lang="en-US" dirty="0" err="1" smtClean="0"/>
              <a:t>con’t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594789" y="2119565"/>
            <a:ext cx="5602816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Consider vertex </a:t>
            </a: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=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(C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¦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</a:t>
            </a:r>
            <a:endParaRPr lang="en-US" sz="3200" dirty="0" smtClean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594789" y="3828217"/>
            <a:ext cx="7199407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(C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¦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Å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(C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U) = (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#</a:t>
            </a:r>
            <a:r>
              <a:rPr lang="en-US" sz="3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U)(C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¦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 </a:t>
            </a:r>
            <a:endParaRPr lang="en-US" sz="3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 Box 122"/>
          <p:cNvSpPr txBox="1">
            <a:spLocks noChangeArrowheads="1"/>
          </p:cNvSpPr>
          <p:nvPr/>
        </p:nvSpPr>
        <p:spPr bwMode="auto">
          <a:xfrm>
            <a:off x="594789" y="2980122"/>
            <a:ext cx="689804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for every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½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¦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consider possible edge …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7292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 (</a:t>
            </a:r>
            <a:r>
              <a:rPr lang="en-US" dirty="0" err="1" smtClean="0"/>
              <a:t>con’t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4-Mar-15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417100" y="6223000"/>
            <a:ext cx="1905000" cy="457200"/>
          </a:xfrm>
        </p:spPr>
        <p:txBody>
          <a:bodyPr/>
          <a:lstStyle/>
          <a:p>
            <a:fld id="{DDA13F16-CD78-4520-9B53-E3A23A002AF0}" type="slidenum">
              <a:rPr lang="en-US" smtClean="0"/>
              <a:pPr/>
              <a:t>56</a:t>
            </a:fld>
            <a:endParaRPr lang="en-US"/>
          </a:p>
        </p:txBody>
      </p:sp>
      <p:sp>
        <p:nvSpPr>
          <p:cNvPr id="5" name="Date Placeholder 3"/>
          <p:cNvSpPr txBox="1">
            <a:spLocks/>
          </p:cNvSpPr>
          <p:nvPr/>
        </p:nvSpPr>
        <p:spPr bwMode="auto">
          <a:xfrm>
            <a:off x="673100" y="62230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fld id="{AAE97061-BA2E-4D6F-B15F-ACB42A044AC7}" type="datetime5">
              <a:rPr lang="en-US" smtClean="0"/>
              <a:pPr/>
              <a:t>4-Mar-15</a:t>
            </a:fld>
            <a:endParaRPr lang="en-US"/>
          </a:p>
        </p:txBody>
      </p:sp>
      <p:sp>
        <p:nvSpPr>
          <p:cNvPr id="6" name="Slide Number Placeholder 4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fld id="{8F295F75-C4A9-44C0-BFBB-F9713B270148}" type="slidenum">
              <a:rPr lang="en-US" smtClean="0"/>
              <a:pPr/>
              <a:t>56</a:t>
            </a:fld>
            <a:endParaRPr lang="en-US"/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594789" y="2119565"/>
            <a:ext cx="5602816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Consider vertex </a:t>
            </a: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=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(C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¦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</a:t>
            </a:r>
            <a:endParaRPr lang="en-US" sz="3200" dirty="0" smtClean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594789" y="3828217"/>
            <a:ext cx="7199407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(C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¦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Å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(C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U) = (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#</a:t>
            </a:r>
            <a:r>
              <a:rPr lang="en-US" sz="3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U)(C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¦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 </a:t>
            </a:r>
            <a:endParaRPr lang="en-US" sz="3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ounded Rectangular Callout 10"/>
          <p:cNvSpPr/>
          <p:nvPr/>
        </p:nvSpPr>
        <p:spPr>
          <a:xfrm>
            <a:off x="6184665" y="3854248"/>
            <a:ext cx="1321035" cy="652906"/>
          </a:xfrm>
          <a:prstGeom prst="wedgeRoundRectCallout">
            <a:avLst>
              <a:gd name="adj1" fmla="val -28924"/>
              <a:gd name="adj2" fmla="val 128965"/>
              <a:gd name="adj3" fmla="val 16667"/>
            </a:avLst>
          </a:prstGeom>
          <a:noFill/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 Box 122"/>
          <p:cNvSpPr txBox="1">
            <a:spLocks noChangeArrowheads="1"/>
          </p:cNvSpPr>
          <p:nvPr/>
        </p:nvSpPr>
        <p:spPr bwMode="auto">
          <a:xfrm>
            <a:off x="4184758" y="5128979"/>
            <a:ext cx="446468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Run everyone in next layer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 Box 122"/>
          <p:cNvSpPr txBox="1">
            <a:spLocks noChangeArrowheads="1"/>
          </p:cNvSpPr>
          <p:nvPr/>
        </p:nvSpPr>
        <p:spPr bwMode="auto">
          <a:xfrm>
            <a:off x="594789" y="2980122"/>
            <a:ext cx="689804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for every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½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¦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consider possible edge …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4653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 (</a:t>
            </a:r>
            <a:r>
              <a:rPr lang="en-US" dirty="0" err="1" smtClean="0"/>
              <a:t>con’t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4-Mar-15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417100" y="6223000"/>
            <a:ext cx="1905000" cy="457200"/>
          </a:xfrm>
        </p:spPr>
        <p:txBody>
          <a:bodyPr/>
          <a:lstStyle/>
          <a:p>
            <a:fld id="{DDA13F16-CD78-4520-9B53-E3A23A002AF0}" type="slidenum">
              <a:rPr lang="en-US" smtClean="0"/>
              <a:pPr/>
              <a:t>57</a:t>
            </a:fld>
            <a:endParaRPr lang="en-US"/>
          </a:p>
        </p:txBody>
      </p:sp>
      <p:sp>
        <p:nvSpPr>
          <p:cNvPr id="5" name="Date Placeholder 3"/>
          <p:cNvSpPr txBox="1">
            <a:spLocks/>
          </p:cNvSpPr>
          <p:nvPr/>
        </p:nvSpPr>
        <p:spPr bwMode="auto">
          <a:xfrm>
            <a:off x="673100" y="62230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fld id="{AAE97061-BA2E-4D6F-B15F-ACB42A044AC7}" type="datetime5">
              <a:rPr lang="en-US" smtClean="0"/>
              <a:pPr/>
              <a:t>4-Mar-15</a:t>
            </a:fld>
            <a:endParaRPr lang="en-US"/>
          </a:p>
        </p:txBody>
      </p:sp>
      <p:sp>
        <p:nvSpPr>
          <p:cNvPr id="6" name="Slide Number Placeholder 4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fld id="{8F295F75-C4A9-44C0-BFBB-F9713B270148}" type="slidenum">
              <a:rPr lang="en-US" smtClean="0"/>
              <a:pPr/>
              <a:t>57</a:t>
            </a:fld>
            <a:endParaRPr lang="en-US"/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594789" y="2119565"/>
            <a:ext cx="5602816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Consider vertex </a:t>
            </a: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=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(C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¦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</a:t>
            </a:r>
            <a:endParaRPr lang="en-US" sz="3200" dirty="0" smtClean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594789" y="3828217"/>
            <a:ext cx="7199407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(C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¦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Å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(C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U) = (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#</a:t>
            </a:r>
            <a:r>
              <a:rPr lang="en-US" sz="3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U)(C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¦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 </a:t>
            </a:r>
            <a:endParaRPr lang="en-US" sz="3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ounded Rectangular Callout 10"/>
          <p:cNvSpPr/>
          <p:nvPr/>
        </p:nvSpPr>
        <p:spPr>
          <a:xfrm>
            <a:off x="6184665" y="3854248"/>
            <a:ext cx="1321035" cy="652906"/>
          </a:xfrm>
          <a:prstGeom prst="wedgeRoundRectCallout">
            <a:avLst>
              <a:gd name="adj1" fmla="val -28924"/>
              <a:gd name="adj2" fmla="val 128965"/>
              <a:gd name="adj3" fmla="val 16667"/>
            </a:avLst>
          </a:prstGeom>
          <a:noFill/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 Box 122"/>
          <p:cNvSpPr txBox="1">
            <a:spLocks noChangeArrowheads="1"/>
          </p:cNvSpPr>
          <p:nvPr/>
        </p:nvSpPr>
        <p:spPr bwMode="auto">
          <a:xfrm>
            <a:off x="4184758" y="5128979"/>
            <a:ext cx="446468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Run everyone in next layer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 Box 122"/>
          <p:cNvSpPr txBox="1">
            <a:spLocks noChangeArrowheads="1"/>
          </p:cNvSpPr>
          <p:nvPr/>
        </p:nvSpPr>
        <p:spPr bwMode="auto">
          <a:xfrm>
            <a:off x="3412111" y="6009792"/>
            <a:ext cx="3384260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crash everyone in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</a:t>
            </a:r>
          </a:p>
        </p:txBody>
      </p:sp>
      <p:sp>
        <p:nvSpPr>
          <p:cNvPr id="14" name="Rounded Rectangular Callout 13"/>
          <p:cNvSpPr/>
          <p:nvPr/>
        </p:nvSpPr>
        <p:spPr>
          <a:xfrm>
            <a:off x="4863826" y="3794151"/>
            <a:ext cx="1321035" cy="652906"/>
          </a:xfrm>
          <a:prstGeom prst="wedgeRoundRectCallout">
            <a:avLst>
              <a:gd name="adj1" fmla="val -27751"/>
              <a:gd name="adj2" fmla="val 273764"/>
              <a:gd name="adj3" fmla="val 16667"/>
            </a:avLst>
          </a:prstGeom>
          <a:noFill/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 Box 122"/>
          <p:cNvSpPr txBox="1">
            <a:spLocks noChangeArrowheads="1"/>
          </p:cNvSpPr>
          <p:nvPr/>
        </p:nvSpPr>
        <p:spPr bwMode="auto">
          <a:xfrm>
            <a:off x="594789" y="2980122"/>
            <a:ext cx="689804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for every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½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¦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consider possible edge …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8644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 (</a:t>
            </a:r>
            <a:r>
              <a:rPr lang="en-US" dirty="0" err="1" smtClean="0"/>
              <a:t>con’t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4-Mar-15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417100" y="6223000"/>
            <a:ext cx="1905000" cy="457200"/>
          </a:xfrm>
        </p:spPr>
        <p:txBody>
          <a:bodyPr/>
          <a:lstStyle/>
          <a:p>
            <a:fld id="{DDA13F16-CD78-4520-9B53-E3A23A002AF0}" type="slidenum">
              <a:rPr lang="en-US" smtClean="0"/>
              <a:pPr/>
              <a:t>58</a:t>
            </a:fld>
            <a:endParaRPr lang="en-US"/>
          </a:p>
        </p:txBody>
      </p:sp>
      <p:sp>
        <p:nvSpPr>
          <p:cNvPr id="5" name="Date Placeholder 3"/>
          <p:cNvSpPr txBox="1">
            <a:spLocks/>
          </p:cNvSpPr>
          <p:nvPr/>
        </p:nvSpPr>
        <p:spPr bwMode="auto">
          <a:xfrm>
            <a:off x="673100" y="62230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fld id="{AAE97061-BA2E-4D6F-B15F-ACB42A044AC7}" type="datetime5">
              <a:rPr lang="en-US" smtClean="0"/>
              <a:pPr/>
              <a:t>4-Mar-15</a:t>
            </a:fld>
            <a:endParaRPr lang="en-US"/>
          </a:p>
        </p:txBody>
      </p:sp>
      <p:sp>
        <p:nvSpPr>
          <p:cNvPr id="6" name="Slide Number Placeholder 4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fld id="{8F295F75-C4A9-44C0-BFBB-F9713B270148}" type="slidenum">
              <a:rPr lang="en-US" smtClean="0"/>
              <a:pPr/>
              <a:t>58</a:t>
            </a:fld>
            <a:endParaRPr lang="en-US"/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594789" y="2119565"/>
            <a:ext cx="5602816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Consider vertex </a:t>
            </a: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=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(C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¦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</a:t>
            </a:r>
            <a:endParaRPr lang="en-US" sz="3200" dirty="0" smtClean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594789" y="3828217"/>
            <a:ext cx="7199407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(C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¦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Å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(C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U) = (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#</a:t>
            </a:r>
            <a:r>
              <a:rPr lang="en-US" sz="3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U)(C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¦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 </a:t>
            </a:r>
            <a:endParaRPr lang="en-US" sz="3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ounded Rectangular Callout 10"/>
          <p:cNvSpPr/>
          <p:nvPr/>
        </p:nvSpPr>
        <p:spPr>
          <a:xfrm>
            <a:off x="6184665" y="3854248"/>
            <a:ext cx="1321035" cy="652906"/>
          </a:xfrm>
          <a:prstGeom prst="wedgeRoundRectCallout">
            <a:avLst>
              <a:gd name="adj1" fmla="val -28924"/>
              <a:gd name="adj2" fmla="val 128965"/>
              <a:gd name="adj3" fmla="val 16667"/>
            </a:avLst>
          </a:prstGeom>
          <a:noFill/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 Box 122"/>
          <p:cNvSpPr txBox="1">
            <a:spLocks noChangeArrowheads="1"/>
          </p:cNvSpPr>
          <p:nvPr/>
        </p:nvSpPr>
        <p:spPr bwMode="auto">
          <a:xfrm>
            <a:off x="4184758" y="5128979"/>
            <a:ext cx="446468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Run everyone in next layer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 Box 122"/>
          <p:cNvSpPr txBox="1">
            <a:spLocks noChangeArrowheads="1"/>
          </p:cNvSpPr>
          <p:nvPr/>
        </p:nvSpPr>
        <p:spPr bwMode="auto">
          <a:xfrm>
            <a:off x="3412111" y="6009792"/>
            <a:ext cx="3384260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crash everyone in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</a:t>
            </a:r>
          </a:p>
        </p:txBody>
      </p:sp>
      <p:sp>
        <p:nvSpPr>
          <p:cNvPr id="14" name="Rounded Rectangular Callout 13"/>
          <p:cNvSpPr/>
          <p:nvPr/>
        </p:nvSpPr>
        <p:spPr>
          <a:xfrm>
            <a:off x="4863826" y="3794151"/>
            <a:ext cx="1321035" cy="652906"/>
          </a:xfrm>
          <a:prstGeom prst="wedgeRoundRectCallout">
            <a:avLst>
              <a:gd name="adj1" fmla="val -27751"/>
              <a:gd name="adj2" fmla="val 273764"/>
              <a:gd name="adj3" fmla="val 16667"/>
            </a:avLst>
          </a:prstGeom>
          <a:noFill/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 Box 122"/>
          <p:cNvSpPr txBox="1">
            <a:spLocks noChangeArrowheads="1"/>
          </p:cNvSpPr>
          <p:nvPr/>
        </p:nvSpPr>
        <p:spPr bwMode="auto">
          <a:xfrm>
            <a:off x="594789" y="2980122"/>
            <a:ext cx="689804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for every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½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¦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consider possible edge …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 Box 122"/>
          <p:cNvSpPr txBox="1">
            <a:spLocks noChangeArrowheads="1"/>
          </p:cNvSpPr>
          <p:nvPr/>
        </p:nvSpPr>
        <p:spPr bwMode="auto">
          <a:xfrm>
            <a:off x="468635" y="4717130"/>
            <a:ext cx="3436938" cy="138499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Because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½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¦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, complex non-empty, hence edge exists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2049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Theorem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73100" y="5748648"/>
            <a:ext cx="1905000" cy="457200"/>
          </a:xfrm>
        </p:spPr>
        <p:txBody>
          <a:bodyPr/>
          <a:lstStyle/>
          <a:p>
            <a:fld id="{A96F5114-7792-44A0-8895-839824EE2AB3}" type="datetime5">
              <a:rPr lang="en-US" smtClean="0"/>
              <a:pPr/>
              <a:t>4-Mar-15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59</a:t>
            </a:fld>
            <a:endParaRPr lang="en-US"/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594790" y="2119565"/>
            <a:ext cx="7834316" cy="1077218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l"/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For every input simplex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¾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, the layered IS protocol complex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¥</a:t>
            </a: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¾</a:t>
            </a: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is path-connected</a:t>
            </a:r>
            <a:endParaRPr lang="en-US" sz="3200" dirty="0" smtClean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594790" y="3239336"/>
            <a:ext cx="1164101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Proof</a:t>
            </a:r>
            <a:endParaRPr lang="en-US" sz="3200" dirty="0" smtClean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594790" y="3866664"/>
            <a:ext cx="2757486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Induction on </a:t>
            </a: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lang="en-US" sz="3200" dirty="0" smtClean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594790" y="4493992"/>
            <a:ext cx="6264857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32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Case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n=0: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¥</a:t>
            </a: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¾</a:t>
            </a: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is a single vertex</a:t>
            </a:r>
            <a:endParaRPr lang="en-US" sz="3200" dirty="0" smtClean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  <p:sp>
        <p:nvSpPr>
          <p:cNvPr id="10" name="Text Box 122"/>
          <p:cNvSpPr txBox="1">
            <a:spLocks noChangeArrowheads="1"/>
          </p:cNvSpPr>
          <p:nvPr/>
        </p:nvSpPr>
        <p:spPr bwMode="auto">
          <a:xfrm>
            <a:off x="594790" y="5121320"/>
            <a:ext cx="4307589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32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Case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induction step …</a:t>
            </a:r>
            <a:endParaRPr lang="en-US" sz="3200" dirty="0" smtClean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9292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 animBg="1"/>
      <p:bldP spid="7" grpId="0" animBg="1"/>
      <p:bldP spid="8" grpId="0" animBg="1"/>
      <p:bldP spid="10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4-Mar-15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60</a:t>
            </a:fld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405187" y="1455735"/>
            <a:ext cx="2114550" cy="13716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</a:t>
            </a:r>
          </a:p>
        </p:txBody>
      </p:sp>
      <p:sp>
        <p:nvSpPr>
          <p:cNvPr id="7" name="Oval 6"/>
          <p:cNvSpPr/>
          <p:nvPr/>
        </p:nvSpPr>
        <p:spPr>
          <a:xfrm>
            <a:off x="1724025" y="3313110"/>
            <a:ext cx="2114550" cy="13716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5038725" y="3313110"/>
            <a:ext cx="2114550" cy="13716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3405187" y="3313110"/>
            <a:ext cx="2114550" cy="1371600"/>
          </a:xfrm>
          <a:prstGeom prst="ellipse">
            <a:avLst/>
          </a:prstGeom>
          <a:solidFill>
            <a:schemeClr val="accent1">
              <a:lumMod val="20000"/>
              <a:lumOff val="80000"/>
              <a:alpha val="48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4" name="Straight Arrow Connector 13"/>
          <p:cNvCxnSpPr>
            <a:stCxn id="6" idx="3"/>
            <a:endCxn id="7" idx="0"/>
          </p:cNvCxnSpPr>
          <p:nvPr/>
        </p:nvCxnSpPr>
        <p:spPr bwMode="auto">
          <a:xfrm rot="5400000">
            <a:off x="2904758" y="2503011"/>
            <a:ext cx="686641" cy="933556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>
            <a:stCxn id="6" idx="5"/>
            <a:endCxn id="9" idx="0"/>
          </p:cNvCxnSpPr>
          <p:nvPr/>
        </p:nvCxnSpPr>
        <p:spPr bwMode="auto">
          <a:xfrm rot="16200000" flipH="1">
            <a:off x="5309714" y="2526823"/>
            <a:ext cx="686641" cy="885932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9" name="Straight Arrow Connector 18"/>
          <p:cNvCxnSpPr>
            <a:stCxn id="6" idx="4"/>
            <a:endCxn id="8" idx="0"/>
          </p:cNvCxnSpPr>
          <p:nvPr/>
        </p:nvCxnSpPr>
        <p:spPr bwMode="auto">
          <a:xfrm rot="5400000">
            <a:off x="4219575" y="3070222"/>
            <a:ext cx="485775" cy="1588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3" name="TextBox 22"/>
          <p:cNvSpPr txBox="1"/>
          <p:nvPr/>
        </p:nvSpPr>
        <p:spPr>
          <a:xfrm>
            <a:off x="2499090" y="2427285"/>
            <a:ext cx="4443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U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785860" y="2798760"/>
            <a:ext cx="4235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V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935455" y="2436810"/>
            <a:ext cx="5228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W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926818" y="3694041"/>
            <a:ext cx="15888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C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 U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8223" y="3694041"/>
            <a:ext cx="15888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800" dirty="0">
                <a:solidFill>
                  <a:schemeClr val="tx1"/>
                </a:solidFill>
                <a:latin typeface="Arial"/>
                <a:cs typeface="Arial" pitchFamily="34" charset="0"/>
              </a:rPr>
              <a:t>C </a:t>
            </a:r>
            <a:r>
              <a:rPr lang="en-US" sz="2800" dirty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2800" dirty="0">
                <a:solidFill>
                  <a:schemeClr val="tx1"/>
                </a:solidFill>
                <a:latin typeface="Arial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V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363182" y="3694041"/>
            <a:ext cx="16674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800" dirty="0">
                <a:solidFill>
                  <a:schemeClr val="tx1"/>
                </a:solidFill>
                <a:latin typeface="Arial"/>
                <a:cs typeface="Arial" pitchFamily="34" charset="0"/>
              </a:rPr>
              <a:t>C </a:t>
            </a:r>
            <a:r>
              <a:rPr lang="en-US" sz="2800" dirty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2800" dirty="0">
                <a:solidFill>
                  <a:schemeClr val="tx1"/>
                </a:solidFill>
                <a:latin typeface="Arial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W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Text Box 122"/>
          <p:cNvSpPr txBox="1">
            <a:spLocks noChangeArrowheads="1"/>
          </p:cNvSpPr>
          <p:nvPr/>
        </p:nvSpPr>
        <p:spPr bwMode="auto">
          <a:xfrm>
            <a:off x="542572" y="1169702"/>
            <a:ext cx="3265639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assume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(C)</a:t>
            </a:r>
            <a:endParaRPr lang="en-US" sz="2800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not path-connected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Text Box 122"/>
          <p:cNvSpPr txBox="1">
            <a:spLocks noChangeArrowheads="1"/>
          </p:cNvSpPr>
          <p:nvPr/>
        </p:nvSpPr>
        <p:spPr bwMode="auto">
          <a:xfrm>
            <a:off x="1877994" y="5322793"/>
            <a:ext cx="538801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each </a:t>
            </a:r>
            <a:r>
              <a:rPr lang="en-US" sz="2800" dirty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800" dirty="0">
                <a:solidFill>
                  <a:schemeClr val="tx1"/>
                </a:solidFill>
                <a:latin typeface="Arial"/>
                <a:cs typeface="Arial" pitchFamily="34" charset="0"/>
              </a:rPr>
              <a:t>C </a:t>
            </a:r>
            <a:r>
              <a:rPr lang="en-US" sz="2800" dirty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2800" dirty="0">
                <a:solidFill>
                  <a:schemeClr val="tx1"/>
                </a:solidFill>
                <a:latin typeface="Arial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U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is path connected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Text Box 122"/>
          <p:cNvSpPr txBox="1">
            <a:spLocks noChangeArrowheads="1"/>
          </p:cNvSpPr>
          <p:nvPr/>
        </p:nvSpPr>
        <p:spPr bwMode="auto">
          <a:xfrm>
            <a:off x="1828300" y="5961617"/>
            <a:ext cx="5487401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their nerve graph path-connected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Text Box 122"/>
          <p:cNvSpPr txBox="1">
            <a:spLocks noChangeArrowheads="1"/>
          </p:cNvSpPr>
          <p:nvPr/>
        </p:nvSpPr>
        <p:spPr bwMode="auto">
          <a:xfrm>
            <a:off x="3166808" y="4423100"/>
            <a:ext cx="281038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covering of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(C)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7027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9" grpId="0" animBg="1"/>
      <p:bldP spid="28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122"/>
          <p:cNvSpPr txBox="1">
            <a:spLocks noChangeArrowheads="1"/>
          </p:cNvSpPr>
          <p:nvPr/>
        </p:nvSpPr>
        <p:spPr bwMode="auto">
          <a:xfrm>
            <a:off x="772205" y="1346084"/>
            <a:ext cx="281038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covering of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(C)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4-Mar-15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61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724025" y="2119764"/>
            <a:ext cx="2114550" cy="13716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5038725" y="2119764"/>
            <a:ext cx="2114550" cy="13716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3405187" y="2119764"/>
            <a:ext cx="2114550" cy="1371600"/>
          </a:xfrm>
          <a:prstGeom prst="ellipse">
            <a:avLst/>
          </a:prstGeom>
          <a:solidFill>
            <a:schemeClr val="accent1">
              <a:lumMod val="20000"/>
              <a:lumOff val="80000"/>
              <a:alpha val="48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926818" y="2252727"/>
            <a:ext cx="15888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C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 U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8223" y="2252727"/>
            <a:ext cx="15888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800" dirty="0">
                <a:solidFill>
                  <a:schemeClr val="tx1"/>
                </a:solidFill>
                <a:latin typeface="Arial"/>
                <a:cs typeface="Arial" pitchFamily="34" charset="0"/>
              </a:rPr>
              <a:t>C </a:t>
            </a:r>
            <a:r>
              <a:rPr lang="en-US" sz="2800" dirty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2800" dirty="0">
                <a:solidFill>
                  <a:schemeClr val="tx1"/>
                </a:solidFill>
                <a:latin typeface="Arial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V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363182" y="2252727"/>
            <a:ext cx="16674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800" dirty="0">
                <a:solidFill>
                  <a:schemeClr val="tx1"/>
                </a:solidFill>
                <a:latin typeface="Arial"/>
                <a:cs typeface="Arial" pitchFamily="34" charset="0"/>
              </a:rPr>
              <a:t>C </a:t>
            </a:r>
            <a:r>
              <a:rPr lang="en-US" sz="2800" dirty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2800" dirty="0">
                <a:solidFill>
                  <a:schemeClr val="tx1"/>
                </a:solidFill>
                <a:latin typeface="Arial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W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Text Box 122"/>
          <p:cNvSpPr txBox="1">
            <a:spLocks noChangeArrowheads="1"/>
          </p:cNvSpPr>
          <p:nvPr/>
        </p:nvSpPr>
        <p:spPr bwMode="auto">
          <a:xfrm>
            <a:off x="2030394" y="3657711"/>
            <a:ext cx="538801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each </a:t>
            </a:r>
            <a:r>
              <a:rPr lang="en-US" sz="2800" dirty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800" dirty="0">
                <a:solidFill>
                  <a:schemeClr val="tx1"/>
                </a:solidFill>
                <a:latin typeface="Arial"/>
                <a:cs typeface="Arial" pitchFamily="34" charset="0"/>
              </a:rPr>
              <a:t>C </a:t>
            </a:r>
            <a:r>
              <a:rPr lang="en-US" sz="2800" dirty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2800" dirty="0">
                <a:solidFill>
                  <a:schemeClr val="tx1"/>
                </a:solidFill>
                <a:latin typeface="Arial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U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is path connected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Text Box 122"/>
          <p:cNvSpPr txBox="1">
            <a:spLocks noChangeArrowheads="1"/>
          </p:cNvSpPr>
          <p:nvPr/>
        </p:nvSpPr>
        <p:spPr bwMode="auto">
          <a:xfrm>
            <a:off x="2030394" y="4442199"/>
            <a:ext cx="5487401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their nerve graph path-connected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Text Box 122"/>
          <p:cNvSpPr txBox="1">
            <a:spLocks noChangeArrowheads="1"/>
          </p:cNvSpPr>
          <p:nvPr/>
        </p:nvSpPr>
        <p:spPr bwMode="auto">
          <a:xfrm>
            <a:off x="2030394" y="5226687"/>
            <a:ext cx="680827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is path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connected by Nerve Lemma 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Text Box 122"/>
          <p:cNvSpPr txBox="1">
            <a:spLocks noChangeArrowheads="1"/>
          </p:cNvSpPr>
          <p:nvPr/>
        </p:nvSpPr>
        <p:spPr bwMode="auto">
          <a:xfrm>
            <a:off x="2030394" y="6011176"/>
            <a:ext cx="232467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contradiction!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2338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9" grpId="0" animBg="1"/>
      <p:bldP spid="30" grpId="0" animBg="1"/>
      <p:bldP spid="31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 Map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4-Mar-15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62</a:t>
            </a:fld>
            <a:endParaRPr lang="en-US"/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904422" y="1686764"/>
            <a:ext cx="404309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Consensus Impossibility</a:t>
            </a: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1642609" y="2444915"/>
            <a:ext cx="299947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General theorem</a:t>
            </a: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1642609" y="3203066"/>
            <a:ext cx="530465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Application to read-write models</a:t>
            </a: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904422" y="3961217"/>
            <a:ext cx="484299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-set agreement Impossibility</a:t>
            </a:r>
          </a:p>
        </p:txBody>
      </p:sp>
      <p:sp>
        <p:nvSpPr>
          <p:cNvPr id="10" name="Text Box 122"/>
          <p:cNvSpPr txBox="1">
            <a:spLocks noChangeArrowheads="1"/>
          </p:cNvSpPr>
          <p:nvPr/>
        </p:nvSpPr>
        <p:spPr bwMode="auto">
          <a:xfrm>
            <a:off x="1642609" y="4719368"/>
            <a:ext cx="299947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General theorem</a:t>
            </a:r>
          </a:p>
        </p:txBody>
      </p:sp>
      <p:sp>
        <p:nvSpPr>
          <p:cNvPr id="11" name="Text Box 122"/>
          <p:cNvSpPr txBox="1">
            <a:spLocks noChangeArrowheads="1"/>
          </p:cNvSpPr>
          <p:nvPr/>
        </p:nvSpPr>
        <p:spPr bwMode="auto">
          <a:xfrm>
            <a:off x="1642609" y="5477521"/>
            <a:ext cx="530465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Application to read-write models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 Far …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9838C-E50F-4582-A855-56555098063F}" type="datetime5">
              <a:rPr lang="en-US" smtClean="0"/>
              <a:pPr/>
              <a:t>4-Mar-15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78A794-4692-4779-9EBA-A0B3349CB0A1}" type="slidenum">
              <a:rPr lang="en-US" smtClean="0"/>
              <a:pPr/>
              <a:t>63</a:t>
            </a:fld>
            <a:endParaRPr lang="en-US"/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900113" y="2021808"/>
            <a:ext cx="6900862" cy="138499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Expressed solvability of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consensus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as a topological property of protocol complex …</a:t>
            </a:r>
            <a:endParaRPr lang="en-US" sz="2800" i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1556672" y="3675527"/>
            <a:ext cx="5929978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And applied the result to wait-free read-write memory.</a:t>
            </a:r>
            <a:endParaRPr lang="en-US" sz="2800" i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1985297" y="4898358"/>
            <a:ext cx="5929978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Next: do the same for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-set agreement!</a:t>
            </a:r>
            <a:endParaRPr lang="en-US" sz="2800" i="1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5050848" y="1611457"/>
            <a:ext cx="2600325" cy="1790700"/>
            <a:chOff x="3507" y="1789"/>
            <a:chExt cx="858" cy="497"/>
          </a:xfrm>
        </p:grpSpPr>
        <p:sp>
          <p:nvSpPr>
            <p:cNvPr id="4" name="Oval 16"/>
            <p:cNvSpPr>
              <a:spLocks noChangeArrowheads="1"/>
            </p:cNvSpPr>
            <p:nvPr/>
          </p:nvSpPr>
          <p:spPr bwMode="auto">
            <a:xfrm>
              <a:off x="3507" y="1789"/>
              <a:ext cx="858" cy="497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" name="Group 15"/>
            <p:cNvGrpSpPr>
              <a:grpSpLocks/>
            </p:cNvGrpSpPr>
            <p:nvPr/>
          </p:nvGrpSpPr>
          <p:grpSpPr bwMode="auto">
            <a:xfrm>
              <a:off x="3758" y="2002"/>
              <a:ext cx="357" cy="76"/>
              <a:chOff x="4109" y="1226"/>
              <a:chExt cx="357" cy="76"/>
            </a:xfrm>
          </p:grpSpPr>
          <p:sp>
            <p:nvSpPr>
              <p:cNvPr id="6" name="Freeform 10"/>
              <p:cNvSpPr>
                <a:spLocks/>
              </p:cNvSpPr>
              <p:nvPr/>
            </p:nvSpPr>
            <p:spPr bwMode="auto">
              <a:xfrm>
                <a:off x="4173" y="1229"/>
                <a:ext cx="220" cy="73"/>
              </a:xfrm>
              <a:custGeom>
                <a:avLst/>
                <a:gdLst/>
                <a:ahLst/>
                <a:cxnLst>
                  <a:cxn ang="0">
                    <a:pos x="8" y="41"/>
                  </a:cxn>
                  <a:cxn ang="0">
                    <a:pos x="32" y="51"/>
                  </a:cxn>
                  <a:cxn ang="0">
                    <a:pos x="50" y="57"/>
                  </a:cxn>
                  <a:cxn ang="0">
                    <a:pos x="76" y="63"/>
                  </a:cxn>
                  <a:cxn ang="0">
                    <a:pos x="136" y="69"/>
                  </a:cxn>
                  <a:cxn ang="0">
                    <a:pos x="220" y="56"/>
                  </a:cxn>
                  <a:cxn ang="0">
                    <a:pos x="170" y="11"/>
                  </a:cxn>
                  <a:cxn ang="0">
                    <a:pos x="149" y="0"/>
                  </a:cxn>
                  <a:cxn ang="0">
                    <a:pos x="47" y="12"/>
                  </a:cxn>
                  <a:cxn ang="0">
                    <a:pos x="17" y="24"/>
                  </a:cxn>
                  <a:cxn ang="0">
                    <a:pos x="8" y="41"/>
                  </a:cxn>
                </a:cxnLst>
                <a:rect l="0" t="0" r="r" b="b"/>
                <a:pathLst>
                  <a:path w="220" h="73">
                    <a:moveTo>
                      <a:pt x="8" y="41"/>
                    </a:moveTo>
                    <a:cubicBezTo>
                      <a:pt x="17" y="44"/>
                      <a:pt x="23" y="50"/>
                      <a:pt x="32" y="51"/>
                    </a:cubicBezTo>
                    <a:cubicBezTo>
                      <a:pt x="38" y="54"/>
                      <a:pt x="43" y="56"/>
                      <a:pt x="50" y="57"/>
                    </a:cubicBezTo>
                    <a:cubicBezTo>
                      <a:pt x="58" y="60"/>
                      <a:pt x="67" y="62"/>
                      <a:pt x="76" y="63"/>
                    </a:cubicBezTo>
                    <a:cubicBezTo>
                      <a:pt x="105" y="73"/>
                      <a:pt x="86" y="68"/>
                      <a:pt x="136" y="69"/>
                    </a:cubicBezTo>
                    <a:cubicBezTo>
                      <a:pt x="188" y="68"/>
                      <a:pt x="180" y="64"/>
                      <a:pt x="220" y="56"/>
                    </a:cubicBezTo>
                    <a:cubicBezTo>
                      <a:pt x="198" y="47"/>
                      <a:pt x="195" y="15"/>
                      <a:pt x="170" y="11"/>
                    </a:cubicBezTo>
                    <a:cubicBezTo>
                      <a:pt x="164" y="6"/>
                      <a:pt x="156" y="3"/>
                      <a:pt x="149" y="0"/>
                    </a:cubicBezTo>
                    <a:cubicBezTo>
                      <a:pt x="113" y="2"/>
                      <a:pt x="82" y="5"/>
                      <a:pt x="47" y="12"/>
                    </a:cubicBezTo>
                    <a:cubicBezTo>
                      <a:pt x="38" y="16"/>
                      <a:pt x="27" y="22"/>
                      <a:pt x="17" y="24"/>
                    </a:cubicBezTo>
                    <a:cubicBezTo>
                      <a:pt x="12" y="27"/>
                      <a:pt x="0" y="36"/>
                      <a:pt x="8" y="4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" name="Freeform 12"/>
              <p:cNvSpPr>
                <a:spLocks/>
              </p:cNvSpPr>
              <p:nvPr/>
            </p:nvSpPr>
            <p:spPr bwMode="auto">
              <a:xfrm>
                <a:off x="4175" y="1226"/>
                <a:ext cx="221" cy="56"/>
              </a:xfrm>
              <a:custGeom>
                <a:avLst/>
                <a:gdLst/>
                <a:ahLst/>
                <a:cxnLst>
                  <a:cxn ang="0">
                    <a:pos x="0" y="44"/>
                  </a:cxn>
                  <a:cxn ang="0">
                    <a:pos x="30" y="18"/>
                  </a:cxn>
                  <a:cxn ang="0">
                    <a:pos x="69" y="8"/>
                  </a:cxn>
                  <a:cxn ang="0">
                    <a:pos x="107" y="3"/>
                  </a:cxn>
                  <a:cxn ang="0">
                    <a:pos x="161" y="2"/>
                  </a:cxn>
                  <a:cxn ang="0">
                    <a:pos x="189" y="15"/>
                  </a:cxn>
                  <a:cxn ang="0">
                    <a:pos x="221" y="56"/>
                  </a:cxn>
                </a:cxnLst>
                <a:rect l="0" t="0" r="r" b="b"/>
                <a:pathLst>
                  <a:path w="221" h="56">
                    <a:moveTo>
                      <a:pt x="0" y="44"/>
                    </a:moveTo>
                    <a:cubicBezTo>
                      <a:pt x="9" y="34"/>
                      <a:pt x="18" y="24"/>
                      <a:pt x="30" y="18"/>
                    </a:cubicBezTo>
                    <a:cubicBezTo>
                      <a:pt x="42" y="12"/>
                      <a:pt x="56" y="10"/>
                      <a:pt x="69" y="8"/>
                    </a:cubicBezTo>
                    <a:cubicBezTo>
                      <a:pt x="82" y="6"/>
                      <a:pt x="92" y="4"/>
                      <a:pt x="107" y="3"/>
                    </a:cubicBezTo>
                    <a:cubicBezTo>
                      <a:pt x="122" y="2"/>
                      <a:pt x="147" y="0"/>
                      <a:pt x="161" y="2"/>
                    </a:cubicBezTo>
                    <a:cubicBezTo>
                      <a:pt x="175" y="4"/>
                      <a:pt x="179" y="6"/>
                      <a:pt x="189" y="15"/>
                    </a:cubicBezTo>
                    <a:cubicBezTo>
                      <a:pt x="199" y="24"/>
                      <a:pt x="216" y="49"/>
                      <a:pt x="221" y="56"/>
                    </a:cubicBez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" name="Freeform 13"/>
              <p:cNvSpPr>
                <a:spLocks/>
              </p:cNvSpPr>
              <p:nvPr/>
            </p:nvSpPr>
            <p:spPr bwMode="auto">
              <a:xfrm>
                <a:off x="4109" y="1231"/>
                <a:ext cx="357" cy="6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6" y="33"/>
                  </a:cxn>
                  <a:cxn ang="0">
                    <a:pos x="71" y="40"/>
                  </a:cxn>
                  <a:cxn ang="0">
                    <a:pos x="129" y="58"/>
                  </a:cxn>
                  <a:cxn ang="0">
                    <a:pos x="180" y="63"/>
                  </a:cxn>
                  <a:cxn ang="0">
                    <a:pos x="236" y="60"/>
                  </a:cxn>
                  <a:cxn ang="0">
                    <a:pos x="293" y="42"/>
                  </a:cxn>
                  <a:cxn ang="0">
                    <a:pos x="335" y="18"/>
                  </a:cxn>
                  <a:cxn ang="0">
                    <a:pos x="342" y="12"/>
                  </a:cxn>
                  <a:cxn ang="0">
                    <a:pos x="347" y="10"/>
                  </a:cxn>
                  <a:cxn ang="0">
                    <a:pos x="357" y="4"/>
                  </a:cxn>
                </a:cxnLst>
                <a:rect l="0" t="0" r="r" b="b"/>
                <a:pathLst>
                  <a:path w="357" h="65">
                    <a:moveTo>
                      <a:pt x="0" y="0"/>
                    </a:moveTo>
                    <a:cubicBezTo>
                      <a:pt x="12" y="16"/>
                      <a:pt x="37" y="27"/>
                      <a:pt x="56" y="33"/>
                    </a:cubicBezTo>
                    <a:cubicBezTo>
                      <a:pt x="61" y="37"/>
                      <a:pt x="65" y="39"/>
                      <a:pt x="71" y="40"/>
                    </a:cubicBezTo>
                    <a:cubicBezTo>
                      <a:pt x="87" y="52"/>
                      <a:pt x="109" y="56"/>
                      <a:pt x="129" y="58"/>
                    </a:cubicBezTo>
                    <a:cubicBezTo>
                      <a:pt x="147" y="62"/>
                      <a:pt x="159" y="62"/>
                      <a:pt x="180" y="63"/>
                    </a:cubicBezTo>
                    <a:cubicBezTo>
                      <a:pt x="199" y="62"/>
                      <a:pt x="218" y="65"/>
                      <a:pt x="236" y="60"/>
                    </a:cubicBezTo>
                    <a:cubicBezTo>
                      <a:pt x="255" y="55"/>
                      <a:pt x="274" y="46"/>
                      <a:pt x="293" y="42"/>
                    </a:cubicBezTo>
                    <a:cubicBezTo>
                      <a:pt x="306" y="32"/>
                      <a:pt x="321" y="26"/>
                      <a:pt x="335" y="18"/>
                    </a:cubicBezTo>
                    <a:cubicBezTo>
                      <a:pt x="338" y="16"/>
                      <a:pt x="339" y="14"/>
                      <a:pt x="342" y="12"/>
                    </a:cubicBezTo>
                    <a:cubicBezTo>
                      <a:pt x="343" y="11"/>
                      <a:pt x="345" y="11"/>
                      <a:pt x="347" y="10"/>
                    </a:cubicBezTo>
                    <a:cubicBezTo>
                      <a:pt x="350" y="8"/>
                      <a:pt x="357" y="4"/>
                      <a:pt x="357" y="4"/>
                    </a:cubicBez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6" name="Oval 15"/>
          <p:cNvSpPr/>
          <p:nvPr/>
        </p:nvSpPr>
        <p:spPr bwMode="auto">
          <a:xfrm>
            <a:off x="1468581" y="2895600"/>
            <a:ext cx="180109" cy="18010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Gill Sans MT" pitchFamily="-107" charset="-18"/>
            </a:endParaRPr>
          </a:p>
        </p:txBody>
      </p:sp>
      <p:grpSp>
        <p:nvGrpSpPr>
          <p:cNvPr id="5" name="Group 19"/>
          <p:cNvGrpSpPr>
            <a:grpSpLocks/>
          </p:cNvGrpSpPr>
          <p:nvPr/>
        </p:nvGrpSpPr>
        <p:grpSpPr bwMode="auto">
          <a:xfrm>
            <a:off x="5092411" y="4299238"/>
            <a:ext cx="2600325" cy="1790700"/>
            <a:chOff x="3507" y="1789"/>
            <a:chExt cx="858" cy="497"/>
          </a:xfrm>
        </p:grpSpPr>
        <p:sp>
          <p:nvSpPr>
            <p:cNvPr id="18" name="Oval 16"/>
            <p:cNvSpPr>
              <a:spLocks noChangeArrowheads="1"/>
            </p:cNvSpPr>
            <p:nvPr/>
          </p:nvSpPr>
          <p:spPr bwMode="auto">
            <a:xfrm>
              <a:off x="3507" y="1789"/>
              <a:ext cx="858" cy="497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9" name="Group 15"/>
            <p:cNvGrpSpPr>
              <a:grpSpLocks/>
            </p:cNvGrpSpPr>
            <p:nvPr/>
          </p:nvGrpSpPr>
          <p:grpSpPr bwMode="auto">
            <a:xfrm>
              <a:off x="3758" y="2002"/>
              <a:ext cx="357" cy="76"/>
              <a:chOff x="4109" y="1226"/>
              <a:chExt cx="357" cy="76"/>
            </a:xfrm>
          </p:grpSpPr>
          <p:sp>
            <p:nvSpPr>
              <p:cNvPr id="20" name="Freeform 10"/>
              <p:cNvSpPr>
                <a:spLocks/>
              </p:cNvSpPr>
              <p:nvPr/>
            </p:nvSpPr>
            <p:spPr bwMode="auto">
              <a:xfrm>
                <a:off x="4173" y="1229"/>
                <a:ext cx="220" cy="73"/>
              </a:xfrm>
              <a:custGeom>
                <a:avLst/>
                <a:gdLst/>
                <a:ahLst/>
                <a:cxnLst>
                  <a:cxn ang="0">
                    <a:pos x="8" y="41"/>
                  </a:cxn>
                  <a:cxn ang="0">
                    <a:pos x="32" y="51"/>
                  </a:cxn>
                  <a:cxn ang="0">
                    <a:pos x="50" y="57"/>
                  </a:cxn>
                  <a:cxn ang="0">
                    <a:pos x="76" y="63"/>
                  </a:cxn>
                  <a:cxn ang="0">
                    <a:pos x="136" y="69"/>
                  </a:cxn>
                  <a:cxn ang="0">
                    <a:pos x="220" y="56"/>
                  </a:cxn>
                  <a:cxn ang="0">
                    <a:pos x="170" y="11"/>
                  </a:cxn>
                  <a:cxn ang="0">
                    <a:pos x="149" y="0"/>
                  </a:cxn>
                  <a:cxn ang="0">
                    <a:pos x="47" y="12"/>
                  </a:cxn>
                  <a:cxn ang="0">
                    <a:pos x="17" y="24"/>
                  </a:cxn>
                  <a:cxn ang="0">
                    <a:pos x="8" y="41"/>
                  </a:cxn>
                </a:cxnLst>
                <a:rect l="0" t="0" r="r" b="b"/>
                <a:pathLst>
                  <a:path w="220" h="73">
                    <a:moveTo>
                      <a:pt x="8" y="41"/>
                    </a:moveTo>
                    <a:cubicBezTo>
                      <a:pt x="17" y="44"/>
                      <a:pt x="23" y="50"/>
                      <a:pt x="32" y="51"/>
                    </a:cubicBezTo>
                    <a:cubicBezTo>
                      <a:pt x="38" y="54"/>
                      <a:pt x="43" y="56"/>
                      <a:pt x="50" y="57"/>
                    </a:cubicBezTo>
                    <a:cubicBezTo>
                      <a:pt x="58" y="60"/>
                      <a:pt x="67" y="62"/>
                      <a:pt x="76" y="63"/>
                    </a:cubicBezTo>
                    <a:cubicBezTo>
                      <a:pt x="105" y="73"/>
                      <a:pt x="86" y="68"/>
                      <a:pt x="136" y="69"/>
                    </a:cubicBezTo>
                    <a:cubicBezTo>
                      <a:pt x="188" y="68"/>
                      <a:pt x="180" y="64"/>
                      <a:pt x="220" y="56"/>
                    </a:cubicBezTo>
                    <a:cubicBezTo>
                      <a:pt x="198" y="47"/>
                      <a:pt x="195" y="15"/>
                      <a:pt x="170" y="11"/>
                    </a:cubicBezTo>
                    <a:cubicBezTo>
                      <a:pt x="164" y="6"/>
                      <a:pt x="156" y="3"/>
                      <a:pt x="149" y="0"/>
                    </a:cubicBezTo>
                    <a:cubicBezTo>
                      <a:pt x="113" y="2"/>
                      <a:pt x="82" y="5"/>
                      <a:pt x="47" y="12"/>
                    </a:cubicBezTo>
                    <a:cubicBezTo>
                      <a:pt x="38" y="16"/>
                      <a:pt x="27" y="22"/>
                      <a:pt x="17" y="24"/>
                    </a:cubicBezTo>
                    <a:cubicBezTo>
                      <a:pt x="12" y="27"/>
                      <a:pt x="0" y="36"/>
                      <a:pt x="8" y="4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" name="Freeform 12"/>
              <p:cNvSpPr>
                <a:spLocks/>
              </p:cNvSpPr>
              <p:nvPr/>
            </p:nvSpPr>
            <p:spPr bwMode="auto">
              <a:xfrm>
                <a:off x="4175" y="1226"/>
                <a:ext cx="221" cy="56"/>
              </a:xfrm>
              <a:custGeom>
                <a:avLst/>
                <a:gdLst/>
                <a:ahLst/>
                <a:cxnLst>
                  <a:cxn ang="0">
                    <a:pos x="0" y="44"/>
                  </a:cxn>
                  <a:cxn ang="0">
                    <a:pos x="30" y="18"/>
                  </a:cxn>
                  <a:cxn ang="0">
                    <a:pos x="69" y="8"/>
                  </a:cxn>
                  <a:cxn ang="0">
                    <a:pos x="107" y="3"/>
                  </a:cxn>
                  <a:cxn ang="0">
                    <a:pos x="161" y="2"/>
                  </a:cxn>
                  <a:cxn ang="0">
                    <a:pos x="189" y="15"/>
                  </a:cxn>
                  <a:cxn ang="0">
                    <a:pos x="221" y="56"/>
                  </a:cxn>
                </a:cxnLst>
                <a:rect l="0" t="0" r="r" b="b"/>
                <a:pathLst>
                  <a:path w="221" h="56">
                    <a:moveTo>
                      <a:pt x="0" y="44"/>
                    </a:moveTo>
                    <a:cubicBezTo>
                      <a:pt x="9" y="34"/>
                      <a:pt x="18" y="24"/>
                      <a:pt x="30" y="18"/>
                    </a:cubicBezTo>
                    <a:cubicBezTo>
                      <a:pt x="42" y="12"/>
                      <a:pt x="56" y="10"/>
                      <a:pt x="69" y="8"/>
                    </a:cubicBezTo>
                    <a:cubicBezTo>
                      <a:pt x="82" y="6"/>
                      <a:pt x="92" y="4"/>
                      <a:pt x="107" y="3"/>
                    </a:cubicBezTo>
                    <a:cubicBezTo>
                      <a:pt x="122" y="2"/>
                      <a:pt x="147" y="0"/>
                      <a:pt x="161" y="2"/>
                    </a:cubicBezTo>
                    <a:cubicBezTo>
                      <a:pt x="175" y="4"/>
                      <a:pt x="179" y="6"/>
                      <a:pt x="189" y="15"/>
                    </a:cubicBezTo>
                    <a:cubicBezTo>
                      <a:pt x="199" y="24"/>
                      <a:pt x="216" y="49"/>
                      <a:pt x="221" y="56"/>
                    </a:cubicBez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" name="Freeform 13"/>
              <p:cNvSpPr>
                <a:spLocks/>
              </p:cNvSpPr>
              <p:nvPr/>
            </p:nvSpPr>
            <p:spPr bwMode="auto">
              <a:xfrm>
                <a:off x="4109" y="1231"/>
                <a:ext cx="357" cy="6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6" y="33"/>
                  </a:cxn>
                  <a:cxn ang="0">
                    <a:pos x="71" y="40"/>
                  </a:cxn>
                  <a:cxn ang="0">
                    <a:pos x="129" y="58"/>
                  </a:cxn>
                  <a:cxn ang="0">
                    <a:pos x="180" y="63"/>
                  </a:cxn>
                  <a:cxn ang="0">
                    <a:pos x="236" y="60"/>
                  </a:cxn>
                  <a:cxn ang="0">
                    <a:pos x="293" y="42"/>
                  </a:cxn>
                  <a:cxn ang="0">
                    <a:pos x="335" y="18"/>
                  </a:cxn>
                  <a:cxn ang="0">
                    <a:pos x="342" y="12"/>
                  </a:cxn>
                  <a:cxn ang="0">
                    <a:pos x="347" y="10"/>
                  </a:cxn>
                  <a:cxn ang="0">
                    <a:pos x="357" y="4"/>
                  </a:cxn>
                </a:cxnLst>
                <a:rect l="0" t="0" r="r" b="b"/>
                <a:pathLst>
                  <a:path w="357" h="65">
                    <a:moveTo>
                      <a:pt x="0" y="0"/>
                    </a:moveTo>
                    <a:cubicBezTo>
                      <a:pt x="12" y="16"/>
                      <a:pt x="37" y="27"/>
                      <a:pt x="56" y="33"/>
                    </a:cubicBezTo>
                    <a:cubicBezTo>
                      <a:pt x="61" y="37"/>
                      <a:pt x="65" y="39"/>
                      <a:pt x="71" y="40"/>
                    </a:cubicBezTo>
                    <a:cubicBezTo>
                      <a:pt x="87" y="52"/>
                      <a:pt x="109" y="56"/>
                      <a:pt x="129" y="58"/>
                    </a:cubicBezTo>
                    <a:cubicBezTo>
                      <a:pt x="147" y="62"/>
                      <a:pt x="159" y="62"/>
                      <a:pt x="180" y="63"/>
                    </a:cubicBezTo>
                    <a:cubicBezTo>
                      <a:pt x="199" y="62"/>
                      <a:pt x="218" y="65"/>
                      <a:pt x="236" y="60"/>
                    </a:cubicBezTo>
                    <a:cubicBezTo>
                      <a:pt x="255" y="55"/>
                      <a:pt x="274" y="46"/>
                      <a:pt x="293" y="42"/>
                    </a:cubicBezTo>
                    <a:cubicBezTo>
                      <a:pt x="306" y="32"/>
                      <a:pt x="321" y="26"/>
                      <a:pt x="335" y="18"/>
                    </a:cubicBezTo>
                    <a:cubicBezTo>
                      <a:pt x="338" y="16"/>
                      <a:pt x="339" y="14"/>
                      <a:pt x="342" y="12"/>
                    </a:cubicBezTo>
                    <a:cubicBezTo>
                      <a:pt x="343" y="11"/>
                      <a:pt x="345" y="11"/>
                      <a:pt x="347" y="10"/>
                    </a:cubicBezTo>
                    <a:cubicBezTo>
                      <a:pt x="350" y="8"/>
                      <a:pt x="357" y="4"/>
                      <a:pt x="357" y="4"/>
                    </a:cubicBez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23" name="Oval 22"/>
          <p:cNvSpPr/>
          <p:nvPr/>
        </p:nvSpPr>
        <p:spPr bwMode="auto">
          <a:xfrm>
            <a:off x="2812472" y="2895600"/>
            <a:ext cx="180109" cy="18010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Gill Sans MT" pitchFamily="-107" charset="-18"/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5583381" y="2867891"/>
            <a:ext cx="180109" cy="18010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Gill Sans MT" pitchFamily="-107" charset="-18"/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6927272" y="2867891"/>
            <a:ext cx="180109" cy="18010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Gill Sans MT" pitchFamily="-107" charset="-18"/>
            </a:endParaRPr>
          </a:p>
        </p:txBody>
      </p:sp>
      <p:sp>
        <p:nvSpPr>
          <p:cNvPr id="36" name="Oval 35"/>
          <p:cNvSpPr/>
          <p:nvPr/>
        </p:nvSpPr>
        <p:spPr bwMode="auto">
          <a:xfrm>
            <a:off x="1551708" y="5569527"/>
            <a:ext cx="180109" cy="18010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Gill Sans MT" pitchFamily="-107" charset="-18"/>
            </a:endParaRPr>
          </a:p>
        </p:txBody>
      </p:sp>
      <p:sp>
        <p:nvSpPr>
          <p:cNvPr id="37" name="Oval 36"/>
          <p:cNvSpPr/>
          <p:nvPr/>
        </p:nvSpPr>
        <p:spPr bwMode="auto">
          <a:xfrm>
            <a:off x="2895599" y="5569527"/>
            <a:ext cx="180109" cy="18010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Gill Sans MT" pitchFamily="-107" charset="-18"/>
            </a:endParaRPr>
          </a:p>
        </p:txBody>
      </p:sp>
      <p:sp>
        <p:nvSpPr>
          <p:cNvPr id="38" name="Oval 37"/>
          <p:cNvSpPr/>
          <p:nvPr/>
        </p:nvSpPr>
        <p:spPr bwMode="auto">
          <a:xfrm>
            <a:off x="5666508" y="5541818"/>
            <a:ext cx="180109" cy="18010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Gill Sans MT" pitchFamily="-107" charset="-18"/>
            </a:endParaRPr>
          </a:p>
        </p:txBody>
      </p:sp>
      <p:sp>
        <p:nvSpPr>
          <p:cNvPr id="39" name="Oval 38"/>
          <p:cNvSpPr/>
          <p:nvPr/>
        </p:nvSpPr>
        <p:spPr bwMode="auto">
          <a:xfrm>
            <a:off x="7010399" y="5541818"/>
            <a:ext cx="180109" cy="18010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Gill Sans MT" pitchFamily="-107" charset="-18"/>
            </a:endParaRPr>
          </a:p>
        </p:txBody>
      </p:sp>
      <p:cxnSp>
        <p:nvCxnSpPr>
          <p:cNvPr id="41" name="Straight Connector 40"/>
          <p:cNvCxnSpPr>
            <a:stCxn id="36" idx="6"/>
            <a:endCxn id="37" idx="2"/>
          </p:cNvCxnSpPr>
          <p:nvPr/>
        </p:nvCxnSpPr>
        <p:spPr bwMode="auto">
          <a:xfrm>
            <a:off x="1731817" y="5659582"/>
            <a:ext cx="1163782" cy="0"/>
          </a:xfrm>
          <a:prstGeom prst="line">
            <a:avLst/>
          </a:prstGeom>
          <a:noFill/>
          <a:ln w="381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2" name="Freeform 41"/>
          <p:cNvSpPr/>
          <p:nvPr/>
        </p:nvSpPr>
        <p:spPr bwMode="auto">
          <a:xfrm>
            <a:off x="5832764" y="5521037"/>
            <a:ext cx="1246909" cy="380999"/>
          </a:xfrm>
          <a:custGeom>
            <a:avLst/>
            <a:gdLst>
              <a:gd name="connsiteX0" fmla="*/ 0 w 1246909"/>
              <a:gd name="connsiteY0" fmla="*/ 200890 h 380999"/>
              <a:gd name="connsiteX1" fmla="*/ 526472 w 1246909"/>
              <a:gd name="connsiteY1" fmla="*/ 353290 h 380999"/>
              <a:gd name="connsiteX2" fmla="*/ 762000 w 1246909"/>
              <a:gd name="connsiteY2" fmla="*/ 34636 h 380999"/>
              <a:gd name="connsiteX3" fmla="*/ 1246909 w 1246909"/>
              <a:gd name="connsiteY3" fmla="*/ 145472 h 380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46909" h="380999">
                <a:moveTo>
                  <a:pt x="0" y="200890"/>
                </a:moveTo>
                <a:cubicBezTo>
                  <a:pt x="199736" y="290944"/>
                  <a:pt x="399472" y="380999"/>
                  <a:pt x="526472" y="353290"/>
                </a:cubicBezTo>
                <a:cubicBezTo>
                  <a:pt x="653472" y="325581"/>
                  <a:pt x="641927" y="69272"/>
                  <a:pt x="762000" y="34636"/>
                </a:cubicBezTo>
                <a:cubicBezTo>
                  <a:pt x="882073" y="0"/>
                  <a:pt x="1064491" y="72736"/>
                  <a:pt x="1246909" y="145472"/>
                </a:cubicBezTo>
              </a:path>
            </a:pathLst>
          </a:custGeom>
          <a:noFill/>
          <a:ln w="381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Gill Sans MT" pitchFamily="-107" charset="-18"/>
            </a:endParaRPr>
          </a:p>
        </p:txBody>
      </p:sp>
      <p:sp>
        <p:nvSpPr>
          <p:cNvPr id="43" name="Freeform 42"/>
          <p:cNvSpPr/>
          <p:nvPr/>
        </p:nvSpPr>
        <p:spPr bwMode="auto">
          <a:xfrm>
            <a:off x="2327564" y="6008004"/>
            <a:ext cx="3920836" cy="523220"/>
          </a:xfrm>
          <a:custGeom>
            <a:avLst/>
            <a:gdLst>
              <a:gd name="connsiteX0" fmla="*/ 0 w 3920836"/>
              <a:gd name="connsiteY0" fmla="*/ 41564 h 1032164"/>
              <a:gd name="connsiteX1" fmla="*/ 1953491 w 3920836"/>
              <a:gd name="connsiteY1" fmla="*/ 1025237 h 1032164"/>
              <a:gd name="connsiteX2" fmla="*/ 3920836 w 3920836"/>
              <a:gd name="connsiteY2" fmla="*/ 0 h 1032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20836" h="1032164">
                <a:moveTo>
                  <a:pt x="0" y="41564"/>
                </a:moveTo>
                <a:cubicBezTo>
                  <a:pt x="650009" y="536864"/>
                  <a:pt x="1300018" y="1032164"/>
                  <a:pt x="1953491" y="1025237"/>
                </a:cubicBezTo>
                <a:cubicBezTo>
                  <a:pt x="2606964" y="1018310"/>
                  <a:pt x="3263900" y="509155"/>
                  <a:pt x="3920836" y="0"/>
                </a:cubicBezTo>
              </a:path>
            </a:pathLst>
          </a:custGeom>
          <a:noFill/>
          <a:ln w="57150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Gill Sans MT" pitchFamily="-107" charset="-18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375079" y="2171700"/>
            <a:ext cx="16065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0-sphere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691636" y="4838700"/>
            <a:ext cx="11448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1-disc</a:t>
            </a:r>
          </a:p>
        </p:txBody>
      </p:sp>
      <p:sp>
        <p:nvSpPr>
          <p:cNvPr id="29" name="Title 2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Rethinking Path Connectivity</a:t>
            </a:r>
            <a:endParaRPr lang="en-US" dirty="0"/>
          </a:p>
        </p:txBody>
      </p:sp>
      <p:sp>
        <p:nvSpPr>
          <p:cNvPr id="30" name="Freeform 29"/>
          <p:cNvSpPr/>
          <p:nvPr/>
        </p:nvSpPr>
        <p:spPr bwMode="auto">
          <a:xfrm>
            <a:off x="1708439" y="3131454"/>
            <a:ext cx="3920836" cy="523220"/>
          </a:xfrm>
          <a:custGeom>
            <a:avLst/>
            <a:gdLst>
              <a:gd name="connsiteX0" fmla="*/ 0 w 3920836"/>
              <a:gd name="connsiteY0" fmla="*/ 41564 h 1032164"/>
              <a:gd name="connsiteX1" fmla="*/ 1953491 w 3920836"/>
              <a:gd name="connsiteY1" fmla="*/ 1025237 h 1032164"/>
              <a:gd name="connsiteX2" fmla="*/ 3920836 w 3920836"/>
              <a:gd name="connsiteY2" fmla="*/ 0 h 1032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20836" h="1032164">
                <a:moveTo>
                  <a:pt x="0" y="41564"/>
                </a:moveTo>
                <a:cubicBezTo>
                  <a:pt x="650009" y="536864"/>
                  <a:pt x="1300018" y="1032164"/>
                  <a:pt x="1953491" y="1025237"/>
                </a:cubicBezTo>
                <a:cubicBezTo>
                  <a:pt x="2606964" y="1018310"/>
                  <a:pt x="3263900" y="509155"/>
                  <a:pt x="3920836" y="0"/>
                </a:cubicBezTo>
              </a:path>
            </a:pathLst>
          </a:custGeom>
          <a:noFill/>
          <a:ln w="57150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Gill Sans MT" pitchFamily="-107" charset="-18"/>
            </a:endParaRPr>
          </a:p>
        </p:txBody>
      </p:sp>
      <p:sp>
        <p:nvSpPr>
          <p:cNvPr id="31" name="Freeform 30"/>
          <p:cNvSpPr/>
          <p:nvPr/>
        </p:nvSpPr>
        <p:spPr bwMode="auto">
          <a:xfrm>
            <a:off x="3013364" y="3140979"/>
            <a:ext cx="3920836" cy="523220"/>
          </a:xfrm>
          <a:custGeom>
            <a:avLst/>
            <a:gdLst>
              <a:gd name="connsiteX0" fmla="*/ 0 w 3920836"/>
              <a:gd name="connsiteY0" fmla="*/ 41564 h 1032164"/>
              <a:gd name="connsiteX1" fmla="*/ 1953491 w 3920836"/>
              <a:gd name="connsiteY1" fmla="*/ 1025237 h 1032164"/>
              <a:gd name="connsiteX2" fmla="*/ 3920836 w 3920836"/>
              <a:gd name="connsiteY2" fmla="*/ 0 h 1032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20836" h="1032164">
                <a:moveTo>
                  <a:pt x="0" y="41564"/>
                </a:moveTo>
                <a:cubicBezTo>
                  <a:pt x="650009" y="536864"/>
                  <a:pt x="1300018" y="1032164"/>
                  <a:pt x="1953491" y="1025237"/>
                </a:cubicBezTo>
                <a:cubicBezTo>
                  <a:pt x="2606964" y="1018310"/>
                  <a:pt x="3263900" y="509155"/>
                  <a:pt x="3920836" y="0"/>
                </a:cubicBezTo>
              </a:path>
            </a:pathLst>
          </a:custGeom>
          <a:noFill/>
          <a:ln w="57150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Gill Sans MT" pitchFamily="-107" charset="-18"/>
            </a:endParaRPr>
          </a:p>
        </p:txBody>
      </p:sp>
      <p:sp>
        <p:nvSpPr>
          <p:cNvPr id="32" name="Text Box 122"/>
          <p:cNvSpPr txBox="1">
            <a:spLocks noChangeArrowheads="1"/>
          </p:cNvSpPr>
          <p:nvPr/>
        </p:nvSpPr>
        <p:spPr bwMode="auto">
          <a:xfrm>
            <a:off x="1645972" y="4187085"/>
            <a:ext cx="5756641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Let’s call this complex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0-connected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16"/>
          <p:cNvSpPr>
            <a:spLocks noChangeArrowheads="1"/>
          </p:cNvSpPr>
          <p:nvPr/>
        </p:nvSpPr>
        <p:spPr bwMode="auto">
          <a:xfrm>
            <a:off x="5050848" y="1954357"/>
            <a:ext cx="2600325" cy="17907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Oval 16"/>
          <p:cNvSpPr>
            <a:spLocks noChangeArrowheads="1"/>
          </p:cNvSpPr>
          <p:nvPr/>
        </p:nvSpPr>
        <p:spPr bwMode="auto">
          <a:xfrm>
            <a:off x="5092411" y="4642138"/>
            <a:ext cx="2600325" cy="17907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Freeform 33"/>
          <p:cNvSpPr/>
          <p:nvPr/>
        </p:nvSpPr>
        <p:spPr bwMode="auto">
          <a:xfrm>
            <a:off x="3438525" y="3290224"/>
            <a:ext cx="2295525" cy="523220"/>
          </a:xfrm>
          <a:custGeom>
            <a:avLst/>
            <a:gdLst>
              <a:gd name="connsiteX0" fmla="*/ 0 w 3920836"/>
              <a:gd name="connsiteY0" fmla="*/ 41564 h 1032164"/>
              <a:gd name="connsiteX1" fmla="*/ 1953491 w 3920836"/>
              <a:gd name="connsiteY1" fmla="*/ 1025237 h 1032164"/>
              <a:gd name="connsiteX2" fmla="*/ 3920836 w 3920836"/>
              <a:gd name="connsiteY2" fmla="*/ 0 h 1032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20836" h="1032164">
                <a:moveTo>
                  <a:pt x="0" y="41564"/>
                </a:moveTo>
                <a:cubicBezTo>
                  <a:pt x="650009" y="536864"/>
                  <a:pt x="1300018" y="1032164"/>
                  <a:pt x="1953491" y="1025237"/>
                </a:cubicBezTo>
                <a:cubicBezTo>
                  <a:pt x="2606964" y="1018310"/>
                  <a:pt x="3263900" y="509155"/>
                  <a:pt x="3920836" y="0"/>
                </a:cubicBezTo>
              </a:path>
            </a:pathLst>
          </a:custGeom>
          <a:noFill/>
          <a:ln w="57150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Gill Sans MT" pitchFamily="-107" charset="-18"/>
            </a:endParaRPr>
          </a:p>
        </p:txBody>
      </p:sp>
      <p:sp>
        <p:nvSpPr>
          <p:cNvPr id="58" name="Oval 57"/>
          <p:cNvSpPr/>
          <p:nvPr/>
        </p:nvSpPr>
        <p:spPr bwMode="auto">
          <a:xfrm>
            <a:off x="1498023" y="1842655"/>
            <a:ext cx="2036618" cy="2036618"/>
          </a:xfrm>
          <a:prstGeom prst="ellipse">
            <a:avLst/>
          </a:prstGeom>
          <a:noFill/>
          <a:ln w="381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Gill Sans MT" pitchFamily="-107" charset="-18"/>
            </a:endParaRPr>
          </a:p>
        </p:txBody>
      </p:sp>
      <p:sp>
        <p:nvSpPr>
          <p:cNvPr id="61" name="Oval 60"/>
          <p:cNvSpPr/>
          <p:nvPr/>
        </p:nvSpPr>
        <p:spPr bwMode="auto">
          <a:xfrm>
            <a:off x="1440873" y="4585855"/>
            <a:ext cx="2036618" cy="2036618"/>
          </a:xfrm>
          <a:prstGeom prst="ellipse">
            <a:avLst/>
          </a:prstGeom>
          <a:solidFill>
            <a:srgbClr val="99CCFF"/>
          </a:solidFill>
          <a:ln w="381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Gill Sans MT" pitchFamily="-107" charset="-18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5048250" y="2590800"/>
            <a:ext cx="2581275" cy="56197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Freeform 54"/>
          <p:cNvSpPr/>
          <p:nvPr/>
        </p:nvSpPr>
        <p:spPr bwMode="auto">
          <a:xfrm>
            <a:off x="5735781" y="2998355"/>
            <a:ext cx="1265382" cy="526472"/>
          </a:xfrm>
          <a:custGeom>
            <a:avLst/>
            <a:gdLst>
              <a:gd name="connsiteX0" fmla="*/ 0 w 1191491"/>
              <a:gd name="connsiteY0" fmla="*/ 346363 h 512618"/>
              <a:gd name="connsiteX1" fmla="*/ 360219 w 1191491"/>
              <a:gd name="connsiteY1" fmla="*/ 512618 h 512618"/>
              <a:gd name="connsiteX2" fmla="*/ 789709 w 1191491"/>
              <a:gd name="connsiteY2" fmla="*/ 290945 h 512618"/>
              <a:gd name="connsiteX3" fmla="*/ 1191491 w 1191491"/>
              <a:gd name="connsiteY3" fmla="*/ 318654 h 512618"/>
              <a:gd name="connsiteX4" fmla="*/ 429491 w 1191491"/>
              <a:gd name="connsiteY4" fmla="*/ 0 h 512618"/>
              <a:gd name="connsiteX5" fmla="*/ 27709 w 1191491"/>
              <a:gd name="connsiteY5" fmla="*/ 235527 h 512618"/>
              <a:gd name="connsiteX0" fmla="*/ 0 w 1251527"/>
              <a:gd name="connsiteY0" fmla="*/ 346363 h 512618"/>
              <a:gd name="connsiteX1" fmla="*/ 360219 w 1251527"/>
              <a:gd name="connsiteY1" fmla="*/ 512618 h 512618"/>
              <a:gd name="connsiteX2" fmla="*/ 789709 w 1251527"/>
              <a:gd name="connsiteY2" fmla="*/ 290945 h 512618"/>
              <a:gd name="connsiteX3" fmla="*/ 1191491 w 1251527"/>
              <a:gd name="connsiteY3" fmla="*/ 318654 h 512618"/>
              <a:gd name="connsiteX4" fmla="*/ 429491 w 1251527"/>
              <a:gd name="connsiteY4" fmla="*/ 0 h 512618"/>
              <a:gd name="connsiteX5" fmla="*/ 27709 w 1251527"/>
              <a:gd name="connsiteY5" fmla="*/ 235527 h 512618"/>
              <a:gd name="connsiteX0" fmla="*/ 0 w 1251527"/>
              <a:gd name="connsiteY0" fmla="*/ 346363 h 521854"/>
              <a:gd name="connsiteX1" fmla="*/ 360219 w 1251527"/>
              <a:gd name="connsiteY1" fmla="*/ 512618 h 521854"/>
              <a:gd name="connsiteX2" fmla="*/ 789709 w 1251527"/>
              <a:gd name="connsiteY2" fmla="*/ 290945 h 521854"/>
              <a:gd name="connsiteX3" fmla="*/ 1191491 w 1251527"/>
              <a:gd name="connsiteY3" fmla="*/ 318654 h 521854"/>
              <a:gd name="connsiteX4" fmla="*/ 429491 w 1251527"/>
              <a:gd name="connsiteY4" fmla="*/ 0 h 521854"/>
              <a:gd name="connsiteX5" fmla="*/ 27709 w 1251527"/>
              <a:gd name="connsiteY5" fmla="*/ 235527 h 521854"/>
              <a:gd name="connsiteX0" fmla="*/ 0 w 1251527"/>
              <a:gd name="connsiteY0" fmla="*/ 360217 h 535708"/>
              <a:gd name="connsiteX1" fmla="*/ 360219 w 1251527"/>
              <a:gd name="connsiteY1" fmla="*/ 526472 h 535708"/>
              <a:gd name="connsiteX2" fmla="*/ 789709 w 1251527"/>
              <a:gd name="connsiteY2" fmla="*/ 304799 h 535708"/>
              <a:gd name="connsiteX3" fmla="*/ 1191491 w 1251527"/>
              <a:gd name="connsiteY3" fmla="*/ 332508 h 535708"/>
              <a:gd name="connsiteX4" fmla="*/ 429491 w 1251527"/>
              <a:gd name="connsiteY4" fmla="*/ 13854 h 535708"/>
              <a:gd name="connsiteX5" fmla="*/ 27709 w 1251527"/>
              <a:gd name="connsiteY5" fmla="*/ 249381 h 535708"/>
              <a:gd name="connsiteX0" fmla="*/ 0 w 1251527"/>
              <a:gd name="connsiteY0" fmla="*/ 348672 h 524163"/>
              <a:gd name="connsiteX1" fmla="*/ 360219 w 1251527"/>
              <a:gd name="connsiteY1" fmla="*/ 514927 h 524163"/>
              <a:gd name="connsiteX2" fmla="*/ 789709 w 1251527"/>
              <a:gd name="connsiteY2" fmla="*/ 293254 h 524163"/>
              <a:gd name="connsiteX3" fmla="*/ 1191491 w 1251527"/>
              <a:gd name="connsiteY3" fmla="*/ 320963 h 524163"/>
              <a:gd name="connsiteX4" fmla="*/ 429491 w 1251527"/>
              <a:gd name="connsiteY4" fmla="*/ 2309 h 524163"/>
              <a:gd name="connsiteX5" fmla="*/ 27709 w 1251527"/>
              <a:gd name="connsiteY5" fmla="*/ 307109 h 524163"/>
              <a:gd name="connsiteX0" fmla="*/ 13855 w 1265382"/>
              <a:gd name="connsiteY0" fmla="*/ 350981 h 526472"/>
              <a:gd name="connsiteX1" fmla="*/ 374074 w 1265382"/>
              <a:gd name="connsiteY1" fmla="*/ 517236 h 526472"/>
              <a:gd name="connsiteX2" fmla="*/ 803564 w 1265382"/>
              <a:gd name="connsiteY2" fmla="*/ 295563 h 526472"/>
              <a:gd name="connsiteX3" fmla="*/ 1205346 w 1265382"/>
              <a:gd name="connsiteY3" fmla="*/ 323272 h 526472"/>
              <a:gd name="connsiteX4" fmla="*/ 443346 w 1265382"/>
              <a:gd name="connsiteY4" fmla="*/ 4618 h 526472"/>
              <a:gd name="connsiteX5" fmla="*/ 0 w 1265382"/>
              <a:gd name="connsiteY5" fmla="*/ 350982 h 526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65382" h="526472">
                <a:moveTo>
                  <a:pt x="13855" y="350981"/>
                </a:moveTo>
                <a:cubicBezTo>
                  <a:pt x="133928" y="406399"/>
                  <a:pt x="242456" y="526472"/>
                  <a:pt x="374074" y="517236"/>
                </a:cubicBezTo>
                <a:cubicBezTo>
                  <a:pt x="505692" y="508000"/>
                  <a:pt x="665019" y="327890"/>
                  <a:pt x="803564" y="295563"/>
                </a:cubicBezTo>
                <a:cubicBezTo>
                  <a:pt x="942109" y="263236"/>
                  <a:pt x="1265382" y="371763"/>
                  <a:pt x="1205346" y="323272"/>
                </a:cubicBezTo>
                <a:cubicBezTo>
                  <a:pt x="1145310" y="274781"/>
                  <a:pt x="644237" y="0"/>
                  <a:pt x="443346" y="4618"/>
                </a:cubicBezTo>
                <a:cubicBezTo>
                  <a:pt x="242455" y="9236"/>
                  <a:pt x="133927" y="272473"/>
                  <a:pt x="0" y="350982"/>
                </a:cubicBezTo>
              </a:path>
            </a:pathLst>
          </a:custGeom>
          <a:noFill/>
          <a:ln w="381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Gill Sans MT" pitchFamily="-107" charset="-18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5124450" y="5267325"/>
            <a:ext cx="2581275" cy="56197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Freeform 59"/>
          <p:cNvSpPr/>
          <p:nvPr/>
        </p:nvSpPr>
        <p:spPr bwMode="auto">
          <a:xfrm>
            <a:off x="6040581" y="5741555"/>
            <a:ext cx="1265382" cy="526472"/>
          </a:xfrm>
          <a:custGeom>
            <a:avLst/>
            <a:gdLst>
              <a:gd name="connsiteX0" fmla="*/ 0 w 1191491"/>
              <a:gd name="connsiteY0" fmla="*/ 346363 h 512618"/>
              <a:gd name="connsiteX1" fmla="*/ 360219 w 1191491"/>
              <a:gd name="connsiteY1" fmla="*/ 512618 h 512618"/>
              <a:gd name="connsiteX2" fmla="*/ 789709 w 1191491"/>
              <a:gd name="connsiteY2" fmla="*/ 290945 h 512618"/>
              <a:gd name="connsiteX3" fmla="*/ 1191491 w 1191491"/>
              <a:gd name="connsiteY3" fmla="*/ 318654 h 512618"/>
              <a:gd name="connsiteX4" fmla="*/ 429491 w 1191491"/>
              <a:gd name="connsiteY4" fmla="*/ 0 h 512618"/>
              <a:gd name="connsiteX5" fmla="*/ 27709 w 1191491"/>
              <a:gd name="connsiteY5" fmla="*/ 235527 h 512618"/>
              <a:gd name="connsiteX0" fmla="*/ 0 w 1251527"/>
              <a:gd name="connsiteY0" fmla="*/ 346363 h 512618"/>
              <a:gd name="connsiteX1" fmla="*/ 360219 w 1251527"/>
              <a:gd name="connsiteY1" fmla="*/ 512618 h 512618"/>
              <a:gd name="connsiteX2" fmla="*/ 789709 w 1251527"/>
              <a:gd name="connsiteY2" fmla="*/ 290945 h 512618"/>
              <a:gd name="connsiteX3" fmla="*/ 1191491 w 1251527"/>
              <a:gd name="connsiteY3" fmla="*/ 318654 h 512618"/>
              <a:gd name="connsiteX4" fmla="*/ 429491 w 1251527"/>
              <a:gd name="connsiteY4" fmla="*/ 0 h 512618"/>
              <a:gd name="connsiteX5" fmla="*/ 27709 w 1251527"/>
              <a:gd name="connsiteY5" fmla="*/ 235527 h 512618"/>
              <a:gd name="connsiteX0" fmla="*/ 0 w 1251527"/>
              <a:gd name="connsiteY0" fmla="*/ 346363 h 521854"/>
              <a:gd name="connsiteX1" fmla="*/ 360219 w 1251527"/>
              <a:gd name="connsiteY1" fmla="*/ 512618 h 521854"/>
              <a:gd name="connsiteX2" fmla="*/ 789709 w 1251527"/>
              <a:gd name="connsiteY2" fmla="*/ 290945 h 521854"/>
              <a:gd name="connsiteX3" fmla="*/ 1191491 w 1251527"/>
              <a:gd name="connsiteY3" fmla="*/ 318654 h 521854"/>
              <a:gd name="connsiteX4" fmla="*/ 429491 w 1251527"/>
              <a:gd name="connsiteY4" fmla="*/ 0 h 521854"/>
              <a:gd name="connsiteX5" fmla="*/ 27709 w 1251527"/>
              <a:gd name="connsiteY5" fmla="*/ 235527 h 521854"/>
              <a:gd name="connsiteX0" fmla="*/ 0 w 1251527"/>
              <a:gd name="connsiteY0" fmla="*/ 360217 h 535708"/>
              <a:gd name="connsiteX1" fmla="*/ 360219 w 1251527"/>
              <a:gd name="connsiteY1" fmla="*/ 526472 h 535708"/>
              <a:gd name="connsiteX2" fmla="*/ 789709 w 1251527"/>
              <a:gd name="connsiteY2" fmla="*/ 304799 h 535708"/>
              <a:gd name="connsiteX3" fmla="*/ 1191491 w 1251527"/>
              <a:gd name="connsiteY3" fmla="*/ 332508 h 535708"/>
              <a:gd name="connsiteX4" fmla="*/ 429491 w 1251527"/>
              <a:gd name="connsiteY4" fmla="*/ 13854 h 535708"/>
              <a:gd name="connsiteX5" fmla="*/ 27709 w 1251527"/>
              <a:gd name="connsiteY5" fmla="*/ 249381 h 535708"/>
              <a:gd name="connsiteX0" fmla="*/ 0 w 1251527"/>
              <a:gd name="connsiteY0" fmla="*/ 348672 h 524163"/>
              <a:gd name="connsiteX1" fmla="*/ 360219 w 1251527"/>
              <a:gd name="connsiteY1" fmla="*/ 514927 h 524163"/>
              <a:gd name="connsiteX2" fmla="*/ 789709 w 1251527"/>
              <a:gd name="connsiteY2" fmla="*/ 293254 h 524163"/>
              <a:gd name="connsiteX3" fmla="*/ 1191491 w 1251527"/>
              <a:gd name="connsiteY3" fmla="*/ 320963 h 524163"/>
              <a:gd name="connsiteX4" fmla="*/ 429491 w 1251527"/>
              <a:gd name="connsiteY4" fmla="*/ 2309 h 524163"/>
              <a:gd name="connsiteX5" fmla="*/ 27709 w 1251527"/>
              <a:gd name="connsiteY5" fmla="*/ 307109 h 524163"/>
              <a:gd name="connsiteX0" fmla="*/ 13855 w 1265382"/>
              <a:gd name="connsiteY0" fmla="*/ 350981 h 526472"/>
              <a:gd name="connsiteX1" fmla="*/ 374074 w 1265382"/>
              <a:gd name="connsiteY1" fmla="*/ 517236 h 526472"/>
              <a:gd name="connsiteX2" fmla="*/ 803564 w 1265382"/>
              <a:gd name="connsiteY2" fmla="*/ 295563 h 526472"/>
              <a:gd name="connsiteX3" fmla="*/ 1205346 w 1265382"/>
              <a:gd name="connsiteY3" fmla="*/ 323272 h 526472"/>
              <a:gd name="connsiteX4" fmla="*/ 443346 w 1265382"/>
              <a:gd name="connsiteY4" fmla="*/ 4618 h 526472"/>
              <a:gd name="connsiteX5" fmla="*/ 0 w 1265382"/>
              <a:gd name="connsiteY5" fmla="*/ 350982 h 526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65382" h="526472">
                <a:moveTo>
                  <a:pt x="13855" y="350981"/>
                </a:moveTo>
                <a:cubicBezTo>
                  <a:pt x="133928" y="406399"/>
                  <a:pt x="242456" y="526472"/>
                  <a:pt x="374074" y="517236"/>
                </a:cubicBezTo>
                <a:cubicBezTo>
                  <a:pt x="505692" y="508000"/>
                  <a:pt x="665019" y="327890"/>
                  <a:pt x="803564" y="295563"/>
                </a:cubicBezTo>
                <a:cubicBezTo>
                  <a:pt x="942109" y="263236"/>
                  <a:pt x="1265382" y="371763"/>
                  <a:pt x="1205346" y="323272"/>
                </a:cubicBezTo>
                <a:cubicBezTo>
                  <a:pt x="1145310" y="274781"/>
                  <a:pt x="644237" y="0"/>
                  <a:pt x="443346" y="4618"/>
                </a:cubicBezTo>
                <a:cubicBezTo>
                  <a:pt x="242455" y="9236"/>
                  <a:pt x="133927" y="272473"/>
                  <a:pt x="0" y="350982"/>
                </a:cubicBezTo>
              </a:path>
            </a:pathLst>
          </a:custGeom>
          <a:solidFill>
            <a:srgbClr val="99CCFF"/>
          </a:solidFill>
          <a:ln w="381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Gill Sans MT" pitchFamily="-107" charset="-18"/>
            </a:endParaRPr>
          </a:p>
        </p:txBody>
      </p:sp>
      <p:sp>
        <p:nvSpPr>
          <p:cNvPr id="26" name="Freeform 25"/>
          <p:cNvSpPr/>
          <p:nvPr/>
        </p:nvSpPr>
        <p:spPr bwMode="auto">
          <a:xfrm>
            <a:off x="2422814" y="6047807"/>
            <a:ext cx="3625561" cy="523220"/>
          </a:xfrm>
          <a:custGeom>
            <a:avLst/>
            <a:gdLst>
              <a:gd name="connsiteX0" fmla="*/ 0 w 3920836"/>
              <a:gd name="connsiteY0" fmla="*/ 41564 h 1032164"/>
              <a:gd name="connsiteX1" fmla="*/ 1953491 w 3920836"/>
              <a:gd name="connsiteY1" fmla="*/ 1025237 h 1032164"/>
              <a:gd name="connsiteX2" fmla="*/ 3920836 w 3920836"/>
              <a:gd name="connsiteY2" fmla="*/ 0 h 1032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20836" h="1032164">
                <a:moveTo>
                  <a:pt x="0" y="41564"/>
                </a:moveTo>
                <a:cubicBezTo>
                  <a:pt x="650009" y="536864"/>
                  <a:pt x="1300018" y="1032164"/>
                  <a:pt x="1953491" y="1025237"/>
                </a:cubicBezTo>
                <a:cubicBezTo>
                  <a:pt x="2606964" y="1018310"/>
                  <a:pt x="3263900" y="509155"/>
                  <a:pt x="3920836" y="0"/>
                </a:cubicBezTo>
              </a:path>
            </a:pathLst>
          </a:custGeom>
          <a:noFill/>
          <a:ln w="57150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Gill Sans MT" pitchFamily="-107" charset="-18"/>
            </a:endParaRPr>
          </a:p>
        </p:txBody>
      </p:sp>
      <p:sp>
        <p:nvSpPr>
          <p:cNvPr id="27" name="Title 2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1-Connectivity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1737028" y="2171700"/>
            <a:ext cx="16065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1-sphere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863086" y="4972050"/>
            <a:ext cx="11448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2-disc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76875" y="2590800"/>
            <a:ext cx="276225" cy="1143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038850" y="2533650"/>
            <a:ext cx="276225" cy="1143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572250" y="2581275"/>
            <a:ext cx="276225" cy="1143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096125" y="2628900"/>
            <a:ext cx="276225" cy="1143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581650" y="5276850"/>
            <a:ext cx="276225" cy="1143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143625" y="5219700"/>
            <a:ext cx="276225" cy="1143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677025" y="5257800"/>
            <a:ext cx="276225" cy="1143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200900" y="5314950"/>
            <a:ext cx="276225" cy="1143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5050848" y="2392507"/>
            <a:ext cx="2600325" cy="1790700"/>
            <a:chOff x="3507" y="1789"/>
            <a:chExt cx="858" cy="497"/>
          </a:xfrm>
        </p:grpSpPr>
        <p:sp>
          <p:nvSpPr>
            <p:cNvPr id="4" name="Oval 16"/>
            <p:cNvSpPr>
              <a:spLocks noChangeArrowheads="1"/>
            </p:cNvSpPr>
            <p:nvPr/>
          </p:nvSpPr>
          <p:spPr bwMode="auto">
            <a:xfrm>
              <a:off x="3507" y="1789"/>
              <a:ext cx="858" cy="497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" name="Group 15"/>
            <p:cNvGrpSpPr>
              <a:grpSpLocks/>
            </p:cNvGrpSpPr>
            <p:nvPr/>
          </p:nvGrpSpPr>
          <p:grpSpPr bwMode="auto">
            <a:xfrm>
              <a:off x="3758" y="2002"/>
              <a:ext cx="357" cy="76"/>
              <a:chOff x="4109" y="1226"/>
              <a:chExt cx="357" cy="76"/>
            </a:xfrm>
          </p:grpSpPr>
          <p:sp>
            <p:nvSpPr>
              <p:cNvPr id="6" name="Freeform 10"/>
              <p:cNvSpPr>
                <a:spLocks/>
              </p:cNvSpPr>
              <p:nvPr/>
            </p:nvSpPr>
            <p:spPr bwMode="auto">
              <a:xfrm>
                <a:off x="4173" y="1229"/>
                <a:ext cx="220" cy="73"/>
              </a:xfrm>
              <a:custGeom>
                <a:avLst/>
                <a:gdLst/>
                <a:ahLst/>
                <a:cxnLst>
                  <a:cxn ang="0">
                    <a:pos x="8" y="41"/>
                  </a:cxn>
                  <a:cxn ang="0">
                    <a:pos x="32" y="51"/>
                  </a:cxn>
                  <a:cxn ang="0">
                    <a:pos x="50" y="57"/>
                  </a:cxn>
                  <a:cxn ang="0">
                    <a:pos x="76" y="63"/>
                  </a:cxn>
                  <a:cxn ang="0">
                    <a:pos x="136" y="69"/>
                  </a:cxn>
                  <a:cxn ang="0">
                    <a:pos x="220" y="56"/>
                  </a:cxn>
                  <a:cxn ang="0">
                    <a:pos x="170" y="11"/>
                  </a:cxn>
                  <a:cxn ang="0">
                    <a:pos x="149" y="0"/>
                  </a:cxn>
                  <a:cxn ang="0">
                    <a:pos x="47" y="12"/>
                  </a:cxn>
                  <a:cxn ang="0">
                    <a:pos x="17" y="24"/>
                  </a:cxn>
                  <a:cxn ang="0">
                    <a:pos x="8" y="41"/>
                  </a:cxn>
                </a:cxnLst>
                <a:rect l="0" t="0" r="r" b="b"/>
                <a:pathLst>
                  <a:path w="220" h="73">
                    <a:moveTo>
                      <a:pt x="8" y="41"/>
                    </a:moveTo>
                    <a:cubicBezTo>
                      <a:pt x="17" y="44"/>
                      <a:pt x="23" y="50"/>
                      <a:pt x="32" y="51"/>
                    </a:cubicBezTo>
                    <a:cubicBezTo>
                      <a:pt x="38" y="54"/>
                      <a:pt x="43" y="56"/>
                      <a:pt x="50" y="57"/>
                    </a:cubicBezTo>
                    <a:cubicBezTo>
                      <a:pt x="58" y="60"/>
                      <a:pt x="67" y="62"/>
                      <a:pt x="76" y="63"/>
                    </a:cubicBezTo>
                    <a:cubicBezTo>
                      <a:pt x="105" y="73"/>
                      <a:pt x="86" y="68"/>
                      <a:pt x="136" y="69"/>
                    </a:cubicBezTo>
                    <a:cubicBezTo>
                      <a:pt x="188" y="68"/>
                      <a:pt x="180" y="64"/>
                      <a:pt x="220" y="56"/>
                    </a:cubicBezTo>
                    <a:cubicBezTo>
                      <a:pt x="198" y="47"/>
                      <a:pt x="195" y="15"/>
                      <a:pt x="170" y="11"/>
                    </a:cubicBezTo>
                    <a:cubicBezTo>
                      <a:pt x="164" y="6"/>
                      <a:pt x="156" y="3"/>
                      <a:pt x="149" y="0"/>
                    </a:cubicBezTo>
                    <a:cubicBezTo>
                      <a:pt x="113" y="2"/>
                      <a:pt x="82" y="5"/>
                      <a:pt x="47" y="12"/>
                    </a:cubicBezTo>
                    <a:cubicBezTo>
                      <a:pt x="38" y="16"/>
                      <a:pt x="27" y="22"/>
                      <a:pt x="17" y="24"/>
                    </a:cubicBezTo>
                    <a:cubicBezTo>
                      <a:pt x="12" y="27"/>
                      <a:pt x="0" y="36"/>
                      <a:pt x="8" y="4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" name="Freeform 12"/>
              <p:cNvSpPr>
                <a:spLocks/>
              </p:cNvSpPr>
              <p:nvPr/>
            </p:nvSpPr>
            <p:spPr bwMode="auto">
              <a:xfrm>
                <a:off x="4175" y="1226"/>
                <a:ext cx="221" cy="56"/>
              </a:xfrm>
              <a:custGeom>
                <a:avLst/>
                <a:gdLst/>
                <a:ahLst/>
                <a:cxnLst>
                  <a:cxn ang="0">
                    <a:pos x="0" y="44"/>
                  </a:cxn>
                  <a:cxn ang="0">
                    <a:pos x="30" y="18"/>
                  </a:cxn>
                  <a:cxn ang="0">
                    <a:pos x="69" y="8"/>
                  </a:cxn>
                  <a:cxn ang="0">
                    <a:pos x="107" y="3"/>
                  </a:cxn>
                  <a:cxn ang="0">
                    <a:pos x="161" y="2"/>
                  </a:cxn>
                  <a:cxn ang="0">
                    <a:pos x="189" y="15"/>
                  </a:cxn>
                  <a:cxn ang="0">
                    <a:pos x="221" y="56"/>
                  </a:cxn>
                </a:cxnLst>
                <a:rect l="0" t="0" r="r" b="b"/>
                <a:pathLst>
                  <a:path w="221" h="56">
                    <a:moveTo>
                      <a:pt x="0" y="44"/>
                    </a:moveTo>
                    <a:cubicBezTo>
                      <a:pt x="9" y="34"/>
                      <a:pt x="18" y="24"/>
                      <a:pt x="30" y="18"/>
                    </a:cubicBezTo>
                    <a:cubicBezTo>
                      <a:pt x="42" y="12"/>
                      <a:pt x="56" y="10"/>
                      <a:pt x="69" y="8"/>
                    </a:cubicBezTo>
                    <a:cubicBezTo>
                      <a:pt x="82" y="6"/>
                      <a:pt x="92" y="4"/>
                      <a:pt x="107" y="3"/>
                    </a:cubicBezTo>
                    <a:cubicBezTo>
                      <a:pt x="122" y="2"/>
                      <a:pt x="147" y="0"/>
                      <a:pt x="161" y="2"/>
                    </a:cubicBezTo>
                    <a:cubicBezTo>
                      <a:pt x="175" y="4"/>
                      <a:pt x="179" y="6"/>
                      <a:pt x="189" y="15"/>
                    </a:cubicBezTo>
                    <a:cubicBezTo>
                      <a:pt x="199" y="24"/>
                      <a:pt x="216" y="49"/>
                      <a:pt x="221" y="56"/>
                    </a:cubicBez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" name="Freeform 13"/>
              <p:cNvSpPr>
                <a:spLocks/>
              </p:cNvSpPr>
              <p:nvPr/>
            </p:nvSpPr>
            <p:spPr bwMode="auto">
              <a:xfrm>
                <a:off x="4109" y="1231"/>
                <a:ext cx="357" cy="6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6" y="33"/>
                  </a:cxn>
                  <a:cxn ang="0">
                    <a:pos x="71" y="40"/>
                  </a:cxn>
                  <a:cxn ang="0">
                    <a:pos x="129" y="58"/>
                  </a:cxn>
                  <a:cxn ang="0">
                    <a:pos x="180" y="63"/>
                  </a:cxn>
                  <a:cxn ang="0">
                    <a:pos x="236" y="60"/>
                  </a:cxn>
                  <a:cxn ang="0">
                    <a:pos x="293" y="42"/>
                  </a:cxn>
                  <a:cxn ang="0">
                    <a:pos x="335" y="18"/>
                  </a:cxn>
                  <a:cxn ang="0">
                    <a:pos x="342" y="12"/>
                  </a:cxn>
                  <a:cxn ang="0">
                    <a:pos x="347" y="10"/>
                  </a:cxn>
                  <a:cxn ang="0">
                    <a:pos x="357" y="4"/>
                  </a:cxn>
                </a:cxnLst>
                <a:rect l="0" t="0" r="r" b="b"/>
                <a:pathLst>
                  <a:path w="357" h="65">
                    <a:moveTo>
                      <a:pt x="0" y="0"/>
                    </a:moveTo>
                    <a:cubicBezTo>
                      <a:pt x="12" y="16"/>
                      <a:pt x="37" y="27"/>
                      <a:pt x="56" y="33"/>
                    </a:cubicBezTo>
                    <a:cubicBezTo>
                      <a:pt x="61" y="37"/>
                      <a:pt x="65" y="39"/>
                      <a:pt x="71" y="40"/>
                    </a:cubicBezTo>
                    <a:cubicBezTo>
                      <a:pt x="87" y="52"/>
                      <a:pt x="109" y="56"/>
                      <a:pt x="129" y="58"/>
                    </a:cubicBezTo>
                    <a:cubicBezTo>
                      <a:pt x="147" y="62"/>
                      <a:pt x="159" y="62"/>
                      <a:pt x="180" y="63"/>
                    </a:cubicBezTo>
                    <a:cubicBezTo>
                      <a:pt x="199" y="62"/>
                      <a:pt x="218" y="65"/>
                      <a:pt x="236" y="60"/>
                    </a:cubicBezTo>
                    <a:cubicBezTo>
                      <a:pt x="255" y="55"/>
                      <a:pt x="274" y="46"/>
                      <a:pt x="293" y="42"/>
                    </a:cubicBezTo>
                    <a:cubicBezTo>
                      <a:pt x="306" y="32"/>
                      <a:pt x="321" y="26"/>
                      <a:pt x="335" y="18"/>
                    </a:cubicBezTo>
                    <a:cubicBezTo>
                      <a:pt x="338" y="16"/>
                      <a:pt x="339" y="14"/>
                      <a:pt x="342" y="12"/>
                    </a:cubicBezTo>
                    <a:cubicBezTo>
                      <a:pt x="343" y="11"/>
                      <a:pt x="345" y="11"/>
                      <a:pt x="347" y="10"/>
                    </a:cubicBezTo>
                    <a:cubicBezTo>
                      <a:pt x="350" y="8"/>
                      <a:pt x="357" y="4"/>
                      <a:pt x="357" y="4"/>
                    </a:cubicBez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34" name="Freeform 33"/>
          <p:cNvSpPr/>
          <p:nvPr/>
        </p:nvSpPr>
        <p:spPr bwMode="auto">
          <a:xfrm>
            <a:off x="3255817" y="3997849"/>
            <a:ext cx="2646219" cy="523220"/>
          </a:xfrm>
          <a:custGeom>
            <a:avLst/>
            <a:gdLst>
              <a:gd name="connsiteX0" fmla="*/ 0 w 3920836"/>
              <a:gd name="connsiteY0" fmla="*/ 41564 h 1032164"/>
              <a:gd name="connsiteX1" fmla="*/ 1953491 w 3920836"/>
              <a:gd name="connsiteY1" fmla="*/ 1025237 h 1032164"/>
              <a:gd name="connsiteX2" fmla="*/ 3920836 w 3920836"/>
              <a:gd name="connsiteY2" fmla="*/ 0 h 1032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20836" h="1032164">
                <a:moveTo>
                  <a:pt x="0" y="41564"/>
                </a:moveTo>
                <a:cubicBezTo>
                  <a:pt x="650009" y="536864"/>
                  <a:pt x="1300018" y="1032164"/>
                  <a:pt x="1953491" y="1025237"/>
                </a:cubicBezTo>
                <a:cubicBezTo>
                  <a:pt x="2606964" y="1018310"/>
                  <a:pt x="3263900" y="509155"/>
                  <a:pt x="3920836" y="0"/>
                </a:cubicBezTo>
              </a:path>
            </a:pathLst>
          </a:custGeom>
          <a:noFill/>
          <a:ln w="57150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Gill Sans MT" pitchFamily="-107" charset="-18"/>
            </a:endParaRPr>
          </a:p>
        </p:txBody>
      </p:sp>
      <p:sp>
        <p:nvSpPr>
          <p:cNvPr id="58" name="Oval 57"/>
          <p:cNvSpPr/>
          <p:nvPr/>
        </p:nvSpPr>
        <p:spPr bwMode="auto">
          <a:xfrm>
            <a:off x="1136073" y="2776105"/>
            <a:ext cx="2036618" cy="2036618"/>
          </a:xfrm>
          <a:prstGeom prst="ellipse">
            <a:avLst/>
          </a:prstGeom>
          <a:noFill/>
          <a:ln w="381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Gill Sans MT" pitchFamily="-107" charset="-18"/>
            </a:endParaRPr>
          </a:p>
        </p:txBody>
      </p:sp>
      <p:sp>
        <p:nvSpPr>
          <p:cNvPr id="25" name="Freeform 24"/>
          <p:cNvSpPr/>
          <p:nvPr/>
        </p:nvSpPr>
        <p:spPr bwMode="auto">
          <a:xfrm>
            <a:off x="5368637" y="2619087"/>
            <a:ext cx="2006600" cy="1369291"/>
          </a:xfrm>
          <a:custGeom>
            <a:avLst/>
            <a:gdLst>
              <a:gd name="connsiteX0" fmla="*/ 651163 w 1925782"/>
              <a:gd name="connsiteY0" fmla="*/ 55418 h 1191491"/>
              <a:gd name="connsiteX1" fmla="*/ 0 w 1925782"/>
              <a:gd name="connsiteY1" fmla="*/ 554182 h 1191491"/>
              <a:gd name="connsiteX2" fmla="*/ 318654 w 1925782"/>
              <a:gd name="connsiteY2" fmla="*/ 1108363 h 1191491"/>
              <a:gd name="connsiteX3" fmla="*/ 1454727 w 1925782"/>
              <a:gd name="connsiteY3" fmla="*/ 1191491 h 1191491"/>
              <a:gd name="connsiteX4" fmla="*/ 1925782 w 1925782"/>
              <a:gd name="connsiteY4" fmla="*/ 568036 h 1191491"/>
              <a:gd name="connsiteX5" fmla="*/ 1343891 w 1925782"/>
              <a:gd name="connsiteY5" fmla="*/ 0 h 1191491"/>
              <a:gd name="connsiteX6" fmla="*/ 720436 w 1925782"/>
              <a:gd name="connsiteY6" fmla="*/ 41563 h 1191491"/>
              <a:gd name="connsiteX0" fmla="*/ 651163 w 1944255"/>
              <a:gd name="connsiteY0" fmla="*/ 55418 h 1191491"/>
              <a:gd name="connsiteX1" fmla="*/ 0 w 1944255"/>
              <a:gd name="connsiteY1" fmla="*/ 554182 h 1191491"/>
              <a:gd name="connsiteX2" fmla="*/ 318654 w 1944255"/>
              <a:gd name="connsiteY2" fmla="*/ 1108363 h 1191491"/>
              <a:gd name="connsiteX3" fmla="*/ 1454727 w 1944255"/>
              <a:gd name="connsiteY3" fmla="*/ 1191491 h 1191491"/>
              <a:gd name="connsiteX4" fmla="*/ 1925782 w 1944255"/>
              <a:gd name="connsiteY4" fmla="*/ 568036 h 1191491"/>
              <a:gd name="connsiteX5" fmla="*/ 1343891 w 1944255"/>
              <a:gd name="connsiteY5" fmla="*/ 0 h 1191491"/>
              <a:gd name="connsiteX6" fmla="*/ 720436 w 1944255"/>
              <a:gd name="connsiteY6" fmla="*/ 41563 h 1191491"/>
              <a:gd name="connsiteX0" fmla="*/ 706581 w 1999673"/>
              <a:gd name="connsiteY0" fmla="*/ 55418 h 1281546"/>
              <a:gd name="connsiteX1" fmla="*/ 55418 w 1999673"/>
              <a:gd name="connsiteY1" fmla="*/ 554182 h 1281546"/>
              <a:gd name="connsiteX2" fmla="*/ 374072 w 1999673"/>
              <a:gd name="connsiteY2" fmla="*/ 1108363 h 1281546"/>
              <a:gd name="connsiteX3" fmla="*/ 1510145 w 1999673"/>
              <a:gd name="connsiteY3" fmla="*/ 1191491 h 1281546"/>
              <a:gd name="connsiteX4" fmla="*/ 1981200 w 1999673"/>
              <a:gd name="connsiteY4" fmla="*/ 568036 h 1281546"/>
              <a:gd name="connsiteX5" fmla="*/ 1399309 w 1999673"/>
              <a:gd name="connsiteY5" fmla="*/ 0 h 1281546"/>
              <a:gd name="connsiteX6" fmla="*/ 775854 w 1999673"/>
              <a:gd name="connsiteY6" fmla="*/ 41563 h 1281546"/>
              <a:gd name="connsiteX0" fmla="*/ 706581 w 1999673"/>
              <a:gd name="connsiteY0" fmla="*/ 55418 h 1281546"/>
              <a:gd name="connsiteX1" fmla="*/ 55418 w 1999673"/>
              <a:gd name="connsiteY1" fmla="*/ 554182 h 1281546"/>
              <a:gd name="connsiteX2" fmla="*/ 374072 w 1999673"/>
              <a:gd name="connsiteY2" fmla="*/ 1108363 h 1281546"/>
              <a:gd name="connsiteX3" fmla="*/ 1510145 w 1999673"/>
              <a:gd name="connsiteY3" fmla="*/ 1191491 h 1281546"/>
              <a:gd name="connsiteX4" fmla="*/ 1981200 w 1999673"/>
              <a:gd name="connsiteY4" fmla="*/ 568036 h 1281546"/>
              <a:gd name="connsiteX5" fmla="*/ 1399309 w 1999673"/>
              <a:gd name="connsiteY5" fmla="*/ 0 h 1281546"/>
              <a:gd name="connsiteX6" fmla="*/ 775854 w 1999673"/>
              <a:gd name="connsiteY6" fmla="*/ 41563 h 1281546"/>
              <a:gd name="connsiteX0" fmla="*/ 706581 w 1999673"/>
              <a:gd name="connsiteY0" fmla="*/ 55418 h 1281546"/>
              <a:gd name="connsiteX1" fmla="*/ 55418 w 1999673"/>
              <a:gd name="connsiteY1" fmla="*/ 554182 h 1281546"/>
              <a:gd name="connsiteX2" fmla="*/ 374072 w 1999673"/>
              <a:gd name="connsiteY2" fmla="*/ 1108363 h 1281546"/>
              <a:gd name="connsiteX3" fmla="*/ 1510145 w 1999673"/>
              <a:gd name="connsiteY3" fmla="*/ 1191491 h 1281546"/>
              <a:gd name="connsiteX4" fmla="*/ 1981200 w 1999673"/>
              <a:gd name="connsiteY4" fmla="*/ 568036 h 1281546"/>
              <a:gd name="connsiteX5" fmla="*/ 1399309 w 1999673"/>
              <a:gd name="connsiteY5" fmla="*/ 0 h 1281546"/>
              <a:gd name="connsiteX6" fmla="*/ 775854 w 1999673"/>
              <a:gd name="connsiteY6" fmla="*/ 41563 h 1281546"/>
              <a:gd name="connsiteX0" fmla="*/ 706581 w 1999673"/>
              <a:gd name="connsiteY0" fmla="*/ 143163 h 1369291"/>
              <a:gd name="connsiteX1" fmla="*/ 55418 w 1999673"/>
              <a:gd name="connsiteY1" fmla="*/ 641927 h 1369291"/>
              <a:gd name="connsiteX2" fmla="*/ 374072 w 1999673"/>
              <a:gd name="connsiteY2" fmla="*/ 1196108 h 1369291"/>
              <a:gd name="connsiteX3" fmla="*/ 1510145 w 1999673"/>
              <a:gd name="connsiteY3" fmla="*/ 1279236 h 1369291"/>
              <a:gd name="connsiteX4" fmla="*/ 1981200 w 1999673"/>
              <a:gd name="connsiteY4" fmla="*/ 655781 h 1369291"/>
              <a:gd name="connsiteX5" fmla="*/ 1399309 w 1999673"/>
              <a:gd name="connsiteY5" fmla="*/ 87745 h 1369291"/>
              <a:gd name="connsiteX6" fmla="*/ 775854 w 1999673"/>
              <a:gd name="connsiteY6" fmla="*/ 129308 h 1369291"/>
              <a:gd name="connsiteX0" fmla="*/ 706581 w 1999673"/>
              <a:gd name="connsiteY0" fmla="*/ 143163 h 1369291"/>
              <a:gd name="connsiteX1" fmla="*/ 55418 w 1999673"/>
              <a:gd name="connsiteY1" fmla="*/ 641927 h 1369291"/>
              <a:gd name="connsiteX2" fmla="*/ 374072 w 1999673"/>
              <a:gd name="connsiteY2" fmla="*/ 1196108 h 1369291"/>
              <a:gd name="connsiteX3" fmla="*/ 1510145 w 1999673"/>
              <a:gd name="connsiteY3" fmla="*/ 1279236 h 1369291"/>
              <a:gd name="connsiteX4" fmla="*/ 1981200 w 1999673"/>
              <a:gd name="connsiteY4" fmla="*/ 655781 h 1369291"/>
              <a:gd name="connsiteX5" fmla="*/ 1399309 w 1999673"/>
              <a:gd name="connsiteY5" fmla="*/ 87745 h 1369291"/>
              <a:gd name="connsiteX6" fmla="*/ 775854 w 1999673"/>
              <a:gd name="connsiteY6" fmla="*/ 129308 h 1369291"/>
              <a:gd name="connsiteX0" fmla="*/ 713508 w 2006600"/>
              <a:gd name="connsiteY0" fmla="*/ 143163 h 1369291"/>
              <a:gd name="connsiteX1" fmla="*/ 755072 w 2006600"/>
              <a:gd name="connsiteY1" fmla="*/ 143163 h 1369291"/>
              <a:gd name="connsiteX2" fmla="*/ 62345 w 2006600"/>
              <a:gd name="connsiteY2" fmla="*/ 641927 h 1369291"/>
              <a:gd name="connsiteX3" fmla="*/ 380999 w 2006600"/>
              <a:gd name="connsiteY3" fmla="*/ 1196108 h 1369291"/>
              <a:gd name="connsiteX4" fmla="*/ 1517072 w 2006600"/>
              <a:gd name="connsiteY4" fmla="*/ 1279236 h 1369291"/>
              <a:gd name="connsiteX5" fmla="*/ 1988127 w 2006600"/>
              <a:gd name="connsiteY5" fmla="*/ 655781 h 1369291"/>
              <a:gd name="connsiteX6" fmla="*/ 1406236 w 2006600"/>
              <a:gd name="connsiteY6" fmla="*/ 87745 h 1369291"/>
              <a:gd name="connsiteX7" fmla="*/ 782781 w 2006600"/>
              <a:gd name="connsiteY7" fmla="*/ 129308 h 1369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06600" h="1369291">
                <a:moveTo>
                  <a:pt x="713508" y="143163"/>
                </a:moveTo>
                <a:cubicBezTo>
                  <a:pt x="706581" y="143163"/>
                  <a:pt x="863599" y="60036"/>
                  <a:pt x="755072" y="143163"/>
                </a:cubicBezTo>
                <a:cubicBezTo>
                  <a:pt x="646545" y="226290"/>
                  <a:pt x="124690" y="466436"/>
                  <a:pt x="62345" y="641927"/>
                </a:cubicBezTo>
                <a:cubicBezTo>
                  <a:pt x="0" y="817418"/>
                  <a:pt x="138545" y="1089890"/>
                  <a:pt x="380999" y="1196108"/>
                </a:cubicBezTo>
                <a:cubicBezTo>
                  <a:pt x="623453" y="1302326"/>
                  <a:pt x="1249217" y="1369291"/>
                  <a:pt x="1517072" y="1279236"/>
                </a:cubicBezTo>
                <a:cubicBezTo>
                  <a:pt x="1784927" y="1189181"/>
                  <a:pt x="2006600" y="854363"/>
                  <a:pt x="1988127" y="655781"/>
                </a:cubicBezTo>
                <a:cubicBezTo>
                  <a:pt x="1969654" y="457199"/>
                  <a:pt x="1607127" y="175490"/>
                  <a:pt x="1406236" y="87745"/>
                </a:cubicBezTo>
                <a:cubicBezTo>
                  <a:pt x="1205345" y="0"/>
                  <a:pt x="990599" y="115454"/>
                  <a:pt x="782781" y="129308"/>
                </a:cubicBezTo>
              </a:path>
            </a:pathLst>
          </a:custGeom>
          <a:noFill/>
          <a:ln w="381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Gill Sans MT" pitchFamily="-107" charset="-18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125252" y="3593522"/>
            <a:ext cx="3577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?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This Complex is not 1-Connected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16"/>
          <p:cNvSpPr>
            <a:spLocks noChangeArrowheads="1"/>
          </p:cNvSpPr>
          <p:nvPr/>
        </p:nvSpPr>
        <p:spPr bwMode="auto">
          <a:xfrm>
            <a:off x="5050848" y="1954357"/>
            <a:ext cx="2600325" cy="17907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Oval 16"/>
          <p:cNvSpPr>
            <a:spLocks noChangeArrowheads="1"/>
          </p:cNvSpPr>
          <p:nvPr/>
        </p:nvSpPr>
        <p:spPr bwMode="auto">
          <a:xfrm>
            <a:off x="5092411" y="4642138"/>
            <a:ext cx="2600325" cy="17907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Title 2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2-Connectivity</a:t>
            </a:r>
            <a:endParaRPr lang="en-US" dirty="0"/>
          </a:p>
        </p:txBody>
      </p:sp>
      <p:pic>
        <p:nvPicPr>
          <p:cNvPr id="228354" name="Picture 2" descr="http://awkwardpress.com/wp-content/uploads/soccer-bal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28570" y="1781174"/>
            <a:ext cx="2327685" cy="2322513"/>
          </a:xfrm>
          <a:prstGeom prst="rect">
            <a:avLst/>
          </a:prstGeom>
          <a:noFill/>
        </p:spPr>
      </p:pic>
      <p:pic>
        <p:nvPicPr>
          <p:cNvPr id="228356" name="Picture 4" descr="http://t0.gstatic.com/images?q=tbn:ANd9GcQqD2qIoB0oAkyXIXN23GjIGD885aeuFdjwFiS49vgvqYG2LqE&amp;t=1&amp;usg=__TV5Pe6R4BJMA2epHT8pAz83_HSg=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47825" y="4254500"/>
            <a:ext cx="2289175" cy="2289175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405761" y="4533900"/>
            <a:ext cx="11448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3-disk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60653" y="1866900"/>
            <a:ext cx="16065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2-sphere</a:t>
            </a:r>
          </a:p>
        </p:txBody>
      </p:sp>
      <p:sp>
        <p:nvSpPr>
          <p:cNvPr id="19" name="Freeform 18"/>
          <p:cNvSpPr/>
          <p:nvPr/>
        </p:nvSpPr>
        <p:spPr bwMode="auto">
          <a:xfrm>
            <a:off x="3514725" y="5604799"/>
            <a:ext cx="2295525" cy="523220"/>
          </a:xfrm>
          <a:custGeom>
            <a:avLst/>
            <a:gdLst>
              <a:gd name="connsiteX0" fmla="*/ 0 w 3920836"/>
              <a:gd name="connsiteY0" fmla="*/ 41564 h 1032164"/>
              <a:gd name="connsiteX1" fmla="*/ 1953491 w 3920836"/>
              <a:gd name="connsiteY1" fmla="*/ 1025237 h 1032164"/>
              <a:gd name="connsiteX2" fmla="*/ 3920836 w 3920836"/>
              <a:gd name="connsiteY2" fmla="*/ 0 h 1032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20836" h="1032164">
                <a:moveTo>
                  <a:pt x="0" y="41564"/>
                </a:moveTo>
                <a:cubicBezTo>
                  <a:pt x="650009" y="536864"/>
                  <a:pt x="1300018" y="1032164"/>
                  <a:pt x="1953491" y="1025237"/>
                </a:cubicBezTo>
                <a:cubicBezTo>
                  <a:pt x="2606964" y="1018310"/>
                  <a:pt x="3263900" y="509155"/>
                  <a:pt x="3920836" y="0"/>
                </a:cubicBezTo>
              </a:path>
            </a:pathLst>
          </a:custGeom>
          <a:noFill/>
          <a:ln w="57150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Gill Sans MT" pitchFamily="-107" charset="-18"/>
            </a:endParaRPr>
          </a:p>
        </p:txBody>
      </p:sp>
      <p:sp>
        <p:nvSpPr>
          <p:cNvPr id="34" name="Freeform 33"/>
          <p:cNvSpPr/>
          <p:nvPr/>
        </p:nvSpPr>
        <p:spPr bwMode="auto">
          <a:xfrm>
            <a:off x="3438525" y="3290224"/>
            <a:ext cx="2295525" cy="523220"/>
          </a:xfrm>
          <a:custGeom>
            <a:avLst/>
            <a:gdLst>
              <a:gd name="connsiteX0" fmla="*/ 0 w 3920836"/>
              <a:gd name="connsiteY0" fmla="*/ 41564 h 1032164"/>
              <a:gd name="connsiteX1" fmla="*/ 1953491 w 3920836"/>
              <a:gd name="connsiteY1" fmla="*/ 1025237 h 1032164"/>
              <a:gd name="connsiteX2" fmla="*/ 3920836 w 3920836"/>
              <a:gd name="connsiteY2" fmla="*/ 0 h 1032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20836" h="1032164">
                <a:moveTo>
                  <a:pt x="0" y="41564"/>
                </a:moveTo>
                <a:cubicBezTo>
                  <a:pt x="650009" y="536864"/>
                  <a:pt x="1300018" y="1032164"/>
                  <a:pt x="1953491" y="1025237"/>
                </a:cubicBezTo>
                <a:cubicBezTo>
                  <a:pt x="2606964" y="1018310"/>
                  <a:pt x="3263900" y="509155"/>
                  <a:pt x="3920836" y="0"/>
                </a:cubicBezTo>
              </a:path>
            </a:pathLst>
          </a:custGeom>
          <a:noFill/>
          <a:ln w="57150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Gill Sans MT" pitchFamily="-107" charset="-1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n</a:t>
            </a:r>
            <a:r>
              <a:rPr lang="en-US" dirty="0" smtClean="0"/>
              <a:t>-connectivity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4-Mar-15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68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076915" y="1876425"/>
            <a:ext cx="678121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       </a:t>
            </a:r>
            <a:r>
              <a:rPr lang="en-US" sz="36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C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is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-connected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, if, for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 </a:t>
            </a:r>
            <a:r>
              <a:rPr lang="en-US" sz="2800" i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·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, every continuous map of the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-sphere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00816" y="4065073"/>
            <a:ext cx="533340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can be extended to a continuous map of the (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m+1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)-disk</a:t>
            </a:r>
          </a:p>
        </p:txBody>
      </p:sp>
      <p:pic>
        <p:nvPicPr>
          <p:cNvPr id="15" name="Picture 14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2927506" y="3062799"/>
            <a:ext cx="3080026" cy="711125"/>
          </a:xfrm>
          <a:prstGeom prst="rect">
            <a:avLst/>
          </a:prstGeom>
          <a:noFill/>
          <a:ln/>
          <a:effectLst/>
        </p:spPr>
      </p:pic>
      <p:pic>
        <p:nvPicPr>
          <p:cNvPr id="16" name="Picture 15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2602653" y="5251448"/>
            <a:ext cx="3729734" cy="770007"/>
          </a:xfrm>
          <a:prstGeom prst="rect">
            <a:avLst/>
          </a:prstGeom>
          <a:noFill/>
          <a:ln/>
          <a:effectLst/>
        </p:spPr>
      </p:pic>
      <p:sp>
        <p:nvSpPr>
          <p:cNvPr id="10" name="Text Box 122"/>
          <p:cNvSpPr txBox="1">
            <a:spLocks noChangeArrowheads="1"/>
          </p:cNvSpPr>
          <p:nvPr/>
        </p:nvSpPr>
        <p:spPr bwMode="auto">
          <a:xfrm>
            <a:off x="4000047" y="6045716"/>
            <a:ext cx="4685898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-1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)-connected is non-empty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 Map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4-Mar-15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69</a:t>
            </a:fld>
            <a:endParaRPr lang="en-US"/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904422" y="1686764"/>
            <a:ext cx="404309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Consensus Impossibility</a:t>
            </a: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1642609" y="2444915"/>
            <a:ext cx="299947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General theorem</a:t>
            </a: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1642609" y="3203066"/>
            <a:ext cx="530465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Application to read-write models</a:t>
            </a: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904422" y="3961217"/>
            <a:ext cx="484299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-set agreement Impossibility</a:t>
            </a:r>
          </a:p>
        </p:txBody>
      </p:sp>
      <p:sp>
        <p:nvSpPr>
          <p:cNvPr id="10" name="Text Box 122"/>
          <p:cNvSpPr txBox="1">
            <a:spLocks noChangeArrowheads="1"/>
          </p:cNvSpPr>
          <p:nvPr/>
        </p:nvSpPr>
        <p:spPr bwMode="auto">
          <a:xfrm>
            <a:off x="1642609" y="4719368"/>
            <a:ext cx="299947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General theorem</a:t>
            </a:r>
          </a:p>
        </p:txBody>
      </p:sp>
      <p:sp>
        <p:nvSpPr>
          <p:cNvPr id="11" name="Text Box 122"/>
          <p:cNvSpPr txBox="1">
            <a:spLocks noChangeArrowheads="1"/>
          </p:cNvSpPr>
          <p:nvPr/>
        </p:nvSpPr>
        <p:spPr bwMode="auto">
          <a:xfrm>
            <a:off x="1642609" y="5477521"/>
            <a:ext cx="530465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Application to read-write models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Connectivity and </a:t>
            </a:r>
            <a:r>
              <a:rPr lang="en-US" i="1" dirty="0" smtClean="0"/>
              <a:t>k</a:t>
            </a:r>
            <a:r>
              <a:rPr lang="en-US" dirty="0" smtClean="0"/>
              <a:t>-Set Agreement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4-Mar-15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70</a:t>
            </a:fld>
            <a:endParaRPr lang="en-US"/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675351" y="1923405"/>
            <a:ext cx="162576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Theorem</a:t>
            </a: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675351" y="2747680"/>
            <a:ext cx="827907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I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O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¢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an 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8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+1)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-process </a:t>
            </a:r>
            <a:r>
              <a:rPr lang="en-US" sz="28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-set agreement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task…</a:t>
            </a: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675351" y="3534224"/>
            <a:ext cx="357341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I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P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 a protocol …</a:t>
            </a: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675351" y="4320768"/>
            <a:ext cx="779329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such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that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is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-1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-connected for all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in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I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…</a:t>
            </a:r>
          </a:p>
        </p:txBody>
      </p:sp>
      <p:sp>
        <p:nvSpPr>
          <p:cNvPr id="10" name="Text Box 122"/>
          <p:cNvSpPr txBox="1">
            <a:spLocks noChangeArrowheads="1"/>
          </p:cNvSpPr>
          <p:nvPr/>
        </p:nvSpPr>
        <p:spPr bwMode="auto">
          <a:xfrm>
            <a:off x="675351" y="5107311"/>
            <a:ext cx="705353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then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I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P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cannot solve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-set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agreement.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2839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Lemma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4-Mar-15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71</a:t>
            </a:fld>
            <a:endParaRPr lang="en-US"/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837747" y="1634385"/>
            <a:ext cx="374012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carrier map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©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A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MT Extra"/>
                <a:cs typeface="Arial" pitchFamily="34" charset="0"/>
                <a:sym typeface="MT Extra"/>
              </a:rPr>
              <a:t>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2</a:t>
            </a:r>
            <a:r>
              <a:rPr lang="en-US" sz="2800" baseline="30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B</a:t>
            </a: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1437822" y="2653227"/>
            <a:ext cx="387477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such that for all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®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2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A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,</a:t>
            </a:r>
          </a:p>
        </p:txBody>
      </p:sp>
      <p:sp>
        <p:nvSpPr>
          <p:cNvPr id="17" name="Text Box 122"/>
          <p:cNvSpPr txBox="1">
            <a:spLocks noChangeArrowheads="1"/>
          </p:cNvSpPr>
          <p:nvPr/>
        </p:nvSpPr>
        <p:spPr bwMode="auto">
          <a:xfrm>
            <a:off x="643784" y="4589565"/>
            <a:ext cx="7641234" cy="1077218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62EA1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l"/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Then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©</a:t>
            </a: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has a simplicial approximation</a:t>
            </a:r>
          </a:p>
          <a:p>
            <a:pPr algn="l"/>
            <a:r>
              <a:rPr lang="en-US" sz="32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Á</a:t>
            </a: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3200" dirty="0" err="1" smtClean="0">
                <a:solidFill>
                  <a:schemeClr val="tx1"/>
                </a:solidFill>
                <a:latin typeface="Arial"/>
                <a:cs typeface="Arial" panose="020B0604020202020204" pitchFamily="34" charset="0"/>
              </a:rPr>
              <a:t>Div</a:t>
            </a:r>
            <a:r>
              <a:rPr lang="en-US" sz="3200" baseline="30000" dirty="0" err="1" smtClean="0">
                <a:solidFill>
                  <a:schemeClr val="tx1"/>
                </a:solidFill>
                <a:latin typeface="Arial"/>
                <a:cs typeface="Arial" panose="020B0604020202020204" pitchFamily="34" charset="0"/>
              </a:rPr>
              <a:t>N</a:t>
            </a: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A</a:t>
            </a: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!</a:t>
            </a: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B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25" name="Text Box 122"/>
          <p:cNvSpPr txBox="1">
            <a:spLocks noChangeArrowheads="1"/>
          </p:cNvSpPr>
          <p:nvPr/>
        </p:nvSpPr>
        <p:spPr bwMode="auto">
          <a:xfrm>
            <a:off x="2059704" y="3672069"/>
            <a:ext cx="525656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©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®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is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((dim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®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– 1)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-connected.</a:t>
            </a:r>
          </a:p>
        </p:txBody>
      </p:sp>
    </p:spTree>
    <p:extLst>
      <p:ext uri="{BB962C8B-B14F-4D97-AF65-F5344CB8AC3E}">
        <p14:creationId xmlns:p14="http://schemas.microsoft.com/office/powerpoint/2010/main" val="3554774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7" grpId="0" animBg="1"/>
      <p:bldP spid="25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Lemma Proof Sketch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4-Mar-15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72</a:t>
            </a:fld>
            <a:endParaRPr lang="en-US"/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837747" y="1634385"/>
            <a:ext cx="374012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carrier map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©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A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!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2</a:t>
            </a:r>
            <a:r>
              <a:rPr lang="en-US" sz="2800" baseline="300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B</a:t>
            </a: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837747" y="2259758"/>
            <a:ext cx="6917278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C422A5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has continuous approximation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f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|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A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| </a:t>
            </a:r>
            <a:r>
              <a:rPr lang="en-US" sz="2800" dirty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!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|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B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|</a:t>
            </a:r>
            <a:endParaRPr lang="en-US" sz="2800" baseline="30000" dirty="0" smtClean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5380557" y="2885131"/>
            <a:ext cx="236154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f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(|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|)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µ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|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©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)|</a:t>
            </a:r>
            <a:endParaRPr lang="en-US" sz="2800" baseline="30000" dirty="0" smtClean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837747" y="3510504"/>
            <a:ext cx="4121641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FF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Inductive construction …</a:t>
            </a:r>
            <a:endParaRPr lang="en-US" sz="2800" baseline="30000" dirty="0" smtClean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8296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Lemma Proof Sketch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4-Mar-15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73</a:t>
            </a:fld>
            <a:endParaRPr lang="en-US"/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837747" y="1791814"/>
            <a:ext cx="623760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C422A5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continuous approximation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f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|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A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| </a:t>
            </a:r>
            <a:r>
              <a:rPr lang="en-US" sz="2800" dirty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!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|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B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|</a:t>
            </a:r>
            <a:endParaRPr lang="en-US" sz="2800" baseline="30000" dirty="0" smtClean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837747" y="2704701"/>
            <a:ext cx="1003801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Base</a:t>
            </a:r>
            <a:endParaRPr lang="en-US" sz="2800" baseline="30000" dirty="0" smtClean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5561309" y="3967566"/>
            <a:ext cx="2438503" cy="1431011"/>
            <a:chOff x="5561309" y="3967566"/>
            <a:chExt cx="2438503" cy="1431011"/>
          </a:xfrm>
        </p:grpSpPr>
        <p:sp>
          <p:nvSpPr>
            <p:cNvPr id="14" name="Isosceles Triangle 13"/>
            <p:cNvSpPr/>
            <p:nvPr/>
          </p:nvSpPr>
          <p:spPr>
            <a:xfrm>
              <a:off x="5561309" y="3967566"/>
              <a:ext cx="1636001" cy="1410346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Isosceles Triangle 14"/>
            <p:cNvSpPr/>
            <p:nvPr/>
          </p:nvSpPr>
          <p:spPr>
            <a:xfrm flipV="1">
              <a:off x="6363811" y="3988231"/>
              <a:ext cx="1636001" cy="1410346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3" name="Oval 2"/>
          <p:cNvSpPr/>
          <p:nvPr/>
        </p:nvSpPr>
        <p:spPr>
          <a:xfrm>
            <a:off x="6239824" y="3828081"/>
            <a:ext cx="278970" cy="27897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7860327" y="3859078"/>
            <a:ext cx="278970" cy="27897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5421824" y="5259092"/>
            <a:ext cx="278970" cy="27897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7042326" y="5238429"/>
            <a:ext cx="278970" cy="27897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1772575" y="3980482"/>
            <a:ext cx="2438503" cy="1431011"/>
            <a:chOff x="5561309" y="3967566"/>
            <a:chExt cx="2438503" cy="1431011"/>
          </a:xfrm>
          <a:solidFill>
            <a:schemeClr val="bg1">
              <a:lumMod val="95000"/>
            </a:schemeClr>
          </a:solidFill>
        </p:grpSpPr>
        <p:sp>
          <p:nvSpPr>
            <p:cNvPr id="27" name="Isosceles Triangle 26"/>
            <p:cNvSpPr/>
            <p:nvPr/>
          </p:nvSpPr>
          <p:spPr>
            <a:xfrm>
              <a:off x="5561309" y="3967566"/>
              <a:ext cx="1636001" cy="1410346"/>
            </a:xfrm>
            <a:prstGeom prst="triangle">
              <a:avLst/>
            </a:prstGeom>
            <a:grpFill/>
            <a:ln w="38100">
              <a:solidFill>
                <a:schemeClr val="tx1"/>
              </a:solidFill>
              <a:prstDash val="dash"/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" name="Isosceles Triangle 27"/>
            <p:cNvSpPr/>
            <p:nvPr/>
          </p:nvSpPr>
          <p:spPr>
            <a:xfrm flipV="1">
              <a:off x="6363811" y="3988231"/>
              <a:ext cx="1636001" cy="1410346"/>
            </a:xfrm>
            <a:prstGeom prst="triangle">
              <a:avLst/>
            </a:prstGeom>
            <a:grpFill/>
            <a:ln w="38100">
              <a:solidFill>
                <a:schemeClr val="tx1"/>
              </a:solidFill>
              <a:prstDash val="dash"/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2" name="Oval 11"/>
          <p:cNvSpPr/>
          <p:nvPr/>
        </p:nvSpPr>
        <p:spPr>
          <a:xfrm>
            <a:off x="1677002" y="5210015"/>
            <a:ext cx="278970" cy="27897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3269091" y="5210015"/>
            <a:ext cx="278970" cy="27897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2451090" y="3926238"/>
            <a:ext cx="278970" cy="27897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4042850" y="3861662"/>
            <a:ext cx="278970" cy="27897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Right Arrow 31"/>
          <p:cNvSpPr/>
          <p:nvPr/>
        </p:nvSpPr>
        <p:spPr>
          <a:xfrm>
            <a:off x="4463512" y="4365357"/>
            <a:ext cx="849824" cy="348712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Text Box 122"/>
          <p:cNvSpPr txBox="1">
            <a:spLocks noChangeArrowheads="1"/>
          </p:cNvSpPr>
          <p:nvPr/>
        </p:nvSpPr>
        <p:spPr bwMode="auto">
          <a:xfrm>
            <a:off x="2311446" y="5770563"/>
            <a:ext cx="346280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FF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define on vertices …</a:t>
            </a:r>
            <a:endParaRPr lang="en-US" sz="2800" baseline="30000" dirty="0" smtClean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734569" y="3828081"/>
            <a:ext cx="4924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f</a:t>
            </a:r>
            <a:r>
              <a:rPr lang="en-US" sz="2800" baseline="-25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700332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Lemma Proof Sketch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4-Mar-15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74</a:t>
            </a:fld>
            <a:endParaRPr lang="en-US"/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700195" y="1849710"/>
            <a:ext cx="923651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Step</a:t>
            </a:r>
            <a:endParaRPr lang="en-US" sz="2800" baseline="30000" dirty="0" smtClean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  <p:sp>
        <p:nvSpPr>
          <p:cNvPr id="33" name="Text Box 122"/>
          <p:cNvSpPr txBox="1">
            <a:spLocks noChangeArrowheads="1"/>
          </p:cNvSpPr>
          <p:nvPr/>
        </p:nvSpPr>
        <p:spPr bwMode="auto">
          <a:xfrm>
            <a:off x="2216227" y="5770563"/>
            <a:ext cx="471154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FF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connectivity allows “filling in”</a:t>
            </a:r>
            <a:endParaRPr lang="en-US" sz="2800" baseline="30000" dirty="0" smtClean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5225160" y="1989195"/>
            <a:ext cx="2438503" cy="1431011"/>
            <a:chOff x="5561309" y="3967566"/>
            <a:chExt cx="2438503" cy="1431011"/>
          </a:xfrm>
        </p:grpSpPr>
        <p:sp>
          <p:nvSpPr>
            <p:cNvPr id="14" name="Isosceles Triangle 13"/>
            <p:cNvSpPr/>
            <p:nvPr/>
          </p:nvSpPr>
          <p:spPr>
            <a:xfrm>
              <a:off x="5561309" y="3967566"/>
              <a:ext cx="1636001" cy="1410346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Isosceles Triangle 14"/>
            <p:cNvSpPr/>
            <p:nvPr/>
          </p:nvSpPr>
          <p:spPr>
            <a:xfrm flipV="1">
              <a:off x="6363811" y="3988231"/>
              <a:ext cx="1636001" cy="1410346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3" name="Oval 2"/>
          <p:cNvSpPr/>
          <p:nvPr/>
        </p:nvSpPr>
        <p:spPr>
          <a:xfrm>
            <a:off x="5903675" y="1849710"/>
            <a:ext cx="278970" cy="27897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7524178" y="1880707"/>
            <a:ext cx="278970" cy="27897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5085675" y="3280721"/>
            <a:ext cx="278970" cy="27897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6706177" y="3260058"/>
            <a:ext cx="278970" cy="27897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1436426" y="2002111"/>
            <a:ext cx="2438503" cy="1431011"/>
            <a:chOff x="5561309" y="3967566"/>
            <a:chExt cx="2438503" cy="1431011"/>
          </a:xfrm>
          <a:solidFill>
            <a:schemeClr val="bg1">
              <a:lumMod val="95000"/>
            </a:schemeClr>
          </a:solidFill>
        </p:grpSpPr>
        <p:sp>
          <p:nvSpPr>
            <p:cNvPr id="27" name="Isosceles Triangle 26"/>
            <p:cNvSpPr/>
            <p:nvPr/>
          </p:nvSpPr>
          <p:spPr>
            <a:xfrm>
              <a:off x="5561309" y="3967566"/>
              <a:ext cx="1636001" cy="1410346"/>
            </a:xfrm>
            <a:prstGeom prst="triangle">
              <a:avLst/>
            </a:prstGeom>
            <a:grpFill/>
            <a:ln w="38100">
              <a:solidFill>
                <a:schemeClr val="tx1"/>
              </a:solidFill>
              <a:prstDash val="solid"/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" name="Isosceles Triangle 27"/>
            <p:cNvSpPr/>
            <p:nvPr/>
          </p:nvSpPr>
          <p:spPr>
            <a:xfrm flipV="1">
              <a:off x="6363811" y="3988231"/>
              <a:ext cx="1636001" cy="1410346"/>
            </a:xfrm>
            <a:prstGeom prst="triangle">
              <a:avLst/>
            </a:prstGeom>
            <a:grpFill/>
            <a:ln w="38100">
              <a:solidFill>
                <a:schemeClr val="tx1"/>
              </a:solidFill>
              <a:prstDash val="solid"/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2" name="Oval 11"/>
          <p:cNvSpPr/>
          <p:nvPr/>
        </p:nvSpPr>
        <p:spPr>
          <a:xfrm>
            <a:off x="1340853" y="3231644"/>
            <a:ext cx="278970" cy="27897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2932942" y="3231644"/>
            <a:ext cx="278970" cy="27897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2114941" y="1947867"/>
            <a:ext cx="278970" cy="27897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3706701" y="1883291"/>
            <a:ext cx="278970" cy="27897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Right Arrow 31"/>
          <p:cNvSpPr/>
          <p:nvPr/>
        </p:nvSpPr>
        <p:spPr>
          <a:xfrm>
            <a:off x="4127363" y="2386986"/>
            <a:ext cx="849824" cy="348712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5225160" y="4119966"/>
            <a:ext cx="2438503" cy="1431011"/>
            <a:chOff x="5561309" y="3967566"/>
            <a:chExt cx="2438503" cy="1431011"/>
          </a:xfrm>
        </p:grpSpPr>
        <p:sp>
          <p:nvSpPr>
            <p:cNvPr id="47" name="Isosceles Triangle 46"/>
            <p:cNvSpPr/>
            <p:nvPr/>
          </p:nvSpPr>
          <p:spPr>
            <a:xfrm>
              <a:off x="5561309" y="3967566"/>
              <a:ext cx="1636001" cy="1410346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8" name="Isosceles Triangle 47"/>
            <p:cNvSpPr/>
            <p:nvPr/>
          </p:nvSpPr>
          <p:spPr>
            <a:xfrm flipV="1">
              <a:off x="6363811" y="3988231"/>
              <a:ext cx="1636001" cy="1410346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35" name="Oval 34"/>
          <p:cNvSpPr/>
          <p:nvPr/>
        </p:nvSpPr>
        <p:spPr>
          <a:xfrm>
            <a:off x="5903675" y="3980481"/>
            <a:ext cx="278970" cy="27897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7524178" y="4011478"/>
            <a:ext cx="278970" cy="27897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5085675" y="5411492"/>
            <a:ext cx="278970" cy="27897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Oval 37"/>
          <p:cNvSpPr/>
          <p:nvPr/>
        </p:nvSpPr>
        <p:spPr>
          <a:xfrm>
            <a:off x="6706177" y="5390829"/>
            <a:ext cx="278970" cy="27897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1436426" y="4132882"/>
            <a:ext cx="2438503" cy="1431011"/>
            <a:chOff x="5561309" y="3967566"/>
            <a:chExt cx="2438503" cy="1431011"/>
          </a:xfrm>
          <a:solidFill>
            <a:schemeClr val="bg1">
              <a:lumMod val="95000"/>
            </a:schemeClr>
          </a:solidFill>
        </p:grpSpPr>
        <p:sp>
          <p:nvSpPr>
            <p:cNvPr id="45" name="Isosceles Triangle 44"/>
            <p:cNvSpPr/>
            <p:nvPr/>
          </p:nvSpPr>
          <p:spPr>
            <a:xfrm>
              <a:off x="5561309" y="3967566"/>
              <a:ext cx="1636001" cy="1410346"/>
            </a:xfrm>
            <a:prstGeom prst="triangle">
              <a:avLst/>
            </a:prstGeom>
            <a:gradFill flip="none" rotWithShape="1">
              <a:gsLst>
                <a:gs pos="0">
                  <a:schemeClr val="accent1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accent1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accent1">
                    <a:lumMod val="40000"/>
                    <a:lumOff val="60000"/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38100">
              <a:solidFill>
                <a:schemeClr val="tx1"/>
              </a:solidFill>
              <a:prstDash val="solid"/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" name="Isosceles Triangle 45"/>
            <p:cNvSpPr/>
            <p:nvPr/>
          </p:nvSpPr>
          <p:spPr>
            <a:xfrm flipV="1">
              <a:off x="6363811" y="3988231"/>
              <a:ext cx="1636001" cy="1410346"/>
            </a:xfrm>
            <a:prstGeom prst="triangle">
              <a:avLst/>
            </a:prstGeom>
            <a:gradFill flip="none" rotWithShape="1">
              <a:gsLst>
                <a:gs pos="0">
                  <a:schemeClr val="accent1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accent1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accent1">
                    <a:lumMod val="40000"/>
                    <a:lumOff val="60000"/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38100">
              <a:solidFill>
                <a:schemeClr val="tx1"/>
              </a:solidFill>
              <a:prstDash val="solid"/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40" name="Oval 39"/>
          <p:cNvSpPr/>
          <p:nvPr/>
        </p:nvSpPr>
        <p:spPr>
          <a:xfrm>
            <a:off x="1340853" y="5362415"/>
            <a:ext cx="278970" cy="27897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Oval 40"/>
          <p:cNvSpPr/>
          <p:nvPr/>
        </p:nvSpPr>
        <p:spPr>
          <a:xfrm>
            <a:off x="2932942" y="5362415"/>
            <a:ext cx="278970" cy="27897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Oval 41"/>
          <p:cNvSpPr/>
          <p:nvPr/>
        </p:nvSpPr>
        <p:spPr>
          <a:xfrm>
            <a:off x="2114941" y="4078638"/>
            <a:ext cx="278970" cy="27897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3706701" y="4014062"/>
            <a:ext cx="278970" cy="27897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Right Arrow 43"/>
          <p:cNvSpPr/>
          <p:nvPr/>
        </p:nvSpPr>
        <p:spPr>
          <a:xfrm>
            <a:off x="4127363" y="4517757"/>
            <a:ext cx="849824" cy="348712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242126" y="1781108"/>
            <a:ext cx="4924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f</a:t>
            </a:r>
            <a:r>
              <a:rPr lang="en-US" sz="2800" baseline="-25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1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242126" y="3956513"/>
            <a:ext cx="4924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f</a:t>
            </a:r>
            <a:r>
              <a:rPr lang="en-US" sz="2800" baseline="-25000" dirty="0">
                <a:solidFill>
                  <a:schemeClr val="tx1"/>
                </a:solidFill>
                <a:latin typeface="Arial"/>
                <a:cs typeface="Arial" pitchFamily="34" charset="0"/>
              </a:rPr>
              <a:t>2</a:t>
            </a:r>
            <a:endParaRPr lang="en-US" sz="2800" baseline="-25000" dirty="0" smtClean="0">
              <a:solidFill>
                <a:schemeClr val="tx1"/>
              </a:solidFill>
              <a:latin typeface="Arial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2354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Lemma Proof Sketch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4-Mar-15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75</a:t>
            </a:fld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837747" y="2398660"/>
            <a:ext cx="6237605" cy="2060681"/>
            <a:chOff x="837747" y="1791814"/>
            <a:chExt cx="6237605" cy="2060681"/>
          </a:xfrm>
        </p:grpSpPr>
        <p:sp>
          <p:nvSpPr>
            <p:cNvPr id="7" name="Text Box 122"/>
            <p:cNvSpPr txBox="1">
              <a:spLocks noChangeArrowheads="1"/>
            </p:cNvSpPr>
            <p:nvPr/>
          </p:nvSpPr>
          <p:spPr bwMode="auto">
            <a:xfrm>
              <a:off x="837747" y="1791814"/>
              <a:ext cx="6237605" cy="523220"/>
            </a:xfrm>
            <a:prstGeom prst="rect">
              <a:avLst/>
            </a:prstGeom>
            <a:solidFill>
              <a:schemeClr val="bg1">
                <a:alpha val="89999"/>
              </a:schemeClr>
            </a:solidFill>
            <a:ln w="38100" algn="ctr">
              <a:solidFill>
                <a:srgbClr val="C422A5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l"/>
              <a:r>
                <a:rPr lang="en-US" sz="2800" dirty="0" smtClean="0">
                  <a:latin typeface="Arial" pitchFamily="34" charset="0"/>
                  <a:cs typeface="Arial" pitchFamily="34" charset="0"/>
                </a:rPr>
                <a:t>continuous approximation </a:t>
              </a:r>
              <a:r>
                <a:rPr lang="en-US" sz="28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f</a:t>
              </a:r>
              <a:r>
                <a:rPr lang="en-US" sz="28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: |</a:t>
              </a:r>
              <a:r>
                <a:rPr lang="en-US" sz="2800" dirty="0" smtClean="0">
                  <a:solidFill>
                    <a:schemeClr val="tx1"/>
                  </a:solidFill>
                  <a:latin typeface="cmsy10"/>
                  <a:cs typeface="Arial" pitchFamily="34" charset="0"/>
                </a:rPr>
                <a:t>A</a:t>
              </a:r>
              <a:r>
                <a:rPr lang="en-US" sz="28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| </a:t>
              </a:r>
              <a:r>
                <a:rPr lang="en-US" sz="2800" dirty="0">
                  <a:solidFill>
                    <a:schemeClr val="tx1"/>
                  </a:solidFill>
                  <a:latin typeface="cmsy10"/>
                  <a:cs typeface="Arial" panose="020B0604020202020204" pitchFamily="34" charset="0"/>
                </a:rPr>
                <a:t>! </a:t>
              </a:r>
              <a:r>
                <a:rPr lang="en-US" sz="28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|</a:t>
              </a:r>
              <a:r>
                <a:rPr lang="en-US" sz="2800" dirty="0" smtClean="0">
                  <a:solidFill>
                    <a:schemeClr val="tx1"/>
                  </a:solidFill>
                  <a:latin typeface="cmsy10"/>
                  <a:cs typeface="Arial" pitchFamily="34" charset="0"/>
                </a:rPr>
                <a:t>B</a:t>
              </a:r>
              <a:r>
                <a:rPr lang="en-US" sz="28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|</a:t>
              </a:r>
              <a:endParaRPr lang="en-US" sz="2800" baseline="30000" dirty="0" smtClean="0">
                <a:solidFill>
                  <a:schemeClr val="tx1"/>
                </a:solidFill>
                <a:latin typeface="cmsy10"/>
                <a:cs typeface="Arial" pitchFamily="34" charset="0"/>
              </a:endParaRPr>
            </a:p>
          </p:txBody>
        </p:sp>
        <p:sp>
          <p:nvSpPr>
            <p:cNvPr id="11" name="Text Box 122"/>
            <p:cNvSpPr txBox="1">
              <a:spLocks noChangeArrowheads="1"/>
            </p:cNvSpPr>
            <p:nvPr/>
          </p:nvSpPr>
          <p:spPr bwMode="auto">
            <a:xfrm>
              <a:off x="837747" y="2898388"/>
              <a:ext cx="4818948" cy="954107"/>
            </a:xfrm>
            <a:prstGeom prst="rect">
              <a:avLst/>
            </a:prstGeom>
            <a:solidFill>
              <a:schemeClr val="bg1">
                <a:alpha val="89999"/>
              </a:schemeClr>
            </a:solidFill>
            <a:ln w="38100" algn="ctr">
              <a:solidFill>
                <a:srgbClr val="62EA16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l"/>
              <a:r>
                <a:rPr lang="en-US" sz="2800" dirty="0" smtClean="0">
                  <a:latin typeface="Arial" pitchFamily="34" charset="0"/>
                  <a:cs typeface="Arial" pitchFamily="34" charset="0"/>
                </a:rPr>
                <a:t>take simplicial approximation</a:t>
              </a:r>
              <a:endParaRPr lang="en-US" sz="28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endParaRPr>
            </a:p>
            <a:p>
              <a:pPr algn="l"/>
              <a:r>
                <a:rPr lang="en-US" sz="2800" dirty="0" smtClean="0">
                  <a:solidFill>
                    <a:schemeClr val="tx1"/>
                  </a:solidFill>
                  <a:latin typeface="cmmi10"/>
                  <a:cs typeface="Arial" panose="020B0604020202020204" pitchFamily="34" charset="0"/>
                </a:rPr>
                <a:t>Á</a:t>
              </a:r>
              <a:r>
                <a:rPr lang="en-US" sz="28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: </a:t>
              </a:r>
              <a:r>
                <a:rPr lang="en-US" sz="2800" dirty="0" err="1" smtClean="0">
                  <a:solidFill>
                    <a:schemeClr val="tx1"/>
                  </a:solidFill>
                  <a:latin typeface="Arial"/>
                  <a:cs typeface="Arial" panose="020B0604020202020204" pitchFamily="34" charset="0"/>
                </a:rPr>
                <a:t>Div</a:t>
              </a:r>
              <a:r>
                <a:rPr lang="en-US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>
                  <a:solidFill>
                    <a:schemeClr val="tx1"/>
                  </a:solidFill>
                  <a:latin typeface="cmsy10"/>
                  <a:cs typeface="Arial" panose="020B0604020202020204" pitchFamily="34" charset="0"/>
                </a:rPr>
                <a:t>A</a:t>
              </a:r>
              <a:r>
                <a:rPr lang="en-US" sz="28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>
                  <a:solidFill>
                    <a:schemeClr val="tx1"/>
                  </a:solidFill>
                  <a:latin typeface="cmsy10"/>
                  <a:cs typeface="Arial" panose="020B0604020202020204" pitchFamily="34" charset="0"/>
                </a:rPr>
                <a:t>!</a:t>
              </a:r>
              <a:r>
                <a:rPr lang="en-US" sz="28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>
                  <a:solidFill>
                    <a:schemeClr val="tx1"/>
                  </a:solidFill>
                  <a:latin typeface="cmsy10"/>
                  <a:cs typeface="Arial" panose="020B0604020202020204" pitchFamily="34" charset="0"/>
                </a:rPr>
                <a:t>B</a:t>
              </a:r>
              <a:r>
                <a:rPr lang="en-US" sz="2800" dirty="0" smtClean="0">
                  <a:latin typeface="Arial" pitchFamily="34" charset="0"/>
                  <a:cs typeface="Arial" pitchFamily="34" charset="0"/>
                </a:rPr>
                <a:t> of </a:t>
              </a:r>
              <a:r>
                <a:rPr lang="en-US" sz="2800" dirty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f</a:t>
              </a:r>
              <a:r>
                <a:rPr lang="en-US" sz="28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: |</a:t>
              </a:r>
              <a:r>
                <a:rPr lang="en-US" sz="2800" dirty="0">
                  <a:solidFill>
                    <a:schemeClr val="tx1"/>
                  </a:solidFill>
                  <a:latin typeface="cmsy10"/>
                  <a:cs typeface="Arial" pitchFamily="34" charset="0"/>
                </a:rPr>
                <a:t>A</a:t>
              </a:r>
              <a:r>
                <a:rPr lang="en-US" sz="28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| </a:t>
              </a:r>
              <a:r>
                <a:rPr lang="en-US" sz="2800" dirty="0">
                  <a:solidFill>
                    <a:schemeClr val="tx1"/>
                  </a:solidFill>
                  <a:latin typeface="cmsy10"/>
                  <a:cs typeface="Arial" panose="020B0604020202020204" pitchFamily="34" charset="0"/>
                </a:rPr>
                <a:t>! </a:t>
              </a:r>
              <a:r>
                <a:rPr lang="en-US" sz="28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|</a:t>
              </a:r>
              <a:r>
                <a:rPr lang="en-US" sz="2800" dirty="0">
                  <a:solidFill>
                    <a:schemeClr val="tx1"/>
                  </a:solidFill>
                  <a:latin typeface="cmsy10"/>
                  <a:cs typeface="Arial" pitchFamily="34" charset="0"/>
                </a:rPr>
                <a:t>B</a:t>
              </a:r>
              <a:r>
                <a:rPr lang="en-US" sz="28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|</a:t>
              </a:r>
              <a:endParaRPr lang="en-US" sz="2800" baseline="30000" dirty="0">
                <a:solidFill>
                  <a:schemeClr val="tx1"/>
                </a:solidFill>
                <a:latin typeface="cmsy1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77970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Theorem Proof Sketch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4-Mar-15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76</a:t>
            </a:fld>
            <a:endParaRPr lang="en-US"/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837747" y="1634385"/>
            <a:ext cx="6309741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let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2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I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have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+1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distinct input values</a:t>
            </a:r>
            <a:endParaRPr lang="en-US" sz="2800" baseline="30000" dirty="0" smtClean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848242" y="2345935"/>
            <a:ext cx="673774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C422A5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let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¢</a:t>
            </a:r>
            <a:r>
              <a:rPr lang="en-US" sz="2800" baseline="30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k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be simplex labeled with </a:t>
            </a:r>
            <a:r>
              <a:rPr lang="en-US" sz="28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+1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values</a:t>
            </a:r>
            <a:endParaRPr lang="en-US" sz="2800" baseline="30000" dirty="0" smtClean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4039820" y="3057485"/>
            <a:ext cx="354616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tx1"/>
                </a:solidFill>
                <a:latin typeface="Symbol"/>
                <a:cs typeface="Arial" pitchFamily="34" charset="0"/>
                <a:sym typeface="Symbol"/>
              </a:rPr>
              <a:t>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¢</a:t>
            </a:r>
            <a:r>
              <a:rPr lang="en-US" sz="2800" baseline="30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k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its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-1)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-skeleton</a:t>
            </a:r>
            <a:endParaRPr lang="en-US" sz="2800" baseline="30000" dirty="0" smtClean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837747" y="3769035"/>
            <a:ext cx="6816290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FF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c: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!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Symbol"/>
                <a:cs typeface="Arial" pitchFamily="34" charset="0"/>
                <a:sym typeface="Symbol"/>
              </a:rPr>
              <a:t></a:t>
            </a:r>
            <a:r>
              <a:rPr lang="en-US" sz="2800" dirty="0">
                <a:solidFill>
                  <a:schemeClr val="tx1"/>
                </a:solidFill>
                <a:latin typeface="cmmi10"/>
                <a:cs typeface="Arial" pitchFamily="34" charset="0"/>
              </a:rPr>
              <a:t>¢</a:t>
            </a:r>
            <a:r>
              <a:rPr lang="en-US" sz="2800" baseline="30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k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well-defined simplicial map</a:t>
            </a:r>
            <a:endParaRPr lang="en-US" sz="2800" baseline="30000" dirty="0" smtClean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  <p:sp>
        <p:nvSpPr>
          <p:cNvPr id="10" name="Text Box 122"/>
          <p:cNvSpPr txBox="1">
            <a:spLocks noChangeArrowheads="1"/>
          </p:cNvSpPr>
          <p:nvPr/>
        </p:nvSpPr>
        <p:spPr bwMode="auto">
          <a:xfrm>
            <a:off x="837747" y="4480585"/>
            <a:ext cx="678262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9999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By lemma,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has simplicial approximation</a:t>
            </a:r>
            <a:endParaRPr lang="en-US" sz="2800" baseline="30000" dirty="0" smtClean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  <p:sp>
        <p:nvSpPr>
          <p:cNvPr id="11" name="Text Box 122"/>
          <p:cNvSpPr txBox="1">
            <a:spLocks noChangeArrowheads="1"/>
          </p:cNvSpPr>
          <p:nvPr/>
        </p:nvSpPr>
        <p:spPr bwMode="auto">
          <a:xfrm>
            <a:off x="2580211" y="5192137"/>
            <a:ext cx="504016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62EA1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Á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800" dirty="0" err="1" smtClean="0">
                <a:solidFill>
                  <a:schemeClr val="tx1"/>
                </a:solidFill>
                <a:latin typeface="Arial"/>
                <a:cs typeface="Arial" panose="020B0604020202020204" pitchFamily="34" charset="0"/>
              </a:rPr>
              <a:t>Div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¾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!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800" dirty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of </a:t>
            </a:r>
            <a:r>
              <a:rPr lang="en-US" sz="2800" dirty="0">
                <a:solidFill>
                  <a:schemeClr val="tx1"/>
                </a:solidFill>
                <a:latin typeface="cmmi10"/>
                <a:cs typeface="Arial" pitchFamily="34" charset="0"/>
              </a:rPr>
              <a:t>f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|</a:t>
            </a:r>
            <a:r>
              <a:rPr lang="en-US" sz="2800" dirty="0">
                <a:solidFill>
                  <a:schemeClr val="tx1"/>
                </a:solidFill>
                <a:latin typeface="cmsy10"/>
                <a:cs typeface="Arial" pitchFamily="34" charset="0"/>
              </a:rPr>
              <a:t>A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| </a:t>
            </a:r>
            <a:r>
              <a:rPr lang="en-US" sz="2800" dirty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! 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|</a:t>
            </a:r>
            <a:r>
              <a:rPr lang="en-US" sz="2800" dirty="0">
                <a:solidFill>
                  <a:schemeClr val="tx1"/>
                </a:solidFill>
                <a:latin typeface="cmsy10"/>
                <a:cs typeface="Arial" pitchFamily="34" charset="0"/>
              </a:rPr>
              <a:t>B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|</a:t>
            </a:r>
            <a:endParaRPr lang="en-US" sz="2800" baseline="30000" dirty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9187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Theorem Proof Sketch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4-Mar-15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77</a:t>
            </a:fld>
            <a:endParaRPr lang="en-US"/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1163855" y="1746205"/>
            <a:ext cx="6816290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FF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c: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!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Symbol"/>
                <a:cs typeface="Arial" pitchFamily="34" charset="0"/>
                <a:sym typeface="Symbol"/>
              </a:rPr>
              <a:t></a:t>
            </a:r>
            <a:r>
              <a:rPr lang="en-US" sz="2800" dirty="0">
                <a:solidFill>
                  <a:schemeClr val="tx1"/>
                </a:solidFill>
                <a:latin typeface="cmmi10"/>
                <a:cs typeface="Arial" pitchFamily="34" charset="0"/>
              </a:rPr>
              <a:t>¢</a:t>
            </a:r>
            <a:r>
              <a:rPr lang="en-US" sz="2800" baseline="30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k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well-defined simplicial map</a:t>
            </a:r>
            <a:endParaRPr lang="en-US" sz="2800" baseline="30000" dirty="0" smtClean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  <p:sp>
        <p:nvSpPr>
          <p:cNvPr id="10" name="Text Box 122"/>
          <p:cNvSpPr txBox="1">
            <a:spLocks noChangeArrowheads="1"/>
          </p:cNvSpPr>
          <p:nvPr/>
        </p:nvSpPr>
        <p:spPr bwMode="auto">
          <a:xfrm>
            <a:off x="1163855" y="2557356"/>
            <a:ext cx="678262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9999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By lemma,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has simplicial approximation</a:t>
            </a:r>
            <a:endParaRPr lang="en-US" sz="2800" baseline="30000" dirty="0" smtClean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  <p:sp>
        <p:nvSpPr>
          <p:cNvPr id="11" name="Text Box 122"/>
          <p:cNvSpPr txBox="1">
            <a:spLocks noChangeArrowheads="1"/>
          </p:cNvSpPr>
          <p:nvPr/>
        </p:nvSpPr>
        <p:spPr bwMode="auto">
          <a:xfrm>
            <a:off x="2906319" y="3368507"/>
            <a:ext cx="504016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62EA1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Á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800" dirty="0" err="1" smtClean="0">
                <a:solidFill>
                  <a:schemeClr val="tx1"/>
                </a:solidFill>
                <a:latin typeface="Arial"/>
                <a:cs typeface="Arial" panose="020B0604020202020204" pitchFamily="34" charset="0"/>
              </a:rPr>
              <a:t>Div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¾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!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800" dirty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of </a:t>
            </a:r>
            <a:r>
              <a:rPr lang="en-US" sz="2800" dirty="0">
                <a:solidFill>
                  <a:schemeClr val="tx1"/>
                </a:solidFill>
                <a:latin typeface="cmmi10"/>
                <a:cs typeface="Arial" pitchFamily="34" charset="0"/>
              </a:rPr>
              <a:t>f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|</a:t>
            </a:r>
            <a:r>
              <a:rPr lang="en-US" sz="2800" dirty="0">
                <a:solidFill>
                  <a:schemeClr val="tx1"/>
                </a:solidFill>
                <a:latin typeface="cmsy10"/>
                <a:cs typeface="Arial" pitchFamily="34" charset="0"/>
              </a:rPr>
              <a:t>A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| </a:t>
            </a:r>
            <a:r>
              <a:rPr lang="en-US" sz="2800" dirty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! 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|</a:t>
            </a:r>
            <a:r>
              <a:rPr lang="en-US" sz="2800" dirty="0">
                <a:solidFill>
                  <a:schemeClr val="tx1"/>
                </a:solidFill>
                <a:latin typeface="cmsy10"/>
                <a:cs typeface="Arial" pitchFamily="34" charset="0"/>
              </a:rPr>
              <a:t>B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|</a:t>
            </a:r>
            <a:endParaRPr lang="en-US" sz="2800" baseline="30000" dirty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  <p:sp>
        <p:nvSpPr>
          <p:cNvPr id="12" name="Text Box 122"/>
          <p:cNvSpPr txBox="1">
            <a:spLocks noChangeArrowheads="1"/>
          </p:cNvSpPr>
          <p:nvPr/>
        </p:nvSpPr>
        <p:spPr bwMode="auto">
          <a:xfrm>
            <a:off x="1163855" y="4179658"/>
            <a:ext cx="545854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composition </a:t>
            </a:r>
            <a:r>
              <a:rPr lang="en-US" sz="2800" dirty="0" err="1" smtClean="0">
                <a:solidFill>
                  <a:schemeClr val="tx1"/>
                </a:solidFill>
                <a:latin typeface="Arial"/>
                <a:cs typeface="Arial" panose="020B0604020202020204" pitchFamily="34" charset="0"/>
              </a:rPr>
              <a:t>Div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¾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!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800" dirty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cmsy10"/>
                <a:cs typeface="Arial" pitchFamily="34" charset="0"/>
              </a:rPr>
              <a:t>!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Symbol"/>
                <a:cs typeface="Arial" pitchFamily="34" charset="0"/>
                <a:sym typeface="Symbol"/>
              </a:rPr>
              <a:t></a:t>
            </a:r>
            <a:r>
              <a:rPr lang="en-US" sz="2800" dirty="0">
                <a:solidFill>
                  <a:schemeClr val="tx1"/>
                </a:solidFill>
                <a:latin typeface="cmmi10"/>
                <a:cs typeface="Arial" pitchFamily="34" charset="0"/>
              </a:rPr>
              <a:t>¢</a:t>
            </a:r>
            <a:r>
              <a:rPr lang="en-US" sz="2800" baseline="30000" dirty="0">
                <a:solidFill>
                  <a:schemeClr val="tx1"/>
                </a:solidFill>
                <a:latin typeface="cmmi10"/>
                <a:cs typeface="Arial" pitchFamily="34" charset="0"/>
              </a:rPr>
              <a:t>k</a:t>
            </a:r>
            <a:endParaRPr lang="en-US" sz="2800" baseline="30000" dirty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  <p:sp>
        <p:nvSpPr>
          <p:cNvPr id="13" name="Text Box 122"/>
          <p:cNvSpPr txBox="1">
            <a:spLocks noChangeArrowheads="1"/>
          </p:cNvSpPr>
          <p:nvPr/>
        </p:nvSpPr>
        <p:spPr bwMode="auto">
          <a:xfrm>
            <a:off x="2138481" y="4990809"/>
            <a:ext cx="5808000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C422A5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defines a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Sperner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coloring of</a:t>
            </a:r>
            <a:r>
              <a:rPr lang="en-US" sz="2800" dirty="0">
                <a:solidFill>
                  <a:schemeClr val="tx1"/>
                </a:solidFill>
                <a:latin typeface="Arial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Arial"/>
                <a:cs typeface="Arial" panose="020B0604020202020204" pitchFamily="34" charset="0"/>
              </a:rPr>
              <a:t>Div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¾</a:t>
            </a:r>
            <a:endParaRPr lang="en-US" sz="2800" baseline="30000" dirty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  <p:sp>
        <p:nvSpPr>
          <p:cNvPr id="14" name="Text Box 122"/>
          <p:cNvSpPr txBox="1">
            <a:spLocks noChangeArrowheads="1"/>
          </p:cNvSpPr>
          <p:nvPr/>
        </p:nvSpPr>
        <p:spPr bwMode="auto">
          <a:xfrm>
            <a:off x="1163855" y="5801961"/>
            <a:ext cx="544732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some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¿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in </a:t>
            </a:r>
            <a:r>
              <a:rPr lang="en-US" sz="2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Div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maps to all of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¢</a:t>
            </a:r>
            <a:r>
              <a:rPr lang="en-US" sz="2800" baseline="30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k</a:t>
            </a:r>
            <a:endParaRPr lang="en-US" sz="2800" baseline="30000" dirty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  <p:sp>
        <p:nvSpPr>
          <p:cNvPr id="15" name="Text Box 122"/>
          <p:cNvSpPr txBox="1">
            <a:spLocks noChangeArrowheads="1"/>
          </p:cNvSpPr>
          <p:nvPr/>
        </p:nvSpPr>
        <p:spPr bwMode="auto">
          <a:xfrm rot="19289557">
            <a:off x="5855852" y="5770563"/>
            <a:ext cx="240482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C422A5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Contradiction!</a:t>
            </a:r>
            <a:endParaRPr lang="en-US" sz="2800" baseline="30000" dirty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7902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k</a:t>
            </a:r>
            <a:r>
              <a:rPr lang="en-US" dirty="0" smtClean="0"/>
              <a:t>-Connectivity is an Eventual Property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4-Mar-15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78</a:t>
            </a:fld>
            <a:endParaRPr lang="en-US" dirty="0"/>
          </a:p>
        </p:txBody>
      </p:sp>
      <p:grpSp>
        <p:nvGrpSpPr>
          <p:cNvPr id="9" name="Group 70"/>
          <p:cNvGrpSpPr>
            <a:grpSpLocks/>
          </p:cNvGrpSpPr>
          <p:nvPr/>
        </p:nvGrpSpPr>
        <p:grpSpPr bwMode="auto">
          <a:xfrm>
            <a:off x="3598863" y="3006186"/>
            <a:ext cx="1946275" cy="1620838"/>
            <a:chOff x="3729" y="2639"/>
            <a:chExt cx="1226" cy="1021"/>
          </a:xfrm>
        </p:grpSpPr>
        <p:sp>
          <p:nvSpPr>
            <p:cNvPr id="10" name="Freeform 66"/>
            <p:cNvSpPr>
              <a:spLocks/>
            </p:cNvSpPr>
            <p:nvPr/>
          </p:nvSpPr>
          <p:spPr bwMode="auto">
            <a:xfrm>
              <a:off x="4096" y="2731"/>
              <a:ext cx="755" cy="84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52" y="848"/>
                </a:cxn>
                <a:cxn ang="0">
                  <a:pos x="755" y="320"/>
                </a:cxn>
                <a:cxn ang="0">
                  <a:pos x="0" y="0"/>
                </a:cxn>
              </a:cxnLst>
              <a:rect l="0" t="0" r="r" b="b"/>
              <a:pathLst>
                <a:path w="755" h="848">
                  <a:moveTo>
                    <a:pt x="0" y="0"/>
                  </a:moveTo>
                  <a:lnTo>
                    <a:pt x="652" y="848"/>
                  </a:lnTo>
                  <a:lnTo>
                    <a:pt x="755" y="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7C80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Freeform 65"/>
            <p:cNvSpPr>
              <a:spLocks/>
            </p:cNvSpPr>
            <p:nvPr/>
          </p:nvSpPr>
          <p:spPr bwMode="auto">
            <a:xfrm>
              <a:off x="3827" y="2720"/>
              <a:ext cx="931" cy="890"/>
            </a:xfrm>
            <a:custGeom>
              <a:avLst/>
              <a:gdLst/>
              <a:ahLst/>
              <a:cxnLst>
                <a:cxn ang="0">
                  <a:pos x="269" y="0"/>
                </a:cxn>
                <a:cxn ang="0">
                  <a:pos x="931" y="890"/>
                </a:cxn>
                <a:cxn ang="0">
                  <a:pos x="0" y="817"/>
                </a:cxn>
                <a:cxn ang="0">
                  <a:pos x="269" y="0"/>
                </a:cxn>
              </a:cxnLst>
              <a:rect l="0" t="0" r="r" b="b"/>
              <a:pathLst>
                <a:path w="931" h="890">
                  <a:moveTo>
                    <a:pt x="269" y="0"/>
                  </a:moveTo>
                  <a:lnTo>
                    <a:pt x="931" y="890"/>
                  </a:lnTo>
                  <a:lnTo>
                    <a:pt x="0" y="817"/>
                  </a:lnTo>
                  <a:lnTo>
                    <a:pt x="269" y="0"/>
                  </a:lnTo>
                  <a:close/>
                </a:path>
              </a:pathLst>
            </a:custGeom>
            <a:gradFill rotWithShape="0">
              <a:gsLst>
                <a:gs pos="0">
                  <a:srgbClr val="FF0000">
                    <a:gamma/>
                    <a:shade val="46275"/>
                    <a:invGamma/>
                  </a:srgbClr>
                </a:gs>
                <a:gs pos="50000">
                  <a:srgbClr val="FF0000"/>
                </a:gs>
                <a:gs pos="100000">
                  <a:srgbClr val="FF00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2" name="Group 52"/>
            <p:cNvGrpSpPr>
              <a:grpSpLocks/>
            </p:cNvGrpSpPr>
            <p:nvPr/>
          </p:nvGrpSpPr>
          <p:grpSpPr bwMode="auto">
            <a:xfrm>
              <a:off x="4003" y="2639"/>
              <a:ext cx="194" cy="165"/>
              <a:chOff x="3366" y="2963"/>
              <a:chExt cx="432" cy="384"/>
            </a:xfrm>
          </p:grpSpPr>
          <p:sp>
            <p:nvSpPr>
              <p:cNvPr id="23" name="Oval 53"/>
              <p:cNvSpPr>
                <a:spLocks noChangeArrowheads="1"/>
              </p:cNvSpPr>
              <p:nvPr/>
            </p:nvSpPr>
            <p:spPr bwMode="auto">
              <a:xfrm>
                <a:off x="3366" y="2963"/>
                <a:ext cx="432" cy="384"/>
              </a:xfrm>
              <a:prstGeom prst="ellipse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" name="Oval 54"/>
              <p:cNvSpPr>
                <a:spLocks noChangeArrowheads="1"/>
              </p:cNvSpPr>
              <p:nvPr/>
            </p:nvSpPr>
            <p:spPr bwMode="auto">
              <a:xfrm>
                <a:off x="3655" y="3055"/>
                <a:ext cx="62" cy="134"/>
              </a:xfrm>
              <a:prstGeom prst="ellipse">
                <a:avLst/>
              </a:prstGeom>
              <a:solidFill>
                <a:srgbClr val="FF7C8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3" name="Group 61"/>
            <p:cNvGrpSpPr>
              <a:grpSpLocks/>
            </p:cNvGrpSpPr>
            <p:nvPr/>
          </p:nvGrpSpPr>
          <p:grpSpPr bwMode="auto">
            <a:xfrm>
              <a:off x="4653" y="3495"/>
              <a:ext cx="194" cy="165"/>
              <a:chOff x="3366" y="2963"/>
              <a:chExt cx="432" cy="384"/>
            </a:xfrm>
          </p:grpSpPr>
          <p:sp>
            <p:nvSpPr>
              <p:cNvPr id="21" name="Oval 62"/>
              <p:cNvSpPr>
                <a:spLocks noChangeArrowheads="1"/>
              </p:cNvSpPr>
              <p:nvPr/>
            </p:nvSpPr>
            <p:spPr bwMode="auto">
              <a:xfrm>
                <a:off x="3366" y="2963"/>
                <a:ext cx="432" cy="384"/>
              </a:xfrm>
              <a:prstGeom prst="ellipse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" name="Oval 63"/>
              <p:cNvSpPr>
                <a:spLocks noChangeArrowheads="1"/>
              </p:cNvSpPr>
              <p:nvPr/>
            </p:nvSpPr>
            <p:spPr bwMode="auto">
              <a:xfrm>
                <a:off x="3655" y="3055"/>
                <a:ext cx="62" cy="134"/>
              </a:xfrm>
              <a:prstGeom prst="ellipse">
                <a:avLst/>
              </a:prstGeom>
              <a:solidFill>
                <a:srgbClr val="FF7C8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4" name="Line 67"/>
            <p:cNvSpPr>
              <a:spLocks noChangeShapeType="1"/>
            </p:cNvSpPr>
            <p:nvPr/>
          </p:nvSpPr>
          <p:spPr bwMode="auto">
            <a:xfrm flipV="1">
              <a:off x="3817" y="3051"/>
              <a:ext cx="1055" cy="4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5" name="Group 58"/>
            <p:cNvGrpSpPr>
              <a:grpSpLocks/>
            </p:cNvGrpSpPr>
            <p:nvPr/>
          </p:nvGrpSpPr>
          <p:grpSpPr bwMode="auto">
            <a:xfrm>
              <a:off x="3729" y="3452"/>
              <a:ext cx="194" cy="165"/>
              <a:chOff x="3366" y="2963"/>
              <a:chExt cx="432" cy="384"/>
            </a:xfrm>
          </p:grpSpPr>
          <p:sp>
            <p:nvSpPr>
              <p:cNvPr id="19" name="Oval 59"/>
              <p:cNvSpPr>
                <a:spLocks noChangeArrowheads="1"/>
              </p:cNvSpPr>
              <p:nvPr/>
            </p:nvSpPr>
            <p:spPr bwMode="auto">
              <a:xfrm>
                <a:off x="3366" y="2963"/>
                <a:ext cx="432" cy="384"/>
              </a:xfrm>
              <a:prstGeom prst="ellipse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" name="Oval 60"/>
              <p:cNvSpPr>
                <a:spLocks noChangeArrowheads="1"/>
              </p:cNvSpPr>
              <p:nvPr/>
            </p:nvSpPr>
            <p:spPr bwMode="auto">
              <a:xfrm>
                <a:off x="3655" y="3055"/>
                <a:ext cx="62" cy="134"/>
              </a:xfrm>
              <a:prstGeom prst="ellipse">
                <a:avLst/>
              </a:prstGeom>
              <a:solidFill>
                <a:srgbClr val="FF7C8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6" name="Group 55"/>
            <p:cNvGrpSpPr>
              <a:grpSpLocks/>
            </p:cNvGrpSpPr>
            <p:nvPr/>
          </p:nvGrpSpPr>
          <p:grpSpPr bwMode="auto">
            <a:xfrm>
              <a:off x="4761" y="2952"/>
              <a:ext cx="194" cy="165"/>
              <a:chOff x="3366" y="2963"/>
              <a:chExt cx="432" cy="384"/>
            </a:xfrm>
          </p:grpSpPr>
          <p:sp>
            <p:nvSpPr>
              <p:cNvPr id="17" name="Oval 56"/>
              <p:cNvSpPr>
                <a:spLocks noChangeArrowheads="1"/>
              </p:cNvSpPr>
              <p:nvPr/>
            </p:nvSpPr>
            <p:spPr bwMode="auto">
              <a:xfrm>
                <a:off x="3366" y="2963"/>
                <a:ext cx="432" cy="384"/>
              </a:xfrm>
              <a:prstGeom prst="ellipse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" name="Oval 57"/>
              <p:cNvSpPr>
                <a:spLocks noChangeArrowheads="1"/>
              </p:cNvSpPr>
              <p:nvPr/>
            </p:nvSpPr>
            <p:spPr bwMode="auto">
              <a:xfrm>
                <a:off x="3655" y="3055"/>
                <a:ext cx="62" cy="134"/>
              </a:xfrm>
              <a:prstGeom prst="ellipse">
                <a:avLst/>
              </a:prstGeom>
              <a:solidFill>
                <a:srgbClr val="FF7C8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25" name="Text Box 122"/>
          <p:cNvSpPr txBox="1">
            <a:spLocks noChangeArrowheads="1"/>
          </p:cNvSpPr>
          <p:nvPr/>
        </p:nvSpPr>
        <p:spPr bwMode="auto">
          <a:xfrm>
            <a:off x="2821448" y="5125339"/>
            <a:ext cx="3501104" cy="954107"/>
          </a:xfrm>
          <a:prstGeom prst="rect">
            <a:avLst/>
          </a:prstGeom>
          <a:solidFill>
            <a:schemeClr val="bg2">
              <a:lumMod val="20000"/>
              <a:lumOff val="80000"/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Individual simplex is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-connected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0086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k</a:t>
            </a:r>
            <a:r>
              <a:rPr lang="en-US" dirty="0"/>
              <a:t>-</a:t>
            </a:r>
            <a:r>
              <a:rPr lang="en-US" dirty="0" smtClean="0"/>
              <a:t>Connectivity has a Critical State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4-Mar-15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79</a:t>
            </a:fld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405187" y="2695575"/>
            <a:ext cx="2114550" cy="13716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</a:t>
            </a:r>
          </a:p>
        </p:txBody>
      </p:sp>
      <p:sp>
        <p:nvSpPr>
          <p:cNvPr id="7" name="Oval 6"/>
          <p:cNvSpPr/>
          <p:nvPr/>
        </p:nvSpPr>
        <p:spPr>
          <a:xfrm>
            <a:off x="1724025" y="4552950"/>
            <a:ext cx="2114550" cy="13716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5038725" y="4552950"/>
            <a:ext cx="2114550" cy="13716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3405187" y="4552950"/>
            <a:ext cx="2114550" cy="1371600"/>
          </a:xfrm>
          <a:prstGeom prst="ellipse">
            <a:avLst/>
          </a:prstGeom>
          <a:solidFill>
            <a:schemeClr val="accent1">
              <a:lumMod val="20000"/>
              <a:lumOff val="80000"/>
              <a:alpha val="48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4" name="Straight Arrow Connector 13"/>
          <p:cNvCxnSpPr>
            <a:stCxn id="6" idx="3"/>
            <a:endCxn id="7" idx="0"/>
          </p:cNvCxnSpPr>
          <p:nvPr/>
        </p:nvCxnSpPr>
        <p:spPr bwMode="auto">
          <a:xfrm rot="5400000">
            <a:off x="2904758" y="3742851"/>
            <a:ext cx="686641" cy="933556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>
            <a:stCxn id="6" idx="5"/>
            <a:endCxn id="9" idx="0"/>
          </p:cNvCxnSpPr>
          <p:nvPr/>
        </p:nvCxnSpPr>
        <p:spPr bwMode="auto">
          <a:xfrm rot="16200000" flipH="1">
            <a:off x="5309714" y="3766663"/>
            <a:ext cx="686641" cy="885932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9" name="Straight Arrow Connector 18"/>
          <p:cNvCxnSpPr>
            <a:stCxn id="6" idx="4"/>
            <a:endCxn id="8" idx="0"/>
          </p:cNvCxnSpPr>
          <p:nvPr/>
        </p:nvCxnSpPr>
        <p:spPr bwMode="auto">
          <a:xfrm rot="5400000">
            <a:off x="4219575" y="4310062"/>
            <a:ext cx="485775" cy="1588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7" name="Text Box 122"/>
          <p:cNvSpPr txBox="1">
            <a:spLocks noChangeArrowheads="1"/>
          </p:cNvSpPr>
          <p:nvPr/>
        </p:nvSpPr>
        <p:spPr bwMode="auto">
          <a:xfrm>
            <a:off x="2949078" y="5890801"/>
            <a:ext cx="302518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each </a:t>
            </a:r>
            <a:r>
              <a:rPr lang="en-US" sz="28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-connected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Text Box 122"/>
          <p:cNvSpPr txBox="1">
            <a:spLocks noChangeArrowheads="1"/>
          </p:cNvSpPr>
          <p:nvPr/>
        </p:nvSpPr>
        <p:spPr bwMode="auto">
          <a:xfrm>
            <a:off x="6241809" y="3547492"/>
            <a:ext cx="182293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next steps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Text Box 122"/>
          <p:cNvSpPr txBox="1">
            <a:spLocks noChangeArrowheads="1"/>
          </p:cNvSpPr>
          <p:nvPr/>
        </p:nvSpPr>
        <p:spPr bwMode="auto">
          <a:xfrm>
            <a:off x="3199670" y="2172355"/>
            <a:ext cx="274466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not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-connected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9349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Critical State in Layered 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4-Mar-15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80</a:t>
            </a:fld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405187" y="2695575"/>
            <a:ext cx="2114550" cy="13716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</a:t>
            </a:r>
          </a:p>
        </p:txBody>
      </p:sp>
      <p:sp>
        <p:nvSpPr>
          <p:cNvPr id="7" name="Oval 6"/>
          <p:cNvSpPr/>
          <p:nvPr/>
        </p:nvSpPr>
        <p:spPr>
          <a:xfrm>
            <a:off x="1724025" y="4552950"/>
            <a:ext cx="2114550" cy="13716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5038725" y="4552950"/>
            <a:ext cx="2114550" cy="13716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3405187" y="4552950"/>
            <a:ext cx="2114550" cy="1371600"/>
          </a:xfrm>
          <a:prstGeom prst="ellipse">
            <a:avLst/>
          </a:prstGeom>
          <a:solidFill>
            <a:schemeClr val="accent1">
              <a:lumMod val="20000"/>
              <a:lumOff val="80000"/>
              <a:alpha val="48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4" name="Straight Arrow Connector 13"/>
          <p:cNvCxnSpPr>
            <a:stCxn id="6" idx="3"/>
            <a:endCxn id="7" idx="0"/>
          </p:cNvCxnSpPr>
          <p:nvPr/>
        </p:nvCxnSpPr>
        <p:spPr bwMode="auto">
          <a:xfrm rot="5400000">
            <a:off x="2904758" y="3742851"/>
            <a:ext cx="686641" cy="933556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>
            <a:stCxn id="6" idx="5"/>
            <a:endCxn id="9" idx="0"/>
          </p:cNvCxnSpPr>
          <p:nvPr/>
        </p:nvCxnSpPr>
        <p:spPr bwMode="auto">
          <a:xfrm rot="16200000" flipH="1">
            <a:off x="5309714" y="3766663"/>
            <a:ext cx="686641" cy="885932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9" name="Straight Arrow Connector 18"/>
          <p:cNvCxnSpPr>
            <a:stCxn id="6" idx="4"/>
            <a:endCxn id="8" idx="0"/>
          </p:cNvCxnSpPr>
          <p:nvPr/>
        </p:nvCxnSpPr>
        <p:spPr bwMode="auto">
          <a:xfrm rot="5400000">
            <a:off x="4219575" y="4310062"/>
            <a:ext cx="485775" cy="1588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3" name="TextBox 22"/>
          <p:cNvSpPr txBox="1"/>
          <p:nvPr/>
        </p:nvSpPr>
        <p:spPr>
          <a:xfrm>
            <a:off x="2499090" y="3667125"/>
            <a:ext cx="4443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U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785860" y="4038600"/>
            <a:ext cx="4235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V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935455" y="3676650"/>
            <a:ext cx="5228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W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926818" y="4933881"/>
            <a:ext cx="15888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C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 U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8223" y="4933881"/>
            <a:ext cx="15888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800" dirty="0">
                <a:solidFill>
                  <a:schemeClr val="tx1"/>
                </a:solidFill>
                <a:latin typeface="Arial"/>
                <a:cs typeface="Arial" pitchFamily="34" charset="0"/>
              </a:rPr>
              <a:t>C </a:t>
            </a:r>
            <a:r>
              <a:rPr lang="en-US" sz="2800" dirty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2800" dirty="0">
                <a:solidFill>
                  <a:schemeClr val="tx1"/>
                </a:solidFill>
                <a:latin typeface="Arial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V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363182" y="4933881"/>
            <a:ext cx="16674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800" dirty="0">
                <a:solidFill>
                  <a:schemeClr val="tx1"/>
                </a:solidFill>
                <a:latin typeface="Arial"/>
                <a:cs typeface="Arial" pitchFamily="34" charset="0"/>
              </a:rPr>
              <a:t>C </a:t>
            </a:r>
            <a:r>
              <a:rPr lang="en-US" sz="2800" dirty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2800" dirty="0">
                <a:solidFill>
                  <a:schemeClr val="tx1"/>
                </a:solidFill>
                <a:latin typeface="Arial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W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Text Box 122"/>
          <p:cNvSpPr txBox="1">
            <a:spLocks noChangeArrowheads="1"/>
          </p:cNvSpPr>
          <p:nvPr/>
        </p:nvSpPr>
        <p:spPr bwMode="auto">
          <a:xfrm>
            <a:off x="2949078" y="5890801"/>
            <a:ext cx="302518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each </a:t>
            </a:r>
            <a:r>
              <a:rPr lang="en-US" sz="28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-connected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Text Box 122"/>
          <p:cNvSpPr txBox="1">
            <a:spLocks noChangeArrowheads="1"/>
          </p:cNvSpPr>
          <p:nvPr/>
        </p:nvSpPr>
        <p:spPr bwMode="auto">
          <a:xfrm>
            <a:off x="6582341" y="3485989"/>
            <a:ext cx="2335233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participants next layer</a:t>
            </a:r>
          </a:p>
        </p:txBody>
      </p:sp>
      <p:sp>
        <p:nvSpPr>
          <p:cNvPr id="30" name="Text Box 122"/>
          <p:cNvSpPr txBox="1">
            <a:spLocks noChangeArrowheads="1"/>
          </p:cNvSpPr>
          <p:nvPr/>
        </p:nvSpPr>
        <p:spPr bwMode="auto">
          <a:xfrm>
            <a:off x="3199670" y="2172355"/>
            <a:ext cx="2744661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not </a:t>
            </a:r>
            <a:r>
              <a:rPr lang="en-US" sz="28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-connected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86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 Strategy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4-Mar-15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81</a:t>
            </a:fld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405187" y="2695575"/>
            <a:ext cx="2114550" cy="13716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</a:t>
            </a:r>
          </a:p>
        </p:txBody>
      </p:sp>
      <p:sp>
        <p:nvSpPr>
          <p:cNvPr id="7" name="Oval 6"/>
          <p:cNvSpPr/>
          <p:nvPr/>
        </p:nvSpPr>
        <p:spPr>
          <a:xfrm>
            <a:off x="1724025" y="4552950"/>
            <a:ext cx="2114550" cy="13716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5038725" y="4552950"/>
            <a:ext cx="2114550" cy="13716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3405187" y="4552950"/>
            <a:ext cx="2114550" cy="1371600"/>
          </a:xfrm>
          <a:prstGeom prst="ellipse">
            <a:avLst/>
          </a:prstGeom>
          <a:solidFill>
            <a:schemeClr val="accent1">
              <a:lumMod val="20000"/>
              <a:lumOff val="80000"/>
              <a:alpha val="48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4" name="Straight Arrow Connector 13"/>
          <p:cNvCxnSpPr>
            <a:stCxn id="6" idx="3"/>
            <a:endCxn id="7" idx="0"/>
          </p:cNvCxnSpPr>
          <p:nvPr/>
        </p:nvCxnSpPr>
        <p:spPr bwMode="auto">
          <a:xfrm rot="5400000">
            <a:off x="2904758" y="3742851"/>
            <a:ext cx="686641" cy="933556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>
            <a:stCxn id="6" idx="5"/>
            <a:endCxn id="9" idx="0"/>
          </p:cNvCxnSpPr>
          <p:nvPr/>
        </p:nvCxnSpPr>
        <p:spPr bwMode="auto">
          <a:xfrm rot="16200000" flipH="1">
            <a:off x="5309714" y="3766663"/>
            <a:ext cx="686641" cy="885932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9" name="Straight Arrow Connector 18"/>
          <p:cNvCxnSpPr>
            <a:stCxn id="6" idx="4"/>
            <a:endCxn id="8" idx="0"/>
          </p:cNvCxnSpPr>
          <p:nvPr/>
        </p:nvCxnSpPr>
        <p:spPr bwMode="auto">
          <a:xfrm rot="5400000">
            <a:off x="4219575" y="4310062"/>
            <a:ext cx="485775" cy="1588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3" name="TextBox 22"/>
          <p:cNvSpPr txBox="1"/>
          <p:nvPr/>
        </p:nvSpPr>
        <p:spPr>
          <a:xfrm>
            <a:off x="2499090" y="3667125"/>
            <a:ext cx="4443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U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785860" y="4038600"/>
            <a:ext cx="4235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V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935455" y="3676650"/>
            <a:ext cx="5228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W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926818" y="4933881"/>
            <a:ext cx="15888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C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 U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8223" y="4933881"/>
            <a:ext cx="15888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800" dirty="0">
                <a:solidFill>
                  <a:schemeClr val="tx1"/>
                </a:solidFill>
                <a:latin typeface="Arial"/>
                <a:cs typeface="Arial" pitchFamily="34" charset="0"/>
              </a:rPr>
              <a:t>C </a:t>
            </a:r>
            <a:r>
              <a:rPr lang="en-US" sz="2800" dirty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2800" dirty="0">
                <a:solidFill>
                  <a:schemeClr val="tx1"/>
                </a:solidFill>
                <a:latin typeface="Arial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V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363182" y="4933881"/>
            <a:ext cx="16674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800" dirty="0">
                <a:solidFill>
                  <a:schemeClr val="tx1"/>
                </a:solidFill>
                <a:latin typeface="Arial"/>
                <a:cs typeface="Arial" pitchFamily="34" charset="0"/>
              </a:rPr>
              <a:t>C </a:t>
            </a:r>
            <a:r>
              <a:rPr lang="en-US" sz="2800" dirty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2800" dirty="0">
                <a:solidFill>
                  <a:schemeClr val="tx1"/>
                </a:solidFill>
                <a:latin typeface="Arial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W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Text Box 122"/>
          <p:cNvSpPr txBox="1">
            <a:spLocks noChangeArrowheads="1"/>
          </p:cNvSpPr>
          <p:nvPr/>
        </p:nvSpPr>
        <p:spPr bwMode="auto">
          <a:xfrm>
            <a:off x="2949078" y="5890801"/>
            <a:ext cx="302518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each </a:t>
            </a:r>
            <a:r>
              <a:rPr lang="en-US" sz="28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-connected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Text Box 122"/>
          <p:cNvSpPr txBox="1">
            <a:spLocks noChangeArrowheads="1"/>
          </p:cNvSpPr>
          <p:nvPr/>
        </p:nvSpPr>
        <p:spPr bwMode="auto">
          <a:xfrm>
            <a:off x="3149976" y="2172355"/>
            <a:ext cx="2844048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not </a:t>
            </a:r>
            <a:r>
              <a:rPr lang="en-US" sz="2800" i="1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connected</a:t>
            </a:r>
            <a:endParaRPr lang="en-US" sz="2800" i="1" dirty="0" smtClean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urved Right Arrow 2"/>
          <p:cNvSpPr/>
          <p:nvPr/>
        </p:nvSpPr>
        <p:spPr>
          <a:xfrm flipH="1" flipV="1">
            <a:off x="6427364" y="2293749"/>
            <a:ext cx="1569768" cy="3967147"/>
          </a:xfrm>
          <a:prstGeom prst="curvedRightArrow">
            <a:avLst/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Text Box 122"/>
          <p:cNvSpPr txBox="1">
            <a:spLocks noChangeArrowheads="1"/>
          </p:cNvSpPr>
          <p:nvPr/>
        </p:nvSpPr>
        <p:spPr bwMode="auto">
          <a:xfrm>
            <a:off x="3991806" y="2461248"/>
            <a:ext cx="214513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-connected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Text Box 122"/>
          <p:cNvSpPr txBox="1">
            <a:spLocks noChangeArrowheads="1"/>
          </p:cNvSpPr>
          <p:nvPr/>
        </p:nvSpPr>
        <p:spPr bwMode="auto">
          <a:xfrm>
            <a:off x="7455156" y="3938260"/>
            <a:ext cx="1083951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Math!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Text Box 122"/>
          <p:cNvSpPr txBox="1">
            <a:spLocks noChangeArrowheads="1"/>
          </p:cNvSpPr>
          <p:nvPr/>
        </p:nvSpPr>
        <p:spPr bwMode="auto">
          <a:xfrm rot="19830880">
            <a:off x="537710" y="1683500"/>
            <a:ext cx="4722768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Contradiction! 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It was </a:t>
            </a:r>
            <a:r>
              <a:rPr lang="en-US" sz="28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-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connected all along!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2356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8" grpId="0" animBg="1"/>
      <p:bldP spid="31" grpId="0" animBg="1"/>
      <p:bldP spid="32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Nerve Lemma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4-Mar-15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82</a:t>
            </a:fld>
            <a:endParaRPr lang="en-US"/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628196" y="2513158"/>
            <a:ext cx="6901248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Reason about connectivity of a complex…</a:t>
            </a: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1348087" y="3951917"/>
            <a:ext cx="601959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From connectivity of components …</a:t>
            </a: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3786832" y="5390676"/>
            <a:ext cx="424128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And how they fit together.</a:t>
            </a:r>
          </a:p>
        </p:txBody>
      </p:sp>
    </p:spTree>
    <p:extLst>
      <p:ext uri="{BB962C8B-B14F-4D97-AF65-F5344CB8AC3E}">
        <p14:creationId xmlns:p14="http://schemas.microsoft.com/office/powerpoint/2010/main" val="458991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Covering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4-Mar-15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83</a:t>
            </a:fld>
            <a:endParaRPr lang="en-US"/>
          </a:p>
        </p:txBody>
      </p:sp>
      <p:pic>
        <p:nvPicPr>
          <p:cNvPr id="12" name="Picture 11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112626" y="2350053"/>
            <a:ext cx="8505307" cy="1379917"/>
          </a:xfrm>
          <a:prstGeom prst="rect">
            <a:avLst/>
          </a:prstGeom>
          <a:noFill/>
          <a:ln/>
          <a:effectLst/>
        </p:spPr>
      </p:pic>
      <p:sp>
        <p:nvSpPr>
          <p:cNvPr id="9" name="Rounded Rectangular Callout 8"/>
          <p:cNvSpPr/>
          <p:nvPr/>
        </p:nvSpPr>
        <p:spPr>
          <a:xfrm>
            <a:off x="247650" y="2409825"/>
            <a:ext cx="933450" cy="1266825"/>
          </a:xfrm>
          <a:prstGeom prst="wedgeRoundRectCallout">
            <a:avLst>
              <a:gd name="adj1" fmla="val 64881"/>
              <a:gd name="adj2" fmla="val 143703"/>
              <a:gd name="adj3" fmla="val 16667"/>
            </a:avLst>
          </a:prstGeom>
          <a:noFill/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 Box 122"/>
          <p:cNvSpPr txBox="1">
            <a:spLocks noChangeArrowheads="1"/>
          </p:cNvSpPr>
          <p:nvPr/>
        </p:nvSpPr>
        <p:spPr bwMode="auto">
          <a:xfrm>
            <a:off x="551038" y="5034810"/>
            <a:ext cx="235408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Complex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Covering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4-Mar-15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84</a:t>
            </a:fld>
            <a:endParaRPr lang="en-US"/>
          </a:p>
        </p:txBody>
      </p:sp>
      <p:pic>
        <p:nvPicPr>
          <p:cNvPr id="12" name="Picture 11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112626" y="2350053"/>
            <a:ext cx="8505307" cy="1379917"/>
          </a:xfrm>
          <a:prstGeom prst="rect">
            <a:avLst/>
          </a:prstGeom>
          <a:noFill/>
          <a:ln/>
          <a:effectLst/>
        </p:spPr>
      </p:pic>
      <p:sp>
        <p:nvSpPr>
          <p:cNvPr id="9" name="Rounded Rectangular Callout 8"/>
          <p:cNvSpPr/>
          <p:nvPr/>
        </p:nvSpPr>
        <p:spPr>
          <a:xfrm>
            <a:off x="247650" y="2409825"/>
            <a:ext cx="933450" cy="1266825"/>
          </a:xfrm>
          <a:prstGeom prst="wedgeRoundRectCallout">
            <a:avLst>
              <a:gd name="adj1" fmla="val 64881"/>
              <a:gd name="adj2" fmla="val 143703"/>
              <a:gd name="adj3" fmla="val 16667"/>
            </a:avLst>
          </a:prstGeom>
          <a:noFill/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 Box 122"/>
          <p:cNvSpPr txBox="1">
            <a:spLocks noChangeArrowheads="1"/>
          </p:cNvSpPr>
          <p:nvPr/>
        </p:nvSpPr>
        <p:spPr bwMode="auto">
          <a:xfrm>
            <a:off x="551038" y="5034810"/>
            <a:ext cx="235408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Complex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ounded Rectangular Callout 7"/>
          <p:cNvSpPr/>
          <p:nvPr/>
        </p:nvSpPr>
        <p:spPr>
          <a:xfrm>
            <a:off x="2390775" y="2409825"/>
            <a:ext cx="6381750" cy="1266825"/>
          </a:xfrm>
          <a:prstGeom prst="wedgeRoundRectCallout">
            <a:avLst>
              <a:gd name="adj1" fmla="val -3486"/>
              <a:gd name="adj2" fmla="val 144455"/>
              <a:gd name="adj3" fmla="val 16667"/>
            </a:avLst>
          </a:prstGeom>
          <a:noFill/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 Box 122"/>
          <p:cNvSpPr txBox="1">
            <a:spLocks noChangeArrowheads="1"/>
          </p:cNvSpPr>
          <p:nvPr/>
        </p:nvSpPr>
        <p:spPr bwMode="auto">
          <a:xfrm>
            <a:off x="4322081" y="4977660"/>
            <a:ext cx="272878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Covering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4-Mar-15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85</a:t>
            </a:fld>
            <a:endParaRPr lang="en-US"/>
          </a:p>
        </p:txBody>
      </p:sp>
      <p:pic>
        <p:nvPicPr>
          <p:cNvPr id="17" name="Picture 16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3578916" y="3470970"/>
            <a:ext cx="4222211" cy="762718"/>
          </a:xfrm>
          <a:prstGeom prst="rect">
            <a:avLst/>
          </a:prstGeom>
          <a:noFill/>
          <a:ln/>
          <a:effectLst/>
        </p:spPr>
      </p:pic>
      <p:sp>
        <p:nvSpPr>
          <p:cNvPr id="13" name="Rounded Rectangular Callout 12"/>
          <p:cNvSpPr/>
          <p:nvPr/>
        </p:nvSpPr>
        <p:spPr>
          <a:xfrm>
            <a:off x="1581149" y="2019300"/>
            <a:ext cx="1057275" cy="1266825"/>
          </a:xfrm>
          <a:prstGeom prst="wedgeRoundRectCallout">
            <a:avLst>
              <a:gd name="adj1" fmla="val 236154"/>
              <a:gd name="adj2" fmla="val -8928"/>
              <a:gd name="adj3" fmla="val 16667"/>
            </a:avLst>
          </a:prstGeom>
          <a:noFill/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 Box 122"/>
          <p:cNvSpPr txBox="1">
            <a:spLocks noChangeArrowheads="1"/>
          </p:cNvSpPr>
          <p:nvPr/>
        </p:nvSpPr>
        <p:spPr bwMode="auto">
          <a:xfrm>
            <a:off x="4799188" y="2243985"/>
            <a:ext cx="266636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Vertex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ounded Rectangular Callout 14"/>
          <p:cNvSpPr/>
          <p:nvPr/>
        </p:nvSpPr>
        <p:spPr>
          <a:xfrm>
            <a:off x="3480351" y="3238086"/>
            <a:ext cx="4400965" cy="1272210"/>
          </a:xfrm>
          <a:prstGeom prst="wedgeRoundRectCallout">
            <a:avLst>
              <a:gd name="adj1" fmla="val -32628"/>
              <a:gd name="adj2" fmla="val 92895"/>
              <a:gd name="adj3" fmla="val 16667"/>
            </a:avLst>
          </a:prstGeom>
          <a:noFill/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 Box 122"/>
          <p:cNvSpPr txBox="1">
            <a:spLocks noChangeArrowheads="1"/>
          </p:cNvSpPr>
          <p:nvPr/>
        </p:nvSpPr>
        <p:spPr bwMode="auto">
          <a:xfrm>
            <a:off x="860563" y="5171297"/>
            <a:ext cx="4800600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Simplex, if </a:t>
            </a:r>
            <a:r>
              <a:rPr lang="en-US" sz="3200" dirty="0" err="1" smtClean="0">
                <a:solidFill>
                  <a:schemeClr val="tx1"/>
                </a:solidFill>
                <a:latin typeface="cmsy10"/>
                <a:cs typeface="Arial" pitchFamily="34" charset="0"/>
              </a:rPr>
              <a:t>ÅC</a:t>
            </a:r>
            <a:r>
              <a:rPr lang="en-US" sz="3200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non-empty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3" name="Picture 22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/>
          <a:stretch>
            <a:fillRect/>
          </a:stretch>
        </p:blipFill>
        <p:spPr bwMode="auto">
          <a:xfrm>
            <a:off x="1801987" y="2271648"/>
            <a:ext cx="644741" cy="703701"/>
          </a:xfrm>
          <a:prstGeom prst="rect">
            <a:avLst/>
          </a:prstGeom>
          <a:noFill/>
          <a:ln/>
          <a:effectLst/>
        </p:spPr>
      </p:pic>
      <p:pic>
        <p:nvPicPr>
          <p:cNvPr id="18" name="Picture 17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/>
          <a:stretch>
            <a:fillRect/>
          </a:stretch>
        </p:blipFill>
        <p:spPr bwMode="auto">
          <a:xfrm>
            <a:off x="2754998" y="857250"/>
            <a:ext cx="3634005" cy="762343"/>
          </a:xfrm>
          <a:prstGeom prst="rect">
            <a:avLst/>
          </a:prstGeom>
          <a:noFill/>
          <a:ln/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7941E-3775-4AE4-9CC2-B79594A1BC82}" type="datetime5">
              <a:rPr lang="en-US"/>
              <a:pPr/>
              <a:t>4-Mar-15</a:t>
            </a:fld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AD7FA-E107-4FCF-95FD-3E09304EED1E}" type="slidenum">
              <a:rPr lang="en-US"/>
              <a:pPr/>
              <a:t>86</a:t>
            </a:fld>
            <a:endParaRPr lang="en-US"/>
          </a:p>
        </p:txBody>
      </p:sp>
      <p:sp>
        <p:nvSpPr>
          <p:cNvPr id="550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Nerve Example: Sphere</a:t>
            </a:r>
            <a:endParaRPr lang="en-GB" sz="4000" dirty="0"/>
          </a:p>
        </p:txBody>
      </p:sp>
      <p:sp>
        <p:nvSpPr>
          <p:cNvPr id="550918" name="Freeform 6"/>
          <p:cNvSpPr>
            <a:spLocks/>
          </p:cNvSpPr>
          <p:nvPr/>
        </p:nvSpPr>
        <p:spPr bwMode="auto">
          <a:xfrm>
            <a:off x="5192713" y="2473325"/>
            <a:ext cx="1227137" cy="19161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63" y="339"/>
              </a:cxn>
              <a:cxn ang="0">
                <a:pos x="685" y="827"/>
              </a:cxn>
              <a:cxn ang="0">
                <a:pos x="34" y="1207"/>
              </a:cxn>
            </a:cxnLst>
            <a:rect l="0" t="0" r="r" b="b"/>
            <a:pathLst>
              <a:path w="773" h="1207">
                <a:moveTo>
                  <a:pt x="0" y="0"/>
                </a:moveTo>
                <a:cubicBezTo>
                  <a:pt x="224" y="100"/>
                  <a:pt x="449" y="201"/>
                  <a:pt x="563" y="339"/>
                </a:cubicBezTo>
                <a:cubicBezTo>
                  <a:pt x="677" y="477"/>
                  <a:pt x="773" y="682"/>
                  <a:pt x="685" y="827"/>
                </a:cubicBezTo>
                <a:cubicBezTo>
                  <a:pt x="597" y="972"/>
                  <a:pt x="315" y="1089"/>
                  <a:pt x="34" y="1207"/>
                </a:cubicBezTo>
              </a:path>
            </a:pathLst>
          </a:custGeom>
          <a:gradFill rotWithShape="1">
            <a:gsLst>
              <a:gs pos="0">
                <a:srgbClr val="CC00FF"/>
              </a:gs>
              <a:gs pos="50000">
                <a:srgbClr val="CC00FF">
                  <a:gamma/>
                  <a:shade val="46275"/>
                  <a:invGamma/>
                </a:srgbClr>
              </a:gs>
              <a:gs pos="100000">
                <a:srgbClr val="CC00FF"/>
              </a:gs>
            </a:gsLst>
            <a:lin ang="5400000" scaled="1"/>
          </a:gradFill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50922" name="Freeform 10"/>
          <p:cNvSpPr>
            <a:spLocks/>
          </p:cNvSpPr>
          <p:nvPr/>
        </p:nvSpPr>
        <p:spPr bwMode="auto">
          <a:xfrm flipH="1">
            <a:off x="2722563" y="2473325"/>
            <a:ext cx="1227137" cy="19161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63" y="339"/>
              </a:cxn>
              <a:cxn ang="0">
                <a:pos x="685" y="827"/>
              </a:cxn>
              <a:cxn ang="0">
                <a:pos x="34" y="1207"/>
              </a:cxn>
            </a:cxnLst>
            <a:rect l="0" t="0" r="r" b="b"/>
            <a:pathLst>
              <a:path w="773" h="1207">
                <a:moveTo>
                  <a:pt x="0" y="0"/>
                </a:moveTo>
                <a:cubicBezTo>
                  <a:pt x="224" y="100"/>
                  <a:pt x="449" y="201"/>
                  <a:pt x="563" y="339"/>
                </a:cubicBezTo>
                <a:cubicBezTo>
                  <a:pt x="677" y="477"/>
                  <a:pt x="773" y="682"/>
                  <a:pt x="685" y="827"/>
                </a:cubicBezTo>
                <a:cubicBezTo>
                  <a:pt x="597" y="972"/>
                  <a:pt x="315" y="1089"/>
                  <a:pt x="34" y="1207"/>
                </a:cubicBezTo>
              </a:path>
            </a:pathLst>
          </a:custGeom>
          <a:gradFill rotWithShape="1">
            <a:gsLst>
              <a:gs pos="0">
                <a:srgbClr val="66FF33"/>
              </a:gs>
              <a:gs pos="50000">
                <a:srgbClr val="66FF33">
                  <a:gamma/>
                  <a:shade val="46275"/>
                  <a:invGamma/>
                </a:srgbClr>
              </a:gs>
              <a:gs pos="100000">
                <a:srgbClr val="66FF33"/>
              </a:gs>
            </a:gsLst>
            <a:lin ang="5400000" scaled="1"/>
          </a:gradFill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50921" name="Oval 9"/>
          <p:cNvSpPr>
            <a:spLocks noChangeArrowheads="1"/>
          </p:cNvSpPr>
          <p:nvPr/>
        </p:nvSpPr>
        <p:spPr bwMode="auto">
          <a:xfrm flipH="1">
            <a:off x="3625850" y="2473325"/>
            <a:ext cx="677863" cy="1916113"/>
          </a:xfrm>
          <a:prstGeom prst="ellipse">
            <a:avLst/>
          </a:prstGeom>
          <a:solidFill>
            <a:schemeClr val="bg1"/>
          </a:solidFill>
          <a:ln w="38100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50916" name="Oval 4"/>
          <p:cNvSpPr>
            <a:spLocks noChangeArrowheads="1"/>
          </p:cNvSpPr>
          <p:nvPr/>
        </p:nvSpPr>
        <p:spPr bwMode="auto">
          <a:xfrm>
            <a:off x="4838700" y="2473325"/>
            <a:ext cx="677863" cy="1916113"/>
          </a:xfrm>
          <a:prstGeom prst="ellipse">
            <a:avLst/>
          </a:prstGeom>
          <a:solidFill>
            <a:schemeClr val="bg1"/>
          </a:solidFill>
          <a:ln w="38100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1" name="Group 15"/>
          <p:cNvGrpSpPr>
            <a:grpSpLocks/>
          </p:cNvGrpSpPr>
          <p:nvPr/>
        </p:nvGrpSpPr>
        <p:grpSpPr bwMode="auto">
          <a:xfrm>
            <a:off x="3321050" y="4943475"/>
            <a:ext cx="307975" cy="261938"/>
            <a:chOff x="1695" y="2961"/>
            <a:chExt cx="194" cy="165"/>
          </a:xfrm>
          <a:solidFill>
            <a:schemeClr val="accent6"/>
          </a:solidFill>
        </p:grpSpPr>
        <p:sp>
          <p:nvSpPr>
            <p:cNvPr id="12" name="Oval 16"/>
            <p:cNvSpPr>
              <a:spLocks noChangeArrowheads="1"/>
            </p:cNvSpPr>
            <p:nvPr/>
          </p:nvSpPr>
          <p:spPr bwMode="auto">
            <a:xfrm>
              <a:off x="1695" y="2961"/>
              <a:ext cx="194" cy="165"/>
            </a:xfrm>
            <a:prstGeom prst="ellipse">
              <a:avLst/>
            </a:prstGeom>
            <a:solidFill>
              <a:srgbClr val="62EA16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Oval 17"/>
            <p:cNvSpPr>
              <a:spLocks noChangeArrowheads="1"/>
            </p:cNvSpPr>
            <p:nvPr/>
          </p:nvSpPr>
          <p:spPr bwMode="auto">
            <a:xfrm>
              <a:off x="1825" y="3001"/>
              <a:ext cx="28" cy="57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5" name="Group 15"/>
          <p:cNvGrpSpPr>
            <a:grpSpLocks/>
          </p:cNvGrpSpPr>
          <p:nvPr/>
        </p:nvGrpSpPr>
        <p:grpSpPr bwMode="auto">
          <a:xfrm>
            <a:off x="5349875" y="4962525"/>
            <a:ext cx="307975" cy="261938"/>
            <a:chOff x="1695" y="2961"/>
            <a:chExt cx="194" cy="165"/>
          </a:xfrm>
          <a:solidFill>
            <a:schemeClr val="accent6"/>
          </a:solidFill>
        </p:grpSpPr>
        <p:sp>
          <p:nvSpPr>
            <p:cNvPr id="16" name="Oval 16"/>
            <p:cNvSpPr>
              <a:spLocks noChangeArrowheads="1"/>
            </p:cNvSpPr>
            <p:nvPr/>
          </p:nvSpPr>
          <p:spPr bwMode="auto">
            <a:xfrm>
              <a:off x="1695" y="2961"/>
              <a:ext cx="194" cy="165"/>
            </a:xfrm>
            <a:prstGeom prst="ellipse">
              <a:avLst/>
            </a:prstGeom>
            <a:solidFill>
              <a:srgbClr val="7030A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Oval 17"/>
            <p:cNvSpPr>
              <a:spLocks noChangeArrowheads="1"/>
            </p:cNvSpPr>
            <p:nvPr/>
          </p:nvSpPr>
          <p:spPr bwMode="auto">
            <a:xfrm>
              <a:off x="1825" y="3001"/>
              <a:ext cx="28" cy="57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cxnSp>
        <p:nvCxnSpPr>
          <p:cNvPr id="19" name="Straight Arrow Connector 18"/>
          <p:cNvCxnSpPr/>
          <p:nvPr/>
        </p:nvCxnSpPr>
        <p:spPr bwMode="auto">
          <a:xfrm>
            <a:off x="4095750" y="3459163"/>
            <a:ext cx="1152525" cy="1588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087AE-F71E-4654-BFD7-FCCA5F58A5A4}" type="datetime5">
              <a:rPr lang="en-US"/>
              <a:pPr/>
              <a:t>4-Mar-15</a:t>
            </a:fld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A9790-0B69-486E-8F6A-EE9477110330}" type="slidenum">
              <a:rPr lang="en-US"/>
              <a:pPr/>
              <a:t>87</a:t>
            </a:fld>
            <a:endParaRPr lang="en-US"/>
          </a:p>
        </p:txBody>
      </p:sp>
      <p:sp>
        <p:nvSpPr>
          <p:cNvPr id="552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Reasoning About Connectivity</a:t>
            </a:r>
            <a:endParaRPr lang="en-GB" sz="4000"/>
          </a:p>
        </p:txBody>
      </p:sp>
      <p:sp>
        <p:nvSpPr>
          <p:cNvPr id="552963" name="Freeform 3"/>
          <p:cNvSpPr>
            <a:spLocks/>
          </p:cNvSpPr>
          <p:nvPr/>
        </p:nvSpPr>
        <p:spPr bwMode="auto">
          <a:xfrm>
            <a:off x="5192713" y="2473325"/>
            <a:ext cx="1227137" cy="19161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63" y="339"/>
              </a:cxn>
              <a:cxn ang="0">
                <a:pos x="685" y="827"/>
              </a:cxn>
              <a:cxn ang="0">
                <a:pos x="34" y="1207"/>
              </a:cxn>
            </a:cxnLst>
            <a:rect l="0" t="0" r="r" b="b"/>
            <a:pathLst>
              <a:path w="773" h="1207">
                <a:moveTo>
                  <a:pt x="0" y="0"/>
                </a:moveTo>
                <a:cubicBezTo>
                  <a:pt x="224" y="100"/>
                  <a:pt x="449" y="201"/>
                  <a:pt x="563" y="339"/>
                </a:cubicBezTo>
                <a:cubicBezTo>
                  <a:pt x="677" y="477"/>
                  <a:pt x="773" y="682"/>
                  <a:pt x="685" y="827"/>
                </a:cubicBezTo>
                <a:cubicBezTo>
                  <a:pt x="597" y="972"/>
                  <a:pt x="315" y="1089"/>
                  <a:pt x="34" y="1207"/>
                </a:cubicBezTo>
              </a:path>
            </a:pathLst>
          </a:custGeom>
          <a:gradFill rotWithShape="1">
            <a:gsLst>
              <a:gs pos="0">
                <a:schemeClr val="folHlink"/>
              </a:gs>
              <a:gs pos="50000">
                <a:schemeClr val="folHlink">
                  <a:gamma/>
                  <a:shade val="46275"/>
                  <a:invGamma/>
                </a:schemeClr>
              </a:gs>
              <a:gs pos="100000">
                <a:schemeClr val="folHlink"/>
              </a:gs>
            </a:gsLst>
            <a:lin ang="5400000" scaled="1"/>
          </a:gradFill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52964" name="Freeform 4"/>
          <p:cNvSpPr>
            <a:spLocks/>
          </p:cNvSpPr>
          <p:nvPr/>
        </p:nvSpPr>
        <p:spPr bwMode="auto">
          <a:xfrm flipH="1">
            <a:off x="2722563" y="2473325"/>
            <a:ext cx="1227137" cy="19161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63" y="339"/>
              </a:cxn>
              <a:cxn ang="0">
                <a:pos x="685" y="827"/>
              </a:cxn>
              <a:cxn ang="0">
                <a:pos x="34" y="1207"/>
              </a:cxn>
            </a:cxnLst>
            <a:rect l="0" t="0" r="r" b="b"/>
            <a:pathLst>
              <a:path w="773" h="1207">
                <a:moveTo>
                  <a:pt x="0" y="0"/>
                </a:moveTo>
                <a:cubicBezTo>
                  <a:pt x="224" y="100"/>
                  <a:pt x="449" y="201"/>
                  <a:pt x="563" y="339"/>
                </a:cubicBezTo>
                <a:cubicBezTo>
                  <a:pt x="677" y="477"/>
                  <a:pt x="773" y="682"/>
                  <a:pt x="685" y="827"/>
                </a:cubicBezTo>
                <a:cubicBezTo>
                  <a:pt x="597" y="972"/>
                  <a:pt x="315" y="1089"/>
                  <a:pt x="34" y="1207"/>
                </a:cubicBezTo>
              </a:path>
            </a:pathLst>
          </a:custGeom>
          <a:gradFill rotWithShape="1">
            <a:gsLst>
              <a:gs pos="0">
                <a:schemeClr val="folHlink"/>
              </a:gs>
              <a:gs pos="50000">
                <a:schemeClr val="folHlink">
                  <a:gamma/>
                  <a:shade val="46275"/>
                  <a:invGamma/>
                </a:schemeClr>
              </a:gs>
              <a:gs pos="100000">
                <a:schemeClr val="folHlink"/>
              </a:gs>
            </a:gsLst>
            <a:lin ang="5400000" scaled="1"/>
          </a:gradFill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52967" name="Oval 7"/>
          <p:cNvSpPr>
            <a:spLocks noChangeArrowheads="1"/>
          </p:cNvSpPr>
          <p:nvPr/>
        </p:nvSpPr>
        <p:spPr bwMode="auto">
          <a:xfrm flipH="1">
            <a:off x="3625850" y="2473325"/>
            <a:ext cx="677863" cy="1916113"/>
          </a:xfrm>
          <a:prstGeom prst="ellipse">
            <a:avLst/>
          </a:prstGeom>
          <a:solidFill>
            <a:schemeClr val="bg1"/>
          </a:solidFill>
          <a:ln w="762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52968" name="Oval 8"/>
          <p:cNvSpPr>
            <a:spLocks noChangeArrowheads="1"/>
          </p:cNvSpPr>
          <p:nvPr/>
        </p:nvSpPr>
        <p:spPr bwMode="auto">
          <a:xfrm>
            <a:off x="4838700" y="2473325"/>
            <a:ext cx="677863" cy="1916113"/>
          </a:xfrm>
          <a:prstGeom prst="ellipse">
            <a:avLst/>
          </a:prstGeom>
          <a:solidFill>
            <a:schemeClr val="bg1"/>
          </a:solidFill>
          <a:ln w="762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0" name="Group 15"/>
          <p:cNvGrpSpPr>
            <a:grpSpLocks/>
          </p:cNvGrpSpPr>
          <p:nvPr/>
        </p:nvGrpSpPr>
        <p:grpSpPr bwMode="auto">
          <a:xfrm>
            <a:off x="3321050" y="4943475"/>
            <a:ext cx="307975" cy="261938"/>
            <a:chOff x="1695" y="2961"/>
            <a:chExt cx="194" cy="165"/>
          </a:xfrm>
          <a:solidFill>
            <a:schemeClr val="accent6"/>
          </a:solidFill>
        </p:grpSpPr>
        <p:sp>
          <p:nvSpPr>
            <p:cNvPr id="11" name="Oval 16"/>
            <p:cNvSpPr>
              <a:spLocks noChangeArrowheads="1"/>
            </p:cNvSpPr>
            <p:nvPr/>
          </p:nvSpPr>
          <p:spPr bwMode="auto">
            <a:xfrm>
              <a:off x="1695" y="2961"/>
              <a:ext cx="194" cy="165"/>
            </a:xfrm>
            <a:prstGeom prst="ellipse">
              <a:avLst/>
            </a:prstGeom>
            <a:solidFill>
              <a:srgbClr val="62EA16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Oval 17"/>
            <p:cNvSpPr>
              <a:spLocks noChangeArrowheads="1"/>
            </p:cNvSpPr>
            <p:nvPr/>
          </p:nvSpPr>
          <p:spPr bwMode="auto">
            <a:xfrm>
              <a:off x="1825" y="3001"/>
              <a:ext cx="28" cy="57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3" name="Group 15"/>
          <p:cNvGrpSpPr>
            <a:grpSpLocks/>
          </p:cNvGrpSpPr>
          <p:nvPr/>
        </p:nvGrpSpPr>
        <p:grpSpPr bwMode="auto">
          <a:xfrm>
            <a:off x="5349875" y="4962525"/>
            <a:ext cx="307975" cy="261938"/>
            <a:chOff x="1695" y="2961"/>
            <a:chExt cx="194" cy="165"/>
          </a:xfrm>
          <a:solidFill>
            <a:schemeClr val="accent6"/>
          </a:solidFill>
        </p:grpSpPr>
        <p:sp>
          <p:nvSpPr>
            <p:cNvPr id="14" name="Oval 16"/>
            <p:cNvSpPr>
              <a:spLocks noChangeArrowheads="1"/>
            </p:cNvSpPr>
            <p:nvPr/>
          </p:nvSpPr>
          <p:spPr bwMode="auto">
            <a:xfrm>
              <a:off x="1695" y="2961"/>
              <a:ext cx="194" cy="165"/>
            </a:xfrm>
            <a:prstGeom prst="ellipse">
              <a:avLst/>
            </a:prstGeom>
            <a:solidFill>
              <a:srgbClr val="7030A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Oval 17"/>
            <p:cNvSpPr>
              <a:spLocks noChangeArrowheads="1"/>
            </p:cNvSpPr>
            <p:nvPr/>
          </p:nvSpPr>
          <p:spPr bwMode="auto">
            <a:xfrm>
              <a:off x="1825" y="3001"/>
              <a:ext cx="28" cy="57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cxnSp>
        <p:nvCxnSpPr>
          <p:cNvPr id="16" name="Straight Arrow Connector 15"/>
          <p:cNvCxnSpPr/>
          <p:nvPr/>
        </p:nvCxnSpPr>
        <p:spPr bwMode="auto">
          <a:xfrm>
            <a:off x="4095750" y="3459163"/>
            <a:ext cx="1152525" cy="1588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18" name="Straight Connector 17"/>
          <p:cNvCxnSpPr>
            <a:stCxn id="11" idx="6"/>
            <a:endCxn id="14" idx="2"/>
          </p:cNvCxnSpPr>
          <p:nvPr/>
        </p:nvCxnSpPr>
        <p:spPr bwMode="auto">
          <a:xfrm>
            <a:off x="3629025" y="5074444"/>
            <a:ext cx="1720850" cy="19050"/>
          </a:xfrm>
          <a:prstGeom prst="lin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9" name="TextBox 18"/>
          <p:cNvSpPr txBox="1"/>
          <p:nvPr/>
        </p:nvSpPr>
        <p:spPr>
          <a:xfrm>
            <a:off x="6623259" y="3286125"/>
            <a:ext cx="16257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Covering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87510" y="4752975"/>
            <a:ext cx="11448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Nerve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Nerve Lemma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4-Mar-15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88</a:t>
            </a:fld>
            <a:endParaRPr lang="en-US"/>
          </a:p>
        </p:txBody>
      </p:sp>
      <p:pic>
        <p:nvPicPr>
          <p:cNvPr id="9" name="Picture 8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1501361" y="2047694"/>
            <a:ext cx="843996" cy="921178"/>
          </a:xfrm>
          <a:prstGeom prst="rect">
            <a:avLst/>
          </a:prstGeom>
          <a:noFill/>
          <a:ln/>
          <a:effectLst/>
        </p:spPr>
      </p:pic>
      <p:pic>
        <p:nvPicPr>
          <p:cNvPr id="10" name="Picture 9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1501361" y="4162245"/>
            <a:ext cx="3989811" cy="1919123"/>
          </a:xfrm>
          <a:prstGeom prst="rect">
            <a:avLst/>
          </a:prstGeom>
          <a:noFill/>
          <a:ln/>
          <a:effectLst/>
        </p:spPr>
      </p:pic>
      <p:sp>
        <p:nvSpPr>
          <p:cNvPr id="11" name="Rounded Rectangular Callout 10"/>
          <p:cNvSpPr/>
          <p:nvPr/>
        </p:nvSpPr>
        <p:spPr>
          <a:xfrm>
            <a:off x="1476374" y="1866900"/>
            <a:ext cx="1057275" cy="1266825"/>
          </a:xfrm>
          <a:prstGeom prst="wedgeRoundRectCallout">
            <a:avLst>
              <a:gd name="adj1" fmla="val 236154"/>
              <a:gd name="adj2" fmla="val -8928"/>
              <a:gd name="adj3" fmla="val 16667"/>
            </a:avLst>
          </a:prstGeom>
          <a:noFill/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 Box 122"/>
          <p:cNvSpPr txBox="1">
            <a:spLocks noChangeArrowheads="1"/>
          </p:cNvSpPr>
          <p:nvPr/>
        </p:nvSpPr>
        <p:spPr bwMode="auto">
          <a:xfrm>
            <a:off x="4694413" y="2091585"/>
            <a:ext cx="266636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i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-connected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ounded Rectangular Callout 12"/>
          <p:cNvSpPr/>
          <p:nvPr/>
        </p:nvSpPr>
        <p:spPr>
          <a:xfrm>
            <a:off x="1552574" y="4171950"/>
            <a:ext cx="1057275" cy="1266825"/>
          </a:xfrm>
          <a:prstGeom prst="wedgeRoundRectCallout">
            <a:avLst>
              <a:gd name="adj1" fmla="val 243361"/>
              <a:gd name="adj2" fmla="val -82612"/>
              <a:gd name="adj3" fmla="val 16667"/>
            </a:avLst>
          </a:prstGeom>
          <a:noFill/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 Box 122"/>
          <p:cNvSpPr txBox="1">
            <a:spLocks noChangeArrowheads="1"/>
          </p:cNvSpPr>
          <p:nvPr/>
        </p:nvSpPr>
        <p:spPr bwMode="auto">
          <a:xfrm>
            <a:off x="4837287" y="3367935"/>
            <a:ext cx="349708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800" i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k-|U|+</a:t>
            </a:r>
            <a:r>
              <a:rPr lang="en-US" sz="28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1)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-connected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 Box 122"/>
          <p:cNvSpPr txBox="1">
            <a:spLocks noChangeArrowheads="1"/>
          </p:cNvSpPr>
          <p:nvPr/>
        </p:nvSpPr>
        <p:spPr bwMode="auto">
          <a:xfrm>
            <a:off x="347385" y="3216441"/>
            <a:ext cx="1104044" cy="646331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If 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…Then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4-Mar-15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89</a:t>
            </a:fld>
            <a:endParaRPr lang="en-US"/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3722863" y="3499889"/>
            <a:ext cx="3239912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if and only if ..</a:t>
            </a:r>
            <a:endParaRPr lang="en-US" sz="32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2395386" y="4801674"/>
            <a:ext cx="5227713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N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C</a:t>
            </a:r>
            <a:r>
              <a:rPr lang="en-US" sz="3200" baseline="-25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…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C</a:t>
            </a:r>
            <a:r>
              <a:rPr lang="en-US" sz="3200" baseline="-25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m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is </a:t>
            </a:r>
            <a:r>
              <a:rPr lang="en-US" sz="3200" i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-connected.</a:t>
            </a:r>
            <a:endParaRPr lang="en-US" sz="32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1476375" y="2177310"/>
            <a:ext cx="4238625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C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is </a:t>
            </a:r>
            <a:r>
              <a:rPr lang="en-US" sz="3200" i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-connected …</a:t>
            </a:r>
            <a:endParaRPr lang="en-US" sz="32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7941E-3775-4AE4-9CC2-B79594A1BC82}" type="datetime5">
              <a:rPr lang="en-US"/>
              <a:pPr/>
              <a:t>4-Mar-15</a:t>
            </a:fld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AD7FA-E107-4FCF-95FD-3E09304EED1E}" type="slidenum">
              <a:rPr lang="en-US"/>
              <a:pPr/>
              <a:t>90</a:t>
            </a:fld>
            <a:endParaRPr lang="en-US"/>
          </a:p>
        </p:txBody>
      </p:sp>
      <p:sp>
        <p:nvSpPr>
          <p:cNvPr id="550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Nerve Example: Sphere</a:t>
            </a:r>
            <a:endParaRPr lang="en-GB" sz="4000" dirty="0"/>
          </a:p>
        </p:txBody>
      </p:sp>
      <p:sp>
        <p:nvSpPr>
          <p:cNvPr id="550918" name="Freeform 6"/>
          <p:cNvSpPr>
            <a:spLocks/>
          </p:cNvSpPr>
          <p:nvPr/>
        </p:nvSpPr>
        <p:spPr bwMode="auto">
          <a:xfrm>
            <a:off x="5192713" y="2473325"/>
            <a:ext cx="1227137" cy="19161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63" y="339"/>
              </a:cxn>
              <a:cxn ang="0">
                <a:pos x="685" y="827"/>
              </a:cxn>
              <a:cxn ang="0">
                <a:pos x="34" y="1207"/>
              </a:cxn>
            </a:cxnLst>
            <a:rect l="0" t="0" r="r" b="b"/>
            <a:pathLst>
              <a:path w="773" h="1207">
                <a:moveTo>
                  <a:pt x="0" y="0"/>
                </a:moveTo>
                <a:cubicBezTo>
                  <a:pt x="224" y="100"/>
                  <a:pt x="449" y="201"/>
                  <a:pt x="563" y="339"/>
                </a:cubicBezTo>
                <a:cubicBezTo>
                  <a:pt x="677" y="477"/>
                  <a:pt x="773" y="682"/>
                  <a:pt x="685" y="827"/>
                </a:cubicBezTo>
                <a:cubicBezTo>
                  <a:pt x="597" y="972"/>
                  <a:pt x="315" y="1089"/>
                  <a:pt x="34" y="1207"/>
                </a:cubicBezTo>
              </a:path>
            </a:pathLst>
          </a:custGeom>
          <a:gradFill rotWithShape="1">
            <a:gsLst>
              <a:gs pos="0">
                <a:srgbClr val="CC00FF"/>
              </a:gs>
              <a:gs pos="50000">
                <a:srgbClr val="CC00FF">
                  <a:gamma/>
                  <a:shade val="46275"/>
                  <a:invGamma/>
                </a:srgbClr>
              </a:gs>
              <a:gs pos="100000">
                <a:srgbClr val="CC00FF"/>
              </a:gs>
            </a:gsLst>
            <a:lin ang="5400000" scaled="1"/>
          </a:gradFill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50922" name="Freeform 10"/>
          <p:cNvSpPr>
            <a:spLocks/>
          </p:cNvSpPr>
          <p:nvPr/>
        </p:nvSpPr>
        <p:spPr bwMode="auto">
          <a:xfrm flipH="1">
            <a:off x="2722563" y="2473325"/>
            <a:ext cx="1227137" cy="19161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63" y="339"/>
              </a:cxn>
              <a:cxn ang="0">
                <a:pos x="685" y="827"/>
              </a:cxn>
              <a:cxn ang="0">
                <a:pos x="34" y="1207"/>
              </a:cxn>
            </a:cxnLst>
            <a:rect l="0" t="0" r="r" b="b"/>
            <a:pathLst>
              <a:path w="773" h="1207">
                <a:moveTo>
                  <a:pt x="0" y="0"/>
                </a:moveTo>
                <a:cubicBezTo>
                  <a:pt x="224" y="100"/>
                  <a:pt x="449" y="201"/>
                  <a:pt x="563" y="339"/>
                </a:cubicBezTo>
                <a:cubicBezTo>
                  <a:pt x="677" y="477"/>
                  <a:pt x="773" y="682"/>
                  <a:pt x="685" y="827"/>
                </a:cubicBezTo>
                <a:cubicBezTo>
                  <a:pt x="597" y="972"/>
                  <a:pt x="315" y="1089"/>
                  <a:pt x="34" y="1207"/>
                </a:cubicBezTo>
              </a:path>
            </a:pathLst>
          </a:custGeom>
          <a:gradFill rotWithShape="1">
            <a:gsLst>
              <a:gs pos="0">
                <a:srgbClr val="66FF33"/>
              </a:gs>
              <a:gs pos="50000">
                <a:srgbClr val="66FF33">
                  <a:gamma/>
                  <a:shade val="46275"/>
                  <a:invGamma/>
                </a:srgbClr>
              </a:gs>
              <a:gs pos="100000">
                <a:srgbClr val="66FF33"/>
              </a:gs>
            </a:gsLst>
            <a:lin ang="5400000" scaled="1"/>
          </a:gradFill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50921" name="Oval 9"/>
          <p:cNvSpPr>
            <a:spLocks noChangeArrowheads="1"/>
          </p:cNvSpPr>
          <p:nvPr/>
        </p:nvSpPr>
        <p:spPr bwMode="auto">
          <a:xfrm flipH="1">
            <a:off x="3625850" y="2473325"/>
            <a:ext cx="677863" cy="1916113"/>
          </a:xfrm>
          <a:prstGeom prst="ellipse">
            <a:avLst/>
          </a:prstGeom>
          <a:solidFill>
            <a:schemeClr val="bg1"/>
          </a:solidFill>
          <a:ln w="38100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50916" name="Oval 4"/>
          <p:cNvSpPr>
            <a:spLocks noChangeArrowheads="1"/>
          </p:cNvSpPr>
          <p:nvPr/>
        </p:nvSpPr>
        <p:spPr bwMode="auto">
          <a:xfrm>
            <a:off x="4838700" y="2473325"/>
            <a:ext cx="677863" cy="1916113"/>
          </a:xfrm>
          <a:prstGeom prst="ellipse">
            <a:avLst/>
          </a:prstGeom>
          <a:solidFill>
            <a:schemeClr val="bg1"/>
          </a:solidFill>
          <a:ln w="38100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9" name="Straight Arrow Connector 18"/>
          <p:cNvCxnSpPr/>
          <p:nvPr/>
        </p:nvCxnSpPr>
        <p:spPr bwMode="auto">
          <a:xfrm>
            <a:off x="4095750" y="3459163"/>
            <a:ext cx="1152525" cy="1588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sp>
        <p:nvSpPr>
          <p:cNvPr id="20" name="Text Box 122"/>
          <p:cNvSpPr txBox="1">
            <a:spLocks noChangeArrowheads="1"/>
          </p:cNvSpPr>
          <p:nvPr/>
        </p:nvSpPr>
        <p:spPr bwMode="auto">
          <a:xfrm>
            <a:off x="2657475" y="5758710"/>
            <a:ext cx="4238625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1-connected …</a:t>
            </a:r>
            <a:endParaRPr lang="en-US" sz="32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3" name="Curved Connector 22"/>
          <p:cNvCxnSpPr>
            <a:stCxn id="20" idx="0"/>
          </p:cNvCxnSpPr>
          <p:nvPr/>
        </p:nvCxnSpPr>
        <p:spPr bwMode="auto">
          <a:xfrm rot="5400000" flipH="1" flipV="1">
            <a:off x="4419177" y="4653387"/>
            <a:ext cx="1462935" cy="747712"/>
          </a:xfrm>
          <a:prstGeom prst="curvedConnector3">
            <a:avLst>
              <a:gd name="adj1" fmla="val 50000"/>
            </a:avLst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5" name="Curved Connector 24"/>
          <p:cNvCxnSpPr>
            <a:stCxn id="20" idx="0"/>
          </p:cNvCxnSpPr>
          <p:nvPr/>
        </p:nvCxnSpPr>
        <p:spPr bwMode="auto">
          <a:xfrm rot="16200000" flipV="1">
            <a:off x="3547640" y="4529561"/>
            <a:ext cx="1424835" cy="1033463"/>
          </a:xfrm>
          <a:prstGeom prst="curvedConnector3">
            <a:avLst>
              <a:gd name="adj1" fmla="val 50000"/>
            </a:avLst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087AE-F71E-4654-BFD7-FCCA5F58A5A4}" type="datetime5">
              <a:rPr lang="en-US"/>
              <a:pPr/>
              <a:t>4-Mar-15</a:t>
            </a:fld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A9790-0B69-486E-8F6A-EE9477110330}" type="slidenum">
              <a:rPr lang="en-US"/>
              <a:pPr/>
              <a:t>91</a:t>
            </a:fld>
            <a:endParaRPr lang="en-US"/>
          </a:p>
        </p:txBody>
      </p:sp>
      <p:sp>
        <p:nvSpPr>
          <p:cNvPr id="552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Reasoning About Connectivity</a:t>
            </a:r>
            <a:endParaRPr lang="en-GB" sz="4000"/>
          </a:p>
        </p:txBody>
      </p:sp>
      <p:sp>
        <p:nvSpPr>
          <p:cNvPr id="552963" name="Freeform 3"/>
          <p:cNvSpPr>
            <a:spLocks/>
          </p:cNvSpPr>
          <p:nvPr/>
        </p:nvSpPr>
        <p:spPr bwMode="auto">
          <a:xfrm>
            <a:off x="5192713" y="2473325"/>
            <a:ext cx="1227137" cy="19161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63" y="339"/>
              </a:cxn>
              <a:cxn ang="0">
                <a:pos x="685" y="827"/>
              </a:cxn>
              <a:cxn ang="0">
                <a:pos x="34" y="1207"/>
              </a:cxn>
            </a:cxnLst>
            <a:rect l="0" t="0" r="r" b="b"/>
            <a:pathLst>
              <a:path w="773" h="1207">
                <a:moveTo>
                  <a:pt x="0" y="0"/>
                </a:moveTo>
                <a:cubicBezTo>
                  <a:pt x="224" y="100"/>
                  <a:pt x="449" y="201"/>
                  <a:pt x="563" y="339"/>
                </a:cubicBezTo>
                <a:cubicBezTo>
                  <a:pt x="677" y="477"/>
                  <a:pt x="773" y="682"/>
                  <a:pt x="685" y="827"/>
                </a:cubicBezTo>
                <a:cubicBezTo>
                  <a:pt x="597" y="972"/>
                  <a:pt x="315" y="1089"/>
                  <a:pt x="34" y="1207"/>
                </a:cubicBezTo>
              </a:path>
            </a:pathLst>
          </a:custGeom>
          <a:gradFill rotWithShape="1">
            <a:gsLst>
              <a:gs pos="0">
                <a:schemeClr val="folHlink"/>
              </a:gs>
              <a:gs pos="50000">
                <a:schemeClr val="folHlink">
                  <a:gamma/>
                  <a:shade val="46275"/>
                  <a:invGamma/>
                </a:schemeClr>
              </a:gs>
              <a:gs pos="100000">
                <a:schemeClr val="folHlink"/>
              </a:gs>
            </a:gsLst>
            <a:lin ang="5400000" scaled="1"/>
          </a:gradFill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52964" name="Freeform 4"/>
          <p:cNvSpPr>
            <a:spLocks/>
          </p:cNvSpPr>
          <p:nvPr/>
        </p:nvSpPr>
        <p:spPr bwMode="auto">
          <a:xfrm flipH="1">
            <a:off x="2722563" y="2473325"/>
            <a:ext cx="1227137" cy="19161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63" y="339"/>
              </a:cxn>
              <a:cxn ang="0">
                <a:pos x="685" y="827"/>
              </a:cxn>
              <a:cxn ang="0">
                <a:pos x="34" y="1207"/>
              </a:cxn>
            </a:cxnLst>
            <a:rect l="0" t="0" r="r" b="b"/>
            <a:pathLst>
              <a:path w="773" h="1207">
                <a:moveTo>
                  <a:pt x="0" y="0"/>
                </a:moveTo>
                <a:cubicBezTo>
                  <a:pt x="224" y="100"/>
                  <a:pt x="449" y="201"/>
                  <a:pt x="563" y="339"/>
                </a:cubicBezTo>
                <a:cubicBezTo>
                  <a:pt x="677" y="477"/>
                  <a:pt x="773" y="682"/>
                  <a:pt x="685" y="827"/>
                </a:cubicBezTo>
                <a:cubicBezTo>
                  <a:pt x="597" y="972"/>
                  <a:pt x="315" y="1089"/>
                  <a:pt x="34" y="1207"/>
                </a:cubicBezTo>
              </a:path>
            </a:pathLst>
          </a:custGeom>
          <a:gradFill rotWithShape="1">
            <a:gsLst>
              <a:gs pos="0">
                <a:schemeClr val="folHlink"/>
              </a:gs>
              <a:gs pos="50000">
                <a:schemeClr val="folHlink">
                  <a:gamma/>
                  <a:shade val="46275"/>
                  <a:invGamma/>
                </a:schemeClr>
              </a:gs>
              <a:gs pos="100000">
                <a:schemeClr val="folHlink"/>
              </a:gs>
            </a:gsLst>
            <a:lin ang="5400000" scaled="1"/>
          </a:gradFill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52967" name="Oval 7"/>
          <p:cNvSpPr>
            <a:spLocks noChangeArrowheads="1"/>
          </p:cNvSpPr>
          <p:nvPr/>
        </p:nvSpPr>
        <p:spPr bwMode="auto">
          <a:xfrm flipH="1">
            <a:off x="3625850" y="2473325"/>
            <a:ext cx="677863" cy="1916113"/>
          </a:xfrm>
          <a:prstGeom prst="ellipse">
            <a:avLst/>
          </a:prstGeom>
          <a:solidFill>
            <a:schemeClr val="bg1"/>
          </a:solidFill>
          <a:ln w="762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52968" name="Oval 8"/>
          <p:cNvSpPr>
            <a:spLocks noChangeArrowheads="1"/>
          </p:cNvSpPr>
          <p:nvPr/>
        </p:nvSpPr>
        <p:spPr bwMode="auto">
          <a:xfrm>
            <a:off x="4838700" y="2473325"/>
            <a:ext cx="677863" cy="1916113"/>
          </a:xfrm>
          <a:prstGeom prst="ellipse">
            <a:avLst/>
          </a:prstGeom>
          <a:solidFill>
            <a:schemeClr val="bg1"/>
          </a:solidFill>
          <a:ln w="762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6" name="Straight Arrow Connector 15"/>
          <p:cNvCxnSpPr/>
          <p:nvPr/>
        </p:nvCxnSpPr>
        <p:spPr bwMode="auto">
          <a:xfrm>
            <a:off x="4095750" y="3459163"/>
            <a:ext cx="1152525" cy="1588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sp>
        <p:nvSpPr>
          <p:cNvPr id="24" name="Text Box 122"/>
          <p:cNvSpPr txBox="1">
            <a:spLocks noChangeArrowheads="1"/>
          </p:cNvSpPr>
          <p:nvPr/>
        </p:nvSpPr>
        <p:spPr bwMode="auto">
          <a:xfrm>
            <a:off x="2495550" y="5406285"/>
            <a:ext cx="4238625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0-connected</a:t>
            </a:r>
            <a:endParaRPr lang="en-US" sz="32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5" name="Curved Connector 24"/>
          <p:cNvCxnSpPr>
            <a:stCxn id="24" idx="0"/>
            <a:endCxn id="552968" idx="4"/>
          </p:cNvCxnSpPr>
          <p:nvPr/>
        </p:nvCxnSpPr>
        <p:spPr bwMode="auto">
          <a:xfrm rot="5400000" flipH="1" flipV="1">
            <a:off x="4387824" y="4616478"/>
            <a:ext cx="1016847" cy="562769"/>
          </a:xfrm>
          <a:prstGeom prst="curvedConnector3">
            <a:avLst>
              <a:gd name="adj1" fmla="val 50000"/>
            </a:avLst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8" name="Text Box 122"/>
          <p:cNvSpPr txBox="1">
            <a:spLocks noChangeArrowheads="1"/>
          </p:cNvSpPr>
          <p:nvPr/>
        </p:nvSpPr>
        <p:spPr bwMode="auto">
          <a:xfrm>
            <a:off x="495300" y="1729635"/>
            <a:ext cx="4238625" cy="1077218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Can apply Nerve Lemma!</a:t>
            </a:r>
            <a:endParaRPr lang="en-US" sz="32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8EFF3-D3F7-4F14-BA23-727AA4EE11C8}" type="datetime5">
              <a:rPr lang="en-US"/>
              <a:pPr/>
              <a:t>4-Mar-15</a:t>
            </a:fld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C6757-F387-403F-829C-8BC8C3FEC1B9}" type="slidenum">
              <a:rPr lang="en-US"/>
              <a:pPr/>
              <a:t>92</a:t>
            </a:fld>
            <a:endParaRPr lang="en-US"/>
          </a:p>
        </p:txBody>
      </p:sp>
      <p:sp>
        <p:nvSpPr>
          <p:cNvPr id="553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Reasoning About Connectivity</a:t>
            </a:r>
            <a:endParaRPr lang="en-GB" sz="4000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3328988" y="2473325"/>
            <a:ext cx="2486025" cy="1916113"/>
            <a:chOff x="2478" y="1558"/>
            <a:chExt cx="1566" cy="1207"/>
          </a:xfrm>
        </p:grpSpPr>
        <p:sp>
          <p:nvSpPr>
            <p:cNvPr id="553988" name="Freeform 4"/>
            <p:cNvSpPr>
              <a:spLocks/>
            </p:cNvSpPr>
            <p:nvPr/>
          </p:nvSpPr>
          <p:spPr bwMode="auto">
            <a:xfrm flipH="1">
              <a:off x="2478" y="1558"/>
              <a:ext cx="773" cy="120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63" y="339"/>
                </a:cxn>
                <a:cxn ang="0">
                  <a:pos x="685" y="827"/>
                </a:cxn>
                <a:cxn ang="0">
                  <a:pos x="34" y="1207"/>
                </a:cxn>
              </a:cxnLst>
              <a:rect l="0" t="0" r="r" b="b"/>
              <a:pathLst>
                <a:path w="773" h="1207">
                  <a:moveTo>
                    <a:pt x="0" y="0"/>
                  </a:moveTo>
                  <a:cubicBezTo>
                    <a:pt x="224" y="100"/>
                    <a:pt x="449" y="201"/>
                    <a:pt x="563" y="339"/>
                  </a:cubicBezTo>
                  <a:cubicBezTo>
                    <a:pt x="677" y="477"/>
                    <a:pt x="773" y="682"/>
                    <a:pt x="685" y="827"/>
                  </a:cubicBezTo>
                  <a:cubicBezTo>
                    <a:pt x="597" y="972"/>
                    <a:pt x="315" y="1089"/>
                    <a:pt x="34" y="1207"/>
                  </a:cubicBezTo>
                </a:path>
              </a:pathLst>
            </a:custGeom>
            <a:gradFill rotWithShape="1">
              <a:gsLst>
                <a:gs pos="0">
                  <a:srgbClr val="66FF33"/>
                </a:gs>
                <a:gs pos="50000">
                  <a:srgbClr val="66FF33">
                    <a:gamma/>
                    <a:shade val="46275"/>
                    <a:invGamma/>
                  </a:srgbClr>
                </a:gs>
                <a:gs pos="100000">
                  <a:srgbClr val="66FF33"/>
                </a:gs>
              </a:gsLst>
              <a:lin ang="5400000" scaled="1"/>
            </a:gra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53992" name="Oval 8"/>
            <p:cNvSpPr>
              <a:spLocks noChangeArrowheads="1"/>
            </p:cNvSpPr>
            <p:nvPr/>
          </p:nvSpPr>
          <p:spPr bwMode="auto">
            <a:xfrm>
              <a:off x="3048" y="1558"/>
              <a:ext cx="427" cy="1207"/>
            </a:xfrm>
            <a:prstGeom prst="ellipse">
              <a:avLst/>
            </a:prstGeom>
            <a:gradFill rotWithShape="1">
              <a:gsLst>
                <a:gs pos="0">
                  <a:srgbClr val="CC00FF"/>
                </a:gs>
                <a:gs pos="50000">
                  <a:srgbClr val="CC00FF">
                    <a:gamma/>
                    <a:shade val="46275"/>
                    <a:invGamma/>
                  </a:srgbClr>
                </a:gs>
                <a:gs pos="100000">
                  <a:srgbClr val="CC00FF"/>
                </a:gs>
              </a:gsLst>
              <a:lin ang="5400000" scaled="1"/>
            </a:gradFill>
            <a:ln w="76200" algn="ctr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3987" name="Freeform 3"/>
            <p:cNvSpPr>
              <a:spLocks/>
            </p:cNvSpPr>
            <p:nvPr/>
          </p:nvSpPr>
          <p:spPr bwMode="auto">
            <a:xfrm>
              <a:off x="3271" y="1558"/>
              <a:ext cx="773" cy="120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63" y="339"/>
                </a:cxn>
                <a:cxn ang="0">
                  <a:pos x="685" y="827"/>
                </a:cxn>
                <a:cxn ang="0">
                  <a:pos x="34" y="1207"/>
                </a:cxn>
              </a:cxnLst>
              <a:rect l="0" t="0" r="r" b="b"/>
              <a:pathLst>
                <a:path w="773" h="1207">
                  <a:moveTo>
                    <a:pt x="0" y="0"/>
                  </a:moveTo>
                  <a:cubicBezTo>
                    <a:pt x="224" y="100"/>
                    <a:pt x="449" y="201"/>
                    <a:pt x="563" y="339"/>
                  </a:cubicBezTo>
                  <a:cubicBezTo>
                    <a:pt x="677" y="477"/>
                    <a:pt x="773" y="682"/>
                    <a:pt x="685" y="827"/>
                  </a:cubicBezTo>
                  <a:cubicBezTo>
                    <a:pt x="597" y="972"/>
                    <a:pt x="315" y="1089"/>
                    <a:pt x="34" y="1207"/>
                  </a:cubicBezTo>
                </a:path>
              </a:pathLst>
            </a:custGeom>
            <a:gradFill rotWithShape="1">
              <a:gsLst>
                <a:gs pos="0">
                  <a:srgbClr val="CC00FF"/>
                </a:gs>
                <a:gs pos="50000">
                  <a:srgbClr val="CC00FF">
                    <a:gamma/>
                    <a:shade val="46275"/>
                    <a:invGamma/>
                  </a:srgbClr>
                </a:gs>
                <a:gs pos="100000">
                  <a:srgbClr val="CC00FF"/>
                </a:gs>
              </a:gsLst>
              <a:lin ang="5400000" scaled="1"/>
            </a:gra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5"/>
          <p:cNvGrpSpPr>
            <a:grpSpLocks/>
          </p:cNvGrpSpPr>
          <p:nvPr/>
        </p:nvGrpSpPr>
        <p:grpSpPr bwMode="auto">
          <a:xfrm>
            <a:off x="3321050" y="4943475"/>
            <a:ext cx="307975" cy="261938"/>
            <a:chOff x="1695" y="2961"/>
            <a:chExt cx="194" cy="165"/>
          </a:xfrm>
          <a:solidFill>
            <a:schemeClr val="accent6"/>
          </a:solidFill>
        </p:grpSpPr>
        <p:sp>
          <p:nvSpPr>
            <p:cNvPr id="11" name="Oval 16"/>
            <p:cNvSpPr>
              <a:spLocks noChangeArrowheads="1"/>
            </p:cNvSpPr>
            <p:nvPr/>
          </p:nvSpPr>
          <p:spPr bwMode="auto">
            <a:xfrm>
              <a:off x="1695" y="2961"/>
              <a:ext cx="194" cy="165"/>
            </a:xfrm>
            <a:prstGeom prst="ellipse">
              <a:avLst/>
            </a:prstGeom>
            <a:solidFill>
              <a:srgbClr val="62EA16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Oval 17"/>
            <p:cNvSpPr>
              <a:spLocks noChangeArrowheads="1"/>
            </p:cNvSpPr>
            <p:nvPr/>
          </p:nvSpPr>
          <p:spPr bwMode="auto">
            <a:xfrm>
              <a:off x="1825" y="3001"/>
              <a:ext cx="28" cy="57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3" name="Group 15"/>
          <p:cNvGrpSpPr>
            <a:grpSpLocks/>
          </p:cNvGrpSpPr>
          <p:nvPr/>
        </p:nvGrpSpPr>
        <p:grpSpPr bwMode="auto">
          <a:xfrm>
            <a:off x="5349875" y="4962525"/>
            <a:ext cx="307975" cy="261938"/>
            <a:chOff x="1695" y="2961"/>
            <a:chExt cx="194" cy="165"/>
          </a:xfrm>
          <a:solidFill>
            <a:schemeClr val="accent6"/>
          </a:solidFill>
        </p:grpSpPr>
        <p:sp>
          <p:nvSpPr>
            <p:cNvPr id="14" name="Oval 16"/>
            <p:cNvSpPr>
              <a:spLocks noChangeArrowheads="1"/>
            </p:cNvSpPr>
            <p:nvPr/>
          </p:nvSpPr>
          <p:spPr bwMode="auto">
            <a:xfrm>
              <a:off x="1695" y="2961"/>
              <a:ext cx="194" cy="165"/>
            </a:xfrm>
            <a:prstGeom prst="ellipse">
              <a:avLst/>
            </a:prstGeom>
            <a:solidFill>
              <a:srgbClr val="7030A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Oval 17"/>
            <p:cNvSpPr>
              <a:spLocks noChangeArrowheads="1"/>
            </p:cNvSpPr>
            <p:nvPr/>
          </p:nvSpPr>
          <p:spPr bwMode="auto">
            <a:xfrm>
              <a:off x="1825" y="3001"/>
              <a:ext cx="28" cy="57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cxnSp>
        <p:nvCxnSpPr>
          <p:cNvPr id="16" name="Straight Connector 15"/>
          <p:cNvCxnSpPr>
            <a:stCxn id="11" idx="6"/>
            <a:endCxn id="14" idx="2"/>
          </p:cNvCxnSpPr>
          <p:nvPr/>
        </p:nvCxnSpPr>
        <p:spPr bwMode="auto">
          <a:xfrm>
            <a:off x="3629025" y="5074444"/>
            <a:ext cx="1720850" cy="19050"/>
          </a:xfrm>
          <a:prstGeom prst="line">
            <a:avLst/>
          </a:prstGeom>
          <a:noFill/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7" name="Text Box 122"/>
          <p:cNvSpPr txBox="1">
            <a:spLocks noChangeArrowheads="1"/>
          </p:cNvSpPr>
          <p:nvPr/>
        </p:nvSpPr>
        <p:spPr bwMode="auto">
          <a:xfrm>
            <a:off x="2657475" y="5758710"/>
            <a:ext cx="4238625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1-connected …</a:t>
            </a:r>
            <a:endParaRPr lang="en-US" sz="32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8" name="Curved Connector 17"/>
          <p:cNvCxnSpPr>
            <a:stCxn id="17" idx="0"/>
          </p:cNvCxnSpPr>
          <p:nvPr/>
        </p:nvCxnSpPr>
        <p:spPr bwMode="auto">
          <a:xfrm rot="16200000" flipV="1">
            <a:off x="4366790" y="5348711"/>
            <a:ext cx="662835" cy="157163"/>
          </a:xfrm>
          <a:prstGeom prst="curvedConnector3">
            <a:avLst>
              <a:gd name="adj1" fmla="val 50000"/>
            </a:avLst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8EFF3-D3F7-4F14-BA23-727AA4EE11C8}" type="datetime5">
              <a:rPr lang="en-US"/>
              <a:pPr/>
              <a:t>4-Mar-15</a:t>
            </a:fld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C6757-F387-403F-829C-8BC8C3FEC1B9}" type="slidenum">
              <a:rPr lang="en-US"/>
              <a:pPr/>
              <a:t>93</a:t>
            </a:fld>
            <a:endParaRPr lang="en-US"/>
          </a:p>
        </p:txBody>
      </p:sp>
      <p:sp>
        <p:nvSpPr>
          <p:cNvPr id="553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Reasoning About Connectivity</a:t>
            </a:r>
            <a:endParaRPr lang="en-GB" sz="4000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3328988" y="2473325"/>
            <a:ext cx="2486025" cy="1916113"/>
            <a:chOff x="2478" y="1558"/>
            <a:chExt cx="1566" cy="1207"/>
          </a:xfrm>
        </p:grpSpPr>
        <p:sp>
          <p:nvSpPr>
            <p:cNvPr id="553988" name="Freeform 4"/>
            <p:cNvSpPr>
              <a:spLocks/>
            </p:cNvSpPr>
            <p:nvPr/>
          </p:nvSpPr>
          <p:spPr bwMode="auto">
            <a:xfrm flipH="1">
              <a:off x="2478" y="1558"/>
              <a:ext cx="773" cy="120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63" y="339"/>
                </a:cxn>
                <a:cxn ang="0">
                  <a:pos x="685" y="827"/>
                </a:cxn>
                <a:cxn ang="0">
                  <a:pos x="34" y="1207"/>
                </a:cxn>
              </a:cxnLst>
              <a:rect l="0" t="0" r="r" b="b"/>
              <a:pathLst>
                <a:path w="773" h="1207">
                  <a:moveTo>
                    <a:pt x="0" y="0"/>
                  </a:moveTo>
                  <a:cubicBezTo>
                    <a:pt x="224" y="100"/>
                    <a:pt x="449" y="201"/>
                    <a:pt x="563" y="339"/>
                  </a:cubicBezTo>
                  <a:cubicBezTo>
                    <a:pt x="677" y="477"/>
                    <a:pt x="773" y="682"/>
                    <a:pt x="685" y="827"/>
                  </a:cubicBezTo>
                  <a:cubicBezTo>
                    <a:pt x="597" y="972"/>
                    <a:pt x="315" y="1089"/>
                    <a:pt x="34" y="1207"/>
                  </a:cubicBezTo>
                </a:path>
              </a:pathLst>
            </a:custGeom>
            <a:gradFill rotWithShape="1">
              <a:gsLst>
                <a:gs pos="0">
                  <a:srgbClr val="66FF33"/>
                </a:gs>
                <a:gs pos="50000">
                  <a:srgbClr val="66FF33">
                    <a:gamma/>
                    <a:shade val="46275"/>
                    <a:invGamma/>
                  </a:srgbClr>
                </a:gs>
                <a:gs pos="100000">
                  <a:srgbClr val="66FF33"/>
                </a:gs>
              </a:gsLst>
              <a:lin ang="5400000" scaled="1"/>
            </a:gra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53992" name="Oval 8"/>
            <p:cNvSpPr>
              <a:spLocks noChangeArrowheads="1"/>
            </p:cNvSpPr>
            <p:nvPr/>
          </p:nvSpPr>
          <p:spPr bwMode="auto">
            <a:xfrm>
              <a:off x="3048" y="1558"/>
              <a:ext cx="427" cy="1207"/>
            </a:xfrm>
            <a:prstGeom prst="ellipse">
              <a:avLst/>
            </a:prstGeom>
            <a:gradFill rotWithShape="1">
              <a:gsLst>
                <a:gs pos="0">
                  <a:srgbClr val="CC00FF"/>
                </a:gs>
                <a:gs pos="50000">
                  <a:srgbClr val="CC00FF">
                    <a:gamma/>
                    <a:shade val="46275"/>
                    <a:invGamma/>
                  </a:srgbClr>
                </a:gs>
                <a:gs pos="100000">
                  <a:srgbClr val="CC00FF"/>
                </a:gs>
              </a:gsLst>
              <a:lin ang="5400000" scaled="1"/>
            </a:gradFill>
            <a:ln w="76200" algn="ctr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3987" name="Freeform 3"/>
            <p:cNvSpPr>
              <a:spLocks/>
            </p:cNvSpPr>
            <p:nvPr/>
          </p:nvSpPr>
          <p:spPr bwMode="auto">
            <a:xfrm>
              <a:off x="3271" y="1558"/>
              <a:ext cx="773" cy="120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63" y="339"/>
                </a:cxn>
                <a:cxn ang="0">
                  <a:pos x="685" y="827"/>
                </a:cxn>
                <a:cxn ang="0">
                  <a:pos x="34" y="1207"/>
                </a:cxn>
              </a:cxnLst>
              <a:rect l="0" t="0" r="r" b="b"/>
              <a:pathLst>
                <a:path w="773" h="1207">
                  <a:moveTo>
                    <a:pt x="0" y="0"/>
                  </a:moveTo>
                  <a:cubicBezTo>
                    <a:pt x="224" y="100"/>
                    <a:pt x="449" y="201"/>
                    <a:pt x="563" y="339"/>
                  </a:cubicBezTo>
                  <a:cubicBezTo>
                    <a:pt x="677" y="477"/>
                    <a:pt x="773" y="682"/>
                    <a:pt x="685" y="827"/>
                  </a:cubicBezTo>
                  <a:cubicBezTo>
                    <a:pt x="597" y="972"/>
                    <a:pt x="315" y="1089"/>
                    <a:pt x="34" y="1207"/>
                  </a:cubicBezTo>
                </a:path>
              </a:pathLst>
            </a:custGeom>
            <a:gradFill rotWithShape="1">
              <a:gsLst>
                <a:gs pos="0">
                  <a:srgbClr val="CC00FF"/>
                </a:gs>
                <a:gs pos="50000">
                  <a:srgbClr val="CC00FF">
                    <a:gamma/>
                    <a:shade val="46275"/>
                    <a:invGamma/>
                  </a:srgbClr>
                </a:gs>
                <a:gs pos="100000">
                  <a:srgbClr val="CC00FF"/>
                </a:gs>
              </a:gsLst>
              <a:lin ang="5400000" scaled="1"/>
            </a:gra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15"/>
          <p:cNvGrpSpPr>
            <a:grpSpLocks/>
          </p:cNvGrpSpPr>
          <p:nvPr/>
        </p:nvGrpSpPr>
        <p:grpSpPr bwMode="auto">
          <a:xfrm>
            <a:off x="3321050" y="4943475"/>
            <a:ext cx="307975" cy="261938"/>
            <a:chOff x="1695" y="2961"/>
            <a:chExt cx="194" cy="165"/>
          </a:xfrm>
          <a:solidFill>
            <a:schemeClr val="accent6"/>
          </a:solidFill>
        </p:grpSpPr>
        <p:sp>
          <p:nvSpPr>
            <p:cNvPr id="11" name="Oval 16"/>
            <p:cNvSpPr>
              <a:spLocks noChangeArrowheads="1"/>
            </p:cNvSpPr>
            <p:nvPr/>
          </p:nvSpPr>
          <p:spPr bwMode="auto">
            <a:xfrm>
              <a:off x="1695" y="2961"/>
              <a:ext cx="194" cy="165"/>
            </a:xfrm>
            <a:prstGeom prst="ellipse">
              <a:avLst/>
            </a:prstGeom>
            <a:solidFill>
              <a:srgbClr val="62EA16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Oval 17"/>
            <p:cNvSpPr>
              <a:spLocks noChangeArrowheads="1"/>
            </p:cNvSpPr>
            <p:nvPr/>
          </p:nvSpPr>
          <p:spPr bwMode="auto">
            <a:xfrm>
              <a:off x="1825" y="3001"/>
              <a:ext cx="28" cy="57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5349875" y="4962525"/>
            <a:ext cx="307975" cy="261938"/>
            <a:chOff x="1695" y="2961"/>
            <a:chExt cx="194" cy="165"/>
          </a:xfrm>
          <a:solidFill>
            <a:schemeClr val="accent6"/>
          </a:solidFill>
        </p:grpSpPr>
        <p:sp>
          <p:nvSpPr>
            <p:cNvPr id="14" name="Oval 16"/>
            <p:cNvSpPr>
              <a:spLocks noChangeArrowheads="1"/>
            </p:cNvSpPr>
            <p:nvPr/>
          </p:nvSpPr>
          <p:spPr bwMode="auto">
            <a:xfrm>
              <a:off x="1695" y="2961"/>
              <a:ext cx="194" cy="165"/>
            </a:xfrm>
            <a:prstGeom prst="ellipse">
              <a:avLst/>
            </a:prstGeom>
            <a:solidFill>
              <a:srgbClr val="7030A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Oval 17"/>
            <p:cNvSpPr>
              <a:spLocks noChangeArrowheads="1"/>
            </p:cNvSpPr>
            <p:nvPr/>
          </p:nvSpPr>
          <p:spPr bwMode="auto">
            <a:xfrm>
              <a:off x="1825" y="3001"/>
              <a:ext cx="28" cy="57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cxnSp>
        <p:nvCxnSpPr>
          <p:cNvPr id="16" name="Straight Connector 15"/>
          <p:cNvCxnSpPr>
            <a:stCxn id="11" idx="6"/>
            <a:endCxn id="14" idx="2"/>
          </p:cNvCxnSpPr>
          <p:nvPr/>
        </p:nvCxnSpPr>
        <p:spPr bwMode="auto">
          <a:xfrm>
            <a:off x="3629025" y="5074444"/>
            <a:ext cx="1720850" cy="19050"/>
          </a:xfrm>
          <a:prstGeom prst="line">
            <a:avLst/>
          </a:prstGeom>
          <a:noFill/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7" name="Text Box 122"/>
          <p:cNvSpPr txBox="1">
            <a:spLocks noChangeArrowheads="1"/>
          </p:cNvSpPr>
          <p:nvPr/>
        </p:nvSpPr>
        <p:spPr bwMode="auto">
          <a:xfrm>
            <a:off x="2657475" y="5758710"/>
            <a:ext cx="4238625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1-connected !</a:t>
            </a:r>
            <a:endParaRPr lang="en-US" sz="32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8" name="Curved Connector 17"/>
          <p:cNvCxnSpPr>
            <a:stCxn id="17" idx="0"/>
          </p:cNvCxnSpPr>
          <p:nvPr/>
        </p:nvCxnSpPr>
        <p:spPr bwMode="auto">
          <a:xfrm rot="16200000" flipV="1">
            <a:off x="4366790" y="5348711"/>
            <a:ext cx="662835" cy="157163"/>
          </a:xfrm>
          <a:prstGeom prst="curvedConnector3">
            <a:avLst>
              <a:gd name="adj1" fmla="val 50000"/>
            </a:avLst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9" name="Curved Connector 18"/>
          <p:cNvCxnSpPr/>
          <p:nvPr/>
        </p:nvCxnSpPr>
        <p:spPr bwMode="auto">
          <a:xfrm rot="5400000">
            <a:off x="5657849" y="2486027"/>
            <a:ext cx="1190628" cy="1038224"/>
          </a:xfrm>
          <a:prstGeom prst="curvedConnector3">
            <a:avLst>
              <a:gd name="adj1" fmla="val 100400"/>
            </a:avLst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0" name="Text Box 122"/>
          <p:cNvSpPr txBox="1">
            <a:spLocks noChangeArrowheads="1"/>
          </p:cNvSpPr>
          <p:nvPr/>
        </p:nvSpPr>
        <p:spPr bwMode="auto">
          <a:xfrm>
            <a:off x="4476750" y="1748685"/>
            <a:ext cx="4238625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1-connected !</a:t>
            </a:r>
            <a:endParaRPr lang="en-US" sz="32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 Box 122"/>
          <p:cNvSpPr txBox="1">
            <a:spLocks noChangeArrowheads="1"/>
          </p:cNvSpPr>
          <p:nvPr/>
        </p:nvSpPr>
        <p:spPr bwMode="auto">
          <a:xfrm>
            <a:off x="7134226" y="2253510"/>
            <a:ext cx="1819274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QED</a:t>
            </a:r>
            <a:endParaRPr lang="en-US" sz="32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Up Arrow 20"/>
          <p:cNvSpPr/>
          <p:nvPr/>
        </p:nvSpPr>
        <p:spPr>
          <a:xfrm>
            <a:off x="5638800" y="3800475"/>
            <a:ext cx="2790825" cy="1514475"/>
          </a:xfrm>
          <a:prstGeom prst="upArrow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implies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Nerve Complex Lemma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4-Mar-15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94</a:t>
            </a:fld>
            <a:endParaRPr lang="en-US"/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658976" y="1736533"/>
            <a:ext cx="7826049" cy="156966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The nerve complex</a:t>
            </a:r>
          </a:p>
          <a:p>
            <a:r>
              <a:rPr lang="en-US" sz="32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N</a:t>
            </a: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¥</a:t>
            </a: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"</a:t>
            </a: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Arial"/>
                <a:cs typeface="Arial" panose="020B0604020202020204" pitchFamily="34" charset="0"/>
              </a:rPr>
              <a:t>U</a:t>
            </a: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|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;</a:t>
            </a: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µ</a:t>
            </a: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µ</a:t>
            </a: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¦</a:t>
            </a: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is </a:t>
            </a:r>
            <a:r>
              <a:rPr lang="en-US" sz="32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-connected</a:t>
            </a: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431184" y="3562129"/>
            <a:ext cx="1164101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Proof</a:t>
            </a: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1013235" y="4056815"/>
            <a:ext cx="5602816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Consider vertex </a:t>
            </a: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=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(C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¦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</a:t>
            </a:r>
            <a:endParaRPr lang="en-US" sz="3200" dirty="0" smtClean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  <p:sp>
        <p:nvSpPr>
          <p:cNvPr id="12" name="Text Box 122"/>
          <p:cNvSpPr txBox="1">
            <a:spLocks noChangeArrowheads="1"/>
          </p:cNvSpPr>
          <p:nvPr/>
        </p:nvSpPr>
        <p:spPr bwMode="auto">
          <a:xfrm>
            <a:off x="277394" y="5167809"/>
            <a:ext cx="8589211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Show the nerve complex is a </a:t>
            </a:r>
            <a:r>
              <a:rPr lang="en-US" sz="32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cone</a:t>
            </a: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with apex </a:t>
            </a: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</a:p>
        </p:txBody>
      </p:sp>
    </p:spTree>
    <p:extLst>
      <p:ext uri="{BB962C8B-B14F-4D97-AF65-F5344CB8AC3E}">
        <p14:creationId xmlns:p14="http://schemas.microsoft.com/office/powerpoint/2010/main" val="3853289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Nerve Complex Lemma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4-Mar-15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95</a:t>
            </a:fld>
            <a:endParaRPr lang="en-US"/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4649215" y="5036604"/>
            <a:ext cx="3055645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3200" dirty="0" smtClean="0">
                <a:solidFill>
                  <a:schemeClr val="tx1"/>
                </a:solidFill>
                <a:latin typeface="MT Extra"/>
                <a:cs typeface="Arial" pitchFamily="34" charset="0"/>
                <a:sym typeface="MT Extra"/>
              </a:rPr>
              <a:t></a:t>
            </a:r>
            <a:r>
              <a:rPr lang="en-US" sz="3200" baseline="-25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MT Extra"/>
              </a:rPr>
              <a:t>i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(C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U</a:t>
            </a:r>
            <a:r>
              <a:rPr lang="en-US" sz="3200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sz="3200" dirty="0" smtClean="0">
                <a:solidFill>
                  <a:schemeClr val="tx1"/>
                </a:solidFill>
                <a:latin typeface="Symbol"/>
                <a:cs typeface="Arial" pitchFamily="34" charset="0"/>
                <a:sym typeface="Symbol"/>
              </a:rPr>
              <a:t>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;</a:t>
            </a:r>
          </a:p>
        </p:txBody>
      </p:sp>
      <p:sp>
        <p:nvSpPr>
          <p:cNvPr id="15" name="Text Box 122"/>
          <p:cNvSpPr txBox="1">
            <a:spLocks noChangeArrowheads="1"/>
          </p:cNvSpPr>
          <p:nvPr/>
        </p:nvSpPr>
        <p:spPr bwMode="auto">
          <a:xfrm>
            <a:off x="1428782" y="3059562"/>
            <a:ext cx="6115777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3200" dirty="0" smtClean="0">
                <a:latin typeface="Arial" pitchFamily="34" charset="0"/>
                <a:cs typeface="Arial" pitchFamily="34" charset="0"/>
              </a:rPr>
              <a:t>each set 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{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(C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U</a:t>
            </a:r>
            <a:r>
              <a:rPr lang="en-US" sz="3200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| </a:t>
            </a:r>
            <a:r>
              <a:rPr lang="en-US" sz="3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= 0, …, m}</a:t>
            </a:r>
          </a:p>
        </p:txBody>
      </p:sp>
      <p:sp>
        <p:nvSpPr>
          <p:cNvPr id="16" name="Text Box 122"/>
          <p:cNvSpPr txBox="1">
            <a:spLocks noChangeArrowheads="1"/>
          </p:cNvSpPr>
          <p:nvPr/>
        </p:nvSpPr>
        <p:spPr bwMode="auto">
          <a:xfrm>
            <a:off x="3443756" y="4078860"/>
            <a:ext cx="410080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Is a simplex if and only if</a:t>
            </a:r>
          </a:p>
        </p:txBody>
      </p:sp>
      <p:sp>
        <p:nvSpPr>
          <p:cNvPr id="17" name="Text Box 122"/>
          <p:cNvSpPr txBox="1">
            <a:spLocks noChangeArrowheads="1"/>
          </p:cNvSpPr>
          <p:nvPr/>
        </p:nvSpPr>
        <p:spPr bwMode="auto">
          <a:xfrm>
            <a:off x="1428782" y="2040264"/>
            <a:ext cx="4831772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3200" dirty="0" smtClean="0">
                <a:latin typeface="Arial" pitchFamily="34" charset="0"/>
                <a:cs typeface="Arial" pitchFamily="34" charset="0"/>
              </a:rPr>
              <a:t>each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(C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U</a:t>
            </a:r>
            <a:r>
              <a:rPr lang="en-US" sz="3200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is a vertex</a:t>
            </a:r>
            <a:endParaRPr lang="en-US" sz="3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5717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Reasoning About Intersections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4-Mar-15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96</a:t>
            </a:fld>
            <a:endParaRPr lang="en-US"/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1028409" y="1888242"/>
            <a:ext cx="138531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Lemma</a:t>
            </a: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1028409" y="2905780"/>
            <a:ext cx="6747360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Let 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U</a:t>
            </a:r>
            <a:r>
              <a:rPr lang="en-US" sz="2800" baseline="-25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0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… , 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U</a:t>
            </a:r>
            <a:r>
              <a:rPr lang="en-US" sz="2800" baseline="-25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m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sets of process names …</a:t>
            </a: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1028409" y="3923318"/>
            <a:ext cx="468269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Indexed so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|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U</a:t>
            </a:r>
            <a:r>
              <a:rPr lang="en-US" sz="2800" baseline="-25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0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|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¸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…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¸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|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U</a:t>
            </a:r>
            <a:r>
              <a:rPr lang="en-US" sz="2800" baseline="-25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m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2278256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Intersection Lemma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4-Mar-15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97</a:t>
            </a:fld>
            <a:endParaRPr lang="en-US"/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950918" y="1812965"/>
            <a:ext cx="5376793" cy="769441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Å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(C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U</a:t>
            </a:r>
            <a:r>
              <a:rPr lang="en-US" sz="2800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= (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cmsy10"/>
                <a:cs typeface="Arial" pitchFamily="34" charset="0"/>
              </a:rPr>
              <a:t>#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W) (C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[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U</a:t>
            </a:r>
            <a:r>
              <a:rPr lang="en-US" sz="2800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1313743" y="3167390"/>
            <a:ext cx="1244251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Where</a:t>
            </a: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4258468" y="3270425"/>
            <a:ext cx="395653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tx1"/>
                </a:solidFill>
                <a:latin typeface="MT Extra"/>
                <a:cs typeface="Arial" pitchFamily="34" charset="0"/>
                <a:sym typeface="MT Extra"/>
              </a:rPr>
              <a:t></a:t>
            </a:r>
            <a:r>
              <a:rPr lang="en-US" sz="2800" baseline="-25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800" baseline="-25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en-US" sz="2800" baseline="-25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800" baseline="30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m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U</a:t>
            </a:r>
            <a:r>
              <a:rPr lang="en-US" sz="2800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if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MT Extra"/>
                <a:cs typeface="Arial" pitchFamily="34" charset="0"/>
                <a:sym typeface="MT Extra"/>
              </a:rPr>
              <a:t></a:t>
            </a:r>
            <a:r>
              <a:rPr lang="en-US" sz="2800" baseline="-25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800" baseline="-25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=1 </a:t>
            </a:r>
            <a:r>
              <a:rPr lang="en-US" sz="2800" baseline="30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m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U</a:t>
            </a:r>
            <a:r>
              <a:rPr lang="en-US" sz="2800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µ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U</a:t>
            </a:r>
            <a:r>
              <a:rPr lang="en-US" sz="2800" baseline="-25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0</a:t>
            </a:r>
          </a:p>
        </p:txBody>
      </p:sp>
      <p:sp>
        <p:nvSpPr>
          <p:cNvPr id="11" name="Text Box 122"/>
          <p:cNvSpPr txBox="1">
            <a:spLocks noChangeArrowheads="1"/>
          </p:cNvSpPr>
          <p:nvPr/>
        </p:nvSpPr>
        <p:spPr bwMode="auto">
          <a:xfrm>
            <a:off x="1934448" y="3981219"/>
            <a:ext cx="93166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 = </a:t>
            </a:r>
          </a:p>
        </p:txBody>
      </p:sp>
      <p:sp>
        <p:nvSpPr>
          <p:cNvPr id="12" name="Left Brace 11"/>
          <p:cNvSpPr/>
          <p:nvPr/>
        </p:nvSpPr>
        <p:spPr bwMode="auto">
          <a:xfrm>
            <a:off x="3053939" y="3290291"/>
            <a:ext cx="851633" cy="1905076"/>
          </a:xfrm>
          <a:prstGeom prst="leftBrac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 Box 122"/>
          <p:cNvSpPr txBox="1">
            <a:spLocks noChangeArrowheads="1"/>
          </p:cNvSpPr>
          <p:nvPr/>
        </p:nvSpPr>
        <p:spPr bwMode="auto">
          <a:xfrm>
            <a:off x="4262034" y="4672147"/>
            <a:ext cx="299793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tx1"/>
                </a:solidFill>
                <a:latin typeface="MT Extra"/>
                <a:cs typeface="Arial" pitchFamily="34" charset="0"/>
                <a:sym typeface="MT Extra"/>
              </a:rPr>
              <a:t></a:t>
            </a:r>
            <a:r>
              <a:rPr lang="en-US" sz="2800" baseline="-25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800" baseline="-25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en-US" sz="2800" baseline="-25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sz="2800" baseline="30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m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U</a:t>
            </a:r>
            <a:r>
              <a:rPr lang="en-US" sz="2800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otherwise</a:t>
            </a:r>
            <a:endParaRPr lang="en-US" sz="2800" baseline="-25000" dirty="0" smtClean="0">
              <a:solidFill>
                <a:schemeClr val="tx1"/>
              </a:solidFill>
              <a:latin typeface="Arial"/>
              <a:cs typeface="Arial" pitchFamily="34" charset="0"/>
            </a:endParaRPr>
          </a:p>
        </p:txBody>
      </p:sp>
      <p:sp>
        <p:nvSpPr>
          <p:cNvPr id="14" name="Text Box 122"/>
          <p:cNvSpPr txBox="1">
            <a:spLocks noChangeArrowheads="1"/>
          </p:cNvSpPr>
          <p:nvPr/>
        </p:nvSpPr>
        <p:spPr bwMode="auto">
          <a:xfrm>
            <a:off x="1313743" y="5489552"/>
            <a:ext cx="686277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Proof is inductive version of earlier lemma</a:t>
            </a:r>
          </a:p>
        </p:txBody>
      </p:sp>
    </p:spTree>
    <p:extLst>
      <p:ext uri="{BB962C8B-B14F-4D97-AF65-F5344CB8AC3E}">
        <p14:creationId xmlns:p14="http://schemas.microsoft.com/office/powerpoint/2010/main" val="4256961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Corollary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4-Mar-15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98</a:t>
            </a:fld>
            <a:endParaRPr lang="en-US"/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808644" y="2456226"/>
            <a:ext cx="457689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If </a:t>
            </a:r>
            <a:r>
              <a:rPr lang="en-US" sz="2800" dirty="0" smtClean="0">
                <a:solidFill>
                  <a:schemeClr val="tx1"/>
                </a:solidFill>
                <a:latin typeface="MT Extra"/>
                <a:cs typeface="Arial" pitchFamily="34" charset="0"/>
                <a:sym typeface="MT Extra"/>
              </a:rPr>
              <a:t></a:t>
            </a:r>
            <a:r>
              <a:rPr lang="en-US" sz="2800" baseline="-25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Arial"/>
                <a:cs typeface="Arial" panose="020B0604020202020204" pitchFamily="34" charset="0"/>
              </a:rPr>
              <a:t>U</a:t>
            </a:r>
            <a:r>
              <a:rPr lang="en-US" sz="2800" baseline="-25000" dirty="0" err="1" smtClean="0">
                <a:solidFill>
                  <a:schemeClr val="tx1"/>
                </a:solidFill>
                <a:latin typeface="Arial"/>
                <a:cs typeface="Arial" panose="020B0604020202020204" pitchFamily="34" charset="0"/>
              </a:rPr>
              <a:t>i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¦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but each </a:t>
            </a:r>
            <a:r>
              <a:rPr lang="en-US" sz="2800" dirty="0" err="1" smtClean="0">
                <a:solidFill>
                  <a:schemeClr val="tx1"/>
                </a:solidFill>
                <a:latin typeface="Arial"/>
                <a:cs typeface="Arial" panose="020B0604020202020204" pitchFamily="34" charset="0"/>
              </a:rPr>
              <a:t>U</a:t>
            </a:r>
            <a:r>
              <a:rPr lang="en-US" sz="2800" baseline="-25000" dirty="0" err="1" smtClean="0">
                <a:solidFill>
                  <a:schemeClr val="tx1"/>
                </a:solidFill>
                <a:latin typeface="Arial"/>
                <a:cs typeface="Arial" panose="020B0604020202020204" pitchFamily="34" charset="0"/>
              </a:rPr>
              <a:t>i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Symbol"/>
                <a:cs typeface="Arial" panose="020B0604020202020204" pitchFamily="34" charset="0"/>
                <a:sym typeface="Symbol"/>
              </a:rPr>
              <a:t>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¦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endParaRPr lang="en-US" sz="2800" dirty="0" smtClean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  <p:sp>
        <p:nvSpPr>
          <p:cNvPr id="11" name="Text Box 122"/>
          <p:cNvSpPr txBox="1">
            <a:spLocks noChangeArrowheads="1"/>
          </p:cNvSpPr>
          <p:nvPr/>
        </p:nvSpPr>
        <p:spPr bwMode="auto">
          <a:xfrm>
            <a:off x="3457768" y="3487025"/>
            <a:ext cx="3645550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then </a:t>
            </a:r>
            <a:r>
              <a:rPr lang="en-US" sz="2800" dirty="0" smtClean="0">
                <a:solidFill>
                  <a:schemeClr val="tx1"/>
                </a:solidFill>
                <a:latin typeface="MT Extra"/>
                <a:cs typeface="Arial" panose="020B0604020202020204" pitchFamily="34" charset="0"/>
                <a:sym typeface="MT Extra"/>
              </a:rPr>
              <a:t></a:t>
            </a:r>
            <a:r>
              <a:rPr lang="en-US" sz="2800" baseline="-25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¥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"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Arial"/>
                <a:cs typeface="Arial" panose="020B0604020202020204" pitchFamily="34" charset="0"/>
              </a:rPr>
              <a:t>U</a:t>
            </a:r>
            <a:r>
              <a:rPr lang="en-US" sz="2800" baseline="-25000" dirty="0" err="1" smtClean="0">
                <a:solidFill>
                  <a:schemeClr val="tx1"/>
                </a:solidFill>
                <a:latin typeface="Arial"/>
                <a:cs typeface="Arial" panose="020B0604020202020204" pitchFamily="34" charset="0"/>
              </a:rPr>
              <a:t>i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;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800" dirty="0" smtClean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6503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Nerve Complex</a:t>
            </a:r>
            <a:endParaRPr lang="en-US" dirty="0"/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1368238" y="3853640"/>
            <a:ext cx="314701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So </a:t>
            </a:r>
            <a:r>
              <a:rPr lang="en-US" sz="2800" dirty="0">
                <a:solidFill>
                  <a:schemeClr val="tx1"/>
                </a:solidFill>
                <a:latin typeface="MT Extra"/>
                <a:cs typeface="Arial" panose="020B0604020202020204" pitchFamily="34" charset="0"/>
                <a:sym typeface="MT Extra"/>
              </a:rPr>
              <a:t></a:t>
            </a:r>
            <a:r>
              <a:rPr lang="en-US" sz="2800" baseline="-25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800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(C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U</a:t>
            </a:r>
            <a:r>
              <a:rPr lang="en-US" sz="2800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sz="2800" dirty="0" smtClean="0">
                <a:solidFill>
                  <a:schemeClr val="tx1"/>
                </a:solidFill>
                <a:latin typeface="Symbol"/>
                <a:cs typeface="Arial" pitchFamily="34" charset="0"/>
                <a:sym typeface="Symbol"/>
              </a:rPr>
              <a:t>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;</a:t>
            </a: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1368238" y="2893323"/>
            <a:ext cx="540885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Let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= {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(C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U</a:t>
            </a:r>
            <a:r>
              <a:rPr lang="en-US" sz="2800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}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be a simplex</a:t>
            </a:r>
            <a:endParaRPr lang="en-US" sz="2800" dirty="0" smtClean="0">
              <a:latin typeface="cmsy10"/>
              <a:cs typeface="Arial" pitchFamily="34" charset="0"/>
            </a:endParaRP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1368238" y="1933006"/>
            <a:ext cx="3993401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Let vertex 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=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(C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¦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</a:t>
            </a:r>
            <a:endParaRPr lang="en-US" sz="2800" dirty="0" smtClean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  <p:sp>
        <p:nvSpPr>
          <p:cNvPr id="11" name="Text Box 122"/>
          <p:cNvSpPr txBox="1">
            <a:spLocks noChangeArrowheads="1"/>
          </p:cNvSpPr>
          <p:nvPr/>
        </p:nvSpPr>
        <p:spPr bwMode="auto">
          <a:xfrm>
            <a:off x="1368238" y="5774275"/>
            <a:ext cx="6223178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must show that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[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{v}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is a simplex …</a:t>
            </a:r>
            <a:endParaRPr lang="en-US" sz="2800" dirty="0" smtClean="0">
              <a:latin typeface="cmsy10"/>
              <a:cs typeface="Arial" pitchFamily="34" charset="0"/>
            </a:endParaRPr>
          </a:p>
        </p:txBody>
      </p:sp>
      <p:sp>
        <p:nvSpPr>
          <p:cNvPr id="13" name="Text Box 122"/>
          <p:cNvSpPr txBox="1">
            <a:spLocks noChangeArrowheads="1"/>
          </p:cNvSpPr>
          <p:nvPr/>
        </p:nvSpPr>
        <p:spPr bwMode="auto">
          <a:xfrm>
            <a:off x="1368238" y="4813957"/>
            <a:ext cx="228139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and </a:t>
            </a:r>
            <a:r>
              <a:rPr lang="en-US" sz="2800" dirty="0" smtClean="0">
                <a:solidFill>
                  <a:schemeClr val="tx1"/>
                </a:solidFill>
                <a:latin typeface="MT Extra"/>
                <a:cs typeface="Arial" pitchFamily="34" charset="0"/>
                <a:sym typeface="MT Extra"/>
              </a:rPr>
              <a:t></a:t>
            </a:r>
            <a:r>
              <a:rPr lang="en-US" sz="2800" baseline="-25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Arial"/>
                <a:cs typeface="Arial" pitchFamily="34" charset="0"/>
              </a:rPr>
              <a:t>U</a:t>
            </a:r>
            <a:r>
              <a:rPr lang="en-US" sz="2800" baseline="-25000" dirty="0" err="1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Symbol"/>
                <a:cs typeface="Arial" pitchFamily="34" charset="0"/>
                <a:sym typeface="Symbol"/>
              </a:rPr>
              <a:t>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¦</a:t>
            </a:r>
            <a:endParaRPr lang="en-US" sz="2800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0173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1" grpId="0" animBg="1"/>
      <p:bldP spid="13" grpId="0" animBg="1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Intersection </a:t>
            </a:r>
            <a:r>
              <a:rPr lang="en-US" dirty="0" smtClean="0"/>
              <a:t>Lemma Proof</a:t>
            </a:r>
            <a:endParaRPr lang="en-US" dirty="0"/>
          </a:p>
        </p:txBody>
      </p:sp>
      <p:sp>
        <p:nvSpPr>
          <p:cNvPr id="11" name="Text Box 122"/>
          <p:cNvSpPr txBox="1">
            <a:spLocks noChangeArrowheads="1"/>
          </p:cNvSpPr>
          <p:nvPr/>
        </p:nvSpPr>
        <p:spPr bwMode="auto">
          <a:xfrm>
            <a:off x="880925" y="2074212"/>
            <a:ext cx="748153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to show that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[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{v}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is a simplex, show that …</a:t>
            </a:r>
            <a:endParaRPr lang="en-US" sz="2800" dirty="0" smtClean="0">
              <a:latin typeface="cmsy10"/>
              <a:cs typeface="Arial" pitchFamily="34" charset="0"/>
            </a:endParaRP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880925" y="3073437"/>
            <a:ext cx="4721164" cy="769441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(C </a:t>
            </a:r>
            <a:r>
              <a:rPr lang="en-US" sz="2800" dirty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¦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en-US" sz="2800" dirty="0">
                <a:solidFill>
                  <a:schemeClr val="tx1"/>
                </a:solidFill>
                <a:latin typeface="cmsy10"/>
                <a:cs typeface="Arial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Å</a:t>
            </a:r>
            <a:r>
              <a:rPr lang="en-US" dirty="0">
                <a:solidFill>
                  <a:schemeClr val="tx1"/>
                </a:solidFill>
                <a:latin typeface="cmsy10"/>
                <a:cs typeface="Arial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3200" dirty="0" smtClean="0">
                <a:solidFill>
                  <a:schemeClr val="tx1"/>
                </a:solidFill>
                <a:latin typeface="MT Extra"/>
                <a:cs typeface="Arial" panose="020B0604020202020204" pitchFamily="34" charset="0"/>
                <a:sym typeface="MT Extra"/>
              </a:rPr>
              <a:t></a:t>
            </a:r>
            <a:r>
              <a:rPr lang="en-US" sz="3200" baseline="-25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3200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(C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U</a:t>
            </a:r>
            <a:r>
              <a:rPr lang="en-US" sz="2800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US" dirty="0" smtClean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  <p:sp>
        <p:nvSpPr>
          <p:cNvPr id="10" name="Text Box 122"/>
          <p:cNvSpPr txBox="1">
            <a:spLocks noChangeArrowheads="1"/>
          </p:cNvSpPr>
          <p:nvPr/>
        </p:nvSpPr>
        <p:spPr bwMode="auto">
          <a:xfrm>
            <a:off x="880925" y="4318883"/>
            <a:ext cx="231723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is non-empty.</a:t>
            </a:r>
            <a:endParaRPr lang="en-US" sz="2800" dirty="0" smtClean="0">
              <a:latin typeface="cmsy1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785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Intersection </a:t>
            </a:r>
            <a:r>
              <a:rPr lang="en-US" dirty="0" smtClean="0"/>
              <a:t>Lemma Proof</a:t>
            </a:r>
            <a:endParaRPr lang="en-US" dirty="0"/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880925" y="2303996"/>
            <a:ext cx="7821372" cy="769441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(C </a:t>
            </a:r>
            <a:r>
              <a:rPr lang="en-US" sz="2800" dirty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¦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en-US" sz="2800" dirty="0">
                <a:solidFill>
                  <a:schemeClr val="tx1"/>
                </a:solidFill>
                <a:latin typeface="cmsy10"/>
                <a:cs typeface="Arial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Å</a:t>
            </a:r>
            <a:r>
              <a:rPr lang="en-US" dirty="0">
                <a:solidFill>
                  <a:schemeClr val="tx1"/>
                </a:solidFill>
                <a:latin typeface="cmsy10"/>
                <a:cs typeface="Arial" pitchFamily="34" charset="0"/>
              </a:rPr>
              <a:t> </a:t>
            </a:r>
            <a:r>
              <a:rPr lang="en-US" sz="3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3200" dirty="0" smtClean="0">
                <a:solidFill>
                  <a:schemeClr val="tx1"/>
                </a:solidFill>
                <a:latin typeface="MT Extra"/>
                <a:cs typeface="Arial" panose="020B0604020202020204" pitchFamily="34" charset="0"/>
                <a:sym typeface="MT Extra"/>
              </a:rPr>
              <a:t></a:t>
            </a:r>
            <a:r>
              <a:rPr lang="en-US" sz="3200" baseline="-25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(C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U</a:t>
            </a:r>
            <a:r>
              <a:rPr lang="en-US" sz="2800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)) = (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cmsy10"/>
                <a:cs typeface="Arial" pitchFamily="34" charset="0"/>
              </a:rPr>
              <a:t>#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MT Extra"/>
                <a:cs typeface="Arial" pitchFamily="34" charset="0"/>
                <a:sym typeface="MT Extra"/>
              </a:rPr>
              <a:t></a:t>
            </a:r>
            <a:r>
              <a:rPr lang="en-US" sz="2800" baseline="-25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800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U</a:t>
            </a:r>
            <a:r>
              <a:rPr lang="en-US" sz="2800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(C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¦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US" sz="2800" dirty="0" smtClean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  <p:sp>
        <p:nvSpPr>
          <p:cNvPr id="3" name="Rounded Rectangular Callout 2"/>
          <p:cNvSpPr/>
          <p:nvPr/>
        </p:nvSpPr>
        <p:spPr>
          <a:xfrm>
            <a:off x="6106332" y="2479729"/>
            <a:ext cx="991892" cy="790413"/>
          </a:xfrm>
          <a:prstGeom prst="wedgeRoundRectCallout">
            <a:avLst>
              <a:gd name="adj1" fmla="val -25521"/>
              <a:gd name="adj2" fmla="val 119363"/>
              <a:gd name="adj3" fmla="val 16667"/>
            </a:avLst>
          </a:prstGeom>
          <a:noFill/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5000429" y="3915056"/>
            <a:ext cx="3203698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by corollary, </a:t>
            </a:r>
            <a:r>
              <a:rPr lang="en-US" sz="28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U</a:t>
            </a:r>
            <a:r>
              <a:rPr lang="en-US" sz="2800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Symbol"/>
                <a:cs typeface="Arial" pitchFamily="34" charset="0"/>
                <a:sym typeface="Symbol"/>
              </a:rPr>
              <a:t>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¦</a:t>
            </a:r>
            <a:endParaRPr lang="en-US" sz="2800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5000429" y="4684047"/>
            <a:ext cx="322556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don’t halt everyone</a:t>
            </a:r>
            <a:endParaRPr lang="en-US" sz="2800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12" name="Text Box 122"/>
          <p:cNvSpPr txBox="1">
            <a:spLocks noChangeArrowheads="1"/>
          </p:cNvSpPr>
          <p:nvPr/>
        </p:nvSpPr>
        <p:spPr bwMode="auto">
          <a:xfrm>
            <a:off x="5000429" y="5453038"/>
            <a:ext cx="332494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complex non-empty</a:t>
            </a:r>
            <a:endParaRPr lang="en-US" sz="2800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13" name="Text Box 122"/>
          <p:cNvSpPr txBox="1">
            <a:spLocks noChangeArrowheads="1"/>
          </p:cNvSpPr>
          <p:nvPr/>
        </p:nvSpPr>
        <p:spPr bwMode="auto">
          <a:xfrm>
            <a:off x="5000429" y="6222030"/>
            <a:ext cx="233583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it’s a simplex!</a:t>
            </a:r>
            <a:endParaRPr lang="en-US" sz="2800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14" name="Text Box 122"/>
          <p:cNvSpPr txBox="1">
            <a:spLocks noChangeArrowheads="1"/>
          </p:cNvSpPr>
          <p:nvPr/>
        </p:nvSpPr>
        <p:spPr bwMode="auto">
          <a:xfrm rot="19580806">
            <a:off x="7723065" y="5960419"/>
            <a:ext cx="96212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QED</a:t>
            </a:r>
            <a:endParaRPr lang="en-US" sz="2800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5433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9" grpId="0" animBg="1"/>
      <p:bldP spid="12" grpId="0" animBg="1"/>
      <p:bldP spid="13" grpId="0" animBg="1"/>
      <p:bldP spid="14" grpId="0" animBg="1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Lemma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4-Mar-15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102</a:t>
            </a:fld>
            <a:endParaRPr lang="en-US"/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1288473" y="2074212"/>
            <a:ext cx="597631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tx1"/>
                </a:solidFill>
                <a:latin typeface="MT Extra"/>
                <a:cs typeface="Arial" pitchFamily="34" charset="0"/>
                <a:sym typeface="MT Extra"/>
              </a:rPr>
              <a:t></a:t>
            </a:r>
            <a:r>
              <a:rPr lang="en-US" sz="2800" baseline="-25000" dirty="0" err="1" smtClean="0">
                <a:solidFill>
                  <a:schemeClr val="tx1"/>
                </a:solidFill>
                <a:latin typeface="MT Extra"/>
                <a:cs typeface="Arial" pitchFamily="34" charset="0"/>
                <a:sym typeface="MT Extra"/>
              </a:rPr>
              <a:t>i</a:t>
            </a:r>
            <a:r>
              <a:rPr lang="en-US" sz="2800" baseline="-25000" dirty="0" smtClean="0">
                <a:solidFill>
                  <a:schemeClr val="tx1"/>
                </a:solidFill>
                <a:latin typeface="MT Extra"/>
                <a:cs typeface="Arial" pitchFamily="34" charset="0"/>
                <a:sym typeface="MT Extra"/>
              </a:rPr>
              <a:t> </a:t>
            </a:r>
            <a:r>
              <a:rPr lang="en-US" sz="2800" baseline="-25000" dirty="0" smtClean="0">
                <a:solidFill>
                  <a:schemeClr val="tx1"/>
                </a:solidFill>
                <a:latin typeface="cmsy10"/>
                <a:cs typeface="Arial" pitchFamily="34" charset="0"/>
                <a:sym typeface="MT Extra"/>
              </a:rPr>
              <a:t>2 </a:t>
            </a:r>
            <a:r>
              <a:rPr lang="en-US" sz="2800" baseline="-25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MT Extra"/>
              </a:rPr>
              <a:t>I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U</a:t>
            </a:r>
            <a:r>
              <a:rPr lang="en-US" sz="2800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is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-|I|+1)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-connected</a:t>
            </a:r>
            <a:endParaRPr lang="en-US" sz="2800" dirty="0" smtClean="0">
              <a:latin typeface="cmsy10"/>
              <a:cs typeface="Arial" pitchFamily="34" charset="0"/>
            </a:endParaRPr>
          </a:p>
        </p:txBody>
      </p:sp>
      <p:sp>
        <p:nvSpPr>
          <p:cNvPr id="11" name="Text Box 122"/>
          <p:cNvSpPr txBox="1">
            <a:spLocks noChangeArrowheads="1"/>
          </p:cNvSpPr>
          <p:nvPr/>
        </p:nvSpPr>
        <p:spPr bwMode="auto">
          <a:xfrm>
            <a:off x="1288473" y="3542794"/>
            <a:ext cx="392607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argue by induction on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endParaRPr lang="en-US" sz="2800" i="1" dirty="0" smtClean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  <p:sp>
        <p:nvSpPr>
          <p:cNvPr id="12" name="Text Box 122"/>
          <p:cNvSpPr txBox="1">
            <a:spLocks noChangeArrowheads="1"/>
          </p:cNvSpPr>
          <p:nvPr/>
        </p:nvSpPr>
        <p:spPr bwMode="auto">
          <a:xfrm>
            <a:off x="1288473" y="5011376"/>
            <a:ext cx="291137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trivial for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= 0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…</a:t>
            </a:r>
            <a:endParaRPr lang="en-US" sz="2800" dirty="0" smtClean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7039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4-Mar-15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103</a:t>
            </a:fld>
            <a:endParaRPr lang="en-US"/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235527" y="1810967"/>
            <a:ext cx="500489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tx1"/>
                </a:solidFill>
                <a:latin typeface="MT Extra"/>
                <a:cs typeface="Arial" pitchFamily="34" charset="0"/>
                <a:sym typeface="MT Extra"/>
              </a:rPr>
              <a:t></a:t>
            </a:r>
            <a:r>
              <a:rPr lang="en-US" sz="2800" baseline="-25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MT Extra"/>
              </a:rPr>
              <a:t>i</a:t>
            </a:r>
            <a:r>
              <a:rPr lang="en-US" sz="2800" baseline="-25000" dirty="0" smtClean="0">
                <a:solidFill>
                  <a:schemeClr val="tx1"/>
                </a:solidFill>
                <a:latin typeface="cmsy10"/>
                <a:cs typeface="Arial" pitchFamily="34" charset="0"/>
                <a:sym typeface="MT Extra"/>
              </a:rPr>
              <a:t>2</a:t>
            </a:r>
            <a:r>
              <a:rPr lang="en-US" sz="2800" baseline="-25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MT Extra"/>
              </a:rPr>
              <a:t>I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U</a:t>
            </a:r>
            <a:r>
              <a:rPr lang="en-US" sz="2800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=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#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W)(C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X)</a:t>
            </a:r>
            <a:endParaRPr lang="en-US" sz="2800" dirty="0" smtClean="0">
              <a:latin typeface="cmsy10"/>
              <a:cs typeface="Arial" pitchFamily="34" charset="0"/>
            </a:endParaRP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235527" y="3622379"/>
            <a:ext cx="7276351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a protocol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complex for </a:t>
            </a:r>
            <a:r>
              <a:rPr lang="en-US" sz="28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-|W|+1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processes …</a:t>
            </a:r>
            <a:endParaRPr lang="en-US" sz="2800" dirty="0" smtClean="0">
              <a:latin typeface="cmsy10"/>
              <a:cs typeface="Arial" pitchFamily="34" charset="0"/>
            </a:endParaRP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235527" y="2716673"/>
            <a:ext cx="447109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for 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|W| &gt; 0, W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µ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X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µ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[</a:t>
            </a:r>
            <a:r>
              <a:rPr lang="en-US" sz="2800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U</a:t>
            </a:r>
            <a:r>
              <a:rPr lang="en-US" sz="2800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endParaRPr lang="en-US" sz="2800" dirty="0" smtClean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  <p:sp>
        <p:nvSpPr>
          <p:cNvPr id="10" name="Text Box 122"/>
          <p:cNvSpPr txBox="1">
            <a:spLocks noChangeArrowheads="1"/>
          </p:cNvSpPr>
          <p:nvPr/>
        </p:nvSpPr>
        <p:spPr bwMode="auto">
          <a:xfrm>
            <a:off x="235527" y="4528084"/>
            <a:ext cx="867294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either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empty, or </a:t>
            </a:r>
            <a:r>
              <a:rPr lang="en-US" sz="28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-connected by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induction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hypothesis.</a:t>
            </a:r>
            <a:endParaRPr lang="en-US" sz="2800" dirty="0" smtClean="0">
              <a:latin typeface="cmsy10"/>
              <a:cs typeface="Arial" pitchFamily="34" charset="0"/>
            </a:endParaRPr>
          </a:p>
        </p:txBody>
      </p:sp>
      <p:sp>
        <p:nvSpPr>
          <p:cNvPr id="11" name="Text Box 122"/>
          <p:cNvSpPr txBox="1">
            <a:spLocks noChangeArrowheads="1"/>
          </p:cNvSpPr>
          <p:nvPr/>
        </p:nvSpPr>
        <p:spPr bwMode="auto">
          <a:xfrm>
            <a:off x="235527" y="5371585"/>
            <a:ext cx="476284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therefore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-|I|+1)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-connected</a:t>
            </a:r>
            <a:endParaRPr lang="en-US" sz="2800" dirty="0" smtClean="0">
              <a:latin typeface="cmsy1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5224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Theorem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73100" y="5748648"/>
            <a:ext cx="1905000" cy="457200"/>
          </a:xfrm>
        </p:spPr>
        <p:txBody>
          <a:bodyPr/>
          <a:lstStyle/>
          <a:p>
            <a:fld id="{A96F5114-7792-44A0-8895-839824EE2AB3}" type="datetime5">
              <a:rPr lang="en-US" smtClean="0"/>
              <a:pPr/>
              <a:t>4-Mar-15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104</a:t>
            </a:fld>
            <a:endParaRPr lang="en-US"/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594790" y="2119565"/>
            <a:ext cx="7834316" cy="1077218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l"/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For every input simplex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¾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, the layered IS protocol complex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¥</a:t>
            </a: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¾</a:t>
            </a: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is </a:t>
            </a:r>
            <a:r>
              <a:rPr lang="en-US" sz="32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-connected</a:t>
            </a:r>
            <a:endParaRPr lang="en-US" sz="3200" dirty="0" smtClean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594790" y="3239336"/>
            <a:ext cx="1164101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Proof</a:t>
            </a:r>
            <a:endParaRPr lang="en-US" sz="3200" dirty="0" smtClean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594790" y="3866664"/>
            <a:ext cx="2757486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Induction on </a:t>
            </a: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lang="en-US" sz="3200" dirty="0" smtClean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594790" y="4493992"/>
            <a:ext cx="6264857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32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Case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n=0: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¥</a:t>
            </a: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¾</a:t>
            </a: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is a single vertex</a:t>
            </a:r>
            <a:endParaRPr lang="en-US" sz="3200" dirty="0" smtClean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  <p:sp>
        <p:nvSpPr>
          <p:cNvPr id="10" name="Text Box 122"/>
          <p:cNvSpPr txBox="1">
            <a:spLocks noChangeArrowheads="1"/>
          </p:cNvSpPr>
          <p:nvPr/>
        </p:nvSpPr>
        <p:spPr bwMode="auto">
          <a:xfrm>
            <a:off x="594790" y="5121320"/>
            <a:ext cx="4307589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32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Case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induction step …</a:t>
            </a:r>
            <a:endParaRPr lang="en-US" sz="3200" dirty="0" smtClean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6333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 animBg="1"/>
      <p:bldP spid="7" grpId="0" animBg="1"/>
      <p:bldP spid="8" grpId="0" animBg="1"/>
      <p:bldP spid="10" grpId="0" animBg="1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4-Mar-15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105</a:t>
            </a:fld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405187" y="1455735"/>
            <a:ext cx="2114550" cy="13716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</a:t>
            </a:r>
          </a:p>
        </p:txBody>
      </p:sp>
      <p:sp>
        <p:nvSpPr>
          <p:cNvPr id="7" name="Oval 6"/>
          <p:cNvSpPr/>
          <p:nvPr/>
        </p:nvSpPr>
        <p:spPr>
          <a:xfrm>
            <a:off x="1724025" y="3313110"/>
            <a:ext cx="2114550" cy="13716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5038725" y="3313110"/>
            <a:ext cx="2114550" cy="13716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3405187" y="3313110"/>
            <a:ext cx="2114550" cy="1371600"/>
          </a:xfrm>
          <a:prstGeom prst="ellipse">
            <a:avLst/>
          </a:prstGeom>
          <a:solidFill>
            <a:schemeClr val="accent1">
              <a:lumMod val="20000"/>
              <a:lumOff val="80000"/>
              <a:alpha val="48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4" name="Straight Arrow Connector 13"/>
          <p:cNvCxnSpPr>
            <a:stCxn id="6" idx="3"/>
            <a:endCxn id="7" idx="0"/>
          </p:cNvCxnSpPr>
          <p:nvPr/>
        </p:nvCxnSpPr>
        <p:spPr bwMode="auto">
          <a:xfrm rot="5400000">
            <a:off x="2904758" y="2503011"/>
            <a:ext cx="686641" cy="933556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>
            <a:stCxn id="6" idx="5"/>
            <a:endCxn id="9" idx="0"/>
          </p:cNvCxnSpPr>
          <p:nvPr/>
        </p:nvCxnSpPr>
        <p:spPr bwMode="auto">
          <a:xfrm rot="16200000" flipH="1">
            <a:off x="5309714" y="2526823"/>
            <a:ext cx="686641" cy="885932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9" name="Straight Arrow Connector 18"/>
          <p:cNvCxnSpPr>
            <a:stCxn id="6" idx="4"/>
            <a:endCxn id="8" idx="0"/>
          </p:cNvCxnSpPr>
          <p:nvPr/>
        </p:nvCxnSpPr>
        <p:spPr bwMode="auto">
          <a:xfrm rot="5400000">
            <a:off x="4219575" y="3070222"/>
            <a:ext cx="485775" cy="1588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3" name="TextBox 22"/>
          <p:cNvSpPr txBox="1"/>
          <p:nvPr/>
        </p:nvSpPr>
        <p:spPr>
          <a:xfrm>
            <a:off x="2499090" y="2427285"/>
            <a:ext cx="4443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U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785860" y="2798760"/>
            <a:ext cx="4235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V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935455" y="2436810"/>
            <a:ext cx="5228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W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926818" y="3694041"/>
            <a:ext cx="15888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C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 U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8223" y="3694041"/>
            <a:ext cx="15888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800" dirty="0">
                <a:solidFill>
                  <a:schemeClr val="tx1"/>
                </a:solidFill>
                <a:latin typeface="Arial"/>
                <a:cs typeface="Arial" pitchFamily="34" charset="0"/>
              </a:rPr>
              <a:t>C </a:t>
            </a:r>
            <a:r>
              <a:rPr lang="en-US" sz="2800" dirty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2800" dirty="0">
                <a:solidFill>
                  <a:schemeClr val="tx1"/>
                </a:solidFill>
                <a:latin typeface="Arial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V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363182" y="3694041"/>
            <a:ext cx="16674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800" dirty="0">
                <a:solidFill>
                  <a:schemeClr val="tx1"/>
                </a:solidFill>
                <a:latin typeface="Arial"/>
                <a:cs typeface="Arial" pitchFamily="34" charset="0"/>
              </a:rPr>
              <a:t>C </a:t>
            </a:r>
            <a:r>
              <a:rPr lang="en-US" sz="2800" dirty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2800" dirty="0">
                <a:solidFill>
                  <a:schemeClr val="tx1"/>
                </a:solidFill>
                <a:latin typeface="Arial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W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Text Box 122"/>
          <p:cNvSpPr txBox="1">
            <a:spLocks noChangeArrowheads="1"/>
          </p:cNvSpPr>
          <p:nvPr/>
        </p:nvSpPr>
        <p:spPr bwMode="auto">
          <a:xfrm>
            <a:off x="803060" y="1169702"/>
            <a:ext cx="2744662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assume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(C)</a:t>
            </a:r>
            <a:endParaRPr lang="en-US" sz="2800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not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-connected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Text Box 122"/>
          <p:cNvSpPr txBox="1">
            <a:spLocks noChangeArrowheads="1"/>
          </p:cNvSpPr>
          <p:nvPr/>
        </p:nvSpPr>
        <p:spPr bwMode="auto">
          <a:xfrm>
            <a:off x="1828262" y="5961617"/>
            <a:ext cx="5743881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their nerve complex is </a:t>
            </a:r>
            <a:r>
              <a:rPr lang="en-US" sz="28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-connected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Text Box 122"/>
          <p:cNvSpPr txBox="1">
            <a:spLocks noChangeArrowheads="1"/>
          </p:cNvSpPr>
          <p:nvPr/>
        </p:nvSpPr>
        <p:spPr bwMode="auto">
          <a:xfrm>
            <a:off x="3295010" y="4423100"/>
            <a:ext cx="281038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covering of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(C)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Text Box 122"/>
          <p:cNvSpPr txBox="1">
            <a:spLocks noChangeArrowheads="1"/>
          </p:cNvSpPr>
          <p:nvPr/>
        </p:nvSpPr>
        <p:spPr bwMode="auto">
          <a:xfrm>
            <a:off x="1712044" y="5192358"/>
            <a:ext cx="597631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tx1"/>
                </a:solidFill>
                <a:latin typeface="MT Extra"/>
                <a:cs typeface="Arial" pitchFamily="34" charset="0"/>
                <a:sym typeface="MT Extra"/>
              </a:rPr>
              <a:t></a:t>
            </a:r>
            <a:r>
              <a:rPr lang="en-US" sz="2800" baseline="-25000" dirty="0" err="1" smtClean="0">
                <a:solidFill>
                  <a:schemeClr val="tx1"/>
                </a:solidFill>
                <a:latin typeface="MT Extra"/>
                <a:cs typeface="Arial" pitchFamily="34" charset="0"/>
                <a:sym typeface="MT Extra"/>
              </a:rPr>
              <a:t>i</a:t>
            </a:r>
            <a:r>
              <a:rPr lang="en-US" sz="2800" baseline="-25000" dirty="0" smtClean="0">
                <a:solidFill>
                  <a:schemeClr val="tx1"/>
                </a:solidFill>
                <a:latin typeface="MT Extra"/>
                <a:cs typeface="Arial" pitchFamily="34" charset="0"/>
                <a:sym typeface="MT Extra"/>
              </a:rPr>
              <a:t> </a:t>
            </a:r>
            <a:r>
              <a:rPr lang="en-US" sz="2800" baseline="-25000" dirty="0" smtClean="0">
                <a:solidFill>
                  <a:schemeClr val="tx1"/>
                </a:solidFill>
                <a:latin typeface="cmsy10"/>
                <a:cs typeface="Arial" pitchFamily="34" charset="0"/>
                <a:sym typeface="MT Extra"/>
              </a:rPr>
              <a:t>2 </a:t>
            </a:r>
            <a:r>
              <a:rPr lang="en-US" sz="2800" baseline="-25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MT Extra"/>
              </a:rPr>
              <a:t>I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U</a:t>
            </a:r>
            <a:r>
              <a:rPr lang="en-US" sz="2800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is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-|I|+1)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-connected</a:t>
            </a:r>
            <a:endParaRPr lang="en-US" sz="2800" dirty="0" smtClean="0">
              <a:latin typeface="cmsy1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3982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8" grpId="0" animBg="1"/>
      <p:bldP spid="31" grpId="0" animBg="1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122"/>
          <p:cNvSpPr txBox="1">
            <a:spLocks noChangeArrowheads="1"/>
          </p:cNvSpPr>
          <p:nvPr/>
        </p:nvSpPr>
        <p:spPr bwMode="auto">
          <a:xfrm>
            <a:off x="772205" y="1346084"/>
            <a:ext cx="281038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covering of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(C)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4-Mar-15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106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724025" y="2119764"/>
            <a:ext cx="2114550" cy="13716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5038725" y="2119764"/>
            <a:ext cx="2114550" cy="13716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3405187" y="2119764"/>
            <a:ext cx="2114550" cy="1371600"/>
          </a:xfrm>
          <a:prstGeom prst="ellipse">
            <a:avLst/>
          </a:prstGeom>
          <a:solidFill>
            <a:schemeClr val="accent1">
              <a:lumMod val="20000"/>
              <a:lumOff val="80000"/>
              <a:alpha val="48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926818" y="2252727"/>
            <a:ext cx="15888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C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 U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8223" y="2252727"/>
            <a:ext cx="15888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800" dirty="0">
                <a:solidFill>
                  <a:schemeClr val="tx1"/>
                </a:solidFill>
                <a:latin typeface="Arial"/>
                <a:cs typeface="Arial" pitchFamily="34" charset="0"/>
              </a:rPr>
              <a:t>C </a:t>
            </a:r>
            <a:r>
              <a:rPr lang="en-US" sz="2800" dirty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2800" dirty="0">
                <a:solidFill>
                  <a:schemeClr val="tx1"/>
                </a:solidFill>
                <a:latin typeface="Arial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V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363182" y="2252727"/>
            <a:ext cx="16674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800" dirty="0">
                <a:solidFill>
                  <a:schemeClr val="tx1"/>
                </a:solidFill>
                <a:latin typeface="Arial"/>
                <a:cs typeface="Arial" pitchFamily="34" charset="0"/>
              </a:rPr>
              <a:t>C </a:t>
            </a:r>
            <a:r>
              <a:rPr lang="en-US" sz="2800" dirty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2800" dirty="0">
                <a:solidFill>
                  <a:schemeClr val="tx1"/>
                </a:solidFill>
                <a:latin typeface="Arial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W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Text Box 122"/>
          <p:cNvSpPr txBox="1">
            <a:spLocks noChangeArrowheads="1"/>
          </p:cNvSpPr>
          <p:nvPr/>
        </p:nvSpPr>
        <p:spPr bwMode="auto">
          <a:xfrm>
            <a:off x="2030394" y="4354195"/>
            <a:ext cx="496642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their nerve graph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-connected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Text Box 122"/>
          <p:cNvSpPr txBox="1">
            <a:spLocks noChangeArrowheads="1"/>
          </p:cNvSpPr>
          <p:nvPr/>
        </p:nvSpPr>
        <p:spPr bwMode="auto">
          <a:xfrm>
            <a:off x="2030394" y="5182685"/>
            <a:ext cx="630813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is </a:t>
            </a:r>
            <a:r>
              <a:rPr lang="en-US" sz="28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-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connected by Nerve Lemma 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Text Box 122"/>
          <p:cNvSpPr txBox="1">
            <a:spLocks noChangeArrowheads="1"/>
          </p:cNvSpPr>
          <p:nvPr/>
        </p:nvSpPr>
        <p:spPr bwMode="auto">
          <a:xfrm>
            <a:off x="2030394" y="6011176"/>
            <a:ext cx="232467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contradiction!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 Box 122"/>
          <p:cNvSpPr txBox="1">
            <a:spLocks noChangeArrowheads="1"/>
          </p:cNvSpPr>
          <p:nvPr/>
        </p:nvSpPr>
        <p:spPr bwMode="auto">
          <a:xfrm>
            <a:off x="2030394" y="3525705"/>
            <a:ext cx="685636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>
                <a:latin typeface="Arial" pitchFamily="34" charset="0"/>
                <a:cs typeface="Arial" pitchFamily="34" charset="0"/>
              </a:rPr>
              <a:t>each </a:t>
            </a:r>
            <a:r>
              <a:rPr lang="en-US" sz="2800" dirty="0" smtClean="0">
                <a:solidFill>
                  <a:schemeClr val="tx1"/>
                </a:solidFill>
                <a:latin typeface="MT Extra"/>
                <a:cs typeface="Arial" pitchFamily="34" charset="0"/>
                <a:sym typeface="MT Extra"/>
              </a:rPr>
              <a:t></a:t>
            </a:r>
            <a:r>
              <a:rPr lang="en-US" sz="2800" baseline="-25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MT Extra"/>
              </a:rPr>
              <a:t>i</a:t>
            </a:r>
            <a:r>
              <a:rPr lang="en-US" sz="2800" baseline="-25000" dirty="0" smtClean="0">
                <a:solidFill>
                  <a:schemeClr val="tx1"/>
                </a:solidFill>
                <a:latin typeface="MT Extra"/>
                <a:cs typeface="Arial" pitchFamily="34" charset="0"/>
                <a:sym typeface="MT Extra"/>
              </a:rPr>
              <a:t> </a:t>
            </a:r>
            <a:r>
              <a:rPr lang="en-US" sz="2800" baseline="-25000" dirty="0" smtClean="0">
                <a:solidFill>
                  <a:schemeClr val="tx1"/>
                </a:solidFill>
                <a:latin typeface="cmsy10"/>
                <a:cs typeface="Arial" pitchFamily="34" charset="0"/>
                <a:sym typeface="MT Extra"/>
              </a:rPr>
              <a:t>2 </a:t>
            </a:r>
            <a:r>
              <a:rPr lang="en-US" sz="2800" baseline="-25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MT Extra"/>
              </a:rPr>
              <a:t>I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"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U</a:t>
            </a:r>
            <a:r>
              <a:rPr lang="en-US" sz="2800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is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-|I|+1)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-connected</a:t>
            </a:r>
            <a:endParaRPr lang="en-US" sz="2800" dirty="0" smtClean="0">
              <a:latin typeface="cmsy1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4726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16" grpId="0" animBg="1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4-Mar-15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107</a:t>
            </a:fld>
            <a:endParaRPr lang="en-US"/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504259" y="1803530"/>
            <a:ext cx="8042275" cy="1200329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600" i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Model-independent</a:t>
            </a:r>
            <a:r>
              <a:rPr lang="en-US" sz="3600" smtClean="0">
                <a:latin typeface="Arial" pitchFamily="34" charset="0"/>
                <a:cs typeface="Arial" pitchFamily="34" charset="0"/>
              </a:rPr>
              <a:t>  topological 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properties that prevent …</a:t>
            </a:r>
            <a:endParaRPr lang="en-US" sz="36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970151" y="2856042"/>
            <a:ext cx="2390398" cy="646331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consensus</a:t>
            </a:r>
            <a:endParaRPr lang="en-US" sz="36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504259" y="4214490"/>
            <a:ext cx="8042275" cy="1200329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6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Model-specific 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application to wait-free read-write memory</a:t>
            </a:r>
            <a:endParaRPr lang="en-US" sz="36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1273929" y="3408492"/>
            <a:ext cx="3259226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path-connectivity</a:t>
            </a:r>
            <a:endParaRPr lang="en-US" sz="32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4177264" y="2856042"/>
            <a:ext cx="3518912" cy="646331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6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-set agreement</a:t>
            </a:r>
            <a:endParaRPr lang="en-US" sz="36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 Box 122"/>
          <p:cNvSpPr txBox="1">
            <a:spLocks noChangeArrowheads="1"/>
          </p:cNvSpPr>
          <p:nvPr/>
        </p:nvSpPr>
        <p:spPr bwMode="auto">
          <a:xfrm>
            <a:off x="5232739" y="3408492"/>
            <a:ext cx="2980303" cy="646331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6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-connectivity</a:t>
            </a:r>
            <a:endParaRPr lang="en-US" sz="36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  <p:bldP spid="7" grpId="0" animBg="1"/>
      <p:bldP spid="10" grpId="0" animBg="1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F9662913-7592-44AC-A320-BDEE55E73DA9}" type="slidenum">
              <a:rPr lang="ar-SA" smtClean="0">
                <a:cs typeface="Arial" pitchFamily="34" charset="0"/>
              </a:rPr>
              <a:pPr/>
              <a:t>108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194564" name="Rectangle 2"/>
          <p:cNvSpPr>
            <a:spLocks noChangeArrowheads="1"/>
          </p:cNvSpPr>
          <p:nvPr/>
        </p:nvSpPr>
        <p:spPr bwMode="auto">
          <a:xfrm>
            <a:off x="0" y="178226"/>
            <a:ext cx="9144000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l"/>
            <a:r>
              <a:rPr lang="en-US" sz="2400" dirty="0">
                <a:solidFill>
                  <a:schemeClr val="tx1"/>
                </a:solidFill>
                <a:hlinkClick r:id="rId3"/>
              </a:rPr>
              <a:t>  </a:t>
            </a:r>
            <a:r>
              <a:rPr lang="en-US" sz="1800" dirty="0">
                <a:solidFill>
                  <a:schemeClr val="tx1"/>
                </a:solidFill>
              </a:rPr>
              <a:t> </a:t>
            </a:r>
            <a:r>
              <a:rPr lang="en-US" sz="2400" dirty="0">
                <a:solidFill>
                  <a:schemeClr val="tx1"/>
                </a:solidFill>
              </a:rPr>
              <a:t>        </a:t>
            </a:r>
            <a:br>
              <a:rPr lang="en-US" sz="2400" dirty="0">
                <a:solidFill>
                  <a:schemeClr val="tx1"/>
                </a:solidFill>
              </a:rPr>
            </a:b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7" name="Picture 6" descr="license.img"/>
          <p:cNvPicPr>
            <a:picLocks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700" y="12700"/>
            <a:ext cx="804672" cy="28346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0" y="1317606"/>
            <a:ext cx="9144000" cy="280076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This work is licensed under a </a:t>
            </a:r>
            <a:r>
              <a:rPr lang="en-US" dirty="0" smtClean="0">
                <a:latin typeface="Arial" pitchFamily="34" charset="0"/>
                <a:cs typeface="Arial" pitchFamily="34" charset="0"/>
                <a:hlinkClick r:id="rId5"/>
              </a:rPr>
              <a:t>Creative Commons Attribution-Noncommercial 3.0 </a:t>
            </a:r>
            <a:r>
              <a:rPr lang="en-US" dirty="0" err="1" smtClean="0">
                <a:latin typeface="Arial" pitchFamily="34" charset="0"/>
                <a:cs typeface="Arial" pitchFamily="34" charset="0"/>
                <a:hlinkClick r:id="rId5"/>
              </a:rPr>
              <a:t>Unported</a:t>
            </a:r>
            <a:r>
              <a:rPr lang="en-US" dirty="0" smtClean="0">
                <a:latin typeface="Arial" pitchFamily="34" charset="0"/>
                <a:cs typeface="Arial" pitchFamily="34" charset="0"/>
                <a:hlinkClick r:id="rId5"/>
              </a:rPr>
              <a:t> License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.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DELL@BLICBI0FUVWXY5ML" val="3933"/>
  <p:tag name="DEFAULTDISPLAYSOURCE" val="\documentclass{article}\pagestyle{empty}&#10;\begin{document}&#10;&#10;\end{document}&#10;"/>
  <p:tag name="EMBEDFONTS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DDENFONTSHAPE" val="tru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input{../slides/slides}&#10;\begin{document}&#10;$f: S^m \to \cC$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52"/>
  <p:tag name="PICTUREFILESIZE" val="287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input{../slides/slides}&#10;\begin{document}&#10;$f: D^{m+1} \to \cC$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63"/>
  <p:tag name="PICTUREFILESIZE" val="346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input{../slides/slides}&#10;\begin{document}&#10;$\cC = \cC_0 \cup \cdots \cup \cC_\ell$ 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74"/>
  <p:tag name="PICTUREFILESIZE" val="375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input{../slides/slides}&#10;\begin{document}&#10;$\cC = \cC_0 \cup \cdots \cup \cC_\ell$ 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74"/>
  <p:tag name="PICTUREFILESIZE" val="375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input{../slides/slides}&#10;\begin{document}&#10;$\cC_U = \set{\cC_i | i \in U}$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72"/>
  <p:tag name="PICTUREFILESIZE" val="537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input{../slides/slides}&#10;\begin{document}&#10;$\cC_i$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11"/>
  <p:tag name="PICTUREFILESIZE" val="127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input{../slides/slides}&#10;\begin{document}&#10;$\cN(C_0, \ldots, \cC_\ell)$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62"/>
  <p:tag name="PICTUREFILESIZE" val="466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input{../slides/slides}&#10;\begin{document}&#10;$\cC_i$ 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11"/>
  <p:tag name="PICTUREFILESIZE" val="127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input{../slides/slides}&#10;\begin{document}&#10;$$\cC_U = \bigcap_{i \in U} \cC_i$$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52"/>
  <p:tag name="PICTUREFILESIZE" val="4776"/>
</p:tagLst>
</file>

<file path=ppt/theme/theme1.xml><?xml version="1.0" encoding="utf-8"?>
<a:theme xmlns:a="http://schemas.openxmlformats.org/drawingml/2006/main" name="Blank Presentation.pot">
  <a:themeElements>
    <a:clrScheme name="Blank Presentation.po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.pot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Mod val="20000"/>
            <a:lumOff val="80000"/>
          </a:schemeClr>
        </a:solidFill>
        <a:ln w="38100">
          <a:solidFill>
            <a:schemeClr val="tx1"/>
          </a:solidFill>
        </a:ln>
      </a:spPr>
      <a:bodyPr rtlCol="0" anchor="ctr">
        <a:noAutofit/>
      </a:bodyPr>
      <a:lstStyle>
        <a:defPPr algn="ctr">
          <a:buNone/>
          <a:defRPr sz="2800" dirty="0" smtClean="0">
            <a:latin typeface="Arial" pitchFamily="34" charset="0"/>
            <a:cs typeface="Arial" pitchFamily="34" charset="0"/>
          </a:defRPr>
        </a:defPPr>
      </a:lstStyle>
    </a:spDef>
    <a:lnDef>
      <a:spPr bwMode="auto">
        <a:noFill/>
        <a:ln w="571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</a:spPr>
      <a:bodyPr wrap="none" rtlCol="0">
        <a:spAutoFit/>
      </a:bodyPr>
      <a:lstStyle>
        <a:defPPr>
          <a:defRPr sz="2800" dirty="0" smtClean="0">
            <a:latin typeface="Arial" pitchFamily="34" charset="0"/>
            <a:cs typeface="Arial" pitchFamily="34" charset="0"/>
          </a:defRPr>
        </a:defPPr>
      </a:lstStyle>
    </a:txDef>
  </a:objectDefaults>
  <a:extraClrSchemeLst>
    <a:extraClrScheme>
      <a:clrScheme name="Blank Presentation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16259</TotalTime>
  <Words>3378</Words>
  <Application>Microsoft Office PowerPoint</Application>
  <PresentationFormat>Overhead</PresentationFormat>
  <Paragraphs>899</Paragraphs>
  <Slides>108</Slides>
  <Notes>64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108</vt:i4>
      </vt:variant>
    </vt:vector>
  </HeadingPairs>
  <TitlesOfParts>
    <vt:vector size="120" baseType="lpstr">
      <vt:lpstr>Arial</vt:lpstr>
      <vt:lpstr>Symbol</vt:lpstr>
      <vt:lpstr>CMR10</vt:lpstr>
      <vt:lpstr>Marlett</vt:lpstr>
      <vt:lpstr>Comic Sans MS</vt:lpstr>
      <vt:lpstr>CMMI10</vt:lpstr>
      <vt:lpstr>CMSY10ORIG</vt:lpstr>
      <vt:lpstr>MT Extra</vt:lpstr>
      <vt:lpstr>CMMI7</vt:lpstr>
      <vt:lpstr>cmsy10</vt:lpstr>
      <vt:lpstr>Gill Sans MT</vt:lpstr>
      <vt:lpstr>Blank Presentation.pot</vt:lpstr>
      <vt:lpstr>Connectivity</vt:lpstr>
      <vt:lpstr>Previously</vt:lpstr>
      <vt:lpstr>Road Map</vt:lpstr>
      <vt:lpstr>Road Map</vt:lpstr>
      <vt:lpstr>A Path</vt:lpstr>
      <vt:lpstr>Path Connected</vt:lpstr>
      <vt:lpstr>Theorem</vt:lpstr>
      <vt:lpstr>Theorem</vt:lpstr>
      <vt:lpstr>Theorem</vt:lpstr>
      <vt:lpstr>Theorem</vt:lpstr>
      <vt:lpstr>Theorem</vt:lpstr>
      <vt:lpstr>Model Independence</vt:lpstr>
      <vt:lpstr>Protocol Complex Notation</vt:lpstr>
      <vt:lpstr>Proof</vt:lpstr>
      <vt:lpstr>Proof</vt:lpstr>
      <vt:lpstr>Proof</vt:lpstr>
      <vt:lpstr>Proof</vt:lpstr>
      <vt:lpstr>Complex is Path-Connected</vt:lpstr>
      <vt:lpstr>One-dimensional Sperner’s Lemma</vt:lpstr>
      <vt:lpstr>Road Map</vt:lpstr>
      <vt:lpstr>Application</vt:lpstr>
      <vt:lpstr>Reachable Complexes</vt:lpstr>
      <vt:lpstr>Reachable Complexes</vt:lpstr>
      <vt:lpstr>Eventual Property</vt:lpstr>
      <vt:lpstr>Eventual Property</vt:lpstr>
      <vt:lpstr>Critical States</vt:lpstr>
      <vt:lpstr>Critical States Exist</vt:lpstr>
      <vt:lpstr>Eventual Property</vt:lpstr>
      <vt:lpstr>Path-Connectivity is an Eventual Property</vt:lpstr>
      <vt:lpstr>Path-Connectivity has a Critical State</vt:lpstr>
      <vt:lpstr>Critical State in Layered IS</vt:lpstr>
      <vt:lpstr>Notation</vt:lpstr>
      <vt:lpstr>Critical State in Layered IS</vt:lpstr>
      <vt:lpstr>Proof Strategy</vt:lpstr>
      <vt:lpstr>One-Dimensional Nerve Lemma</vt:lpstr>
      <vt:lpstr>Graph K</vt:lpstr>
      <vt:lpstr>Covering Ki</vt:lpstr>
      <vt:lpstr>Nerve Graph Vertices</vt:lpstr>
      <vt:lpstr>Nerve Graph Edges</vt:lpstr>
      <vt:lpstr>One-Dimensional Nerve Lemma</vt:lpstr>
      <vt:lpstr>Critical State in Layered IS</vt:lpstr>
      <vt:lpstr>Configurations</vt:lpstr>
      <vt:lpstr>Configurations</vt:lpstr>
      <vt:lpstr>Computing Intersections</vt:lpstr>
      <vt:lpstr>Intersections (Case 1)</vt:lpstr>
      <vt:lpstr>Notation</vt:lpstr>
      <vt:lpstr>Notation</vt:lpstr>
      <vt:lpstr>Notation</vt:lpstr>
      <vt:lpstr>Computing Intersections</vt:lpstr>
      <vt:lpstr>Intersections (Case 2)</vt:lpstr>
      <vt:lpstr>Lemma</vt:lpstr>
      <vt:lpstr>Lemma</vt:lpstr>
      <vt:lpstr>Proof (con’t)</vt:lpstr>
      <vt:lpstr>Proof (con’t)</vt:lpstr>
      <vt:lpstr>Proof (con’t)</vt:lpstr>
      <vt:lpstr>Proof (con’t)</vt:lpstr>
      <vt:lpstr>Proof (con’t)</vt:lpstr>
      <vt:lpstr>Proof (con’t)</vt:lpstr>
      <vt:lpstr>Theorem</vt:lpstr>
      <vt:lpstr>Proof</vt:lpstr>
      <vt:lpstr>Proof</vt:lpstr>
      <vt:lpstr>Road Map</vt:lpstr>
      <vt:lpstr>So Far …</vt:lpstr>
      <vt:lpstr>Rethinking Path Connectivity</vt:lpstr>
      <vt:lpstr>1-Connectivity</vt:lpstr>
      <vt:lpstr>This Complex is not 1-Connected</vt:lpstr>
      <vt:lpstr>2-Connectivity</vt:lpstr>
      <vt:lpstr>n-connectivity</vt:lpstr>
      <vt:lpstr>Road Map</vt:lpstr>
      <vt:lpstr>Connectivity and k-Set Agreement</vt:lpstr>
      <vt:lpstr>Lemma</vt:lpstr>
      <vt:lpstr>Lemma Proof Sketch</vt:lpstr>
      <vt:lpstr>Lemma Proof Sketch</vt:lpstr>
      <vt:lpstr>Lemma Proof Sketch</vt:lpstr>
      <vt:lpstr>Lemma Proof Sketch</vt:lpstr>
      <vt:lpstr>Theorem Proof Sketch</vt:lpstr>
      <vt:lpstr>Theorem Proof Sketch</vt:lpstr>
      <vt:lpstr>k-Connectivity is an Eventual Property</vt:lpstr>
      <vt:lpstr>k-Connectivity has a Critical State</vt:lpstr>
      <vt:lpstr>Critical State in Layered IS</vt:lpstr>
      <vt:lpstr>Proof Strategy</vt:lpstr>
      <vt:lpstr>Nerve Lemma</vt:lpstr>
      <vt:lpstr>Covering</vt:lpstr>
      <vt:lpstr>Covering</vt:lpstr>
      <vt:lpstr>PowerPoint Presentation</vt:lpstr>
      <vt:lpstr>Nerve Example: Sphere</vt:lpstr>
      <vt:lpstr>Reasoning About Connectivity</vt:lpstr>
      <vt:lpstr>Nerve Lemma</vt:lpstr>
      <vt:lpstr>…Then</vt:lpstr>
      <vt:lpstr>Nerve Example: Sphere</vt:lpstr>
      <vt:lpstr>Reasoning About Connectivity</vt:lpstr>
      <vt:lpstr>Reasoning About Connectivity</vt:lpstr>
      <vt:lpstr>Reasoning About Connectivity</vt:lpstr>
      <vt:lpstr>Nerve Complex Lemma</vt:lpstr>
      <vt:lpstr>Nerve Complex Lemma</vt:lpstr>
      <vt:lpstr>Reasoning About Intersections</vt:lpstr>
      <vt:lpstr>Intersection Lemma</vt:lpstr>
      <vt:lpstr>Corollary</vt:lpstr>
      <vt:lpstr>Nerve Complex</vt:lpstr>
      <vt:lpstr>Intersection Lemma Proof</vt:lpstr>
      <vt:lpstr>Intersection Lemma Proof</vt:lpstr>
      <vt:lpstr>Lemma</vt:lpstr>
      <vt:lpstr>Proof</vt:lpstr>
      <vt:lpstr>Theorem</vt:lpstr>
      <vt:lpstr>Proof</vt:lpstr>
      <vt:lpstr>Proof</vt:lpstr>
      <vt:lpstr>Conclusions</vt:lpstr>
      <vt:lpstr>PowerPoint Presentation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Algebraic Topology and Distributed Computing</dc:title>
  <dc:creator>Maurice Herlihy</dc:creator>
  <cp:lastModifiedBy>mph</cp:lastModifiedBy>
  <cp:revision>333</cp:revision>
  <cp:lastPrinted>1999-05-13T01:42:18Z</cp:lastPrinted>
  <dcterms:created xsi:type="dcterms:W3CDTF">1999-05-12T13:47:53Z</dcterms:created>
  <dcterms:modified xsi:type="dcterms:W3CDTF">2015-03-05T00:15:31Z</dcterms:modified>
</cp:coreProperties>
</file>