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85" r:id="rId2"/>
    <p:sldId id="636" r:id="rId3"/>
    <p:sldId id="637" r:id="rId4"/>
    <p:sldId id="638" r:id="rId5"/>
    <p:sldId id="639" r:id="rId6"/>
    <p:sldId id="640" r:id="rId7"/>
    <p:sldId id="641" r:id="rId8"/>
    <p:sldId id="642" r:id="rId9"/>
    <p:sldId id="643" r:id="rId10"/>
    <p:sldId id="644" r:id="rId11"/>
    <p:sldId id="645" r:id="rId12"/>
    <p:sldId id="635" r:id="rId13"/>
    <p:sldId id="646" r:id="rId14"/>
    <p:sldId id="647" r:id="rId15"/>
    <p:sldId id="648" r:id="rId16"/>
    <p:sldId id="649" r:id="rId17"/>
    <p:sldId id="650" r:id="rId18"/>
    <p:sldId id="651" r:id="rId19"/>
    <p:sldId id="652" r:id="rId20"/>
    <p:sldId id="658" r:id="rId21"/>
    <p:sldId id="659" r:id="rId22"/>
    <p:sldId id="660" r:id="rId23"/>
    <p:sldId id="661" r:id="rId24"/>
    <p:sldId id="662" r:id="rId25"/>
    <p:sldId id="664" r:id="rId26"/>
    <p:sldId id="657" r:id="rId27"/>
    <p:sldId id="663" r:id="rId28"/>
    <p:sldId id="665" r:id="rId29"/>
    <p:sldId id="666" r:id="rId30"/>
    <p:sldId id="667" r:id="rId31"/>
    <p:sldId id="668" r:id="rId32"/>
    <p:sldId id="669" r:id="rId33"/>
    <p:sldId id="670" r:id="rId34"/>
    <p:sldId id="671" r:id="rId35"/>
    <p:sldId id="672" r:id="rId36"/>
    <p:sldId id="673" r:id="rId37"/>
    <p:sldId id="674" r:id="rId38"/>
    <p:sldId id="675" r:id="rId39"/>
    <p:sldId id="676" r:id="rId40"/>
    <p:sldId id="677" r:id="rId41"/>
    <p:sldId id="678" r:id="rId42"/>
    <p:sldId id="679" r:id="rId43"/>
    <p:sldId id="655" r:id="rId44"/>
    <p:sldId id="620" r:id="rId45"/>
    <p:sldId id="633" r:id="rId46"/>
  </p:sldIdLst>
  <p:sldSz cx="9144000" cy="6858000" type="overhead"/>
  <p:notesSz cx="6858000" cy="9144000"/>
  <p:embeddedFontLst>
    <p:embeddedFont>
      <p:font typeface="Verdana" panose="020B0604030504040204" pitchFamily="34" charset="0"/>
      <p:regular r:id="rId49"/>
      <p:bold r:id="rId50"/>
      <p:italic r:id="rId51"/>
      <p:boldItalic r:id="rId52"/>
    </p:embeddedFont>
    <p:embeddedFont>
      <p:font typeface="msbm10" panose="020B0500000000000000" pitchFamily="34" charset="0"/>
      <p:regular r:id="rId53"/>
    </p:embeddedFont>
    <p:embeddedFont>
      <p:font typeface="CMSY10ORIG" panose="020B0500000000000000" pitchFamily="34" charset="0"/>
      <p:regular r:id="rId54"/>
    </p:embeddedFont>
    <p:embeddedFont>
      <p:font typeface="cmsy10" panose="020B0500000000000000" pitchFamily="34" charset="0"/>
      <p:regular r:id="rId55"/>
    </p:embeddedFont>
    <p:embeddedFont>
      <p:font typeface="Marlett" pitchFamily="2" charset="2"/>
      <p:regular r:id="rId56"/>
    </p:embeddedFont>
    <p:embeddedFont>
      <p:font typeface="CMR10" panose="020B0500000000000000" pitchFamily="34" charset="0"/>
      <p:regular r:id="rId57"/>
    </p:embeddedFont>
    <p:embeddedFont>
      <p:font typeface="Comic Sans MS" panose="030F0702030302020204" pitchFamily="66" charset="0"/>
      <p:regular r:id="rId58"/>
      <p:bold r:id="rId59"/>
    </p:embeddedFont>
    <p:embeddedFont>
      <p:font typeface="cmmi10" panose="020B0500000000000000" pitchFamily="34" charset="0"/>
      <p:regular r:id="rId60"/>
    </p:embeddedFont>
    <p:embeddedFont>
      <p:font typeface="CMMI7" panose="020B0500000000000000" pitchFamily="34" charset="0"/>
      <p:regular r:id="rId61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0000"/>
    <a:srgbClr val="FF7C8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-72" y="-1262"/>
      </p:cViewPr>
      <p:guideLst>
        <p:guide orient="horz" pos="2265"/>
        <p:guide pos="2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4DCB5-9DE9-4EE3-9260-92104C624D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5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886F922C-F0D1-40DC-A6FC-4E72FB561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</a:rPr>
              <a:pPr algn="r" eaLnBrk="0" hangingPunct="0"/>
              <a:t>1</a:t>
            </a:fld>
            <a:endParaRPr lang="en-US" sz="120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F922C-F0D1-40DC-A6FC-4E72FB561E3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/>
              <a:pPr/>
              <a:t>44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7671F-F50F-45D3-88D3-CF15E523BF82}" type="datetime5">
              <a:rPr lang="en-US" smtClean="0"/>
              <a:t>22-Feb-15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854F-6E64-416C-9FCE-2D0DB987E2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77C8BE-F158-4899-9AB3-EB9A87E29AD7}" type="datetime5">
              <a:rPr lang="en-US" smtClean="0"/>
              <a:t>22-Feb-15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7DCD-5630-4D24-9A18-AC12E430C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6E3D9-921B-4C25-A90E-9DB6DFEB41EC}" type="datetime5">
              <a:rPr lang="en-US" smtClean="0"/>
              <a:t>22-Feb-15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2189F-54B1-4876-8FE3-0DBF2E35E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32A60B-D737-481B-9605-CBB80FC978BB}" type="datetime5">
              <a:rPr lang="en-US" smtClean="0"/>
              <a:t>22-Feb-15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77382-940A-41A0-82F5-37474C6A9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16259-913B-482D-A9D4-33F75711E5B5}" type="datetime5">
              <a:rPr lang="en-US" smtClean="0"/>
              <a:t>22-Feb-15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34E8B-4CAC-49A0-9905-52A8AB74E1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933B77-A187-4AA9-8D9F-03DB0E4C3431}" type="datetime5">
              <a:rPr lang="en-US" smtClean="0"/>
              <a:t>22-Feb-15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608CE-920D-4F6F-98C9-0491388AB4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458150-8A4C-4D87-9DCF-CE37BC30C6C8}" type="datetime5">
              <a:rPr lang="en-US" smtClean="0"/>
              <a:t>22-Feb-15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0F6C7-BF34-4D15-B948-1AE357C77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7DB43-9B36-4066-A440-41C118965EEC}" type="datetime5">
              <a:rPr lang="en-US" smtClean="0"/>
              <a:t>22-Feb-15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175C4-5CBB-44C2-B39A-9A0A97F8F6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00EE6-4C9B-4743-BB4E-7EBBB828C1EF}" type="datetime5">
              <a:rPr lang="en-US" smtClean="0"/>
              <a:t>22-Feb-15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3061-03A8-478F-A817-BEBADB2071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B35816-6DE4-4D3C-8F3F-14DCFEAA12AF}" type="datetime5">
              <a:rPr lang="en-US" smtClean="0"/>
              <a:t>22-Feb-15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3B003-9C04-4439-A9F5-04947BDDAC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4872AE-C337-478D-8CD7-0654A4EF2DB8}" type="datetime5">
              <a:rPr lang="en-US" smtClean="0"/>
              <a:t>22-Feb-15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FFBD-B6E8-4335-97AB-07EFC10906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675959-10E3-47C5-8E7A-95F43946E56A}" type="datetime5">
              <a:rPr lang="en-US" smtClean="0"/>
              <a:t>22-Feb-15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D43621-E57E-4485-88D3-AEAA25779B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959632D-2460-4575-B806-371CC1D0E3E1}" type="datetime5">
              <a:rPr lang="en-US" smtClean="0"/>
              <a:t>22-Feb-15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32C375A-7E56-4213-9496-F32FC25606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ecx.images-amazon.com/images/I/51jtNBvavP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85" y="5683162"/>
            <a:ext cx="790381" cy="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Simulations and Reductions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in Complexity Theory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22-Feb-15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218554" y="2139755"/>
            <a:ext cx="34730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NP-Complete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736799" y="2608962"/>
            <a:ext cx="23647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Hard to prove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215223" y="3481977"/>
            <a:ext cx="40709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CLIQUE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reduces to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739977" y="3951184"/>
            <a:ext cx="35445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Much easier to prove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187966" y="4859085"/>
            <a:ext cx="579998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Therefore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CLIQUE is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NP-Complete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3802189" y="5306259"/>
            <a:ext cx="362317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Reduction is powerful</a:t>
            </a:r>
          </a:p>
        </p:txBody>
      </p:sp>
    </p:spTree>
    <p:extLst>
      <p:ext uri="{BB962C8B-B14F-4D97-AF65-F5344CB8AC3E}">
        <p14:creationId xmlns:p14="http://schemas.microsoft.com/office/powerpoint/2010/main" val="337081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in Distributed Computing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22-Feb-15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22887" y="1908401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Task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impossible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asynchronous processes if any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fail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183813" y="2763198"/>
            <a:ext cx="422904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Easy to prove only if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n = t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1222887" y="3184521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t+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processes can “simulate”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where any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fail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5512703" y="3984235"/>
            <a:ext cx="29001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Borowsky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Gafni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]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1222887" y="4682816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Therefore task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impossible for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asynchronous processes if any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can fail</a:t>
            </a: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4328083" y="5416428"/>
            <a:ext cx="408477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Reduction still powerful?</a:t>
            </a:r>
          </a:p>
        </p:txBody>
      </p:sp>
    </p:spTree>
    <p:extLst>
      <p:ext uri="{BB962C8B-B14F-4D97-AF65-F5344CB8AC3E}">
        <p14:creationId xmlns:p14="http://schemas.microsoft.com/office/powerpoint/2010/main" val="380938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3" grpId="0" animBg="1"/>
      <p:bldP spid="10" grpId="0" animBg="1"/>
      <p:bldP spid="15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22-Feb-15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22887" y="1908401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Reduction often easier than proof from first principles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1222887" y="3511052"/>
            <a:ext cx="68086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Existence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reduction is important …</a:t>
            </a: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1222887" y="4682816"/>
            <a:ext cx="68086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How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reduction works? Not so much.</a:t>
            </a:r>
          </a:p>
        </p:txBody>
      </p:sp>
    </p:spTree>
    <p:extLst>
      <p:ext uri="{BB962C8B-B14F-4D97-AF65-F5344CB8AC3E}">
        <p14:creationId xmlns:p14="http://schemas.microsoft.com/office/powerpoint/2010/main" val="9214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22-Feb-15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22887" y="1908401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Actual reductions often complex, ad-hoc model-specific arguments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446465" y="2763198"/>
            <a:ext cx="326403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Clever but complex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254102" y="3647234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What does it mean for one model to “simulate” another?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901899" y="4524080"/>
            <a:ext cx="384272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Specific examples only</a:t>
            </a:r>
          </a:p>
        </p:txBody>
      </p:sp>
    </p:spTree>
    <p:extLst>
      <p:ext uri="{BB962C8B-B14F-4D97-AF65-F5344CB8AC3E}">
        <p14:creationId xmlns:p14="http://schemas.microsoft.com/office/powerpoint/2010/main" val="17665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22-Feb-15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22887" y="1908401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Define when one model of computation “simulates” another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929709" y="2763198"/>
            <a:ext cx="460094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Covers many cases, not all.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254102" y="3647234"/>
            <a:ext cx="680866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Technique to prove when a simulation exists</a:t>
            </a: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246310" y="4524080"/>
            <a:ext cx="53030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 need for explicit construction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329384" y="5397083"/>
            <a:ext cx="68086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Strong enough to support reduction</a:t>
            </a:r>
          </a:p>
        </p:txBody>
      </p:sp>
    </p:spTree>
    <p:extLst>
      <p:ext uri="{BB962C8B-B14F-4D97-AF65-F5344CB8AC3E}">
        <p14:creationId xmlns:p14="http://schemas.microsoft.com/office/powerpoint/2010/main" val="65512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4800" y="4066945"/>
            <a:ext cx="3542288" cy="158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Specification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22-Feb-15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1268501" y="3457480"/>
            <a:ext cx="1959441" cy="1268756"/>
            <a:chOff x="1268501" y="3457480"/>
            <a:chExt cx="1959441" cy="1268756"/>
          </a:xfrm>
        </p:grpSpPr>
        <p:sp>
          <p:nvSpPr>
            <p:cNvPr id="7" name="Text Box 122"/>
            <p:cNvSpPr txBox="1">
              <a:spLocks noChangeArrowheads="1"/>
            </p:cNvSpPr>
            <p:nvPr/>
          </p:nvSpPr>
          <p:spPr bwMode="auto">
            <a:xfrm>
              <a:off x="1268501" y="3457480"/>
              <a:ext cx="1779654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Input complex</a:t>
              </a:r>
            </a:p>
          </p:txBody>
        </p:sp>
        <p:cxnSp>
          <p:nvCxnSpPr>
            <p:cNvPr id="9" name="Straight Arrow Connector 8"/>
            <p:cNvCxnSpPr>
              <a:stCxn id="7" idx="2"/>
            </p:cNvCxnSpPr>
            <p:nvPr/>
          </p:nvCxnSpPr>
          <p:spPr bwMode="auto">
            <a:xfrm>
              <a:off x="2158328" y="3857590"/>
              <a:ext cx="1069614" cy="868646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5883009" y="3422593"/>
            <a:ext cx="2440389" cy="1358727"/>
            <a:chOff x="5883009" y="3422593"/>
            <a:chExt cx="2440389" cy="1358727"/>
          </a:xfrm>
        </p:grpSpPr>
        <p:sp>
          <p:nvSpPr>
            <p:cNvPr id="10" name="Text Box 122"/>
            <p:cNvSpPr txBox="1">
              <a:spLocks noChangeArrowheads="1"/>
            </p:cNvSpPr>
            <p:nvPr/>
          </p:nvSpPr>
          <p:spPr bwMode="auto">
            <a:xfrm>
              <a:off x="5938092" y="3422593"/>
              <a:ext cx="2385306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Output complex</a:t>
              </a:r>
            </a:p>
          </p:txBody>
        </p:sp>
        <p:cxnSp>
          <p:nvCxnSpPr>
            <p:cNvPr id="11" name="Straight Arrow Connector 10"/>
            <p:cNvCxnSpPr>
              <a:stCxn id="10" idx="2"/>
            </p:cNvCxnSpPr>
            <p:nvPr/>
          </p:nvCxnSpPr>
          <p:spPr bwMode="auto">
            <a:xfrm flipH="1">
              <a:off x="5883009" y="3822703"/>
              <a:ext cx="1247736" cy="958617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3238960" y="4638101"/>
            <a:ext cx="2724993" cy="1156620"/>
            <a:chOff x="3238960" y="4638101"/>
            <a:chExt cx="2724993" cy="1156620"/>
          </a:xfrm>
        </p:grpSpPr>
        <p:sp>
          <p:nvSpPr>
            <p:cNvPr id="13" name="Text Box 122"/>
            <p:cNvSpPr txBox="1">
              <a:spLocks noChangeArrowheads="1"/>
            </p:cNvSpPr>
            <p:nvPr/>
          </p:nvSpPr>
          <p:spPr bwMode="auto">
            <a:xfrm>
              <a:off x="3238960" y="5394611"/>
              <a:ext cx="2724993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Task Specification</a:t>
              </a:r>
            </a:p>
          </p:txBody>
        </p:sp>
        <p:cxnSp>
          <p:nvCxnSpPr>
            <p:cNvPr id="14" name="Straight Arrow Connector 13"/>
            <p:cNvCxnSpPr>
              <a:stCxn id="13" idx="0"/>
            </p:cNvCxnSpPr>
            <p:nvPr/>
          </p:nvCxnSpPr>
          <p:spPr bwMode="auto">
            <a:xfrm flipH="1" flipV="1">
              <a:off x="4583017" y="4638101"/>
              <a:ext cx="18440" cy="756510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769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62" y="2475985"/>
            <a:ext cx="4152039" cy="369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Protocol Solves a Task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22-Feb-15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590133" y="3038839"/>
            <a:ext cx="2199669" cy="1059436"/>
            <a:chOff x="1590133" y="3038839"/>
            <a:chExt cx="2199669" cy="1059436"/>
          </a:xfrm>
        </p:grpSpPr>
        <p:sp>
          <p:nvSpPr>
            <p:cNvPr id="7" name="Text Box 122"/>
            <p:cNvSpPr txBox="1">
              <a:spLocks noChangeArrowheads="1"/>
            </p:cNvSpPr>
            <p:nvPr/>
          </p:nvSpPr>
          <p:spPr bwMode="auto">
            <a:xfrm>
              <a:off x="1590133" y="3038839"/>
              <a:ext cx="2149948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Protocol operator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2776251" y="3470314"/>
              <a:ext cx="1013551" cy="627961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3" name="Group 22"/>
          <p:cNvGrpSpPr/>
          <p:nvPr/>
        </p:nvGrpSpPr>
        <p:grpSpPr>
          <a:xfrm>
            <a:off x="5783855" y="3180223"/>
            <a:ext cx="2352256" cy="995170"/>
            <a:chOff x="5783855" y="3180223"/>
            <a:chExt cx="2352256" cy="995170"/>
          </a:xfrm>
        </p:grpSpPr>
        <p:sp>
          <p:nvSpPr>
            <p:cNvPr id="10" name="Text Box 122"/>
            <p:cNvSpPr txBox="1">
              <a:spLocks noChangeArrowheads="1"/>
            </p:cNvSpPr>
            <p:nvPr/>
          </p:nvSpPr>
          <p:spPr bwMode="auto">
            <a:xfrm>
              <a:off x="6356457" y="3180223"/>
              <a:ext cx="1779654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Decision map</a:t>
              </a:r>
            </a:p>
          </p:txBody>
        </p:sp>
        <p:cxnSp>
          <p:nvCxnSpPr>
            <p:cNvPr id="11" name="Straight Arrow Connector 10"/>
            <p:cNvCxnSpPr>
              <a:stCxn id="10" idx="2"/>
            </p:cNvCxnSpPr>
            <p:nvPr/>
          </p:nvCxnSpPr>
          <p:spPr bwMode="auto">
            <a:xfrm flipH="1">
              <a:off x="5783855" y="3580333"/>
              <a:ext cx="1462429" cy="595060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5" name="Group 14"/>
          <p:cNvGrpSpPr/>
          <p:nvPr/>
        </p:nvGrpSpPr>
        <p:grpSpPr>
          <a:xfrm>
            <a:off x="3988107" y="1968368"/>
            <a:ext cx="2724993" cy="885003"/>
            <a:chOff x="1079654" y="1450573"/>
            <a:chExt cx="2724993" cy="885003"/>
          </a:xfrm>
        </p:grpSpPr>
        <p:sp>
          <p:nvSpPr>
            <p:cNvPr id="13" name="Text Box 122"/>
            <p:cNvSpPr txBox="1">
              <a:spLocks noChangeArrowheads="1"/>
            </p:cNvSpPr>
            <p:nvPr/>
          </p:nvSpPr>
          <p:spPr bwMode="auto">
            <a:xfrm>
              <a:off x="1079654" y="1450573"/>
              <a:ext cx="2724993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Protocol complex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 bwMode="auto">
            <a:xfrm>
              <a:off x="2442151" y="1850683"/>
              <a:ext cx="14610" cy="484893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288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6839" y="2582251"/>
            <a:ext cx="3970045" cy="342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Simulation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22-Feb-15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Group 21"/>
          <p:cNvGrpSpPr/>
          <p:nvPr/>
        </p:nvGrpSpPr>
        <p:grpSpPr>
          <a:xfrm>
            <a:off x="1145340" y="2091388"/>
            <a:ext cx="1950399" cy="1059436"/>
            <a:chOff x="1839403" y="3038839"/>
            <a:chExt cx="1950399" cy="1059436"/>
          </a:xfrm>
        </p:grpSpPr>
        <p:sp>
          <p:nvSpPr>
            <p:cNvPr id="7" name="Text Box 122"/>
            <p:cNvSpPr txBox="1">
              <a:spLocks noChangeArrowheads="1"/>
            </p:cNvSpPr>
            <p:nvPr/>
          </p:nvSpPr>
          <p:spPr bwMode="auto">
            <a:xfrm>
              <a:off x="1839403" y="3038839"/>
              <a:ext cx="1651414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One protocol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2776251" y="3470314"/>
              <a:ext cx="1013551" cy="627961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" name="Group 22"/>
          <p:cNvGrpSpPr/>
          <p:nvPr/>
        </p:nvGrpSpPr>
        <p:grpSpPr>
          <a:xfrm>
            <a:off x="6191479" y="2232772"/>
            <a:ext cx="2550559" cy="995171"/>
            <a:chOff x="5585552" y="3180223"/>
            <a:chExt cx="2550559" cy="995171"/>
          </a:xfrm>
        </p:grpSpPr>
        <p:sp>
          <p:nvSpPr>
            <p:cNvPr id="10" name="Text Box 122"/>
            <p:cNvSpPr txBox="1">
              <a:spLocks noChangeArrowheads="1"/>
            </p:cNvSpPr>
            <p:nvPr/>
          </p:nvSpPr>
          <p:spPr bwMode="auto">
            <a:xfrm>
              <a:off x="5585552" y="3180223"/>
              <a:ext cx="2550559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Another protocol</a:t>
              </a:r>
            </a:p>
          </p:txBody>
        </p:sp>
        <p:cxnSp>
          <p:nvCxnSpPr>
            <p:cNvPr id="11" name="Straight Arrow Connector 10"/>
            <p:cNvCxnSpPr>
              <a:stCxn id="10" idx="2"/>
            </p:cNvCxnSpPr>
            <p:nvPr/>
          </p:nvCxnSpPr>
          <p:spPr bwMode="auto">
            <a:xfrm flipH="1">
              <a:off x="5783856" y="3580333"/>
              <a:ext cx="1076976" cy="595061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" name="Group 14"/>
          <p:cNvGrpSpPr/>
          <p:nvPr/>
        </p:nvGrpSpPr>
        <p:grpSpPr>
          <a:xfrm>
            <a:off x="3338112" y="1825148"/>
            <a:ext cx="2724993" cy="885003"/>
            <a:chOff x="1079654" y="1450573"/>
            <a:chExt cx="2724993" cy="885003"/>
          </a:xfrm>
        </p:grpSpPr>
        <p:sp>
          <p:nvSpPr>
            <p:cNvPr id="13" name="Text Box 122"/>
            <p:cNvSpPr txBox="1">
              <a:spLocks noChangeArrowheads="1"/>
            </p:cNvSpPr>
            <p:nvPr/>
          </p:nvSpPr>
          <p:spPr bwMode="auto">
            <a:xfrm>
              <a:off x="1079654" y="1450573"/>
              <a:ext cx="2724993" cy="40011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Simulation map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 bwMode="auto">
            <a:xfrm>
              <a:off x="2442151" y="1850683"/>
              <a:ext cx="14610" cy="484893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7609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6841" y="2386013"/>
            <a:ext cx="4030319" cy="347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Reduction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22-Feb-15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3580482" y="3084723"/>
            <a:ext cx="2027104" cy="200507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772839" y="3073706"/>
            <a:ext cx="0" cy="2082189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3404212" y="2996588"/>
            <a:ext cx="2357610" cy="11017"/>
          </a:xfrm>
          <a:prstGeom prst="straightConnector1">
            <a:avLst/>
          </a:prstGeom>
          <a:noFill/>
          <a:ln w="76200" cap="flat" cmpd="sng" algn="ctr">
            <a:solidFill>
              <a:srgbClr val="66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3424410" y="3071870"/>
            <a:ext cx="0" cy="2082189"/>
          </a:xfrm>
          <a:prstGeom prst="straightConnector1">
            <a:avLst/>
          </a:prstGeom>
          <a:noFill/>
          <a:ln w="76200" cap="flat" cmpd="sng" algn="ctr">
            <a:solidFill>
              <a:srgbClr val="66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903205" y="3071868"/>
            <a:ext cx="0" cy="2082189"/>
          </a:xfrm>
          <a:prstGeom prst="straightConnector1">
            <a:avLst/>
          </a:prstGeom>
          <a:noFill/>
          <a:ln w="76200" cap="flat" cmpd="sng" algn="ctr">
            <a:solidFill>
              <a:srgbClr val="6666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2757400" y="5594753"/>
            <a:ext cx="40238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Diagram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commutes</a:t>
            </a:r>
          </a:p>
        </p:txBody>
      </p:sp>
    </p:spTree>
    <p:extLst>
      <p:ext uri="{BB962C8B-B14F-4D97-AF65-F5344CB8AC3E}">
        <p14:creationId xmlns:p14="http://schemas.microsoft.com/office/powerpoint/2010/main" val="110053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22-Feb-15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844" y="2072720"/>
            <a:ext cx="8573881" cy="275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91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118294" y="2323747"/>
            <a:ext cx="532068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Show that simulation maps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exist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736779" y="4011034"/>
            <a:ext cx="570220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Construct simulation map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explicitly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2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N&amp;S Conditions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997289" y="4111279"/>
            <a:ext cx="4131259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|</a:t>
            </a:r>
            <a:r>
              <a:rPr lang="en-US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skel</a:t>
            </a:r>
            <a:r>
              <a:rPr lang="en-US" i="1" baseline="30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t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en-US" dirty="0" smtClean="0">
                <a:solidFill>
                  <a:schemeClr val="tx1"/>
                </a:solidFill>
                <a:latin typeface="Symbol"/>
                <a:cs typeface="Arial" pitchFamily="34" charset="0"/>
                <a:sym typeface="Symbol"/>
              </a:rPr>
              <a:t>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|</a:t>
            </a:r>
            <a:r>
              <a:rPr lang="en-US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|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178540" y="4781114"/>
            <a:ext cx="3446777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carried </a:t>
            </a:r>
            <a:r>
              <a:rPr lang="en-US" dirty="0">
                <a:latin typeface="Arial" pitchFamily="34" charset="0"/>
                <a:cs typeface="Arial" pitchFamily="34" charset="0"/>
              </a:rPr>
              <a:t>by 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27330" y="3041325"/>
            <a:ext cx="7112268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¢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protocol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iff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…</a:t>
            </a:r>
            <a:endParaRPr lang="en-US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727330" y="1971372"/>
            <a:ext cx="4453463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In each model …</a:t>
            </a:r>
            <a:endParaRPr lang="en-US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387475" y="5420747"/>
            <a:ext cx="4921540" cy="76944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for model-specific </a:t>
            </a:r>
            <a:r>
              <a:rPr lang="en-US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endParaRPr lang="en-US" i="1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84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that Solve the Same Colorless Tasks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997567"/>
              </p:ext>
            </p:extLst>
          </p:nvPr>
        </p:nvGraphicFramePr>
        <p:xfrm>
          <a:off x="912668" y="2131060"/>
          <a:ext cx="731866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278"/>
                <a:gridCol w="3144914"/>
                <a:gridCol w="28124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fault-tolerance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wait-free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layered 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-resilient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layered 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wait-free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+1)-set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layered 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-resilient, 2</a:t>
                      </a: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message-passing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-resilient, min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core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layered IS adversary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-resilient </a:t>
                      </a: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 &gt; (dim </a:t>
                      </a:r>
                      <a:r>
                        <a:rPr lang="en-US" baseline="0" dirty="0" smtClean="0">
                          <a:latin typeface="cmsy1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+2)</a:t>
                      </a: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Byzantine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0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Implications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918087" y="1908400"/>
            <a:ext cx="703442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)-process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wait-free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simulate an (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)-process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wait-free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vice-versa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496291" y="2698110"/>
            <a:ext cx="742603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&gt;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)-process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-resilient message-passing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simulate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vice-versa.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918087" y="3460111"/>
            <a:ext cx="6466386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Any adversary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simulate any other adversary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whose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minimum core size is the same or larger.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496291" y="4625440"/>
            <a:ext cx="7315200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An adversary with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minimum core size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can simulate a wait-free 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-set layered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91614" y="5446848"/>
            <a:ext cx="807351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Byzantine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simulate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layered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if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+ 1 &gt;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(dim(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+ 2)</a:t>
            </a:r>
            <a:r>
              <a:rPr lang="en-US" sz="2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17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327557" y="2133887"/>
            <a:ext cx="33618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Explicit construction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 rot="1828659">
            <a:off x="5698795" y="732224"/>
            <a:ext cx="272222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Borowsky-Gafni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327557" y="3056451"/>
            <a:ext cx="46324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processes, adversary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itchFamily="34" charset="0"/>
              </a:rPr>
              <a:t>A</a:t>
            </a:r>
            <a:endParaRPr lang="en-US" sz="2800" i="1" dirty="0" smtClean="0">
              <a:solidFill>
                <a:schemeClr val="tx1"/>
              </a:solidFill>
              <a:latin typeface="msbm1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327557" y="4901580"/>
            <a:ext cx="485261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processes, adversary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itchFamily="34" charset="0"/>
              </a:rPr>
              <a:t>A’</a:t>
            </a:r>
            <a:endParaRPr lang="en-US" sz="2800" i="1" dirty="0" smtClean="0">
              <a:solidFill>
                <a:schemeClr val="tx1"/>
              </a:solidFill>
              <a:latin typeface="msbm1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435204" y="3979015"/>
            <a:ext cx="15247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simulate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237547" y="5824145"/>
            <a:ext cx="61280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7C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msbm1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’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have same min core size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57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 Agreement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277927" y="1915477"/>
            <a:ext cx="131696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Validity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624291" y="2370820"/>
            <a:ext cx="491505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all processes that decide, decide some process's input.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277927" y="3550733"/>
            <a:ext cx="19447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Agreement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24290" y="4010101"/>
            <a:ext cx="491505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latin typeface="Arial" pitchFamily="34" charset="0"/>
                <a:cs typeface="Arial" pitchFamily="34" charset="0"/>
              </a:rPr>
              <a:t>all processes that decide, decide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same value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277927" y="5487428"/>
            <a:ext cx="49150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we do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require termination!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7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Propose-Resolve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983265" y="1915477"/>
            <a:ext cx="190629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propose(v)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624289" y="2370820"/>
            <a:ext cx="57740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called once when joining protocol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983265" y="3550733"/>
            <a:ext cx="158569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resolve()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24290" y="4010101"/>
            <a:ext cx="47035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may be called multiple times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24289" y="4813664"/>
            <a:ext cx="470353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returns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if protocol resolved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624288" y="5617227"/>
            <a:ext cx="59957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returns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?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if protocol still unresolved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06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ight Brace 22"/>
          <p:cNvSpPr/>
          <p:nvPr/>
        </p:nvSpPr>
        <p:spPr bwMode="auto">
          <a:xfrm>
            <a:off x="6449291" y="2349785"/>
            <a:ext cx="955963" cy="2867891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83018" y="3491343"/>
            <a:ext cx="880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+1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60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Propose: Unsafe Zone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3264338" y="2948231"/>
            <a:ext cx="2416025" cy="410242"/>
          </a:xfrm>
          <a:prstGeom prst="wedgeRoundRectCallout">
            <a:avLst>
              <a:gd name="adj1" fmla="val -92719"/>
              <a:gd name="adj2" fmla="val -1018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1881" y="2563191"/>
            <a:ext cx="20072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announce</a:t>
            </a:r>
          </a:p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value with</a:t>
            </a:r>
          </a:p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level 1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8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Propose: Unsafe Zone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ight Brace 22"/>
          <p:cNvSpPr/>
          <p:nvPr/>
        </p:nvSpPr>
        <p:spPr bwMode="auto">
          <a:xfrm>
            <a:off x="6449291" y="2349785"/>
            <a:ext cx="955963" cy="2867891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33775" y="3245121"/>
            <a:ext cx="18469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take</a:t>
            </a:r>
          </a:p>
          <a:p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snapshot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8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Propose: </a:t>
            </a:r>
            <a:r>
              <a:rPr lang="en-US" dirty="0" smtClean="0"/>
              <a:t>Safe </a:t>
            </a:r>
            <a:r>
              <a:rPr lang="en-US" dirty="0"/>
              <a:t>Zone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9855" y="3287800"/>
            <a:ext cx="218842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someone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 2,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back off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level 0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3056520" y="4103830"/>
            <a:ext cx="886691" cy="441903"/>
          </a:xfrm>
          <a:prstGeom prst="wedgeRoundRectCallout">
            <a:avLst>
              <a:gd name="adj1" fmla="val -138021"/>
              <a:gd name="adj2" fmla="val 1008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21"/>
          <p:cNvSpPr/>
          <p:nvPr/>
        </p:nvSpPr>
        <p:spPr bwMode="auto">
          <a:xfrm>
            <a:off x="3056520" y="2932400"/>
            <a:ext cx="886691" cy="441903"/>
          </a:xfrm>
          <a:prstGeom prst="wedgeRoundRectCallout">
            <a:avLst>
              <a:gd name="adj1" fmla="val -139584"/>
              <a:gd name="adj2" fmla="val 26089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34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Propose: Safe Zone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661" y="2810858"/>
            <a:ext cx="175560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no one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 2,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move to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level 2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3056520" y="2924754"/>
            <a:ext cx="886691" cy="469612"/>
          </a:xfrm>
          <a:prstGeom prst="wedgeRoundRectCallout">
            <a:avLst>
              <a:gd name="adj1" fmla="val -142708"/>
              <a:gd name="adj2" fmla="val 9268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46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Resolve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72022" y="5459911"/>
            <a:ext cx="6228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anyone has 1, return </a:t>
            </a:r>
            <a:r>
              <a:rPr lang="en-US" sz="3200" dirty="0" smtClean="0">
                <a:solidFill>
                  <a:srgbClr val="FF0000"/>
                </a:solidFill>
                <a:latin typeface="cmsy10"/>
                <a:cs typeface="Arial" pitchFamily="34" charset="0"/>
              </a:rPr>
              <a:t>?</a:t>
            </a:r>
            <a:endParaRPr lang="en-US" sz="3200" dirty="0" smtClean="0">
              <a:solidFill>
                <a:srgbClr val="FF0000"/>
              </a:solidFill>
              <a:latin typeface="cmsy10"/>
              <a:cs typeface="Arial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3056520" y="4132598"/>
            <a:ext cx="886691" cy="442284"/>
          </a:xfrm>
          <a:prstGeom prst="wedgeRoundRectCallout">
            <a:avLst>
              <a:gd name="adj1" fmla="val 182292"/>
              <a:gd name="adj2" fmla="val 262500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Resolve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915366" y="2301298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31547" y="2301298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cmsy1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366" y="1716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level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400" y="1716523"/>
            <a:ext cx="1983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announce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15366" y="2869334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31547" y="2869334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15366" y="3437370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1547" y="3437370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15366" y="4005406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231547" y="4005406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915366" y="4573442"/>
            <a:ext cx="1316181" cy="5680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31547" y="4573442"/>
            <a:ext cx="1997088" cy="5680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r>
              <a:rPr lang="en-US" sz="2800" dirty="0" smtClean="0">
                <a:latin typeface="cmsy10"/>
                <a:cs typeface="Arial" pitchFamily="34" charset="0"/>
              </a:rPr>
              <a:t>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72022" y="5459911"/>
            <a:ext cx="6228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return value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 least index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 2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713499" y="2925811"/>
            <a:ext cx="886691" cy="442284"/>
          </a:xfrm>
          <a:prstGeom prst="wedgeRoundRectCallout">
            <a:avLst>
              <a:gd name="adj1" fmla="val 16667"/>
              <a:gd name="adj2" fmla="val 52249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79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26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11213" y="1970088"/>
            <a:ext cx="7521575" cy="397031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method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propose(input: value)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announce[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input               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level[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1                       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snap = snapshot(level)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9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j | level[j] = 2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then</a:t>
            </a:r>
            <a:endParaRPr lang="en-US" sz="28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level[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0                     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else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level[</a:t>
            </a:r>
            <a:r>
              <a:rPr lang="en-US" sz="28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i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2 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3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Resolve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27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11213" y="1970088"/>
            <a:ext cx="7521575" cy="35394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method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resolve(): value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snap = snapshot(level)</a:t>
            </a:r>
          </a:p>
          <a:p>
            <a:pPr algn="l"/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if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(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9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j | level[j] = 1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)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msy10"/>
                <a:ea typeface="Verdana" pitchFamily="34" charset="0"/>
                <a:cs typeface="Courier New" pitchFamily="49" charset="0"/>
              </a:rPr>
              <a:t>?</a:t>
            </a:r>
            <a:endParaRPr lang="en-US" sz="2800" b="1" dirty="0">
              <a:latin typeface="cmsy1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else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8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announce[j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]</a:t>
            </a:r>
          </a:p>
          <a:p>
            <a:pPr algn="l"/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 </a:t>
            </a:r>
            <a:r>
              <a:rPr lang="en-US" sz="28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min {j : level[j</a:t>
            </a:r>
            <a:r>
              <a:rPr lang="en-US" sz="28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= </a:t>
            </a:r>
            <a:r>
              <a:rPr lang="en-US" sz="28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2}</a:t>
            </a:r>
            <a:endParaRPr lang="en-US" sz="28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8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does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000835" y="1945774"/>
            <a:ext cx="69236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no one halts in unsafe region (level 1)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198551" y="3101269"/>
            <a:ext cx="446468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then all resolve same input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000835" y="4256764"/>
            <a:ext cx="602280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someone halts in unsafe region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138185" y="5412260"/>
            <a:ext cx="25250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never resolves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6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000835" y="1945774"/>
            <a:ext cx="465223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processes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002855" y="3745052"/>
            <a:ext cx="56557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(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+1)-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 protocol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002855" y="4644691"/>
            <a:ext cx="71833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transforms between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-resilient and wait-free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942489" y="2845413"/>
            <a:ext cx="524374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who do a wait-free simulation of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50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000835" y="1945774"/>
            <a:ext cx="38827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Use safe agreement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2942232" y="3046737"/>
            <a:ext cx="538480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to agree on simulated snapshots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6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38985" y="2337764"/>
            <a:ext cx="7866030" cy="2182473"/>
            <a:chOff x="1000835" y="1945774"/>
            <a:chExt cx="7866030" cy="2182473"/>
          </a:xfrm>
        </p:grpSpPr>
        <p:sp>
          <p:nvSpPr>
            <p:cNvPr id="5" name="Text Box 122"/>
            <p:cNvSpPr txBox="1">
              <a:spLocks noChangeArrowheads="1"/>
            </p:cNvSpPr>
            <p:nvPr/>
          </p:nvSpPr>
          <p:spPr bwMode="auto">
            <a:xfrm>
              <a:off x="1000835" y="1945774"/>
              <a:ext cx="6761787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Each simulating process participates in…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22"/>
            <p:cNvSpPr txBox="1">
              <a:spLocks noChangeArrowheads="1"/>
            </p:cNvSpPr>
            <p:nvPr/>
          </p:nvSpPr>
          <p:spPr bwMode="auto">
            <a:xfrm>
              <a:off x="2441708" y="3605027"/>
              <a:ext cx="6425157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00B05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multiple </a:t>
              </a:r>
              <a:r>
                <a:rPr lang="en-US" sz="2800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simultaneous</a:t>
              </a:r>
              <a:r>
                <a:rPr lang="en-US" sz="2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safe agreements</a:t>
              </a: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15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38985" y="2337764"/>
            <a:ext cx="624081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one process fails in unsafe region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67043" y="3397798"/>
            <a:ext cx="584166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it blocks one simulated snapshot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103608" y="4457833"/>
            <a:ext cx="34050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one simulated crash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52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38985" y="2337764"/>
            <a:ext cx="598914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out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halt in unsafe region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308474" y="3528604"/>
            <a:ext cx="533030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simulates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out of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failures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424945" y="4719443"/>
            <a:ext cx="721383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remaining process simulates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+1-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survivors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0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34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56966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mem: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..R][0..m]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agree: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..R][0..m]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SafeAgree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local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pc: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{0,...,0}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4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35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56966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mem: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..R][0..m]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value</a:t>
            </a: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agree: array[0..R][0..m] of </a:t>
            </a:r>
            <a:r>
              <a:rPr lang="en-US" sz="24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SafeAgree</a:t>
            </a:r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local 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pc: array[0..m] of </a:t>
            </a:r>
            <a:r>
              <a:rPr lang="en-US" sz="24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{0,...,0}</a:t>
            </a:r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1399309" y="1970088"/>
            <a:ext cx="6040582" cy="565294"/>
          </a:xfrm>
          <a:prstGeom prst="wedgeRoundRectCallout">
            <a:avLst>
              <a:gd name="adj1" fmla="val -33340"/>
              <a:gd name="adj2" fmla="val 332094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207021" y="4235837"/>
            <a:ext cx="546175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shared simulated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£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memory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36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56966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mem: array[0..R][0..m] of value</a:t>
            </a: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agree: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..R][0..m]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ea typeface="Verdana" pitchFamily="34" charset="0"/>
                <a:cs typeface="Courier New" pitchFamily="49" charset="0"/>
              </a:rPr>
              <a:t>SafeAgree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local 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pc: array[0..m] of </a:t>
            </a:r>
            <a:r>
              <a:rPr lang="en-US" sz="24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:= {0,...,0}</a:t>
            </a:r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414846" y="2288753"/>
            <a:ext cx="6911736" cy="565294"/>
          </a:xfrm>
          <a:prstGeom prst="wedgeRoundRectCallout">
            <a:avLst>
              <a:gd name="adj1" fmla="val -32534"/>
              <a:gd name="adj2" fmla="val 32719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414846" y="4554502"/>
            <a:ext cx="494558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shared safe agreement object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one per memory location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3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37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56966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mem: array[0..R][0..m] of value</a:t>
            </a: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shared </a:t>
            </a: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agree: array[0..R][0..m] of </a:t>
            </a:r>
            <a:r>
              <a:rPr lang="en-US" sz="2400" b="1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SafeAgree</a:t>
            </a:r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endParaRPr lang="en-US" sz="2400" b="1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local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pc: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array[0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..m]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of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int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{0,...,0}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191496" y="3030394"/>
            <a:ext cx="6636321" cy="565294"/>
          </a:xfrm>
          <a:prstGeom prst="wedgeRoundRectCallout">
            <a:avLst>
              <a:gd name="adj1" fmla="val -30129"/>
              <a:gd name="adj2" fmla="val 32719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84955" y="5344211"/>
            <a:ext cx="4405373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program counters,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one per simulated process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37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38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method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run(input: value): state </a:t>
            </a:r>
            <a:endParaRPr lang="en-US" sz="2400" b="1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j := 0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agree[0][j].propose(input)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975974" y="3750938"/>
            <a:ext cx="40222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 value </a:t>
            </a:r>
            <a:r>
              <a:rPr lang="en-US" sz="2800" dirty="0" smtClean="0">
                <a:latin typeface="cmsy10"/>
                <a:cs typeface="Arial" pitchFamily="34" charset="0"/>
              </a:rPr>
              <a:t>!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final state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2214059" y="4581819"/>
            <a:ext cx="63610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set as many inputs as possible to mine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3714470" y="5412700"/>
            <a:ext cx="48606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92D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(OK because colorless tasks)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39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19389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forever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j := 0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to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m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r :=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pc[j]</a:t>
            </a:r>
          </a:p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v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agree[r][j].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resolve()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  …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28191" y="2374290"/>
            <a:ext cx="3500464" cy="396619"/>
          </a:xfrm>
          <a:prstGeom prst="wedgeRoundRectCallout">
            <a:avLst>
              <a:gd name="adj1" fmla="val 49381"/>
              <a:gd name="adj2" fmla="val -193995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384449" y="1446868"/>
            <a:ext cx="195598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simulate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Q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itchFamily="34" charset="0"/>
              </a:rPr>
              <a:t>j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628191" y="2770909"/>
            <a:ext cx="3500464" cy="396619"/>
          </a:xfrm>
          <a:prstGeom prst="wedgeRoundRectCallout">
            <a:avLst>
              <a:gd name="adj1" fmla="val 77878"/>
              <a:gd name="adj2" fmla="val -4728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243433" y="2445998"/>
            <a:ext cx="282641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program counter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2832739" y="4555426"/>
            <a:ext cx="52613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agree on prior round’s snapshot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628190" y="3167528"/>
            <a:ext cx="5218427" cy="396619"/>
          </a:xfrm>
          <a:prstGeom prst="wedgeRoundRectCallout">
            <a:avLst>
              <a:gd name="adj1" fmla="val 31720"/>
              <a:gd name="adj2" fmla="val 270595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4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40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2308324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forever</a:t>
            </a:r>
          </a:p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…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if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 </a:t>
            </a:r>
            <a:r>
              <a:rPr lang="en-US" sz="2400" b="1" dirty="0" smtClean="0">
                <a:latin typeface="Symbol"/>
                <a:ea typeface="Verdana" pitchFamily="34" charset="0"/>
                <a:cs typeface="Courier New" pitchFamily="49" charset="0"/>
                <a:sym typeface="Symbol"/>
              </a:rPr>
              <a:t>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msy10"/>
                <a:ea typeface="Verdana" pitchFamily="34" charset="0"/>
                <a:cs typeface="Courier New" pitchFamily="49" charset="0"/>
              </a:rPr>
              <a:t>?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then        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mem[r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][j] := v          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if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pc[j] = R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then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 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return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v                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540326" y="2727631"/>
            <a:ext cx="2563091" cy="396619"/>
          </a:xfrm>
          <a:prstGeom prst="wedgeRoundRectCallout">
            <a:avLst>
              <a:gd name="adj1" fmla="val 69845"/>
              <a:gd name="adj2" fmla="val -183516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3657600" y="1970088"/>
            <a:ext cx="384271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snapshot resolved …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886864" y="3132942"/>
            <a:ext cx="2673751" cy="396619"/>
          </a:xfrm>
          <a:prstGeom prst="wedgeRoundRectCallout">
            <a:avLst>
              <a:gd name="adj1" fmla="val 77878"/>
              <a:gd name="adj2" fmla="val -47283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4590751" y="3006341"/>
            <a:ext cx="430278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write snapshot to memory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1699381" y="5071331"/>
            <a:ext cx="54200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simulated state is final, return it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808301" y="3546431"/>
            <a:ext cx="3361918" cy="731981"/>
          </a:xfrm>
          <a:prstGeom prst="wedgeRoundRectCallout">
            <a:avLst>
              <a:gd name="adj1" fmla="val 32956"/>
              <a:gd name="adj2" fmla="val 130532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4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 Simulation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E31B-57BA-49C4-8B1B-54255FEB680F}" type="datetime5">
              <a:rPr lang="en-US" smtClean="0"/>
              <a:pPr/>
              <a:t>23-Feb-15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BFA7DCD-5630-4D24-9A18-AC12E430C23C}" type="slidenum">
              <a:rPr lang="en-US" smtClean="0">
                <a:latin typeface="Arial" pitchFamily="34" charset="0"/>
              </a:rPr>
              <a:pPr/>
              <a:t>41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691" y="1970088"/>
            <a:ext cx="8866909" cy="2308324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do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forever</a:t>
            </a:r>
          </a:p>
          <a:p>
            <a:pPr algn="l"/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  …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  </a:t>
            </a:r>
            <a:r>
              <a:rPr lang="en-US" sz="2400" b="1" dirty="0" smtClean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if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survivor set present 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  <a:ea typeface="Verdana" pitchFamily="34" charset="0"/>
                <a:cs typeface="Courier New" pitchFamily="49" charset="0"/>
              </a:rPr>
              <a:t>then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view 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:= values in snapshot(mem[r])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agree[r+1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][j].propose(view)</a:t>
            </a:r>
          </a:p>
          <a:p>
            <a:pPr algn="l"/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pc[j</a:t>
            </a:r>
            <a:r>
              <a:rPr lang="en-US" sz="2400" b="1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] := pc[j] + 1</a:t>
            </a:r>
            <a:endParaRPr lang="en-US" sz="2400" b="1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540326" y="2727631"/>
            <a:ext cx="5157140" cy="396619"/>
          </a:xfrm>
          <a:prstGeom prst="wedgeRoundRectCallout">
            <a:avLst>
              <a:gd name="adj1" fmla="val 33578"/>
              <a:gd name="adj2" fmla="val -15207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826327" y="1652550"/>
            <a:ext cx="57422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if survivor set reached this round…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886864" y="3132942"/>
            <a:ext cx="6232591" cy="396619"/>
          </a:xfrm>
          <a:prstGeom prst="wedgeRoundRectCallout">
            <a:avLst>
              <a:gd name="adj1" fmla="val 32753"/>
              <a:gd name="adj2" fmla="val -110161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2"/>
          <p:cNvSpPr txBox="1">
            <a:spLocks noChangeArrowheads="1"/>
          </p:cNvSpPr>
          <p:nvPr/>
        </p:nvSpPr>
        <p:spPr bwMode="auto">
          <a:xfrm>
            <a:off x="5844782" y="2250315"/>
            <a:ext cx="27238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take a snapshot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5176872" y="4740678"/>
            <a:ext cx="3814728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propose snapshot to write for next round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808300" y="3546432"/>
            <a:ext cx="5036481" cy="365990"/>
          </a:xfrm>
          <a:prstGeom prst="wedgeRoundRectCallout">
            <a:avLst>
              <a:gd name="adj1" fmla="val 51112"/>
              <a:gd name="adj2" fmla="val 251668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886864" y="3881827"/>
            <a:ext cx="3463463" cy="365990"/>
          </a:xfrm>
          <a:prstGeom prst="wedgeRoundRectCallout">
            <a:avLst>
              <a:gd name="adj1" fmla="val 30711"/>
              <a:gd name="adj2" fmla="val 259239"/>
              <a:gd name="adj3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1560748" y="5102029"/>
            <a:ext cx="311629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advance program counter</a:t>
            </a:r>
            <a:endParaRPr lang="en-US" sz="2800" baseline="-25000" dirty="0" smtClean="0">
              <a:solidFill>
                <a:schemeClr val="tx1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91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Styles of Colorless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638985" y="2337764"/>
            <a:ext cx="604364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Combinatorial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simulation map exists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638985" y="4284489"/>
            <a:ext cx="68820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Operational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construct simulation explicitly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44</a:t>
            </a:fld>
            <a:endParaRPr lang="en-US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-6439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Creative Commons Attribution-</a:t>
            </a: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ShareAlike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 2.5 License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94565" name="Picture 3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46038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6" name="Rectangle 4"/>
          <p:cNvSpPr>
            <a:spLocks noChangeArrowheads="1"/>
          </p:cNvSpPr>
          <p:nvPr/>
        </p:nvSpPr>
        <p:spPr bwMode="auto">
          <a:xfrm>
            <a:off x="685800" y="1343025"/>
            <a:ext cx="77724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 are free: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Share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copy, distribute and transmit the work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Remix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to adapt the work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 the following conditions: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Attribution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You must attribute the work to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“Distributed Computing through Combinatorial Topology” 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(but not in any way that suggests that the authors endorse you or your use of the work).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 Alike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If you alter, transform, or build upon this work, you may distribute the resulting work only under the same, similar or a compatible license.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any reuse or distribution, you must make clear to others the license terms of this work. The best way to do this is with a link to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http://creativecommons.org/licenses/by-sa/3.0/.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Any of the above conditions can be waived if you get permission from the copyright holder.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Nothing in this license impairs or restricts the author's moral rights. 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</a:rPr>
              <a:t>Distributed Computing through Combinatorial Topology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08CE-920D-4F6F-98C9-0491388AB413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2" descr="http://b2b.cbsimg.net/blogs/lemon0906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0848"/>
            <a:ext cx="833677" cy="62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b2b.cbsimg.net/blogs/cherry090620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97" y="4340848"/>
            <a:ext cx="743667" cy="84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2b.cbsimg.net/blogs/pear090620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70" y="4318974"/>
            <a:ext cx="675640" cy="8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nicholaswmin.github.io/slotMachine/img/bananaFrui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48" y="4122215"/>
            <a:ext cx="1279525" cy="127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ncrypted-tbn0.gstatic.com/images?q=tbn:ANd9GcSJzArL_USGi5Dtj9maTXmOjGQCh5lrzQpuGCCzr_piNsi1N-ZqPG8I6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285" y="4248795"/>
            <a:ext cx="705688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1660650" y="2490893"/>
            <a:ext cx="1447800" cy="1295400"/>
            <a:chOff x="3168" y="1824"/>
            <a:chExt cx="912" cy="816"/>
          </a:xfrm>
        </p:grpSpPr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1362456" y="2186056"/>
            <a:ext cx="907794" cy="457237"/>
          </a:xfrm>
          <a:custGeom>
            <a:avLst/>
            <a:gdLst>
              <a:gd name="connsiteX0" fmla="*/ 699976 w 907794"/>
              <a:gd name="connsiteY0" fmla="*/ 387928 h 457237"/>
              <a:gd name="connsiteX1" fmla="*/ 312049 w 907794"/>
              <a:gd name="connsiteY1" fmla="*/ 27709 h 457237"/>
              <a:gd name="connsiteX2" fmla="*/ 21104 w 907794"/>
              <a:gd name="connsiteY2" fmla="*/ 457200 h 457237"/>
              <a:gd name="connsiteX3" fmla="*/ 907794 w 907794"/>
              <a:gd name="connsiteY3" fmla="*/ 0 h 457237"/>
              <a:gd name="connsiteX4" fmla="*/ 907794 w 907794"/>
              <a:gd name="connsiteY4" fmla="*/ 0 h 4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794" h="457237">
                <a:moveTo>
                  <a:pt x="699976" y="387928"/>
                </a:moveTo>
                <a:cubicBezTo>
                  <a:pt x="562585" y="202046"/>
                  <a:pt x="425194" y="16164"/>
                  <a:pt x="312049" y="27709"/>
                </a:cubicBezTo>
                <a:cubicBezTo>
                  <a:pt x="198904" y="39254"/>
                  <a:pt x="-78187" y="461818"/>
                  <a:pt x="21104" y="457200"/>
                </a:cubicBezTo>
                <a:cubicBezTo>
                  <a:pt x="120395" y="452582"/>
                  <a:pt x="907794" y="0"/>
                  <a:pt x="907794" y="0"/>
                </a:cubicBezTo>
                <a:lnTo>
                  <a:pt x="907794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939481" y="2653824"/>
            <a:ext cx="2791355" cy="1253158"/>
            <a:chOff x="4939481" y="2653824"/>
            <a:chExt cx="2791355" cy="1253158"/>
          </a:xfrm>
        </p:grpSpPr>
        <p:grpSp>
          <p:nvGrpSpPr>
            <p:cNvPr id="21" name="Group 20"/>
            <p:cNvGrpSpPr/>
            <p:nvPr/>
          </p:nvGrpSpPr>
          <p:grpSpPr>
            <a:xfrm>
              <a:off x="5418730" y="2653824"/>
              <a:ext cx="1728020" cy="740938"/>
              <a:chOff x="6070194" y="2402934"/>
              <a:chExt cx="3061520" cy="1312715"/>
            </a:xfrm>
          </p:grpSpPr>
          <p:grpSp>
            <p:nvGrpSpPr>
              <p:cNvPr id="25" name="Group 60"/>
              <p:cNvGrpSpPr>
                <a:grpSpLocks/>
              </p:cNvGrpSpPr>
              <p:nvPr/>
            </p:nvGrpSpPr>
            <p:grpSpPr bwMode="auto">
              <a:xfrm flipH="1">
                <a:off x="7683914" y="2420249"/>
                <a:ext cx="1447800" cy="1295400"/>
                <a:chOff x="3168" y="1824"/>
                <a:chExt cx="912" cy="816"/>
              </a:xfrm>
            </p:grpSpPr>
            <p:sp>
              <p:nvSpPr>
                <p:cNvPr id="26" name="Freeform 6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Freeform 6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Freeform 6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Freeform 6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6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Freeform 6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Freeform 6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Freeform 6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Freeform 6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" name="Group 50"/>
              <p:cNvGrpSpPr>
                <a:grpSpLocks/>
              </p:cNvGrpSpPr>
              <p:nvPr/>
            </p:nvGrpSpPr>
            <p:grpSpPr bwMode="auto">
              <a:xfrm>
                <a:off x="6070194" y="2402934"/>
                <a:ext cx="1447800" cy="1295400"/>
                <a:chOff x="3168" y="1824"/>
                <a:chExt cx="912" cy="816"/>
              </a:xfrm>
            </p:grpSpPr>
            <p:sp>
              <p:nvSpPr>
                <p:cNvPr id="36" name="Freeform 51"/>
                <p:cNvSpPr>
                  <a:spLocks/>
                </p:cNvSpPr>
                <p:nvPr/>
              </p:nvSpPr>
              <p:spPr bwMode="auto">
                <a:xfrm>
                  <a:off x="3936" y="2064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Freeform 52"/>
                <p:cNvSpPr>
                  <a:spLocks/>
                </p:cNvSpPr>
                <p:nvPr/>
              </p:nvSpPr>
              <p:spPr bwMode="auto">
                <a:xfrm>
                  <a:off x="3728" y="1920"/>
                  <a:ext cx="144" cy="336"/>
                </a:xfrm>
                <a:custGeom>
                  <a:avLst/>
                  <a:gdLst>
                    <a:gd name="T0" fmla="*/ 0 w 144"/>
                    <a:gd name="T1" fmla="*/ 48 h 336"/>
                    <a:gd name="T2" fmla="*/ 96 w 144"/>
                    <a:gd name="T3" fmla="*/ 0 h 336"/>
                    <a:gd name="T4" fmla="*/ 144 w 144"/>
                    <a:gd name="T5" fmla="*/ 48 h 336"/>
                    <a:gd name="T6" fmla="*/ 144 w 144"/>
                    <a:gd name="T7" fmla="*/ 336 h 336"/>
                    <a:gd name="T8" fmla="*/ 96 w 144"/>
                    <a:gd name="T9" fmla="*/ 288 h 336"/>
                    <a:gd name="T10" fmla="*/ 96 w 144"/>
                    <a:gd name="T11" fmla="*/ 96 h 336"/>
                    <a:gd name="T12" fmla="*/ 0 w 144"/>
                    <a:gd name="T13" fmla="*/ 144 h 336"/>
                    <a:gd name="T14" fmla="*/ 0 w 144"/>
                    <a:gd name="T15" fmla="*/ 48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Freeform 53"/>
                <p:cNvSpPr>
                  <a:spLocks/>
                </p:cNvSpPr>
                <p:nvPr/>
              </p:nvSpPr>
              <p:spPr bwMode="auto">
                <a:xfrm>
                  <a:off x="3504" y="1824"/>
                  <a:ext cx="144" cy="288"/>
                </a:xfrm>
                <a:custGeom>
                  <a:avLst/>
                  <a:gdLst>
                    <a:gd name="T0" fmla="*/ 0 w 144"/>
                    <a:gd name="T1" fmla="*/ 41 h 336"/>
                    <a:gd name="T2" fmla="*/ 96 w 144"/>
                    <a:gd name="T3" fmla="*/ 0 h 336"/>
                    <a:gd name="T4" fmla="*/ 144 w 144"/>
                    <a:gd name="T5" fmla="*/ 41 h 336"/>
                    <a:gd name="T6" fmla="*/ 144 w 144"/>
                    <a:gd name="T7" fmla="*/ 288 h 336"/>
                    <a:gd name="T8" fmla="*/ 96 w 144"/>
                    <a:gd name="T9" fmla="*/ 247 h 336"/>
                    <a:gd name="T10" fmla="*/ 96 w 144"/>
                    <a:gd name="T11" fmla="*/ 82 h 336"/>
                    <a:gd name="T12" fmla="*/ 0 w 144"/>
                    <a:gd name="T13" fmla="*/ 123 h 336"/>
                    <a:gd name="T14" fmla="*/ 0 w 144"/>
                    <a:gd name="T15" fmla="*/ 41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336"/>
                    <a:gd name="T26" fmla="*/ 144 w 14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33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44" y="48"/>
                      </a:lnTo>
                      <a:lnTo>
                        <a:pt x="144" y="336"/>
                      </a:lnTo>
                      <a:lnTo>
                        <a:pt x="96" y="288"/>
                      </a:lnTo>
                      <a:lnTo>
                        <a:pt x="96" y="96"/>
                      </a:lnTo>
                      <a:lnTo>
                        <a:pt x="0" y="144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Freeform 54"/>
                <p:cNvSpPr>
                  <a:spLocks/>
                </p:cNvSpPr>
                <p:nvPr/>
              </p:nvSpPr>
              <p:spPr bwMode="auto">
                <a:xfrm>
                  <a:off x="3243" y="1824"/>
                  <a:ext cx="789" cy="535"/>
                </a:xfrm>
                <a:custGeom>
                  <a:avLst/>
                  <a:gdLst>
                    <a:gd name="T0" fmla="*/ 261 w 789"/>
                    <a:gd name="T1" fmla="*/ 0 h 535"/>
                    <a:gd name="T2" fmla="*/ 789 w 789"/>
                    <a:gd name="T3" fmla="*/ 336 h 535"/>
                    <a:gd name="T4" fmla="*/ 494 w 789"/>
                    <a:gd name="T5" fmla="*/ 535 h 535"/>
                    <a:gd name="T6" fmla="*/ 0 w 789"/>
                    <a:gd name="T7" fmla="*/ 96 h 535"/>
                    <a:gd name="T8" fmla="*/ 261 w 789"/>
                    <a:gd name="T9" fmla="*/ 0 h 5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9"/>
                    <a:gd name="T16" fmla="*/ 0 h 535"/>
                    <a:gd name="T17" fmla="*/ 789 w 789"/>
                    <a:gd name="T18" fmla="*/ 535 h 5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9" h="535">
                      <a:moveTo>
                        <a:pt x="261" y="0"/>
                      </a:moveTo>
                      <a:lnTo>
                        <a:pt x="789" y="336"/>
                      </a:lnTo>
                      <a:lnTo>
                        <a:pt x="494" y="535"/>
                      </a:lnTo>
                      <a:lnTo>
                        <a:pt x="0" y="96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Freeform 55"/>
                <p:cNvSpPr>
                  <a:spLocks/>
                </p:cNvSpPr>
                <p:nvPr/>
              </p:nvSpPr>
              <p:spPr bwMode="auto">
                <a:xfrm>
                  <a:off x="3253" y="1920"/>
                  <a:ext cx="491" cy="567"/>
                </a:xfrm>
                <a:custGeom>
                  <a:avLst/>
                  <a:gdLst>
                    <a:gd name="T0" fmla="*/ 11 w 491"/>
                    <a:gd name="T1" fmla="*/ 0 h 567"/>
                    <a:gd name="T2" fmla="*/ 491 w 491"/>
                    <a:gd name="T3" fmla="*/ 432 h 567"/>
                    <a:gd name="T4" fmla="*/ 484 w 491"/>
                    <a:gd name="T5" fmla="*/ 567 h 567"/>
                    <a:gd name="T6" fmla="*/ 0 w 491"/>
                    <a:gd name="T7" fmla="*/ 119 h 567"/>
                    <a:gd name="T8" fmla="*/ 11 w 491"/>
                    <a:gd name="T9" fmla="*/ 0 h 5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91"/>
                    <a:gd name="T16" fmla="*/ 0 h 567"/>
                    <a:gd name="T17" fmla="*/ 491 w 491"/>
                    <a:gd name="T18" fmla="*/ 567 h 5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91" h="567">
                      <a:moveTo>
                        <a:pt x="11" y="0"/>
                      </a:moveTo>
                      <a:lnTo>
                        <a:pt x="491" y="432"/>
                      </a:lnTo>
                      <a:lnTo>
                        <a:pt x="484" y="567"/>
                      </a:lnTo>
                      <a:lnTo>
                        <a:pt x="0" y="1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Freeform 56"/>
                <p:cNvSpPr>
                  <a:spLocks/>
                </p:cNvSpPr>
                <p:nvPr/>
              </p:nvSpPr>
              <p:spPr bwMode="auto">
                <a:xfrm>
                  <a:off x="3728" y="2160"/>
                  <a:ext cx="304" cy="327"/>
                </a:xfrm>
                <a:custGeom>
                  <a:avLst/>
                  <a:gdLst>
                    <a:gd name="T0" fmla="*/ 304 w 304"/>
                    <a:gd name="T1" fmla="*/ 0 h 327"/>
                    <a:gd name="T2" fmla="*/ 304 w 304"/>
                    <a:gd name="T3" fmla="*/ 96 h 327"/>
                    <a:gd name="T4" fmla="*/ 0 w 304"/>
                    <a:gd name="T5" fmla="*/ 327 h 327"/>
                    <a:gd name="T6" fmla="*/ 18 w 304"/>
                    <a:gd name="T7" fmla="*/ 181 h 327"/>
                    <a:gd name="T8" fmla="*/ 304 w 304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327"/>
                    <a:gd name="T17" fmla="*/ 304 w 304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327">
                      <a:moveTo>
                        <a:pt x="304" y="0"/>
                      </a:moveTo>
                      <a:lnTo>
                        <a:pt x="304" y="96"/>
                      </a:lnTo>
                      <a:lnTo>
                        <a:pt x="0" y="327"/>
                      </a:lnTo>
                      <a:lnTo>
                        <a:pt x="18" y="181"/>
                      </a:lnTo>
                      <a:lnTo>
                        <a:pt x="304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Freeform 57"/>
                <p:cNvSpPr>
                  <a:spLocks/>
                </p:cNvSpPr>
                <p:nvPr/>
              </p:nvSpPr>
              <p:spPr bwMode="auto">
                <a:xfrm>
                  <a:off x="3504" y="2304"/>
                  <a:ext cx="240" cy="336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75 h 432"/>
                    <a:gd name="T4" fmla="*/ 69 w 336"/>
                    <a:gd name="T5" fmla="*/ 112 h 432"/>
                    <a:gd name="T6" fmla="*/ 69 w 336"/>
                    <a:gd name="T7" fmla="*/ 336 h 432"/>
                    <a:gd name="T8" fmla="*/ 0 w 336"/>
                    <a:gd name="T9" fmla="*/ 261 h 432"/>
                    <a:gd name="T10" fmla="*/ 0 w 336"/>
                    <a:gd name="T11" fmla="*/ 37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Freeform 58"/>
                <p:cNvSpPr>
                  <a:spLocks/>
                </p:cNvSpPr>
                <p:nvPr/>
              </p:nvSpPr>
              <p:spPr bwMode="auto">
                <a:xfrm>
                  <a:off x="3312" y="2160"/>
                  <a:ext cx="240" cy="288"/>
                </a:xfrm>
                <a:custGeom>
                  <a:avLst/>
                  <a:gdLst>
                    <a:gd name="T0" fmla="*/ 137 w 336"/>
                    <a:gd name="T1" fmla="*/ 0 h 432"/>
                    <a:gd name="T2" fmla="*/ 240 w 336"/>
                    <a:gd name="T3" fmla="*/ 64 h 432"/>
                    <a:gd name="T4" fmla="*/ 69 w 336"/>
                    <a:gd name="T5" fmla="*/ 96 h 432"/>
                    <a:gd name="T6" fmla="*/ 69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37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Freeform 59"/>
                <p:cNvSpPr>
                  <a:spLocks/>
                </p:cNvSpPr>
                <p:nvPr/>
              </p:nvSpPr>
              <p:spPr bwMode="auto">
                <a:xfrm>
                  <a:off x="3168" y="2016"/>
                  <a:ext cx="192" cy="288"/>
                </a:xfrm>
                <a:custGeom>
                  <a:avLst/>
                  <a:gdLst>
                    <a:gd name="T0" fmla="*/ 110 w 336"/>
                    <a:gd name="T1" fmla="*/ 0 h 432"/>
                    <a:gd name="T2" fmla="*/ 192 w 336"/>
                    <a:gd name="T3" fmla="*/ 64 h 432"/>
                    <a:gd name="T4" fmla="*/ 55 w 336"/>
                    <a:gd name="T5" fmla="*/ 96 h 432"/>
                    <a:gd name="T6" fmla="*/ 55 w 336"/>
                    <a:gd name="T7" fmla="*/ 288 h 432"/>
                    <a:gd name="T8" fmla="*/ 0 w 336"/>
                    <a:gd name="T9" fmla="*/ 224 h 432"/>
                    <a:gd name="T10" fmla="*/ 0 w 336"/>
                    <a:gd name="T11" fmla="*/ 32 h 432"/>
                    <a:gd name="T12" fmla="*/ 110 w 336"/>
                    <a:gd name="T13" fmla="*/ 0 h 4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6"/>
                    <a:gd name="T22" fmla="*/ 0 h 432"/>
                    <a:gd name="T23" fmla="*/ 336 w 336"/>
                    <a:gd name="T24" fmla="*/ 432 h 4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6" h="432">
                      <a:moveTo>
                        <a:pt x="192" y="0"/>
                      </a:moveTo>
                      <a:lnTo>
                        <a:pt x="336" y="96"/>
                      </a:lnTo>
                      <a:lnTo>
                        <a:pt x="96" y="144"/>
                      </a:lnTo>
                      <a:lnTo>
                        <a:pt x="96" y="432"/>
                      </a:lnTo>
                      <a:lnTo>
                        <a:pt x="0" y="336"/>
                      </a:lnTo>
                      <a:lnTo>
                        <a:pt x="0" y="48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2" name="Rounded Rectangular Callout 21"/>
            <p:cNvSpPr/>
            <p:nvPr/>
          </p:nvSpPr>
          <p:spPr bwMode="auto">
            <a:xfrm>
              <a:off x="7079548" y="3384989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4" descr="http://b2b.cbsimg.net/blogs/pear0906201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6629" y="3456079"/>
              <a:ext cx="324836" cy="408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Rounded Rectangular Callout 47"/>
            <p:cNvSpPr/>
            <p:nvPr/>
          </p:nvSpPr>
          <p:spPr bwMode="auto">
            <a:xfrm flipH="1">
              <a:off x="4939481" y="3367053"/>
              <a:ext cx="651288" cy="521993"/>
            </a:xfrm>
            <a:prstGeom prst="wedgeRoundRectCallout">
              <a:avLst>
                <a:gd name="adj1" fmla="val -48487"/>
                <a:gd name="adj2" fmla="val -80825"/>
                <a:gd name="adj3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9" name="Picture 2" descr="http://b2b.cbsimg.net/blogs/lemon0906201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892" y="3434703"/>
              <a:ext cx="513307" cy="38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48" name="Group 2047"/>
          <p:cNvGrpSpPr/>
          <p:nvPr/>
        </p:nvGrpSpPr>
        <p:grpSpPr>
          <a:xfrm>
            <a:off x="3900055" y="2262256"/>
            <a:ext cx="1366092" cy="762938"/>
            <a:chOff x="3900055" y="2262256"/>
            <a:chExt cx="1366092" cy="762938"/>
          </a:xfrm>
        </p:grpSpPr>
        <p:sp>
          <p:nvSpPr>
            <p:cNvPr id="52" name="Oval 51"/>
            <p:cNvSpPr/>
            <p:nvPr/>
          </p:nvSpPr>
          <p:spPr bwMode="auto">
            <a:xfrm>
              <a:off x="3900055" y="2262256"/>
              <a:ext cx="1366092" cy="76293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105524" y="2377007"/>
              <a:ext cx="955155" cy="53343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3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  <a:round/>
          <a:headEnd/>
          <a:tailEnd/>
        </a:ln>
        <a:effectLst/>
      </a:spPr>
      <a:bodyPr wrap="none" anchor="ctr"/>
      <a:lstStyle>
        <a:defPPr>
          <a:defRPr dirty="0"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32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15308</TotalTime>
  <Words>1607</Words>
  <Application>Microsoft Office PowerPoint</Application>
  <PresentationFormat>Overhead</PresentationFormat>
  <Paragraphs>437</Paragraphs>
  <Slides>45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8" baseType="lpstr">
      <vt:lpstr>Arial</vt:lpstr>
      <vt:lpstr>Courier New</vt:lpstr>
      <vt:lpstr>Verdana</vt:lpstr>
      <vt:lpstr>Symbol</vt:lpstr>
      <vt:lpstr>msbm10</vt:lpstr>
      <vt:lpstr>CMSY10ORIG</vt:lpstr>
      <vt:lpstr>cmsy10</vt:lpstr>
      <vt:lpstr>Marlett</vt:lpstr>
      <vt:lpstr>CMR10</vt:lpstr>
      <vt:lpstr>Comic Sans MS</vt:lpstr>
      <vt:lpstr>cmmi10</vt:lpstr>
      <vt:lpstr>CMMI7</vt:lpstr>
      <vt:lpstr>Blank Presentation.pot</vt:lpstr>
      <vt:lpstr>Simulations and Reductions</vt:lpstr>
      <vt:lpstr>Reduction in Complexity Theory</vt:lpstr>
      <vt:lpstr>Reduction in Distributed Computing</vt:lpstr>
      <vt:lpstr>Observations</vt:lpstr>
      <vt:lpstr>Limitations</vt:lpstr>
      <vt:lpstr>Goal</vt:lpstr>
      <vt:lpstr>Task Specification</vt:lpstr>
      <vt:lpstr>How a Protocol Solves a Task</vt:lpstr>
      <vt:lpstr>A Simulation</vt:lpstr>
      <vt:lpstr>A Reduction</vt:lpstr>
      <vt:lpstr>Summary</vt:lpstr>
      <vt:lpstr>Strategy</vt:lpstr>
      <vt:lpstr>N&amp;S Conditions</vt:lpstr>
      <vt:lpstr>Models that Solve the Same Colorless Tasks</vt:lpstr>
      <vt:lpstr>Some Implications</vt:lpstr>
      <vt:lpstr>BG Simulation</vt:lpstr>
      <vt:lpstr>Safe Agreement</vt:lpstr>
      <vt:lpstr>Propose-Resolve</vt:lpstr>
      <vt:lpstr>Propose</vt:lpstr>
      <vt:lpstr>Propose: Unsafe Zone</vt:lpstr>
      <vt:lpstr>Propose: Unsafe Zone</vt:lpstr>
      <vt:lpstr>Propose: Safe Zone</vt:lpstr>
      <vt:lpstr>Propose: Safe Zone</vt:lpstr>
      <vt:lpstr>Resolve</vt:lpstr>
      <vt:lpstr>Resolve</vt:lpstr>
      <vt:lpstr>Propose</vt:lpstr>
      <vt:lpstr>Resolve</vt:lpstr>
      <vt:lpstr>What it does</vt:lpstr>
      <vt:lpstr>BG Simulation</vt:lpstr>
      <vt:lpstr>BG Simulation</vt:lpstr>
      <vt:lpstr>BG Simulation</vt:lpstr>
      <vt:lpstr>BG Simulation</vt:lpstr>
      <vt:lpstr>BG Simulation</vt:lpstr>
      <vt:lpstr>BG Simulation Code</vt:lpstr>
      <vt:lpstr>BG Simulation Code</vt:lpstr>
      <vt:lpstr>BG Simulation Code</vt:lpstr>
      <vt:lpstr>BG Simulation Code</vt:lpstr>
      <vt:lpstr>BG Simulation Code</vt:lpstr>
      <vt:lpstr>BG Simulation Code</vt:lpstr>
      <vt:lpstr>BG Simulation Code</vt:lpstr>
      <vt:lpstr>BG Simulation Code</vt:lpstr>
      <vt:lpstr>Two Styles of Colorless Simulation</vt:lpstr>
      <vt:lpstr>The Simulation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205</cp:revision>
  <cp:lastPrinted>1999-05-13T01:42:18Z</cp:lastPrinted>
  <dcterms:created xsi:type="dcterms:W3CDTF">1999-05-12T13:47:53Z</dcterms:created>
  <dcterms:modified xsi:type="dcterms:W3CDTF">2015-02-24T02:27:50Z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iveCommonsLicenseID">
    <vt:lpwstr>standard&amp;commercial=n&amp;derivatives=y&amp;jurisdiction=</vt:lpwstr>
  </property>
  <property fmtid="{D5CDD505-2E9C-101B-9397-08002B2CF9AE}" pid="3" name="CreativeCommonsLicenseURL">
    <vt:lpwstr>http://creativecommons.org/licenses/by-nc/3.0/</vt:lpwstr>
  </property>
  <property fmtid="{D5CDD505-2E9C-101B-9397-08002B2CF9AE}" pid="4" name="CreativeCommonsLicenseXml">
    <vt:lpwstr>&lt;?xml version="1.0" encoding="utf-8"?&gt;&lt;result&gt;&lt;license-uri&gt;http://creativecommons.org/licenses/by-nc/3.0/&lt;/license-uri&gt;&lt;license-name&gt;Attribution-Noncommercial 3.0 Unported&lt;/license-name&gt;&lt;rdf&gt;&lt;rdf:RDF xmlns="http://creativecommons.org/ns#" xmlns:dc="http:/</vt:lpwstr>
  </property>
</Properties>
</file>