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385" r:id="rId2"/>
    <p:sldId id="631" r:id="rId3"/>
    <p:sldId id="635" r:id="rId4"/>
    <p:sldId id="636" r:id="rId5"/>
    <p:sldId id="637" r:id="rId6"/>
    <p:sldId id="638" r:id="rId7"/>
    <p:sldId id="639" r:id="rId8"/>
    <p:sldId id="640" r:id="rId9"/>
    <p:sldId id="644" r:id="rId10"/>
    <p:sldId id="642" r:id="rId11"/>
    <p:sldId id="641" r:id="rId12"/>
    <p:sldId id="645" r:id="rId13"/>
    <p:sldId id="643" r:id="rId14"/>
    <p:sldId id="646" r:id="rId15"/>
    <p:sldId id="647" r:id="rId16"/>
    <p:sldId id="648" r:id="rId17"/>
    <p:sldId id="650" r:id="rId18"/>
    <p:sldId id="651" r:id="rId19"/>
    <p:sldId id="653" r:id="rId20"/>
    <p:sldId id="654" r:id="rId21"/>
    <p:sldId id="652" r:id="rId22"/>
    <p:sldId id="655" r:id="rId23"/>
    <p:sldId id="656" r:id="rId24"/>
    <p:sldId id="657" r:id="rId25"/>
    <p:sldId id="658" r:id="rId26"/>
    <p:sldId id="649" r:id="rId27"/>
    <p:sldId id="659" r:id="rId28"/>
    <p:sldId id="662" r:id="rId29"/>
    <p:sldId id="660" r:id="rId30"/>
    <p:sldId id="667" r:id="rId31"/>
    <p:sldId id="666" r:id="rId32"/>
    <p:sldId id="665" r:id="rId33"/>
    <p:sldId id="664" r:id="rId34"/>
    <p:sldId id="668" r:id="rId35"/>
    <p:sldId id="669" r:id="rId36"/>
    <p:sldId id="661" r:id="rId37"/>
    <p:sldId id="670" r:id="rId38"/>
    <p:sldId id="674" r:id="rId39"/>
    <p:sldId id="671" r:id="rId40"/>
    <p:sldId id="675" r:id="rId41"/>
    <p:sldId id="672" r:id="rId42"/>
    <p:sldId id="676" r:id="rId43"/>
    <p:sldId id="691" r:id="rId44"/>
    <p:sldId id="692" r:id="rId45"/>
    <p:sldId id="677" r:id="rId46"/>
    <p:sldId id="688" r:id="rId47"/>
    <p:sldId id="689" r:id="rId48"/>
    <p:sldId id="690" r:id="rId49"/>
    <p:sldId id="678" r:id="rId50"/>
    <p:sldId id="681" r:id="rId51"/>
    <p:sldId id="683" r:id="rId52"/>
    <p:sldId id="682" r:id="rId53"/>
    <p:sldId id="684" r:id="rId54"/>
    <p:sldId id="685" r:id="rId55"/>
    <p:sldId id="687" r:id="rId56"/>
    <p:sldId id="620" r:id="rId57"/>
    <p:sldId id="633" r:id="rId58"/>
  </p:sldIdLst>
  <p:sldSz cx="9144000" cy="6858000" type="overhead"/>
  <p:notesSz cx="6858000" cy="9144000"/>
  <p:embeddedFontLst>
    <p:embeddedFont>
      <p:font typeface="CMMI7" panose="020B0500000000000000" pitchFamily="34" charset="0"/>
      <p:regular r:id="rId61"/>
    </p:embeddedFont>
    <p:embeddedFont>
      <p:font typeface="Script MT Bold" panose="03040602040607080904" pitchFamily="66" charset="0"/>
      <p:bold r:id="rId62"/>
    </p:embeddedFont>
    <p:embeddedFont>
      <p:font typeface="CMMI10" panose="020B0500000000000000" pitchFamily="34" charset="0"/>
      <p:regular r:id="rId63"/>
    </p:embeddedFont>
    <p:embeddedFont>
      <p:font typeface="cmsy10" panose="020B0500000000000000" pitchFamily="34" charset="0"/>
      <p:regular r:id="rId64"/>
    </p:embeddedFont>
    <p:embeddedFont>
      <p:font typeface="CMSY10ORIG" panose="020B0500000000000000" pitchFamily="34" charset="0"/>
      <p:regular r:id="rId65"/>
    </p:embeddedFont>
    <p:embeddedFont>
      <p:font typeface="Verdana" panose="020B0604030504040204" pitchFamily="34" charset="0"/>
      <p:regular r:id="rId66"/>
      <p:bold r:id="rId67"/>
      <p:italic r:id="rId68"/>
      <p:boldItalic r:id="rId69"/>
    </p:embeddedFont>
    <p:embeddedFont>
      <p:font typeface="CMR10" panose="020B0500000000000000" pitchFamily="34" charset="0"/>
      <p:regular r:id="rId70"/>
    </p:embeddedFont>
    <p:embeddedFont>
      <p:font typeface="Marlett" pitchFamily="2" charset="2"/>
      <p:regular r:id="rId71"/>
    </p:embeddedFont>
    <p:embeddedFont>
      <p:font typeface="Comic Sans MS" panose="030F0702030302020204" pitchFamily="66" charset="0"/>
      <p:regular r:id="rId72"/>
      <p:bold r:id="rId73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F7C80"/>
    <a:srgbClr val="6666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-72" y="-1262"/>
      </p:cViewPr>
      <p:guideLst>
        <p:guide orient="horz" pos="2265"/>
        <p:guide pos="2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54DCB5-9DE9-4EE3-9260-92104C624D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95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886F922C-F0D1-40DC-A6FC-4E72FB561E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98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eaLnBrk="0" hangingPunct="0"/>
            <a:fld id="{4AF87DD0-A627-4EBD-82BC-B932426052A0}" type="slidenum">
              <a:rPr lang="ar-SA" sz="1200">
                <a:latin typeface="Marlett" pitchFamily="2" charset="2"/>
              </a:rPr>
              <a:pPr algn="r" eaLnBrk="0" hangingPunct="0"/>
              <a:t>1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Solvability</a:t>
            </a:r>
            <a:r>
              <a:rPr lang="en-US" baseline="0" dirty="0" smtClean="0"/>
              <a:t> theorems for the other models are pretty much the same, except for the conditions under which we can solve </a:t>
            </a:r>
            <a:r>
              <a:rPr lang="en-US" baseline="0" dirty="0" err="1" smtClean="0"/>
              <a:t>barycentric</a:t>
            </a:r>
            <a:r>
              <a:rPr lang="en-US" baseline="0" dirty="0" smtClean="0"/>
              <a:t> and </a:t>
            </a:r>
            <a:r>
              <a:rPr lang="en-US" baseline="0" smtClean="0"/>
              <a:t>t-set agreement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86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Solvability</a:t>
            </a:r>
            <a:r>
              <a:rPr lang="en-US" baseline="0" dirty="0" smtClean="0"/>
              <a:t> theorems for the other models are pretty much the same, except for the conditions under which we can solve </a:t>
            </a:r>
            <a:r>
              <a:rPr lang="en-US" baseline="0" dirty="0" err="1" smtClean="0"/>
              <a:t>barycentric</a:t>
            </a:r>
            <a:r>
              <a:rPr lang="en-US" baseline="0" dirty="0" smtClean="0"/>
              <a:t> and </a:t>
            </a:r>
            <a:r>
              <a:rPr lang="en-US" baseline="0" smtClean="0"/>
              <a:t>t-set agreement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86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/>
              <a:pPr/>
              <a:t>56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37671F-F50F-45D3-88D3-CF15E523BF82}" type="datetime5">
              <a:rPr lang="en-US" smtClean="0"/>
              <a:t>15-Feb-15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854F-6E64-416C-9FCE-2D0DB987E2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77C8BE-F158-4899-9AB3-EB9A87E29AD7}" type="datetime5">
              <a:rPr lang="en-US" smtClean="0"/>
              <a:t>15-Feb-15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A7DCD-5630-4D24-9A18-AC12E430C2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6E3D9-921B-4C25-A90E-9DB6DFEB41EC}" type="datetime5">
              <a:rPr lang="en-US" smtClean="0"/>
              <a:t>15-Feb-15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2189F-54B1-4876-8FE3-0DBF2E35EB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2A60B-D737-481B-9605-CBB80FC978BB}" type="datetime5">
              <a:rPr lang="en-US" smtClean="0"/>
              <a:t>15-Feb-15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77382-940A-41A0-82F5-37474C6A91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16259-913B-482D-A9D4-33F75711E5B5}" type="datetime5">
              <a:rPr lang="en-US" smtClean="0"/>
              <a:t>15-Feb-15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34E8B-4CAC-49A0-9905-52A8AB74E1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933B77-A187-4AA9-8D9F-03DB0E4C3431}" type="datetime5">
              <a:rPr lang="en-US" smtClean="0"/>
              <a:t>15-Feb-15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608CE-920D-4F6F-98C9-0491388AB4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458150-8A4C-4D87-9DCF-CE37BC30C6C8}" type="datetime5">
              <a:rPr lang="en-US" smtClean="0"/>
              <a:t>15-Feb-15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0F6C7-BF34-4D15-B948-1AE357C77E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7DB43-9B36-4066-A440-41C118965EEC}" type="datetime5">
              <a:rPr lang="en-US" smtClean="0"/>
              <a:t>15-Feb-15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175C4-5CBB-44C2-B39A-9A0A97F8F6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00EE6-4C9B-4743-BB4E-7EBBB828C1EF}" type="datetime5">
              <a:rPr lang="en-US" smtClean="0"/>
              <a:t>15-Feb-15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53061-03A8-478F-A817-BEBADB2071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B35816-6DE4-4D3C-8F3F-14DCFEAA12AF}" type="datetime5">
              <a:rPr lang="en-US" smtClean="0"/>
              <a:t>15-Feb-15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3B003-9C04-4439-A9F5-04947BDDAC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4872AE-C337-478D-8CD7-0654A4EF2DB8}" type="datetime5">
              <a:rPr lang="en-US" smtClean="0"/>
              <a:t>15-Feb-15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FFBD-B6E8-4335-97AB-07EFC10906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675959-10E3-47C5-8E7A-95F43946E56A}" type="datetime5">
              <a:rPr lang="en-US" smtClean="0"/>
              <a:t>15-Feb-15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D43621-E57E-4485-88D3-AEAA25779B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959632D-2460-4575-B806-371CC1D0E3E1}" type="datetime5">
              <a:rPr lang="en-US" smtClean="0"/>
              <a:t>15-Feb-15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32C375A-7E56-4213-9496-F32FC25606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://ecx.images-amazon.com/images/I/51jtNBvavP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85" y="5683162"/>
            <a:ext cx="790381" cy="9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Byzantine-Resilient Colorless </a:t>
            </a:r>
            <a:r>
              <a:rPr lang="en-US" altLang="en-US" dirty="0" err="1" smtClean="0"/>
              <a:t>Computaton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58877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75417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F6C7-BF34-4D15-B948-1AE357C77E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Message-Passing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15-Feb-15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 flipH="1">
            <a:off x="5657430" y="2605193"/>
            <a:ext cx="1447800" cy="1295400"/>
            <a:chOff x="3168" y="1824"/>
            <a:chExt cx="912" cy="816"/>
          </a:xfrm>
        </p:grpSpPr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6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3867569" y="5143351"/>
            <a:ext cx="1146175" cy="1000125"/>
            <a:chOff x="1043" y="2546"/>
            <a:chExt cx="869" cy="740"/>
          </a:xfrm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AutoShape 44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40" name="Rectangle 45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85" name="AutoShape 2"/>
          <p:cNvSpPr>
            <a:spLocks noChangeArrowheads="1"/>
          </p:cNvSpPr>
          <p:nvPr/>
        </p:nvSpPr>
        <p:spPr bwMode="auto">
          <a:xfrm>
            <a:off x="3490913" y="1936433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AutoShape 3"/>
          <p:cNvSpPr>
            <a:spLocks noChangeArrowheads="1"/>
          </p:cNvSpPr>
          <p:nvPr/>
        </p:nvSpPr>
        <p:spPr bwMode="auto">
          <a:xfrm>
            <a:off x="2209800" y="385572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AutoShape 38"/>
          <p:cNvSpPr>
            <a:spLocks noChangeArrowheads="1"/>
          </p:cNvSpPr>
          <p:nvPr/>
        </p:nvSpPr>
        <p:spPr bwMode="auto">
          <a:xfrm>
            <a:off x="566738" y="184277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Freeform 50"/>
          <p:cNvSpPr>
            <a:spLocks/>
          </p:cNvSpPr>
          <p:nvPr/>
        </p:nvSpPr>
        <p:spPr bwMode="auto">
          <a:xfrm>
            <a:off x="4987925" y="38557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89" name="Freeform 50"/>
          <p:cNvSpPr>
            <a:spLocks/>
          </p:cNvSpPr>
          <p:nvPr/>
        </p:nvSpPr>
        <p:spPr bwMode="auto">
          <a:xfrm flipV="1">
            <a:off x="3087257" y="3899218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pic>
        <p:nvPicPr>
          <p:cNvPr id="90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30" y="4897120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ounded Rectangular Callout 90"/>
          <p:cNvSpPr/>
          <p:nvPr/>
        </p:nvSpPr>
        <p:spPr bwMode="auto">
          <a:xfrm flipH="1">
            <a:off x="2209800" y="4815223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749" y="4862242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802" y="3633893"/>
            <a:ext cx="543074" cy="6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ounded Rectangular Callout 94"/>
          <p:cNvSpPr/>
          <p:nvPr/>
        </p:nvSpPr>
        <p:spPr bwMode="auto">
          <a:xfrm>
            <a:off x="5685053" y="4824551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ounded Rectangular Callout 95"/>
          <p:cNvSpPr/>
          <p:nvPr/>
        </p:nvSpPr>
        <p:spPr bwMode="auto">
          <a:xfrm flipV="1">
            <a:off x="7517663" y="3538298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Freeform 50"/>
          <p:cNvSpPr>
            <a:spLocks/>
          </p:cNvSpPr>
          <p:nvPr/>
        </p:nvSpPr>
        <p:spPr bwMode="auto">
          <a:xfrm rot="18900000" flipV="1">
            <a:off x="4025733" y="2349965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98" name="Rounded Rectangular Callout 97"/>
          <p:cNvSpPr/>
          <p:nvPr/>
        </p:nvSpPr>
        <p:spPr bwMode="auto">
          <a:xfrm flipH="1">
            <a:off x="4200167" y="1892989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9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89" y="2033051"/>
            <a:ext cx="543074" cy="6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ounded Rectangular Callout 99"/>
          <p:cNvSpPr/>
          <p:nvPr/>
        </p:nvSpPr>
        <p:spPr bwMode="auto">
          <a:xfrm flipH="1" flipV="1">
            <a:off x="400583" y="3506548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Rounded Rectangular Callout 100"/>
          <p:cNvSpPr/>
          <p:nvPr/>
        </p:nvSpPr>
        <p:spPr bwMode="auto">
          <a:xfrm>
            <a:off x="3294729" y="1763409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181" y="1910574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02" y="3616814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" name="Group 50"/>
          <p:cNvGrpSpPr>
            <a:grpSpLocks/>
          </p:cNvGrpSpPr>
          <p:nvPr/>
        </p:nvGrpSpPr>
        <p:grpSpPr bwMode="auto">
          <a:xfrm>
            <a:off x="1660650" y="2490893"/>
            <a:ext cx="1447800" cy="1295400"/>
            <a:chOff x="3168" y="1824"/>
            <a:chExt cx="912" cy="816"/>
          </a:xfrm>
        </p:grpSpPr>
        <p:sp>
          <p:nvSpPr>
            <p:cNvPr id="105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4" name="Freeform 50"/>
          <p:cNvSpPr>
            <a:spLocks/>
          </p:cNvSpPr>
          <p:nvPr/>
        </p:nvSpPr>
        <p:spPr bwMode="auto">
          <a:xfrm>
            <a:off x="5140325" y="40081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5" name="Freeform 50"/>
          <p:cNvSpPr>
            <a:spLocks/>
          </p:cNvSpPr>
          <p:nvPr/>
        </p:nvSpPr>
        <p:spPr bwMode="auto">
          <a:xfrm rot="18900000" flipV="1">
            <a:off x="4178133" y="2502365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6" name="Freeform 50"/>
          <p:cNvSpPr>
            <a:spLocks/>
          </p:cNvSpPr>
          <p:nvPr/>
        </p:nvSpPr>
        <p:spPr bwMode="auto">
          <a:xfrm flipV="1">
            <a:off x="3239657" y="3925888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0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1" grpId="0" animBg="1"/>
      <p:bldP spid="95" grpId="0" animBg="1"/>
      <p:bldP spid="96" grpId="0" animBg="1"/>
      <p:bldP spid="97" grpId="0" animBg="1"/>
      <p:bldP spid="98" grpId="0" animBg="1"/>
      <p:bldP spid="100" grpId="0" animBg="1"/>
      <p:bldP spid="101" grpId="0" animBg="1"/>
      <p:bldP spid="114" grpId="0" animBg="1"/>
      <p:bldP spid="115" grpId="0" animBg="1"/>
      <p:bldP spid="1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Crash Failures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15-Feb-15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 flipH="1">
            <a:off x="5657430" y="2605193"/>
            <a:ext cx="1447800" cy="1295400"/>
            <a:chOff x="3168" y="1824"/>
            <a:chExt cx="912" cy="816"/>
          </a:xfrm>
        </p:grpSpPr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6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3867569" y="5143351"/>
            <a:ext cx="1146175" cy="1000125"/>
            <a:chOff x="1043" y="2546"/>
            <a:chExt cx="869" cy="740"/>
          </a:xfrm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AutoShape 44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40" name="Rectangle 45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85" name="AutoShape 2"/>
          <p:cNvSpPr>
            <a:spLocks noChangeArrowheads="1"/>
          </p:cNvSpPr>
          <p:nvPr/>
        </p:nvSpPr>
        <p:spPr bwMode="auto">
          <a:xfrm>
            <a:off x="3490913" y="1936433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AutoShape 3"/>
          <p:cNvSpPr>
            <a:spLocks noChangeArrowheads="1"/>
          </p:cNvSpPr>
          <p:nvPr/>
        </p:nvSpPr>
        <p:spPr bwMode="auto">
          <a:xfrm>
            <a:off x="2209800" y="385572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AutoShape 38"/>
          <p:cNvSpPr>
            <a:spLocks noChangeArrowheads="1"/>
          </p:cNvSpPr>
          <p:nvPr/>
        </p:nvSpPr>
        <p:spPr bwMode="auto">
          <a:xfrm>
            <a:off x="566738" y="184277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Freeform 50"/>
          <p:cNvSpPr>
            <a:spLocks/>
          </p:cNvSpPr>
          <p:nvPr/>
        </p:nvSpPr>
        <p:spPr bwMode="auto">
          <a:xfrm>
            <a:off x="4987925" y="38557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pic>
        <p:nvPicPr>
          <p:cNvPr id="90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30" y="4897120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ounded Rectangular Callout 90"/>
          <p:cNvSpPr/>
          <p:nvPr/>
        </p:nvSpPr>
        <p:spPr bwMode="auto">
          <a:xfrm flipH="1">
            <a:off x="2209800" y="4815223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749" y="4862242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802" y="3633893"/>
            <a:ext cx="543074" cy="6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ounded Rectangular Callout 94"/>
          <p:cNvSpPr/>
          <p:nvPr/>
        </p:nvSpPr>
        <p:spPr bwMode="auto">
          <a:xfrm>
            <a:off x="5685053" y="4824551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ounded Rectangular Callout 95"/>
          <p:cNvSpPr/>
          <p:nvPr/>
        </p:nvSpPr>
        <p:spPr bwMode="auto">
          <a:xfrm flipV="1">
            <a:off x="7517663" y="3538298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ounded Rectangular Callout 97"/>
          <p:cNvSpPr/>
          <p:nvPr/>
        </p:nvSpPr>
        <p:spPr bwMode="auto">
          <a:xfrm flipH="1">
            <a:off x="4200167" y="1892989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9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89" y="2033051"/>
            <a:ext cx="543074" cy="6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Freeform 50"/>
          <p:cNvSpPr>
            <a:spLocks/>
          </p:cNvSpPr>
          <p:nvPr/>
        </p:nvSpPr>
        <p:spPr bwMode="auto">
          <a:xfrm>
            <a:off x="5140325" y="40081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5" name="Freeform 50"/>
          <p:cNvSpPr>
            <a:spLocks/>
          </p:cNvSpPr>
          <p:nvPr/>
        </p:nvSpPr>
        <p:spPr bwMode="auto">
          <a:xfrm rot="18900000" flipV="1">
            <a:off x="4178133" y="2502365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6" name="Freeform 50"/>
          <p:cNvSpPr>
            <a:spLocks/>
          </p:cNvSpPr>
          <p:nvPr/>
        </p:nvSpPr>
        <p:spPr bwMode="auto">
          <a:xfrm flipV="1">
            <a:off x="3239657" y="3925888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grpSp>
        <p:nvGrpSpPr>
          <p:cNvPr id="63" name="Group 38"/>
          <p:cNvGrpSpPr>
            <a:grpSpLocks/>
          </p:cNvGrpSpPr>
          <p:nvPr/>
        </p:nvGrpSpPr>
        <p:grpSpPr bwMode="auto">
          <a:xfrm>
            <a:off x="1753173" y="2575824"/>
            <a:ext cx="1509712" cy="908050"/>
            <a:chOff x="1295" y="669"/>
            <a:chExt cx="1115" cy="671"/>
          </a:xfrm>
        </p:grpSpPr>
        <p:sp>
          <p:nvSpPr>
            <p:cNvPr id="64" name="Freeform 39"/>
            <p:cNvSpPr>
              <a:spLocks/>
            </p:cNvSpPr>
            <p:nvPr/>
          </p:nvSpPr>
          <p:spPr bwMode="auto">
            <a:xfrm>
              <a:off x="1344" y="720"/>
              <a:ext cx="912" cy="480"/>
            </a:xfrm>
            <a:custGeom>
              <a:avLst/>
              <a:gdLst>
                <a:gd name="T0" fmla="*/ 0 w 912"/>
                <a:gd name="T1" fmla="*/ 0 h 624"/>
                <a:gd name="T2" fmla="*/ 384 w 912"/>
                <a:gd name="T3" fmla="*/ 369 h 624"/>
                <a:gd name="T4" fmla="*/ 912 w 912"/>
                <a:gd name="T5" fmla="*/ 369 h 624"/>
                <a:gd name="T6" fmla="*/ 384 w 912"/>
                <a:gd name="T7" fmla="*/ 0 h 624"/>
                <a:gd name="T8" fmla="*/ 0 w 912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624"/>
                <a:gd name="T17" fmla="*/ 912 w 91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624">
                  <a:moveTo>
                    <a:pt x="0" y="0"/>
                  </a:moveTo>
                  <a:lnTo>
                    <a:pt x="384" y="624"/>
                  </a:lnTo>
                  <a:lnTo>
                    <a:pt x="912" y="624"/>
                  </a:lnTo>
                  <a:lnTo>
                    <a:pt x="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65" name="Rectangle 40"/>
            <p:cNvSpPr>
              <a:spLocks noChangeArrowheads="1"/>
            </p:cNvSpPr>
            <p:nvPr/>
          </p:nvSpPr>
          <p:spPr bwMode="auto">
            <a:xfrm>
              <a:off x="1728" y="1200"/>
              <a:ext cx="530" cy="140"/>
            </a:xfrm>
            <a:prstGeom prst="rect">
              <a:avLst/>
            </a:prstGeom>
            <a:solidFill>
              <a:srgbClr val="DDDDDD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66" name="Freeform 41"/>
            <p:cNvSpPr>
              <a:spLocks/>
            </p:cNvSpPr>
            <p:nvPr/>
          </p:nvSpPr>
          <p:spPr bwMode="auto">
            <a:xfrm>
              <a:off x="1335" y="720"/>
              <a:ext cx="393" cy="615"/>
            </a:xfrm>
            <a:custGeom>
              <a:avLst/>
              <a:gdLst>
                <a:gd name="T0" fmla="*/ 9 w 393"/>
                <a:gd name="T1" fmla="*/ 0 h 615"/>
                <a:gd name="T2" fmla="*/ 0 w 393"/>
                <a:gd name="T3" fmla="*/ 121 h 615"/>
                <a:gd name="T4" fmla="*/ 393 w 393"/>
                <a:gd name="T5" fmla="*/ 615 h 615"/>
                <a:gd name="T6" fmla="*/ 393 w 393"/>
                <a:gd name="T7" fmla="*/ 480 h 615"/>
                <a:gd name="T8" fmla="*/ 9 w 39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3"/>
                <a:gd name="T16" fmla="*/ 0 h 615"/>
                <a:gd name="T17" fmla="*/ 393 w 39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3" h="615">
                  <a:moveTo>
                    <a:pt x="9" y="0"/>
                  </a:moveTo>
                  <a:lnTo>
                    <a:pt x="0" y="121"/>
                  </a:lnTo>
                  <a:lnTo>
                    <a:pt x="393" y="615"/>
                  </a:lnTo>
                  <a:lnTo>
                    <a:pt x="393" y="48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67" name="Freeform 42"/>
            <p:cNvSpPr>
              <a:spLocks/>
            </p:cNvSpPr>
            <p:nvPr/>
          </p:nvSpPr>
          <p:spPr bwMode="auto">
            <a:xfrm>
              <a:off x="1335" y="912"/>
              <a:ext cx="537" cy="359"/>
            </a:xfrm>
            <a:custGeom>
              <a:avLst/>
              <a:gdLst>
                <a:gd name="T0" fmla="*/ 338 w 537"/>
                <a:gd name="T1" fmla="*/ 258 h 359"/>
                <a:gd name="T2" fmla="*/ 345 w 537"/>
                <a:gd name="T3" fmla="*/ 336 h 359"/>
                <a:gd name="T4" fmla="*/ 164 w 537"/>
                <a:gd name="T5" fmla="*/ 359 h 359"/>
                <a:gd name="T6" fmla="*/ 0 w 537"/>
                <a:gd name="T7" fmla="*/ 176 h 359"/>
                <a:gd name="T8" fmla="*/ 281 w 537"/>
                <a:gd name="T9" fmla="*/ 0 h 359"/>
                <a:gd name="T10" fmla="*/ 537 w 537"/>
                <a:gd name="T11" fmla="*/ 122 h 359"/>
                <a:gd name="T12" fmla="*/ 505 w 537"/>
                <a:gd name="T13" fmla="*/ 153 h 359"/>
                <a:gd name="T14" fmla="*/ 274 w 537"/>
                <a:gd name="T15" fmla="*/ 75 h 359"/>
                <a:gd name="T16" fmla="*/ 91 w 537"/>
                <a:gd name="T17" fmla="*/ 176 h 359"/>
                <a:gd name="T18" fmla="*/ 201 w 537"/>
                <a:gd name="T19" fmla="*/ 304 h 359"/>
                <a:gd name="T20" fmla="*/ 338 w 537"/>
                <a:gd name="T21" fmla="*/ 258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68" name="Freeform 43"/>
            <p:cNvSpPr>
              <a:spLocks/>
            </p:cNvSpPr>
            <p:nvPr/>
          </p:nvSpPr>
          <p:spPr bwMode="auto">
            <a:xfrm>
              <a:off x="1309" y="789"/>
              <a:ext cx="419" cy="245"/>
            </a:xfrm>
            <a:custGeom>
              <a:avLst/>
              <a:gdLst>
                <a:gd name="T0" fmla="*/ 206 w 537"/>
                <a:gd name="T1" fmla="*/ 120 h 359"/>
                <a:gd name="T2" fmla="*/ 210 w 537"/>
                <a:gd name="T3" fmla="*/ 156 h 359"/>
                <a:gd name="T4" fmla="*/ 100 w 537"/>
                <a:gd name="T5" fmla="*/ 167 h 359"/>
                <a:gd name="T6" fmla="*/ 0 w 537"/>
                <a:gd name="T7" fmla="*/ 82 h 359"/>
                <a:gd name="T8" fmla="*/ 171 w 537"/>
                <a:gd name="T9" fmla="*/ 0 h 359"/>
                <a:gd name="T10" fmla="*/ 327 w 537"/>
                <a:gd name="T11" fmla="*/ 57 h 359"/>
                <a:gd name="T12" fmla="*/ 307 w 537"/>
                <a:gd name="T13" fmla="*/ 71 h 359"/>
                <a:gd name="T14" fmla="*/ 167 w 537"/>
                <a:gd name="T15" fmla="*/ 35 h 359"/>
                <a:gd name="T16" fmla="*/ 55 w 537"/>
                <a:gd name="T17" fmla="*/ 82 h 359"/>
                <a:gd name="T18" fmla="*/ 123 w 537"/>
                <a:gd name="T19" fmla="*/ 141 h 359"/>
                <a:gd name="T20" fmla="*/ 206 w 537"/>
                <a:gd name="T21" fmla="*/ 120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69" name="Freeform 44"/>
            <p:cNvSpPr>
              <a:spLocks/>
            </p:cNvSpPr>
            <p:nvPr/>
          </p:nvSpPr>
          <p:spPr bwMode="auto">
            <a:xfrm>
              <a:off x="1295" y="672"/>
              <a:ext cx="320" cy="240"/>
            </a:xfrm>
            <a:custGeom>
              <a:avLst/>
              <a:gdLst>
                <a:gd name="T0" fmla="*/ 120 w 537"/>
                <a:gd name="T1" fmla="*/ 115 h 359"/>
                <a:gd name="T2" fmla="*/ 123 w 537"/>
                <a:gd name="T3" fmla="*/ 150 h 359"/>
                <a:gd name="T4" fmla="*/ 58 w 537"/>
                <a:gd name="T5" fmla="*/ 160 h 359"/>
                <a:gd name="T6" fmla="*/ 0 w 537"/>
                <a:gd name="T7" fmla="*/ 79 h 359"/>
                <a:gd name="T8" fmla="*/ 100 w 537"/>
                <a:gd name="T9" fmla="*/ 0 h 359"/>
                <a:gd name="T10" fmla="*/ 191 w 537"/>
                <a:gd name="T11" fmla="*/ 55 h 359"/>
                <a:gd name="T12" fmla="*/ 179 w 537"/>
                <a:gd name="T13" fmla="*/ 68 h 359"/>
                <a:gd name="T14" fmla="*/ 97 w 537"/>
                <a:gd name="T15" fmla="*/ 33 h 359"/>
                <a:gd name="T16" fmla="*/ 32 w 537"/>
                <a:gd name="T17" fmla="*/ 79 h 359"/>
                <a:gd name="T18" fmla="*/ 72 w 537"/>
                <a:gd name="T19" fmla="*/ 136 h 359"/>
                <a:gd name="T20" fmla="*/ 120 w 537"/>
                <a:gd name="T21" fmla="*/ 115 h 3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7"/>
                <a:gd name="T34" fmla="*/ 0 h 359"/>
                <a:gd name="T35" fmla="*/ 537 w 537"/>
                <a:gd name="T36" fmla="*/ 359 h 3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7" h="359">
                  <a:moveTo>
                    <a:pt x="338" y="258"/>
                  </a:moveTo>
                  <a:lnTo>
                    <a:pt x="345" y="336"/>
                  </a:lnTo>
                  <a:lnTo>
                    <a:pt x="164" y="359"/>
                  </a:lnTo>
                  <a:lnTo>
                    <a:pt x="0" y="176"/>
                  </a:lnTo>
                  <a:lnTo>
                    <a:pt x="281" y="0"/>
                  </a:lnTo>
                  <a:lnTo>
                    <a:pt x="537" y="122"/>
                  </a:lnTo>
                  <a:lnTo>
                    <a:pt x="505" y="153"/>
                  </a:lnTo>
                  <a:lnTo>
                    <a:pt x="274" y="75"/>
                  </a:lnTo>
                  <a:lnTo>
                    <a:pt x="91" y="176"/>
                  </a:lnTo>
                  <a:lnTo>
                    <a:pt x="201" y="304"/>
                  </a:lnTo>
                  <a:lnTo>
                    <a:pt x="338" y="2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0" name="Freeform 45"/>
            <p:cNvSpPr>
              <a:spLocks/>
            </p:cNvSpPr>
            <p:nvPr/>
          </p:nvSpPr>
          <p:spPr bwMode="auto">
            <a:xfrm>
              <a:off x="1770" y="789"/>
              <a:ext cx="419" cy="245"/>
            </a:xfrm>
            <a:custGeom>
              <a:avLst/>
              <a:gdLst>
                <a:gd name="T0" fmla="*/ 241 w 419"/>
                <a:gd name="T1" fmla="*/ 171 h 245"/>
                <a:gd name="T2" fmla="*/ 260 w 419"/>
                <a:gd name="T3" fmla="*/ 217 h 245"/>
                <a:gd name="T4" fmla="*/ 291 w 419"/>
                <a:gd name="T5" fmla="*/ 245 h 245"/>
                <a:gd name="T6" fmla="*/ 419 w 419"/>
                <a:gd name="T7" fmla="*/ 120 h 245"/>
                <a:gd name="T8" fmla="*/ 200 w 419"/>
                <a:gd name="T9" fmla="*/ 0 h 245"/>
                <a:gd name="T10" fmla="*/ 0 w 419"/>
                <a:gd name="T11" fmla="*/ 83 h 245"/>
                <a:gd name="T12" fmla="*/ 25 w 419"/>
                <a:gd name="T13" fmla="*/ 104 h 245"/>
                <a:gd name="T14" fmla="*/ 205 w 419"/>
                <a:gd name="T15" fmla="*/ 51 h 245"/>
                <a:gd name="T16" fmla="*/ 348 w 419"/>
                <a:gd name="T17" fmla="*/ 120 h 245"/>
                <a:gd name="T18" fmla="*/ 262 w 419"/>
                <a:gd name="T19" fmla="*/ 207 h 245"/>
                <a:gd name="T20" fmla="*/ 241 w 419"/>
                <a:gd name="T21" fmla="*/ 171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19"/>
                <a:gd name="T34" fmla="*/ 0 h 245"/>
                <a:gd name="T35" fmla="*/ 419 w 419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19" h="245">
                  <a:moveTo>
                    <a:pt x="241" y="171"/>
                  </a:moveTo>
                  <a:lnTo>
                    <a:pt x="260" y="217"/>
                  </a:lnTo>
                  <a:lnTo>
                    <a:pt x="291" y="245"/>
                  </a:lnTo>
                  <a:lnTo>
                    <a:pt x="419" y="120"/>
                  </a:lnTo>
                  <a:lnTo>
                    <a:pt x="200" y="0"/>
                  </a:lnTo>
                  <a:lnTo>
                    <a:pt x="0" y="83"/>
                  </a:lnTo>
                  <a:lnTo>
                    <a:pt x="25" y="104"/>
                  </a:lnTo>
                  <a:lnTo>
                    <a:pt x="205" y="51"/>
                  </a:lnTo>
                  <a:lnTo>
                    <a:pt x="348" y="120"/>
                  </a:lnTo>
                  <a:lnTo>
                    <a:pt x="262" y="207"/>
                  </a:lnTo>
                  <a:lnTo>
                    <a:pt x="241" y="17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1" name="Freeform 46"/>
            <p:cNvSpPr>
              <a:spLocks/>
            </p:cNvSpPr>
            <p:nvPr/>
          </p:nvSpPr>
          <p:spPr bwMode="auto">
            <a:xfrm>
              <a:off x="1673" y="669"/>
              <a:ext cx="320" cy="240"/>
            </a:xfrm>
            <a:custGeom>
              <a:avLst/>
              <a:gdLst>
                <a:gd name="T0" fmla="*/ 201 w 320"/>
                <a:gd name="T1" fmla="*/ 172 h 240"/>
                <a:gd name="T2" fmla="*/ 274 w 320"/>
                <a:gd name="T3" fmla="*/ 227 h 240"/>
                <a:gd name="T4" fmla="*/ 222 w 320"/>
                <a:gd name="T5" fmla="*/ 240 h 240"/>
                <a:gd name="T6" fmla="*/ 320 w 320"/>
                <a:gd name="T7" fmla="*/ 118 h 240"/>
                <a:gd name="T8" fmla="*/ 153 w 320"/>
                <a:gd name="T9" fmla="*/ 0 h 240"/>
                <a:gd name="T10" fmla="*/ 0 w 320"/>
                <a:gd name="T11" fmla="*/ 82 h 240"/>
                <a:gd name="T12" fmla="*/ 19 w 320"/>
                <a:gd name="T13" fmla="*/ 102 h 240"/>
                <a:gd name="T14" fmla="*/ 157 w 320"/>
                <a:gd name="T15" fmla="*/ 50 h 240"/>
                <a:gd name="T16" fmla="*/ 266 w 320"/>
                <a:gd name="T17" fmla="*/ 118 h 240"/>
                <a:gd name="T18" fmla="*/ 200 w 320"/>
                <a:gd name="T19" fmla="*/ 203 h 240"/>
                <a:gd name="T20" fmla="*/ 201 w 320"/>
                <a:gd name="T21" fmla="*/ 172 h 2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0"/>
                <a:gd name="T34" fmla="*/ 0 h 240"/>
                <a:gd name="T35" fmla="*/ 320 w 320"/>
                <a:gd name="T36" fmla="*/ 240 h 2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0" h="240">
                  <a:moveTo>
                    <a:pt x="201" y="172"/>
                  </a:moveTo>
                  <a:lnTo>
                    <a:pt x="274" y="227"/>
                  </a:lnTo>
                  <a:lnTo>
                    <a:pt x="222" y="240"/>
                  </a:lnTo>
                  <a:lnTo>
                    <a:pt x="320" y="118"/>
                  </a:lnTo>
                  <a:lnTo>
                    <a:pt x="153" y="0"/>
                  </a:lnTo>
                  <a:lnTo>
                    <a:pt x="0" y="82"/>
                  </a:lnTo>
                  <a:lnTo>
                    <a:pt x="19" y="102"/>
                  </a:lnTo>
                  <a:lnTo>
                    <a:pt x="157" y="50"/>
                  </a:lnTo>
                  <a:lnTo>
                    <a:pt x="266" y="118"/>
                  </a:lnTo>
                  <a:lnTo>
                    <a:pt x="200" y="203"/>
                  </a:lnTo>
                  <a:lnTo>
                    <a:pt x="201" y="17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73" name="Freeform 47"/>
            <p:cNvSpPr>
              <a:spLocks/>
            </p:cNvSpPr>
            <p:nvPr/>
          </p:nvSpPr>
          <p:spPr bwMode="auto">
            <a:xfrm>
              <a:off x="1873" y="854"/>
              <a:ext cx="537" cy="359"/>
            </a:xfrm>
            <a:custGeom>
              <a:avLst/>
              <a:gdLst>
                <a:gd name="T0" fmla="*/ 349 w 537"/>
                <a:gd name="T1" fmla="*/ 316 h 359"/>
                <a:gd name="T2" fmla="*/ 330 w 537"/>
                <a:gd name="T3" fmla="*/ 307 h 359"/>
                <a:gd name="T4" fmla="*/ 321 w 537"/>
                <a:gd name="T5" fmla="*/ 344 h 359"/>
                <a:gd name="T6" fmla="*/ 373 w 537"/>
                <a:gd name="T7" fmla="*/ 359 h 359"/>
                <a:gd name="T8" fmla="*/ 537 w 537"/>
                <a:gd name="T9" fmla="*/ 176 h 359"/>
                <a:gd name="T10" fmla="*/ 256 w 537"/>
                <a:gd name="T11" fmla="*/ 0 h 359"/>
                <a:gd name="T12" fmla="*/ 0 w 537"/>
                <a:gd name="T13" fmla="*/ 122 h 359"/>
                <a:gd name="T14" fmla="*/ 32 w 537"/>
                <a:gd name="T15" fmla="*/ 153 h 359"/>
                <a:gd name="T16" fmla="*/ 263 w 537"/>
                <a:gd name="T17" fmla="*/ 75 h 359"/>
                <a:gd name="T18" fmla="*/ 446 w 537"/>
                <a:gd name="T19" fmla="*/ 176 h 359"/>
                <a:gd name="T20" fmla="*/ 336 w 537"/>
                <a:gd name="T21" fmla="*/ 304 h 359"/>
                <a:gd name="T22" fmla="*/ 349 w 537"/>
                <a:gd name="T23" fmla="*/ 289 h 359"/>
                <a:gd name="T24" fmla="*/ 330 w 537"/>
                <a:gd name="T25" fmla="*/ 289 h 359"/>
                <a:gd name="T26" fmla="*/ 312 w 537"/>
                <a:gd name="T27" fmla="*/ 289 h 359"/>
                <a:gd name="T28" fmla="*/ 349 w 537"/>
                <a:gd name="T29" fmla="*/ 316 h 3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7"/>
                <a:gd name="T46" fmla="*/ 0 h 359"/>
                <a:gd name="T47" fmla="*/ 537 w 537"/>
                <a:gd name="T48" fmla="*/ 359 h 3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7" h="359">
                  <a:moveTo>
                    <a:pt x="349" y="316"/>
                  </a:moveTo>
                  <a:lnTo>
                    <a:pt x="330" y="307"/>
                  </a:lnTo>
                  <a:lnTo>
                    <a:pt x="321" y="344"/>
                  </a:lnTo>
                  <a:lnTo>
                    <a:pt x="373" y="359"/>
                  </a:lnTo>
                  <a:lnTo>
                    <a:pt x="537" y="176"/>
                  </a:lnTo>
                  <a:lnTo>
                    <a:pt x="256" y="0"/>
                  </a:lnTo>
                  <a:lnTo>
                    <a:pt x="0" y="122"/>
                  </a:lnTo>
                  <a:lnTo>
                    <a:pt x="32" y="153"/>
                  </a:lnTo>
                  <a:lnTo>
                    <a:pt x="263" y="75"/>
                  </a:lnTo>
                  <a:lnTo>
                    <a:pt x="446" y="176"/>
                  </a:lnTo>
                  <a:lnTo>
                    <a:pt x="336" y="304"/>
                  </a:lnTo>
                  <a:lnTo>
                    <a:pt x="349" y="289"/>
                  </a:lnTo>
                  <a:lnTo>
                    <a:pt x="330" y="289"/>
                  </a:lnTo>
                  <a:lnTo>
                    <a:pt x="312" y="289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51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Byzantine Failures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15-Feb-15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 flipH="1">
            <a:off x="5657430" y="2605193"/>
            <a:ext cx="1447800" cy="1295400"/>
            <a:chOff x="3168" y="1824"/>
            <a:chExt cx="912" cy="816"/>
          </a:xfrm>
          <a:solidFill>
            <a:schemeClr val="bg1">
              <a:lumMod val="75000"/>
            </a:schemeClr>
          </a:solidFill>
        </p:grpSpPr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grp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6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3867569" y="5143351"/>
            <a:ext cx="1146175" cy="1000125"/>
            <a:chOff x="1043" y="2546"/>
            <a:chExt cx="869" cy="740"/>
          </a:xfrm>
          <a:solidFill>
            <a:schemeClr val="bg1">
              <a:lumMod val="75000"/>
            </a:schemeClr>
          </a:solidFill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AutoShape 44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381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40" name="Rectangle 45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grpFill/>
            <a:ln w="381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85" name="AutoShape 2"/>
          <p:cNvSpPr>
            <a:spLocks noChangeArrowheads="1"/>
          </p:cNvSpPr>
          <p:nvPr/>
        </p:nvSpPr>
        <p:spPr bwMode="auto">
          <a:xfrm>
            <a:off x="3490913" y="1936433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AutoShape 3"/>
          <p:cNvSpPr>
            <a:spLocks noChangeArrowheads="1"/>
          </p:cNvSpPr>
          <p:nvPr/>
        </p:nvSpPr>
        <p:spPr bwMode="auto">
          <a:xfrm>
            <a:off x="2209800" y="385572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AutoShape 38"/>
          <p:cNvSpPr>
            <a:spLocks noChangeArrowheads="1"/>
          </p:cNvSpPr>
          <p:nvPr/>
        </p:nvSpPr>
        <p:spPr bwMode="auto">
          <a:xfrm>
            <a:off x="566738" y="184277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Freeform 50"/>
          <p:cNvSpPr>
            <a:spLocks/>
          </p:cNvSpPr>
          <p:nvPr/>
        </p:nvSpPr>
        <p:spPr bwMode="auto">
          <a:xfrm>
            <a:off x="4987925" y="38557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89" name="Freeform 50"/>
          <p:cNvSpPr>
            <a:spLocks/>
          </p:cNvSpPr>
          <p:nvPr/>
        </p:nvSpPr>
        <p:spPr bwMode="auto">
          <a:xfrm flipV="1">
            <a:off x="3087257" y="3899218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pic>
        <p:nvPicPr>
          <p:cNvPr id="90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30" y="4897120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ounded Rectangular Callout 90"/>
          <p:cNvSpPr/>
          <p:nvPr/>
        </p:nvSpPr>
        <p:spPr bwMode="auto">
          <a:xfrm flipH="1">
            <a:off x="2209800" y="4815223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749" y="4862242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802" y="3633893"/>
            <a:ext cx="543074" cy="6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ounded Rectangular Callout 94"/>
          <p:cNvSpPr/>
          <p:nvPr/>
        </p:nvSpPr>
        <p:spPr bwMode="auto">
          <a:xfrm>
            <a:off x="5685053" y="4824551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ounded Rectangular Callout 95"/>
          <p:cNvSpPr/>
          <p:nvPr/>
        </p:nvSpPr>
        <p:spPr bwMode="auto">
          <a:xfrm flipV="1">
            <a:off x="7517663" y="3538298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Freeform 50"/>
          <p:cNvSpPr>
            <a:spLocks/>
          </p:cNvSpPr>
          <p:nvPr/>
        </p:nvSpPr>
        <p:spPr bwMode="auto">
          <a:xfrm rot="18900000" flipV="1">
            <a:off x="4025733" y="2349965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98" name="Rounded Rectangular Callout 97"/>
          <p:cNvSpPr/>
          <p:nvPr/>
        </p:nvSpPr>
        <p:spPr bwMode="auto">
          <a:xfrm flipH="1">
            <a:off x="4200167" y="1892989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9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89" y="2033051"/>
            <a:ext cx="543074" cy="6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ounded Rectangular Callout 99"/>
          <p:cNvSpPr/>
          <p:nvPr/>
        </p:nvSpPr>
        <p:spPr bwMode="auto">
          <a:xfrm flipH="1" flipV="1">
            <a:off x="400583" y="3506548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Rounded Rectangular Callout 100"/>
          <p:cNvSpPr/>
          <p:nvPr/>
        </p:nvSpPr>
        <p:spPr bwMode="auto">
          <a:xfrm>
            <a:off x="3294729" y="1763409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02" y="3616814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Freeform 50"/>
          <p:cNvSpPr>
            <a:spLocks/>
          </p:cNvSpPr>
          <p:nvPr/>
        </p:nvSpPr>
        <p:spPr bwMode="auto">
          <a:xfrm>
            <a:off x="5140325" y="40081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5" name="Freeform 50"/>
          <p:cNvSpPr>
            <a:spLocks/>
          </p:cNvSpPr>
          <p:nvPr/>
        </p:nvSpPr>
        <p:spPr bwMode="auto">
          <a:xfrm rot="18900000" flipV="1">
            <a:off x="4178133" y="2502365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6" name="Freeform 50"/>
          <p:cNvSpPr>
            <a:spLocks/>
          </p:cNvSpPr>
          <p:nvPr/>
        </p:nvSpPr>
        <p:spPr bwMode="auto">
          <a:xfrm flipV="1">
            <a:off x="3239657" y="3925888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grpSp>
        <p:nvGrpSpPr>
          <p:cNvPr id="63" name="Group 50"/>
          <p:cNvGrpSpPr>
            <a:grpSpLocks/>
          </p:cNvGrpSpPr>
          <p:nvPr/>
        </p:nvGrpSpPr>
        <p:grpSpPr bwMode="auto">
          <a:xfrm>
            <a:off x="1660650" y="2490893"/>
            <a:ext cx="1447800" cy="1295400"/>
            <a:chOff x="3168" y="1824"/>
            <a:chExt cx="912" cy="816"/>
          </a:xfrm>
        </p:grpSpPr>
        <p:sp>
          <p:nvSpPr>
            <p:cNvPr id="64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" name="Freeform 73"/>
          <p:cNvSpPr/>
          <p:nvPr/>
        </p:nvSpPr>
        <p:spPr bwMode="auto">
          <a:xfrm>
            <a:off x="1362456" y="2186056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pic>
        <p:nvPicPr>
          <p:cNvPr id="75" name="Picture 2" descr="http://b2b.cbsimg.net/blogs/lemon090620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885" y="2004045"/>
            <a:ext cx="624547" cy="47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32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 said, She said …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15-Feb-15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 flipH="1">
            <a:off x="5657430" y="2605193"/>
            <a:ext cx="1447800" cy="1295400"/>
            <a:chOff x="3168" y="1824"/>
            <a:chExt cx="912" cy="816"/>
          </a:xfrm>
        </p:grpSpPr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6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3867569" y="5143351"/>
            <a:ext cx="1146175" cy="1000125"/>
            <a:chOff x="1043" y="2546"/>
            <a:chExt cx="869" cy="740"/>
          </a:xfrm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AutoShape 44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40" name="Rectangle 45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85" name="AutoShape 2"/>
          <p:cNvSpPr>
            <a:spLocks noChangeArrowheads="1"/>
          </p:cNvSpPr>
          <p:nvPr/>
        </p:nvSpPr>
        <p:spPr bwMode="auto">
          <a:xfrm>
            <a:off x="3490913" y="1936433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AutoShape 3"/>
          <p:cNvSpPr>
            <a:spLocks noChangeArrowheads="1"/>
          </p:cNvSpPr>
          <p:nvPr/>
        </p:nvSpPr>
        <p:spPr bwMode="auto">
          <a:xfrm>
            <a:off x="2209800" y="385572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AutoShape 38"/>
          <p:cNvSpPr>
            <a:spLocks noChangeArrowheads="1"/>
          </p:cNvSpPr>
          <p:nvPr/>
        </p:nvSpPr>
        <p:spPr bwMode="auto">
          <a:xfrm>
            <a:off x="566738" y="184277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ounded Rectangular Callout 95"/>
          <p:cNvSpPr/>
          <p:nvPr/>
        </p:nvSpPr>
        <p:spPr bwMode="auto">
          <a:xfrm flipV="1">
            <a:off x="5886030" y="4687131"/>
            <a:ext cx="3257969" cy="1575121"/>
          </a:xfrm>
          <a:prstGeom prst="wedgeRoundRectCallout">
            <a:avLst>
              <a:gd name="adj1" fmla="val -29591"/>
              <a:gd name="adj2" fmla="val 9502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Freeform 50"/>
          <p:cNvSpPr>
            <a:spLocks/>
          </p:cNvSpPr>
          <p:nvPr/>
        </p:nvSpPr>
        <p:spPr bwMode="auto">
          <a:xfrm>
            <a:off x="5140325" y="40081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6" name="Freeform 50"/>
          <p:cNvSpPr>
            <a:spLocks/>
          </p:cNvSpPr>
          <p:nvPr/>
        </p:nvSpPr>
        <p:spPr bwMode="auto">
          <a:xfrm flipV="1">
            <a:off x="3239657" y="3925888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grpSp>
        <p:nvGrpSpPr>
          <p:cNvPr id="50" name="Group 50"/>
          <p:cNvGrpSpPr>
            <a:grpSpLocks/>
          </p:cNvGrpSpPr>
          <p:nvPr/>
        </p:nvGrpSpPr>
        <p:grpSpPr bwMode="auto">
          <a:xfrm>
            <a:off x="1660650" y="2490893"/>
            <a:ext cx="1447800" cy="1295400"/>
            <a:chOff x="3168" y="1824"/>
            <a:chExt cx="912" cy="816"/>
          </a:xfrm>
        </p:grpSpPr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094570" y="4672178"/>
            <a:ext cx="2791355" cy="1253158"/>
            <a:chOff x="4939481" y="2653824"/>
            <a:chExt cx="2791355" cy="1253158"/>
          </a:xfrm>
        </p:grpSpPr>
        <p:grpSp>
          <p:nvGrpSpPr>
            <p:cNvPr id="113" name="Group 112"/>
            <p:cNvGrpSpPr/>
            <p:nvPr/>
          </p:nvGrpSpPr>
          <p:grpSpPr>
            <a:xfrm>
              <a:off x="5418730" y="2653824"/>
              <a:ext cx="1728020" cy="740938"/>
              <a:chOff x="6070194" y="2402934"/>
              <a:chExt cx="3061520" cy="1312715"/>
            </a:xfrm>
          </p:grpSpPr>
          <p:grpSp>
            <p:nvGrpSpPr>
              <p:cNvPr id="121" name="Group 60"/>
              <p:cNvGrpSpPr>
                <a:grpSpLocks/>
              </p:cNvGrpSpPr>
              <p:nvPr/>
            </p:nvGrpSpPr>
            <p:grpSpPr bwMode="auto">
              <a:xfrm flipH="1">
                <a:off x="7683914" y="2420249"/>
                <a:ext cx="1447800" cy="1295400"/>
                <a:chOff x="3168" y="1824"/>
                <a:chExt cx="912" cy="816"/>
              </a:xfrm>
            </p:grpSpPr>
            <p:sp>
              <p:nvSpPr>
                <p:cNvPr id="132" name="Freeform 6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" name="Freeform 6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" name="Freeform 6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" name="Freeform 6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Freeform 6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" name="Freeform 6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" name="Freeform 6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Freeform 6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" name="Freeform 6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2" name="Group 50"/>
              <p:cNvGrpSpPr>
                <a:grpSpLocks/>
              </p:cNvGrpSpPr>
              <p:nvPr/>
            </p:nvGrpSpPr>
            <p:grpSpPr bwMode="auto">
              <a:xfrm>
                <a:off x="6070194" y="2402934"/>
                <a:ext cx="1447800" cy="1295400"/>
                <a:chOff x="3168" y="1824"/>
                <a:chExt cx="912" cy="816"/>
              </a:xfrm>
            </p:grpSpPr>
            <p:sp>
              <p:nvSpPr>
                <p:cNvPr id="123" name="Freeform 5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" name="Freeform 5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" name="Freeform 5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" name="Freeform 5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7" name="Freeform 5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Freeform 5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" name="Freeform 5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Freeform 5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1" name="Freeform 5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7" name="Rounded Rectangular Callout 116"/>
            <p:cNvSpPr/>
            <p:nvPr/>
          </p:nvSpPr>
          <p:spPr bwMode="auto">
            <a:xfrm>
              <a:off x="7079548" y="3384989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8" name="Picture 4" descr="http://b2b.cbsimg.net/blogs/pear0906201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6629" y="3456079"/>
              <a:ext cx="324836" cy="408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ounded Rectangular Callout 118"/>
            <p:cNvSpPr/>
            <p:nvPr/>
          </p:nvSpPr>
          <p:spPr bwMode="auto">
            <a:xfrm flipH="1">
              <a:off x="4939481" y="3367053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0" name="Picture 2" descr="http://b2b.cbsimg.net/blogs/lemon0906201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892" y="3434703"/>
              <a:ext cx="513307" cy="386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253497" y="4400734"/>
            <a:ext cx="3257969" cy="1575121"/>
            <a:chOff x="4611697" y="2843352"/>
            <a:chExt cx="3257969" cy="1575121"/>
          </a:xfrm>
        </p:grpSpPr>
        <p:sp>
          <p:nvSpPr>
            <p:cNvPr id="169" name="Rounded Rectangular Callout 168"/>
            <p:cNvSpPr/>
            <p:nvPr/>
          </p:nvSpPr>
          <p:spPr bwMode="auto">
            <a:xfrm flipH="1" flipV="1">
              <a:off x="4611697" y="2843352"/>
              <a:ext cx="3257969" cy="1575121"/>
            </a:xfrm>
            <a:prstGeom prst="wedgeRoundRectCallout">
              <a:avLst>
                <a:gd name="adj1" fmla="val -29591"/>
                <a:gd name="adj2" fmla="val 95028"/>
                <a:gd name="adj3" fmla="val 16667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825133" y="3009926"/>
              <a:ext cx="2791355" cy="1269288"/>
              <a:chOff x="448302" y="4174628"/>
              <a:chExt cx="2791355" cy="1269288"/>
            </a:xfrm>
          </p:grpSpPr>
          <p:grpSp>
            <p:nvGrpSpPr>
              <p:cNvPr id="142" name="Group 141"/>
              <p:cNvGrpSpPr/>
              <p:nvPr/>
            </p:nvGrpSpPr>
            <p:grpSpPr>
              <a:xfrm>
                <a:off x="927551" y="4174628"/>
                <a:ext cx="1728020" cy="740938"/>
                <a:chOff x="6070194" y="2402934"/>
                <a:chExt cx="3061520" cy="1312715"/>
              </a:xfrm>
            </p:grpSpPr>
            <p:grpSp>
              <p:nvGrpSpPr>
                <p:cNvPr id="147" name="Group 60"/>
                <p:cNvGrpSpPr>
                  <a:grpSpLocks/>
                </p:cNvGrpSpPr>
                <p:nvPr/>
              </p:nvGrpSpPr>
              <p:grpSpPr bwMode="auto">
                <a:xfrm flipH="1">
                  <a:off x="7683914" y="2420249"/>
                  <a:ext cx="1447800" cy="1295400"/>
                  <a:chOff x="3168" y="1824"/>
                  <a:chExt cx="912" cy="816"/>
                </a:xfrm>
              </p:grpSpPr>
              <p:sp>
                <p:nvSpPr>
                  <p:cNvPr id="158" name="Freeform 61"/>
                  <p:cNvSpPr>
                    <a:spLocks/>
                  </p:cNvSpPr>
                  <p:nvPr/>
                </p:nvSpPr>
                <p:spPr bwMode="auto">
                  <a:xfrm>
                    <a:off x="3936" y="2064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9" name="Freeform 62"/>
                  <p:cNvSpPr>
                    <a:spLocks/>
                  </p:cNvSpPr>
                  <p:nvPr/>
                </p:nvSpPr>
                <p:spPr bwMode="auto">
                  <a:xfrm>
                    <a:off x="3728" y="1920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0" name="Freeform 63"/>
                  <p:cNvSpPr>
                    <a:spLocks/>
                  </p:cNvSpPr>
                  <p:nvPr/>
                </p:nvSpPr>
                <p:spPr bwMode="auto">
                  <a:xfrm>
                    <a:off x="3504" y="1824"/>
                    <a:ext cx="144" cy="288"/>
                  </a:xfrm>
                  <a:custGeom>
                    <a:avLst/>
                    <a:gdLst>
                      <a:gd name="T0" fmla="*/ 0 w 144"/>
                      <a:gd name="T1" fmla="*/ 41 h 336"/>
                      <a:gd name="T2" fmla="*/ 96 w 144"/>
                      <a:gd name="T3" fmla="*/ 0 h 336"/>
                      <a:gd name="T4" fmla="*/ 144 w 144"/>
                      <a:gd name="T5" fmla="*/ 41 h 336"/>
                      <a:gd name="T6" fmla="*/ 144 w 144"/>
                      <a:gd name="T7" fmla="*/ 288 h 336"/>
                      <a:gd name="T8" fmla="*/ 96 w 144"/>
                      <a:gd name="T9" fmla="*/ 247 h 336"/>
                      <a:gd name="T10" fmla="*/ 96 w 144"/>
                      <a:gd name="T11" fmla="*/ 82 h 336"/>
                      <a:gd name="T12" fmla="*/ 0 w 144"/>
                      <a:gd name="T13" fmla="*/ 123 h 336"/>
                      <a:gd name="T14" fmla="*/ 0 w 144"/>
                      <a:gd name="T15" fmla="*/ 41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1" name="Freeform 64"/>
                  <p:cNvSpPr>
                    <a:spLocks/>
                  </p:cNvSpPr>
                  <p:nvPr/>
                </p:nvSpPr>
                <p:spPr bwMode="auto">
                  <a:xfrm>
                    <a:off x="3243" y="1824"/>
                    <a:ext cx="789" cy="535"/>
                  </a:xfrm>
                  <a:custGeom>
                    <a:avLst/>
                    <a:gdLst>
                      <a:gd name="T0" fmla="*/ 261 w 789"/>
                      <a:gd name="T1" fmla="*/ 0 h 535"/>
                      <a:gd name="T2" fmla="*/ 789 w 789"/>
                      <a:gd name="T3" fmla="*/ 336 h 535"/>
                      <a:gd name="T4" fmla="*/ 494 w 789"/>
                      <a:gd name="T5" fmla="*/ 535 h 535"/>
                      <a:gd name="T6" fmla="*/ 0 w 789"/>
                      <a:gd name="T7" fmla="*/ 96 h 535"/>
                      <a:gd name="T8" fmla="*/ 261 w 789"/>
                      <a:gd name="T9" fmla="*/ 0 h 5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9"/>
                      <a:gd name="T16" fmla="*/ 0 h 535"/>
                      <a:gd name="T17" fmla="*/ 789 w 789"/>
                      <a:gd name="T18" fmla="*/ 535 h 5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9" h="535">
                        <a:moveTo>
                          <a:pt x="261" y="0"/>
                        </a:moveTo>
                        <a:lnTo>
                          <a:pt x="789" y="336"/>
                        </a:lnTo>
                        <a:lnTo>
                          <a:pt x="494" y="535"/>
                        </a:lnTo>
                        <a:lnTo>
                          <a:pt x="0" y="96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2" name="Freeform 65"/>
                  <p:cNvSpPr>
                    <a:spLocks/>
                  </p:cNvSpPr>
                  <p:nvPr/>
                </p:nvSpPr>
                <p:spPr bwMode="auto">
                  <a:xfrm>
                    <a:off x="3253" y="1920"/>
                    <a:ext cx="491" cy="567"/>
                  </a:xfrm>
                  <a:custGeom>
                    <a:avLst/>
                    <a:gdLst>
                      <a:gd name="T0" fmla="*/ 11 w 491"/>
                      <a:gd name="T1" fmla="*/ 0 h 567"/>
                      <a:gd name="T2" fmla="*/ 491 w 491"/>
                      <a:gd name="T3" fmla="*/ 432 h 567"/>
                      <a:gd name="T4" fmla="*/ 484 w 491"/>
                      <a:gd name="T5" fmla="*/ 567 h 567"/>
                      <a:gd name="T6" fmla="*/ 0 w 491"/>
                      <a:gd name="T7" fmla="*/ 119 h 567"/>
                      <a:gd name="T8" fmla="*/ 11 w 491"/>
                      <a:gd name="T9" fmla="*/ 0 h 5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91"/>
                      <a:gd name="T16" fmla="*/ 0 h 567"/>
                      <a:gd name="T17" fmla="*/ 491 w 491"/>
                      <a:gd name="T18" fmla="*/ 567 h 5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91" h="567">
                        <a:moveTo>
                          <a:pt x="11" y="0"/>
                        </a:moveTo>
                        <a:lnTo>
                          <a:pt x="491" y="432"/>
                        </a:lnTo>
                        <a:lnTo>
                          <a:pt x="484" y="567"/>
                        </a:lnTo>
                        <a:lnTo>
                          <a:pt x="0" y="119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3" name="Freeform 66"/>
                  <p:cNvSpPr>
                    <a:spLocks/>
                  </p:cNvSpPr>
                  <p:nvPr/>
                </p:nvSpPr>
                <p:spPr bwMode="auto">
                  <a:xfrm>
                    <a:off x="3728" y="2160"/>
                    <a:ext cx="304" cy="327"/>
                  </a:xfrm>
                  <a:custGeom>
                    <a:avLst/>
                    <a:gdLst>
                      <a:gd name="T0" fmla="*/ 304 w 304"/>
                      <a:gd name="T1" fmla="*/ 0 h 327"/>
                      <a:gd name="T2" fmla="*/ 304 w 304"/>
                      <a:gd name="T3" fmla="*/ 96 h 327"/>
                      <a:gd name="T4" fmla="*/ 0 w 304"/>
                      <a:gd name="T5" fmla="*/ 327 h 327"/>
                      <a:gd name="T6" fmla="*/ 18 w 304"/>
                      <a:gd name="T7" fmla="*/ 181 h 327"/>
                      <a:gd name="T8" fmla="*/ 304 w 304"/>
                      <a:gd name="T9" fmla="*/ 0 h 3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327"/>
                      <a:gd name="T17" fmla="*/ 304 w 304"/>
                      <a:gd name="T18" fmla="*/ 327 h 3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327">
                        <a:moveTo>
                          <a:pt x="304" y="0"/>
                        </a:moveTo>
                        <a:lnTo>
                          <a:pt x="304" y="96"/>
                        </a:lnTo>
                        <a:lnTo>
                          <a:pt x="0" y="327"/>
                        </a:lnTo>
                        <a:lnTo>
                          <a:pt x="18" y="181"/>
                        </a:lnTo>
                        <a:lnTo>
                          <a:pt x="304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4" name="Freeform 67"/>
                  <p:cNvSpPr>
                    <a:spLocks/>
                  </p:cNvSpPr>
                  <p:nvPr/>
                </p:nvSpPr>
                <p:spPr bwMode="auto">
                  <a:xfrm>
                    <a:off x="3504" y="2304"/>
                    <a:ext cx="240" cy="336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75 h 432"/>
                      <a:gd name="T4" fmla="*/ 69 w 336"/>
                      <a:gd name="T5" fmla="*/ 112 h 432"/>
                      <a:gd name="T6" fmla="*/ 69 w 336"/>
                      <a:gd name="T7" fmla="*/ 336 h 432"/>
                      <a:gd name="T8" fmla="*/ 0 w 336"/>
                      <a:gd name="T9" fmla="*/ 261 h 432"/>
                      <a:gd name="T10" fmla="*/ 0 w 336"/>
                      <a:gd name="T11" fmla="*/ 37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5" name="Freeform 68"/>
                  <p:cNvSpPr>
                    <a:spLocks/>
                  </p:cNvSpPr>
                  <p:nvPr/>
                </p:nvSpPr>
                <p:spPr bwMode="auto">
                  <a:xfrm>
                    <a:off x="3312" y="2160"/>
                    <a:ext cx="240" cy="288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64 h 432"/>
                      <a:gd name="T4" fmla="*/ 69 w 336"/>
                      <a:gd name="T5" fmla="*/ 96 h 432"/>
                      <a:gd name="T6" fmla="*/ 69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6" name="Freeform 69"/>
                  <p:cNvSpPr>
                    <a:spLocks/>
                  </p:cNvSpPr>
                  <p:nvPr/>
                </p:nvSpPr>
                <p:spPr bwMode="auto">
                  <a:xfrm>
                    <a:off x="3168" y="2016"/>
                    <a:ext cx="192" cy="288"/>
                  </a:xfrm>
                  <a:custGeom>
                    <a:avLst/>
                    <a:gdLst>
                      <a:gd name="T0" fmla="*/ 110 w 336"/>
                      <a:gd name="T1" fmla="*/ 0 h 432"/>
                      <a:gd name="T2" fmla="*/ 192 w 336"/>
                      <a:gd name="T3" fmla="*/ 64 h 432"/>
                      <a:gd name="T4" fmla="*/ 55 w 336"/>
                      <a:gd name="T5" fmla="*/ 96 h 432"/>
                      <a:gd name="T6" fmla="*/ 55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10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8" name="Group 50"/>
                <p:cNvGrpSpPr>
                  <a:grpSpLocks/>
                </p:cNvGrpSpPr>
                <p:nvPr/>
              </p:nvGrpSpPr>
              <p:grpSpPr bwMode="auto">
                <a:xfrm>
                  <a:off x="6070194" y="2402934"/>
                  <a:ext cx="1447800" cy="1295400"/>
                  <a:chOff x="3168" y="1824"/>
                  <a:chExt cx="912" cy="816"/>
                </a:xfrm>
              </p:grpSpPr>
              <p:sp>
                <p:nvSpPr>
                  <p:cNvPr id="149" name="Freeform 51"/>
                  <p:cNvSpPr>
                    <a:spLocks/>
                  </p:cNvSpPr>
                  <p:nvPr/>
                </p:nvSpPr>
                <p:spPr bwMode="auto">
                  <a:xfrm>
                    <a:off x="3936" y="2064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0" name="Freeform 52"/>
                  <p:cNvSpPr>
                    <a:spLocks/>
                  </p:cNvSpPr>
                  <p:nvPr/>
                </p:nvSpPr>
                <p:spPr bwMode="auto">
                  <a:xfrm>
                    <a:off x="3728" y="1920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1" name="Freeform 53"/>
                  <p:cNvSpPr>
                    <a:spLocks/>
                  </p:cNvSpPr>
                  <p:nvPr/>
                </p:nvSpPr>
                <p:spPr bwMode="auto">
                  <a:xfrm>
                    <a:off x="3504" y="1824"/>
                    <a:ext cx="144" cy="288"/>
                  </a:xfrm>
                  <a:custGeom>
                    <a:avLst/>
                    <a:gdLst>
                      <a:gd name="T0" fmla="*/ 0 w 144"/>
                      <a:gd name="T1" fmla="*/ 41 h 336"/>
                      <a:gd name="T2" fmla="*/ 96 w 144"/>
                      <a:gd name="T3" fmla="*/ 0 h 336"/>
                      <a:gd name="T4" fmla="*/ 144 w 144"/>
                      <a:gd name="T5" fmla="*/ 41 h 336"/>
                      <a:gd name="T6" fmla="*/ 144 w 144"/>
                      <a:gd name="T7" fmla="*/ 288 h 336"/>
                      <a:gd name="T8" fmla="*/ 96 w 144"/>
                      <a:gd name="T9" fmla="*/ 247 h 336"/>
                      <a:gd name="T10" fmla="*/ 96 w 144"/>
                      <a:gd name="T11" fmla="*/ 82 h 336"/>
                      <a:gd name="T12" fmla="*/ 0 w 144"/>
                      <a:gd name="T13" fmla="*/ 123 h 336"/>
                      <a:gd name="T14" fmla="*/ 0 w 144"/>
                      <a:gd name="T15" fmla="*/ 41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2" name="Freeform 54"/>
                  <p:cNvSpPr>
                    <a:spLocks/>
                  </p:cNvSpPr>
                  <p:nvPr/>
                </p:nvSpPr>
                <p:spPr bwMode="auto">
                  <a:xfrm>
                    <a:off x="3243" y="1824"/>
                    <a:ext cx="789" cy="535"/>
                  </a:xfrm>
                  <a:custGeom>
                    <a:avLst/>
                    <a:gdLst>
                      <a:gd name="T0" fmla="*/ 261 w 789"/>
                      <a:gd name="T1" fmla="*/ 0 h 535"/>
                      <a:gd name="T2" fmla="*/ 789 w 789"/>
                      <a:gd name="T3" fmla="*/ 336 h 535"/>
                      <a:gd name="T4" fmla="*/ 494 w 789"/>
                      <a:gd name="T5" fmla="*/ 535 h 535"/>
                      <a:gd name="T6" fmla="*/ 0 w 789"/>
                      <a:gd name="T7" fmla="*/ 96 h 535"/>
                      <a:gd name="T8" fmla="*/ 261 w 789"/>
                      <a:gd name="T9" fmla="*/ 0 h 5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9"/>
                      <a:gd name="T16" fmla="*/ 0 h 535"/>
                      <a:gd name="T17" fmla="*/ 789 w 789"/>
                      <a:gd name="T18" fmla="*/ 535 h 5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9" h="535">
                        <a:moveTo>
                          <a:pt x="261" y="0"/>
                        </a:moveTo>
                        <a:lnTo>
                          <a:pt x="789" y="336"/>
                        </a:lnTo>
                        <a:lnTo>
                          <a:pt x="494" y="535"/>
                        </a:lnTo>
                        <a:lnTo>
                          <a:pt x="0" y="96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3" name="Freeform 55"/>
                  <p:cNvSpPr>
                    <a:spLocks/>
                  </p:cNvSpPr>
                  <p:nvPr/>
                </p:nvSpPr>
                <p:spPr bwMode="auto">
                  <a:xfrm>
                    <a:off x="3253" y="1920"/>
                    <a:ext cx="491" cy="567"/>
                  </a:xfrm>
                  <a:custGeom>
                    <a:avLst/>
                    <a:gdLst>
                      <a:gd name="T0" fmla="*/ 11 w 491"/>
                      <a:gd name="T1" fmla="*/ 0 h 567"/>
                      <a:gd name="T2" fmla="*/ 491 w 491"/>
                      <a:gd name="T3" fmla="*/ 432 h 567"/>
                      <a:gd name="T4" fmla="*/ 484 w 491"/>
                      <a:gd name="T5" fmla="*/ 567 h 567"/>
                      <a:gd name="T6" fmla="*/ 0 w 491"/>
                      <a:gd name="T7" fmla="*/ 119 h 567"/>
                      <a:gd name="T8" fmla="*/ 11 w 491"/>
                      <a:gd name="T9" fmla="*/ 0 h 5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91"/>
                      <a:gd name="T16" fmla="*/ 0 h 567"/>
                      <a:gd name="T17" fmla="*/ 491 w 491"/>
                      <a:gd name="T18" fmla="*/ 567 h 5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91" h="567">
                        <a:moveTo>
                          <a:pt x="11" y="0"/>
                        </a:moveTo>
                        <a:lnTo>
                          <a:pt x="491" y="432"/>
                        </a:lnTo>
                        <a:lnTo>
                          <a:pt x="484" y="567"/>
                        </a:lnTo>
                        <a:lnTo>
                          <a:pt x="0" y="119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4" name="Freeform 56"/>
                  <p:cNvSpPr>
                    <a:spLocks/>
                  </p:cNvSpPr>
                  <p:nvPr/>
                </p:nvSpPr>
                <p:spPr bwMode="auto">
                  <a:xfrm>
                    <a:off x="3728" y="2160"/>
                    <a:ext cx="304" cy="327"/>
                  </a:xfrm>
                  <a:custGeom>
                    <a:avLst/>
                    <a:gdLst>
                      <a:gd name="T0" fmla="*/ 304 w 304"/>
                      <a:gd name="T1" fmla="*/ 0 h 327"/>
                      <a:gd name="T2" fmla="*/ 304 w 304"/>
                      <a:gd name="T3" fmla="*/ 96 h 327"/>
                      <a:gd name="T4" fmla="*/ 0 w 304"/>
                      <a:gd name="T5" fmla="*/ 327 h 327"/>
                      <a:gd name="T6" fmla="*/ 18 w 304"/>
                      <a:gd name="T7" fmla="*/ 181 h 327"/>
                      <a:gd name="T8" fmla="*/ 304 w 304"/>
                      <a:gd name="T9" fmla="*/ 0 h 3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327"/>
                      <a:gd name="T17" fmla="*/ 304 w 304"/>
                      <a:gd name="T18" fmla="*/ 327 h 3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327">
                        <a:moveTo>
                          <a:pt x="304" y="0"/>
                        </a:moveTo>
                        <a:lnTo>
                          <a:pt x="304" y="96"/>
                        </a:lnTo>
                        <a:lnTo>
                          <a:pt x="0" y="327"/>
                        </a:lnTo>
                        <a:lnTo>
                          <a:pt x="18" y="181"/>
                        </a:lnTo>
                        <a:lnTo>
                          <a:pt x="304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5" name="Freeform 57"/>
                  <p:cNvSpPr>
                    <a:spLocks/>
                  </p:cNvSpPr>
                  <p:nvPr/>
                </p:nvSpPr>
                <p:spPr bwMode="auto">
                  <a:xfrm>
                    <a:off x="3504" y="2304"/>
                    <a:ext cx="240" cy="336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75 h 432"/>
                      <a:gd name="T4" fmla="*/ 69 w 336"/>
                      <a:gd name="T5" fmla="*/ 112 h 432"/>
                      <a:gd name="T6" fmla="*/ 69 w 336"/>
                      <a:gd name="T7" fmla="*/ 336 h 432"/>
                      <a:gd name="T8" fmla="*/ 0 w 336"/>
                      <a:gd name="T9" fmla="*/ 261 h 432"/>
                      <a:gd name="T10" fmla="*/ 0 w 336"/>
                      <a:gd name="T11" fmla="*/ 37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6" name="Freeform 58"/>
                  <p:cNvSpPr>
                    <a:spLocks/>
                  </p:cNvSpPr>
                  <p:nvPr/>
                </p:nvSpPr>
                <p:spPr bwMode="auto">
                  <a:xfrm>
                    <a:off x="3312" y="2160"/>
                    <a:ext cx="240" cy="288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64 h 432"/>
                      <a:gd name="T4" fmla="*/ 69 w 336"/>
                      <a:gd name="T5" fmla="*/ 96 h 432"/>
                      <a:gd name="T6" fmla="*/ 69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7" name="Freeform 59"/>
                  <p:cNvSpPr>
                    <a:spLocks/>
                  </p:cNvSpPr>
                  <p:nvPr/>
                </p:nvSpPr>
                <p:spPr bwMode="auto">
                  <a:xfrm>
                    <a:off x="3168" y="2016"/>
                    <a:ext cx="192" cy="288"/>
                  </a:xfrm>
                  <a:custGeom>
                    <a:avLst/>
                    <a:gdLst>
                      <a:gd name="T0" fmla="*/ 110 w 336"/>
                      <a:gd name="T1" fmla="*/ 0 h 432"/>
                      <a:gd name="T2" fmla="*/ 192 w 336"/>
                      <a:gd name="T3" fmla="*/ 64 h 432"/>
                      <a:gd name="T4" fmla="*/ 55 w 336"/>
                      <a:gd name="T5" fmla="*/ 96 h 432"/>
                      <a:gd name="T6" fmla="*/ 55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10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43" name="Rounded Rectangular Callout 142"/>
              <p:cNvSpPr/>
              <p:nvPr/>
            </p:nvSpPr>
            <p:spPr bwMode="auto">
              <a:xfrm>
                <a:off x="2588369" y="4905793"/>
                <a:ext cx="651288" cy="521993"/>
              </a:xfrm>
              <a:prstGeom prst="wedgeRoundRectCallout">
                <a:avLst>
                  <a:gd name="adj1" fmla="val -48487"/>
                  <a:gd name="adj2" fmla="val -80825"/>
                  <a:gd name="adj3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Rounded Rectangular Callout 144"/>
              <p:cNvSpPr/>
              <p:nvPr/>
            </p:nvSpPr>
            <p:spPr bwMode="auto">
              <a:xfrm flipH="1">
                <a:off x="448302" y="4887857"/>
                <a:ext cx="651288" cy="521993"/>
              </a:xfrm>
              <a:prstGeom prst="wedgeRoundRectCallout">
                <a:avLst>
                  <a:gd name="adj1" fmla="val -48487"/>
                  <a:gd name="adj2" fmla="val -80825"/>
                  <a:gd name="adj3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67" name="Picture 2" descr="http://b2b.cbsimg.net/blogs/cherry09062012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717" y="4956223"/>
                <a:ext cx="371834" cy="4211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8" name="Picture 6" descr="http://nicholaswmin.github.io/slotMachine/img/bananaFrui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14719" y="4832602"/>
                <a:ext cx="611314" cy="6113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70" name="Freeform 169"/>
          <p:cNvSpPr/>
          <p:nvPr/>
        </p:nvSpPr>
        <p:spPr bwMode="auto">
          <a:xfrm>
            <a:off x="1362456" y="2186056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Donut 7"/>
          <p:cNvSpPr/>
          <p:nvPr/>
        </p:nvSpPr>
        <p:spPr bwMode="auto">
          <a:xfrm>
            <a:off x="5714842" y="2709641"/>
            <a:ext cx="774175" cy="543252"/>
          </a:xfrm>
          <a:prstGeom prst="donut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6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said, She said …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15-Feb-15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fld id="{DDA13F16-CD78-4520-9B53-E3A23A002AF0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 flipH="1">
            <a:off x="5657430" y="2605193"/>
            <a:ext cx="1447800" cy="1295400"/>
            <a:chOff x="3168" y="1824"/>
            <a:chExt cx="912" cy="816"/>
          </a:xfrm>
        </p:grpSpPr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6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3867569" y="5143351"/>
            <a:ext cx="1146175" cy="1000125"/>
            <a:chOff x="1043" y="2546"/>
            <a:chExt cx="869" cy="740"/>
          </a:xfrm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769" y="3004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1737" y="2814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 flipH="1">
              <a:off x="1043" y="3008"/>
              <a:ext cx="143" cy="278"/>
            </a:xfrm>
            <a:custGeom>
              <a:avLst/>
              <a:gdLst>
                <a:gd name="T0" fmla="*/ 0 w 143"/>
                <a:gd name="T1" fmla="*/ 0 h 278"/>
                <a:gd name="T2" fmla="*/ 143 w 143"/>
                <a:gd name="T3" fmla="*/ 42 h 278"/>
                <a:gd name="T4" fmla="*/ 143 w 143"/>
                <a:gd name="T5" fmla="*/ 242 h 278"/>
                <a:gd name="T6" fmla="*/ 100 w 143"/>
                <a:gd name="T7" fmla="*/ 278 h 278"/>
                <a:gd name="T8" fmla="*/ 93 w 143"/>
                <a:gd name="T9" fmla="*/ 100 h 278"/>
                <a:gd name="T10" fmla="*/ 7 w 143"/>
                <a:gd name="T11" fmla="*/ 5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 flipH="1">
              <a:off x="1133" y="2833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AutoShape 44"/>
            <p:cNvSpPr>
              <a:spLocks noChangeArrowheads="1"/>
            </p:cNvSpPr>
            <p:nvPr/>
          </p:nvSpPr>
          <p:spPr bwMode="auto">
            <a:xfrm flipV="1">
              <a:off x="1163" y="2546"/>
              <a:ext cx="657" cy="557"/>
            </a:xfrm>
            <a:custGeom>
              <a:avLst/>
              <a:gdLst>
                <a:gd name="T0" fmla="*/ 17 w 21600"/>
                <a:gd name="T1" fmla="*/ 7 h 21600"/>
                <a:gd name="T2" fmla="*/ 10 w 21600"/>
                <a:gd name="T3" fmla="*/ 14 h 21600"/>
                <a:gd name="T4" fmla="*/ 2 w 21600"/>
                <a:gd name="T5" fmla="*/ 7 h 21600"/>
                <a:gd name="T6" fmla="*/ 1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4 w 21600"/>
                <a:gd name="T13" fmla="*/ 4498 h 21600"/>
                <a:gd name="T14" fmla="*/ 17096 w 21600"/>
                <a:gd name="T15" fmla="*/ 171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40" name="Rectangle 45"/>
            <p:cNvSpPr>
              <a:spLocks noChangeArrowheads="1"/>
            </p:cNvSpPr>
            <p:nvPr/>
          </p:nvSpPr>
          <p:spPr bwMode="auto">
            <a:xfrm>
              <a:off x="1163" y="3110"/>
              <a:ext cx="657" cy="157"/>
            </a:xfrm>
            <a:prstGeom prst="rect">
              <a:avLst/>
            </a:prstGeom>
            <a:solidFill>
              <a:srgbClr val="9966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1694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 flipH="1">
              <a:off x="1186" y="2640"/>
              <a:ext cx="86" cy="221"/>
            </a:xfrm>
            <a:custGeom>
              <a:avLst/>
              <a:gdLst>
                <a:gd name="T0" fmla="*/ 0 w 143"/>
                <a:gd name="T1" fmla="*/ 0 h 278"/>
                <a:gd name="T2" fmla="*/ 86 w 143"/>
                <a:gd name="T3" fmla="*/ 33 h 278"/>
                <a:gd name="T4" fmla="*/ 86 w 143"/>
                <a:gd name="T5" fmla="*/ 192 h 278"/>
                <a:gd name="T6" fmla="*/ 60 w 143"/>
                <a:gd name="T7" fmla="*/ 221 h 278"/>
                <a:gd name="T8" fmla="*/ 56 w 143"/>
                <a:gd name="T9" fmla="*/ 79 h 278"/>
                <a:gd name="T10" fmla="*/ 4 w 143"/>
                <a:gd name="T11" fmla="*/ 40 h 278"/>
                <a:gd name="T12" fmla="*/ 0 w 143"/>
                <a:gd name="T13" fmla="*/ 0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278"/>
                <a:gd name="T23" fmla="*/ 143 w 143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278">
                  <a:moveTo>
                    <a:pt x="0" y="0"/>
                  </a:moveTo>
                  <a:lnTo>
                    <a:pt x="143" y="42"/>
                  </a:lnTo>
                  <a:lnTo>
                    <a:pt x="143" y="242"/>
                  </a:lnTo>
                  <a:lnTo>
                    <a:pt x="100" y="278"/>
                  </a:lnTo>
                  <a:lnTo>
                    <a:pt x="93" y="100"/>
                  </a:lnTo>
                  <a:lnTo>
                    <a:pt x="7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" name="Footer Placeholder 2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rgbClr val="0000FF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US" smtClean="0"/>
              <a:t>Distributed Computing through Combinatorial Topology</a:t>
            </a:r>
            <a:endParaRPr lang="en-US" dirty="0"/>
          </a:p>
        </p:txBody>
      </p:sp>
      <p:sp>
        <p:nvSpPr>
          <p:cNvPr id="85" name="AutoShape 2"/>
          <p:cNvSpPr>
            <a:spLocks noChangeArrowheads="1"/>
          </p:cNvSpPr>
          <p:nvPr/>
        </p:nvSpPr>
        <p:spPr bwMode="auto">
          <a:xfrm>
            <a:off x="3490913" y="1936433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1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AutoShape 3"/>
          <p:cNvSpPr>
            <a:spLocks noChangeArrowheads="1"/>
          </p:cNvSpPr>
          <p:nvPr/>
        </p:nvSpPr>
        <p:spPr bwMode="auto">
          <a:xfrm>
            <a:off x="2209800" y="385572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chemeClr val="accent2">
              <a:alpha val="2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AutoShape 38"/>
          <p:cNvSpPr>
            <a:spLocks noChangeArrowheads="1"/>
          </p:cNvSpPr>
          <p:nvPr/>
        </p:nvSpPr>
        <p:spPr bwMode="auto">
          <a:xfrm>
            <a:off x="566738" y="1842770"/>
            <a:ext cx="4724400" cy="2886075"/>
          </a:xfrm>
          <a:custGeom>
            <a:avLst/>
            <a:gdLst>
              <a:gd name="T0" fmla="*/ 516665665 w 21600"/>
              <a:gd name="T1" fmla="*/ 0 h 21600"/>
              <a:gd name="T2" fmla="*/ 151315970 w 21600"/>
              <a:gd name="T3" fmla="*/ 56468592 h 21600"/>
              <a:gd name="T4" fmla="*/ 0 w 21600"/>
              <a:gd name="T5" fmla="*/ 192810918 h 21600"/>
              <a:gd name="T6" fmla="*/ 151315970 w 21600"/>
              <a:gd name="T7" fmla="*/ 329153127 h 21600"/>
              <a:gd name="T8" fmla="*/ 516665665 w 21600"/>
              <a:gd name="T9" fmla="*/ 385621569 h 21600"/>
              <a:gd name="T10" fmla="*/ 882015196 w 21600"/>
              <a:gd name="T11" fmla="*/ 329153127 h 21600"/>
              <a:gd name="T12" fmla="*/ 1033331330 w 21600"/>
              <a:gd name="T13" fmla="*/ 192810918 h 21600"/>
              <a:gd name="T14" fmla="*/ 882015196 w 21600"/>
              <a:gd name="T15" fmla="*/ 5646859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6" y="10800"/>
                </a:moveTo>
                <a:cubicBezTo>
                  <a:pt x="1806" y="15767"/>
                  <a:pt x="5833" y="19794"/>
                  <a:pt x="10800" y="19794"/>
                </a:cubicBezTo>
                <a:cubicBezTo>
                  <a:pt x="15767" y="19794"/>
                  <a:pt x="19794" y="15767"/>
                  <a:pt x="19794" y="10800"/>
                </a:cubicBezTo>
                <a:cubicBezTo>
                  <a:pt x="19794" y="5833"/>
                  <a:pt x="15767" y="1806"/>
                  <a:pt x="10800" y="1806"/>
                </a:cubicBezTo>
                <a:cubicBezTo>
                  <a:pt x="5833" y="1806"/>
                  <a:pt x="1806" y="5833"/>
                  <a:pt x="1806" y="10800"/>
                </a:cubicBezTo>
                <a:close/>
              </a:path>
            </a:pathLst>
          </a:custGeom>
          <a:solidFill>
            <a:srgbClr val="FF7C8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ounded Rectangular Callout 95"/>
          <p:cNvSpPr/>
          <p:nvPr/>
        </p:nvSpPr>
        <p:spPr bwMode="auto">
          <a:xfrm flipV="1">
            <a:off x="5886030" y="4687131"/>
            <a:ext cx="3257969" cy="1575121"/>
          </a:xfrm>
          <a:prstGeom prst="wedgeRoundRectCallout">
            <a:avLst>
              <a:gd name="adj1" fmla="val -29591"/>
              <a:gd name="adj2" fmla="val 9502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Freeform 50"/>
          <p:cNvSpPr>
            <a:spLocks/>
          </p:cNvSpPr>
          <p:nvPr/>
        </p:nvSpPr>
        <p:spPr bwMode="auto">
          <a:xfrm>
            <a:off x="5140325" y="4008120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6" name="Freeform 50"/>
          <p:cNvSpPr>
            <a:spLocks/>
          </p:cNvSpPr>
          <p:nvPr/>
        </p:nvSpPr>
        <p:spPr bwMode="auto">
          <a:xfrm flipV="1">
            <a:off x="3239657" y="3925888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grpSp>
        <p:nvGrpSpPr>
          <p:cNvPr id="50" name="Group 50"/>
          <p:cNvGrpSpPr>
            <a:grpSpLocks/>
          </p:cNvGrpSpPr>
          <p:nvPr/>
        </p:nvGrpSpPr>
        <p:grpSpPr bwMode="auto">
          <a:xfrm>
            <a:off x="1660650" y="2490893"/>
            <a:ext cx="1447800" cy="1295400"/>
            <a:chOff x="3168" y="1824"/>
            <a:chExt cx="912" cy="816"/>
          </a:xfrm>
        </p:grpSpPr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094570" y="4672178"/>
            <a:ext cx="2791355" cy="1253158"/>
            <a:chOff x="4939481" y="2653824"/>
            <a:chExt cx="2791355" cy="1253158"/>
          </a:xfrm>
        </p:grpSpPr>
        <p:grpSp>
          <p:nvGrpSpPr>
            <p:cNvPr id="113" name="Group 112"/>
            <p:cNvGrpSpPr/>
            <p:nvPr/>
          </p:nvGrpSpPr>
          <p:grpSpPr>
            <a:xfrm>
              <a:off x="5418730" y="2653824"/>
              <a:ext cx="1728020" cy="740938"/>
              <a:chOff x="6070194" y="2402934"/>
              <a:chExt cx="3061520" cy="1312715"/>
            </a:xfrm>
          </p:grpSpPr>
          <p:grpSp>
            <p:nvGrpSpPr>
              <p:cNvPr id="121" name="Group 60"/>
              <p:cNvGrpSpPr>
                <a:grpSpLocks/>
              </p:cNvGrpSpPr>
              <p:nvPr/>
            </p:nvGrpSpPr>
            <p:grpSpPr bwMode="auto">
              <a:xfrm flipH="1">
                <a:off x="7683914" y="2420249"/>
                <a:ext cx="1447800" cy="1295400"/>
                <a:chOff x="3168" y="1824"/>
                <a:chExt cx="912" cy="816"/>
              </a:xfrm>
            </p:grpSpPr>
            <p:sp>
              <p:nvSpPr>
                <p:cNvPr id="132" name="Freeform 6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" name="Freeform 6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" name="Freeform 6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" name="Freeform 6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Freeform 6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" name="Freeform 6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" name="Freeform 6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Freeform 6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" name="Freeform 6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2" name="Group 50"/>
              <p:cNvGrpSpPr>
                <a:grpSpLocks/>
              </p:cNvGrpSpPr>
              <p:nvPr/>
            </p:nvGrpSpPr>
            <p:grpSpPr bwMode="auto">
              <a:xfrm>
                <a:off x="6070194" y="2402934"/>
                <a:ext cx="1447800" cy="1295400"/>
                <a:chOff x="3168" y="1824"/>
                <a:chExt cx="912" cy="816"/>
              </a:xfrm>
            </p:grpSpPr>
            <p:sp>
              <p:nvSpPr>
                <p:cNvPr id="123" name="Freeform 5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" name="Freeform 5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" name="Freeform 5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" name="Freeform 5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7" name="Freeform 5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Freeform 5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" name="Freeform 5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Freeform 5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1" name="Freeform 5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7" name="Rounded Rectangular Callout 116"/>
            <p:cNvSpPr/>
            <p:nvPr/>
          </p:nvSpPr>
          <p:spPr bwMode="auto">
            <a:xfrm>
              <a:off x="7079548" y="3384989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8" name="Picture 4" descr="http://b2b.cbsimg.net/blogs/pear0906201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6629" y="3456079"/>
              <a:ext cx="324836" cy="408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ounded Rectangular Callout 118"/>
            <p:cNvSpPr/>
            <p:nvPr/>
          </p:nvSpPr>
          <p:spPr bwMode="auto">
            <a:xfrm flipH="1">
              <a:off x="4939481" y="3367053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0" name="Picture 2" descr="http://b2b.cbsimg.net/blogs/lemon0906201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892" y="3434703"/>
              <a:ext cx="513307" cy="386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253497" y="4400734"/>
            <a:ext cx="3257969" cy="1575121"/>
            <a:chOff x="4611697" y="2843352"/>
            <a:chExt cx="3257969" cy="1575121"/>
          </a:xfrm>
        </p:grpSpPr>
        <p:sp>
          <p:nvSpPr>
            <p:cNvPr id="169" name="Rounded Rectangular Callout 168"/>
            <p:cNvSpPr/>
            <p:nvPr/>
          </p:nvSpPr>
          <p:spPr bwMode="auto">
            <a:xfrm flipH="1" flipV="1">
              <a:off x="4611697" y="2843352"/>
              <a:ext cx="3257969" cy="1575121"/>
            </a:xfrm>
            <a:prstGeom prst="wedgeRoundRectCallout">
              <a:avLst>
                <a:gd name="adj1" fmla="val -29591"/>
                <a:gd name="adj2" fmla="val 95028"/>
                <a:gd name="adj3" fmla="val 16667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825133" y="3009926"/>
              <a:ext cx="2791355" cy="1269288"/>
              <a:chOff x="448302" y="4174628"/>
              <a:chExt cx="2791355" cy="1269288"/>
            </a:xfrm>
          </p:grpSpPr>
          <p:grpSp>
            <p:nvGrpSpPr>
              <p:cNvPr id="142" name="Group 141"/>
              <p:cNvGrpSpPr/>
              <p:nvPr/>
            </p:nvGrpSpPr>
            <p:grpSpPr>
              <a:xfrm>
                <a:off x="927551" y="4174628"/>
                <a:ext cx="1728020" cy="740938"/>
                <a:chOff x="6070194" y="2402934"/>
                <a:chExt cx="3061520" cy="1312715"/>
              </a:xfrm>
            </p:grpSpPr>
            <p:grpSp>
              <p:nvGrpSpPr>
                <p:cNvPr id="147" name="Group 60"/>
                <p:cNvGrpSpPr>
                  <a:grpSpLocks/>
                </p:cNvGrpSpPr>
                <p:nvPr/>
              </p:nvGrpSpPr>
              <p:grpSpPr bwMode="auto">
                <a:xfrm flipH="1">
                  <a:off x="7683914" y="2420249"/>
                  <a:ext cx="1447800" cy="1295400"/>
                  <a:chOff x="3168" y="1824"/>
                  <a:chExt cx="912" cy="816"/>
                </a:xfrm>
              </p:grpSpPr>
              <p:sp>
                <p:nvSpPr>
                  <p:cNvPr id="158" name="Freeform 61"/>
                  <p:cNvSpPr>
                    <a:spLocks/>
                  </p:cNvSpPr>
                  <p:nvPr/>
                </p:nvSpPr>
                <p:spPr bwMode="auto">
                  <a:xfrm>
                    <a:off x="3936" y="2064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9" name="Freeform 62"/>
                  <p:cNvSpPr>
                    <a:spLocks/>
                  </p:cNvSpPr>
                  <p:nvPr/>
                </p:nvSpPr>
                <p:spPr bwMode="auto">
                  <a:xfrm>
                    <a:off x="3728" y="1920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0" name="Freeform 63"/>
                  <p:cNvSpPr>
                    <a:spLocks/>
                  </p:cNvSpPr>
                  <p:nvPr/>
                </p:nvSpPr>
                <p:spPr bwMode="auto">
                  <a:xfrm>
                    <a:off x="3504" y="1824"/>
                    <a:ext cx="144" cy="288"/>
                  </a:xfrm>
                  <a:custGeom>
                    <a:avLst/>
                    <a:gdLst>
                      <a:gd name="T0" fmla="*/ 0 w 144"/>
                      <a:gd name="T1" fmla="*/ 41 h 336"/>
                      <a:gd name="T2" fmla="*/ 96 w 144"/>
                      <a:gd name="T3" fmla="*/ 0 h 336"/>
                      <a:gd name="T4" fmla="*/ 144 w 144"/>
                      <a:gd name="T5" fmla="*/ 41 h 336"/>
                      <a:gd name="T6" fmla="*/ 144 w 144"/>
                      <a:gd name="T7" fmla="*/ 288 h 336"/>
                      <a:gd name="T8" fmla="*/ 96 w 144"/>
                      <a:gd name="T9" fmla="*/ 247 h 336"/>
                      <a:gd name="T10" fmla="*/ 96 w 144"/>
                      <a:gd name="T11" fmla="*/ 82 h 336"/>
                      <a:gd name="T12" fmla="*/ 0 w 144"/>
                      <a:gd name="T13" fmla="*/ 123 h 336"/>
                      <a:gd name="T14" fmla="*/ 0 w 144"/>
                      <a:gd name="T15" fmla="*/ 41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1" name="Freeform 64"/>
                  <p:cNvSpPr>
                    <a:spLocks/>
                  </p:cNvSpPr>
                  <p:nvPr/>
                </p:nvSpPr>
                <p:spPr bwMode="auto">
                  <a:xfrm>
                    <a:off x="3243" y="1824"/>
                    <a:ext cx="789" cy="535"/>
                  </a:xfrm>
                  <a:custGeom>
                    <a:avLst/>
                    <a:gdLst>
                      <a:gd name="T0" fmla="*/ 261 w 789"/>
                      <a:gd name="T1" fmla="*/ 0 h 535"/>
                      <a:gd name="T2" fmla="*/ 789 w 789"/>
                      <a:gd name="T3" fmla="*/ 336 h 535"/>
                      <a:gd name="T4" fmla="*/ 494 w 789"/>
                      <a:gd name="T5" fmla="*/ 535 h 535"/>
                      <a:gd name="T6" fmla="*/ 0 w 789"/>
                      <a:gd name="T7" fmla="*/ 96 h 535"/>
                      <a:gd name="T8" fmla="*/ 261 w 789"/>
                      <a:gd name="T9" fmla="*/ 0 h 5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9"/>
                      <a:gd name="T16" fmla="*/ 0 h 535"/>
                      <a:gd name="T17" fmla="*/ 789 w 789"/>
                      <a:gd name="T18" fmla="*/ 535 h 5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9" h="535">
                        <a:moveTo>
                          <a:pt x="261" y="0"/>
                        </a:moveTo>
                        <a:lnTo>
                          <a:pt x="789" y="336"/>
                        </a:lnTo>
                        <a:lnTo>
                          <a:pt x="494" y="535"/>
                        </a:lnTo>
                        <a:lnTo>
                          <a:pt x="0" y="96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2" name="Freeform 65"/>
                  <p:cNvSpPr>
                    <a:spLocks/>
                  </p:cNvSpPr>
                  <p:nvPr/>
                </p:nvSpPr>
                <p:spPr bwMode="auto">
                  <a:xfrm>
                    <a:off x="3253" y="1920"/>
                    <a:ext cx="491" cy="567"/>
                  </a:xfrm>
                  <a:custGeom>
                    <a:avLst/>
                    <a:gdLst>
                      <a:gd name="T0" fmla="*/ 11 w 491"/>
                      <a:gd name="T1" fmla="*/ 0 h 567"/>
                      <a:gd name="T2" fmla="*/ 491 w 491"/>
                      <a:gd name="T3" fmla="*/ 432 h 567"/>
                      <a:gd name="T4" fmla="*/ 484 w 491"/>
                      <a:gd name="T5" fmla="*/ 567 h 567"/>
                      <a:gd name="T6" fmla="*/ 0 w 491"/>
                      <a:gd name="T7" fmla="*/ 119 h 567"/>
                      <a:gd name="T8" fmla="*/ 11 w 491"/>
                      <a:gd name="T9" fmla="*/ 0 h 5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91"/>
                      <a:gd name="T16" fmla="*/ 0 h 567"/>
                      <a:gd name="T17" fmla="*/ 491 w 491"/>
                      <a:gd name="T18" fmla="*/ 567 h 5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91" h="567">
                        <a:moveTo>
                          <a:pt x="11" y="0"/>
                        </a:moveTo>
                        <a:lnTo>
                          <a:pt x="491" y="432"/>
                        </a:lnTo>
                        <a:lnTo>
                          <a:pt x="484" y="567"/>
                        </a:lnTo>
                        <a:lnTo>
                          <a:pt x="0" y="119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3" name="Freeform 66"/>
                  <p:cNvSpPr>
                    <a:spLocks/>
                  </p:cNvSpPr>
                  <p:nvPr/>
                </p:nvSpPr>
                <p:spPr bwMode="auto">
                  <a:xfrm>
                    <a:off x="3728" y="2160"/>
                    <a:ext cx="304" cy="327"/>
                  </a:xfrm>
                  <a:custGeom>
                    <a:avLst/>
                    <a:gdLst>
                      <a:gd name="T0" fmla="*/ 304 w 304"/>
                      <a:gd name="T1" fmla="*/ 0 h 327"/>
                      <a:gd name="T2" fmla="*/ 304 w 304"/>
                      <a:gd name="T3" fmla="*/ 96 h 327"/>
                      <a:gd name="T4" fmla="*/ 0 w 304"/>
                      <a:gd name="T5" fmla="*/ 327 h 327"/>
                      <a:gd name="T6" fmla="*/ 18 w 304"/>
                      <a:gd name="T7" fmla="*/ 181 h 327"/>
                      <a:gd name="T8" fmla="*/ 304 w 304"/>
                      <a:gd name="T9" fmla="*/ 0 h 3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327"/>
                      <a:gd name="T17" fmla="*/ 304 w 304"/>
                      <a:gd name="T18" fmla="*/ 327 h 3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327">
                        <a:moveTo>
                          <a:pt x="304" y="0"/>
                        </a:moveTo>
                        <a:lnTo>
                          <a:pt x="304" y="96"/>
                        </a:lnTo>
                        <a:lnTo>
                          <a:pt x="0" y="327"/>
                        </a:lnTo>
                        <a:lnTo>
                          <a:pt x="18" y="181"/>
                        </a:lnTo>
                        <a:lnTo>
                          <a:pt x="304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4" name="Freeform 67"/>
                  <p:cNvSpPr>
                    <a:spLocks/>
                  </p:cNvSpPr>
                  <p:nvPr/>
                </p:nvSpPr>
                <p:spPr bwMode="auto">
                  <a:xfrm>
                    <a:off x="3504" y="2304"/>
                    <a:ext cx="240" cy="336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75 h 432"/>
                      <a:gd name="T4" fmla="*/ 69 w 336"/>
                      <a:gd name="T5" fmla="*/ 112 h 432"/>
                      <a:gd name="T6" fmla="*/ 69 w 336"/>
                      <a:gd name="T7" fmla="*/ 336 h 432"/>
                      <a:gd name="T8" fmla="*/ 0 w 336"/>
                      <a:gd name="T9" fmla="*/ 261 h 432"/>
                      <a:gd name="T10" fmla="*/ 0 w 336"/>
                      <a:gd name="T11" fmla="*/ 37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5" name="Freeform 68"/>
                  <p:cNvSpPr>
                    <a:spLocks/>
                  </p:cNvSpPr>
                  <p:nvPr/>
                </p:nvSpPr>
                <p:spPr bwMode="auto">
                  <a:xfrm>
                    <a:off x="3312" y="2160"/>
                    <a:ext cx="240" cy="288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64 h 432"/>
                      <a:gd name="T4" fmla="*/ 69 w 336"/>
                      <a:gd name="T5" fmla="*/ 96 h 432"/>
                      <a:gd name="T6" fmla="*/ 69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6" name="Freeform 69"/>
                  <p:cNvSpPr>
                    <a:spLocks/>
                  </p:cNvSpPr>
                  <p:nvPr/>
                </p:nvSpPr>
                <p:spPr bwMode="auto">
                  <a:xfrm>
                    <a:off x="3168" y="2016"/>
                    <a:ext cx="192" cy="288"/>
                  </a:xfrm>
                  <a:custGeom>
                    <a:avLst/>
                    <a:gdLst>
                      <a:gd name="T0" fmla="*/ 110 w 336"/>
                      <a:gd name="T1" fmla="*/ 0 h 432"/>
                      <a:gd name="T2" fmla="*/ 192 w 336"/>
                      <a:gd name="T3" fmla="*/ 64 h 432"/>
                      <a:gd name="T4" fmla="*/ 55 w 336"/>
                      <a:gd name="T5" fmla="*/ 96 h 432"/>
                      <a:gd name="T6" fmla="*/ 55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10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8" name="Group 50"/>
                <p:cNvGrpSpPr>
                  <a:grpSpLocks/>
                </p:cNvGrpSpPr>
                <p:nvPr/>
              </p:nvGrpSpPr>
              <p:grpSpPr bwMode="auto">
                <a:xfrm>
                  <a:off x="6070194" y="2402934"/>
                  <a:ext cx="1447800" cy="1295400"/>
                  <a:chOff x="3168" y="1824"/>
                  <a:chExt cx="912" cy="816"/>
                </a:xfrm>
              </p:grpSpPr>
              <p:sp>
                <p:nvSpPr>
                  <p:cNvPr id="149" name="Freeform 51"/>
                  <p:cNvSpPr>
                    <a:spLocks/>
                  </p:cNvSpPr>
                  <p:nvPr/>
                </p:nvSpPr>
                <p:spPr bwMode="auto">
                  <a:xfrm>
                    <a:off x="3936" y="2064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0" name="Freeform 52"/>
                  <p:cNvSpPr>
                    <a:spLocks/>
                  </p:cNvSpPr>
                  <p:nvPr/>
                </p:nvSpPr>
                <p:spPr bwMode="auto">
                  <a:xfrm>
                    <a:off x="3728" y="1920"/>
                    <a:ext cx="144" cy="336"/>
                  </a:xfrm>
                  <a:custGeom>
                    <a:avLst/>
                    <a:gdLst>
                      <a:gd name="T0" fmla="*/ 0 w 144"/>
                      <a:gd name="T1" fmla="*/ 48 h 336"/>
                      <a:gd name="T2" fmla="*/ 96 w 144"/>
                      <a:gd name="T3" fmla="*/ 0 h 336"/>
                      <a:gd name="T4" fmla="*/ 144 w 144"/>
                      <a:gd name="T5" fmla="*/ 48 h 336"/>
                      <a:gd name="T6" fmla="*/ 144 w 144"/>
                      <a:gd name="T7" fmla="*/ 336 h 336"/>
                      <a:gd name="T8" fmla="*/ 96 w 144"/>
                      <a:gd name="T9" fmla="*/ 288 h 336"/>
                      <a:gd name="T10" fmla="*/ 96 w 144"/>
                      <a:gd name="T11" fmla="*/ 96 h 336"/>
                      <a:gd name="T12" fmla="*/ 0 w 144"/>
                      <a:gd name="T13" fmla="*/ 144 h 336"/>
                      <a:gd name="T14" fmla="*/ 0 w 144"/>
                      <a:gd name="T15" fmla="*/ 48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1" name="Freeform 53"/>
                  <p:cNvSpPr>
                    <a:spLocks/>
                  </p:cNvSpPr>
                  <p:nvPr/>
                </p:nvSpPr>
                <p:spPr bwMode="auto">
                  <a:xfrm>
                    <a:off x="3504" y="1824"/>
                    <a:ext cx="144" cy="288"/>
                  </a:xfrm>
                  <a:custGeom>
                    <a:avLst/>
                    <a:gdLst>
                      <a:gd name="T0" fmla="*/ 0 w 144"/>
                      <a:gd name="T1" fmla="*/ 41 h 336"/>
                      <a:gd name="T2" fmla="*/ 96 w 144"/>
                      <a:gd name="T3" fmla="*/ 0 h 336"/>
                      <a:gd name="T4" fmla="*/ 144 w 144"/>
                      <a:gd name="T5" fmla="*/ 41 h 336"/>
                      <a:gd name="T6" fmla="*/ 144 w 144"/>
                      <a:gd name="T7" fmla="*/ 288 h 336"/>
                      <a:gd name="T8" fmla="*/ 96 w 144"/>
                      <a:gd name="T9" fmla="*/ 247 h 336"/>
                      <a:gd name="T10" fmla="*/ 96 w 144"/>
                      <a:gd name="T11" fmla="*/ 82 h 336"/>
                      <a:gd name="T12" fmla="*/ 0 w 144"/>
                      <a:gd name="T13" fmla="*/ 123 h 336"/>
                      <a:gd name="T14" fmla="*/ 0 w 144"/>
                      <a:gd name="T15" fmla="*/ 41 h 3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4"/>
                      <a:gd name="T25" fmla="*/ 0 h 336"/>
                      <a:gd name="T26" fmla="*/ 144 w 144"/>
                      <a:gd name="T27" fmla="*/ 336 h 3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4" h="336">
                        <a:moveTo>
                          <a:pt x="0" y="48"/>
                        </a:moveTo>
                        <a:lnTo>
                          <a:pt x="96" y="0"/>
                        </a:lnTo>
                        <a:lnTo>
                          <a:pt x="144" y="48"/>
                        </a:lnTo>
                        <a:lnTo>
                          <a:pt x="144" y="336"/>
                        </a:lnTo>
                        <a:lnTo>
                          <a:pt x="96" y="288"/>
                        </a:lnTo>
                        <a:lnTo>
                          <a:pt x="96" y="96"/>
                        </a:lnTo>
                        <a:lnTo>
                          <a:pt x="0" y="14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2" name="Freeform 54"/>
                  <p:cNvSpPr>
                    <a:spLocks/>
                  </p:cNvSpPr>
                  <p:nvPr/>
                </p:nvSpPr>
                <p:spPr bwMode="auto">
                  <a:xfrm>
                    <a:off x="3243" y="1824"/>
                    <a:ext cx="789" cy="535"/>
                  </a:xfrm>
                  <a:custGeom>
                    <a:avLst/>
                    <a:gdLst>
                      <a:gd name="T0" fmla="*/ 261 w 789"/>
                      <a:gd name="T1" fmla="*/ 0 h 535"/>
                      <a:gd name="T2" fmla="*/ 789 w 789"/>
                      <a:gd name="T3" fmla="*/ 336 h 535"/>
                      <a:gd name="T4" fmla="*/ 494 w 789"/>
                      <a:gd name="T5" fmla="*/ 535 h 535"/>
                      <a:gd name="T6" fmla="*/ 0 w 789"/>
                      <a:gd name="T7" fmla="*/ 96 h 535"/>
                      <a:gd name="T8" fmla="*/ 261 w 789"/>
                      <a:gd name="T9" fmla="*/ 0 h 5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9"/>
                      <a:gd name="T16" fmla="*/ 0 h 535"/>
                      <a:gd name="T17" fmla="*/ 789 w 789"/>
                      <a:gd name="T18" fmla="*/ 535 h 5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9" h="535">
                        <a:moveTo>
                          <a:pt x="261" y="0"/>
                        </a:moveTo>
                        <a:lnTo>
                          <a:pt x="789" y="336"/>
                        </a:lnTo>
                        <a:lnTo>
                          <a:pt x="494" y="535"/>
                        </a:lnTo>
                        <a:lnTo>
                          <a:pt x="0" y="96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3" name="Freeform 55"/>
                  <p:cNvSpPr>
                    <a:spLocks/>
                  </p:cNvSpPr>
                  <p:nvPr/>
                </p:nvSpPr>
                <p:spPr bwMode="auto">
                  <a:xfrm>
                    <a:off x="3253" y="1920"/>
                    <a:ext cx="491" cy="567"/>
                  </a:xfrm>
                  <a:custGeom>
                    <a:avLst/>
                    <a:gdLst>
                      <a:gd name="T0" fmla="*/ 11 w 491"/>
                      <a:gd name="T1" fmla="*/ 0 h 567"/>
                      <a:gd name="T2" fmla="*/ 491 w 491"/>
                      <a:gd name="T3" fmla="*/ 432 h 567"/>
                      <a:gd name="T4" fmla="*/ 484 w 491"/>
                      <a:gd name="T5" fmla="*/ 567 h 567"/>
                      <a:gd name="T6" fmla="*/ 0 w 491"/>
                      <a:gd name="T7" fmla="*/ 119 h 567"/>
                      <a:gd name="T8" fmla="*/ 11 w 491"/>
                      <a:gd name="T9" fmla="*/ 0 h 5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91"/>
                      <a:gd name="T16" fmla="*/ 0 h 567"/>
                      <a:gd name="T17" fmla="*/ 491 w 491"/>
                      <a:gd name="T18" fmla="*/ 567 h 5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91" h="567">
                        <a:moveTo>
                          <a:pt x="11" y="0"/>
                        </a:moveTo>
                        <a:lnTo>
                          <a:pt x="491" y="432"/>
                        </a:lnTo>
                        <a:lnTo>
                          <a:pt x="484" y="567"/>
                        </a:lnTo>
                        <a:lnTo>
                          <a:pt x="0" y="119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4" name="Freeform 56"/>
                  <p:cNvSpPr>
                    <a:spLocks/>
                  </p:cNvSpPr>
                  <p:nvPr/>
                </p:nvSpPr>
                <p:spPr bwMode="auto">
                  <a:xfrm>
                    <a:off x="3728" y="2160"/>
                    <a:ext cx="304" cy="327"/>
                  </a:xfrm>
                  <a:custGeom>
                    <a:avLst/>
                    <a:gdLst>
                      <a:gd name="T0" fmla="*/ 304 w 304"/>
                      <a:gd name="T1" fmla="*/ 0 h 327"/>
                      <a:gd name="T2" fmla="*/ 304 w 304"/>
                      <a:gd name="T3" fmla="*/ 96 h 327"/>
                      <a:gd name="T4" fmla="*/ 0 w 304"/>
                      <a:gd name="T5" fmla="*/ 327 h 327"/>
                      <a:gd name="T6" fmla="*/ 18 w 304"/>
                      <a:gd name="T7" fmla="*/ 181 h 327"/>
                      <a:gd name="T8" fmla="*/ 304 w 304"/>
                      <a:gd name="T9" fmla="*/ 0 h 3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327"/>
                      <a:gd name="T17" fmla="*/ 304 w 304"/>
                      <a:gd name="T18" fmla="*/ 327 h 3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327">
                        <a:moveTo>
                          <a:pt x="304" y="0"/>
                        </a:moveTo>
                        <a:lnTo>
                          <a:pt x="304" y="96"/>
                        </a:lnTo>
                        <a:lnTo>
                          <a:pt x="0" y="327"/>
                        </a:lnTo>
                        <a:lnTo>
                          <a:pt x="18" y="181"/>
                        </a:lnTo>
                        <a:lnTo>
                          <a:pt x="304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5" name="Freeform 57"/>
                  <p:cNvSpPr>
                    <a:spLocks/>
                  </p:cNvSpPr>
                  <p:nvPr/>
                </p:nvSpPr>
                <p:spPr bwMode="auto">
                  <a:xfrm>
                    <a:off x="3504" y="2304"/>
                    <a:ext cx="240" cy="336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75 h 432"/>
                      <a:gd name="T4" fmla="*/ 69 w 336"/>
                      <a:gd name="T5" fmla="*/ 112 h 432"/>
                      <a:gd name="T6" fmla="*/ 69 w 336"/>
                      <a:gd name="T7" fmla="*/ 336 h 432"/>
                      <a:gd name="T8" fmla="*/ 0 w 336"/>
                      <a:gd name="T9" fmla="*/ 261 h 432"/>
                      <a:gd name="T10" fmla="*/ 0 w 336"/>
                      <a:gd name="T11" fmla="*/ 37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6" name="Freeform 58"/>
                  <p:cNvSpPr>
                    <a:spLocks/>
                  </p:cNvSpPr>
                  <p:nvPr/>
                </p:nvSpPr>
                <p:spPr bwMode="auto">
                  <a:xfrm>
                    <a:off x="3312" y="2160"/>
                    <a:ext cx="240" cy="288"/>
                  </a:xfrm>
                  <a:custGeom>
                    <a:avLst/>
                    <a:gdLst>
                      <a:gd name="T0" fmla="*/ 137 w 336"/>
                      <a:gd name="T1" fmla="*/ 0 h 432"/>
                      <a:gd name="T2" fmla="*/ 240 w 336"/>
                      <a:gd name="T3" fmla="*/ 64 h 432"/>
                      <a:gd name="T4" fmla="*/ 69 w 336"/>
                      <a:gd name="T5" fmla="*/ 96 h 432"/>
                      <a:gd name="T6" fmla="*/ 69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37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7" name="Freeform 59"/>
                  <p:cNvSpPr>
                    <a:spLocks/>
                  </p:cNvSpPr>
                  <p:nvPr/>
                </p:nvSpPr>
                <p:spPr bwMode="auto">
                  <a:xfrm>
                    <a:off x="3168" y="2016"/>
                    <a:ext cx="192" cy="288"/>
                  </a:xfrm>
                  <a:custGeom>
                    <a:avLst/>
                    <a:gdLst>
                      <a:gd name="T0" fmla="*/ 110 w 336"/>
                      <a:gd name="T1" fmla="*/ 0 h 432"/>
                      <a:gd name="T2" fmla="*/ 192 w 336"/>
                      <a:gd name="T3" fmla="*/ 64 h 432"/>
                      <a:gd name="T4" fmla="*/ 55 w 336"/>
                      <a:gd name="T5" fmla="*/ 96 h 432"/>
                      <a:gd name="T6" fmla="*/ 55 w 336"/>
                      <a:gd name="T7" fmla="*/ 288 h 432"/>
                      <a:gd name="T8" fmla="*/ 0 w 336"/>
                      <a:gd name="T9" fmla="*/ 224 h 432"/>
                      <a:gd name="T10" fmla="*/ 0 w 336"/>
                      <a:gd name="T11" fmla="*/ 32 h 432"/>
                      <a:gd name="T12" fmla="*/ 110 w 336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432"/>
                      <a:gd name="T23" fmla="*/ 336 w 336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432">
                        <a:moveTo>
                          <a:pt x="192" y="0"/>
                        </a:moveTo>
                        <a:lnTo>
                          <a:pt x="336" y="96"/>
                        </a:lnTo>
                        <a:lnTo>
                          <a:pt x="96" y="144"/>
                        </a:lnTo>
                        <a:lnTo>
                          <a:pt x="96" y="432"/>
                        </a:lnTo>
                        <a:lnTo>
                          <a:pt x="0" y="336"/>
                        </a:lnTo>
                        <a:lnTo>
                          <a:pt x="0" y="48"/>
                        </a:ln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43" name="Rounded Rectangular Callout 142"/>
              <p:cNvSpPr/>
              <p:nvPr/>
            </p:nvSpPr>
            <p:spPr bwMode="auto">
              <a:xfrm>
                <a:off x="2588369" y="4905793"/>
                <a:ext cx="651288" cy="521993"/>
              </a:xfrm>
              <a:prstGeom prst="wedgeRoundRectCallout">
                <a:avLst>
                  <a:gd name="adj1" fmla="val -48487"/>
                  <a:gd name="adj2" fmla="val -80825"/>
                  <a:gd name="adj3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Rounded Rectangular Callout 144"/>
              <p:cNvSpPr/>
              <p:nvPr/>
            </p:nvSpPr>
            <p:spPr bwMode="auto">
              <a:xfrm flipH="1">
                <a:off x="448302" y="4887857"/>
                <a:ext cx="651288" cy="521993"/>
              </a:xfrm>
              <a:prstGeom prst="wedgeRoundRectCallout">
                <a:avLst>
                  <a:gd name="adj1" fmla="val -48487"/>
                  <a:gd name="adj2" fmla="val -80825"/>
                  <a:gd name="adj3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67" name="Picture 2" descr="http://b2b.cbsimg.net/blogs/cherry09062012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717" y="4956223"/>
                <a:ext cx="371834" cy="4211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8" name="Picture 6" descr="http://nicholaswmin.github.io/slotMachine/img/bananaFrui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14719" y="4832602"/>
                <a:ext cx="611314" cy="6113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70" name="Freeform 169"/>
          <p:cNvSpPr/>
          <p:nvPr/>
        </p:nvSpPr>
        <p:spPr bwMode="auto">
          <a:xfrm flipH="1">
            <a:off x="6576860" y="2300356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97" name="Donut 96"/>
          <p:cNvSpPr/>
          <p:nvPr/>
        </p:nvSpPr>
        <p:spPr bwMode="auto">
          <a:xfrm>
            <a:off x="2209800" y="2562167"/>
            <a:ext cx="774175" cy="543252"/>
          </a:xfrm>
          <a:prstGeom prst="donut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91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Input Values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2508158" y="2998756"/>
            <a:ext cx="1107141" cy="990600"/>
            <a:chOff x="3168" y="1824"/>
            <a:chExt cx="912" cy="816"/>
          </a:xfrm>
        </p:grpSpPr>
        <p:sp>
          <p:nvSpPr>
            <p:cNvPr id="46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366882" y="1707363"/>
            <a:ext cx="2867810" cy="3748197"/>
            <a:chOff x="5557993" y="1333516"/>
            <a:chExt cx="2867810" cy="3748197"/>
          </a:xfrm>
        </p:grpSpPr>
        <p:grpSp>
          <p:nvGrpSpPr>
            <p:cNvPr id="15" name="Group 2"/>
            <p:cNvGrpSpPr>
              <a:grpSpLocks/>
            </p:cNvGrpSpPr>
            <p:nvPr/>
          </p:nvGrpSpPr>
          <p:grpSpPr bwMode="auto">
            <a:xfrm flipH="1">
              <a:off x="5557993" y="2081211"/>
              <a:ext cx="1107141" cy="990600"/>
              <a:chOff x="3168" y="1824"/>
              <a:chExt cx="912" cy="816"/>
            </a:xfrm>
          </p:grpSpPr>
          <p:sp>
            <p:nvSpPr>
              <p:cNvPr id="1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25" name="Group 2"/>
            <p:cNvGrpSpPr>
              <a:grpSpLocks/>
            </p:cNvGrpSpPr>
            <p:nvPr/>
          </p:nvGrpSpPr>
          <p:grpSpPr bwMode="auto">
            <a:xfrm flipH="1">
              <a:off x="5557993" y="3086162"/>
              <a:ext cx="1107141" cy="990600"/>
              <a:chOff x="3168" y="1824"/>
              <a:chExt cx="912" cy="816"/>
            </a:xfrm>
          </p:grpSpPr>
          <p:sp>
            <p:nvSpPr>
              <p:cNvPr id="2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35" name="Group 2"/>
            <p:cNvGrpSpPr>
              <a:grpSpLocks/>
            </p:cNvGrpSpPr>
            <p:nvPr/>
          </p:nvGrpSpPr>
          <p:grpSpPr bwMode="auto">
            <a:xfrm flipH="1">
              <a:off x="5557993" y="4091113"/>
              <a:ext cx="1107141" cy="990600"/>
              <a:chOff x="3168" y="1824"/>
              <a:chExt cx="912" cy="816"/>
            </a:xfrm>
          </p:grpSpPr>
          <p:sp>
            <p:nvSpPr>
              <p:cNvPr id="3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55" name="Rounded Rectangular Callout 54"/>
            <p:cNvSpPr/>
            <p:nvPr/>
          </p:nvSpPr>
          <p:spPr bwMode="auto">
            <a:xfrm>
              <a:off x="7367965" y="1333516"/>
              <a:ext cx="1057838" cy="865227"/>
            </a:xfrm>
            <a:prstGeom prst="wedgeRoundRectCallout">
              <a:avLst>
                <a:gd name="adj1" fmla="val -101458"/>
                <a:gd name="adj2" fmla="val 49290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ounded Rectangular Callout 55"/>
            <p:cNvSpPr/>
            <p:nvPr/>
          </p:nvSpPr>
          <p:spPr bwMode="auto">
            <a:xfrm>
              <a:off x="7367965" y="2414464"/>
              <a:ext cx="1057838" cy="865227"/>
            </a:xfrm>
            <a:prstGeom prst="wedgeRoundRectCallout">
              <a:avLst>
                <a:gd name="adj1" fmla="val -101458"/>
                <a:gd name="adj2" fmla="val 49290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ounded Rectangular Callout 56"/>
            <p:cNvSpPr/>
            <p:nvPr/>
          </p:nvSpPr>
          <p:spPr bwMode="auto">
            <a:xfrm>
              <a:off x="7367965" y="3495412"/>
              <a:ext cx="1057838" cy="865227"/>
            </a:xfrm>
            <a:prstGeom prst="wedgeRoundRectCallout">
              <a:avLst>
                <a:gd name="adj1" fmla="val -101458"/>
                <a:gd name="adj2" fmla="val 49290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8" name="Picture 2" descr="http://b2b.cbsimg.net/blogs/cherry0906201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7884" y="1381280"/>
              <a:ext cx="617999" cy="699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2" descr="http://b2b.cbsimg.net/blogs/cherry0906201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7884" y="2459209"/>
              <a:ext cx="617999" cy="699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http://b2b.cbsimg.net/blogs/cherry0906201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7884" y="3537138"/>
              <a:ext cx="617999" cy="699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Rounded Rectangular Callout 60"/>
          <p:cNvSpPr/>
          <p:nvPr/>
        </p:nvSpPr>
        <p:spPr bwMode="auto">
          <a:xfrm flipH="1">
            <a:off x="471055" y="2279624"/>
            <a:ext cx="1503422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sorry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ight Brace 63"/>
          <p:cNvSpPr/>
          <p:nvPr/>
        </p:nvSpPr>
        <p:spPr bwMode="auto">
          <a:xfrm>
            <a:off x="7426036" y="1585776"/>
            <a:ext cx="678873" cy="3315584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164945" y="2933204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en-US" sz="32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Freeform 65"/>
          <p:cNvSpPr/>
          <p:nvPr/>
        </p:nvSpPr>
        <p:spPr bwMode="auto">
          <a:xfrm flipH="1">
            <a:off x="5007858" y="4109483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9" name="Freeform 68"/>
          <p:cNvSpPr/>
          <p:nvPr/>
        </p:nvSpPr>
        <p:spPr bwMode="auto">
          <a:xfrm flipH="1">
            <a:off x="5131123" y="2363041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0" name="Freeform 69"/>
          <p:cNvSpPr/>
          <p:nvPr/>
        </p:nvSpPr>
        <p:spPr bwMode="auto">
          <a:xfrm flipH="1">
            <a:off x="5198731" y="3319919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45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69" grpId="0" animBg="1"/>
      <p:bldP spid="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Input Values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082140"/>
            <a:ext cx="1905000" cy="457200"/>
          </a:xfrm>
        </p:spPr>
        <p:txBody>
          <a:bodyPr/>
          <a:lstStyle/>
          <a:p>
            <a:fld id="{E43608CE-920D-4F6F-98C9-0491388AB413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2508158" y="2998756"/>
            <a:ext cx="1107141" cy="990600"/>
            <a:chOff x="3168" y="1824"/>
            <a:chExt cx="912" cy="816"/>
          </a:xfrm>
        </p:grpSpPr>
        <p:sp>
          <p:nvSpPr>
            <p:cNvPr id="46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7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5" name="Group 2"/>
          <p:cNvGrpSpPr>
            <a:grpSpLocks/>
          </p:cNvGrpSpPr>
          <p:nvPr/>
        </p:nvGrpSpPr>
        <p:grpSpPr bwMode="auto">
          <a:xfrm flipH="1">
            <a:off x="4366882" y="2455058"/>
            <a:ext cx="1107141" cy="990600"/>
            <a:chOff x="3168" y="1824"/>
            <a:chExt cx="912" cy="816"/>
          </a:xfrm>
        </p:grpSpPr>
        <p:sp>
          <p:nvSpPr>
            <p:cNvPr id="16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25" name="Group 2"/>
          <p:cNvGrpSpPr>
            <a:grpSpLocks/>
          </p:cNvGrpSpPr>
          <p:nvPr/>
        </p:nvGrpSpPr>
        <p:grpSpPr bwMode="auto">
          <a:xfrm flipH="1">
            <a:off x="4366882" y="3460009"/>
            <a:ext cx="1107141" cy="990600"/>
            <a:chOff x="3168" y="1824"/>
            <a:chExt cx="912" cy="816"/>
          </a:xfrm>
        </p:grpSpPr>
        <p:sp>
          <p:nvSpPr>
            <p:cNvPr id="26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35" name="Group 2"/>
          <p:cNvGrpSpPr>
            <a:grpSpLocks/>
          </p:cNvGrpSpPr>
          <p:nvPr/>
        </p:nvGrpSpPr>
        <p:grpSpPr bwMode="auto">
          <a:xfrm flipH="1">
            <a:off x="4366882" y="4464960"/>
            <a:ext cx="1107141" cy="990600"/>
            <a:chOff x="3168" y="1824"/>
            <a:chExt cx="912" cy="816"/>
          </a:xfrm>
        </p:grpSpPr>
        <p:sp>
          <p:nvSpPr>
            <p:cNvPr id="36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7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55" name="Rounded Rectangular Callout 54"/>
          <p:cNvSpPr/>
          <p:nvPr/>
        </p:nvSpPr>
        <p:spPr bwMode="auto">
          <a:xfrm>
            <a:off x="6176854" y="1707363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ounded Rectangular Callout 55"/>
          <p:cNvSpPr/>
          <p:nvPr/>
        </p:nvSpPr>
        <p:spPr bwMode="auto">
          <a:xfrm>
            <a:off x="6176854" y="2788311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ounded Rectangular Callout 56"/>
          <p:cNvSpPr/>
          <p:nvPr/>
        </p:nvSpPr>
        <p:spPr bwMode="auto">
          <a:xfrm>
            <a:off x="6176854" y="3869259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773" y="1755127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773" y="2833056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773" y="3910985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ounded Rectangular Callout 60"/>
          <p:cNvSpPr/>
          <p:nvPr/>
        </p:nvSpPr>
        <p:spPr bwMode="auto">
          <a:xfrm flipH="1">
            <a:off x="471055" y="2279624"/>
            <a:ext cx="1503422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     !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ight Brace 63"/>
          <p:cNvSpPr/>
          <p:nvPr/>
        </p:nvSpPr>
        <p:spPr bwMode="auto">
          <a:xfrm>
            <a:off x="7426036" y="1710470"/>
            <a:ext cx="678873" cy="4143399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152581" y="3495335"/>
            <a:ext cx="766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t+1</a:t>
            </a:r>
            <a:endParaRPr lang="en-US" sz="32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Freeform 65"/>
          <p:cNvSpPr/>
          <p:nvPr/>
        </p:nvSpPr>
        <p:spPr bwMode="auto">
          <a:xfrm flipH="1">
            <a:off x="5007858" y="4109483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69" name="Freeform 68"/>
          <p:cNvSpPr/>
          <p:nvPr/>
        </p:nvSpPr>
        <p:spPr bwMode="auto">
          <a:xfrm flipH="1">
            <a:off x="5131123" y="2363041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70" name="Freeform 69"/>
          <p:cNvSpPr/>
          <p:nvPr/>
        </p:nvSpPr>
        <p:spPr bwMode="auto">
          <a:xfrm flipH="1">
            <a:off x="5198731" y="3319919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94" name="Group 2"/>
          <p:cNvGrpSpPr>
            <a:grpSpLocks/>
          </p:cNvGrpSpPr>
          <p:nvPr/>
        </p:nvGrpSpPr>
        <p:grpSpPr bwMode="auto">
          <a:xfrm flipH="1">
            <a:off x="4366882" y="5496722"/>
            <a:ext cx="1107141" cy="990600"/>
            <a:chOff x="3168" y="1824"/>
            <a:chExt cx="912" cy="816"/>
          </a:xfrm>
        </p:grpSpPr>
        <p:sp>
          <p:nvSpPr>
            <p:cNvPr id="95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6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7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04" name="Rounded Rectangular Callout 103"/>
          <p:cNvSpPr/>
          <p:nvPr/>
        </p:nvSpPr>
        <p:spPr bwMode="auto">
          <a:xfrm>
            <a:off x="6106525" y="4950558"/>
            <a:ext cx="1057838" cy="865227"/>
          </a:xfrm>
          <a:prstGeom prst="wedgeRoundRectCallout">
            <a:avLst>
              <a:gd name="adj1" fmla="val -101458"/>
              <a:gd name="adj2" fmla="val 49290"/>
              <a:gd name="adj3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5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173" y="4992695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Donut 105"/>
          <p:cNvSpPr/>
          <p:nvPr/>
        </p:nvSpPr>
        <p:spPr bwMode="auto">
          <a:xfrm>
            <a:off x="4232300" y="5536176"/>
            <a:ext cx="774175" cy="543252"/>
          </a:xfrm>
          <a:prstGeom prst="donut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8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82" y="2377532"/>
            <a:ext cx="617999" cy="6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6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69" grpId="0" animBg="1"/>
      <p:bldP spid="70" grpId="0" animBg="1"/>
      <p:bldP spid="10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Nothing Learned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04" name="Group 203"/>
          <p:cNvGrpSpPr/>
          <p:nvPr/>
        </p:nvGrpSpPr>
        <p:grpSpPr>
          <a:xfrm>
            <a:off x="615704" y="2030232"/>
            <a:ext cx="2728244" cy="1849595"/>
            <a:chOff x="615704" y="2030232"/>
            <a:chExt cx="2728244" cy="1849595"/>
          </a:xfrm>
        </p:grpSpPr>
        <p:grpSp>
          <p:nvGrpSpPr>
            <p:cNvPr id="45" name="Group 44"/>
            <p:cNvGrpSpPr/>
            <p:nvPr/>
          </p:nvGrpSpPr>
          <p:grpSpPr>
            <a:xfrm>
              <a:off x="615704" y="2030232"/>
              <a:ext cx="2423444" cy="1544795"/>
              <a:chOff x="532026" y="3324100"/>
              <a:chExt cx="2423444" cy="1544795"/>
            </a:xfrm>
          </p:grpSpPr>
          <p:grpSp>
            <p:nvGrpSpPr>
              <p:cNvPr id="5" name="Group 2"/>
              <p:cNvGrpSpPr>
                <a:grpSpLocks/>
              </p:cNvGrpSpPr>
              <p:nvPr/>
            </p:nvGrpSpPr>
            <p:grpSpPr bwMode="auto">
              <a:xfrm flipH="1">
                <a:off x="532026" y="3878295"/>
                <a:ext cx="1107141" cy="990600"/>
                <a:chOff x="3168" y="1824"/>
                <a:chExt cx="912" cy="816"/>
              </a:xfrm>
            </p:grpSpPr>
            <p:sp>
              <p:nvSpPr>
                <p:cNvPr id="6" name="Freeform 3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7" name="Freeform 4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" name="Freeform 5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9" name="Freeform 6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0" name="Freeform 7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1" name="Freeform 8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2" name="Freeform 9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3" name="Freeform 10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4" name="Freeform 11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2135419" y="3324100"/>
                <a:ext cx="820051" cy="670736"/>
                <a:chOff x="2579784" y="3325091"/>
                <a:chExt cx="820051" cy="670736"/>
              </a:xfrm>
            </p:grpSpPr>
            <p:sp>
              <p:nvSpPr>
                <p:cNvPr id="15" name="Rounded Rectangular Callout 14"/>
                <p:cNvSpPr/>
                <p:nvPr/>
              </p:nvSpPr>
              <p:spPr bwMode="auto">
                <a:xfrm>
                  <a:off x="2579784" y="3325091"/>
                  <a:ext cx="820051" cy="670736"/>
                </a:xfrm>
                <a:prstGeom prst="wedgeRoundRectCallout">
                  <a:avLst>
                    <a:gd name="adj1" fmla="val -101458"/>
                    <a:gd name="adj2" fmla="val 49290"/>
                    <a:gd name="adj3" fmla="val 16667"/>
                  </a:avLst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16" name="Picture 2" descr="http://b2b.cbsimg.net/blogs/cherry09062012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91469" y="3325091"/>
                  <a:ext cx="488447" cy="5532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74" name="Group 73"/>
            <p:cNvGrpSpPr/>
            <p:nvPr/>
          </p:nvGrpSpPr>
          <p:grpSpPr>
            <a:xfrm>
              <a:off x="768104" y="2182632"/>
              <a:ext cx="2423444" cy="1544795"/>
              <a:chOff x="532026" y="3324100"/>
              <a:chExt cx="2423444" cy="1544795"/>
            </a:xfrm>
          </p:grpSpPr>
          <p:grpSp>
            <p:nvGrpSpPr>
              <p:cNvPr id="75" name="Group 2"/>
              <p:cNvGrpSpPr>
                <a:grpSpLocks/>
              </p:cNvGrpSpPr>
              <p:nvPr/>
            </p:nvGrpSpPr>
            <p:grpSpPr bwMode="auto">
              <a:xfrm flipH="1">
                <a:off x="532026" y="3878295"/>
                <a:ext cx="1107141" cy="990600"/>
                <a:chOff x="3168" y="1824"/>
                <a:chExt cx="912" cy="816"/>
              </a:xfrm>
            </p:grpSpPr>
            <p:sp>
              <p:nvSpPr>
                <p:cNvPr id="79" name="Freeform 3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0" name="Freeform 4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1" name="Freeform 5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2" name="Freeform 6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3" name="Freeform 7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4" name="Freeform 8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5" name="Freeform 9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6" name="Freeform 10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87" name="Freeform 11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76" name="Group 75"/>
              <p:cNvGrpSpPr/>
              <p:nvPr/>
            </p:nvGrpSpPr>
            <p:grpSpPr>
              <a:xfrm>
                <a:off x="2135419" y="3324100"/>
                <a:ext cx="820051" cy="670736"/>
                <a:chOff x="2579784" y="3325091"/>
                <a:chExt cx="820051" cy="670736"/>
              </a:xfrm>
            </p:grpSpPr>
            <p:sp>
              <p:nvSpPr>
                <p:cNvPr id="77" name="Rounded Rectangular Callout 76"/>
                <p:cNvSpPr/>
                <p:nvPr/>
              </p:nvSpPr>
              <p:spPr bwMode="auto">
                <a:xfrm>
                  <a:off x="2579784" y="3325091"/>
                  <a:ext cx="820051" cy="670736"/>
                </a:xfrm>
                <a:prstGeom prst="wedgeRoundRectCallout">
                  <a:avLst>
                    <a:gd name="adj1" fmla="val -101458"/>
                    <a:gd name="adj2" fmla="val 49290"/>
                    <a:gd name="adj3" fmla="val 16667"/>
                  </a:avLst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78" name="Picture 2" descr="http://b2b.cbsimg.net/blogs/cherry09062012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91469" y="3325091"/>
                  <a:ext cx="488447" cy="5532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88" name="Group 87"/>
            <p:cNvGrpSpPr/>
            <p:nvPr/>
          </p:nvGrpSpPr>
          <p:grpSpPr>
            <a:xfrm>
              <a:off x="920504" y="2335032"/>
              <a:ext cx="2423444" cy="1544795"/>
              <a:chOff x="532026" y="3324100"/>
              <a:chExt cx="2423444" cy="1544795"/>
            </a:xfrm>
          </p:grpSpPr>
          <p:grpSp>
            <p:nvGrpSpPr>
              <p:cNvPr id="89" name="Group 2"/>
              <p:cNvGrpSpPr>
                <a:grpSpLocks/>
              </p:cNvGrpSpPr>
              <p:nvPr/>
            </p:nvGrpSpPr>
            <p:grpSpPr bwMode="auto">
              <a:xfrm flipH="1">
                <a:off x="532026" y="3878295"/>
                <a:ext cx="1107141" cy="990600"/>
                <a:chOff x="3168" y="1824"/>
                <a:chExt cx="912" cy="816"/>
              </a:xfrm>
            </p:grpSpPr>
            <p:sp>
              <p:nvSpPr>
                <p:cNvPr id="93" name="Freeform 3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94" name="Freeform 4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95" name="Freeform 5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96" name="Freeform 6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97" name="Freeform 7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98" name="Freeform 8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99" name="Freeform 9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00" name="Freeform 10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01" name="Freeform 11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>
              <a:xfrm>
                <a:off x="2135419" y="3324100"/>
                <a:ext cx="820051" cy="670736"/>
                <a:chOff x="2579784" y="3325091"/>
                <a:chExt cx="820051" cy="670736"/>
              </a:xfrm>
            </p:grpSpPr>
            <p:sp>
              <p:nvSpPr>
                <p:cNvPr id="91" name="Rounded Rectangular Callout 90"/>
                <p:cNvSpPr/>
                <p:nvPr/>
              </p:nvSpPr>
              <p:spPr bwMode="auto">
                <a:xfrm>
                  <a:off x="2579784" y="3325091"/>
                  <a:ext cx="820051" cy="670736"/>
                </a:xfrm>
                <a:prstGeom prst="wedgeRoundRectCallout">
                  <a:avLst>
                    <a:gd name="adj1" fmla="val -101458"/>
                    <a:gd name="adj2" fmla="val 49290"/>
                    <a:gd name="adj3" fmla="val 16667"/>
                  </a:avLst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92" name="Picture 2" descr="http://b2b.cbsimg.net/blogs/cherry09062012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91469" y="3325091"/>
                  <a:ext cx="488447" cy="5532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74" name="Group 173"/>
          <p:cNvGrpSpPr/>
          <p:nvPr/>
        </p:nvGrpSpPr>
        <p:grpSpPr>
          <a:xfrm>
            <a:off x="6662613" y="2809024"/>
            <a:ext cx="1544520" cy="1050457"/>
            <a:chOff x="6416893" y="3155204"/>
            <a:chExt cx="1544520" cy="1050457"/>
          </a:xfrm>
        </p:grpSpPr>
        <p:grpSp>
          <p:nvGrpSpPr>
            <p:cNvPr id="144" name="Group 38"/>
            <p:cNvGrpSpPr>
              <a:grpSpLocks/>
            </p:cNvGrpSpPr>
            <p:nvPr/>
          </p:nvGrpSpPr>
          <p:grpSpPr bwMode="auto">
            <a:xfrm flipH="1">
              <a:off x="6416893" y="3155204"/>
              <a:ext cx="1239720" cy="745657"/>
              <a:chOff x="1295" y="669"/>
              <a:chExt cx="1115" cy="671"/>
            </a:xfrm>
          </p:grpSpPr>
          <p:sp>
            <p:nvSpPr>
              <p:cNvPr id="145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369 h 624"/>
                  <a:gd name="T4" fmla="*/ 912 w 912"/>
                  <a:gd name="T5" fmla="*/ 369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6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7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8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9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06 w 537"/>
                  <a:gd name="T1" fmla="*/ 120 h 359"/>
                  <a:gd name="T2" fmla="*/ 210 w 537"/>
                  <a:gd name="T3" fmla="*/ 156 h 359"/>
                  <a:gd name="T4" fmla="*/ 100 w 537"/>
                  <a:gd name="T5" fmla="*/ 167 h 359"/>
                  <a:gd name="T6" fmla="*/ 0 w 537"/>
                  <a:gd name="T7" fmla="*/ 82 h 359"/>
                  <a:gd name="T8" fmla="*/ 171 w 537"/>
                  <a:gd name="T9" fmla="*/ 0 h 359"/>
                  <a:gd name="T10" fmla="*/ 327 w 537"/>
                  <a:gd name="T11" fmla="*/ 57 h 359"/>
                  <a:gd name="T12" fmla="*/ 307 w 537"/>
                  <a:gd name="T13" fmla="*/ 71 h 359"/>
                  <a:gd name="T14" fmla="*/ 167 w 537"/>
                  <a:gd name="T15" fmla="*/ 35 h 359"/>
                  <a:gd name="T16" fmla="*/ 55 w 537"/>
                  <a:gd name="T17" fmla="*/ 82 h 359"/>
                  <a:gd name="T18" fmla="*/ 123 w 537"/>
                  <a:gd name="T19" fmla="*/ 141 h 359"/>
                  <a:gd name="T20" fmla="*/ 206 w 537"/>
                  <a:gd name="T21" fmla="*/ 120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0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120 w 537"/>
                  <a:gd name="T1" fmla="*/ 115 h 359"/>
                  <a:gd name="T2" fmla="*/ 123 w 537"/>
                  <a:gd name="T3" fmla="*/ 150 h 359"/>
                  <a:gd name="T4" fmla="*/ 58 w 537"/>
                  <a:gd name="T5" fmla="*/ 160 h 359"/>
                  <a:gd name="T6" fmla="*/ 0 w 537"/>
                  <a:gd name="T7" fmla="*/ 79 h 359"/>
                  <a:gd name="T8" fmla="*/ 100 w 537"/>
                  <a:gd name="T9" fmla="*/ 0 h 359"/>
                  <a:gd name="T10" fmla="*/ 191 w 537"/>
                  <a:gd name="T11" fmla="*/ 55 h 359"/>
                  <a:gd name="T12" fmla="*/ 179 w 537"/>
                  <a:gd name="T13" fmla="*/ 68 h 359"/>
                  <a:gd name="T14" fmla="*/ 97 w 537"/>
                  <a:gd name="T15" fmla="*/ 33 h 359"/>
                  <a:gd name="T16" fmla="*/ 32 w 537"/>
                  <a:gd name="T17" fmla="*/ 79 h 359"/>
                  <a:gd name="T18" fmla="*/ 72 w 537"/>
                  <a:gd name="T19" fmla="*/ 136 h 359"/>
                  <a:gd name="T20" fmla="*/ 120 w 537"/>
                  <a:gd name="T21" fmla="*/ 115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1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2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3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54" name="Group 38"/>
            <p:cNvGrpSpPr>
              <a:grpSpLocks/>
            </p:cNvGrpSpPr>
            <p:nvPr/>
          </p:nvGrpSpPr>
          <p:grpSpPr bwMode="auto">
            <a:xfrm flipH="1">
              <a:off x="6569293" y="3307604"/>
              <a:ext cx="1239720" cy="745657"/>
              <a:chOff x="1295" y="669"/>
              <a:chExt cx="1115" cy="671"/>
            </a:xfrm>
          </p:grpSpPr>
          <p:sp>
            <p:nvSpPr>
              <p:cNvPr id="155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369 h 624"/>
                  <a:gd name="T4" fmla="*/ 912 w 912"/>
                  <a:gd name="T5" fmla="*/ 369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6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7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8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59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06 w 537"/>
                  <a:gd name="T1" fmla="*/ 120 h 359"/>
                  <a:gd name="T2" fmla="*/ 210 w 537"/>
                  <a:gd name="T3" fmla="*/ 156 h 359"/>
                  <a:gd name="T4" fmla="*/ 100 w 537"/>
                  <a:gd name="T5" fmla="*/ 167 h 359"/>
                  <a:gd name="T6" fmla="*/ 0 w 537"/>
                  <a:gd name="T7" fmla="*/ 82 h 359"/>
                  <a:gd name="T8" fmla="*/ 171 w 537"/>
                  <a:gd name="T9" fmla="*/ 0 h 359"/>
                  <a:gd name="T10" fmla="*/ 327 w 537"/>
                  <a:gd name="T11" fmla="*/ 57 h 359"/>
                  <a:gd name="T12" fmla="*/ 307 w 537"/>
                  <a:gd name="T13" fmla="*/ 71 h 359"/>
                  <a:gd name="T14" fmla="*/ 167 w 537"/>
                  <a:gd name="T15" fmla="*/ 35 h 359"/>
                  <a:gd name="T16" fmla="*/ 55 w 537"/>
                  <a:gd name="T17" fmla="*/ 82 h 359"/>
                  <a:gd name="T18" fmla="*/ 123 w 537"/>
                  <a:gd name="T19" fmla="*/ 141 h 359"/>
                  <a:gd name="T20" fmla="*/ 206 w 537"/>
                  <a:gd name="T21" fmla="*/ 120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0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120 w 537"/>
                  <a:gd name="T1" fmla="*/ 115 h 359"/>
                  <a:gd name="T2" fmla="*/ 123 w 537"/>
                  <a:gd name="T3" fmla="*/ 150 h 359"/>
                  <a:gd name="T4" fmla="*/ 58 w 537"/>
                  <a:gd name="T5" fmla="*/ 160 h 359"/>
                  <a:gd name="T6" fmla="*/ 0 w 537"/>
                  <a:gd name="T7" fmla="*/ 79 h 359"/>
                  <a:gd name="T8" fmla="*/ 100 w 537"/>
                  <a:gd name="T9" fmla="*/ 0 h 359"/>
                  <a:gd name="T10" fmla="*/ 191 w 537"/>
                  <a:gd name="T11" fmla="*/ 55 h 359"/>
                  <a:gd name="T12" fmla="*/ 179 w 537"/>
                  <a:gd name="T13" fmla="*/ 68 h 359"/>
                  <a:gd name="T14" fmla="*/ 97 w 537"/>
                  <a:gd name="T15" fmla="*/ 33 h 359"/>
                  <a:gd name="T16" fmla="*/ 32 w 537"/>
                  <a:gd name="T17" fmla="*/ 79 h 359"/>
                  <a:gd name="T18" fmla="*/ 72 w 537"/>
                  <a:gd name="T19" fmla="*/ 136 h 359"/>
                  <a:gd name="T20" fmla="*/ 120 w 537"/>
                  <a:gd name="T21" fmla="*/ 115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1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2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3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64" name="Group 38"/>
            <p:cNvGrpSpPr>
              <a:grpSpLocks/>
            </p:cNvGrpSpPr>
            <p:nvPr/>
          </p:nvGrpSpPr>
          <p:grpSpPr bwMode="auto">
            <a:xfrm flipH="1">
              <a:off x="6721693" y="3460004"/>
              <a:ext cx="1239720" cy="745657"/>
              <a:chOff x="1295" y="669"/>
              <a:chExt cx="1115" cy="671"/>
            </a:xfrm>
          </p:grpSpPr>
          <p:sp>
            <p:nvSpPr>
              <p:cNvPr id="165" name="Freeform 39"/>
              <p:cNvSpPr>
                <a:spLocks/>
              </p:cNvSpPr>
              <p:nvPr/>
            </p:nvSpPr>
            <p:spPr bwMode="auto">
              <a:xfrm>
                <a:off x="1344" y="720"/>
                <a:ext cx="912" cy="480"/>
              </a:xfrm>
              <a:custGeom>
                <a:avLst/>
                <a:gdLst>
                  <a:gd name="T0" fmla="*/ 0 w 912"/>
                  <a:gd name="T1" fmla="*/ 0 h 624"/>
                  <a:gd name="T2" fmla="*/ 384 w 912"/>
                  <a:gd name="T3" fmla="*/ 369 h 624"/>
                  <a:gd name="T4" fmla="*/ 912 w 912"/>
                  <a:gd name="T5" fmla="*/ 369 h 624"/>
                  <a:gd name="T6" fmla="*/ 384 w 912"/>
                  <a:gd name="T7" fmla="*/ 0 h 624"/>
                  <a:gd name="T8" fmla="*/ 0 w 912"/>
                  <a:gd name="T9" fmla="*/ 0 h 6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624"/>
                  <a:gd name="T17" fmla="*/ 912 w 912"/>
                  <a:gd name="T18" fmla="*/ 624 h 6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624">
                    <a:moveTo>
                      <a:pt x="0" y="0"/>
                    </a:moveTo>
                    <a:lnTo>
                      <a:pt x="384" y="624"/>
                    </a:lnTo>
                    <a:lnTo>
                      <a:pt x="912" y="624"/>
                    </a:lnTo>
                    <a:lnTo>
                      <a:pt x="3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6" name="Rectangle 40"/>
              <p:cNvSpPr>
                <a:spLocks noChangeArrowheads="1"/>
              </p:cNvSpPr>
              <p:nvPr/>
            </p:nvSpPr>
            <p:spPr bwMode="auto">
              <a:xfrm>
                <a:off x="1728" y="1200"/>
                <a:ext cx="530" cy="140"/>
              </a:xfrm>
              <a:prstGeom prst="rect">
                <a:avLst/>
              </a:prstGeom>
              <a:solidFill>
                <a:srgbClr val="DDDDDD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7" name="Freeform 41"/>
              <p:cNvSpPr>
                <a:spLocks/>
              </p:cNvSpPr>
              <p:nvPr/>
            </p:nvSpPr>
            <p:spPr bwMode="auto">
              <a:xfrm>
                <a:off x="1335" y="720"/>
                <a:ext cx="393" cy="615"/>
              </a:xfrm>
              <a:custGeom>
                <a:avLst/>
                <a:gdLst>
                  <a:gd name="T0" fmla="*/ 9 w 393"/>
                  <a:gd name="T1" fmla="*/ 0 h 615"/>
                  <a:gd name="T2" fmla="*/ 0 w 393"/>
                  <a:gd name="T3" fmla="*/ 121 h 615"/>
                  <a:gd name="T4" fmla="*/ 393 w 393"/>
                  <a:gd name="T5" fmla="*/ 615 h 615"/>
                  <a:gd name="T6" fmla="*/ 393 w 393"/>
                  <a:gd name="T7" fmla="*/ 480 h 615"/>
                  <a:gd name="T8" fmla="*/ 9 w 393"/>
                  <a:gd name="T9" fmla="*/ 0 h 6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3"/>
                  <a:gd name="T16" fmla="*/ 0 h 615"/>
                  <a:gd name="T17" fmla="*/ 393 w 393"/>
                  <a:gd name="T18" fmla="*/ 615 h 6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3" h="615">
                    <a:moveTo>
                      <a:pt x="9" y="0"/>
                    </a:moveTo>
                    <a:lnTo>
                      <a:pt x="0" y="121"/>
                    </a:lnTo>
                    <a:lnTo>
                      <a:pt x="393" y="615"/>
                    </a:lnTo>
                    <a:lnTo>
                      <a:pt x="393" y="4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8" name="Freeform 42"/>
              <p:cNvSpPr>
                <a:spLocks/>
              </p:cNvSpPr>
              <p:nvPr/>
            </p:nvSpPr>
            <p:spPr bwMode="auto">
              <a:xfrm>
                <a:off x="1335" y="912"/>
                <a:ext cx="537" cy="359"/>
              </a:xfrm>
              <a:custGeom>
                <a:avLst/>
                <a:gdLst>
                  <a:gd name="T0" fmla="*/ 338 w 537"/>
                  <a:gd name="T1" fmla="*/ 258 h 359"/>
                  <a:gd name="T2" fmla="*/ 345 w 537"/>
                  <a:gd name="T3" fmla="*/ 336 h 359"/>
                  <a:gd name="T4" fmla="*/ 164 w 537"/>
                  <a:gd name="T5" fmla="*/ 359 h 359"/>
                  <a:gd name="T6" fmla="*/ 0 w 537"/>
                  <a:gd name="T7" fmla="*/ 176 h 359"/>
                  <a:gd name="T8" fmla="*/ 281 w 537"/>
                  <a:gd name="T9" fmla="*/ 0 h 359"/>
                  <a:gd name="T10" fmla="*/ 537 w 537"/>
                  <a:gd name="T11" fmla="*/ 122 h 359"/>
                  <a:gd name="T12" fmla="*/ 505 w 537"/>
                  <a:gd name="T13" fmla="*/ 153 h 359"/>
                  <a:gd name="T14" fmla="*/ 274 w 537"/>
                  <a:gd name="T15" fmla="*/ 75 h 359"/>
                  <a:gd name="T16" fmla="*/ 91 w 537"/>
                  <a:gd name="T17" fmla="*/ 176 h 359"/>
                  <a:gd name="T18" fmla="*/ 201 w 537"/>
                  <a:gd name="T19" fmla="*/ 304 h 359"/>
                  <a:gd name="T20" fmla="*/ 338 w 537"/>
                  <a:gd name="T21" fmla="*/ 258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9" name="Freeform 43"/>
              <p:cNvSpPr>
                <a:spLocks/>
              </p:cNvSpPr>
              <p:nvPr/>
            </p:nvSpPr>
            <p:spPr bwMode="auto">
              <a:xfrm>
                <a:off x="1309" y="789"/>
                <a:ext cx="419" cy="245"/>
              </a:xfrm>
              <a:custGeom>
                <a:avLst/>
                <a:gdLst>
                  <a:gd name="T0" fmla="*/ 206 w 537"/>
                  <a:gd name="T1" fmla="*/ 120 h 359"/>
                  <a:gd name="T2" fmla="*/ 210 w 537"/>
                  <a:gd name="T3" fmla="*/ 156 h 359"/>
                  <a:gd name="T4" fmla="*/ 100 w 537"/>
                  <a:gd name="T5" fmla="*/ 167 h 359"/>
                  <a:gd name="T6" fmla="*/ 0 w 537"/>
                  <a:gd name="T7" fmla="*/ 82 h 359"/>
                  <a:gd name="T8" fmla="*/ 171 w 537"/>
                  <a:gd name="T9" fmla="*/ 0 h 359"/>
                  <a:gd name="T10" fmla="*/ 327 w 537"/>
                  <a:gd name="T11" fmla="*/ 57 h 359"/>
                  <a:gd name="T12" fmla="*/ 307 w 537"/>
                  <a:gd name="T13" fmla="*/ 71 h 359"/>
                  <a:gd name="T14" fmla="*/ 167 w 537"/>
                  <a:gd name="T15" fmla="*/ 35 h 359"/>
                  <a:gd name="T16" fmla="*/ 55 w 537"/>
                  <a:gd name="T17" fmla="*/ 82 h 359"/>
                  <a:gd name="T18" fmla="*/ 123 w 537"/>
                  <a:gd name="T19" fmla="*/ 141 h 359"/>
                  <a:gd name="T20" fmla="*/ 206 w 537"/>
                  <a:gd name="T21" fmla="*/ 120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0" name="Freeform 44"/>
              <p:cNvSpPr>
                <a:spLocks/>
              </p:cNvSpPr>
              <p:nvPr/>
            </p:nvSpPr>
            <p:spPr bwMode="auto">
              <a:xfrm>
                <a:off x="1295" y="672"/>
                <a:ext cx="320" cy="240"/>
              </a:xfrm>
              <a:custGeom>
                <a:avLst/>
                <a:gdLst>
                  <a:gd name="T0" fmla="*/ 120 w 537"/>
                  <a:gd name="T1" fmla="*/ 115 h 359"/>
                  <a:gd name="T2" fmla="*/ 123 w 537"/>
                  <a:gd name="T3" fmla="*/ 150 h 359"/>
                  <a:gd name="T4" fmla="*/ 58 w 537"/>
                  <a:gd name="T5" fmla="*/ 160 h 359"/>
                  <a:gd name="T6" fmla="*/ 0 w 537"/>
                  <a:gd name="T7" fmla="*/ 79 h 359"/>
                  <a:gd name="T8" fmla="*/ 100 w 537"/>
                  <a:gd name="T9" fmla="*/ 0 h 359"/>
                  <a:gd name="T10" fmla="*/ 191 w 537"/>
                  <a:gd name="T11" fmla="*/ 55 h 359"/>
                  <a:gd name="T12" fmla="*/ 179 w 537"/>
                  <a:gd name="T13" fmla="*/ 68 h 359"/>
                  <a:gd name="T14" fmla="*/ 97 w 537"/>
                  <a:gd name="T15" fmla="*/ 33 h 359"/>
                  <a:gd name="T16" fmla="*/ 32 w 537"/>
                  <a:gd name="T17" fmla="*/ 79 h 359"/>
                  <a:gd name="T18" fmla="*/ 72 w 537"/>
                  <a:gd name="T19" fmla="*/ 136 h 359"/>
                  <a:gd name="T20" fmla="*/ 120 w 537"/>
                  <a:gd name="T21" fmla="*/ 115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7"/>
                  <a:gd name="T34" fmla="*/ 0 h 359"/>
                  <a:gd name="T35" fmla="*/ 537 w 537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7" h="359">
                    <a:moveTo>
                      <a:pt x="338" y="258"/>
                    </a:moveTo>
                    <a:lnTo>
                      <a:pt x="345" y="336"/>
                    </a:lnTo>
                    <a:lnTo>
                      <a:pt x="164" y="359"/>
                    </a:lnTo>
                    <a:lnTo>
                      <a:pt x="0" y="176"/>
                    </a:lnTo>
                    <a:lnTo>
                      <a:pt x="281" y="0"/>
                    </a:lnTo>
                    <a:lnTo>
                      <a:pt x="537" y="122"/>
                    </a:lnTo>
                    <a:lnTo>
                      <a:pt x="505" y="153"/>
                    </a:lnTo>
                    <a:lnTo>
                      <a:pt x="274" y="75"/>
                    </a:lnTo>
                    <a:lnTo>
                      <a:pt x="91" y="176"/>
                    </a:lnTo>
                    <a:lnTo>
                      <a:pt x="201" y="304"/>
                    </a:lnTo>
                    <a:lnTo>
                      <a:pt x="338" y="25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1" name="Freeform 45"/>
              <p:cNvSpPr>
                <a:spLocks/>
              </p:cNvSpPr>
              <p:nvPr/>
            </p:nvSpPr>
            <p:spPr bwMode="auto">
              <a:xfrm>
                <a:off x="1770" y="789"/>
                <a:ext cx="419" cy="245"/>
              </a:xfrm>
              <a:custGeom>
                <a:avLst/>
                <a:gdLst>
                  <a:gd name="T0" fmla="*/ 241 w 419"/>
                  <a:gd name="T1" fmla="*/ 171 h 245"/>
                  <a:gd name="T2" fmla="*/ 260 w 419"/>
                  <a:gd name="T3" fmla="*/ 217 h 245"/>
                  <a:gd name="T4" fmla="*/ 291 w 419"/>
                  <a:gd name="T5" fmla="*/ 245 h 245"/>
                  <a:gd name="T6" fmla="*/ 419 w 419"/>
                  <a:gd name="T7" fmla="*/ 120 h 245"/>
                  <a:gd name="T8" fmla="*/ 200 w 419"/>
                  <a:gd name="T9" fmla="*/ 0 h 245"/>
                  <a:gd name="T10" fmla="*/ 0 w 419"/>
                  <a:gd name="T11" fmla="*/ 83 h 245"/>
                  <a:gd name="T12" fmla="*/ 25 w 419"/>
                  <a:gd name="T13" fmla="*/ 104 h 245"/>
                  <a:gd name="T14" fmla="*/ 205 w 419"/>
                  <a:gd name="T15" fmla="*/ 51 h 245"/>
                  <a:gd name="T16" fmla="*/ 348 w 419"/>
                  <a:gd name="T17" fmla="*/ 120 h 245"/>
                  <a:gd name="T18" fmla="*/ 262 w 419"/>
                  <a:gd name="T19" fmla="*/ 207 h 245"/>
                  <a:gd name="T20" fmla="*/ 241 w 419"/>
                  <a:gd name="T21" fmla="*/ 171 h 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9"/>
                  <a:gd name="T34" fmla="*/ 0 h 245"/>
                  <a:gd name="T35" fmla="*/ 419 w 419"/>
                  <a:gd name="T36" fmla="*/ 245 h 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9" h="245">
                    <a:moveTo>
                      <a:pt x="241" y="171"/>
                    </a:moveTo>
                    <a:lnTo>
                      <a:pt x="260" y="217"/>
                    </a:lnTo>
                    <a:lnTo>
                      <a:pt x="291" y="245"/>
                    </a:lnTo>
                    <a:lnTo>
                      <a:pt x="419" y="120"/>
                    </a:lnTo>
                    <a:lnTo>
                      <a:pt x="200" y="0"/>
                    </a:lnTo>
                    <a:lnTo>
                      <a:pt x="0" y="83"/>
                    </a:lnTo>
                    <a:lnTo>
                      <a:pt x="25" y="104"/>
                    </a:lnTo>
                    <a:lnTo>
                      <a:pt x="205" y="51"/>
                    </a:lnTo>
                    <a:lnTo>
                      <a:pt x="348" y="120"/>
                    </a:lnTo>
                    <a:lnTo>
                      <a:pt x="262" y="207"/>
                    </a:lnTo>
                    <a:lnTo>
                      <a:pt x="241" y="1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2" name="Freeform 46"/>
              <p:cNvSpPr>
                <a:spLocks/>
              </p:cNvSpPr>
              <p:nvPr/>
            </p:nvSpPr>
            <p:spPr bwMode="auto">
              <a:xfrm>
                <a:off x="1673" y="669"/>
                <a:ext cx="320" cy="240"/>
              </a:xfrm>
              <a:custGeom>
                <a:avLst/>
                <a:gdLst>
                  <a:gd name="T0" fmla="*/ 201 w 320"/>
                  <a:gd name="T1" fmla="*/ 172 h 240"/>
                  <a:gd name="T2" fmla="*/ 274 w 320"/>
                  <a:gd name="T3" fmla="*/ 227 h 240"/>
                  <a:gd name="T4" fmla="*/ 222 w 320"/>
                  <a:gd name="T5" fmla="*/ 240 h 240"/>
                  <a:gd name="T6" fmla="*/ 320 w 320"/>
                  <a:gd name="T7" fmla="*/ 118 h 240"/>
                  <a:gd name="T8" fmla="*/ 153 w 320"/>
                  <a:gd name="T9" fmla="*/ 0 h 240"/>
                  <a:gd name="T10" fmla="*/ 0 w 320"/>
                  <a:gd name="T11" fmla="*/ 82 h 240"/>
                  <a:gd name="T12" fmla="*/ 19 w 320"/>
                  <a:gd name="T13" fmla="*/ 102 h 240"/>
                  <a:gd name="T14" fmla="*/ 157 w 320"/>
                  <a:gd name="T15" fmla="*/ 50 h 240"/>
                  <a:gd name="T16" fmla="*/ 266 w 320"/>
                  <a:gd name="T17" fmla="*/ 118 h 240"/>
                  <a:gd name="T18" fmla="*/ 200 w 320"/>
                  <a:gd name="T19" fmla="*/ 203 h 240"/>
                  <a:gd name="T20" fmla="*/ 201 w 320"/>
                  <a:gd name="T21" fmla="*/ 172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0"/>
                  <a:gd name="T34" fmla="*/ 0 h 240"/>
                  <a:gd name="T35" fmla="*/ 320 w 32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0" h="240">
                    <a:moveTo>
                      <a:pt x="201" y="172"/>
                    </a:moveTo>
                    <a:lnTo>
                      <a:pt x="274" y="227"/>
                    </a:lnTo>
                    <a:lnTo>
                      <a:pt x="222" y="240"/>
                    </a:lnTo>
                    <a:lnTo>
                      <a:pt x="320" y="118"/>
                    </a:lnTo>
                    <a:lnTo>
                      <a:pt x="153" y="0"/>
                    </a:lnTo>
                    <a:lnTo>
                      <a:pt x="0" y="82"/>
                    </a:lnTo>
                    <a:lnTo>
                      <a:pt x="19" y="102"/>
                    </a:lnTo>
                    <a:lnTo>
                      <a:pt x="157" y="50"/>
                    </a:lnTo>
                    <a:lnTo>
                      <a:pt x="266" y="118"/>
                    </a:lnTo>
                    <a:lnTo>
                      <a:pt x="200" y="203"/>
                    </a:lnTo>
                    <a:lnTo>
                      <a:pt x="201" y="17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3" name="Freeform 47"/>
              <p:cNvSpPr>
                <a:spLocks/>
              </p:cNvSpPr>
              <p:nvPr/>
            </p:nvSpPr>
            <p:spPr bwMode="auto">
              <a:xfrm>
                <a:off x="1873" y="854"/>
                <a:ext cx="537" cy="359"/>
              </a:xfrm>
              <a:custGeom>
                <a:avLst/>
                <a:gdLst>
                  <a:gd name="T0" fmla="*/ 349 w 537"/>
                  <a:gd name="T1" fmla="*/ 316 h 359"/>
                  <a:gd name="T2" fmla="*/ 330 w 537"/>
                  <a:gd name="T3" fmla="*/ 307 h 359"/>
                  <a:gd name="T4" fmla="*/ 321 w 537"/>
                  <a:gd name="T5" fmla="*/ 344 h 359"/>
                  <a:gd name="T6" fmla="*/ 373 w 537"/>
                  <a:gd name="T7" fmla="*/ 359 h 359"/>
                  <a:gd name="T8" fmla="*/ 537 w 537"/>
                  <a:gd name="T9" fmla="*/ 176 h 359"/>
                  <a:gd name="T10" fmla="*/ 256 w 537"/>
                  <a:gd name="T11" fmla="*/ 0 h 359"/>
                  <a:gd name="T12" fmla="*/ 0 w 537"/>
                  <a:gd name="T13" fmla="*/ 122 h 359"/>
                  <a:gd name="T14" fmla="*/ 32 w 537"/>
                  <a:gd name="T15" fmla="*/ 153 h 359"/>
                  <a:gd name="T16" fmla="*/ 263 w 537"/>
                  <a:gd name="T17" fmla="*/ 75 h 359"/>
                  <a:gd name="T18" fmla="*/ 446 w 537"/>
                  <a:gd name="T19" fmla="*/ 176 h 359"/>
                  <a:gd name="T20" fmla="*/ 336 w 537"/>
                  <a:gd name="T21" fmla="*/ 304 h 359"/>
                  <a:gd name="T22" fmla="*/ 349 w 537"/>
                  <a:gd name="T23" fmla="*/ 289 h 359"/>
                  <a:gd name="T24" fmla="*/ 330 w 537"/>
                  <a:gd name="T25" fmla="*/ 289 h 359"/>
                  <a:gd name="T26" fmla="*/ 312 w 537"/>
                  <a:gd name="T27" fmla="*/ 289 h 359"/>
                  <a:gd name="T28" fmla="*/ 349 w 537"/>
                  <a:gd name="T29" fmla="*/ 316 h 3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7"/>
                  <a:gd name="T46" fmla="*/ 0 h 359"/>
                  <a:gd name="T47" fmla="*/ 537 w 537"/>
                  <a:gd name="T48" fmla="*/ 359 h 3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7" h="359">
                    <a:moveTo>
                      <a:pt x="349" y="316"/>
                    </a:moveTo>
                    <a:lnTo>
                      <a:pt x="330" y="307"/>
                    </a:lnTo>
                    <a:lnTo>
                      <a:pt x="321" y="344"/>
                    </a:lnTo>
                    <a:lnTo>
                      <a:pt x="373" y="359"/>
                    </a:lnTo>
                    <a:lnTo>
                      <a:pt x="537" y="176"/>
                    </a:lnTo>
                    <a:lnTo>
                      <a:pt x="256" y="0"/>
                    </a:lnTo>
                    <a:lnTo>
                      <a:pt x="0" y="122"/>
                    </a:lnTo>
                    <a:lnTo>
                      <a:pt x="32" y="153"/>
                    </a:lnTo>
                    <a:lnTo>
                      <a:pt x="263" y="75"/>
                    </a:lnTo>
                    <a:lnTo>
                      <a:pt x="446" y="176"/>
                    </a:lnTo>
                    <a:lnTo>
                      <a:pt x="336" y="304"/>
                    </a:lnTo>
                    <a:lnTo>
                      <a:pt x="349" y="289"/>
                    </a:lnTo>
                    <a:lnTo>
                      <a:pt x="330" y="289"/>
                    </a:lnTo>
                    <a:lnTo>
                      <a:pt x="312" y="289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203" name="Group 202"/>
          <p:cNvGrpSpPr/>
          <p:nvPr/>
        </p:nvGrpSpPr>
        <p:grpSpPr>
          <a:xfrm>
            <a:off x="3808504" y="2155896"/>
            <a:ext cx="2728244" cy="1849595"/>
            <a:chOff x="3808504" y="2155896"/>
            <a:chExt cx="2728244" cy="1849595"/>
          </a:xfrm>
        </p:grpSpPr>
        <p:grpSp>
          <p:nvGrpSpPr>
            <p:cNvPr id="176" name="Group 175"/>
            <p:cNvGrpSpPr/>
            <p:nvPr/>
          </p:nvGrpSpPr>
          <p:grpSpPr>
            <a:xfrm>
              <a:off x="3808504" y="2155896"/>
              <a:ext cx="2423444" cy="1544795"/>
              <a:chOff x="3808504" y="2155896"/>
              <a:chExt cx="2423444" cy="1544795"/>
            </a:xfrm>
          </p:grpSpPr>
          <p:grpSp>
            <p:nvGrpSpPr>
              <p:cNvPr id="103" name="Group 2"/>
              <p:cNvGrpSpPr>
                <a:grpSpLocks/>
              </p:cNvGrpSpPr>
              <p:nvPr/>
            </p:nvGrpSpPr>
            <p:grpSpPr bwMode="auto">
              <a:xfrm flipH="1">
                <a:off x="3808504" y="2710091"/>
                <a:ext cx="1107141" cy="990600"/>
                <a:chOff x="3168" y="1824"/>
                <a:chExt cx="912" cy="816"/>
              </a:xfrm>
            </p:grpSpPr>
            <p:sp>
              <p:nvSpPr>
                <p:cNvPr id="107" name="Freeform 3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08" name="Freeform 4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09" name="Freeform 5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10" name="Freeform 6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11" name="Freeform 7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12" name="Freeform 8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13" name="Freeform 9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14" name="Freeform 10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15" name="Freeform 11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105" name="Rounded Rectangular Callout 104"/>
              <p:cNvSpPr/>
              <p:nvPr/>
            </p:nvSpPr>
            <p:spPr bwMode="auto">
              <a:xfrm>
                <a:off x="5411897" y="2155896"/>
                <a:ext cx="820051" cy="670736"/>
              </a:xfrm>
              <a:prstGeom prst="wedgeRoundRectCallout">
                <a:avLst>
                  <a:gd name="adj1" fmla="val -101458"/>
                  <a:gd name="adj2" fmla="val 49290"/>
                  <a:gd name="adj3" fmla="val 16667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75" name="Picture 8" descr="https://encrypted-tbn0.gstatic.com/images?q=tbn:ANd9GcSJzArL_USGi5Dtj9maTXmOjGQCh5lrzQpuGCCzr_piNsi1N-ZqPG8I6Q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675" y="2319997"/>
                <a:ext cx="408493" cy="416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77" name="Group 176"/>
            <p:cNvGrpSpPr/>
            <p:nvPr/>
          </p:nvGrpSpPr>
          <p:grpSpPr>
            <a:xfrm>
              <a:off x="3960904" y="2308296"/>
              <a:ext cx="2423444" cy="1544795"/>
              <a:chOff x="3808504" y="2155896"/>
              <a:chExt cx="2423444" cy="1544795"/>
            </a:xfrm>
          </p:grpSpPr>
          <p:grpSp>
            <p:nvGrpSpPr>
              <p:cNvPr id="178" name="Group 2"/>
              <p:cNvGrpSpPr>
                <a:grpSpLocks/>
              </p:cNvGrpSpPr>
              <p:nvPr/>
            </p:nvGrpSpPr>
            <p:grpSpPr bwMode="auto">
              <a:xfrm flipH="1">
                <a:off x="3808504" y="2710091"/>
                <a:ext cx="1107141" cy="990600"/>
                <a:chOff x="3168" y="1824"/>
                <a:chExt cx="912" cy="816"/>
              </a:xfrm>
            </p:grpSpPr>
            <p:sp>
              <p:nvSpPr>
                <p:cNvPr id="181" name="Freeform 3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2" name="Freeform 4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3" name="Freeform 5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4" name="Freeform 6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5" name="Freeform 7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6" name="Freeform 8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7" name="Freeform 9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8" name="Freeform 10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89" name="Freeform 11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179" name="Rounded Rectangular Callout 178"/>
              <p:cNvSpPr/>
              <p:nvPr/>
            </p:nvSpPr>
            <p:spPr bwMode="auto">
              <a:xfrm>
                <a:off x="5411897" y="2155896"/>
                <a:ext cx="820051" cy="670736"/>
              </a:xfrm>
              <a:prstGeom prst="wedgeRoundRectCallout">
                <a:avLst>
                  <a:gd name="adj1" fmla="val -101458"/>
                  <a:gd name="adj2" fmla="val 49290"/>
                  <a:gd name="adj3" fmla="val 16667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80" name="Picture 8" descr="https://encrypted-tbn0.gstatic.com/images?q=tbn:ANd9GcSJzArL_USGi5Dtj9maTXmOjGQCh5lrzQpuGCCzr_piNsi1N-ZqPG8I6Q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675" y="2319997"/>
                <a:ext cx="408493" cy="416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0" name="Group 189"/>
            <p:cNvGrpSpPr/>
            <p:nvPr/>
          </p:nvGrpSpPr>
          <p:grpSpPr>
            <a:xfrm>
              <a:off x="4113304" y="2460696"/>
              <a:ext cx="2423444" cy="1544795"/>
              <a:chOff x="3808504" y="2155896"/>
              <a:chExt cx="2423444" cy="1544795"/>
            </a:xfrm>
          </p:grpSpPr>
          <p:grpSp>
            <p:nvGrpSpPr>
              <p:cNvPr id="191" name="Group 2"/>
              <p:cNvGrpSpPr>
                <a:grpSpLocks/>
              </p:cNvGrpSpPr>
              <p:nvPr/>
            </p:nvGrpSpPr>
            <p:grpSpPr bwMode="auto">
              <a:xfrm flipH="1">
                <a:off x="3808504" y="2710091"/>
                <a:ext cx="1107141" cy="990600"/>
                <a:chOff x="3168" y="1824"/>
                <a:chExt cx="912" cy="816"/>
              </a:xfrm>
            </p:grpSpPr>
            <p:sp>
              <p:nvSpPr>
                <p:cNvPr id="194" name="Freeform 3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95" name="Freeform 4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96" name="Freeform 5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97" name="Freeform 6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98" name="Freeform 7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199" name="Freeform 8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200" name="Freeform 9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201" name="Freeform 10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  <p:sp>
              <p:nvSpPr>
                <p:cNvPr id="202" name="Freeform 11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92 w 336"/>
                    <a:gd name="T1" fmla="*/ 0 h 432"/>
                    <a:gd name="T2" fmla="*/ 336 w 336"/>
                    <a:gd name="T3" fmla="*/ 96 h 432"/>
                    <a:gd name="T4" fmla="*/ 96 w 336"/>
                    <a:gd name="T5" fmla="*/ 144 h 432"/>
                    <a:gd name="T6" fmla="*/ 96 w 336"/>
                    <a:gd name="T7" fmla="*/ 432 h 432"/>
                    <a:gd name="T8" fmla="*/ 0 w 336"/>
                    <a:gd name="T9" fmla="*/ 336 h 432"/>
                    <a:gd name="T10" fmla="*/ 0 w 336"/>
                    <a:gd name="T11" fmla="*/ 48 h 432"/>
                    <a:gd name="T12" fmla="*/ 192 w 336"/>
                    <a:gd name="T13" fmla="*/ 0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192" name="Rounded Rectangular Callout 191"/>
              <p:cNvSpPr/>
              <p:nvPr/>
            </p:nvSpPr>
            <p:spPr bwMode="auto">
              <a:xfrm>
                <a:off x="5411897" y="2155896"/>
                <a:ext cx="820051" cy="670736"/>
              </a:xfrm>
              <a:prstGeom prst="wedgeRoundRectCallout">
                <a:avLst>
                  <a:gd name="adj1" fmla="val -101458"/>
                  <a:gd name="adj2" fmla="val 49290"/>
                  <a:gd name="adj3" fmla="val 16667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93" name="Picture 8" descr="https://encrypted-tbn0.gstatic.com/images?q=tbn:ANd9GcSJzArL_USGi5Dtj9maTXmOjGQCh5lrzQpuGCCzr_piNsi1N-ZqPG8I6Q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675" y="2319997"/>
                <a:ext cx="408493" cy="416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9" name="Group 208"/>
          <p:cNvGrpSpPr/>
          <p:nvPr/>
        </p:nvGrpSpPr>
        <p:grpSpPr>
          <a:xfrm>
            <a:off x="578975" y="3879828"/>
            <a:ext cx="1601937" cy="1040736"/>
            <a:chOff x="578975" y="3879828"/>
            <a:chExt cx="1601937" cy="1040736"/>
          </a:xfrm>
        </p:grpSpPr>
        <p:sp>
          <p:nvSpPr>
            <p:cNvPr id="205" name="Right Brace 204"/>
            <p:cNvSpPr/>
            <p:nvPr/>
          </p:nvSpPr>
          <p:spPr bwMode="auto">
            <a:xfrm rot="5400000">
              <a:off x="1154574" y="3304229"/>
              <a:ext cx="450740" cy="1601937"/>
            </a:xfrm>
            <a:prstGeom prst="rightBrac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1230704" y="4335789"/>
              <a:ext cx="2984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3587253" y="3879828"/>
            <a:ext cx="1601937" cy="1040736"/>
            <a:chOff x="578975" y="3879828"/>
            <a:chExt cx="1601937" cy="1040736"/>
          </a:xfrm>
        </p:grpSpPr>
        <p:sp>
          <p:nvSpPr>
            <p:cNvPr id="211" name="Right Brace 210"/>
            <p:cNvSpPr/>
            <p:nvPr/>
          </p:nvSpPr>
          <p:spPr bwMode="auto">
            <a:xfrm rot="5400000">
              <a:off x="1154574" y="3304229"/>
              <a:ext cx="450740" cy="1601937"/>
            </a:xfrm>
            <a:prstGeom prst="rightBrac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1230704" y="4335789"/>
              <a:ext cx="2984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6595531" y="3879828"/>
            <a:ext cx="1601937" cy="1040736"/>
            <a:chOff x="578975" y="3879828"/>
            <a:chExt cx="1601937" cy="1040736"/>
          </a:xfrm>
        </p:grpSpPr>
        <p:sp>
          <p:nvSpPr>
            <p:cNvPr id="214" name="Right Brace 213"/>
            <p:cNvSpPr/>
            <p:nvPr/>
          </p:nvSpPr>
          <p:spPr bwMode="auto">
            <a:xfrm rot="5400000">
              <a:off x="1154574" y="3304229"/>
              <a:ext cx="450740" cy="1601937"/>
            </a:xfrm>
            <a:prstGeom prst="rightBrac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4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1230704" y="4335789"/>
              <a:ext cx="2984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en-US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6" name="TextBox 215"/>
          <p:cNvSpPr txBox="1"/>
          <p:nvPr/>
        </p:nvSpPr>
        <p:spPr>
          <a:xfrm>
            <a:off x="2429887" y="364674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615019" y="1507012"/>
            <a:ext cx="472437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each input reported by only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n-US" sz="2800" b="1" i="1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651412" y="1507012"/>
            <a:ext cx="184377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are silent</a:t>
            </a:r>
            <a:endParaRPr lang="en-US" sz="2800" b="1" i="1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220" name="Right Brace 219"/>
          <p:cNvSpPr/>
          <p:nvPr/>
        </p:nvSpPr>
        <p:spPr bwMode="auto">
          <a:xfrm rot="5400000">
            <a:off x="2574259" y="2677717"/>
            <a:ext cx="450740" cy="4740276"/>
          </a:xfrm>
          <a:prstGeom prst="rightBrac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1661038" y="5277125"/>
            <a:ext cx="237757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(dim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+ 1) t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5278953" y="5079255"/>
            <a:ext cx="3105337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 input learned if</a:t>
            </a:r>
          </a:p>
          <a:p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·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(dim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+2)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28230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/>
      <p:bldP spid="217" grpId="0" animBg="1"/>
      <p:bldP spid="218" grpId="0" animBg="1"/>
      <p:bldP spid="220" grpId="0" animBg="1"/>
      <p:bldP spid="222" grpId="0" animBg="1"/>
      <p:bldP spid="2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96415" y="3869658"/>
            <a:ext cx="509306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means </a:t>
            </a:r>
            <a:r>
              <a:rPr lang="en-US" sz="3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is “pretty small”</a:t>
            </a:r>
            <a:endParaRPr lang="en-US" sz="3600" b="1" dirty="0" smtClean="0">
              <a:latin typeface="cmsy1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41872" y="4423843"/>
            <a:ext cx="426270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Byzantine is harder!</a:t>
            </a:r>
            <a:endParaRPr lang="en-US" sz="3600" b="1" dirty="0" smtClean="0">
              <a:latin typeface="cmsy1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6415" y="2220967"/>
            <a:ext cx="367280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requirement that:</a:t>
            </a:r>
            <a:endParaRPr lang="en-US" sz="3600" b="1" dirty="0" smtClean="0">
              <a:latin typeface="cmsy1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41872" y="2788999"/>
            <a:ext cx="4807726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 &gt; (dim </a:t>
            </a:r>
            <a:r>
              <a:rPr lang="en-US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+ 2) </a:t>
            </a:r>
            <a:r>
              <a:rPr lang="en-US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endParaRPr lang="en-US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14236" y="5629185"/>
            <a:ext cx="687399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 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irrelevant for crash failures</a:t>
            </a:r>
            <a:endParaRPr lang="en-US" sz="3600" b="1" dirty="0" smtClean="0"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6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Strict Tasks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79908" y="2438401"/>
            <a:ext cx="6781023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0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= 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0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4587875" y="2479966"/>
            <a:ext cx="593725" cy="637308"/>
          </a:xfrm>
          <a:prstGeom prst="wedgeRoundRectCallout">
            <a:avLst>
              <a:gd name="adj1" fmla="val -46501"/>
              <a:gd name="adj2" fmla="val 312500"/>
              <a:gd name="adj3" fmla="val 16667"/>
            </a:avLst>
          </a:prstGeom>
          <a:noFill/>
          <a:ln w="38100">
            <a:solidFill>
              <a:schemeClr val="accent6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1512" y="5070765"/>
            <a:ext cx="464742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require only </a:t>
            </a:r>
            <a:r>
              <a:rPr lang="en-US" sz="3600" b="1" dirty="0" smtClean="0">
                <a:latin typeface="cmsy10"/>
                <a:cs typeface="Arial" panose="020B0604020202020204" pitchFamily="34" charset="0"/>
              </a:rPr>
              <a:t>µ</a:t>
            </a:r>
            <a:endParaRPr lang="en-US" sz="3600" b="1" dirty="0" smtClean="0"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3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Result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27330" y="2076977"/>
            <a:ext cx="838562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32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wait-free Byzantine protocol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853112" y="2794704"/>
            <a:ext cx="289534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334827" y="3329438"/>
            <a:ext cx="4875053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800853" y="3894588"/>
            <a:ext cx="313419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32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32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32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3469486" y="4403950"/>
            <a:ext cx="255230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3112" y="4903421"/>
            <a:ext cx="477085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itchFamily="34" charset="0"/>
              </a:rPr>
              <a:t>where</a:t>
            </a:r>
            <a:r>
              <a:rPr lang="en-US" sz="3200" i="1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 &gt; (dim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+ 2) 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9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20824" y="2263555"/>
            <a:ext cx="4608955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message-passing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0013" y="3455993"/>
            <a:ext cx="5362366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asynchronous layers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10069" y="2694859"/>
            <a:ext cx="2559740" cy="769441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i="1" dirty="0" smtClean="0">
                <a:latin typeface="Arial" panose="020B0604020202020204" pitchFamily="34" charset="0"/>
                <a:cs typeface="Arial" pitchFamily="34" charset="0"/>
              </a:rPr>
              <a:t>P, tag, v</a:t>
            </a:r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3394365" y="2694859"/>
            <a:ext cx="415636" cy="845128"/>
          </a:xfrm>
          <a:prstGeom prst="wedgeRoundRectCallout">
            <a:avLst>
              <a:gd name="adj1" fmla="val -99439"/>
              <a:gd name="adj2" fmla="val 221516"/>
              <a:gd name="adj3" fmla="val 16667"/>
            </a:avLst>
          </a:prstGeom>
          <a:noFill/>
          <a:ln w="571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9507" y="5050132"/>
            <a:ext cx="128592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sender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3974302" y="2694859"/>
            <a:ext cx="851257" cy="845128"/>
          </a:xfrm>
          <a:prstGeom prst="wedgeRoundRectCallout">
            <a:avLst>
              <a:gd name="adj1" fmla="val -31082"/>
              <a:gd name="adj2" fmla="val 123156"/>
              <a:gd name="adj3" fmla="val 16667"/>
            </a:avLst>
          </a:prstGeom>
          <a:noFill/>
          <a:ln w="571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66936" y="4301987"/>
            <a:ext cx="242406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message type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5023486" y="2694859"/>
            <a:ext cx="425629" cy="845128"/>
          </a:xfrm>
          <a:prstGeom prst="wedgeRoundRectCallout">
            <a:avLst>
              <a:gd name="adj1" fmla="val 317211"/>
              <a:gd name="adj2" fmla="val 247746"/>
              <a:gd name="adj3" fmla="val 16667"/>
            </a:avLst>
          </a:prstGeom>
          <a:noFill/>
          <a:ln w="571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8846" y="5265575"/>
            <a:ext cx="1745991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sequence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of values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6745" y="3665250"/>
            <a:ext cx="189540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cannot be forged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 bwMode="auto">
          <a:xfrm>
            <a:off x="1324445" y="4619357"/>
            <a:ext cx="1295062" cy="692385"/>
          </a:xfrm>
          <a:prstGeom prst="straightConnector1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6625145" y="2750071"/>
            <a:ext cx="189540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can be forged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Straight Arrow Connector 15"/>
          <p:cNvCxnSpPr>
            <a:stCxn id="15" idx="2"/>
            <a:endCxn id="11" idx="0"/>
          </p:cNvCxnSpPr>
          <p:nvPr/>
        </p:nvCxnSpPr>
        <p:spPr bwMode="auto">
          <a:xfrm flipH="1">
            <a:off x="6881842" y="3704178"/>
            <a:ext cx="691003" cy="1561397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15" idx="2"/>
            <a:endCxn id="9" idx="0"/>
          </p:cNvCxnSpPr>
          <p:nvPr/>
        </p:nvCxnSpPr>
        <p:spPr bwMode="auto">
          <a:xfrm flipH="1">
            <a:off x="4678967" y="3704178"/>
            <a:ext cx="2893878" cy="597809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9749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Broadcast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73045" y="1932495"/>
            <a:ext cx="4662880" cy="769441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itchFamily="34" charset="0"/>
              </a:rPr>
              <a:t>RBSend</a:t>
            </a:r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i="1" dirty="0" smtClean="0">
                <a:latin typeface="Arial" panose="020B0604020202020204" pitchFamily="34" charset="0"/>
                <a:cs typeface="Arial" pitchFamily="34" charset="0"/>
              </a:rPr>
              <a:t>P, tag, v</a:t>
            </a:r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34700" y="4343185"/>
            <a:ext cx="5382627" cy="769441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itchFamily="34" charset="0"/>
              </a:rPr>
              <a:t>RBReceive</a:t>
            </a:r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i="1" dirty="0" smtClean="0">
                <a:latin typeface="Arial" panose="020B0604020202020204" pitchFamily="34" charset="0"/>
                <a:cs typeface="Arial" pitchFamily="34" charset="0"/>
              </a:rPr>
              <a:t>P, tag, v</a:t>
            </a:r>
            <a:r>
              <a:rPr lang="en-US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 flipV="1">
            <a:off x="3502893" y="3094615"/>
            <a:ext cx="866775" cy="1041400"/>
          </a:xfrm>
          <a:custGeom>
            <a:avLst/>
            <a:gdLst>
              <a:gd name="T0" fmla="*/ 2147483647 w 546"/>
              <a:gd name="T1" fmla="*/ 0 h 656"/>
              <a:gd name="T2" fmla="*/ 2147483647 w 546"/>
              <a:gd name="T3" fmla="*/ 2147483647 h 656"/>
              <a:gd name="T4" fmla="*/ 2147483647 w 546"/>
              <a:gd name="T5" fmla="*/ 2147483647 h 656"/>
              <a:gd name="T6" fmla="*/ 0 w 546"/>
              <a:gd name="T7" fmla="*/ 2147483647 h 656"/>
              <a:gd name="T8" fmla="*/ 2147483647 w 546"/>
              <a:gd name="T9" fmla="*/ 2147483647 h 656"/>
              <a:gd name="T10" fmla="*/ 2147483647 w 546"/>
              <a:gd name="T11" fmla="*/ 2147483647 h 656"/>
              <a:gd name="T12" fmla="*/ 2147483647 w 546"/>
              <a:gd name="T13" fmla="*/ 0 h 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6"/>
              <a:gd name="T22" fmla="*/ 0 h 656"/>
              <a:gd name="T23" fmla="*/ 546 w 546"/>
              <a:gd name="T24" fmla="*/ 656 h 6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6" h="656">
                <a:moveTo>
                  <a:pt x="546" y="0"/>
                </a:moveTo>
                <a:lnTo>
                  <a:pt x="79" y="308"/>
                </a:lnTo>
                <a:lnTo>
                  <a:pt x="248" y="348"/>
                </a:lnTo>
                <a:lnTo>
                  <a:pt x="0" y="656"/>
                </a:lnTo>
                <a:lnTo>
                  <a:pt x="497" y="298"/>
                </a:lnTo>
                <a:lnTo>
                  <a:pt x="358" y="269"/>
                </a:lnTo>
                <a:lnTo>
                  <a:pt x="546" y="0"/>
                </a:lnTo>
                <a:close/>
              </a:path>
            </a:pathLst>
          </a:custGeom>
          <a:solidFill>
            <a:srgbClr val="FFFF00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46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Non-Faulty Integrity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05106" y="2224003"/>
            <a:ext cx="713067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never broadcasts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P,tag,v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1151" y="4274476"/>
            <a:ext cx="605345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never receives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P,tag,v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66206" y="2710753"/>
            <a:ext cx="3592843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via </a:t>
            </a:r>
            <a:r>
              <a:rPr lang="en-US" sz="2800" dirty="0" err="1" smtClean="0">
                <a:latin typeface="Arial" panose="020B0604020202020204" pitchFamily="34" charset="0"/>
                <a:cs typeface="Arial" pitchFamily="34" charset="0"/>
              </a:rPr>
              <a:t>RBSend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latin typeface="Arial" panose="020B0604020202020204" pitchFamily="34" charset="0"/>
                <a:cs typeface="Arial" pitchFamily="34" charset="0"/>
              </a:rPr>
              <a:t>P, tag, 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6145" y="4735919"/>
            <a:ext cx="4052904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via </a:t>
            </a:r>
            <a:r>
              <a:rPr lang="en-US" sz="2800" dirty="0" err="1" smtClean="0">
                <a:latin typeface="Arial" panose="020B0604020202020204" pitchFamily="34" charset="0"/>
                <a:cs typeface="Arial" pitchFamily="34" charset="0"/>
              </a:rPr>
              <a:t>RBReceive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latin typeface="Arial" panose="020B0604020202020204" pitchFamily="34" charset="0"/>
                <a:cs typeface="Arial" pitchFamily="34" charset="0"/>
              </a:rPr>
              <a:t>P, tag, 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03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Non-Faulty Liveness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5407" y="2224003"/>
            <a:ext cx="681006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does broadcast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P,tag,v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5407" y="4274476"/>
            <a:ext cx="611116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Every 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receives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P,tag,v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66206" y="2710753"/>
            <a:ext cx="3592843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via </a:t>
            </a:r>
            <a:r>
              <a:rPr lang="en-US" sz="2800" dirty="0" err="1" smtClean="0">
                <a:latin typeface="Arial" panose="020B0604020202020204" pitchFamily="34" charset="0"/>
                <a:cs typeface="Arial" pitchFamily="34" charset="0"/>
              </a:rPr>
              <a:t>RBSend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latin typeface="Arial" panose="020B0604020202020204" pitchFamily="34" charset="0"/>
                <a:cs typeface="Arial" pitchFamily="34" charset="0"/>
              </a:rPr>
              <a:t>P, tag, 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6145" y="4735919"/>
            <a:ext cx="4052904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via </a:t>
            </a:r>
            <a:r>
              <a:rPr lang="en-US" sz="2800" dirty="0" err="1" smtClean="0">
                <a:latin typeface="Arial" panose="020B0604020202020204" pitchFamily="34" charset="0"/>
                <a:cs typeface="Arial" pitchFamily="34" charset="0"/>
              </a:rPr>
              <a:t>RBReceive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latin typeface="Arial" panose="020B0604020202020204" pitchFamily="34" charset="0"/>
                <a:cs typeface="Arial" pitchFamily="34" charset="0"/>
              </a:rPr>
              <a:t>P, tag, 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0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Uniqueness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40184" y="2224003"/>
            <a:ext cx="566052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Q,R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reliably receive…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0184" y="4212699"/>
            <a:ext cx="409708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then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tag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=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tag’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and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=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v’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5761" y="4666644"/>
            <a:ext cx="2893677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even if </a:t>
            </a:r>
            <a:r>
              <a:rPr lang="en-US" sz="2800" i="1" dirty="0" smtClean="0"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is faulty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6012" y="2707293"/>
            <a:ext cx="5723426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P,tag,v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),  (</a:t>
            </a:r>
            <a:r>
              <a:rPr lang="en-US" sz="2800" i="1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P,tag’,v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’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respectively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13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Liveness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19668" y="2224003"/>
            <a:ext cx="34804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for 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Q,R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9668" y="3979715"/>
            <a:ext cx="569438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reliably receives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P,tag,v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)…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1906" y="4444964"/>
            <a:ext cx="2893677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even if </a:t>
            </a:r>
            <a:r>
              <a:rPr lang="en-US" sz="2800" i="1" dirty="0" smtClean="0"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is faulty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2943" y="2707293"/>
            <a:ext cx="5192640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reliably receives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P,tag,v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87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780738" y="2322648"/>
            <a:ext cx="7582525" cy="2212705"/>
            <a:chOff x="1234213" y="2030809"/>
            <a:chExt cx="7582525" cy="2212705"/>
          </a:xfrm>
        </p:grpSpPr>
        <p:sp>
          <p:nvSpPr>
            <p:cNvPr id="5" name="TextBox 4"/>
            <p:cNvSpPr txBox="1"/>
            <p:nvPr/>
          </p:nvSpPr>
          <p:spPr>
            <a:xfrm>
              <a:off x="1234213" y="2030809"/>
              <a:ext cx="2961067" cy="52322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anose="020B0604020202020204" pitchFamily="34" charset="0"/>
                  <a:cs typeface="Arial" pitchFamily="34" charset="0"/>
                </a:rPr>
                <a:t>The only way …. 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34213" y="3720294"/>
              <a:ext cx="7582525" cy="52322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anose="020B0604020202020204" pitchFamily="34" charset="0"/>
                  <a:cs typeface="Arial" pitchFamily="34" charset="0"/>
                </a:rPr>
                <a:t>is by sending the </a:t>
              </a:r>
              <a:r>
                <a:rPr lang="en-US" sz="2800" i="1" dirty="0" smtClean="0">
                  <a:latin typeface="Arial" panose="020B0604020202020204" pitchFamily="34" charset="0"/>
                  <a:cs typeface="Arial" pitchFamily="34" charset="0"/>
                </a:rPr>
                <a:t>same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fake value to everyone</a:t>
              </a:r>
              <a:endParaRPr lang="en-US" sz="2800" dirty="0" smtClean="0">
                <a:latin typeface="Arial" panose="020B0604020202020204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34213" y="2875552"/>
              <a:ext cx="6599884" cy="52322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anose="020B0604020202020204" pitchFamily="34" charset="0"/>
                  <a:cs typeface="Arial" pitchFamily="34" charset="0"/>
                </a:rPr>
                <a:t>a Byzantine process can misbehave …. 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7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RBSend</a:t>
            </a:r>
            <a:r>
              <a:rPr lang="en-US" dirty="0" smtClean="0"/>
              <a:t> Phase 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1746284" y="4762649"/>
            <a:ext cx="5651432" cy="990600"/>
            <a:chOff x="1055645" y="4198897"/>
            <a:chExt cx="5651432" cy="99060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5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1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25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2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3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3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grpSp>
        <p:nvGrpSpPr>
          <p:cNvPr id="46" name="Group 2"/>
          <p:cNvGrpSpPr>
            <a:grpSpLocks/>
          </p:cNvGrpSpPr>
          <p:nvPr/>
        </p:nvGrpSpPr>
        <p:grpSpPr bwMode="auto">
          <a:xfrm>
            <a:off x="4018430" y="1742458"/>
            <a:ext cx="1107141" cy="990600"/>
            <a:chOff x="3168" y="1824"/>
            <a:chExt cx="912" cy="816"/>
          </a:xfrm>
        </p:grpSpPr>
        <p:sp>
          <p:nvSpPr>
            <p:cNvPr id="47" name="Freeform 3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8" name="Freeform 4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49" name="Freeform 5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0" name="Freeform 6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2" name="Freeform 8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3" name="Freeform 9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4" name="Freeform 10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  <p:sp>
          <p:nvSpPr>
            <p:cNvPr id="55" name="Freeform 11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92 w 336"/>
                <a:gd name="T1" fmla="*/ 0 h 432"/>
                <a:gd name="T2" fmla="*/ 336 w 336"/>
                <a:gd name="T3" fmla="*/ 96 h 432"/>
                <a:gd name="T4" fmla="*/ 96 w 336"/>
                <a:gd name="T5" fmla="*/ 144 h 432"/>
                <a:gd name="T6" fmla="*/ 96 w 336"/>
                <a:gd name="T7" fmla="*/ 432 h 432"/>
                <a:gd name="T8" fmla="*/ 0 w 336"/>
                <a:gd name="T9" fmla="*/ 336 h 432"/>
                <a:gd name="T10" fmla="*/ 0 w 336"/>
                <a:gd name="T11" fmla="*/ 48 h 432"/>
                <a:gd name="T12" fmla="*/ 192 w 33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itchFamily="34" charset="0"/>
              </a:endParaRPr>
            </a:p>
          </p:txBody>
        </p:sp>
      </p:grpSp>
      <p:cxnSp>
        <p:nvCxnSpPr>
          <p:cNvPr id="57" name="Straight Arrow Connector 56"/>
          <p:cNvCxnSpPr/>
          <p:nvPr/>
        </p:nvCxnSpPr>
        <p:spPr bwMode="auto">
          <a:xfrm flipH="1">
            <a:off x="2620343" y="2763003"/>
            <a:ext cx="2242876" cy="1999646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H="1">
            <a:off x="4047700" y="2793347"/>
            <a:ext cx="815519" cy="208584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4833505" y="2851617"/>
            <a:ext cx="781594" cy="1969302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>
            <a:endCxn id="39" idx="0"/>
          </p:cNvCxnSpPr>
          <p:nvPr/>
        </p:nvCxnSpPr>
        <p:spPr bwMode="auto">
          <a:xfrm>
            <a:off x="4863218" y="2793347"/>
            <a:ext cx="2126605" cy="1969302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Rounded Rectangular Callout 68"/>
          <p:cNvSpPr/>
          <p:nvPr/>
        </p:nvSpPr>
        <p:spPr bwMode="auto">
          <a:xfrm>
            <a:off x="6005200" y="1855449"/>
            <a:ext cx="2234213" cy="578882"/>
          </a:xfrm>
          <a:prstGeom prst="wedgeRoundRectCallout">
            <a:avLst>
              <a:gd name="adj1" fmla="val -82930"/>
              <a:gd name="adj2" fmla="val -2912"/>
              <a:gd name="adj3" fmla="val 16667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SEND, 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7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RBSend</a:t>
            </a:r>
            <a:r>
              <a:rPr lang="en-US" dirty="0" smtClean="0"/>
              <a:t> Phase 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1754221" y="4762649"/>
            <a:ext cx="5651432" cy="990600"/>
            <a:chOff x="1055645" y="4198897"/>
            <a:chExt cx="5651432" cy="99060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5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1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25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2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3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3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cxnSp>
        <p:nvCxnSpPr>
          <p:cNvPr id="57" name="Straight Arrow Connector 56"/>
          <p:cNvCxnSpPr/>
          <p:nvPr/>
        </p:nvCxnSpPr>
        <p:spPr bwMode="auto">
          <a:xfrm>
            <a:off x="2006727" y="3307947"/>
            <a:ext cx="614245" cy="1629514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2006727" y="3307947"/>
            <a:ext cx="2040974" cy="157124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2006727" y="3307947"/>
            <a:ext cx="3608372" cy="1512972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1997015" y="3307947"/>
            <a:ext cx="4913338" cy="1319361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1" name="Group 60"/>
          <p:cNvGrpSpPr/>
          <p:nvPr/>
        </p:nvGrpSpPr>
        <p:grpSpPr>
          <a:xfrm>
            <a:off x="1754221" y="2337696"/>
            <a:ext cx="5651432" cy="990600"/>
            <a:chOff x="1055645" y="4198897"/>
            <a:chExt cx="5651432" cy="990600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94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5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6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8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9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0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1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2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3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85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6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7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1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2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3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4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7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6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sp>
        <p:nvSpPr>
          <p:cNvPr id="69" name="Rounded Rectangular Callout 68"/>
          <p:cNvSpPr/>
          <p:nvPr/>
        </p:nvSpPr>
        <p:spPr bwMode="auto">
          <a:xfrm>
            <a:off x="3345005" y="2050167"/>
            <a:ext cx="2761998" cy="578882"/>
          </a:xfrm>
          <a:prstGeom prst="wedgeRoundRectCallout">
            <a:avLst>
              <a:gd name="adj1" fmla="val -82930"/>
              <a:gd name="adj2" fmla="val -2912"/>
              <a:gd name="adj3" fmla="val 1666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ECHO, 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13" name="Cloud Callout 112"/>
          <p:cNvSpPr/>
          <p:nvPr/>
        </p:nvSpPr>
        <p:spPr bwMode="auto">
          <a:xfrm>
            <a:off x="210148" y="970129"/>
            <a:ext cx="4243536" cy="1264980"/>
          </a:xfrm>
          <a:prstGeom prst="cloudCallout">
            <a:avLst>
              <a:gd name="adj1" fmla="val -622"/>
              <a:gd name="adj2" fmla="val 8187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first</a:t>
            </a:r>
          </a:p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 SEND, v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202845" y="5924830"/>
            <a:ext cx="284725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background loop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05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RBSend</a:t>
            </a:r>
            <a:r>
              <a:rPr lang="en-US" dirty="0" smtClean="0"/>
              <a:t> Phase 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1754221" y="4762649"/>
            <a:ext cx="5651432" cy="990600"/>
            <a:chOff x="1055645" y="4198897"/>
            <a:chExt cx="5651432" cy="99060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5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1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25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2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3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3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cxnSp>
        <p:nvCxnSpPr>
          <p:cNvPr id="57" name="Straight Arrow Connector 56"/>
          <p:cNvCxnSpPr/>
          <p:nvPr/>
        </p:nvCxnSpPr>
        <p:spPr bwMode="auto">
          <a:xfrm>
            <a:off x="2006727" y="3307947"/>
            <a:ext cx="614245" cy="1629514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2006727" y="3307947"/>
            <a:ext cx="2040974" cy="157124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2006727" y="3307947"/>
            <a:ext cx="3608372" cy="1512972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1997015" y="3307947"/>
            <a:ext cx="4913338" cy="1319361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1" name="Group 60"/>
          <p:cNvGrpSpPr/>
          <p:nvPr/>
        </p:nvGrpSpPr>
        <p:grpSpPr>
          <a:xfrm>
            <a:off x="1754221" y="2337696"/>
            <a:ext cx="5651432" cy="990600"/>
            <a:chOff x="1055645" y="4198897"/>
            <a:chExt cx="5651432" cy="990600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94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5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6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8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9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0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1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2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3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85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6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7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1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2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3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4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7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6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sp>
        <p:nvSpPr>
          <p:cNvPr id="69" name="Rounded Rectangular Callout 68"/>
          <p:cNvSpPr/>
          <p:nvPr/>
        </p:nvSpPr>
        <p:spPr bwMode="auto">
          <a:xfrm>
            <a:off x="3574937" y="2223067"/>
            <a:ext cx="2903211" cy="578882"/>
          </a:xfrm>
          <a:prstGeom prst="wedgeRoundRectCallout">
            <a:avLst>
              <a:gd name="adj1" fmla="val -82930"/>
              <a:gd name="adj2" fmla="val -2912"/>
              <a:gd name="adj3" fmla="val 1666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 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13" name="Cloud Callout 112"/>
          <p:cNvSpPr/>
          <p:nvPr/>
        </p:nvSpPr>
        <p:spPr bwMode="auto">
          <a:xfrm>
            <a:off x="309789" y="510503"/>
            <a:ext cx="3704653" cy="1827193"/>
          </a:xfrm>
          <a:prstGeom prst="cloudCallout">
            <a:avLst>
              <a:gd name="adj1" fmla="val 3514"/>
              <a:gd name="adj2" fmla="val 6839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time received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*,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P, </a:t>
            </a:r>
            <a:r>
              <a:rPr lang="en-US" sz="24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ECHO,v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202845" y="5924830"/>
            <a:ext cx="284725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background loop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64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RBSend</a:t>
            </a:r>
            <a:r>
              <a:rPr lang="en-US" dirty="0" smtClean="0"/>
              <a:t> Phase 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1754221" y="4762649"/>
            <a:ext cx="5651432" cy="990600"/>
            <a:chOff x="1055645" y="4198897"/>
            <a:chExt cx="5651432" cy="99060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5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1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25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2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3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3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cxnSp>
        <p:nvCxnSpPr>
          <p:cNvPr id="57" name="Straight Arrow Connector 56"/>
          <p:cNvCxnSpPr/>
          <p:nvPr/>
        </p:nvCxnSpPr>
        <p:spPr bwMode="auto">
          <a:xfrm>
            <a:off x="2006727" y="3307947"/>
            <a:ext cx="614245" cy="1629514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2006727" y="3307947"/>
            <a:ext cx="2040974" cy="1571243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2006727" y="3307947"/>
            <a:ext cx="3608372" cy="1512972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1997015" y="3307947"/>
            <a:ext cx="4913338" cy="1319361"/>
          </a:xfrm>
          <a:prstGeom prst="straightConnector1">
            <a:avLst/>
          </a:prstGeom>
          <a:noFill/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1" name="Group 60"/>
          <p:cNvGrpSpPr/>
          <p:nvPr/>
        </p:nvGrpSpPr>
        <p:grpSpPr>
          <a:xfrm>
            <a:off x="1754221" y="2337696"/>
            <a:ext cx="5651432" cy="990600"/>
            <a:chOff x="1055645" y="4198897"/>
            <a:chExt cx="5651432" cy="990600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94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5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6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8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9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0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1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2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3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85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6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7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1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2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3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4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7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6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sp>
        <p:nvSpPr>
          <p:cNvPr id="69" name="Rounded Rectangular Callout 68"/>
          <p:cNvSpPr/>
          <p:nvPr/>
        </p:nvSpPr>
        <p:spPr bwMode="auto">
          <a:xfrm>
            <a:off x="3274401" y="2050167"/>
            <a:ext cx="2903212" cy="578882"/>
          </a:xfrm>
          <a:prstGeom prst="wedgeRoundRectCallout">
            <a:avLst>
              <a:gd name="adj1" fmla="val -82930"/>
              <a:gd name="adj2" fmla="val -2912"/>
              <a:gd name="adj3" fmla="val 1666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Q,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 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13" name="Cloud Callout 112"/>
          <p:cNvSpPr/>
          <p:nvPr/>
        </p:nvSpPr>
        <p:spPr bwMode="auto">
          <a:xfrm>
            <a:off x="-192177" y="689023"/>
            <a:ext cx="3704652" cy="1827193"/>
          </a:xfrm>
          <a:prstGeom prst="cloudCallout">
            <a:avLst>
              <a:gd name="adj1" fmla="val 13135"/>
              <a:gd name="adj2" fmla="val 66881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time received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*,</a:t>
            </a:r>
            <a:r>
              <a:rPr lang="en-US" sz="24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P,READY,v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202845" y="5924830"/>
            <a:ext cx="284725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background loop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23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RBSend</a:t>
            </a:r>
            <a:r>
              <a:rPr lang="en-US" dirty="0" smtClean="0"/>
              <a:t> Phase 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1754221" y="3487661"/>
            <a:ext cx="5651432" cy="990600"/>
            <a:chOff x="1055645" y="4198897"/>
            <a:chExt cx="5651432" cy="990600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 flipH="1">
              <a:off x="1055645" y="4198897"/>
              <a:ext cx="1107141" cy="990600"/>
              <a:chOff x="3168" y="1824"/>
              <a:chExt cx="912" cy="816"/>
            </a:xfrm>
          </p:grpSpPr>
          <p:sp>
            <p:nvSpPr>
              <p:cNvPr id="94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5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6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8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9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0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1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2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3" name="Group 2"/>
            <p:cNvGrpSpPr>
              <a:grpSpLocks/>
            </p:cNvGrpSpPr>
            <p:nvPr/>
          </p:nvGrpSpPr>
          <p:grpSpPr bwMode="auto">
            <a:xfrm flipH="1">
              <a:off x="2570409" y="4198897"/>
              <a:ext cx="1107141" cy="990600"/>
              <a:chOff x="3168" y="1824"/>
              <a:chExt cx="912" cy="816"/>
            </a:xfrm>
          </p:grpSpPr>
          <p:sp>
            <p:nvSpPr>
              <p:cNvPr id="85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6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7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1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2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3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4" name="Group 2"/>
            <p:cNvGrpSpPr>
              <a:grpSpLocks/>
            </p:cNvGrpSpPr>
            <p:nvPr/>
          </p:nvGrpSpPr>
          <p:grpSpPr bwMode="auto">
            <a:xfrm flipH="1">
              <a:off x="4085173" y="4198897"/>
              <a:ext cx="1107141" cy="990600"/>
              <a:chOff x="3168" y="1824"/>
              <a:chExt cx="912" cy="816"/>
            </a:xfrm>
          </p:grpSpPr>
          <p:sp>
            <p:nvSpPr>
              <p:cNvPr id="7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5" name="Group 2"/>
            <p:cNvGrpSpPr>
              <a:grpSpLocks/>
            </p:cNvGrpSpPr>
            <p:nvPr/>
          </p:nvGrpSpPr>
          <p:grpSpPr bwMode="auto">
            <a:xfrm flipH="1">
              <a:off x="5599936" y="4198897"/>
              <a:ext cx="1107141" cy="990600"/>
              <a:chOff x="3168" y="1824"/>
              <a:chExt cx="912" cy="816"/>
            </a:xfrm>
          </p:grpSpPr>
          <p:sp>
            <p:nvSpPr>
              <p:cNvPr id="6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</p:grpSp>
      <p:sp>
        <p:nvSpPr>
          <p:cNvPr id="69" name="Rounded Rectangular Callout 68"/>
          <p:cNvSpPr/>
          <p:nvPr/>
        </p:nvSpPr>
        <p:spPr bwMode="auto">
          <a:xfrm>
            <a:off x="3185947" y="5292131"/>
            <a:ext cx="2198264" cy="578882"/>
          </a:xfrm>
          <a:prstGeom prst="wedgeRoundRectCallout">
            <a:avLst>
              <a:gd name="adj1" fmla="val -73698"/>
              <a:gd name="adj2" fmla="val -191985"/>
              <a:gd name="adj3" fmla="val 16667"/>
            </a:avLst>
          </a:prstGeom>
          <a:solidFill>
            <a:schemeClr val="bg1"/>
          </a:solidFill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deliver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 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13" name="Cloud Callout 112"/>
          <p:cNvSpPr/>
          <p:nvPr/>
        </p:nvSpPr>
        <p:spPr bwMode="auto">
          <a:xfrm>
            <a:off x="-192177" y="1187803"/>
            <a:ext cx="3704652" cy="1827193"/>
          </a:xfrm>
          <a:prstGeom prst="cloudCallout">
            <a:avLst>
              <a:gd name="adj1" fmla="val 13135"/>
              <a:gd name="adj2" fmla="val 66881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time received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*,</a:t>
            </a:r>
            <a:r>
              <a:rPr lang="en-US" sz="24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P,READY,v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n-t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56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Lemma: Non-Faulty Integrity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98197" y="1920476"/>
            <a:ext cx="6303329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Suppose 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reliably receives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 from 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8098" y="2780899"/>
            <a:ext cx="466095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must have received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endParaRPr lang="en-US" sz="2800" i="1" dirty="0" smtClean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 READY, Q, 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 messages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197" y="3655177"/>
            <a:ext cx="487665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At least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non-faulty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processes sent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ECHO,Q,v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7448" y="4557165"/>
            <a:ext cx="282160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Let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be the first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8197" y="5014412"/>
            <a:ext cx="685476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must have received 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Q,SEND,v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 from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endParaRPr lang="en-US" sz="2800" i="1" dirty="0" smtClean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14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Lemma: Non-Faulty Liveness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5661" y="1920476"/>
            <a:ext cx="593002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broadcasts (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P,SEND,v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8098" y="2577740"/>
            <a:ext cx="466095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eventually received by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endParaRPr lang="en-US" sz="2800" i="1" dirty="0" smtClean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non-faulty processes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0726" y="3665891"/>
            <a:ext cx="421160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each sends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ECHO,P,v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5232" y="4323155"/>
            <a:ext cx="640382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eventually receives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ECHO,P,v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5661" y="4980419"/>
            <a:ext cx="437741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each sends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0726" y="5637683"/>
            <a:ext cx="695906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eventually receives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26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Lemma: Global Uniqueness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82478" y="2521059"/>
            <a:ext cx="7979044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 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uniqueness tests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ensure that any process</a:t>
            </a:r>
          </a:p>
          <a:p>
            <a:pPr algn="l"/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that 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broadcasts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ECHO,P,v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 or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will 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not broadcast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ECHO,P,v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'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 or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where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v’.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1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Lemma: Global Liveness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0726" y="1920476"/>
            <a:ext cx="625222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Non-faulty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reliably receives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P, 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 …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72098" y="2435671"/>
            <a:ext cx="480452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another non-faulty process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726" y="2950866"/>
            <a:ext cx="55711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Q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received </a:t>
            </a:r>
            <a:r>
              <a:rPr lang="en-US" sz="2800" dirty="0" smtClean="0">
                <a:latin typeface="cmsy10"/>
                <a:cs typeface="Arial" pitchFamily="34" charset="0"/>
              </a:rPr>
              <a:t>¸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726" y="3981256"/>
            <a:ext cx="640382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</a:t>
            </a:r>
            <a:r>
              <a:rPr lang="en-US" sz="2800" dirty="0" smtClean="0">
                <a:latin typeface="cmsy10"/>
                <a:cs typeface="Arial" pitchFamily="34" charset="0"/>
              </a:rPr>
              <a:t>¸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non-faulty send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*,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READY,P,v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3692" y="4496451"/>
            <a:ext cx="694292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every non-faulty will receive &amp; rebroadcast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0726" y="5011646"/>
            <a:ext cx="695906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every non-faulty eventually receives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83831" y="3466061"/>
            <a:ext cx="409278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¸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+1-2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from non-faulty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50715" y="5526838"/>
            <a:ext cx="212590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and delivers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95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 Value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267765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(Tag: tag):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 of Message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while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|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| &lt;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+1-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or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trusted(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=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upon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i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do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{(</a:t>
            </a:r>
            <a:r>
              <a:rPr lang="en-US" sz="2800" b="1" i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)}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return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endParaRPr lang="en-US" sz="2800" b="1" i="1" dirty="0" smtClean="0">
              <a:latin typeface="cmsy1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49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 Value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267765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(Tag: tag):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 of Message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while |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| &lt;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+1-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or trusted(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upon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)}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endParaRPr lang="en-US" sz="2800" b="1" i="1" dirty="0" smtClean="0">
              <a:latin typeface="cmsy1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2036619" y="4065853"/>
            <a:ext cx="554181" cy="609600"/>
          </a:xfrm>
          <a:prstGeom prst="wedgeRoundRectCallout">
            <a:avLst>
              <a:gd name="adj1" fmla="val 149167"/>
              <a:gd name="adj2" fmla="val 112500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671005" y="1970088"/>
            <a:ext cx="3156816" cy="609600"/>
          </a:xfrm>
          <a:prstGeom prst="wedgeRoundRectCallout">
            <a:avLst>
              <a:gd name="adj1" fmla="val -33181"/>
              <a:gd name="adj2" fmla="val 47386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8368" y="5217858"/>
            <a:ext cx="54024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returns set of messages (values)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00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267765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(Tag: tag): Set of Message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while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|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| &lt;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+1-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or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trusted(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upon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)}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return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endParaRPr lang="en-US" sz="2800" b="1" i="1" dirty="0" smtClean="0">
              <a:solidFill>
                <a:schemeClr val="bg1">
                  <a:lumMod val="75000"/>
                </a:schemeClr>
              </a:solidFill>
              <a:latin typeface="cmsy1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 Value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1927805" y="2822576"/>
            <a:ext cx="2660070" cy="609600"/>
          </a:xfrm>
          <a:prstGeom prst="wedgeRoundRectCallout">
            <a:avLst>
              <a:gd name="adj1" fmla="val 15095"/>
              <a:gd name="adj2" fmla="val 31931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7054" y="5217858"/>
            <a:ext cx="41216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wait to hear from all but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94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 Value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267765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(Tag: tag): Set of Message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while |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| &lt;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+1-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or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trusted(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upon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)}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return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endParaRPr lang="en-US" sz="2800" b="1" i="1" dirty="0" smtClean="0">
              <a:solidFill>
                <a:schemeClr val="bg1">
                  <a:lumMod val="75000"/>
                </a:schemeClr>
              </a:solidFill>
              <a:latin typeface="cmsy1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4896181" y="2833688"/>
            <a:ext cx="2660070" cy="609600"/>
          </a:xfrm>
          <a:prstGeom prst="wedgeRoundRectCallout">
            <a:avLst>
              <a:gd name="adj1" fmla="val 15095"/>
              <a:gd name="adj2" fmla="val 31931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3196" y="5259233"/>
            <a:ext cx="375455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values reported by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7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 Value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267765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(Tag: tag): Set of Message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while |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| &lt;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+1-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or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trusted(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=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upon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)}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return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endParaRPr lang="en-US" sz="2800" b="1" i="1" dirty="0" smtClean="0">
              <a:solidFill>
                <a:schemeClr val="bg1">
                  <a:lumMod val="75000"/>
                </a:schemeClr>
              </a:solidFill>
              <a:latin typeface="cmsy1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5007015" y="2699316"/>
            <a:ext cx="3333419" cy="609600"/>
          </a:xfrm>
          <a:prstGeom prst="wedgeRoundRectCallout">
            <a:avLst>
              <a:gd name="adj1" fmla="val 10939"/>
              <a:gd name="adj2" fmla="val 31931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8652" y="5005983"/>
            <a:ext cx="562365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wait until you learn a trusted value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 Value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267765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(Tag: tag): Set of Message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</a:p>
          <a:p>
            <a:pPr algn="l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while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|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| &lt;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+1-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or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trusted(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=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upon 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 do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  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{(</a:t>
            </a:r>
            <a:r>
              <a:rPr lang="en-US" sz="2800" b="1" i="1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Q,tag,v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)}</a:t>
            </a:r>
          </a:p>
          <a:p>
            <a:pPr algn="l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return </a:t>
            </a:r>
            <a:r>
              <a:rPr lang="en-US" sz="2800" b="1" i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</a:t>
            </a:r>
            <a:endParaRPr lang="en-US" sz="2800" b="1" i="1" dirty="0" smtClean="0">
              <a:solidFill>
                <a:schemeClr val="bg1">
                  <a:lumMod val="75000"/>
                </a:schemeClr>
              </a:solidFill>
              <a:latin typeface="cmsy1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94749" y="5005983"/>
            <a:ext cx="450155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safe to wait for both (why?)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1825996" y="2750558"/>
            <a:ext cx="6514438" cy="609600"/>
          </a:xfrm>
          <a:prstGeom prst="wedgeRoundRectCallout">
            <a:avLst>
              <a:gd name="adj1" fmla="val 10939"/>
              <a:gd name="adj2" fmla="val 31931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74285" y="5738261"/>
            <a:ext cx="432201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returns </a:t>
            </a:r>
            <a:r>
              <a:rPr lang="en-US" sz="2800" dirty="0" smtClean="0">
                <a:latin typeface="cmsy10"/>
                <a:cs typeface="Arial" pitchFamily="34" charset="0"/>
              </a:rPr>
              <a:t>¸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1 trusted values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1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(v): value</a:t>
            </a:r>
          </a:p>
          <a:p>
            <a:pPr algn="l"/>
            <a:r>
              <a:rPr lang="en-US" sz="2800" b="1" i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RBSend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P,INPUT,v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M: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of Message :=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(INPUT)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min Trusted(M)</a:t>
            </a:r>
            <a:endParaRPr lang="en-US" sz="2800" b="1" dirty="0" smtClean="0">
              <a:latin typeface="cmsy1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4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3964" y="1970088"/>
            <a:ext cx="8853053" cy="18158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SetAgree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(v): value</a:t>
            </a:r>
          </a:p>
          <a:p>
            <a:pPr algn="l"/>
            <a:r>
              <a:rPr lang="en-US" sz="2800" b="1" i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i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RBSend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P,INPUT,v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M: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Set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of Message := </a:t>
            </a:r>
            <a:r>
              <a:rPr lang="en-US" sz="2800" b="1" dirty="0" err="1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(INPUT)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min Trusted(M)</a:t>
            </a:r>
            <a:endParaRPr lang="en-US" sz="2800" b="1" dirty="0" smtClean="0">
              <a:latin typeface="cmsy1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2139125" y="3290888"/>
            <a:ext cx="3070183" cy="609600"/>
          </a:xfrm>
          <a:prstGeom prst="wedgeRoundRectCallout">
            <a:avLst>
              <a:gd name="adj1" fmla="val 15095"/>
              <a:gd name="adj2" fmla="val 31931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6140" y="5716433"/>
            <a:ext cx="51968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at most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lower values missing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87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Barycenrtric</a:t>
            </a:r>
            <a:r>
              <a:rPr lang="en-US" dirty="0" smtClean="0"/>
              <a:t>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1348" y="2828836"/>
            <a:ext cx="8853053" cy="1754326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600" b="1" dirty="0" err="1" smtClean="0"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R</a:t>
            </a:r>
            <a:r>
              <a:rPr lang="en-US" sz="3600" b="1" baseline="-25000" dirty="0" err="1" smtClean="0"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i</a:t>
            </a:r>
            <a:r>
              <a:rPr lang="en-US" sz="36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:= (</a:t>
            </a:r>
            <a:r>
              <a:rPr lang="en-US" sz="36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r>
              <a:rPr lang="en-US" sz="36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,…,</a:t>
            </a:r>
            <a:r>
              <a:rPr lang="en-US" sz="3600" b="1" dirty="0">
                <a:latin typeface="cmsy10"/>
                <a:ea typeface="Verdana" pitchFamily="34" charset="0"/>
                <a:cs typeface="Courier New" pitchFamily="49" charset="0"/>
              </a:rPr>
              <a:t> ;</a:t>
            </a:r>
            <a:r>
              <a:rPr lang="en-US" sz="36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</a:p>
          <a:p>
            <a:pPr algn="l"/>
            <a:r>
              <a:rPr lang="en-US" sz="3600" b="1" dirty="0" err="1" smtClean="0"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M</a:t>
            </a:r>
            <a:r>
              <a:rPr lang="en-US" sz="3600" b="1" baseline="-25000" dirty="0" err="1" smtClean="0"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i</a:t>
            </a:r>
            <a:r>
              <a:rPr lang="en-US" sz="36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:= </a:t>
            </a:r>
            <a:r>
              <a:rPr lang="en-US" sz="3600" b="1" dirty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endParaRPr lang="en-US" sz="36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3600" b="1" dirty="0" smtClean="0"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B</a:t>
            </a:r>
            <a:r>
              <a:rPr lang="en-US" sz="36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36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:= </a:t>
            </a:r>
            <a:r>
              <a:rPr lang="en-US" sz="3600" b="1" dirty="0" smtClean="0">
                <a:latin typeface="cmsy10"/>
                <a:ea typeface="Verdana" pitchFamily="34" charset="0"/>
                <a:cs typeface="Courier New" pitchFamily="49" charset="0"/>
              </a:rPr>
              <a:t>;</a:t>
            </a:r>
            <a:endParaRPr lang="en-US" sz="3600" b="1" dirty="0">
              <a:latin typeface="cmsy1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161348" y="2923308"/>
            <a:ext cx="4673888" cy="492270"/>
          </a:xfrm>
          <a:prstGeom prst="wedgeRoundRectCallout">
            <a:avLst>
              <a:gd name="adj1" fmla="val 34006"/>
              <a:gd name="adj2" fmla="val -16159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3169" y="1694747"/>
            <a:ext cx="677781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en-US" sz="2800" b="1" baseline="-25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[j]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= messages received by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from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161348" y="3470998"/>
            <a:ext cx="2041525" cy="494696"/>
          </a:xfrm>
          <a:prstGeom prst="wedgeRoundRectCallout">
            <a:avLst>
              <a:gd name="adj1" fmla="val 127533"/>
              <a:gd name="adj2" fmla="val 9062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09517" y="3805735"/>
            <a:ext cx="492314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800" b="1" baseline="-25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= messages received by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84404" y="5066499"/>
            <a:ext cx="5521063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2800" b="1" baseline="-25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=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‘s </a:t>
            </a:r>
            <a:r>
              <a:rPr lang="en-US" sz="2800" i="1" dirty="0" smtClean="0">
                <a:latin typeface="Arial" panose="020B0604020202020204" pitchFamily="34" charset="0"/>
                <a:cs typeface="Arial" pitchFamily="34" charset="0"/>
              </a:rPr>
              <a:t>buddies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: processes</a:t>
            </a:r>
          </a:p>
          <a:p>
            <a:pPr algn="l"/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that reported same set of vertices</a:t>
            </a: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161348" y="4025780"/>
            <a:ext cx="2041525" cy="494696"/>
          </a:xfrm>
          <a:prstGeom prst="wedgeRoundRectCallout">
            <a:avLst>
              <a:gd name="adj1" fmla="val 46775"/>
              <a:gd name="adj2" fmla="val 12703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31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Barycentric</a:t>
            </a:r>
            <a:r>
              <a:rPr lang="en-US" dirty="0" smtClean="0"/>
              <a:t> Agreement (1)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1348" y="2828836"/>
            <a:ext cx="8853053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600" dirty="0" smtClean="0">
                <a:latin typeface="Arial"/>
                <a:ea typeface="Verdana" pitchFamily="34" charset="0"/>
                <a:cs typeface="Courier New" pitchFamily="49" charset="0"/>
              </a:rPr>
              <a:t>  </a:t>
            </a:r>
            <a:r>
              <a:rPr lang="en-US" sz="3600" dirty="0" err="1" smtClean="0">
                <a:latin typeface="Arial"/>
                <a:ea typeface="Verdana" pitchFamily="34" charset="0"/>
                <a:cs typeface="Courier New" pitchFamily="49" charset="0"/>
              </a:rPr>
              <a:t>RBSend</a:t>
            </a:r>
            <a:r>
              <a:rPr lang="en-US" sz="3600" dirty="0" smtClean="0">
                <a:latin typeface="Arial"/>
                <a:ea typeface="Verdana" pitchFamily="34" charset="0"/>
                <a:cs typeface="Courier New" pitchFamily="49" charset="0"/>
              </a:rPr>
              <a:t>(</a:t>
            </a:r>
            <a:r>
              <a:rPr lang="en-US" sz="3600" dirty="0" err="1" smtClean="0"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36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3600" dirty="0" err="1" smtClean="0">
                <a:latin typeface="Arial"/>
                <a:ea typeface="Verdana" pitchFamily="34" charset="0"/>
                <a:cs typeface="Courier New" pitchFamily="49" charset="0"/>
              </a:rPr>
              <a:t>,INPUT,v</a:t>
            </a:r>
            <a:r>
              <a:rPr lang="en-US" sz="36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</a:p>
          <a:p>
            <a:pPr algn="l"/>
            <a:r>
              <a:rPr lang="en-US" sz="36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3600" dirty="0" err="1" smtClean="0">
                <a:latin typeface="Arial"/>
                <a:ea typeface="Verdana" pitchFamily="34" charset="0"/>
                <a:cs typeface="Courier New" pitchFamily="49" charset="0"/>
              </a:rPr>
              <a:t>M</a:t>
            </a:r>
            <a:r>
              <a:rPr lang="en-US" sz="36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36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36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</a:t>
            </a:r>
            <a:r>
              <a:rPr lang="en-US" sz="36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getQuorum</a:t>
            </a:r>
            <a:r>
              <a:rPr lang="en-US" sz="36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(INPUT</a:t>
            </a:r>
            <a:r>
              <a:rPr lang="en-US" sz="36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endParaRPr lang="en-US" sz="36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8084" y="2068698"/>
            <a:ext cx="554350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reliably broadcast my input vertex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424585" y="2849852"/>
            <a:ext cx="4410651" cy="600164"/>
          </a:xfrm>
          <a:prstGeom prst="wedgeRoundRectCallout">
            <a:avLst>
              <a:gd name="adj1" fmla="val 33896"/>
              <a:gd name="adj2" fmla="val -8303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424585" y="3464105"/>
            <a:ext cx="6156324" cy="600164"/>
          </a:xfrm>
          <a:prstGeom prst="wedgeRoundRectCallout">
            <a:avLst>
              <a:gd name="adj1" fmla="val 32996"/>
              <a:gd name="adj2" fmla="val 16165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9910" y="4826869"/>
            <a:ext cx="597099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reliably receive others’ input vertices</a:t>
            </a:r>
          </a:p>
        </p:txBody>
      </p:sp>
    </p:spTree>
    <p:extLst>
      <p:ext uri="{BB962C8B-B14F-4D97-AF65-F5344CB8AC3E}">
        <p14:creationId xmlns:p14="http://schemas.microsoft.com/office/powerpoint/2010/main" val="16182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Barycentric</a:t>
            </a:r>
            <a:r>
              <a:rPr lang="en-US" dirty="0" smtClean="0"/>
              <a:t> Agreement (2)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1348" y="2644170"/>
            <a:ext cx="8853053" cy="206210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background</a:t>
            </a:r>
            <a:r>
              <a:rPr lang="en-US" sz="3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32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// run forever</a:t>
            </a:r>
          </a:p>
          <a:p>
            <a:pPr algn="l"/>
            <a:r>
              <a:rPr lang="en-US" sz="32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32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</a:t>
            </a:r>
            <a:r>
              <a:rPr lang="en-US" sz="3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3200" dirty="0" err="1" smtClean="0">
                <a:latin typeface="Arial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3200" dirty="0" smtClean="0">
                <a:latin typeface="Arial"/>
                <a:ea typeface="Verdana" pitchFamily="34" charset="0"/>
                <a:cs typeface="Courier New" pitchFamily="49" charset="0"/>
              </a:rPr>
              <a:t>(</a:t>
            </a:r>
            <a:r>
              <a:rPr lang="en-US" sz="3200" dirty="0" err="1" smtClean="0">
                <a:latin typeface="Arial"/>
                <a:ea typeface="Verdana" pitchFamily="34" charset="0"/>
                <a:cs typeface="Courier New" pitchFamily="49" charset="0"/>
              </a:rPr>
              <a:t>P</a:t>
            </a:r>
            <a:r>
              <a:rPr lang="en-US" sz="32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j</a:t>
            </a:r>
            <a:r>
              <a:rPr lang="en-US" sz="3200" dirty="0" err="1" smtClean="0">
                <a:latin typeface="Arial"/>
                <a:ea typeface="Verdana" pitchFamily="34" charset="0"/>
                <a:cs typeface="Courier New" pitchFamily="49" charset="0"/>
              </a:rPr>
              <a:t>,INPUT,u</a:t>
            </a:r>
            <a:r>
              <a:rPr lang="en-US" sz="32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32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32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3200" dirty="0" err="1" smtClean="0">
                <a:latin typeface="Arial"/>
                <a:ea typeface="Verdana" pitchFamily="34" charset="0"/>
                <a:cs typeface="Courier New" pitchFamily="49" charset="0"/>
              </a:rPr>
              <a:t>M</a:t>
            </a:r>
            <a:r>
              <a:rPr lang="en-US" sz="32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3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32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</a:t>
            </a:r>
            <a:r>
              <a:rPr lang="en-US" sz="3200" dirty="0" err="1" smtClean="0">
                <a:latin typeface="Arial"/>
                <a:ea typeface="Verdana" pitchFamily="34" charset="0"/>
                <a:cs typeface="Courier New" pitchFamily="49" charset="0"/>
              </a:rPr>
              <a:t>M</a:t>
            </a:r>
            <a:r>
              <a:rPr lang="en-US" sz="32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3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3200" b="1" dirty="0" smtClean="0">
                <a:latin typeface="cmsy10"/>
                <a:ea typeface="Verdana" pitchFamily="34" charset="0"/>
                <a:cs typeface="Courier New" pitchFamily="49" charset="0"/>
              </a:rPr>
              <a:t>[</a:t>
            </a:r>
            <a:r>
              <a:rPr lang="en-US" sz="3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32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{u}</a:t>
            </a:r>
          </a:p>
          <a:p>
            <a:pPr algn="l"/>
            <a:r>
              <a:rPr lang="en-US" sz="32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3200" dirty="0" err="1" smtClean="0">
                <a:latin typeface="Arial"/>
                <a:ea typeface="Verdana" pitchFamily="34" charset="0"/>
                <a:cs typeface="Courier New" pitchFamily="49" charset="0"/>
              </a:rPr>
              <a:t>RBSend</a:t>
            </a:r>
            <a:r>
              <a:rPr lang="en-US" sz="3200" dirty="0" smtClean="0">
                <a:latin typeface="Arial"/>
                <a:ea typeface="Verdana" pitchFamily="34" charset="0"/>
                <a:cs typeface="Courier New" pitchFamily="49" charset="0"/>
              </a:rPr>
              <a:t>(</a:t>
            </a:r>
            <a:r>
              <a:rPr lang="en-US" sz="3200" dirty="0" err="1" smtClean="0">
                <a:latin typeface="Arial"/>
                <a:ea typeface="Verdana" pitchFamily="34" charset="0"/>
                <a:cs typeface="Courier New" pitchFamily="49" charset="0"/>
              </a:rPr>
              <a:t>Pi,REPORT,M</a:t>
            </a:r>
            <a:r>
              <a:rPr lang="en-US" sz="32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32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endParaRPr lang="en-US" sz="32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548189" y="3182951"/>
            <a:ext cx="6683884" cy="1001121"/>
          </a:xfrm>
          <a:prstGeom prst="wedgeRoundRectCallout">
            <a:avLst>
              <a:gd name="adj1" fmla="val 33591"/>
              <a:gd name="adj2" fmla="val -138306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8078" y="1694747"/>
            <a:ext cx="576632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record newly-learned input vertices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1080655" y="4184072"/>
            <a:ext cx="4779818" cy="522201"/>
          </a:xfrm>
          <a:prstGeom prst="wedgeRoundRectCallout">
            <a:avLst>
              <a:gd name="adj1" fmla="val -9585"/>
              <a:gd name="adj2" fmla="val 17361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348" y="5481529"/>
            <a:ext cx="662219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forward set of vertices with REPORT tag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93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Barycentric</a:t>
            </a:r>
            <a:r>
              <a:rPr lang="en-US" dirty="0" smtClean="0"/>
              <a:t> Agreement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1348" y="2305616"/>
            <a:ext cx="8853053" cy="224676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while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|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B</a:t>
            </a:r>
            <a:r>
              <a:rPr lang="en-US" sz="28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|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&lt; n+1-t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upon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RBReceive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Pj,REPORT,M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j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R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[j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j</a:t>
            </a:r>
            <a:endParaRPr lang="en-US" sz="2800" b="1" baseline="-25000" dirty="0">
              <a:latin typeface="Courier New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B</a:t>
            </a:r>
            <a:r>
              <a:rPr lang="en-US" sz="2800" b="1" baseline="-25000" dirty="0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{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P: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R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[l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= 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,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0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·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Script MT Bold"/>
                <a:ea typeface="Verdana" pitchFamily="34" charset="0"/>
                <a:cs typeface="Courier New" pitchFamily="49" charset="0"/>
              </a:rPr>
              <a:t>l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·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n}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Arial"/>
                <a:ea typeface="Verdana" pitchFamily="34" charset="0"/>
                <a:cs typeface="Courier New" pitchFamily="49" charset="0"/>
              </a:rPr>
              <a:t>trusted(</a:t>
            </a:r>
            <a:r>
              <a:rPr lang="en-US" sz="2800" dirty="0" err="1" smtClean="0">
                <a:latin typeface="Arial"/>
                <a:ea typeface="Verdana" pitchFamily="34" charset="0"/>
                <a:cs typeface="Courier New" pitchFamily="49" charset="0"/>
              </a:rPr>
              <a:t>M</a:t>
            </a:r>
            <a:r>
              <a:rPr lang="en-US" sz="2800" b="1" baseline="-25000" dirty="0" err="1" smtClean="0">
                <a:latin typeface="Courier New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286039" y="2285999"/>
            <a:ext cx="4673888" cy="492270"/>
          </a:xfrm>
          <a:prstGeom prst="wedgeRoundRectCallout">
            <a:avLst>
              <a:gd name="adj1" fmla="val 34006"/>
              <a:gd name="adj2" fmla="val -16159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930" y="1057438"/>
            <a:ext cx="457368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until I have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n+1-t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buddies…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479444" y="2823072"/>
            <a:ext cx="7154174" cy="1291727"/>
          </a:xfrm>
          <a:prstGeom prst="wedgeRoundRectCallout">
            <a:avLst>
              <a:gd name="adj1" fmla="val 32722"/>
              <a:gd name="adj2" fmla="val 9474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5736" y="4864185"/>
            <a:ext cx="446308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accumulate new reports …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161348" y="4046259"/>
            <a:ext cx="3759488" cy="492270"/>
          </a:xfrm>
          <a:prstGeom prst="wedgeRoundRectCallout">
            <a:avLst>
              <a:gd name="adj1" fmla="val 30321"/>
              <a:gd name="adj2" fmla="val 25212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9751" y="5699444"/>
            <a:ext cx="562044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return set of trusted input vertices.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1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0790" y="1743174"/>
            <a:ext cx="8382424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Sequence of </a:t>
            </a:r>
            <a:r>
              <a:rPr lang="en-US" sz="2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800" b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vertex sets reliably broadcast by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are monotonically increasing as sent &amp; as received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790" y="3545912"/>
            <a:ext cx="497924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When sent, by construction …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790" y="4917764"/>
            <a:ext cx="808266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when received, because FIFO message channels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9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Lemma: Protocol Terminates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586742" y="1814959"/>
            <a:ext cx="56893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Suppose BWOC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runs forever …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255722" y="2532824"/>
            <a:ext cx="635141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Eventually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assumes final value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709371" y="3250689"/>
            <a:ext cx="544411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Non-faulty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receives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320116" y="3968554"/>
            <a:ext cx="422263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must have sent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482293" y="4686418"/>
            <a:ext cx="13147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985637" y="4686418"/>
            <a:ext cx="12458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4029719" y="4686418"/>
            <a:ext cx="7232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OR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708570" y="5388520"/>
            <a:ext cx="30716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will sent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016095" y="5360512"/>
            <a:ext cx="31245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has sent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06179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 err="1" smtClean="0">
                <a:latin typeface="Arial"/>
              </a:rPr>
              <a:t>M</a:t>
            </a:r>
            <a:r>
              <a:rPr lang="en-US" baseline="-25000" dirty="0" err="1" smtClean="0">
                <a:latin typeface="Arial"/>
              </a:rPr>
              <a:t>i</a:t>
            </a:r>
            <a:r>
              <a:rPr lang="en-US" dirty="0" smtClean="0"/>
              <a:t>, </a:t>
            </a:r>
            <a:r>
              <a:rPr lang="en-US" dirty="0" err="1" smtClean="0">
                <a:latin typeface="Arial"/>
              </a:rPr>
              <a:t>M</a:t>
            </a:r>
            <a:r>
              <a:rPr lang="en-US" baseline="-25000" dirty="0" err="1" smtClean="0">
                <a:latin typeface="Arial"/>
              </a:rPr>
              <a:t>j</a:t>
            </a:r>
            <a:r>
              <a:rPr lang="en-US" dirty="0" smtClean="0"/>
              <a:t> </a:t>
            </a:r>
            <a:r>
              <a:rPr lang="en-US" dirty="0" smtClean="0"/>
              <a:t>Totally Ordered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50895" y="1870391"/>
            <a:ext cx="73773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If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broadcasts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(0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…,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(k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½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(i+1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i="1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0895" y="2724161"/>
            <a:ext cx="6295227" cy="1575269"/>
            <a:chOff x="750895" y="2472618"/>
            <a:chExt cx="6295227" cy="1575269"/>
          </a:xfrm>
        </p:grpSpPr>
        <p:sp>
          <p:nvSpPr>
            <p:cNvPr id="8" name="Text Box 122"/>
            <p:cNvSpPr txBox="1">
              <a:spLocks noChangeArrowheads="1"/>
            </p:cNvSpPr>
            <p:nvPr/>
          </p:nvSpPr>
          <p:spPr bwMode="auto">
            <a:xfrm>
              <a:off x="750895" y="2472618"/>
              <a:ext cx="2183868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To decide …</a:t>
              </a:r>
              <a:endParaRPr lang="en-US" sz="2800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22"/>
            <p:cNvSpPr txBox="1">
              <a:spLocks noChangeArrowheads="1"/>
            </p:cNvSpPr>
            <p:nvPr/>
          </p:nvSpPr>
          <p:spPr bwMode="auto">
            <a:xfrm>
              <a:off x="1568340" y="2922440"/>
              <a:ext cx="5477782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7030A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i="1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P</a:t>
              </a:r>
              <a:r>
                <a:rPr lang="en-US" sz="2800" i="1" baseline="-25000" dirty="0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i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received </a:t>
              </a:r>
              <a:r>
                <a:rPr lang="en-US" sz="28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M</a:t>
              </a:r>
              <a:r>
                <a:rPr lang="en-US" sz="2800" baseline="-250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i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from 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X, |X|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¸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+1-</a:t>
              </a:r>
              <a:r>
                <a:rPr lang="en-US" sz="28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en-US" sz="2800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22"/>
            <p:cNvSpPr txBox="1">
              <a:spLocks noChangeArrowheads="1"/>
            </p:cNvSpPr>
            <p:nvPr/>
          </p:nvSpPr>
          <p:spPr bwMode="auto">
            <a:xfrm>
              <a:off x="1568340" y="3524667"/>
              <a:ext cx="5425011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7030A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i="1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P</a:t>
              </a:r>
              <a:r>
                <a:rPr lang="en-US" sz="2800" i="1" baseline="-250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j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received </a:t>
              </a:r>
              <a:r>
                <a:rPr lang="en-US" sz="28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M</a:t>
              </a:r>
              <a:r>
                <a:rPr lang="en-US" sz="2800" baseline="-250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j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>
                  <a:latin typeface="Arial" pitchFamily="34" charset="0"/>
                  <a:cs typeface="Arial" pitchFamily="34" charset="0"/>
                </a:rPr>
                <a:t>from 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Y, |Y| </a:t>
              </a:r>
              <a:r>
                <a:rPr lang="en-US" sz="28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¸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2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+1-t</a:t>
              </a:r>
              <a:endParaRPr lang="en-US" sz="2800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750895" y="4629980"/>
            <a:ext cx="544559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/>
                <a:cs typeface="Arial" pitchFamily="34" charset="0"/>
              </a:rPr>
              <a:t>some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X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itchFamily="34" charset="0"/>
              </a:rPr>
              <a:t>Y</a:t>
            </a:r>
            <a:r>
              <a:rPr lang="en-US" sz="2800" dirty="0">
                <a:latin typeface="Arial"/>
                <a:cs typeface="Arial" pitchFamily="34" charset="0"/>
              </a:rPr>
              <a:t> sent both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750895" y="5483751"/>
            <a:ext cx="362952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/>
                <a:cs typeface="Arial" pitchFamily="34" charset="0"/>
              </a:rPr>
              <a:t>so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/>
                <a:cs typeface="Arial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latin typeface="Arial"/>
                <a:cs typeface="Arial" pitchFamily="34" charset="0"/>
              </a:rPr>
              <a:t>are ordered.</a:t>
            </a:r>
            <a:endParaRPr lang="en-US" sz="2800" i="1" baseline="30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80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478328" y="1743174"/>
            <a:ext cx="4187365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Non-faulty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and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have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|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|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¸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trusted(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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;</a:t>
            </a:r>
          </a:p>
          <a:p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or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µ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M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39318" y="4681985"/>
            <a:ext cx="226536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proof in book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3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Byzantine Computability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379186" y="2749694"/>
            <a:ext cx="838562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32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wait-free Byzantine protocol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853112" y="3588531"/>
            <a:ext cx="289534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if and only if …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2334827" y="4427368"/>
            <a:ext cx="4875053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32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is a continuous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map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37389" y="5266206"/>
            <a:ext cx="6061117" cy="584775"/>
            <a:chOff x="2800853" y="3894588"/>
            <a:chExt cx="6061117" cy="584775"/>
          </a:xfrm>
        </p:grpSpPr>
        <p:sp>
          <p:nvSpPr>
            <p:cNvPr id="8" name="Text Box 122"/>
            <p:cNvSpPr txBox="1">
              <a:spLocks noChangeArrowheads="1"/>
            </p:cNvSpPr>
            <p:nvPr/>
          </p:nvSpPr>
          <p:spPr bwMode="auto">
            <a:xfrm>
              <a:off x="2800853" y="3894588"/>
              <a:ext cx="3134191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3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: |</a:t>
              </a:r>
              <a:r>
                <a:rPr lang="en-US" sz="32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skel</a:t>
              </a:r>
              <a:r>
                <a:rPr lang="en-US" sz="3200" i="1" baseline="30000" dirty="0" err="1" smtClean="0">
                  <a:solidFill>
                    <a:schemeClr val="tx1"/>
                  </a:solidFill>
                  <a:latin typeface="Arial"/>
                  <a:cs typeface="Arial" pitchFamily="34" charset="0"/>
                </a:rPr>
                <a:t>t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b="1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I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 </a:t>
              </a:r>
              <a:r>
                <a:rPr lang="en-US" sz="3200" dirty="0" smtClean="0">
                  <a:solidFill>
                    <a:schemeClr val="tx1"/>
                  </a:solidFill>
                  <a:latin typeface="Symbol"/>
                  <a:cs typeface="Arial" pitchFamily="34" charset="0"/>
                  <a:sym typeface="Symbol"/>
                </a:rPr>
                <a:t>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|</a:t>
              </a:r>
              <a:r>
                <a:rPr lang="en-US" sz="3200" b="1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O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|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22"/>
            <p:cNvSpPr txBox="1">
              <a:spLocks noChangeArrowheads="1"/>
            </p:cNvSpPr>
            <p:nvPr/>
          </p:nvSpPr>
          <p:spPr bwMode="auto">
            <a:xfrm>
              <a:off x="6309668" y="3894588"/>
              <a:ext cx="2552302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carried </a:t>
              </a:r>
              <a:r>
                <a:rPr lang="en-US" sz="3200" dirty="0">
                  <a:latin typeface="Arial" pitchFamily="34" charset="0"/>
                  <a:cs typeface="Arial" pitchFamily="34" charset="0"/>
                </a:rPr>
                <a:t>by </a:t>
              </a:r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¢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78189" y="1910857"/>
            <a:ext cx="386035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itchFamily="34" charset="0"/>
              </a:rPr>
              <a:t>if 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 &gt; (dim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+ 2) 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endParaRPr lang="en-US" sz="3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87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Implies Protocol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600703" y="2040443"/>
            <a:ext cx="26933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600703" y="3131630"/>
            <a:ext cx="353334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Bary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sz="2800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600703" y="4222817"/>
            <a:ext cx="250260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Solve using …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411182" y="4932648"/>
            <a:ext cx="37657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barycentric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agreement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411182" y="5588346"/>
            <a:ext cx="27045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-set agreement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6195848" y="2608410"/>
            <a:ext cx="22637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1" name="Right Brace 10"/>
          <p:cNvSpPr/>
          <p:nvPr/>
        </p:nvSpPr>
        <p:spPr bwMode="auto">
          <a:xfrm>
            <a:off x="5686921" y="1803529"/>
            <a:ext cx="362607" cy="2132982"/>
          </a:xfrm>
          <a:prstGeom prst="rightBrac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50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 </a:t>
            </a:r>
            <a:r>
              <a:rPr lang="en-US" dirty="0" smtClean="0"/>
              <a:t>implies 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958945" y="2887630"/>
            <a:ext cx="52261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reduction to crash-failure model</a:t>
            </a:r>
            <a:endParaRPr lang="en-US" sz="28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94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 Bound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49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064412" y="3438235"/>
            <a:ext cx="5015176" cy="584775"/>
            <a:chOff x="2125001" y="3438235"/>
            <a:chExt cx="5015176" cy="584775"/>
          </a:xfrm>
        </p:grpSpPr>
        <p:sp>
          <p:nvSpPr>
            <p:cNvPr id="5" name="Text Box 122"/>
            <p:cNvSpPr txBox="1">
              <a:spLocks noChangeArrowheads="1"/>
            </p:cNvSpPr>
            <p:nvPr/>
          </p:nvSpPr>
          <p:spPr bwMode="auto">
            <a:xfrm>
              <a:off x="2125001" y="3438235"/>
              <a:ext cx="1838965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Á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: </a:t>
              </a:r>
              <a:r>
                <a:rPr lang="en-US" sz="3200" b="1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I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dirty="0" smtClean="0">
                  <a:solidFill>
                    <a:schemeClr val="tx1"/>
                  </a:solidFill>
                  <a:latin typeface="Symbol"/>
                  <a:cs typeface="Arial" pitchFamily="34" charset="0"/>
                  <a:sym typeface="Symbol"/>
                </a:rPr>
                <a:t></a:t>
              </a:r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b="1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O</a:t>
              </a:r>
              <a:endPara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122"/>
            <p:cNvSpPr txBox="1">
              <a:spLocks noChangeArrowheads="1"/>
            </p:cNvSpPr>
            <p:nvPr/>
          </p:nvSpPr>
          <p:spPr bwMode="auto">
            <a:xfrm>
              <a:off x="4587875" y="3438235"/>
              <a:ext cx="2552302" cy="584775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chemeClr val="accent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carried </a:t>
              </a:r>
              <a:r>
                <a:rPr lang="en-US" sz="3200" dirty="0">
                  <a:latin typeface="Arial" pitchFamily="34" charset="0"/>
                  <a:cs typeface="Arial" pitchFamily="34" charset="0"/>
                </a:rPr>
                <a:t>by </a:t>
              </a:r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¢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686742" y="1743174"/>
            <a:ext cx="5770554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A strict colorless task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trivial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if ther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e is a simplicial map</a:t>
            </a:r>
            <a:endParaRPr lang="en-US" sz="2800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135" y="4749610"/>
            <a:ext cx="842031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(A trivial task can be solved without communication)</a:t>
            </a:r>
          </a:p>
        </p:txBody>
      </p:sp>
    </p:spTree>
    <p:extLst>
      <p:ext uri="{BB962C8B-B14F-4D97-AF65-F5344CB8AC3E}">
        <p14:creationId xmlns:p14="http://schemas.microsoft.com/office/powerpoint/2010/main" val="124842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54262" y="1743174"/>
            <a:ext cx="6835526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a strict colorless task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has a protocol, where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+1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·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(dim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+ 2)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then that task is trivial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389" y="3696664"/>
            <a:ext cx="842031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(A trivial task can be solved without communication)</a:t>
            </a:r>
          </a:p>
        </p:txBody>
      </p:sp>
    </p:spTree>
    <p:extLst>
      <p:ext uri="{BB962C8B-B14F-4D97-AF65-F5344CB8AC3E}">
        <p14:creationId xmlns:p14="http://schemas.microsoft.com/office/powerpoint/2010/main" val="293838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491120" y="1797718"/>
            <a:ext cx="624882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Let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= {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…,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d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}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be a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-simplex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91120" y="2910655"/>
            <a:ext cx="522450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consider an execution where …</a:t>
            </a:r>
            <a:endParaRPr lang="en-US" sz="2800" i="1" baseline="-25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91120" y="4023592"/>
            <a:ext cx="343715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has input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mod d+1</a:t>
            </a:r>
            <a:endParaRPr lang="en-US" sz="2800" i="1" baseline="-25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1120" y="5136528"/>
            <a:ext cx="184537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no failures</a:t>
            </a:r>
            <a:endParaRPr lang="en-US" sz="2800" i="1" baseline="-25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3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52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724769" y="1950241"/>
            <a:ext cx="3342365" cy="990600"/>
            <a:chOff x="1025824" y="2213413"/>
            <a:chExt cx="3342365" cy="99060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 flipH="1">
              <a:off x="1025824" y="2213413"/>
              <a:ext cx="1107141" cy="990600"/>
              <a:chOff x="3168" y="1824"/>
              <a:chExt cx="912" cy="816"/>
            </a:xfrm>
          </p:grpSpPr>
          <p:sp>
            <p:nvSpPr>
              <p:cNvPr id="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5" name="Group 2"/>
            <p:cNvGrpSpPr>
              <a:grpSpLocks/>
            </p:cNvGrpSpPr>
            <p:nvPr/>
          </p:nvGrpSpPr>
          <p:grpSpPr bwMode="auto">
            <a:xfrm flipH="1">
              <a:off x="3261048" y="2213413"/>
              <a:ext cx="1107141" cy="990600"/>
              <a:chOff x="3168" y="1824"/>
              <a:chExt cx="912" cy="816"/>
            </a:xfrm>
          </p:grpSpPr>
          <p:sp>
            <p:nvSpPr>
              <p:cNvPr id="1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2399489" y="2416326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…</a:t>
              </a:r>
              <a:endParaRPr lang="en-US" sz="32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889642" y="1950241"/>
            <a:ext cx="3342365" cy="990600"/>
            <a:chOff x="1025824" y="2213413"/>
            <a:chExt cx="3342365" cy="990600"/>
          </a:xfrm>
        </p:grpSpPr>
        <p:grpSp>
          <p:nvGrpSpPr>
            <p:cNvPr id="64" name="Group 2"/>
            <p:cNvGrpSpPr>
              <a:grpSpLocks/>
            </p:cNvGrpSpPr>
            <p:nvPr/>
          </p:nvGrpSpPr>
          <p:grpSpPr bwMode="auto">
            <a:xfrm flipH="1">
              <a:off x="1025824" y="2213413"/>
              <a:ext cx="1107141" cy="990600"/>
              <a:chOff x="3168" y="1824"/>
              <a:chExt cx="912" cy="816"/>
            </a:xfrm>
          </p:grpSpPr>
          <p:sp>
            <p:nvSpPr>
              <p:cNvPr id="77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9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0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1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4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5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5" name="Group 2"/>
            <p:cNvGrpSpPr>
              <a:grpSpLocks/>
            </p:cNvGrpSpPr>
            <p:nvPr/>
          </p:nvGrpSpPr>
          <p:grpSpPr bwMode="auto">
            <a:xfrm flipH="1">
              <a:off x="3261048" y="2213413"/>
              <a:ext cx="1107141" cy="990600"/>
              <a:chOff x="3168" y="1824"/>
              <a:chExt cx="912" cy="816"/>
            </a:xfrm>
          </p:grpSpPr>
          <p:sp>
            <p:nvSpPr>
              <p:cNvPr id="67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8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2399489" y="2416326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…</a:t>
              </a:r>
              <a:endParaRPr lang="en-US" sz="32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662359" y="3820482"/>
            <a:ext cx="271901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 = {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0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…,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-t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}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62" name="Left Brace 61"/>
          <p:cNvSpPr/>
          <p:nvPr/>
        </p:nvSpPr>
        <p:spPr bwMode="auto">
          <a:xfrm rot="16200000">
            <a:off x="2137798" y="1708345"/>
            <a:ext cx="516306" cy="3401477"/>
          </a:xfrm>
          <a:prstGeom prst="leftBrac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9" name="Left Brace 88"/>
          <p:cNvSpPr/>
          <p:nvPr/>
        </p:nvSpPr>
        <p:spPr bwMode="auto">
          <a:xfrm rot="16200000">
            <a:off x="6302671" y="1708345"/>
            <a:ext cx="516306" cy="3401477"/>
          </a:xfrm>
          <a:prstGeom prst="lef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077918" y="3820482"/>
            <a:ext cx="296581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 = {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n+1-t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…,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}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92" name="Left Arrow 91"/>
          <p:cNvSpPr/>
          <p:nvPr/>
        </p:nvSpPr>
        <p:spPr bwMode="auto">
          <a:xfrm>
            <a:off x="3644161" y="5318012"/>
            <a:ext cx="3345597" cy="1039356"/>
          </a:xfrm>
          <a:prstGeom prst="leftArrow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no communication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62359" y="5837690"/>
            <a:ext cx="219643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decides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73904" y="4829086"/>
            <a:ext cx="440537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S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= {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|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in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has input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}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90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1090057" y="1797718"/>
            <a:ext cx="320151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and …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852082" y="4478572"/>
            <a:ext cx="613020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there is a unique minimal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such that</a:t>
            </a:r>
            <a:endParaRPr lang="en-US" sz="2800" i="1" baseline="-250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2082" y="2691336"/>
            <a:ext cx="304121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latin typeface="Arial"/>
                <a:cs typeface="Arial" pitchFamily="34" charset="0"/>
              </a:rPr>
              <a:t>u</a:t>
            </a:r>
            <a:r>
              <a:rPr lang="en-US" sz="2800" i="1" baseline="-25000" dirty="0" err="1" smtClean="0"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’)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then …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2082" y="3584954"/>
            <a:ext cx="344517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Å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’)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so …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5682" y="5372190"/>
            <a:ext cx="170271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00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1031348" y="1797718"/>
            <a:ext cx="566693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If all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= {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}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then the task is trivial.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1348" y="2824563"/>
            <a:ext cx="468269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/>
                <a:cs typeface="Arial" pitchFamily="34" charset="0"/>
              </a:rPr>
              <a:t>so some minima</a:t>
            </a:r>
            <a:r>
              <a:rPr lang="en-US" sz="2800" dirty="0" smtClean="0">
                <a:latin typeface="Arial"/>
                <a:cs typeface="Arial" pitchFamily="34" charset="0"/>
              </a:rPr>
              <a:t>l</a:t>
            </a:r>
            <a:r>
              <a:rPr lang="en-US" sz="2800" dirty="0" smtClean="0">
                <a:latin typeface="Arial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= {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i="1" dirty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,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} </a:t>
            </a:r>
            <a:endParaRPr lang="en-US" sz="2800" dirty="0" smtClean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1348" y="3851408"/>
            <a:ext cx="752321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/>
                <a:cs typeface="Arial" pitchFamily="34" charset="0"/>
              </a:rPr>
              <a:t>Every simplex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2800" dirty="0" smtClean="0">
                <a:latin typeface="Arial"/>
                <a:cs typeface="Arial" pitchFamily="34" charset="0"/>
              </a:rPr>
              <a:t> such that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¿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) </a:t>
            </a:r>
            <a:r>
              <a:rPr lang="en-US" sz="2800" dirty="0" smtClean="0">
                <a:latin typeface="Arial"/>
                <a:cs typeface="Arial" pitchFamily="34" charset="0"/>
              </a:rPr>
              <a:t>contains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81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55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724769" y="1950241"/>
            <a:ext cx="3342365" cy="990600"/>
            <a:chOff x="1025824" y="2213413"/>
            <a:chExt cx="3342365" cy="99060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 flipH="1">
              <a:off x="1025824" y="2213413"/>
              <a:ext cx="1107141" cy="990600"/>
              <a:chOff x="3168" y="1824"/>
              <a:chExt cx="912" cy="816"/>
            </a:xfrm>
          </p:grpSpPr>
          <p:sp>
            <p:nvSpPr>
              <p:cNvPr id="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15" name="Group 2"/>
            <p:cNvGrpSpPr>
              <a:grpSpLocks/>
            </p:cNvGrpSpPr>
            <p:nvPr/>
          </p:nvGrpSpPr>
          <p:grpSpPr bwMode="auto">
            <a:xfrm flipH="1">
              <a:off x="3261048" y="2213413"/>
              <a:ext cx="1107141" cy="990600"/>
              <a:chOff x="3168" y="1824"/>
              <a:chExt cx="912" cy="816"/>
            </a:xfrm>
          </p:grpSpPr>
          <p:sp>
            <p:nvSpPr>
              <p:cNvPr id="16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7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2399489" y="2416326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…</a:t>
              </a:r>
              <a:endParaRPr lang="en-US" sz="32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889642" y="1950241"/>
            <a:ext cx="3342365" cy="990600"/>
            <a:chOff x="1025824" y="2213413"/>
            <a:chExt cx="3342365" cy="990600"/>
          </a:xfrm>
        </p:grpSpPr>
        <p:grpSp>
          <p:nvGrpSpPr>
            <p:cNvPr id="64" name="Group 2"/>
            <p:cNvGrpSpPr>
              <a:grpSpLocks/>
            </p:cNvGrpSpPr>
            <p:nvPr/>
          </p:nvGrpSpPr>
          <p:grpSpPr bwMode="auto">
            <a:xfrm flipH="1">
              <a:off x="1025824" y="2213413"/>
              <a:ext cx="1107141" cy="990600"/>
              <a:chOff x="3168" y="1824"/>
              <a:chExt cx="912" cy="816"/>
            </a:xfrm>
          </p:grpSpPr>
          <p:sp>
            <p:nvSpPr>
              <p:cNvPr id="77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8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9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0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1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4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5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5" name="Group 2"/>
            <p:cNvGrpSpPr>
              <a:grpSpLocks/>
            </p:cNvGrpSpPr>
            <p:nvPr/>
          </p:nvGrpSpPr>
          <p:grpSpPr bwMode="auto">
            <a:xfrm flipH="1">
              <a:off x="3261048" y="2213413"/>
              <a:ext cx="1107141" cy="990600"/>
              <a:chOff x="3168" y="1824"/>
              <a:chExt cx="912" cy="816"/>
            </a:xfrm>
          </p:grpSpPr>
          <p:sp>
            <p:nvSpPr>
              <p:cNvPr id="67" name="Freeform 3"/>
              <p:cNvSpPr>
                <a:spLocks/>
              </p:cNvSpPr>
              <p:nvPr/>
            </p:nvSpPr>
            <p:spPr bwMode="auto">
              <a:xfrm>
                <a:off x="3936" y="2064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68" name="Freeform 4"/>
              <p:cNvSpPr>
                <a:spLocks/>
              </p:cNvSpPr>
              <p:nvPr/>
            </p:nvSpPr>
            <p:spPr bwMode="auto">
              <a:xfrm>
                <a:off x="3728" y="1920"/>
                <a:ext cx="144" cy="336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0" name="Freeform 5"/>
              <p:cNvSpPr>
                <a:spLocks/>
              </p:cNvSpPr>
              <p:nvPr/>
            </p:nvSpPr>
            <p:spPr bwMode="auto">
              <a:xfrm>
                <a:off x="3504" y="1824"/>
                <a:ext cx="144" cy="288"/>
              </a:xfrm>
              <a:custGeom>
                <a:avLst/>
                <a:gdLst>
                  <a:gd name="T0" fmla="*/ 0 w 144"/>
                  <a:gd name="T1" fmla="*/ 48 h 336"/>
                  <a:gd name="T2" fmla="*/ 96 w 144"/>
                  <a:gd name="T3" fmla="*/ 0 h 336"/>
                  <a:gd name="T4" fmla="*/ 144 w 144"/>
                  <a:gd name="T5" fmla="*/ 48 h 336"/>
                  <a:gd name="T6" fmla="*/ 144 w 144"/>
                  <a:gd name="T7" fmla="*/ 336 h 336"/>
                  <a:gd name="T8" fmla="*/ 96 w 144"/>
                  <a:gd name="T9" fmla="*/ 288 h 336"/>
                  <a:gd name="T10" fmla="*/ 96 w 144"/>
                  <a:gd name="T11" fmla="*/ 96 h 336"/>
                  <a:gd name="T12" fmla="*/ 0 w 144"/>
                  <a:gd name="T13" fmla="*/ 144 h 336"/>
                  <a:gd name="T14" fmla="*/ 0 w 144"/>
                  <a:gd name="T15" fmla="*/ 4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36">
                    <a:moveTo>
                      <a:pt x="0" y="48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144" y="336"/>
                    </a:lnTo>
                    <a:lnTo>
                      <a:pt x="96" y="288"/>
                    </a:lnTo>
                    <a:lnTo>
                      <a:pt x="96" y="96"/>
                    </a:lnTo>
                    <a:lnTo>
                      <a:pt x="0" y="144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1" name="Freeform 6"/>
              <p:cNvSpPr>
                <a:spLocks/>
              </p:cNvSpPr>
              <p:nvPr/>
            </p:nvSpPr>
            <p:spPr bwMode="auto">
              <a:xfrm>
                <a:off x="3243" y="1824"/>
                <a:ext cx="789" cy="535"/>
              </a:xfrm>
              <a:custGeom>
                <a:avLst/>
                <a:gdLst>
                  <a:gd name="T0" fmla="*/ 261 w 789"/>
                  <a:gd name="T1" fmla="*/ 0 h 535"/>
                  <a:gd name="T2" fmla="*/ 789 w 789"/>
                  <a:gd name="T3" fmla="*/ 336 h 535"/>
                  <a:gd name="T4" fmla="*/ 494 w 789"/>
                  <a:gd name="T5" fmla="*/ 535 h 535"/>
                  <a:gd name="T6" fmla="*/ 0 w 789"/>
                  <a:gd name="T7" fmla="*/ 96 h 535"/>
                  <a:gd name="T8" fmla="*/ 261 w 78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9" h="535">
                    <a:moveTo>
                      <a:pt x="261" y="0"/>
                    </a:moveTo>
                    <a:lnTo>
                      <a:pt x="789" y="336"/>
                    </a:lnTo>
                    <a:lnTo>
                      <a:pt x="494" y="535"/>
                    </a:lnTo>
                    <a:lnTo>
                      <a:pt x="0" y="96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2" name="Freeform 7"/>
              <p:cNvSpPr>
                <a:spLocks/>
              </p:cNvSpPr>
              <p:nvPr/>
            </p:nvSpPr>
            <p:spPr bwMode="auto">
              <a:xfrm>
                <a:off x="3253" y="1920"/>
                <a:ext cx="491" cy="567"/>
              </a:xfrm>
              <a:custGeom>
                <a:avLst/>
                <a:gdLst>
                  <a:gd name="T0" fmla="*/ 11 w 491"/>
                  <a:gd name="T1" fmla="*/ 0 h 567"/>
                  <a:gd name="T2" fmla="*/ 491 w 491"/>
                  <a:gd name="T3" fmla="*/ 432 h 567"/>
                  <a:gd name="T4" fmla="*/ 484 w 491"/>
                  <a:gd name="T5" fmla="*/ 567 h 567"/>
                  <a:gd name="T6" fmla="*/ 0 w 491"/>
                  <a:gd name="T7" fmla="*/ 119 h 567"/>
                  <a:gd name="T8" fmla="*/ 11 w 491"/>
                  <a:gd name="T9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567">
                    <a:moveTo>
                      <a:pt x="11" y="0"/>
                    </a:moveTo>
                    <a:lnTo>
                      <a:pt x="491" y="432"/>
                    </a:lnTo>
                    <a:lnTo>
                      <a:pt x="484" y="567"/>
                    </a:lnTo>
                    <a:lnTo>
                      <a:pt x="0" y="1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" name="Freeform 8"/>
              <p:cNvSpPr>
                <a:spLocks/>
              </p:cNvSpPr>
              <p:nvPr/>
            </p:nvSpPr>
            <p:spPr bwMode="auto">
              <a:xfrm>
                <a:off x="3728" y="2160"/>
                <a:ext cx="304" cy="327"/>
              </a:xfrm>
              <a:custGeom>
                <a:avLst/>
                <a:gdLst>
                  <a:gd name="T0" fmla="*/ 304 w 304"/>
                  <a:gd name="T1" fmla="*/ 0 h 327"/>
                  <a:gd name="T2" fmla="*/ 304 w 304"/>
                  <a:gd name="T3" fmla="*/ 96 h 327"/>
                  <a:gd name="T4" fmla="*/ 0 w 304"/>
                  <a:gd name="T5" fmla="*/ 327 h 327"/>
                  <a:gd name="T6" fmla="*/ 18 w 304"/>
                  <a:gd name="T7" fmla="*/ 181 h 327"/>
                  <a:gd name="T8" fmla="*/ 304 w 304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327">
                    <a:moveTo>
                      <a:pt x="304" y="0"/>
                    </a:moveTo>
                    <a:lnTo>
                      <a:pt x="304" y="96"/>
                    </a:lnTo>
                    <a:lnTo>
                      <a:pt x="0" y="327"/>
                    </a:lnTo>
                    <a:lnTo>
                      <a:pt x="18" y="181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FF0000"/>
              </a:solidFill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4" name="Freeform 9"/>
              <p:cNvSpPr>
                <a:spLocks/>
              </p:cNvSpPr>
              <p:nvPr/>
            </p:nvSpPr>
            <p:spPr bwMode="auto">
              <a:xfrm>
                <a:off x="3504" y="2304"/>
                <a:ext cx="240" cy="336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5" name="Freeform 10"/>
              <p:cNvSpPr>
                <a:spLocks/>
              </p:cNvSpPr>
              <p:nvPr/>
            </p:nvSpPr>
            <p:spPr bwMode="auto">
              <a:xfrm>
                <a:off x="3312" y="2160"/>
                <a:ext cx="240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6" name="Freeform 11"/>
              <p:cNvSpPr>
                <a:spLocks/>
              </p:cNvSpPr>
              <p:nvPr/>
            </p:nvSpPr>
            <p:spPr bwMode="auto">
              <a:xfrm>
                <a:off x="3168" y="2016"/>
                <a:ext cx="192" cy="288"/>
              </a:xfrm>
              <a:custGeom>
                <a:avLst/>
                <a:gdLst>
                  <a:gd name="T0" fmla="*/ 192 w 336"/>
                  <a:gd name="T1" fmla="*/ 0 h 432"/>
                  <a:gd name="T2" fmla="*/ 336 w 336"/>
                  <a:gd name="T3" fmla="*/ 96 h 432"/>
                  <a:gd name="T4" fmla="*/ 96 w 336"/>
                  <a:gd name="T5" fmla="*/ 144 h 432"/>
                  <a:gd name="T6" fmla="*/ 96 w 336"/>
                  <a:gd name="T7" fmla="*/ 432 h 432"/>
                  <a:gd name="T8" fmla="*/ 0 w 336"/>
                  <a:gd name="T9" fmla="*/ 336 h 432"/>
                  <a:gd name="T10" fmla="*/ 0 w 336"/>
                  <a:gd name="T11" fmla="*/ 48 h 432"/>
                  <a:gd name="T12" fmla="*/ 192 w 336"/>
                  <a:gd name="T1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432">
                    <a:moveTo>
                      <a:pt x="192" y="0"/>
                    </a:moveTo>
                    <a:lnTo>
                      <a:pt x="336" y="96"/>
                    </a:lnTo>
                    <a:lnTo>
                      <a:pt x="96" y="144"/>
                    </a:lnTo>
                    <a:lnTo>
                      <a:pt x="96" y="432"/>
                    </a:lnTo>
                    <a:lnTo>
                      <a:pt x="0" y="336"/>
                    </a:lnTo>
                    <a:lnTo>
                      <a:pt x="0" y="48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Arial" pitchFamily="34" charset="0"/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2399489" y="2416326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…</a:t>
              </a:r>
              <a:endParaRPr lang="en-US" sz="32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" name="Left Brace 61"/>
          <p:cNvSpPr/>
          <p:nvPr/>
        </p:nvSpPr>
        <p:spPr bwMode="auto">
          <a:xfrm rot="16200000">
            <a:off x="2137798" y="1708345"/>
            <a:ext cx="516306" cy="3401477"/>
          </a:xfrm>
          <a:prstGeom prst="leftBrac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89" name="Left Brace 88"/>
          <p:cNvSpPr/>
          <p:nvPr/>
        </p:nvSpPr>
        <p:spPr bwMode="auto">
          <a:xfrm rot="16200000">
            <a:off x="6302671" y="1708345"/>
            <a:ext cx="516306" cy="3401477"/>
          </a:xfrm>
          <a:prstGeom prst="lef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15963" y="3820482"/>
            <a:ext cx="248972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 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have input </a:t>
            </a:r>
            <a:r>
              <a:rPr lang="en-US" sz="2800" i="1" dirty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  <p:sp>
        <p:nvSpPr>
          <p:cNvPr id="92" name="Left Arrow 91"/>
          <p:cNvSpPr/>
          <p:nvPr/>
        </p:nvSpPr>
        <p:spPr bwMode="auto">
          <a:xfrm>
            <a:off x="4478516" y="4807968"/>
            <a:ext cx="3345597" cy="1039356"/>
          </a:xfrm>
          <a:prstGeom prst="leftArrow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no communication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86769" y="5300053"/>
            <a:ext cx="278794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P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still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decides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6769" y="3866378"/>
            <a:ext cx="336823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change inpu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t to </a:t>
            </a:r>
            <a:r>
              <a:rPr lang="en-US" sz="2800" i="1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67990" y="4583949"/>
            <a:ext cx="476444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are Byzantine, still claim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86769" y="6029060"/>
            <a:ext cx="469391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u</a:t>
            </a:r>
            <a:r>
              <a:rPr lang="en-US" sz="2800" i="1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baseline="-250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{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v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})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contradiction</a:t>
            </a:r>
            <a:endParaRPr lang="en-US" sz="2800" i="1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86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57" grpId="0" animBg="1"/>
      <p:bldP spid="6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9662913-7592-44AC-A320-BDEE55E73DA9}" type="slidenum">
              <a:rPr lang="ar-SA" smtClean="0"/>
              <a:pPr/>
              <a:t>56</a:t>
            </a:fld>
            <a:endParaRPr lang="en-US" smtClean="0"/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-6439"/>
            <a:ext cx="9144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       </a:t>
            </a:r>
            <a:b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Creative Commons Attribution-</a:t>
            </a:r>
            <a:r>
              <a:rPr lang="en-US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ShareAlike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2.5 License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94565" name="Picture 3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563" y="46038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66" name="Rectangle 4"/>
          <p:cNvSpPr>
            <a:spLocks noChangeArrowheads="1"/>
          </p:cNvSpPr>
          <p:nvPr/>
        </p:nvSpPr>
        <p:spPr bwMode="auto">
          <a:xfrm>
            <a:off x="685800" y="1343025"/>
            <a:ext cx="77724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 are free: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Share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copy, distribute and transmit the work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Remix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adapt the work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Under the following conditions: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Attribution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You must attribute the work to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“Distributed Computing through Combinatorial Topology” 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(but not in any way that suggests that the authors endorse you or your use of the work).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 Alike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If you alter, transform, or build upon this work, you may distribute the resulting work only under the same, similar or a compatible license.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any reuse or distribution, you must make clear to others the license terms of this work. The best way to do this is with a link to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http://creativecommons.org/licenses/by-sa/3.0/.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Any of the above conditions can be waived if you get permission from the copyright holder.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Nothing in this license impairs or restricts the author's moral rights.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76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5" name="Picture 2" descr="http://b2b.cbsimg.net/blogs/lemon0906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40848"/>
            <a:ext cx="833677" cy="62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897" y="4340848"/>
            <a:ext cx="743667" cy="84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370" y="4318974"/>
            <a:ext cx="675640" cy="8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nicholaswmin.github.io/slotMachine/img/bananaFrui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48" y="4122215"/>
            <a:ext cx="1279525" cy="127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285" y="4248795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1660650" y="2490893"/>
            <a:ext cx="1447800" cy="1295400"/>
            <a:chOff x="3168" y="1824"/>
            <a:chExt cx="912" cy="816"/>
          </a:xfrm>
        </p:grpSpPr>
        <p:sp>
          <p:nvSpPr>
            <p:cNvPr id="11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Freeform 6"/>
          <p:cNvSpPr/>
          <p:nvPr/>
        </p:nvSpPr>
        <p:spPr bwMode="auto">
          <a:xfrm>
            <a:off x="1362456" y="2186056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939481" y="2653824"/>
            <a:ext cx="2791355" cy="1253158"/>
            <a:chOff x="4939481" y="2653824"/>
            <a:chExt cx="2791355" cy="1253158"/>
          </a:xfrm>
        </p:grpSpPr>
        <p:grpSp>
          <p:nvGrpSpPr>
            <p:cNvPr id="21" name="Group 20"/>
            <p:cNvGrpSpPr/>
            <p:nvPr/>
          </p:nvGrpSpPr>
          <p:grpSpPr>
            <a:xfrm>
              <a:off x="5418730" y="2653824"/>
              <a:ext cx="1728020" cy="740938"/>
              <a:chOff x="6070194" y="2402934"/>
              <a:chExt cx="3061520" cy="1312715"/>
            </a:xfrm>
          </p:grpSpPr>
          <p:grpSp>
            <p:nvGrpSpPr>
              <p:cNvPr id="25" name="Group 60"/>
              <p:cNvGrpSpPr>
                <a:grpSpLocks/>
              </p:cNvGrpSpPr>
              <p:nvPr/>
            </p:nvGrpSpPr>
            <p:grpSpPr bwMode="auto">
              <a:xfrm flipH="1">
                <a:off x="7683914" y="2420249"/>
                <a:ext cx="1447800" cy="1295400"/>
                <a:chOff x="3168" y="1824"/>
                <a:chExt cx="912" cy="816"/>
              </a:xfrm>
            </p:grpSpPr>
            <p:sp>
              <p:nvSpPr>
                <p:cNvPr id="26" name="Freeform 6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Freeform 6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Freeform 6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Freeform 6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6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Freeform 6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Freeform 6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Freeform 6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Freeform 6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" name="Group 50"/>
              <p:cNvGrpSpPr>
                <a:grpSpLocks/>
              </p:cNvGrpSpPr>
              <p:nvPr/>
            </p:nvGrpSpPr>
            <p:grpSpPr bwMode="auto">
              <a:xfrm>
                <a:off x="6070194" y="2402934"/>
                <a:ext cx="1447800" cy="1295400"/>
                <a:chOff x="3168" y="1824"/>
                <a:chExt cx="912" cy="816"/>
              </a:xfrm>
            </p:grpSpPr>
            <p:sp>
              <p:nvSpPr>
                <p:cNvPr id="36" name="Freeform 5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Freeform 5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Freeform 5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Freeform 5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Freeform 5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Freeform 5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Freeform 5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Freeform 5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Freeform 5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2" name="Rounded Rectangular Callout 21"/>
            <p:cNvSpPr/>
            <p:nvPr/>
          </p:nvSpPr>
          <p:spPr bwMode="auto">
            <a:xfrm>
              <a:off x="7079548" y="3384989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4" descr="http://b2b.cbsimg.net/blogs/pear09062012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6629" y="3456079"/>
              <a:ext cx="324836" cy="408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Rounded Rectangular Callout 47"/>
            <p:cNvSpPr/>
            <p:nvPr/>
          </p:nvSpPr>
          <p:spPr bwMode="auto">
            <a:xfrm flipH="1">
              <a:off x="4939481" y="3367053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9" name="Picture 2" descr="http://b2b.cbsimg.net/blogs/lemon0906201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892" y="3434703"/>
              <a:ext cx="513307" cy="386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48" name="Group 2047"/>
          <p:cNvGrpSpPr/>
          <p:nvPr/>
        </p:nvGrpSpPr>
        <p:grpSpPr>
          <a:xfrm>
            <a:off x="3900055" y="2262256"/>
            <a:ext cx="1366092" cy="762938"/>
            <a:chOff x="3900055" y="2262256"/>
            <a:chExt cx="1366092" cy="762938"/>
          </a:xfrm>
        </p:grpSpPr>
        <p:sp>
          <p:nvSpPr>
            <p:cNvPr id="52" name="Oval 51"/>
            <p:cNvSpPr/>
            <p:nvPr/>
          </p:nvSpPr>
          <p:spPr bwMode="auto">
            <a:xfrm>
              <a:off x="3900055" y="2262256"/>
              <a:ext cx="1366092" cy="762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105524" y="2377007"/>
              <a:ext cx="955155" cy="53343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338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tx1"/>
          </a:solidFill>
          <a:round/>
          <a:headEnd/>
          <a:tailEnd/>
        </a:ln>
        <a:effectLst/>
      </a:spPr>
      <a:bodyPr wrap="none" anchor="ctr"/>
      <a:lstStyle>
        <a:defPPr>
          <a:defRPr dirty="0"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32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13283</TotalTime>
  <Words>2213</Words>
  <Application>Microsoft Office PowerPoint</Application>
  <PresentationFormat>Overhead</PresentationFormat>
  <Paragraphs>453</Paragraphs>
  <Slides>57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0" baseType="lpstr">
      <vt:lpstr>Arial</vt:lpstr>
      <vt:lpstr>CMMI7</vt:lpstr>
      <vt:lpstr>Script MT Bold</vt:lpstr>
      <vt:lpstr>CMMI10</vt:lpstr>
      <vt:lpstr>cmsy10</vt:lpstr>
      <vt:lpstr>Courier New</vt:lpstr>
      <vt:lpstr>CMSY10ORIG</vt:lpstr>
      <vt:lpstr>Verdana</vt:lpstr>
      <vt:lpstr>Symbol</vt:lpstr>
      <vt:lpstr>CMR10</vt:lpstr>
      <vt:lpstr>Marlett</vt:lpstr>
      <vt:lpstr>Comic Sans MS</vt:lpstr>
      <vt:lpstr>Blank Presentation.pot</vt:lpstr>
      <vt:lpstr>Byzantine-Resilient Colorless Computaton</vt:lpstr>
      <vt:lpstr>Message-Passing</vt:lpstr>
      <vt:lpstr>Crash Failures</vt:lpstr>
      <vt:lpstr>Byzantine Failures</vt:lpstr>
      <vt:lpstr>He said, She said …</vt:lpstr>
      <vt:lpstr>He said, She said …</vt:lpstr>
      <vt:lpstr>Identifying Input Values</vt:lpstr>
      <vt:lpstr>Identifying Input Values</vt:lpstr>
      <vt:lpstr>Nothing Learned</vt:lpstr>
      <vt:lpstr>Requirement</vt:lpstr>
      <vt:lpstr>Strict Tasks</vt:lpstr>
      <vt:lpstr>Main Result</vt:lpstr>
      <vt:lpstr>Communication</vt:lpstr>
      <vt:lpstr>Messages</vt:lpstr>
      <vt:lpstr>Reliable Broadcast</vt:lpstr>
      <vt:lpstr>Non-Faulty Integrity</vt:lpstr>
      <vt:lpstr>Non-Faulty Liveness</vt:lpstr>
      <vt:lpstr>Global Uniqueness</vt:lpstr>
      <vt:lpstr>Global Liveness</vt:lpstr>
      <vt:lpstr>Summary</vt:lpstr>
      <vt:lpstr>RBSend Phase 1</vt:lpstr>
      <vt:lpstr>RBSend Phase 2</vt:lpstr>
      <vt:lpstr>RBSend Phase 3</vt:lpstr>
      <vt:lpstr>RBSend Phase 4</vt:lpstr>
      <vt:lpstr>RBSend Phase 5</vt:lpstr>
      <vt:lpstr>Lemma: Non-Faulty Integrity</vt:lpstr>
      <vt:lpstr>Lemma: Non-Faulty Liveness</vt:lpstr>
      <vt:lpstr>Lemma: Global Uniqueness</vt:lpstr>
      <vt:lpstr>Lemma: Global Liveness</vt:lpstr>
      <vt:lpstr>Reading a Value</vt:lpstr>
      <vt:lpstr>Reading a Value</vt:lpstr>
      <vt:lpstr>Reading a Value</vt:lpstr>
      <vt:lpstr>Reading a Value</vt:lpstr>
      <vt:lpstr>Reading a Value</vt:lpstr>
      <vt:lpstr>Reading a Value</vt:lpstr>
      <vt:lpstr>Set Agreement</vt:lpstr>
      <vt:lpstr>Set Agreement</vt:lpstr>
      <vt:lpstr>Barycenrtric Agreement</vt:lpstr>
      <vt:lpstr>Barycentric Agreement (1)</vt:lpstr>
      <vt:lpstr>Barycentric Agreement (2)</vt:lpstr>
      <vt:lpstr>Barycentric Agreement</vt:lpstr>
      <vt:lpstr>Lemma</vt:lpstr>
      <vt:lpstr>Lemma: Protocol Terminates</vt:lpstr>
      <vt:lpstr>All Mi, Mj Totally Ordered</vt:lpstr>
      <vt:lpstr>Lemma</vt:lpstr>
      <vt:lpstr>Byzantine Computability</vt:lpstr>
      <vt:lpstr>Map Implies Protocol</vt:lpstr>
      <vt:lpstr>Protocol implies Map</vt:lpstr>
      <vt:lpstr>Lower Bound</vt:lpstr>
      <vt:lpstr>Theorem</vt:lpstr>
      <vt:lpstr>Proof</vt:lpstr>
      <vt:lpstr>Proof</vt:lpstr>
      <vt:lpstr>Proof</vt:lpstr>
      <vt:lpstr>Proof</vt:lpstr>
      <vt:lpstr>Proof</vt:lpstr>
      <vt:lpstr>PowerPoint Presentation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187</cp:revision>
  <cp:lastPrinted>1999-05-13T01:42:18Z</cp:lastPrinted>
  <dcterms:created xsi:type="dcterms:W3CDTF">1999-05-12T13:47:53Z</dcterms:created>
  <dcterms:modified xsi:type="dcterms:W3CDTF">2015-02-18T01:37:30Z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iveCommonsLicenseID">
    <vt:lpwstr>standard&amp;commercial=n&amp;derivatives=y&amp;jurisdiction=</vt:lpwstr>
  </property>
  <property fmtid="{D5CDD505-2E9C-101B-9397-08002B2CF9AE}" pid="3" name="CreativeCommonsLicenseURL">
    <vt:lpwstr>http://creativecommons.org/licenses/by-nc/3.0/</vt:lpwstr>
  </property>
  <property fmtid="{D5CDD505-2E9C-101B-9397-08002B2CF9AE}" pid="4" name="CreativeCommonsLicenseXml">
    <vt:lpwstr>&lt;?xml version="1.0" encoding="utf-8"?&gt;&lt;result&gt;&lt;license-uri&gt;http://creativecommons.org/licenses/by-nc/3.0/&lt;/license-uri&gt;&lt;license-name&gt;Attribution-Noncommercial 3.0 Unported&lt;/license-name&gt;&lt;rdf&gt;&lt;rdf:RDF xmlns="http://creativecommons.org/ns#" xmlns:dc="http:/</vt:lpwstr>
  </property>
</Properties>
</file>