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>
  <p:sldMasterIdLst>
    <p:sldMasterId id="2147483648" r:id="rId1"/>
  </p:sldMasterIdLst>
  <p:notesMasterIdLst>
    <p:notesMasterId r:id="rId115"/>
  </p:notesMasterIdLst>
  <p:handoutMasterIdLst>
    <p:handoutMasterId r:id="rId116"/>
  </p:handoutMasterIdLst>
  <p:sldIdLst>
    <p:sldId id="385" r:id="rId2"/>
    <p:sldId id="507" r:id="rId3"/>
    <p:sldId id="621" r:id="rId4"/>
    <p:sldId id="625" r:id="rId5"/>
    <p:sldId id="623" r:id="rId6"/>
    <p:sldId id="626" r:id="rId7"/>
    <p:sldId id="622" r:id="rId8"/>
    <p:sldId id="624" r:id="rId9"/>
    <p:sldId id="627" r:id="rId10"/>
    <p:sldId id="628" r:id="rId11"/>
    <p:sldId id="629" r:id="rId12"/>
    <p:sldId id="519" r:id="rId13"/>
    <p:sldId id="520" r:id="rId14"/>
    <p:sldId id="521" r:id="rId15"/>
    <p:sldId id="522" r:id="rId16"/>
    <p:sldId id="523" r:id="rId17"/>
    <p:sldId id="524" r:id="rId18"/>
    <p:sldId id="525" r:id="rId19"/>
    <p:sldId id="538" r:id="rId20"/>
    <p:sldId id="539" r:id="rId21"/>
    <p:sldId id="541" r:id="rId22"/>
    <p:sldId id="529" r:id="rId23"/>
    <p:sldId id="535" r:id="rId24"/>
    <p:sldId id="534" r:id="rId25"/>
    <p:sldId id="537" r:id="rId26"/>
    <p:sldId id="544" r:id="rId27"/>
    <p:sldId id="542" r:id="rId28"/>
    <p:sldId id="543" r:id="rId29"/>
    <p:sldId id="545" r:id="rId30"/>
    <p:sldId id="532" r:id="rId31"/>
    <p:sldId id="533" r:id="rId32"/>
    <p:sldId id="618" r:id="rId33"/>
    <p:sldId id="630" r:id="rId34"/>
    <p:sldId id="619" r:id="rId35"/>
    <p:sldId id="573" r:id="rId36"/>
    <p:sldId id="574" r:id="rId37"/>
    <p:sldId id="579" r:id="rId38"/>
    <p:sldId id="580" r:id="rId39"/>
    <p:sldId id="581" r:id="rId40"/>
    <p:sldId id="582" r:id="rId41"/>
    <p:sldId id="583" r:id="rId42"/>
    <p:sldId id="584" r:id="rId43"/>
    <p:sldId id="586" r:id="rId44"/>
    <p:sldId id="576" r:id="rId45"/>
    <p:sldId id="577" r:id="rId46"/>
    <p:sldId id="578" r:id="rId47"/>
    <p:sldId id="546" r:id="rId48"/>
    <p:sldId id="549" r:id="rId49"/>
    <p:sldId id="550" r:id="rId50"/>
    <p:sldId id="551" r:id="rId51"/>
    <p:sldId id="552" r:id="rId52"/>
    <p:sldId id="553" r:id="rId53"/>
    <p:sldId id="554" r:id="rId54"/>
    <p:sldId id="555" r:id="rId55"/>
    <p:sldId id="556" r:id="rId56"/>
    <p:sldId id="557" r:id="rId57"/>
    <p:sldId id="558" r:id="rId58"/>
    <p:sldId id="559" r:id="rId59"/>
    <p:sldId id="560" r:id="rId60"/>
    <p:sldId id="561" r:id="rId61"/>
    <p:sldId id="562" r:id="rId62"/>
    <p:sldId id="563" r:id="rId63"/>
    <p:sldId id="564" r:id="rId64"/>
    <p:sldId id="565" r:id="rId65"/>
    <p:sldId id="566" r:id="rId66"/>
    <p:sldId id="567" r:id="rId67"/>
    <p:sldId id="568" r:id="rId68"/>
    <p:sldId id="569" r:id="rId69"/>
    <p:sldId id="570" r:id="rId70"/>
    <p:sldId id="571" r:id="rId71"/>
    <p:sldId id="572" r:id="rId72"/>
    <p:sldId id="548" r:id="rId73"/>
    <p:sldId id="587" r:id="rId74"/>
    <p:sldId id="631" r:id="rId75"/>
    <p:sldId id="588" r:id="rId76"/>
    <p:sldId id="589" r:id="rId77"/>
    <p:sldId id="590" r:id="rId78"/>
    <p:sldId id="592" r:id="rId79"/>
    <p:sldId id="593" r:id="rId80"/>
    <p:sldId id="594" r:id="rId81"/>
    <p:sldId id="596" r:id="rId82"/>
    <p:sldId id="595" r:id="rId83"/>
    <p:sldId id="597" r:id="rId84"/>
    <p:sldId id="598" r:id="rId85"/>
    <p:sldId id="599" r:id="rId86"/>
    <p:sldId id="600" r:id="rId87"/>
    <p:sldId id="601" r:id="rId88"/>
    <p:sldId id="602" r:id="rId89"/>
    <p:sldId id="603" r:id="rId90"/>
    <p:sldId id="604" r:id="rId91"/>
    <p:sldId id="605" r:id="rId92"/>
    <p:sldId id="606" r:id="rId93"/>
    <p:sldId id="607" r:id="rId94"/>
    <p:sldId id="608" r:id="rId95"/>
    <p:sldId id="609" r:id="rId96"/>
    <p:sldId id="610" r:id="rId97"/>
    <p:sldId id="611" r:id="rId98"/>
    <p:sldId id="614" r:id="rId99"/>
    <p:sldId id="615" r:id="rId100"/>
    <p:sldId id="616" r:id="rId101"/>
    <p:sldId id="617" r:id="rId102"/>
    <p:sldId id="508" r:id="rId103"/>
    <p:sldId id="509" r:id="rId104"/>
    <p:sldId id="510" r:id="rId105"/>
    <p:sldId id="511" r:id="rId106"/>
    <p:sldId id="512" r:id="rId107"/>
    <p:sldId id="513" r:id="rId108"/>
    <p:sldId id="514" r:id="rId109"/>
    <p:sldId id="515" r:id="rId110"/>
    <p:sldId id="516" r:id="rId111"/>
    <p:sldId id="517" r:id="rId112"/>
    <p:sldId id="518" r:id="rId113"/>
    <p:sldId id="620" r:id="rId114"/>
  </p:sldIdLst>
  <p:sldSz cx="9144000" cy="6858000" type="overhead"/>
  <p:notesSz cx="6858000" cy="9144000"/>
  <p:embeddedFontLst>
    <p:embeddedFont>
      <p:font typeface="Script MT Bold" panose="03040602040607080904" pitchFamily="66" charset="0"/>
      <p:bold r:id="rId117"/>
    </p:embeddedFont>
    <p:embeddedFont>
      <p:font typeface="CMMI10" panose="020B0500000000000000" pitchFamily="34" charset="0"/>
      <p:regular r:id="rId118"/>
    </p:embeddedFont>
    <p:embeddedFont>
      <p:font typeface="msbm10" panose="020B0500000000000000" pitchFamily="34" charset="0"/>
      <p:regular r:id="rId119"/>
    </p:embeddedFont>
    <p:embeddedFont>
      <p:font typeface="Marlett" pitchFamily="2" charset="2"/>
      <p:regular r:id="rId120"/>
    </p:embeddedFont>
    <p:embeddedFont>
      <p:font typeface="CMSY10ORIG" panose="020B0500000000000000" pitchFamily="34" charset="0"/>
      <p:regular r:id="rId121"/>
    </p:embeddedFont>
    <p:embeddedFont>
      <p:font typeface="Verdana" panose="020B0604030504040204" pitchFamily="34" charset="0"/>
      <p:regular r:id="rId122"/>
      <p:bold r:id="rId123"/>
      <p:italic r:id="rId124"/>
      <p:boldItalic r:id="rId125"/>
    </p:embeddedFont>
    <p:embeddedFont>
      <p:font typeface="CMMI7" panose="020B0500000000000000" pitchFamily="34" charset="0"/>
      <p:regular r:id="rId126"/>
    </p:embeddedFont>
    <p:embeddedFont>
      <p:font typeface="Comic Sans MS" panose="030F0702030302020204" pitchFamily="66" charset="0"/>
      <p:regular r:id="rId127"/>
      <p:bold r:id="rId128"/>
    </p:embeddedFont>
    <p:embeddedFont>
      <p:font typeface="CMR10" panose="020B0500000000000000" pitchFamily="34" charset="0"/>
      <p:regular r:id="rId129"/>
    </p:embeddedFont>
    <p:embeddedFont>
      <p:font typeface="cmti10" panose="020B0500000000000000" pitchFamily="34" charset="0"/>
      <p:regular r:id="rId130"/>
    </p:embeddedFont>
    <p:embeddedFont>
      <p:font typeface="cmsy10" panose="020B0500000000000000" pitchFamily="34" charset="0"/>
      <p:regular r:id="rId131"/>
    </p:embeddedFont>
  </p:embeddedFontLst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7C80"/>
    <a:srgbClr val="FF0000"/>
    <a:srgbClr val="6666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-1267" y="-77"/>
      </p:cViewPr>
      <p:guideLst>
        <p:guide orient="horz" pos="2169"/>
        <p:guide pos="289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55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font" Target="fonts/font1.fntdata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font" Target="fonts/font7.fntdata"/><Relationship Id="rId128" Type="http://schemas.openxmlformats.org/officeDocument/2006/relationships/font" Target="fonts/font12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font" Target="fonts/font2.fntdata"/><Relationship Id="rId126" Type="http://schemas.openxmlformats.org/officeDocument/2006/relationships/font" Target="fonts/font10.fntdata"/><Relationship Id="rId13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font" Target="fonts/font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handoutMaster" Target="handoutMasters/handoutMaster1.xml"/><Relationship Id="rId124" Type="http://schemas.openxmlformats.org/officeDocument/2006/relationships/font" Target="fonts/font8.fntdata"/><Relationship Id="rId129" Type="http://schemas.openxmlformats.org/officeDocument/2006/relationships/font" Target="fonts/font1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font" Target="fonts/font3.fntdata"/><Relationship Id="rId127" Type="http://schemas.openxmlformats.org/officeDocument/2006/relationships/font" Target="fonts/font11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font" Target="fonts/font6.fntdata"/><Relationship Id="rId130" Type="http://schemas.openxmlformats.org/officeDocument/2006/relationships/font" Target="fonts/font14.fntdata"/><Relationship Id="rId13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font" Target="fonts/font4.fntdata"/><Relationship Id="rId125" Type="http://schemas.openxmlformats.org/officeDocument/2006/relationships/font" Target="fonts/font9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notesMaster" Target="notesMasters/notesMaster1.xml"/><Relationship Id="rId131" Type="http://schemas.openxmlformats.org/officeDocument/2006/relationships/font" Target="fonts/font15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454DCB5-9DE9-4EE3-9260-92104C624D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950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Marlett" pitchFamily="2" charset="2"/>
              </a:defRPr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Marlett" pitchFamily="2" charset="2"/>
              </a:defRPr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Marlett" pitchFamily="2" charset="2"/>
              </a:defRPr>
            </a:lvl1pPr>
          </a:lstStyle>
          <a:p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Marlett" pitchFamily="2" charset="2"/>
              </a:defRPr>
            </a:lvl1pPr>
          </a:lstStyle>
          <a:p>
            <a:fld id="{886F922C-F0D1-40DC-A6FC-4E72FB561E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0985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8C608E-EE0F-433D-BFEB-DE265B61B3FA}" type="slidenum">
              <a:rPr lang="en-US"/>
              <a:pPr/>
              <a:t>1</a:t>
            </a:fld>
            <a:endParaRPr lang="en-US"/>
          </a:p>
        </p:txBody>
      </p:sp>
      <p:sp>
        <p:nvSpPr>
          <p:cNvPr id="614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b"/>
          <a:lstStyle/>
          <a:p>
            <a:pPr algn="r" eaLnBrk="0" hangingPunct="0"/>
            <a:fld id="{4AF87DD0-A627-4EBD-82BC-B932426052A0}" type="slidenum">
              <a:rPr lang="ar-SA" sz="1200">
                <a:latin typeface="Marlett" pitchFamily="2" charset="2"/>
              </a:rPr>
              <a:pPr algn="r" eaLnBrk="0" hangingPunct="0"/>
              <a:t>1</a:t>
            </a:fld>
            <a:endParaRPr lang="en-US" sz="1200">
              <a:latin typeface="Marlett" pitchFamily="2" charset="2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424" tIns="45712" rIns="91424" bIns="45712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 in the wait-free case, the processes share a two-dimensional memory array </a:t>
            </a:r>
            <a:r>
              <a:rPr lang="en-US" dirty="0" err="1" smtClean="0"/>
              <a:t>mem</a:t>
            </a:r>
            <a:r>
              <a:rPr lang="en-US" dirty="0" smtClean="0"/>
              <a:t>[\ell][</a:t>
            </a:r>
            <a:r>
              <a:rPr lang="en-US" dirty="0" err="1" smtClean="0"/>
              <a:t>i</a:t>
            </a:r>
            <a:r>
              <a:rPr lang="en-US" dirty="0" smtClean="0"/>
              <a:t>], where row $\ell$ is shared only by the processes participating in layer $\ell$, and column $</a:t>
            </a:r>
            <a:r>
              <a:rPr lang="en-US" dirty="0" err="1" smtClean="0"/>
              <a:t>i</a:t>
            </a:r>
            <a:r>
              <a:rPr lang="en-US" dirty="0" smtClean="0"/>
              <a:t>$ is written only by $</a:t>
            </a:r>
            <a:r>
              <a:rPr lang="en-US" dirty="0" err="1" smtClean="0"/>
              <a:t>P_i</a:t>
            </a:r>
            <a:r>
              <a:rPr lang="en-US" dirty="0" smtClean="0"/>
              <a:t>$.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8879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During layer $\ell$, $</a:t>
            </a:r>
            <a:r>
              <a:rPr lang="en-US" dirty="0" err="1" smtClean="0"/>
              <a:t>P_i</a:t>
            </a:r>
            <a:r>
              <a:rPr lang="en-US" dirty="0" smtClean="0"/>
              <a:t>$ writes its current view to \</a:t>
            </a:r>
            <a:r>
              <a:rPr lang="en-US" dirty="0" err="1" smtClean="0"/>
              <a:t>aaMem</a:t>
            </a:r>
            <a:r>
              <a:rPr lang="en-US" dirty="0" smtClean="0"/>
              <a:t>{\ell}{</a:t>
            </a:r>
            <a:r>
              <a:rPr lang="en-US" dirty="0" err="1" smtClean="0"/>
              <a:t>i</a:t>
            </a:r>
            <a:r>
              <a:rPr lang="en-US" dirty="0" smtClean="0"/>
              <a:t>},</a:t>
            </a:r>
          </a:p>
          <a:p>
            <a:r>
              <a:rPr lang="en-US" dirty="0" smtClean="0"/>
              <a:t>\</a:t>
            </a:r>
            <a:r>
              <a:rPr lang="en-US" dirty="0" err="1" smtClean="0"/>
              <a:t>emph</a:t>
            </a:r>
            <a:r>
              <a:rPr lang="en-US" dirty="0" smtClean="0"/>
              <a:t>{waits} for $n+1-t$ views (including its own) to be written to that layer's row,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6764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waits for $n+1-t$ views (including its own) to be written to that layer's row, and then takes a snapshot of that row. The waiting step introduces no danger of deadlock because at least $n+1-t$ non-faulty processes will eventually reach each level and write their views.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5752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D65E99-1033-42D7-A5D6-1ED6F81EE712}" type="slidenum">
              <a:rPr lang="ar-SA" smtClean="0"/>
              <a:pPr/>
              <a:t>21</a:t>
            </a:fld>
            <a:endParaRPr lang="en-US" smtClean="0"/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each process writes its input, waits until $n+1-t$ inputs have been written, and then chooses the least value read.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10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a protocol solves a colorless task $(\</a:t>
            </a:r>
            <a:r>
              <a:rPr lang="en-US" dirty="0" err="1" smtClean="0"/>
              <a:t>cI</a:t>
            </a:r>
            <a:r>
              <a:rPr lang="en-US" dirty="0" smtClean="0"/>
              <a:t>,\</a:t>
            </a:r>
            <a:r>
              <a:rPr lang="en-US" dirty="0" err="1" smtClean="0"/>
              <a:t>cO</a:t>
            </a:r>
            <a:r>
              <a:rPr lang="en-US" dirty="0" smtClean="0"/>
              <a:t>,\Delta)$, then we are free to add a pre-processing step to the protocol,  where first the processes agree on at most $k$ of their inputs, where $k=t+1$, using the protocol shown earlier.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5942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may now combine the previous results to show that, for $t$-resilient colorless task solvability, we may assume without loss of generality that a protocol complex is a </a:t>
            </a:r>
            <a:r>
              <a:rPr lang="en-US" dirty="0" err="1" smtClean="0"/>
              <a:t>barycentric</a:t>
            </a:r>
            <a:r>
              <a:rPr lang="en-US" dirty="0" smtClean="0"/>
              <a:t> subdivision of the $t$-skeleton of the input complex.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3759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Not every continuous map $f:|\</a:t>
            </a:r>
            <a:r>
              <a:rPr lang="en-US" dirty="0" err="1" smtClean="0"/>
              <a:t>cA</a:t>
            </a:r>
            <a:r>
              <a:rPr lang="en-US" dirty="0" smtClean="0"/>
              <a:t>|~\to~|\</a:t>
            </a:r>
            <a:r>
              <a:rPr lang="en-US" dirty="0" err="1" smtClean="0"/>
              <a:t>cB</a:t>
            </a:r>
            <a:r>
              <a:rPr lang="en-US" dirty="0" smtClean="0"/>
              <a:t>|$ has a simplicial</a:t>
            </a:r>
          </a:p>
          <a:p>
            <a:r>
              <a:rPr lang="en-US" dirty="0" smtClean="0"/>
              <a:t>approximation mapping $\</a:t>
            </a:r>
            <a:r>
              <a:rPr lang="en-US" dirty="0" err="1" smtClean="0"/>
              <a:t>cA</a:t>
            </a:r>
            <a:r>
              <a:rPr lang="en-US" dirty="0" smtClean="0"/>
              <a:t>$ to $\</a:t>
            </a:r>
            <a:r>
              <a:rPr lang="en-US" dirty="0" err="1" smtClean="0"/>
              <a:t>cB</a:t>
            </a:r>
            <a:r>
              <a:rPr lang="en-US" dirty="0" smtClean="0"/>
              <a:t>$.</a:t>
            </a:r>
          </a:p>
          <a:p>
            <a:r>
              <a:rPr lang="en-US" dirty="0" smtClean="0"/>
              <a:t>The following theorem, however,</a:t>
            </a:r>
          </a:p>
          <a:p>
            <a:r>
              <a:rPr lang="en-US" dirty="0" smtClean="0"/>
              <a:t>states we can always find a simplicial approximation defined over a</a:t>
            </a:r>
          </a:p>
          <a:p>
            <a:r>
              <a:rPr lang="en-US" dirty="0" smtClean="0"/>
              <a:t>sufficiently refined subdivision of $\</a:t>
            </a:r>
            <a:r>
              <a:rPr lang="en-US" dirty="0" err="1" smtClean="0"/>
              <a:t>cA</a:t>
            </a:r>
            <a:r>
              <a:rPr lang="en-US" dirty="0" smtClean="0"/>
              <a:t>$.</a:t>
            </a:r>
          </a:p>
          <a:p>
            <a:endParaRPr lang="en-US" dirty="0" smtClean="0"/>
          </a:p>
          <a:p>
            <a:r>
              <a:rPr lang="en-US" dirty="0" smtClean="0"/>
              <a:t>We won’t prove this theorem here, since the</a:t>
            </a:r>
            <a:r>
              <a:rPr lang="en-US" baseline="0" dirty="0" smtClean="0"/>
              <a:t> proof can be found in any elementary Topology textbook.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Solvability</a:t>
            </a:r>
            <a:r>
              <a:rPr lang="en-US" baseline="0" dirty="0" smtClean="0"/>
              <a:t> theorems for the other models are pretty much the same, except for the conditions under which we can solve </a:t>
            </a:r>
            <a:r>
              <a:rPr lang="en-US" baseline="0" dirty="0" err="1" smtClean="0"/>
              <a:t>barycentric</a:t>
            </a:r>
            <a:r>
              <a:rPr lang="en-US" baseline="0" dirty="0" smtClean="0"/>
              <a:t> and </a:t>
            </a:r>
            <a:r>
              <a:rPr lang="en-US" baseline="0" smtClean="0"/>
              <a:t>t-set agreement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4867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Practically all modern multiprocessor architectures provide synchronization</a:t>
            </a:r>
          </a:p>
          <a:p>
            <a:r>
              <a:rPr lang="en-US" dirty="0" smtClean="0"/>
              <a:t>primitives more powerful than simple read or write instructions.</a:t>
            </a:r>
          </a:p>
          <a:p>
            <a:r>
              <a:rPr lang="en-US" dirty="0" smtClean="0"/>
              <a:t>For example, the \</a:t>
            </a:r>
            <a:r>
              <a:rPr lang="en-US" dirty="0" err="1" smtClean="0"/>
              <a:t>emph</a:t>
            </a:r>
            <a:r>
              <a:rPr lang="en-US" dirty="0" smtClean="0"/>
              <a:t>{test-and-set} instruction atomically swaps the value</a:t>
            </a:r>
          </a:p>
          <a:p>
            <a:r>
              <a:rPr lang="en-US" dirty="0" smtClean="0"/>
              <a:t>\true{} for the contents of a memory location.</a:t>
            </a:r>
          </a:p>
          <a:p>
            <a:r>
              <a:rPr lang="en-US" dirty="0" smtClean="0"/>
              <a:t>If we augment layered snapshots with \</a:t>
            </a:r>
            <a:r>
              <a:rPr lang="en-US" dirty="0" err="1" smtClean="0"/>
              <a:t>emph</a:t>
            </a:r>
            <a:r>
              <a:rPr lang="en-US" dirty="0" smtClean="0"/>
              <a:t>{test-and-set}, for example,</a:t>
            </a:r>
          </a:p>
          <a:p>
            <a:r>
              <a:rPr lang="en-US" dirty="0" smtClean="0"/>
              <a:t>it is possible to solve wait-free $k$-set agreement for $k = \ceil{\</a:t>
            </a:r>
            <a:r>
              <a:rPr lang="en-US" dirty="0" err="1" smtClean="0"/>
              <a:t>frac</a:t>
            </a:r>
            <a:r>
              <a:rPr lang="en-US" dirty="0" smtClean="0"/>
              <a:t>{n+1}{2}}$</a:t>
            </a:r>
          </a:p>
          <a:p>
            <a:r>
              <a:rPr lang="en-US" dirty="0" smtClean="0"/>
              <a:t>(see Exercise~\ref{exercise:ch05:ts}).</a:t>
            </a:r>
          </a:p>
          <a:p>
            <a:r>
              <a:rPr lang="en-US" dirty="0" smtClean="0"/>
              <a:t>In this section,</a:t>
            </a:r>
          </a:p>
          <a:p>
            <a:r>
              <a:rPr lang="en-US" dirty="0" smtClean="0"/>
              <a:t>we consider protocols constructed by \</a:t>
            </a:r>
            <a:r>
              <a:rPr lang="en-US" dirty="0" err="1" smtClean="0"/>
              <a:t>emph</a:t>
            </a:r>
            <a:r>
              <a:rPr lang="en-US" dirty="0" smtClean="0"/>
              <a:t>{composing} layered</a:t>
            </a:r>
          </a:p>
          <a:p>
            <a:r>
              <a:rPr lang="en-US" dirty="0" smtClean="0"/>
              <a:t>snapshot protocols with $k$-set agreement protocols.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629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60857A-C31B-4F83-83CE-0B7427EB472E}" type="slidenum">
              <a:rPr lang="ar-SA" smtClean="0"/>
              <a:pPr/>
              <a:t>48</a:t>
            </a:fld>
            <a:endParaRPr lang="en-US" smtClean="0"/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A $t$-resilient protocol is designed under the assumption that failures are uniform: any} $t$ out of $n+1$ processes can fail.  Often, however, failures are correlated.  In a distributed system, processes running on the same node, in the same network partition, or managed by the same provider may be more likely to fail together.  In </a:t>
            </a:r>
            <a:r>
              <a:rPr lang="en-US" dirty="0" err="1" smtClean="0"/>
              <a:t>a~multiprocessor</a:t>
            </a:r>
            <a:r>
              <a:rPr lang="en-US" dirty="0" smtClean="0"/>
              <a:t>, processes running on the same core, on the same processor, or on the same card may be likely to fail together.  It is often possible to design more effective fault-tolerant algorithms if we can exploit knowledge of which potential failures are correlated and which are not. 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60857A-C31B-4F83-83CE-0B7427EB472E}" type="slidenum">
              <a:rPr lang="ar-SA" smtClean="0"/>
              <a:pPr/>
              <a:t>49</a:t>
            </a:fld>
            <a:endParaRPr lang="en-US" smtClean="0"/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60857A-C31B-4F83-83CE-0B7427EB472E}" type="slidenum">
              <a:rPr lang="ar-SA" smtClean="0"/>
              <a:pPr/>
              <a:t>50</a:t>
            </a:fld>
            <a:endParaRPr lang="en-US" smtClean="0"/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60857A-C31B-4F83-83CE-0B7427EB472E}" type="slidenum">
              <a:rPr lang="ar-SA" smtClean="0"/>
              <a:pPr/>
              <a:t>52</a:t>
            </a:fld>
            <a:endParaRPr lang="en-US" smtClean="0"/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60857A-C31B-4F83-83CE-0B7427EB472E}" type="slidenum">
              <a:rPr lang="ar-SA" smtClean="0"/>
              <a:pPr/>
              <a:t>53</a:t>
            </a:fld>
            <a:endParaRPr lang="en-US" smtClean="0"/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61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62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63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64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65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66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67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68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69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72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In our examples,</a:t>
            </a:r>
          </a:p>
          <a:p>
            <a:r>
              <a:rPr lang="en-US" dirty="0" smtClean="0"/>
              <a:t>we use the following notation.</a:t>
            </a:r>
          </a:p>
          <a:p>
            <a:r>
              <a:rPr lang="en-US" dirty="0" smtClean="0"/>
              <a:t>A process $P$ sends a message containing values $v_0, \</a:t>
            </a:r>
            <a:r>
              <a:rPr lang="en-US" dirty="0" err="1" smtClean="0"/>
              <a:t>ldots</a:t>
            </a:r>
            <a:r>
              <a:rPr lang="en-US" dirty="0" smtClean="0"/>
              <a:t>, v_\ell$ to $Q$ as</a:t>
            </a:r>
          </a:p>
          <a:p>
            <a:r>
              <a:rPr lang="en-US" dirty="0" smtClean="0"/>
              <a:t>follows:</a:t>
            </a:r>
          </a:p>
          <a:p>
            <a:r>
              <a:rPr lang="en-US" dirty="0" smtClean="0"/>
              <a:t>\begin{</a:t>
            </a:r>
            <a:r>
              <a:rPr lang="en-US" dirty="0" err="1" smtClean="0"/>
              <a:t>lstlisting</a:t>
            </a:r>
            <a:r>
              <a:rPr lang="en-US" dirty="0" smtClean="0"/>
              <a:t>}[numbers=</a:t>
            </a:r>
            <a:r>
              <a:rPr lang="en-US" dirty="0" err="1" smtClean="0"/>
              <a:t>none,frame</a:t>
            </a:r>
            <a:r>
              <a:rPr lang="en-US" dirty="0" smtClean="0"/>
              <a:t>=none]</a:t>
            </a:r>
          </a:p>
          <a:p>
            <a:r>
              <a:rPr lang="en-US" dirty="0" smtClean="0"/>
              <a:t>    send`$(P, v_0, \</a:t>
            </a:r>
            <a:r>
              <a:rPr lang="en-US" dirty="0" err="1" smtClean="0"/>
              <a:t>ldots</a:t>
            </a:r>
            <a:r>
              <a:rPr lang="en-US" dirty="0" smtClean="0"/>
              <a:t>, v_\ell)$` to `$Q$`</a:t>
            </a:r>
          </a:p>
          <a:p>
            <a:r>
              <a:rPr lang="en-US" dirty="0" smtClean="0"/>
              <a:t>\end{</a:t>
            </a:r>
            <a:r>
              <a:rPr lang="en-US" dirty="0" err="1" smtClean="0"/>
              <a:t>lstlisting</a:t>
            </a:r>
            <a:r>
              <a:rPr lang="en-US" dirty="0" smtClean="0"/>
              <a:t>}</a:t>
            </a:r>
          </a:p>
          <a:p>
            <a:r>
              <a:rPr lang="en-US" dirty="0" smtClean="0"/>
              <a:t>We say that a process \</a:t>
            </a:r>
            <a:r>
              <a:rPr lang="en-US" dirty="0" err="1" smtClean="0"/>
              <a:t>emph</a:t>
            </a:r>
            <a:r>
              <a:rPr lang="en-US" dirty="0" smtClean="0"/>
              <a:t>{broadcasts} a message if it sends that message to</a:t>
            </a:r>
          </a:p>
          <a:p>
            <a:r>
              <a:rPr lang="en-US" dirty="0" smtClean="0"/>
              <a:t>all processes, including itself:</a:t>
            </a:r>
          </a:p>
          <a:p>
            <a:r>
              <a:rPr lang="en-US" dirty="0" smtClean="0"/>
              <a:t>\begin{</a:t>
            </a:r>
            <a:r>
              <a:rPr lang="en-US" dirty="0" err="1" smtClean="0"/>
              <a:t>lstlisting</a:t>
            </a:r>
            <a:r>
              <a:rPr lang="en-US" dirty="0" smtClean="0"/>
              <a:t>}[numbers=</a:t>
            </a:r>
            <a:r>
              <a:rPr lang="en-US" dirty="0" err="1" smtClean="0"/>
              <a:t>none,frame</a:t>
            </a:r>
            <a:r>
              <a:rPr lang="en-US" dirty="0" smtClean="0"/>
              <a:t>=none]</a:t>
            </a:r>
          </a:p>
          <a:p>
            <a:r>
              <a:rPr lang="en-US" dirty="0" smtClean="0"/>
              <a:t>    send`$(P, v_0, \</a:t>
            </a:r>
            <a:r>
              <a:rPr lang="en-US" dirty="0" err="1" smtClean="0"/>
              <a:t>ldots</a:t>
            </a:r>
            <a:r>
              <a:rPr lang="en-US" dirty="0" smtClean="0"/>
              <a:t>, v_\ell)$` to all</a:t>
            </a:r>
          </a:p>
          <a:p>
            <a:r>
              <a:rPr lang="en-US" dirty="0" smtClean="0"/>
              <a:t>\end{</a:t>
            </a:r>
            <a:r>
              <a:rPr lang="en-US" dirty="0" err="1" smtClean="0"/>
              <a:t>lstlisting</a:t>
            </a:r>
            <a:r>
              <a:rPr lang="en-US" dirty="0" smtClean="0"/>
              <a:t>}</a:t>
            </a:r>
          </a:p>
          <a:p>
            <a:r>
              <a:rPr lang="en-US" dirty="0" smtClean="0"/>
              <a:t>Here is how $Q$ receives a message from $P$:</a:t>
            </a:r>
          </a:p>
          <a:p>
            <a:r>
              <a:rPr lang="en-US" dirty="0" smtClean="0"/>
              <a:t>\begin{</a:t>
            </a:r>
            <a:r>
              <a:rPr lang="en-US" dirty="0" err="1" smtClean="0"/>
              <a:t>lstlisting</a:t>
            </a:r>
            <a:r>
              <a:rPr lang="en-US" dirty="0" smtClean="0"/>
              <a:t>}[numbers=</a:t>
            </a:r>
            <a:r>
              <a:rPr lang="en-US" dirty="0" err="1" smtClean="0"/>
              <a:t>none,frame</a:t>
            </a:r>
            <a:r>
              <a:rPr lang="en-US" dirty="0" smtClean="0"/>
              <a:t>=none]</a:t>
            </a:r>
          </a:p>
          <a:p>
            <a:r>
              <a:rPr lang="en-US" dirty="0" smtClean="0"/>
              <a:t>    upon receive`$(P, v_0, \</a:t>
            </a:r>
            <a:r>
              <a:rPr lang="en-US" dirty="0" err="1" smtClean="0"/>
              <a:t>ldots</a:t>
            </a:r>
            <a:r>
              <a:rPr lang="en-US" dirty="0" smtClean="0"/>
              <a:t>, v_\ell)$` do</a:t>
            </a:r>
          </a:p>
          <a:p>
            <a:r>
              <a:rPr lang="en-US" dirty="0" smtClean="0"/>
              <a:t>      ... // do something with the values received</a:t>
            </a:r>
          </a:p>
          <a:p>
            <a:r>
              <a:rPr lang="en-US" dirty="0" smtClean="0"/>
              <a:t>\end{</a:t>
            </a:r>
            <a:r>
              <a:rPr lang="en-US" dirty="0" err="1" smtClean="0"/>
              <a:t>lstlisting</a:t>
            </a:r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8761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Some message-passing protocols require that each time a process receives a message from another, the receiver forwards that message to all processes. Each process must continue to forward messages even after it has chosen its output value. Without such a guarantee, a non-faulty  process that chooses an output and falls silent is indistinguishable from a crashed process, implying that tasks requiring a majority of processes to be non-faulty become impossible. We think of this continual forwarding as a kind of operating system service, running in the background, interleaved with steps of the protocol itself.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8761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Each process assembles values from as many other processes as possible. The </a:t>
            </a:r>
            <a:r>
              <a:rPr lang="en-US" dirty="0" err="1" smtClean="0"/>
              <a:t>getQuorum</a:t>
            </a:r>
            <a:r>
              <a:rPr lang="en-US" dirty="0" smtClean="0"/>
              <a:t>() method collects values until it has received messages from all but $t$ processes. It is safe to wait for that many messages because there are at least $n+1-t$ non-faulty processes. It is not safe to wait for more, because the remaining $t$ processes may have crashed.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8761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Each process assembles values from as many other processes as possible. The </a:t>
            </a:r>
            <a:r>
              <a:rPr lang="en-US" dirty="0" err="1" smtClean="0"/>
              <a:t>getQuorum</a:t>
            </a:r>
            <a:r>
              <a:rPr lang="en-US" dirty="0" smtClean="0"/>
              <a:t>() method collects values until it has received messages from all but $t$ processes. It is safe to wait for that many messages because there are at least $n+1-t$ non-faulty processes. It is not safe to wait for more, because the remaining $t$ processes may have crashed.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8761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Each process assembles values from as many other processes as possible. The </a:t>
            </a:r>
            <a:r>
              <a:rPr lang="en-US" dirty="0" err="1" smtClean="0"/>
              <a:t>getQuorum</a:t>
            </a:r>
            <a:r>
              <a:rPr lang="en-US" dirty="0" smtClean="0"/>
              <a:t>() method collects values until it has received messages from all but $t$ processes. It is safe to wait for that many messages because there are at least $n+1-t$ non-faulty processes. It is not safe to wait for more, because the remaining $t$ processes may have crashed.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8761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Each process assembles values from as many other processes as possible. The </a:t>
            </a:r>
            <a:r>
              <a:rPr lang="en-US" dirty="0" err="1" smtClean="0"/>
              <a:t>getQuorum</a:t>
            </a:r>
            <a:r>
              <a:rPr lang="en-US" dirty="0" smtClean="0"/>
              <a:t>() method collects values until it has received messages from all but $t$ processes. It is safe to wait for that many messages because there are at least $n+1-t$ non-faulty processes. It is not safe to wait for more, because the remaining $t$ processes may have crashed.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8761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Each process assembles values from as many other processes as possible. The </a:t>
            </a:r>
            <a:r>
              <a:rPr lang="en-US" dirty="0" err="1" smtClean="0"/>
              <a:t>getQuorum</a:t>
            </a:r>
            <a:r>
              <a:rPr lang="en-US" dirty="0" smtClean="0"/>
              <a:t>() method collects values until it has received messages from all but $t$ processes. It is safe to wait for that many messages because there are at least $n+1-t$ non-faulty processes. It is not safe to wait for more, because the remaining $t$ processes may have crashed.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8761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Each process assembles values from as many other processes as possible. The </a:t>
            </a:r>
            <a:r>
              <a:rPr lang="en-US" dirty="0" err="1" smtClean="0"/>
              <a:t>getQuorum</a:t>
            </a:r>
            <a:r>
              <a:rPr lang="en-US" dirty="0" smtClean="0"/>
              <a:t>() method collects values until it has received messages from all but $t$ processes. It is safe to wait for that many messages because there are at least $n+1-t$ non-faulty processes. It is not safe to wait for more, because the remaining $t$ processes may have crashed.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8761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Each process assembles values from as many other processes as possible. The </a:t>
            </a:r>
            <a:r>
              <a:rPr lang="en-US" dirty="0" err="1" smtClean="0"/>
              <a:t>getQuorum</a:t>
            </a:r>
            <a:r>
              <a:rPr lang="en-US" dirty="0" smtClean="0"/>
              <a:t>() method collects values until it has received messages from all but $t$ processes. It is safe to wait for that many messages because there are at least $n+1-t$ non-faulty processes. It is not safe to wait for more, because the remaining $t$ processes may have crashed.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8761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Each process assembles values from as many other processes as possible. The </a:t>
            </a:r>
            <a:r>
              <a:rPr lang="en-US" dirty="0" err="1" smtClean="0"/>
              <a:t>getQuorum</a:t>
            </a:r>
            <a:r>
              <a:rPr lang="en-US" dirty="0" smtClean="0"/>
              <a:t>() method collects values until it has received messages from all but $t$ processes. It is safe to wait for that many messages because there are at least $n+1-t$ non-faulty processes. It is not safe to wait for more, because the remaining $t$ processes may have crashed.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8761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Each process assembles values from as many other processes as possible. The </a:t>
            </a:r>
            <a:r>
              <a:rPr lang="en-US" dirty="0" err="1" smtClean="0"/>
              <a:t>getQuorum</a:t>
            </a:r>
            <a:r>
              <a:rPr lang="en-US" dirty="0" smtClean="0"/>
              <a:t>() method collects values until it has received messages from all but $t$ processes. It is safe to wait for that many messages because there are at least $n+1-t$ non-faulty processes. It is not safe to wait for more, because the remaining $t$ processes may have crashed.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8761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8FA871-0825-4687-B2C0-BB56E6DD859E}" type="slidenum">
              <a:rPr lang="en-US"/>
              <a:pPr/>
              <a:t>86</a:t>
            </a:fld>
            <a:endParaRPr lang="en-US"/>
          </a:p>
        </p:txBody>
      </p:sp>
      <p:sp>
        <p:nvSpPr>
          <p:cNvPr id="134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Informally, the processes start out on vertexes of a single simplex $\sigma$ of $\</a:t>
            </a:r>
            <a:r>
              <a:rPr lang="en-US" dirty="0" err="1" smtClean="0"/>
              <a:t>cI</a:t>
            </a:r>
            <a:r>
              <a:rPr lang="en-US" dirty="0" smtClean="0"/>
              <a:t>$, and they eventually halt on vertexes of a single simplex of $\Delta(\sigma) \</a:t>
            </a:r>
            <a:r>
              <a:rPr lang="en-US" dirty="0" err="1" smtClean="0"/>
              <a:t>subseteq</a:t>
            </a:r>
            <a:r>
              <a:rPr lang="en-US" dirty="0" smtClean="0"/>
              <a:t> \</a:t>
            </a:r>
            <a:r>
              <a:rPr lang="en-US" dirty="0" err="1" smtClean="0"/>
              <a:t>cI</a:t>
            </a:r>
            <a:r>
              <a:rPr lang="en-US" dirty="0" smtClean="0"/>
              <a:t>$.</a:t>
            </a:r>
            <a:endParaRPr lang="en-US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Each process assembles values from as many other processes as possible. The </a:t>
            </a:r>
            <a:r>
              <a:rPr lang="en-US" dirty="0" err="1" smtClean="0"/>
              <a:t>getQuorum</a:t>
            </a:r>
            <a:r>
              <a:rPr lang="en-US" dirty="0" smtClean="0"/>
              <a:t>() method collects values until it has received messages from all but $t$ processes. It is safe to wait for that many messages because there are at least $n+1-t$ non-faulty processes. It is not safe to wait for more, because the remaining $t$ processes may have crashed.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8761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Each process assembles values from as many other processes as possible. The </a:t>
            </a:r>
            <a:r>
              <a:rPr lang="en-US" dirty="0" err="1" smtClean="0"/>
              <a:t>getQuorum</a:t>
            </a:r>
            <a:r>
              <a:rPr lang="en-US" dirty="0" smtClean="0"/>
              <a:t>() method collects values until it has received messages from all but $t$ processes. It is safe to wait for that many messages because there are at least $n+1-t$ non-faulty processes. It is not safe to wait for more, because the remaining $t$ processes may have crashed.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8761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Each process assembles values from as many other processes as possible. The </a:t>
            </a:r>
            <a:r>
              <a:rPr lang="en-US" dirty="0" err="1" smtClean="0"/>
              <a:t>getQuorum</a:t>
            </a:r>
            <a:r>
              <a:rPr lang="en-US" dirty="0" smtClean="0"/>
              <a:t>() method collects values until it has received messages from all but $t$ processes. It is safe to wait for that many messages because there are at least $n+1-t$ non-faulty processes. It is not safe to wait for more, because the remaining $t$ processes may have crashed.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8761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Each process assembles values from as many other processes as possible. The </a:t>
            </a:r>
            <a:r>
              <a:rPr lang="en-US" dirty="0" err="1" smtClean="0"/>
              <a:t>getQuorum</a:t>
            </a:r>
            <a:r>
              <a:rPr lang="en-US" dirty="0" smtClean="0"/>
              <a:t>() method collects values until it has received messages from all but $t$ processes. It is safe to wait for that many messages because there are at least $n+1-t$ non-faulty processes. It is not safe to wait for more, because the remaining $t$ processes may have crashed.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8761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Each process assembles values from as many other processes as possible. The </a:t>
            </a:r>
            <a:r>
              <a:rPr lang="en-US" dirty="0" err="1" smtClean="0"/>
              <a:t>getQuorum</a:t>
            </a:r>
            <a:r>
              <a:rPr lang="en-US" dirty="0" smtClean="0"/>
              <a:t>() method collects values until it has received messages from all but $t$ processes. It is safe to wait for that many messages because there are at least $n+1-t$ non-faulty processes. It is not safe to wait for more, because the remaining $t$ processes may have crashed.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8761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Each process assembles values from as many other processes as possible. The </a:t>
            </a:r>
            <a:r>
              <a:rPr lang="en-US" dirty="0" err="1" smtClean="0"/>
              <a:t>getQuorum</a:t>
            </a:r>
            <a:r>
              <a:rPr lang="en-US" dirty="0" smtClean="0"/>
              <a:t>() method collects values until it has received messages from all but $t$ processes. It is safe to wait for that many messages because there are at least $n+1-t$ non-faulty processes. It is not safe to wait for more, because the remaining $t$ processes may have crashed.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8761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Each process assembles values from as many other processes as possible. The </a:t>
            </a:r>
            <a:r>
              <a:rPr lang="en-US" dirty="0" err="1" smtClean="0"/>
              <a:t>getQuorum</a:t>
            </a:r>
            <a:r>
              <a:rPr lang="en-US" dirty="0" smtClean="0"/>
              <a:t>() method collects values until it has received messages from all but $t$ processes. It is safe to wait for that many messages because there are at least $n+1-t$ non-faulty processes. It is not safe to wait for more, because the remaining $t$ processes may have crashed.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8761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Each process assembles values from as many other processes as possible. The </a:t>
            </a:r>
            <a:r>
              <a:rPr lang="en-US" dirty="0" err="1" smtClean="0"/>
              <a:t>getQuorum</a:t>
            </a:r>
            <a:r>
              <a:rPr lang="en-US" dirty="0" smtClean="0"/>
              <a:t>() method collects values until it has received messages from all but $t$ processes. It is safe to wait for that many messages because there are at least $n+1-t$ non-faulty processes. It is not safe to wait for more, because the remaining $t$ processes may have crashed.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8761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Each process assembles values from as many other processes as possible. The </a:t>
            </a:r>
            <a:r>
              <a:rPr lang="en-US" dirty="0" err="1" smtClean="0"/>
              <a:t>getQuorum</a:t>
            </a:r>
            <a:r>
              <a:rPr lang="en-US" dirty="0" smtClean="0"/>
              <a:t>() method collects values until it has received messages from all but $t$ processes. It is safe to wait for that many messages because there are at least $n+1-t$ non-faulty processes. It is not safe to wait for more, because the remaining $t$ processes may have crashed.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8761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Each process assembles values from as many other processes as possible. The </a:t>
            </a:r>
            <a:r>
              <a:rPr lang="en-US" dirty="0" err="1" smtClean="0"/>
              <a:t>getQuorum</a:t>
            </a:r>
            <a:r>
              <a:rPr lang="en-US" dirty="0" smtClean="0"/>
              <a:t>() method collects values until it has received messages from all but $t$ processes. It is safe to wait for that many messages because there are at least $n+1-t$ non-faulty processes. It is not safe to wait for more, because the remaining $t$ processes may have crashed.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8761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Each process assembles values from as many other processes as possible. The </a:t>
            </a:r>
            <a:r>
              <a:rPr lang="en-US" dirty="0" err="1" smtClean="0"/>
              <a:t>getQuorum</a:t>
            </a:r>
            <a:r>
              <a:rPr lang="en-US" dirty="0" smtClean="0"/>
              <a:t>() method collects values until it has received messages from all but $t$ processes. It is safe to wait for that many messages because there are at least $n+1-t$ non-faulty processes. It is not safe to wait for more, because the remaining $t$ processes may have crashed.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8761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102</a:t>
            </a:fld>
            <a:endParaRPr 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103</a:t>
            </a:fld>
            <a:endParaRPr 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104</a:t>
            </a:fld>
            <a:endParaRPr 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57570C-FC20-46B0-9D9E-B2741386391F}" type="slidenum">
              <a:rPr lang="en-US" smtClean="0"/>
              <a:pPr/>
              <a:t>105</a:t>
            </a:fld>
            <a:endParaRPr 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57570C-FC20-46B0-9D9E-B2741386391F}" type="slidenum">
              <a:rPr lang="en-US" smtClean="0"/>
              <a:pPr/>
              <a:t>106</a:t>
            </a:fld>
            <a:endParaRPr 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57570C-FC20-46B0-9D9E-B2741386391F}" type="slidenum">
              <a:rPr lang="en-US" smtClean="0"/>
              <a:pPr/>
              <a:t>107</a:t>
            </a:fld>
            <a:endParaRPr 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57570C-FC20-46B0-9D9E-B2741386391F}" type="slidenum">
              <a:rPr lang="en-US" smtClean="0"/>
              <a:pPr/>
              <a:t>108</a:t>
            </a:fld>
            <a:endParaRPr 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57570C-FC20-46B0-9D9E-B2741386391F}" type="slidenum">
              <a:rPr lang="en-US" smtClean="0"/>
              <a:pPr/>
              <a:t>109</a:t>
            </a:fld>
            <a:endParaRPr 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57570C-FC20-46B0-9D9E-B2741386391F}" type="slidenum">
              <a:rPr lang="en-US" smtClean="0"/>
              <a:pPr/>
              <a:t>110</a:t>
            </a:fld>
            <a:endParaRPr 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111</a:t>
            </a:fld>
            <a:endParaRPr 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112</a:t>
            </a:fld>
            <a:endParaRPr 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7F6488-3414-4831-AF89-B557648DF732}" type="slidenum">
              <a:rPr lang="ar-SA" smtClean="0"/>
              <a:pPr/>
              <a:t>113</a:t>
            </a:fld>
            <a:endParaRPr lang="en-US" smtClean="0"/>
          </a:p>
        </p:txBody>
      </p:sp>
      <p:sp>
        <p:nvSpPr>
          <p:cNvPr id="389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37671F-F50F-45D3-88D3-CF15E523BF82}" type="datetime5">
              <a:rPr lang="en-US" smtClean="0"/>
              <a:t>17-Feb-15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AB854F-6E64-416C-9FCE-2D0DB987E2D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577C8BE-F158-4899-9AB3-EB9A87E29AD7}" type="datetime5">
              <a:rPr lang="en-US" smtClean="0"/>
              <a:t>17-Feb-15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FA7DCD-5630-4D24-9A18-AC12E430C2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D6E3D9-921B-4C25-A90E-9DB6DFEB41EC}" type="datetime5">
              <a:rPr lang="en-US" smtClean="0"/>
              <a:t>17-Feb-15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2189F-54B1-4876-8FE3-0DBF2E35EB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C32A60B-D737-481B-9605-CBB80FC978BB}" type="datetime5">
              <a:rPr lang="en-US" smtClean="0"/>
              <a:t>17-Feb-15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077382-940A-41A0-82F5-37474C6A91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416259-913B-482D-A9D4-33F75711E5B5}" type="datetime5">
              <a:rPr lang="en-US" smtClean="0"/>
              <a:t>17-Feb-15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534E8B-4CAC-49A0-9905-52A8AB74E1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8933B77-A187-4AA9-8D9F-03DB0E4C3431}" type="datetime5">
              <a:rPr lang="en-US" smtClean="0"/>
              <a:t>17-Feb-15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3608CE-920D-4F6F-98C9-0491388AB4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458150-8A4C-4D87-9DCF-CE37BC30C6C8}" type="datetime5">
              <a:rPr lang="en-US" smtClean="0"/>
              <a:t>17-Feb-15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80F6C7-BF34-4D15-B948-1AE357C77E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C7DB43-9B36-4066-A440-41C118965EEC}" type="datetime5">
              <a:rPr lang="en-US" smtClean="0"/>
              <a:t>17-Feb-15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175C4-5CBB-44C2-B39A-9A0A97F8F6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B00EE6-4C9B-4743-BB4E-7EBBB828C1EF}" type="datetime5">
              <a:rPr lang="en-US" smtClean="0"/>
              <a:t>17-Feb-15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953061-03A8-478F-A817-BEBADB2071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1B35816-6DE4-4D3C-8F3F-14DCFEAA12AF}" type="datetime5">
              <a:rPr lang="en-US" smtClean="0"/>
              <a:t>17-Feb-15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33B003-9C04-4439-A9F5-04947BDDAC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B4872AE-C337-478D-8CD7-0654A4EF2DB8}" type="datetime5">
              <a:rPr lang="en-US" smtClean="0"/>
              <a:t>17-Feb-15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7CFFBD-B6E8-4335-97AB-07EFC109060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2675959-10E3-47C5-8E7A-95F43946E56A}" type="datetime5">
              <a:rPr lang="en-US" smtClean="0"/>
              <a:t>17-Feb-15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AD43621-E57E-4485-88D3-AEAA25779B2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2959632D-2460-4575-B806-371CC1D0E3E1}" type="datetime5">
              <a:rPr lang="en-US" smtClean="0"/>
              <a:t>17-Feb-15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532C375A-7E56-4213-9496-F32FC25606B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http://ecx.images-amazon.com/images/I/51jtNBvavPL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85" y="5683162"/>
            <a:ext cx="790381" cy="97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00FF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FF"/>
          </a:solidFill>
          <a:latin typeface="Arial" pitchFamily="34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FF"/>
          </a:solidFill>
          <a:latin typeface="Arial" pitchFamily="34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FF"/>
          </a:solidFill>
          <a:latin typeface="Arial" pitchFamily="34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Arial" pitchFamily="34" charset="0"/>
          <a:cs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notesSlide" Target="../notesSlides/notesSlide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6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6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6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6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6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6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6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6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6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6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6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sa/2.5/" TargetMode="External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mag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40000" y="2540000"/>
            <a:ext cx="127000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 descr="mag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40000" y="2540000"/>
            <a:ext cx="127000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92100"/>
            <a:ext cx="7772400" cy="1143000"/>
          </a:xfrm>
        </p:spPr>
        <p:txBody>
          <a:bodyPr/>
          <a:lstStyle/>
          <a:p>
            <a:r>
              <a:rPr lang="en-US" altLang="en-US" dirty="0" smtClean="0"/>
              <a:t>Solvability of Colorless Tasks in Different Models</a:t>
            </a:r>
            <a:endParaRPr lang="en-US" dirty="0"/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392113" y="5586531"/>
            <a:ext cx="1509712" cy="108722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 eaLnBrk="0" hangingPunct="0"/>
            <a:endParaRPr lang="en-US" sz="4400" b="1" dirty="0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9" name="TextBox 8"/>
          <p:cNvSpPr txBox="1"/>
          <p:nvPr>
            <p:custDataLst>
              <p:tags r:id="rId1"/>
            </p:custDataLst>
          </p:nvPr>
        </p:nvSpPr>
        <p:spPr>
          <a:xfrm>
            <a:off x="0" y="7112000"/>
            <a:ext cx="9144000" cy="212365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dirty="0" err="1" smtClean="0">
                <a:latin typeface="Arial" pitchFamily="34" charset="0"/>
              </a:rPr>
              <a:t>TexPoint</a:t>
            </a:r>
            <a:r>
              <a:rPr lang="en-US" dirty="0" smtClean="0">
                <a:latin typeface="Arial" pitchFamily="34" charset="0"/>
              </a:rPr>
              <a:t> fonts used in EMF. </a:t>
            </a:r>
          </a:p>
          <a:p>
            <a:r>
              <a:rPr lang="en-US" dirty="0" smtClean="0">
                <a:latin typeface="Arial" pitchFamily="34" charset="0"/>
              </a:rPr>
              <a:t>Read the </a:t>
            </a:r>
            <a:r>
              <a:rPr lang="en-US" dirty="0" err="1" smtClean="0">
                <a:latin typeface="Arial" pitchFamily="34" charset="0"/>
              </a:rPr>
              <a:t>TexPoint</a:t>
            </a:r>
            <a:r>
              <a:rPr lang="en-US" dirty="0" smtClean="0">
                <a:latin typeface="Arial" pitchFamily="34" charset="0"/>
              </a:rPr>
              <a:t> manual before you delete this box.: </a:t>
            </a:r>
            <a:r>
              <a:rPr lang="en-US" dirty="0" smtClean="0">
                <a:latin typeface="CMR10"/>
              </a:rPr>
              <a:t>A</a:t>
            </a:r>
            <a:r>
              <a:rPr lang="en-US" dirty="0" smtClean="0">
                <a:latin typeface="CMSY10ORIG"/>
              </a:rPr>
              <a:t>A</a:t>
            </a:r>
            <a:r>
              <a:rPr lang="en-US" dirty="0" smtClean="0">
                <a:latin typeface="CMMI10"/>
              </a:rPr>
              <a:t>A</a:t>
            </a:r>
            <a:r>
              <a:rPr lang="en-US" dirty="0" smtClean="0">
                <a:latin typeface="CMMI7"/>
              </a:rPr>
              <a:t>A</a:t>
            </a:r>
            <a:endParaRPr lang="en-US" dirty="0">
              <a:latin typeface="Arial" pitchFamily="34" charset="0"/>
            </a:endParaRPr>
          </a:p>
        </p:txBody>
      </p:sp>
      <p:pic>
        <p:nvPicPr>
          <p:cNvPr id="196610" name="Picture 2" descr="http://ecx.images-amazon.com/images/I/51jtNBvavPL._SY300_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950" y="1588770"/>
            <a:ext cx="23241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5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27296" y="4754178"/>
            <a:ext cx="9089408" cy="1927225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400" dirty="0">
                <a:solidFill>
                  <a:srgbClr val="7030A0"/>
                </a:solidFill>
              </a:rPr>
              <a:t>Companion slides </a:t>
            </a:r>
            <a:r>
              <a:rPr lang="en-US" sz="2400" dirty="0" smtClean="0">
                <a:solidFill>
                  <a:srgbClr val="7030A0"/>
                </a:solidFill>
              </a:rPr>
              <a:t>for</a:t>
            </a:r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800" dirty="0" smtClean="0"/>
              <a:t>Distributed Computing</a:t>
            </a:r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800" dirty="0" smtClean="0"/>
              <a:t>Through </a:t>
            </a:r>
            <a:r>
              <a:rPr lang="en-US" sz="2800" dirty="0"/>
              <a:t>Combinatorial Topology</a:t>
            </a:r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400" dirty="0" smtClean="0">
                <a:solidFill>
                  <a:srgbClr val="7030A0"/>
                </a:solidFill>
              </a:rPr>
              <a:t>Maurice </a:t>
            </a:r>
            <a:r>
              <a:rPr lang="en-US" sz="2400" dirty="0">
                <a:solidFill>
                  <a:srgbClr val="7030A0"/>
                </a:solidFill>
              </a:rPr>
              <a:t>Herlihy </a:t>
            </a:r>
            <a:r>
              <a:rPr lang="en-US" sz="2400" dirty="0" smtClean="0">
                <a:solidFill>
                  <a:srgbClr val="7030A0"/>
                </a:solidFill>
              </a:rPr>
              <a:t>&amp; Dmitry </a:t>
            </a:r>
            <a:r>
              <a:rPr lang="en-US" sz="2400" dirty="0" err="1" smtClean="0">
                <a:solidFill>
                  <a:srgbClr val="7030A0"/>
                </a:solidFill>
              </a:rPr>
              <a:t>Kozlov</a:t>
            </a:r>
            <a:r>
              <a:rPr lang="en-US" sz="2400" dirty="0" smtClean="0">
                <a:solidFill>
                  <a:srgbClr val="7030A0"/>
                </a:solidFill>
              </a:rPr>
              <a:t> &amp; Sergio </a:t>
            </a:r>
            <a:r>
              <a:rPr lang="en-US" sz="2400" dirty="0" err="1" smtClean="0">
                <a:solidFill>
                  <a:srgbClr val="7030A0"/>
                </a:solidFill>
              </a:rPr>
              <a:t>Rajsbaum</a:t>
            </a:r>
            <a:endParaRPr lang="en-US" sz="2400" dirty="0">
              <a:solidFill>
                <a:schemeClr val="hlink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0F6C7-BF34-4D15-B948-1AE357C77E8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443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904422" y="1686764"/>
            <a:ext cx="334258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Overview of Models</a:t>
            </a: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904422" y="2484218"/>
            <a:ext cx="574548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-resilient layered snapshot models</a:t>
            </a:r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904422" y="3281672"/>
            <a:ext cx="672331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Layered Snapshots with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-set agreement</a:t>
            </a:r>
          </a:p>
        </p:txBody>
      </p:sp>
      <p:sp>
        <p:nvSpPr>
          <p:cNvPr id="14" name="Text Box 122"/>
          <p:cNvSpPr txBox="1">
            <a:spLocks noChangeArrowheads="1"/>
          </p:cNvSpPr>
          <p:nvPr/>
        </p:nvSpPr>
        <p:spPr bwMode="auto">
          <a:xfrm>
            <a:off x="904422" y="4079126"/>
            <a:ext cx="208422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Adversaries</a:t>
            </a:r>
          </a:p>
        </p:txBody>
      </p:sp>
      <p:sp>
        <p:nvSpPr>
          <p:cNvPr id="15" name="Text Box 122"/>
          <p:cNvSpPr txBox="1">
            <a:spLocks noChangeArrowheads="1"/>
          </p:cNvSpPr>
          <p:nvPr/>
        </p:nvSpPr>
        <p:spPr bwMode="auto">
          <a:xfrm>
            <a:off x="904422" y="4876580"/>
            <a:ext cx="452078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Message-Passing Systems</a:t>
            </a: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</a:rPr>
              <a:t>Distributed Computing through Combinatorial Topology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904422" y="5674032"/>
            <a:ext cx="202491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Decidability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79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904422" y="1686764"/>
            <a:ext cx="334258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Overview of Models</a:t>
            </a: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904422" y="2484218"/>
            <a:ext cx="574548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i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-resilient layered snapshot models</a:t>
            </a:r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904422" y="3281672"/>
            <a:ext cx="672331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Layered Snapshots with </a:t>
            </a:r>
            <a:r>
              <a:rPr lang="en-US" sz="2800" i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-set agreement</a:t>
            </a:r>
          </a:p>
        </p:txBody>
      </p:sp>
      <p:sp>
        <p:nvSpPr>
          <p:cNvPr id="14" name="Text Box 122"/>
          <p:cNvSpPr txBox="1">
            <a:spLocks noChangeArrowheads="1"/>
          </p:cNvSpPr>
          <p:nvPr/>
        </p:nvSpPr>
        <p:spPr bwMode="auto">
          <a:xfrm>
            <a:off x="904422" y="4079126"/>
            <a:ext cx="208422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Adversaries</a:t>
            </a:r>
          </a:p>
        </p:txBody>
      </p:sp>
      <p:sp>
        <p:nvSpPr>
          <p:cNvPr id="15" name="Text Box 122"/>
          <p:cNvSpPr txBox="1">
            <a:spLocks noChangeArrowheads="1"/>
          </p:cNvSpPr>
          <p:nvPr/>
        </p:nvSpPr>
        <p:spPr bwMode="auto">
          <a:xfrm>
            <a:off x="904422" y="4876580"/>
            <a:ext cx="452078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Message-Passing Systems</a:t>
            </a: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</a:rPr>
              <a:t>Distributed Computing through Combinatorial Topology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904422" y="5674032"/>
            <a:ext cx="202491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Decidability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27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Skeleton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4</a:t>
            </a:fld>
            <a:endParaRPr lang="en-US"/>
          </a:p>
        </p:txBody>
      </p:sp>
      <p:grpSp>
        <p:nvGrpSpPr>
          <p:cNvPr id="3" name="Group 70"/>
          <p:cNvGrpSpPr>
            <a:grpSpLocks/>
          </p:cNvGrpSpPr>
          <p:nvPr/>
        </p:nvGrpSpPr>
        <p:grpSpPr bwMode="auto">
          <a:xfrm>
            <a:off x="1733550" y="1524000"/>
            <a:ext cx="1946275" cy="1620838"/>
            <a:chOff x="3729" y="2639"/>
            <a:chExt cx="1226" cy="1021"/>
          </a:xfrm>
        </p:grpSpPr>
        <p:sp>
          <p:nvSpPr>
            <p:cNvPr id="9" name="Freeform 66"/>
            <p:cNvSpPr>
              <a:spLocks/>
            </p:cNvSpPr>
            <p:nvPr/>
          </p:nvSpPr>
          <p:spPr bwMode="auto">
            <a:xfrm>
              <a:off x="4096" y="2731"/>
              <a:ext cx="755" cy="8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52" y="848"/>
                </a:cxn>
                <a:cxn ang="0">
                  <a:pos x="755" y="320"/>
                </a:cxn>
                <a:cxn ang="0">
                  <a:pos x="0" y="0"/>
                </a:cxn>
              </a:cxnLst>
              <a:rect l="0" t="0" r="r" b="b"/>
              <a:pathLst>
                <a:path w="755" h="848">
                  <a:moveTo>
                    <a:pt x="0" y="0"/>
                  </a:moveTo>
                  <a:lnTo>
                    <a:pt x="652" y="848"/>
                  </a:lnTo>
                  <a:lnTo>
                    <a:pt x="755" y="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7C80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Freeform 65"/>
            <p:cNvSpPr>
              <a:spLocks/>
            </p:cNvSpPr>
            <p:nvPr/>
          </p:nvSpPr>
          <p:spPr bwMode="auto">
            <a:xfrm>
              <a:off x="3827" y="2720"/>
              <a:ext cx="931" cy="890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931" y="890"/>
                </a:cxn>
                <a:cxn ang="0">
                  <a:pos x="0" y="817"/>
                </a:cxn>
                <a:cxn ang="0">
                  <a:pos x="269" y="0"/>
                </a:cxn>
              </a:cxnLst>
              <a:rect l="0" t="0" r="r" b="b"/>
              <a:pathLst>
                <a:path w="931" h="890">
                  <a:moveTo>
                    <a:pt x="269" y="0"/>
                  </a:moveTo>
                  <a:lnTo>
                    <a:pt x="931" y="890"/>
                  </a:lnTo>
                  <a:lnTo>
                    <a:pt x="0" y="817"/>
                  </a:lnTo>
                  <a:lnTo>
                    <a:pt x="269" y="0"/>
                  </a:lnTo>
                  <a:close/>
                </a:path>
              </a:pathLst>
            </a:custGeom>
            <a:gradFill rotWithShape="0">
              <a:gsLst>
                <a:gs pos="0">
                  <a:srgbClr val="FF0000">
                    <a:gamma/>
                    <a:shade val="46275"/>
                    <a:invGamma/>
                  </a:srgbClr>
                </a:gs>
                <a:gs pos="50000">
                  <a:srgbClr val="FF0000"/>
                </a:gs>
                <a:gs pos="100000">
                  <a:srgbClr val="FF0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" name="Group 52"/>
            <p:cNvGrpSpPr>
              <a:grpSpLocks/>
            </p:cNvGrpSpPr>
            <p:nvPr/>
          </p:nvGrpSpPr>
          <p:grpSpPr bwMode="auto">
            <a:xfrm>
              <a:off x="4003" y="2639"/>
              <a:ext cx="194" cy="165"/>
              <a:chOff x="3366" y="2963"/>
              <a:chExt cx="432" cy="384"/>
            </a:xfrm>
          </p:grpSpPr>
          <p:sp>
            <p:nvSpPr>
              <p:cNvPr id="22" name="Oval 53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" name="Oval 54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rgbClr val="FF7C8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Group 61"/>
            <p:cNvGrpSpPr>
              <a:grpSpLocks/>
            </p:cNvGrpSpPr>
            <p:nvPr/>
          </p:nvGrpSpPr>
          <p:grpSpPr bwMode="auto">
            <a:xfrm>
              <a:off x="4653" y="3495"/>
              <a:ext cx="194" cy="165"/>
              <a:chOff x="3366" y="2963"/>
              <a:chExt cx="432" cy="384"/>
            </a:xfrm>
          </p:grpSpPr>
          <p:sp>
            <p:nvSpPr>
              <p:cNvPr id="20" name="Oval 62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" name="Oval 63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rgbClr val="FF7C8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3" name="Line 67"/>
            <p:cNvSpPr>
              <a:spLocks noChangeShapeType="1"/>
            </p:cNvSpPr>
            <p:nvPr/>
          </p:nvSpPr>
          <p:spPr bwMode="auto">
            <a:xfrm flipV="1">
              <a:off x="3817" y="3051"/>
              <a:ext cx="1055" cy="4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" name="Group 58"/>
            <p:cNvGrpSpPr>
              <a:grpSpLocks/>
            </p:cNvGrpSpPr>
            <p:nvPr/>
          </p:nvGrpSpPr>
          <p:grpSpPr bwMode="auto">
            <a:xfrm>
              <a:off x="3729" y="3452"/>
              <a:ext cx="194" cy="165"/>
              <a:chOff x="3366" y="2963"/>
              <a:chExt cx="432" cy="384"/>
            </a:xfrm>
          </p:grpSpPr>
          <p:sp>
            <p:nvSpPr>
              <p:cNvPr id="18" name="Oval 59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" name="Oval 60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rgbClr val="FF7C8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" name="Group 55"/>
            <p:cNvGrpSpPr>
              <a:grpSpLocks/>
            </p:cNvGrpSpPr>
            <p:nvPr/>
          </p:nvGrpSpPr>
          <p:grpSpPr bwMode="auto">
            <a:xfrm>
              <a:off x="4761" y="2952"/>
              <a:ext cx="194" cy="165"/>
              <a:chOff x="3366" y="2963"/>
              <a:chExt cx="432" cy="384"/>
            </a:xfrm>
          </p:grpSpPr>
          <p:sp>
            <p:nvSpPr>
              <p:cNvPr id="16" name="Oval 56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Oval 57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rgbClr val="FF7C8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25" name="Freeform 66"/>
          <p:cNvSpPr>
            <a:spLocks/>
          </p:cNvSpPr>
          <p:nvPr/>
        </p:nvSpPr>
        <p:spPr bwMode="auto">
          <a:xfrm>
            <a:off x="5945188" y="1955800"/>
            <a:ext cx="1198563" cy="1346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2" y="848"/>
              </a:cxn>
              <a:cxn ang="0">
                <a:pos x="755" y="320"/>
              </a:cxn>
              <a:cxn ang="0">
                <a:pos x="0" y="0"/>
              </a:cxn>
            </a:cxnLst>
            <a:rect l="0" t="0" r="r" b="b"/>
            <a:pathLst>
              <a:path w="755" h="848">
                <a:moveTo>
                  <a:pt x="0" y="0"/>
                </a:moveTo>
                <a:lnTo>
                  <a:pt x="652" y="848"/>
                </a:lnTo>
                <a:lnTo>
                  <a:pt x="755" y="320"/>
                </a:lnTo>
                <a:lnTo>
                  <a:pt x="0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Freeform 65"/>
          <p:cNvSpPr>
            <a:spLocks/>
          </p:cNvSpPr>
          <p:nvPr/>
        </p:nvSpPr>
        <p:spPr bwMode="auto">
          <a:xfrm>
            <a:off x="5518150" y="1938338"/>
            <a:ext cx="1477963" cy="1412875"/>
          </a:xfrm>
          <a:custGeom>
            <a:avLst/>
            <a:gdLst/>
            <a:ahLst/>
            <a:cxnLst>
              <a:cxn ang="0">
                <a:pos x="269" y="0"/>
              </a:cxn>
              <a:cxn ang="0">
                <a:pos x="931" y="890"/>
              </a:cxn>
              <a:cxn ang="0">
                <a:pos x="0" y="817"/>
              </a:cxn>
              <a:cxn ang="0">
                <a:pos x="269" y="0"/>
              </a:cxn>
            </a:cxnLst>
            <a:rect l="0" t="0" r="r" b="b"/>
            <a:pathLst>
              <a:path w="931" h="890">
                <a:moveTo>
                  <a:pt x="269" y="0"/>
                </a:moveTo>
                <a:lnTo>
                  <a:pt x="931" y="890"/>
                </a:lnTo>
                <a:lnTo>
                  <a:pt x="0" y="817"/>
                </a:lnTo>
                <a:lnTo>
                  <a:pt x="269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" name="Group 52"/>
          <p:cNvGrpSpPr>
            <a:grpSpLocks/>
          </p:cNvGrpSpPr>
          <p:nvPr/>
        </p:nvGrpSpPr>
        <p:grpSpPr bwMode="auto">
          <a:xfrm>
            <a:off x="5797550" y="1809750"/>
            <a:ext cx="307975" cy="261938"/>
            <a:chOff x="3366" y="2963"/>
            <a:chExt cx="432" cy="384"/>
          </a:xfrm>
        </p:grpSpPr>
        <p:sp>
          <p:nvSpPr>
            <p:cNvPr id="38" name="Oval 53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Oval 54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solidFill>
              <a:srgbClr val="FF7C80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" name="Group 61"/>
          <p:cNvGrpSpPr>
            <a:grpSpLocks/>
          </p:cNvGrpSpPr>
          <p:nvPr/>
        </p:nvGrpSpPr>
        <p:grpSpPr bwMode="auto">
          <a:xfrm>
            <a:off x="6829425" y="3168650"/>
            <a:ext cx="307975" cy="261938"/>
            <a:chOff x="3366" y="2963"/>
            <a:chExt cx="432" cy="384"/>
          </a:xfrm>
        </p:grpSpPr>
        <p:sp>
          <p:nvSpPr>
            <p:cNvPr id="36" name="Oval 62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Oval 63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solidFill>
              <a:srgbClr val="FF7C80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9" name="Line 67"/>
          <p:cNvSpPr>
            <a:spLocks noChangeShapeType="1"/>
          </p:cNvSpPr>
          <p:nvPr/>
        </p:nvSpPr>
        <p:spPr bwMode="auto">
          <a:xfrm flipV="1">
            <a:off x="5502275" y="2463800"/>
            <a:ext cx="1674813" cy="7715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5" name="Group 58"/>
          <p:cNvGrpSpPr>
            <a:grpSpLocks/>
          </p:cNvGrpSpPr>
          <p:nvPr/>
        </p:nvGrpSpPr>
        <p:grpSpPr bwMode="auto">
          <a:xfrm>
            <a:off x="5362575" y="3100388"/>
            <a:ext cx="307975" cy="261938"/>
            <a:chOff x="3366" y="2963"/>
            <a:chExt cx="432" cy="384"/>
          </a:xfrm>
        </p:grpSpPr>
        <p:sp>
          <p:nvSpPr>
            <p:cNvPr id="34" name="Oval 59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Oval 60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solidFill>
              <a:srgbClr val="FF7C80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4" name="Group 55"/>
          <p:cNvGrpSpPr>
            <a:grpSpLocks/>
          </p:cNvGrpSpPr>
          <p:nvPr/>
        </p:nvGrpSpPr>
        <p:grpSpPr bwMode="auto">
          <a:xfrm>
            <a:off x="7000875" y="2306638"/>
            <a:ext cx="307975" cy="261938"/>
            <a:chOff x="3366" y="2963"/>
            <a:chExt cx="432" cy="384"/>
          </a:xfrm>
        </p:grpSpPr>
        <p:sp>
          <p:nvSpPr>
            <p:cNvPr id="32" name="Oval 56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Oval 57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solidFill>
              <a:srgbClr val="FF7C80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1" name="Freeform 66"/>
          <p:cNvSpPr>
            <a:spLocks/>
          </p:cNvSpPr>
          <p:nvPr/>
        </p:nvSpPr>
        <p:spPr bwMode="auto">
          <a:xfrm>
            <a:off x="3840163" y="4260850"/>
            <a:ext cx="1198563" cy="1346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2" y="848"/>
              </a:cxn>
              <a:cxn ang="0">
                <a:pos x="755" y="320"/>
              </a:cxn>
              <a:cxn ang="0">
                <a:pos x="0" y="0"/>
              </a:cxn>
            </a:cxnLst>
            <a:rect l="0" t="0" r="r" b="b"/>
            <a:pathLst>
              <a:path w="755" h="848">
                <a:moveTo>
                  <a:pt x="0" y="0"/>
                </a:moveTo>
                <a:lnTo>
                  <a:pt x="652" y="848"/>
                </a:lnTo>
                <a:lnTo>
                  <a:pt x="755" y="320"/>
                </a:lnTo>
                <a:lnTo>
                  <a:pt x="0" y="0"/>
                </a:lnTo>
                <a:close/>
              </a:path>
            </a:pathLst>
          </a:custGeom>
          <a:noFill/>
          <a:ln w="28575" cap="flat" cmpd="sng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Freeform 65"/>
          <p:cNvSpPr>
            <a:spLocks/>
          </p:cNvSpPr>
          <p:nvPr/>
        </p:nvSpPr>
        <p:spPr bwMode="auto">
          <a:xfrm>
            <a:off x="3413125" y="4243388"/>
            <a:ext cx="1477963" cy="1412875"/>
          </a:xfrm>
          <a:custGeom>
            <a:avLst/>
            <a:gdLst/>
            <a:ahLst/>
            <a:cxnLst>
              <a:cxn ang="0">
                <a:pos x="269" y="0"/>
              </a:cxn>
              <a:cxn ang="0">
                <a:pos x="931" y="890"/>
              </a:cxn>
              <a:cxn ang="0">
                <a:pos x="0" y="817"/>
              </a:cxn>
              <a:cxn ang="0">
                <a:pos x="269" y="0"/>
              </a:cxn>
            </a:cxnLst>
            <a:rect l="0" t="0" r="r" b="b"/>
            <a:pathLst>
              <a:path w="931" h="890">
                <a:moveTo>
                  <a:pt x="269" y="0"/>
                </a:moveTo>
                <a:lnTo>
                  <a:pt x="931" y="890"/>
                </a:lnTo>
                <a:lnTo>
                  <a:pt x="0" y="817"/>
                </a:lnTo>
                <a:lnTo>
                  <a:pt x="269" y="0"/>
                </a:lnTo>
                <a:close/>
              </a:path>
            </a:pathLst>
          </a:custGeom>
          <a:noFill/>
          <a:ln w="28575" cap="flat" cmpd="sng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7" name="Group 52"/>
          <p:cNvGrpSpPr>
            <a:grpSpLocks/>
          </p:cNvGrpSpPr>
          <p:nvPr/>
        </p:nvGrpSpPr>
        <p:grpSpPr bwMode="auto">
          <a:xfrm>
            <a:off x="3692525" y="4114800"/>
            <a:ext cx="307975" cy="261938"/>
            <a:chOff x="3366" y="2963"/>
            <a:chExt cx="432" cy="384"/>
          </a:xfrm>
        </p:grpSpPr>
        <p:sp>
          <p:nvSpPr>
            <p:cNvPr id="54" name="Oval 53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Oval 54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solidFill>
              <a:srgbClr val="FF7C80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8" name="Group 61"/>
          <p:cNvGrpSpPr>
            <a:grpSpLocks/>
          </p:cNvGrpSpPr>
          <p:nvPr/>
        </p:nvGrpSpPr>
        <p:grpSpPr bwMode="auto">
          <a:xfrm>
            <a:off x="4724400" y="5473700"/>
            <a:ext cx="307975" cy="261938"/>
            <a:chOff x="3366" y="2963"/>
            <a:chExt cx="432" cy="384"/>
          </a:xfrm>
        </p:grpSpPr>
        <p:sp>
          <p:nvSpPr>
            <p:cNvPr id="52" name="Oval 62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Oval 63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solidFill>
              <a:srgbClr val="FF7C80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5" name="Line 67"/>
          <p:cNvSpPr>
            <a:spLocks noChangeShapeType="1"/>
          </p:cNvSpPr>
          <p:nvPr/>
        </p:nvSpPr>
        <p:spPr bwMode="auto">
          <a:xfrm flipV="1">
            <a:off x="3397250" y="4768850"/>
            <a:ext cx="1674813" cy="771525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0" name="Group 58"/>
          <p:cNvGrpSpPr>
            <a:grpSpLocks/>
          </p:cNvGrpSpPr>
          <p:nvPr/>
        </p:nvGrpSpPr>
        <p:grpSpPr bwMode="auto">
          <a:xfrm>
            <a:off x="3257550" y="5405438"/>
            <a:ext cx="307975" cy="261938"/>
            <a:chOff x="3366" y="2963"/>
            <a:chExt cx="432" cy="384"/>
          </a:xfrm>
        </p:grpSpPr>
        <p:sp>
          <p:nvSpPr>
            <p:cNvPr id="50" name="Oval 59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Oval 60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solidFill>
              <a:srgbClr val="FF7C80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1" name="Group 55"/>
          <p:cNvGrpSpPr>
            <a:grpSpLocks/>
          </p:cNvGrpSpPr>
          <p:nvPr/>
        </p:nvGrpSpPr>
        <p:grpSpPr bwMode="auto">
          <a:xfrm>
            <a:off x="4895850" y="4611688"/>
            <a:ext cx="307975" cy="261938"/>
            <a:chOff x="3366" y="2963"/>
            <a:chExt cx="432" cy="384"/>
          </a:xfrm>
        </p:grpSpPr>
        <p:sp>
          <p:nvSpPr>
            <p:cNvPr id="48" name="Oval 56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Oval 57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solidFill>
              <a:srgbClr val="FF7C80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2482631" y="3171825"/>
            <a:ext cx="4010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C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666114" y="3457575"/>
            <a:ext cx="12731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skel</a:t>
            </a:r>
            <a:r>
              <a:rPr lang="en-US" sz="2800" baseline="30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1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C</a:t>
            </a:r>
            <a:endParaRPr lang="en-US" sz="28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561089" y="5676900"/>
            <a:ext cx="12731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skel</a:t>
            </a:r>
            <a:r>
              <a:rPr lang="en-US" sz="2800" baseline="30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0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C</a:t>
            </a:r>
            <a:endParaRPr lang="en-US" sz="28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4" name="Rounded Rectangular Callout 3"/>
          <p:cNvSpPr/>
          <p:nvPr/>
        </p:nvSpPr>
        <p:spPr bwMode="auto">
          <a:xfrm>
            <a:off x="6939219" y="1233055"/>
            <a:ext cx="888599" cy="722745"/>
          </a:xfrm>
          <a:prstGeom prst="wedgeRoundRectCallout">
            <a:avLst>
              <a:gd name="adj1" fmla="val -50457"/>
              <a:gd name="adj2" fmla="val 79752"/>
              <a:gd name="adj3" fmla="val 16667"/>
            </a:avLst>
          </a:prstGeom>
          <a:noFill/>
          <a:ln w="38100">
            <a:solidFill>
              <a:srgbClr val="FF7C80"/>
            </a:solidFill>
            <a:prstDash val="sysDot"/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boo!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20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795492" y="3148003"/>
            <a:ext cx="4834209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4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has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 wait-free protocol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iff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Parameter </a:t>
            </a:r>
            <a:r>
              <a:rPr lang="en-US" i="1" dirty="0" smtClean="0"/>
              <a:t>p</a:t>
            </a:r>
            <a:endParaRPr lang="en-US" i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794368" y="2227784"/>
            <a:ext cx="770114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Model characterized by parameter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·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·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2514936" y="3499757"/>
            <a:ext cx="3711272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FF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>there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a continuous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map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2015794" y="3933712"/>
            <a:ext cx="2393604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|</a:t>
            </a:r>
            <a:r>
              <a:rPr lang="en-US" sz="24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skel</a:t>
            </a:r>
            <a:r>
              <a:rPr lang="en-US" sz="2400" i="1" baseline="30000" dirty="0" err="1" smtClean="0">
                <a:solidFill>
                  <a:srgbClr val="FF0000"/>
                </a:solidFill>
                <a:latin typeface="Arial"/>
                <a:cs typeface="Arial" pitchFamily="34" charset="0"/>
              </a:rPr>
              <a:t>p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 </a:t>
            </a:r>
            <a:r>
              <a:rPr lang="en-US" sz="24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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|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</a:t>
            </a:r>
            <a:endParaRPr lang="en-US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3582572" y="4353812"/>
            <a:ext cx="1963999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>carried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by </a:t>
            </a:r>
            <a:r>
              <a:rPr lang="en-US" sz="24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494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Dimension of Skeleton map vs</a:t>
            </a:r>
            <a:br>
              <a:rPr lang="en-US" dirty="0" smtClean="0"/>
            </a:br>
            <a:r>
              <a:rPr lang="en-US" dirty="0" smtClean="0"/>
              <a:t>Computational Power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4626948" y="4624263"/>
            <a:ext cx="3016752" cy="1797351"/>
            <a:chOff x="2074" y="1351"/>
            <a:chExt cx="2803" cy="1670"/>
          </a:xfrm>
        </p:grpSpPr>
        <p:sp>
          <p:nvSpPr>
            <p:cNvPr id="9" name="Freeform 23"/>
            <p:cNvSpPr>
              <a:spLocks/>
            </p:cNvSpPr>
            <p:nvPr/>
          </p:nvSpPr>
          <p:spPr bwMode="auto">
            <a:xfrm>
              <a:off x="2074" y="1351"/>
              <a:ext cx="2803" cy="1670"/>
            </a:xfrm>
            <a:custGeom>
              <a:avLst/>
              <a:gdLst/>
              <a:ahLst/>
              <a:cxnLst>
                <a:cxn ang="0">
                  <a:pos x="3" y="108"/>
                </a:cxn>
                <a:cxn ang="0">
                  <a:pos x="0" y="195"/>
                </a:cxn>
                <a:cxn ang="0">
                  <a:pos x="20" y="246"/>
                </a:cxn>
                <a:cxn ang="0">
                  <a:pos x="48" y="305"/>
                </a:cxn>
                <a:cxn ang="0">
                  <a:pos x="107" y="359"/>
                </a:cxn>
                <a:cxn ang="0">
                  <a:pos x="179" y="426"/>
                </a:cxn>
                <a:cxn ang="0">
                  <a:pos x="272" y="471"/>
                </a:cxn>
                <a:cxn ang="0">
                  <a:pos x="410" y="513"/>
                </a:cxn>
                <a:cxn ang="0">
                  <a:pos x="551" y="555"/>
                </a:cxn>
                <a:cxn ang="0">
                  <a:pos x="699" y="573"/>
                </a:cxn>
                <a:cxn ang="0">
                  <a:pos x="885" y="579"/>
                </a:cxn>
                <a:cxn ang="0">
                  <a:pos x="1041" y="551"/>
                </a:cxn>
                <a:cxn ang="0">
                  <a:pos x="1130" y="488"/>
                </a:cxn>
                <a:cxn ang="0">
                  <a:pos x="1151" y="425"/>
                </a:cxn>
                <a:cxn ang="0">
                  <a:pos x="1148" y="354"/>
                </a:cxn>
                <a:cxn ang="0">
                  <a:pos x="1116" y="279"/>
                </a:cxn>
                <a:cxn ang="0">
                  <a:pos x="1044" y="215"/>
                </a:cxn>
                <a:cxn ang="0">
                  <a:pos x="924" y="182"/>
                </a:cxn>
                <a:cxn ang="0">
                  <a:pos x="767" y="159"/>
                </a:cxn>
                <a:cxn ang="0">
                  <a:pos x="615" y="119"/>
                </a:cxn>
                <a:cxn ang="0">
                  <a:pos x="477" y="54"/>
                </a:cxn>
                <a:cxn ang="0">
                  <a:pos x="348" y="15"/>
                </a:cxn>
                <a:cxn ang="0">
                  <a:pos x="231" y="0"/>
                </a:cxn>
                <a:cxn ang="0">
                  <a:pos x="111" y="14"/>
                </a:cxn>
                <a:cxn ang="0">
                  <a:pos x="45" y="53"/>
                </a:cxn>
                <a:cxn ang="0">
                  <a:pos x="3" y="108"/>
                </a:cxn>
              </a:cxnLst>
              <a:rect l="0" t="0" r="r" b="b"/>
              <a:pathLst>
                <a:path w="1151" h="579">
                  <a:moveTo>
                    <a:pt x="3" y="108"/>
                  </a:moveTo>
                  <a:cubicBezTo>
                    <a:pt x="2" y="139"/>
                    <a:pt x="0" y="162"/>
                    <a:pt x="0" y="195"/>
                  </a:cubicBezTo>
                  <a:lnTo>
                    <a:pt x="20" y="246"/>
                  </a:lnTo>
                  <a:lnTo>
                    <a:pt x="48" y="305"/>
                  </a:lnTo>
                  <a:lnTo>
                    <a:pt x="107" y="359"/>
                  </a:lnTo>
                  <a:lnTo>
                    <a:pt x="179" y="426"/>
                  </a:lnTo>
                  <a:lnTo>
                    <a:pt x="272" y="471"/>
                  </a:lnTo>
                  <a:lnTo>
                    <a:pt x="410" y="513"/>
                  </a:lnTo>
                  <a:lnTo>
                    <a:pt x="551" y="555"/>
                  </a:lnTo>
                  <a:lnTo>
                    <a:pt x="699" y="573"/>
                  </a:lnTo>
                  <a:lnTo>
                    <a:pt x="885" y="579"/>
                  </a:lnTo>
                  <a:lnTo>
                    <a:pt x="1041" y="551"/>
                  </a:lnTo>
                  <a:lnTo>
                    <a:pt x="1130" y="488"/>
                  </a:lnTo>
                  <a:lnTo>
                    <a:pt x="1151" y="425"/>
                  </a:lnTo>
                  <a:lnTo>
                    <a:pt x="1148" y="354"/>
                  </a:lnTo>
                  <a:lnTo>
                    <a:pt x="1116" y="279"/>
                  </a:lnTo>
                  <a:lnTo>
                    <a:pt x="1044" y="215"/>
                  </a:lnTo>
                  <a:lnTo>
                    <a:pt x="924" y="182"/>
                  </a:lnTo>
                  <a:lnTo>
                    <a:pt x="767" y="159"/>
                  </a:lnTo>
                  <a:lnTo>
                    <a:pt x="615" y="119"/>
                  </a:lnTo>
                  <a:lnTo>
                    <a:pt x="477" y="54"/>
                  </a:lnTo>
                  <a:lnTo>
                    <a:pt x="348" y="15"/>
                  </a:lnTo>
                  <a:lnTo>
                    <a:pt x="231" y="0"/>
                  </a:lnTo>
                  <a:lnTo>
                    <a:pt x="111" y="14"/>
                  </a:lnTo>
                  <a:lnTo>
                    <a:pt x="45" y="53"/>
                  </a:lnTo>
                  <a:lnTo>
                    <a:pt x="3" y="108"/>
                  </a:lnTo>
                  <a:close/>
                </a:path>
              </a:pathLst>
            </a:custGeom>
            <a:solidFill>
              <a:schemeClr val="hlink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Freeform 24"/>
            <p:cNvSpPr>
              <a:spLocks/>
            </p:cNvSpPr>
            <p:nvPr/>
          </p:nvSpPr>
          <p:spPr bwMode="auto">
            <a:xfrm>
              <a:off x="3823" y="2283"/>
              <a:ext cx="458" cy="166"/>
            </a:xfrm>
            <a:custGeom>
              <a:avLst/>
              <a:gdLst/>
              <a:ahLst/>
              <a:cxnLst>
                <a:cxn ang="0">
                  <a:pos x="2" y="34"/>
                </a:cxn>
                <a:cxn ang="0">
                  <a:pos x="16" y="40"/>
                </a:cxn>
                <a:cxn ang="0">
                  <a:pos x="34" y="52"/>
                </a:cxn>
                <a:cxn ang="0">
                  <a:pos x="65" y="58"/>
                </a:cxn>
                <a:cxn ang="0">
                  <a:pos x="167" y="57"/>
                </a:cxn>
                <a:cxn ang="0">
                  <a:pos x="188" y="45"/>
                </a:cxn>
                <a:cxn ang="0">
                  <a:pos x="149" y="12"/>
                </a:cxn>
                <a:cxn ang="0">
                  <a:pos x="122" y="6"/>
                </a:cxn>
                <a:cxn ang="0">
                  <a:pos x="76" y="0"/>
                </a:cxn>
                <a:cxn ang="0">
                  <a:pos x="5" y="21"/>
                </a:cxn>
                <a:cxn ang="0">
                  <a:pos x="2" y="34"/>
                </a:cxn>
              </a:cxnLst>
              <a:rect l="0" t="0" r="r" b="b"/>
              <a:pathLst>
                <a:path w="188" h="58">
                  <a:moveTo>
                    <a:pt x="2" y="34"/>
                  </a:moveTo>
                  <a:cubicBezTo>
                    <a:pt x="7" y="36"/>
                    <a:pt x="10" y="39"/>
                    <a:pt x="16" y="40"/>
                  </a:cubicBezTo>
                  <a:cubicBezTo>
                    <a:pt x="18" y="48"/>
                    <a:pt x="26" y="51"/>
                    <a:pt x="34" y="52"/>
                  </a:cubicBezTo>
                  <a:cubicBezTo>
                    <a:pt x="44" y="57"/>
                    <a:pt x="54" y="57"/>
                    <a:pt x="65" y="58"/>
                  </a:cubicBezTo>
                  <a:cubicBezTo>
                    <a:pt x="99" y="58"/>
                    <a:pt x="133" y="58"/>
                    <a:pt x="167" y="57"/>
                  </a:cubicBezTo>
                  <a:cubicBezTo>
                    <a:pt x="175" y="57"/>
                    <a:pt x="188" y="45"/>
                    <a:pt x="188" y="45"/>
                  </a:cubicBezTo>
                  <a:cubicBezTo>
                    <a:pt x="185" y="29"/>
                    <a:pt x="165" y="15"/>
                    <a:pt x="149" y="12"/>
                  </a:cubicBezTo>
                  <a:cubicBezTo>
                    <a:pt x="138" y="6"/>
                    <a:pt x="139" y="7"/>
                    <a:pt x="122" y="6"/>
                  </a:cubicBezTo>
                  <a:cubicBezTo>
                    <a:pt x="108" y="1"/>
                    <a:pt x="91" y="1"/>
                    <a:pt x="76" y="0"/>
                  </a:cubicBezTo>
                  <a:cubicBezTo>
                    <a:pt x="47" y="1"/>
                    <a:pt x="29" y="7"/>
                    <a:pt x="5" y="21"/>
                  </a:cubicBezTo>
                  <a:cubicBezTo>
                    <a:pt x="0" y="27"/>
                    <a:pt x="2" y="23"/>
                    <a:pt x="2" y="34"/>
                  </a:cubicBezTo>
                  <a:close/>
                </a:path>
              </a:pathLst>
            </a:custGeom>
            <a:solidFill>
              <a:schemeClr val="bg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Freeform 25"/>
            <p:cNvSpPr>
              <a:spLocks/>
            </p:cNvSpPr>
            <p:nvPr/>
          </p:nvSpPr>
          <p:spPr bwMode="auto">
            <a:xfrm>
              <a:off x="2420" y="1731"/>
              <a:ext cx="536" cy="211"/>
            </a:xfrm>
            <a:custGeom>
              <a:avLst/>
              <a:gdLst/>
              <a:ahLst/>
              <a:cxnLst>
                <a:cxn ang="0">
                  <a:pos x="8" y="41"/>
                </a:cxn>
                <a:cxn ang="0">
                  <a:pos x="32" y="51"/>
                </a:cxn>
                <a:cxn ang="0">
                  <a:pos x="50" y="57"/>
                </a:cxn>
                <a:cxn ang="0">
                  <a:pos x="76" y="63"/>
                </a:cxn>
                <a:cxn ang="0">
                  <a:pos x="136" y="69"/>
                </a:cxn>
                <a:cxn ang="0">
                  <a:pos x="220" y="56"/>
                </a:cxn>
                <a:cxn ang="0">
                  <a:pos x="170" y="11"/>
                </a:cxn>
                <a:cxn ang="0">
                  <a:pos x="149" y="0"/>
                </a:cxn>
                <a:cxn ang="0">
                  <a:pos x="47" y="12"/>
                </a:cxn>
                <a:cxn ang="0">
                  <a:pos x="17" y="24"/>
                </a:cxn>
                <a:cxn ang="0">
                  <a:pos x="8" y="41"/>
                </a:cxn>
              </a:cxnLst>
              <a:rect l="0" t="0" r="r" b="b"/>
              <a:pathLst>
                <a:path w="220" h="73">
                  <a:moveTo>
                    <a:pt x="8" y="41"/>
                  </a:moveTo>
                  <a:cubicBezTo>
                    <a:pt x="17" y="44"/>
                    <a:pt x="23" y="50"/>
                    <a:pt x="32" y="51"/>
                  </a:cubicBezTo>
                  <a:cubicBezTo>
                    <a:pt x="38" y="54"/>
                    <a:pt x="43" y="56"/>
                    <a:pt x="50" y="57"/>
                  </a:cubicBezTo>
                  <a:cubicBezTo>
                    <a:pt x="58" y="60"/>
                    <a:pt x="67" y="62"/>
                    <a:pt x="76" y="63"/>
                  </a:cubicBezTo>
                  <a:cubicBezTo>
                    <a:pt x="105" y="73"/>
                    <a:pt x="86" y="68"/>
                    <a:pt x="136" y="69"/>
                  </a:cubicBezTo>
                  <a:cubicBezTo>
                    <a:pt x="188" y="68"/>
                    <a:pt x="180" y="64"/>
                    <a:pt x="220" y="56"/>
                  </a:cubicBezTo>
                  <a:cubicBezTo>
                    <a:pt x="198" y="47"/>
                    <a:pt x="195" y="15"/>
                    <a:pt x="170" y="11"/>
                  </a:cubicBezTo>
                  <a:cubicBezTo>
                    <a:pt x="164" y="6"/>
                    <a:pt x="156" y="3"/>
                    <a:pt x="149" y="0"/>
                  </a:cubicBezTo>
                  <a:cubicBezTo>
                    <a:pt x="113" y="2"/>
                    <a:pt x="82" y="5"/>
                    <a:pt x="47" y="12"/>
                  </a:cubicBezTo>
                  <a:cubicBezTo>
                    <a:pt x="38" y="16"/>
                    <a:pt x="27" y="22"/>
                    <a:pt x="17" y="24"/>
                  </a:cubicBezTo>
                  <a:cubicBezTo>
                    <a:pt x="12" y="27"/>
                    <a:pt x="0" y="36"/>
                    <a:pt x="8" y="41"/>
                  </a:cubicBezTo>
                  <a:close/>
                </a:path>
              </a:pathLst>
            </a:custGeom>
            <a:solidFill>
              <a:schemeClr val="bg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Freeform 26"/>
            <p:cNvSpPr>
              <a:spLocks/>
            </p:cNvSpPr>
            <p:nvPr/>
          </p:nvSpPr>
          <p:spPr bwMode="auto">
            <a:xfrm>
              <a:off x="3628" y="2274"/>
              <a:ext cx="871" cy="1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3" y="57"/>
                </a:cxn>
                <a:cxn ang="0">
                  <a:pos x="181" y="64"/>
                </a:cxn>
                <a:cxn ang="0">
                  <a:pos x="256" y="58"/>
                </a:cxn>
                <a:cxn ang="0">
                  <a:pos x="358" y="4"/>
                </a:cxn>
              </a:cxnLst>
              <a:rect l="0" t="0" r="r" b="b"/>
              <a:pathLst>
                <a:path w="358" h="68">
                  <a:moveTo>
                    <a:pt x="0" y="0"/>
                  </a:moveTo>
                  <a:cubicBezTo>
                    <a:pt x="36" y="23"/>
                    <a:pt x="73" y="46"/>
                    <a:pt x="103" y="57"/>
                  </a:cubicBezTo>
                  <a:cubicBezTo>
                    <a:pt x="133" y="68"/>
                    <a:pt x="156" y="64"/>
                    <a:pt x="181" y="64"/>
                  </a:cubicBezTo>
                  <a:cubicBezTo>
                    <a:pt x="206" y="64"/>
                    <a:pt x="227" y="68"/>
                    <a:pt x="256" y="58"/>
                  </a:cubicBezTo>
                  <a:cubicBezTo>
                    <a:pt x="285" y="48"/>
                    <a:pt x="321" y="26"/>
                    <a:pt x="358" y="4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Freeform 27"/>
            <p:cNvSpPr>
              <a:spLocks/>
            </p:cNvSpPr>
            <p:nvPr/>
          </p:nvSpPr>
          <p:spPr bwMode="auto">
            <a:xfrm>
              <a:off x="2424" y="1723"/>
              <a:ext cx="539" cy="161"/>
            </a:xfrm>
            <a:custGeom>
              <a:avLst/>
              <a:gdLst/>
              <a:ahLst/>
              <a:cxnLst>
                <a:cxn ang="0">
                  <a:pos x="0" y="44"/>
                </a:cxn>
                <a:cxn ang="0">
                  <a:pos x="30" y="18"/>
                </a:cxn>
                <a:cxn ang="0">
                  <a:pos x="69" y="8"/>
                </a:cxn>
                <a:cxn ang="0">
                  <a:pos x="107" y="3"/>
                </a:cxn>
                <a:cxn ang="0">
                  <a:pos x="161" y="2"/>
                </a:cxn>
                <a:cxn ang="0">
                  <a:pos x="189" y="15"/>
                </a:cxn>
                <a:cxn ang="0">
                  <a:pos x="221" y="56"/>
                </a:cxn>
              </a:cxnLst>
              <a:rect l="0" t="0" r="r" b="b"/>
              <a:pathLst>
                <a:path w="221" h="56">
                  <a:moveTo>
                    <a:pt x="0" y="44"/>
                  </a:moveTo>
                  <a:cubicBezTo>
                    <a:pt x="9" y="34"/>
                    <a:pt x="18" y="24"/>
                    <a:pt x="30" y="18"/>
                  </a:cubicBezTo>
                  <a:cubicBezTo>
                    <a:pt x="42" y="12"/>
                    <a:pt x="56" y="10"/>
                    <a:pt x="69" y="8"/>
                  </a:cubicBezTo>
                  <a:cubicBezTo>
                    <a:pt x="82" y="6"/>
                    <a:pt x="92" y="4"/>
                    <a:pt x="107" y="3"/>
                  </a:cubicBezTo>
                  <a:cubicBezTo>
                    <a:pt x="122" y="2"/>
                    <a:pt x="147" y="0"/>
                    <a:pt x="161" y="2"/>
                  </a:cubicBezTo>
                  <a:cubicBezTo>
                    <a:pt x="175" y="4"/>
                    <a:pt x="179" y="6"/>
                    <a:pt x="189" y="15"/>
                  </a:cubicBezTo>
                  <a:cubicBezTo>
                    <a:pt x="199" y="24"/>
                    <a:pt x="216" y="49"/>
                    <a:pt x="221" y="56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Freeform 28"/>
            <p:cNvSpPr>
              <a:spLocks/>
            </p:cNvSpPr>
            <p:nvPr/>
          </p:nvSpPr>
          <p:spPr bwMode="auto">
            <a:xfrm>
              <a:off x="2264" y="1737"/>
              <a:ext cx="869" cy="18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6" y="33"/>
                </a:cxn>
                <a:cxn ang="0">
                  <a:pos x="71" y="40"/>
                </a:cxn>
                <a:cxn ang="0">
                  <a:pos x="129" y="58"/>
                </a:cxn>
                <a:cxn ang="0">
                  <a:pos x="180" y="63"/>
                </a:cxn>
                <a:cxn ang="0">
                  <a:pos x="236" y="60"/>
                </a:cxn>
                <a:cxn ang="0">
                  <a:pos x="293" y="42"/>
                </a:cxn>
                <a:cxn ang="0">
                  <a:pos x="335" y="18"/>
                </a:cxn>
                <a:cxn ang="0">
                  <a:pos x="342" y="12"/>
                </a:cxn>
                <a:cxn ang="0">
                  <a:pos x="347" y="10"/>
                </a:cxn>
                <a:cxn ang="0">
                  <a:pos x="357" y="4"/>
                </a:cxn>
              </a:cxnLst>
              <a:rect l="0" t="0" r="r" b="b"/>
              <a:pathLst>
                <a:path w="357" h="65">
                  <a:moveTo>
                    <a:pt x="0" y="0"/>
                  </a:moveTo>
                  <a:cubicBezTo>
                    <a:pt x="12" y="16"/>
                    <a:pt x="37" y="27"/>
                    <a:pt x="56" y="33"/>
                  </a:cubicBezTo>
                  <a:cubicBezTo>
                    <a:pt x="61" y="37"/>
                    <a:pt x="65" y="39"/>
                    <a:pt x="71" y="40"/>
                  </a:cubicBezTo>
                  <a:cubicBezTo>
                    <a:pt x="87" y="52"/>
                    <a:pt x="109" y="56"/>
                    <a:pt x="129" y="58"/>
                  </a:cubicBezTo>
                  <a:cubicBezTo>
                    <a:pt x="147" y="62"/>
                    <a:pt x="159" y="62"/>
                    <a:pt x="180" y="63"/>
                  </a:cubicBezTo>
                  <a:cubicBezTo>
                    <a:pt x="199" y="62"/>
                    <a:pt x="218" y="65"/>
                    <a:pt x="236" y="60"/>
                  </a:cubicBezTo>
                  <a:cubicBezTo>
                    <a:pt x="255" y="55"/>
                    <a:pt x="274" y="46"/>
                    <a:pt x="293" y="42"/>
                  </a:cubicBezTo>
                  <a:cubicBezTo>
                    <a:pt x="306" y="32"/>
                    <a:pt x="321" y="26"/>
                    <a:pt x="335" y="18"/>
                  </a:cubicBezTo>
                  <a:cubicBezTo>
                    <a:pt x="338" y="16"/>
                    <a:pt x="339" y="14"/>
                    <a:pt x="342" y="12"/>
                  </a:cubicBezTo>
                  <a:cubicBezTo>
                    <a:pt x="343" y="11"/>
                    <a:pt x="345" y="11"/>
                    <a:pt x="347" y="10"/>
                  </a:cubicBezTo>
                  <a:cubicBezTo>
                    <a:pt x="350" y="8"/>
                    <a:pt x="357" y="4"/>
                    <a:pt x="357" y="4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Freeform 29"/>
            <p:cNvSpPr>
              <a:spLocks/>
            </p:cNvSpPr>
            <p:nvPr/>
          </p:nvSpPr>
          <p:spPr bwMode="auto">
            <a:xfrm>
              <a:off x="3827" y="2266"/>
              <a:ext cx="488" cy="193"/>
            </a:xfrm>
            <a:custGeom>
              <a:avLst/>
              <a:gdLst/>
              <a:ahLst/>
              <a:cxnLst>
                <a:cxn ang="0">
                  <a:pos x="0" y="43"/>
                </a:cxn>
                <a:cxn ang="0">
                  <a:pos x="41" y="63"/>
                </a:cxn>
                <a:cxn ang="0">
                  <a:pos x="74" y="67"/>
                </a:cxn>
                <a:cxn ang="0">
                  <a:pos x="125" y="67"/>
                </a:cxn>
                <a:cxn ang="0">
                  <a:pos x="167" y="67"/>
                </a:cxn>
                <a:cxn ang="0">
                  <a:pos x="200" y="49"/>
                </a:cxn>
                <a:cxn ang="0">
                  <a:pos x="174" y="22"/>
                </a:cxn>
                <a:cxn ang="0">
                  <a:pos x="144" y="13"/>
                </a:cxn>
                <a:cxn ang="0">
                  <a:pos x="105" y="3"/>
                </a:cxn>
                <a:cxn ang="0">
                  <a:pos x="71" y="0"/>
                </a:cxn>
                <a:cxn ang="0">
                  <a:pos x="21" y="12"/>
                </a:cxn>
                <a:cxn ang="0">
                  <a:pos x="0" y="43"/>
                </a:cxn>
              </a:cxnLst>
              <a:rect l="0" t="0" r="r" b="b"/>
              <a:pathLst>
                <a:path w="200" h="67">
                  <a:moveTo>
                    <a:pt x="0" y="43"/>
                  </a:moveTo>
                  <a:lnTo>
                    <a:pt x="41" y="63"/>
                  </a:lnTo>
                  <a:lnTo>
                    <a:pt x="74" y="67"/>
                  </a:lnTo>
                  <a:lnTo>
                    <a:pt x="125" y="67"/>
                  </a:lnTo>
                  <a:lnTo>
                    <a:pt x="167" y="67"/>
                  </a:lnTo>
                  <a:lnTo>
                    <a:pt x="200" y="49"/>
                  </a:lnTo>
                  <a:lnTo>
                    <a:pt x="174" y="22"/>
                  </a:lnTo>
                  <a:lnTo>
                    <a:pt x="144" y="13"/>
                  </a:lnTo>
                  <a:lnTo>
                    <a:pt x="105" y="3"/>
                  </a:lnTo>
                  <a:lnTo>
                    <a:pt x="71" y="0"/>
                  </a:lnTo>
                  <a:lnTo>
                    <a:pt x="21" y="12"/>
                  </a:lnTo>
                  <a:lnTo>
                    <a:pt x="0" y="43"/>
                  </a:lnTo>
                  <a:close/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15790" y="2018815"/>
            <a:ext cx="4580436" cy="2271869"/>
            <a:chOff x="358875" y="2217622"/>
            <a:chExt cx="4580436" cy="2271869"/>
          </a:xfrm>
        </p:grpSpPr>
        <p:sp>
          <p:nvSpPr>
            <p:cNvPr id="8" name="Isosceles Triangle 7"/>
            <p:cNvSpPr/>
            <p:nvPr/>
          </p:nvSpPr>
          <p:spPr>
            <a:xfrm>
              <a:off x="358875" y="2682475"/>
              <a:ext cx="1217852" cy="1049873"/>
            </a:xfrm>
            <a:prstGeom prst="triangl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762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Right Arrow 15"/>
            <p:cNvSpPr/>
            <p:nvPr/>
          </p:nvSpPr>
          <p:spPr bwMode="auto">
            <a:xfrm>
              <a:off x="1779809" y="2909826"/>
              <a:ext cx="628942" cy="595171"/>
            </a:xfrm>
            <a:prstGeom prst="rightArrow">
              <a:avLst/>
            </a:pr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8" name="Group 37"/>
            <p:cNvGrpSpPr/>
            <p:nvPr/>
          </p:nvGrpSpPr>
          <p:grpSpPr>
            <a:xfrm>
              <a:off x="2611833" y="2217622"/>
              <a:ext cx="2327478" cy="2271869"/>
              <a:chOff x="2611833" y="2217622"/>
              <a:chExt cx="2327478" cy="2271869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2611833" y="2217622"/>
                <a:ext cx="2327478" cy="2271869"/>
                <a:chOff x="6587835" y="3207411"/>
                <a:chExt cx="2029607" cy="1981115"/>
              </a:xfrm>
            </p:grpSpPr>
            <p:sp>
              <p:nvSpPr>
                <p:cNvPr id="32" name="Oval 31"/>
                <p:cNvSpPr/>
                <p:nvPr/>
              </p:nvSpPr>
              <p:spPr bwMode="auto">
                <a:xfrm>
                  <a:off x="6636327" y="3207411"/>
                  <a:ext cx="1981115" cy="1981115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rtlCol="0" anchor="ctr"/>
                <a:lstStyle/>
                <a:p>
                  <a:pPr algn="ctr"/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3" name="Oval 32"/>
                <p:cNvSpPr/>
                <p:nvPr/>
              </p:nvSpPr>
              <p:spPr bwMode="auto">
                <a:xfrm>
                  <a:off x="6587835" y="3944650"/>
                  <a:ext cx="2029607" cy="398837"/>
                </a:xfrm>
                <a:prstGeom prst="ellipse">
                  <a:avLst/>
                </a:prstGeom>
                <a:noFill/>
                <a:ln w="38100">
                  <a:solidFill>
                    <a:schemeClr val="tx1"/>
                  </a:solidFill>
                  <a:prstDash val="sysDash"/>
                  <a:round/>
                  <a:headEnd/>
                  <a:tailEnd/>
                </a:ln>
                <a:effectLst/>
              </p:spPr>
              <p:txBody>
                <a:bodyPr wrap="none" rtlCol="0" anchor="ctr"/>
                <a:lstStyle/>
                <a:p>
                  <a:pPr algn="ctr"/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7" name="Oval 30"/>
              <p:cNvSpPr>
                <a:spLocks noChangeArrowheads="1"/>
              </p:cNvSpPr>
              <p:nvPr/>
            </p:nvSpPr>
            <p:spPr bwMode="auto">
              <a:xfrm>
                <a:off x="2990979" y="3222845"/>
                <a:ext cx="1240926" cy="595171"/>
              </a:xfrm>
              <a:prstGeom prst="ellipse">
                <a:avLst/>
              </a:prstGeom>
              <a:gradFill flip="none" rotWithShape="1">
                <a:gsLst>
                  <a:gs pos="0">
                    <a:srgbClr val="FF0000">
                      <a:tint val="66000"/>
                      <a:satMod val="160000"/>
                    </a:srgbClr>
                  </a:gs>
                  <a:gs pos="50000">
                    <a:srgbClr val="FF0000">
                      <a:tint val="44500"/>
                      <a:satMod val="160000"/>
                    </a:srgbClr>
                  </a:gs>
                  <a:gs pos="100000">
                    <a:srgbClr val="FF0000">
                      <a:tint val="23500"/>
                      <a:satMod val="16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40" name="Group 39"/>
          <p:cNvGrpSpPr/>
          <p:nvPr/>
        </p:nvGrpSpPr>
        <p:grpSpPr>
          <a:xfrm>
            <a:off x="2088125" y="4576925"/>
            <a:ext cx="3873030" cy="1049873"/>
            <a:chOff x="3154916" y="4063333"/>
            <a:chExt cx="3873030" cy="1049873"/>
          </a:xfrm>
        </p:grpSpPr>
        <p:sp>
          <p:nvSpPr>
            <p:cNvPr id="35" name="Isosceles Triangle 34"/>
            <p:cNvSpPr/>
            <p:nvPr/>
          </p:nvSpPr>
          <p:spPr>
            <a:xfrm>
              <a:off x="3154916" y="4063333"/>
              <a:ext cx="1217852" cy="1049873"/>
            </a:xfrm>
            <a:prstGeom prst="triangle">
              <a:avLst/>
            </a:prstGeom>
            <a:noFill/>
            <a:ln w="762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Right Arrow 35"/>
            <p:cNvSpPr/>
            <p:nvPr/>
          </p:nvSpPr>
          <p:spPr bwMode="auto">
            <a:xfrm>
              <a:off x="4765423" y="4290684"/>
              <a:ext cx="628942" cy="595171"/>
            </a:xfrm>
            <a:prstGeom prst="rightArrow">
              <a:avLst/>
            </a:pr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Oval 30"/>
            <p:cNvSpPr>
              <a:spLocks noChangeArrowheads="1"/>
            </p:cNvSpPr>
            <p:nvPr/>
          </p:nvSpPr>
          <p:spPr bwMode="auto">
            <a:xfrm>
              <a:off x="5787020" y="4290684"/>
              <a:ext cx="1240926" cy="595171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" name="Text Box 122"/>
          <p:cNvSpPr txBox="1">
            <a:spLocks noChangeArrowheads="1"/>
          </p:cNvSpPr>
          <p:nvPr/>
        </p:nvSpPr>
        <p:spPr bwMode="auto">
          <a:xfrm>
            <a:off x="5583741" y="2762428"/>
            <a:ext cx="264527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i="1" dirty="0" smtClean="0">
                <a:latin typeface="Arial" pitchFamily="34" charset="0"/>
                <a:cs typeface="Arial" pitchFamily="34" charset="0"/>
              </a:rPr>
              <a:t>2-skeleton map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 Box 122"/>
          <p:cNvSpPr txBox="1">
            <a:spLocks noChangeArrowheads="1"/>
          </p:cNvSpPr>
          <p:nvPr/>
        </p:nvSpPr>
        <p:spPr bwMode="auto">
          <a:xfrm>
            <a:off x="6202500" y="3590528"/>
            <a:ext cx="202651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i="1" dirty="0" smtClean="0">
                <a:latin typeface="Arial" pitchFamily="34" charset="0"/>
                <a:cs typeface="Arial" pitchFamily="34" charset="0"/>
              </a:rPr>
              <a:t>harder than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 Box 122"/>
          <p:cNvSpPr txBox="1">
            <a:spLocks noChangeArrowheads="1"/>
          </p:cNvSpPr>
          <p:nvPr/>
        </p:nvSpPr>
        <p:spPr bwMode="auto">
          <a:xfrm>
            <a:off x="5893121" y="4362653"/>
            <a:ext cx="264527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i="1" dirty="0" smtClean="0">
                <a:latin typeface="Arial" pitchFamily="34" charset="0"/>
                <a:cs typeface="Arial" pitchFamily="34" charset="0"/>
              </a:rPr>
              <a:t>1-skeleton map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42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794368" y="3503995"/>
            <a:ext cx="4908716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4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has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 wait-free protocol …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Wait-Free Layered Immediate Snapshots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794368" y="2227784"/>
            <a:ext cx="471154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Up to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out of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+1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can crash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853112" y="2682424"/>
            <a:ext cx="434125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C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Just can’t wait (to be king)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853112" y="3895743"/>
            <a:ext cx="2220480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>if and only if …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2334827" y="4305782"/>
            <a:ext cx="3711272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FF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>there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a continuous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map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2800853" y="4718527"/>
            <a:ext cx="2393604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|</a:t>
            </a:r>
            <a:r>
              <a:rPr lang="en-US" sz="24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skel</a:t>
            </a:r>
            <a:r>
              <a:rPr lang="en-US" sz="2400" i="1" baseline="30000" dirty="0" err="1" smtClean="0">
                <a:solidFill>
                  <a:srgbClr val="FF0000"/>
                </a:solidFill>
                <a:latin typeface="Arial"/>
                <a:cs typeface="Arial" pitchFamily="34" charset="0"/>
              </a:rPr>
              <a:t>n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 </a:t>
            </a:r>
            <a:r>
              <a:rPr lang="en-US" sz="24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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|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</a:t>
            </a:r>
            <a:endParaRPr lang="en-US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3469486" y="5117049"/>
            <a:ext cx="1963999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>carried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by </a:t>
            </a:r>
            <a:r>
              <a:rPr lang="en-US" sz="24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6024458" y="4510068"/>
            <a:ext cx="2620513" cy="908050"/>
            <a:chOff x="1035116" y="3429000"/>
            <a:chExt cx="7650799" cy="2651125"/>
          </a:xfrm>
        </p:grpSpPr>
        <p:grpSp>
          <p:nvGrpSpPr>
            <p:cNvPr id="38" name="Group 37"/>
            <p:cNvGrpSpPr/>
            <p:nvPr/>
          </p:nvGrpSpPr>
          <p:grpSpPr>
            <a:xfrm>
              <a:off x="4236152" y="3429000"/>
              <a:ext cx="4449763" cy="2651125"/>
              <a:chOff x="4236152" y="3429000"/>
              <a:chExt cx="4449763" cy="2651125"/>
            </a:xfrm>
          </p:grpSpPr>
          <p:grpSp>
            <p:nvGrpSpPr>
              <p:cNvPr id="41" name="Group 22"/>
              <p:cNvGrpSpPr>
                <a:grpSpLocks/>
              </p:cNvGrpSpPr>
              <p:nvPr/>
            </p:nvGrpSpPr>
            <p:grpSpPr bwMode="auto">
              <a:xfrm>
                <a:off x="4236152" y="3429000"/>
                <a:ext cx="4449763" cy="2651125"/>
                <a:chOff x="2074" y="1351"/>
                <a:chExt cx="2803" cy="1670"/>
              </a:xfrm>
            </p:grpSpPr>
            <p:sp>
              <p:nvSpPr>
                <p:cNvPr id="43" name="Freeform 23"/>
                <p:cNvSpPr>
                  <a:spLocks/>
                </p:cNvSpPr>
                <p:nvPr/>
              </p:nvSpPr>
              <p:spPr bwMode="auto">
                <a:xfrm>
                  <a:off x="2074" y="1351"/>
                  <a:ext cx="2803" cy="1670"/>
                </a:xfrm>
                <a:custGeom>
                  <a:avLst/>
                  <a:gdLst/>
                  <a:ahLst/>
                  <a:cxnLst>
                    <a:cxn ang="0">
                      <a:pos x="3" y="108"/>
                    </a:cxn>
                    <a:cxn ang="0">
                      <a:pos x="0" y="195"/>
                    </a:cxn>
                    <a:cxn ang="0">
                      <a:pos x="20" y="246"/>
                    </a:cxn>
                    <a:cxn ang="0">
                      <a:pos x="48" y="305"/>
                    </a:cxn>
                    <a:cxn ang="0">
                      <a:pos x="107" y="359"/>
                    </a:cxn>
                    <a:cxn ang="0">
                      <a:pos x="179" y="426"/>
                    </a:cxn>
                    <a:cxn ang="0">
                      <a:pos x="272" y="471"/>
                    </a:cxn>
                    <a:cxn ang="0">
                      <a:pos x="410" y="513"/>
                    </a:cxn>
                    <a:cxn ang="0">
                      <a:pos x="551" y="555"/>
                    </a:cxn>
                    <a:cxn ang="0">
                      <a:pos x="699" y="573"/>
                    </a:cxn>
                    <a:cxn ang="0">
                      <a:pos x="885" y="579"/>
                    </a:cxn>
                    <a:cxn ang="0">
                      <a:pos x="1041" y="551"/>
                    </a:cxn>
                    <a:cxn ang="0">
                      <a:pos x="1130" y="488"/>
                    </a:cxn>
                    <a:cxn ang="0">
                      <a:pos x="1151" y="425"/>
                    </a:cxn>
                    <a:cxn ang="0">
                      <a:pos x="1148" y="354"/>
                    </a:cxn>
                    <a:cxn ang="0">
                      <a:pos x="1116" y="279"/>
                    </a:cxn>
                    <a:cxn ang="0">
                      <a:pos x="1044" y="215"/>
                    </a:cxn>
                    <a:cxn ang="0">
                      <a:pos x="924" y="182"/>
                    </a:cxn>
                    <a:cxn ang="0">
                      <a:pos x="767" y="159"/>
                    </a:cxn>
                    <a:cxn ang="0">
                      <a:pos x="615" y="119"/>
                    </a:cxn>
                    <a:cxn ang="0">
                      <a:pos x="477" y="54"/>
                    </a:cxn>
                    <a:cxn ang="0">
                      <a:pos x="348" y="15"/>
                    </a:cxn>
                    <a:cxn ang="0">
                      <a:pos x="231" y="0"/>
                    </a:cxn>
                    <a:cxn ang="0">
                      <a:pos x="111" y="14"/>
                    </a:cxn>
                    <a:cxn ang="0">
                      <a:pos x="45" y="53"/>
                    </a:cxn>
                    <a:cxn ang="0">
                      <a:pos x="3" y="108"/>
                    </a:cxn>
                  </a:cxnLst>
                  <a:rect l="0" t="0" r="r" b="b"/>
                  <a:pathLst>
                    <a:path w="1151" h="579">
                      <a:moveTo>
                        <a:pt x="3" y="108"/>
                      </a:moveTo>
                      <a:cubicBezTo>
                        <a:pt x="2" y="139"/>
                        <a:pt x="0" y="162"/>
                        <a:pt x="0" y="195"/>
                      </a:cubicBezTo>
                      <a:lnTo>
                        <a:pt x="20" y="246"/>
                      </a:lnTo>
                      <a:lnTo>
                        <a:pt x="48" y="305"/>
                      </a:lnTo>
                      <a:lnTo>
                        <a:pt x="107" y="359"/>
                      </a:lnTo>
                      <a:lnTo>
                        <a:pt x="179" y="426"/>
                      </a:lnTo>
                      <a:lnTo>
                        <a:pt x="272" y="471"/>
                      </a:lnTo>
                      <a:lnTo>
                        <a:pt x="410" y="513"/>
                      </a:lnTo>
                      <a:lnTo>
                        <a:pt x="551" y="555"/>
                      </a:lnTo>
                      <a:lnTo>
                        <a:pt x="699" y="573"/>
                      </a:lnTo>
                      <a:lnTo>
                        <a:pt x="885" y="579"/>
                      </a:lnTo>
                      <a:lnTo>
                        <a:pt x="1041" y="551"/>
                      </a:lnTo>
                      <a:lnTo>
                        <a:pt x="1130" y="488"/>
                      </a:lnTo>
                      <a:lnTo>
                        <a:pt x="1151" y="425"/>
                      </a:lnTo>
                      <a:lnTo>
                        <a:pt x="1148" y="354"/>
                      </a:lnTo>
                      <a:lnTo>
                        <a:pt x="1116" y="279"/>
                      </a:lnTo>
                      <a:lnTo>
                        <a:pt x="1044" y="215"/>
                      </a:lnTo>
                      <a:lnTo>
                        <a:pt x="924" y="182"/>
                      </a:lnTo>
                      <a:lnTo>
                        <a:pt x="767" y="159"/>
                      </a:lnTo>
                      <a:lnTo>
                        <a:pt x="615" y="119"/>
                      </a:lnTo>
                      <a:lnTo>
                        <a:pt x="477" y="54"/>
                      </a:lnTo>
                      <a:lnTo>
                        <a:pt x="348" y="15"/>
                      </a:lnTo>
                      <a:lnTo>
                        <a:pt x="231" y="0"/>
                      </a:lnTo>
                      <a:lnTo>
                        <a:pt x="111" y="14"/>
                      </a:lnTo>
                      <a:lnTo>
                        <a:pt x="45" y="53"/>
                      </a:lnTo>
                      <a:lnTo>
                        <a:pt x="3" y="108"/>
                      </a:lnTo>
                      <a:close/>
                    </a:path>
                  </a:pathLst>
                </a:custGeom>
                <a:solidFill>
                  <a:schemeClr val="hlink"/>
                </a:solidFill>
                <a:ln w="2857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" name="Freeform 24"/>
                <p:cNvSpPr>
                  <a:spLocks/>
                </p:cNvSpPr>
                <p:nvPr/>
              </p:nvSpPr>
              <p:spPr bwMode="auto">
                <a:xfrm>
                  <a:off x="3823" y="2283"/>
                  <a:ext cx="458" cy="166"/>
                </a:xfrm>
                <a:custGeom>
                  <a:avLst/>
                  <a:gdLst/>
                  <a:ahLst/>
                  <a:cxnLst>
                    <a:cxn ang="0">
                      <a:pos x="2" y="34"/>
                    </a:cxn>
                    <a:cxn ang="0">
                      <a:pos x="16" y="40"/>
                    </a:cxn>
                    <a:cxn ang="0">
                      <a:pos x="34" y="52"/>
                    </a:cxn>
                    <a:cxn ang="0">
                      <a:pos x="65" y="58"/>
                    </a:cxn>
                    <a:cxn ang="0">
                      <a:pos x="167" y="57"/>
                    </a:cxn>
                    <a:cxn ang="0">
                      <a:pos x="188" y="45"/>
                    </a:cxn>
                    <a:cxn ang="0">
                      <a:pos x="149" y="12"/>
                    </a:cxn>
                    <a:cxn ang="0">
                      <a:pos x="122" y="6"/>
                    </a:cxn>
                    <a:cxn ang="0">
                      <a:pos x="76" y="0"/>
                    </a:cxn>
                    <a:cxn ang="0">
                      <a:pos x="5" y="21"/>
                    </a:cxn>
                    <a:cxn ang="0">
                      <a:pos x="2" y="34"/>
                    </a:cxn>
                  </a:cxnLst>
                  <a:rect l="0" t="0" r="r" b="b"/>
                  <a:pathLst>
                    <a:path w="188" h="58">
                      <a:moveTo>
                        <a:pt x="2" y="34"/>
                      </a:moveTo>
                      <a:cubicBezTo>
                        <a:pt x="7" y="36"/>
                        <a:pt x="10" y="39"/>
                        <a:pt x="16" y="40"/>
                      </a:cubicBezTo>
                      <a:cubicBezTo>
                        <a:pt x="18" y="48"/>
                        <a:pt x="26" y="51"/>
                        <a:pt x="34" y="52"/>
                      </a:cubicBezTo>
                      <a:cubicBezTo>
                        <a:pt x="44" y="57"/>
                        <a:pt x="54" y="57"/>
                        <a:pt x="65" y="58"/>
                      </a:cubicBezTo>
                      <a:cubicBezTo>
                        <a:pt x="99" y="58"/>
                        <a:pt x="133" y="58"/>
                        <a:pt x="167" y="57"/>
                      </a:cubicBezTo>
                      <a:cubicBezTo>
                        <a:pt x="175" y="57"/>
                        <a:pt x="188" y="45"/>
                        <a:pt x="188" y="45"/>
                      </a:cubicBezTo>
                      <a:cubicBezTo>
                        <a:pt x="185" y="29"/>
                        <a:pt x="165" y="15"/>
                        <a:pt x="149" y="12"/>
                      </a:cubicBezTo>
                      <a:cubicBezTo>
                        <a:pt x="138" y="6"/>
                        <a:pt x="139" y="7"/>
                        <a:pt x="122" y="6"/>
                      </a:cubicBezTo>
                      <a:cubicBezTo>
                        <a:pt x="108" y="1"/>
                        <a:pt x="91" y="1"/>
                        <a:pt x="76" y="0"/>
                      </a:cubicBezTo>
                      <a:cubicBezTo>
                        <a:pt x="47" y="1"/>
                        <a:pt x="29" y="7"/>
                        <a:pt x="5" y="21"/>
                      </a:cubicBezTo>
                      <a:cubicBezTo>
                        <a:pt x="0" y="27"/>
                        <a:pt x="2" y="23"/>
                        <a:pt x="2" y="3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5" name="Freeform 25"/>
                <p:cNvSpPr>
                  <a:spLocks/>
                </p:cNvSpPr>
                <p:nvPr/>
              </p:nvSpPr>
              <p:spPr bwMode="auto">
                <a:xfrm>
                  <a:off x="2420" y="1731"/>
                  <a:ext cx="536" cy="211"/>
                </a:xfrm>
                <a:custGeom>
                  <a:avLst/>
                  <a:gdLst/>
                  <a:ahLst/>
                  <a:cxnLst>
                    <a:cxn ang="0">
                      <a:pos x="8" y="41"/>
                    </a:cxn>
                    <a:cxn ang="0">
                      <a:pos x="32" y="51"/>
                    </a:cxn>
                    <a:cxn ang="0">
                      <a:pos x="50" y="57"/>
                    </a:cxn>
                    <a:cxn ang="0">
                      <a:pos x="76" y="63"/>
                    </a:cxn>
                    <a:cxn ang="0">
                      <a:pos x="136" y="69"/>
                    </a:cxn>
                    <a:cxn ang="0">
                      <a:pos x="220" y="56"/>
                    </a:cxn>
                    <a:cxn ang="0">
                      <a:pos x="170" y="11"/>
                    </a:cxn>
                    <a:cxn ang="0">
                      <a:pos x="149" y="0"/>
                    </a:cxn>
                    <a:cxn ang="0">
                      <a:pos x="47" y="12"/>
                    </a:cxn>
                    <a:cxn ang="0">
                      <a:pos x="17" y="24"/>
                    </a:cxn>
                    <a:cxn ang="0">
                      <a:pos x="8" y="41"/>
                    </a:cxn>
                  </a:cxnLst>
                  <a:rect l="0" t="0" r="r" b="b"/>
                  <a:pathLst>
                    <a:path w="220" h="73">
                      <a:moveTo>
                        <a:pt x="8" y="41"/>
                      </a:moveTo>
                      <a:cubicBezTo>
                        <a:pt x="17" y="44"/>
                        <a:pt x="23" y="50"/>
                        <a:pt x="32" y="51"/>
                      </a:cubicBezTo>
                      <a:cubicBezTo>
                        <a:pt x="38" y="54"/>
                        <a:pt x="43" y="56"/>
                        <a:pt x="50" y="57"/>
                      </a:cubicBezTo>
                      <a:cubicBezTo>
                        <a:pt x="58" y="60"/>
                        <a:pt x="67" y="62"/>
                        <a:pt x="76" y="63"/>
                      </a:cubicBezTo>
                      <a:cubicBezTo>
                        <a:pt x="105" y="73"/>
                        <a:pt x="86" y="68"/>
                        <a:pt x="136" y="69"/>
                      </a:cubicBezTo>
                      <a:cubicBezTo>
                        <a:pt x="188" y="68"/>
                        <a:pt x="180" y="64"/>
                        <a:pt x="220" y="56"/>
                      </a:cubicBezTo>
                      <a:cubicBezTo>
                        <a:pt x="198" y="47"/>
                        <a:pt x="195" y="15"/>
                        <a:pt x="170" y="11"/>
                      </a:cubicBezTo>
                      <a:cubicBezTo>
                        <a:pt x="164" y="6"/>
                        <a:pt x="156" y="3"/>
                        <a:pt x="149" y="0"/>
                      </a:cubicBezTo>
                      <a:cubicBezTo>
                        <a:pt x="113" y="2"/>
                        <a:pt x="82" y="5"/>
                        <a:pt x="47" y="12"/>
                      </a:cubicBezTo>
                      <a:cubicBezTo>
                        <a:pt x="38" y="16"/>
                        <a:pt x="27" y="22"/>
                        <a:pt x="17" y="24"/>
                      </a:cubicBezTo>
                      <a:cubicBezTo>
                        <a:pt x="12" y="27"/>
                        <a:pt x="0" y="36"/>
                        <a:pt x="8" y="4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" name="Freeform 26"/>
                <p:cNvSpPr>
                  <a:spLocks/>
                </p:cNvSpPr>
                <p:nvPr/>
              </p:nvSpPr>
              <p:spPr bwMode="auto">
                <a:xfrm>
                  <a:off x="3628" y="2274"/>
                  <a:ext cx="871" cy="19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3" y="57"/>
                    </a:cxn>
                    <a:cxn ang="0">
                      <a:pos x="181" y="64"/>
                    </a:cxn>
                    <a:cxn ang="0">
                      <a:pos x="256" y="58"/>
                    </a:cxn>
                    <a:cxn ang="0">
                      <a:pos x="358" y="4"/>
                    </a:cxn>
                  </a:cxnLst>
                  <a:rect l="0" t="0" r="r" b="b"/>
                  <a:pathLst>
                    <a:path w="358" h="68">
                      <a:moveTo>
                        <a:pt x="0" y="0"/>
                      </a:moveTo>
                      <a:cubicBezTo>
                        <a:pt x="36" y="23"/>
                        <a:pt x="73" y="46"/>
                        <a:pt x="103" y="57"/>
                      </a:cubicBezTo>
                      <a:cubicBezTo>
                        <a:pt x="133" y="68"/>
                        <a:pt x="156" y="64"/>
                        <a:pt x="181" y="64"/>
                      </a:cubicBezTo>
                      <a:cubicBezTo>
                        <a:pt x="206" y="64"/>
                        <a:pt x="227" y="68"/>
                        <a:pt x="256" y="58"/>
                      </a:cubicBezTo>
                      <a:cubicBezTo>
                        <a:pt x="285" y="48"/>
                        <a:pt x="321" y="26"/>
                        <a:pt x="358" y="4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" name="Freeform 27"/>
                <p:cNvSpPr>
                  <a:spLocks/>
                </p:cNvSpPr>
                <p:nvPr/>
              </p:nvSpPr>
              <p:spPr bwMode="auto">
                <a:xfrm>
                  <a:off x="2424" y="1723"/>
                  <a:ext cx="539" cy="161"/>
                </a:xfrm>
                <a:custGeom>
                  <a:avLst/>
                  <a:gdLst/>
                  <a:ahLst/>
                  <a:cxnLst>
                    <a:cxn ang="0">
                      <a:pos x="0" y="44"/>
                    </a:cxn>
                    <a:cxn ang="0">
                      <a:pos x="30" y="18"/>
                    </a:cxn>
                    <a:cxn ang="0">
                      <a:pos x="69" y="8"/>
                    </a:cxn>
                    <a:cxn ang="0">
                      <a:pos x="107" y="3"/>
                    </a:cxn>
                    <a:cxn ang="0">
                      <a:pos x="161" y="2"/>
                    </a:cxn>
                    <a:cxn ang="0">
                      <a:pos x="189" y="15"/>
                    </a:cxn>
                    <a:cxn ang="0">
                      <a:pos x="221" y="56"/>
                    </a:cxn>
                  </a:cxnLst>
                  <a:rect l="0" t="0" r="r" b="b"/>
                  <a:pathLst>
                    <a:path w="221" h="56">
                      <a:moveTo>
                        <a:pt x="0" y="44"/>
                      </a:moveTo>
                      <a:cubicBezTo>
                        <a:pt x="9" y="34"/>
                        <a:pt x="18" y="24"/>
                        <a:pt x="30" y="18"/>
                      </a:cubicBezTo>
                      <a:cubicBezTo>
                        <a:pt x="42" y="12"/>
                        <a:pt x="56" y="10"/>
                        <a:pt x="69" y="8"/>
                      </a:cubicBezTo>
                      <a:cubicBezTo>
                        <a:pt x="82" y="6"/>
                        <a:pt x="92" y="4"/>
                        <a:pt x="107" y="3"/>
                      </a:cubicBezTo>
                      <a:cubicBezTo>
                        <a:pt x="122" y="2"/>
                        <a:pt x="147" y="0"/>
                        <a:pt x="161" y="2"/>
                      </a:cubicBezTo>
                      <a:cubicBezTo>
                        <a:pt x="175" y="4"/>
                        <a:pt x="179" y="6"/>
                        <a:pt x="189" y="15"/>
                      </a:cubicBezTo>
                      <a:cubicBezTo>
                        <a:pt x="199" y="24"/>
                        <a:pt x="216" y="49"/>
                        <a:pt x="221" y="56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" name="Freeform 28"/>
                <p:cNvSpPr>
                  <a:spLocks/>
                </p:cNvSpPr>
                <p:nvPr/>
              </p:nvSpPr>
              <p:spPr bwMode="auto">
                <a:xfrm>
                  <a:off x="2264" y="1737"/>
                  <a:ext cx="869" cy="18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6" y="33"/>
                    </a:cxn>
                    <a:cxn ang="0">
                      <a:pos x="71" y="40"/>
                    </a:cxn>
                    <a:cxn ang="0">
                      <a:pos x="129" y="58"/>
                    </a:cxn>
                    <a:cxn ang="0">
                      <a:pos x="180" y="63"/>
                    </a:cxn>
                    <a:cxn ang="0">
                      <a:pos x="236" y="60"/>
                    </a:cxn>
                    <a:cxn ang="0">
                      <a:pos x="293" y="42"/>
                    </a:cxn>
                    <a:cxn ang="0">
                      <a:pos x="335" y="18"/>
                    </a:cxn>
                    <a:cxn ang="0">
                      <a:pos x="342" y="12"/>
                    </a:cxn>
                    <a:cxn ang="0">
                      <a:pos x="347" y="10"/>
                    </a:cxn>
                    <a:cxn ang="0">
                      <a:pos x="357" y="4"/>
                    </a:cxn>
                  </a:cxnLst>
                  <a:rect l="0" t="0" r="r" b="b"/>
                  <a:pathLst>
                    <a:path w="357" h="65">
                      <a:moveTo>
                        <a:pt x="0" y="0"/>
                      </a:moveTo>
                      <a:cubicBezTo>
                        <a:pt x="12" y="16"/>
                        <a:pt x="37" y="27"/>
                        <a:pt x="56" y="33"/>
                      </a:cubicBezTo>
                      <a:cubicBezTo>
                        <a:pt x="61" y="37"/>
                        <a:pt x="65" y="39"/>
                        <a:pt x="71" y="40"/>
                      </a:cubicBezTo>
                      <a:cubicBezTo>
                        <a:pt x="87" y="52"/>
                        <a:pt x="109" y="56"/>
                        <a:pt x="129" y="58"/>
                      </a:cubicBezTo>
                      <a:cubicBezTo>
                        <a:pt x="147" y="62"/>
                        <a:pt x="159" y="62"/>
                        <a:pt x="180" y="63"/>
                      </a:cubicBezTo>
                      <a:cubicBezTo>
                        <a:pt x="199" y="62"/>
                        <a:pt x="218" y="65"/>
                        <a:pt x="236" y="60"/>
                      </a:cubicBezTo>
                      <a:cubicBezTo>
                        <a:pt x="255" y="55"/>
                        <a:pt x="274" y="46"/>
                        <a:pt x="293" y="42"/>
                      </a:cubicBezTo>
                      <a:cubicBezTo>
                        <a:pt x="306" y="32"/>
                        <a:pt x="321" y="26"/>
                        <a:pt x="335" y="18"/>
                      </a:cubicBezTo>
                      <a:cubicBezTo>
                        <a:pt x="338" y="16"/>
                        <a:pt x="339" y="14"/>
                        <a:pt x="342" y="12"/>
                      </a:cubicBezTo>
                      <a:cubicBezTo>
                        <a:pt x="343" y="11"/>
                        <a:pt x="345" y="11"/>
                        <a:pt x="347" y="10"/>
                      </a:cubicBezTo>
                      <a:cubicBezTo>
                        <a:pt x="350" y="8"/>
                        <a:pt x="357" y="4"/>
                        <a:pt x="357" y="4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9" name="Freeform 29"/>
                <p:cNvSpPr>
                  <a:spLocks/>
                </p:cNvSpPr>
                <p:nvPr/>
              </p:nvSpPr>
              <p:spPr bwMode="auto">
                <a:xfrm>
                  <a:off x="3827" y="2266"/>
                  <a:ext cx="488" cy="193"/>
                </a:xfrm>
                <a:custGeom>
                  <a:avLst/>
                  <a:gdLst/>
                  <a:ahLst/>
                  <a:cxnLst>
                    <a:cxn ang="0">
                      <a:pos x="0" y="43"/>
                    </a:cxn>
                    <a:cxn ang="0">
                      <a:pos x="41" y="63"/>
                    </a:cxn>
                    <a:cxn ang="0">
                      <a:pos x="74" y="67"/>
                    </a:cxn>
                    <a:cxn ang="0">
                      <a:pos x="125" y="67"/>
                    </a:cxn>
                    <a:cxn ang="0">
                      <a:pos x="167" y="67"/>
                    </a:cxn>
                    <a:cxn ang="0">
                      <a:pos x="200" y="49"/>
                    </a:cxn>
                    <a:cxn ang="0">
                      <a:pos x="174" y="22"/>
                    </a:cxn>
                    <a:cxn ang="0">
                      <a:pos x="144" y="13"/>
                    </a:cxn>
                    <a:cxn ang="0">
                      <a:pos x="105" y="3"/>
                    </a:cxn>
                    <a:cxn ang="0">
                      <a:pos x="71" y="0"/>
                    </a:cxn>
                    <a:cxn ang="0">
                      <a:pos x="21" y="12"/>
                    </a:cxn>
                    <a:cxn ang="0">
                      <a:pos x="0" y="43"/>
                    </a:cxn>
                  </a:cxnLst>
                  <a:rect l="0" t="0" r="r" b="b"/>
                  <a:pathLst>
                    <a:path w="200" h="67">
                      <a:moveTo>
                        <a:pt x="0" y="43"/>
                      </a:moveTo>
                      <a:lnTo>
                        <a:pt x="41" y="63"/>
                      </a:lnTo>
                      <a:lnTo>
                        <a:pt x="74" y="67"/>
                      </a:lnTo>
                      <a:lnTo>
                        <a:pt x="125" y="67"/>
                      </a:lnTo>
                      <a:lnTo>
                        <a:pt x="167" y="67"/>
                      </a:lnTo>
                      <a:lnTo>
                        <a:pt x="200" y="49"/>
                      </a:lnTo>
                      <a:lnTo>
                        <a:pt x="174" y="22"/>
                      </a:lnTo>
                      <a:lnTo>
                        <a:pt x="144" y="13"/>
                      </a:lnTo>
                      <a:lnTo>
                        <a:pt x="105" y="3"/>
                      </a:lnTo>
                      <a:lnTo>
                        <a:pt x="71" y="0"/>
                      </a:lnTo>
                      <a:lnTo>
                        <a:pt x="21" y="12"/>
                      </a:lnTo>
                      <a:lnTo>
                        <a:pt x="0" y="43"/>
                      </a:lnTo>
                      <a:close/>
                    </a:path>
                  </a:pathLst>
                </a:custGeom>
                <a:noFill/>
                <a:ln w="381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2" name="Oval 30"/>
              <p:cNvSpPr>
                <a:spLocks noChangeArrowheads="1"/>
              </p:cNvSpPr>
              <p:nvPr/>
            </p:nvSpPr>
            <p:spPr bwMode="auto">
              <a:xfrm>
                <a:off x="4740977" y="4475162"/>
                <a:ext cx="1830388" cy="877888"/>
              </a:xfrm>
              <a:prstGeom prst="ellipse">
                <a:avLst/>
              </a:prstGeom>
              <a:gradFill flip="none" rotWithShape="1">
                <a:gsLst>
                  <a:gs pos="0">
                    <a:srgbClr val="FF0000">
                      <a:tint val="66000"/>
                      <a:satMod val="160000"/>
                    </a:srgbClr>
                  </a:gs>
                  <a:gs pos="50000">
                    <a:srgbClr val="FF0000">
                      <a:tint val="44500"/>
                      <a:satMod val="160000"/>
                    </a:srgbClr>
                  </a:gs>
                  <a:gs pos="100000">
                    <a:srgbClr val="FF0000">
                      <a:tint val="23500"/>
                      <a:satMod val="16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9" name="Isosceles Triangle 38"/>
            <p:cNvSpPr/>
            <p:nvPr/>
          </p:nvSpPr>
          <p:spPr>
            <a:xfrm>
              <a:off x="1035116" y="3924248"/>
              <a:ext cx="1796354" cy="1548581"/>
            </a:xfrm>
            <a:prstGeom prst="triangl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762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Right Arrow 39"/>
            <p:cNvSpPr/>
            <p:nvPr/>
          </p:nvSpPr>
          <p:spPr bwMode="auto">
            <a:xfrm>
              <a:off x="3069960" y="4475162"/>
              <a:ext cx="927701" cy="877888"/>
            </a:xfrm>
            <a:prstGeom prst="rightArrow">
              <a:avLst/>
            </a:pr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1091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794368" y="3503995"/>
            <a:ext cx="4908716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4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has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 wait-free protocol …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t</a:t>
            </a:r>
            <a:r>
              <a:rPr lang="en-US" dirty="0" smtClean="0"/>
              <a:t>-resilient Layered Immediate Snapshots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794368" y="2227784"/>
            <a:ext cx="471154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Up to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out of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+1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can crash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853112" y="2682424"/>
            <a:ext cx="328968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C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OK to wait for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n-t+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853112" y="3895743"/>
            <a:ext cx="2220480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>if and only if …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2334827" y="4305782"/>
            <a:ext cx="3711272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FF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>there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a continuous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map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2800853" y="4718527"/>
            <a:ext cx="2393604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FF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|</a:t>
            </a:r>
            <a:r>
              <a:rPr lang="en-US" sz="24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skel</a:t>
            </a:r>
            <a:r>
              <a:rPr lang="en-US" sz="2400" i="1" baseline="30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t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 </a:t>
            </a:r>
            <a:r>
              <a:rPr lang="en-US" sz="24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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|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</a:t>
            </a:r>
            <a:endParaRPr lang="en-US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3469486" y="5117049"/>
            <a:ext cx="1963999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>carried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by </a:t>
            </a:r>
            <a:r>
              <a:rPr lang="en-US" sz="24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627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794368" y="3503995"/>
            <a:ext cx="4908716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4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has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 wait-free protocol …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Wait-Free Layered Immediate Snapshot with </a:t>
            </a:r>
            <a:r>
              <a:rPr lang="en-US" i="1" dirty="0" smtClean="0"/>
              <a:t>k</a:t>
            </a:r>
            <a:r>
              <a:rPr lang="en-US" dirty="0" smtClean="0"/>
              <a:t>-set Agreement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794368" y="2489394"/>
            <a:ext cx="780213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shared black boxes that solve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set agreement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853112" y="3895743"/>
            <a:ext cx="2220480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>if and only if …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2334827" y="4305782"/>
            <a:ext cx="3711272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FF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>there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a continuous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map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2800853" y="4718527"/>
            <a:ext cx="2565126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|</a:t>
            </a:r>
            <a:r>
              <a:rPr lang="en-US" sz="24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skel</a:t>
            </a:r>
            <a:r>
              <a:rPr lang="en-US" sz="2400" i="1" baseline="30000" dirty="0" smtClean="0">
                <a:solidFill>
                  <a:srgbClr val="FF0000"/>
                </a:solidFill>
                <a:latin typeface="Arial"/>
                <a:cs typeface="Arial" pitchFamily="34" charset="0"/>
              </a:rPr>
              <a:t>k-1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 </a:t>
            </a:r>
            <a:r>
              <a:rPr lang="en-US" sz="24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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|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</a:t>
            </a:r>
            <a:endParaRPr lang="en-US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3469486" y="5117049"/>
            <a:ext cx="1963999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>carried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by </a:t>
            </a:r>
            <a:r>
              <a:rPr lang="en-US" sz="24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312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Equivalent Models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026" name="Picture 2" descr="http://www.sumgrowth.com/InfoPages/images/TimeIsMone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193" y="1869575"/>
            <a:ext cx="2428875" cy="2771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794368" y="2489394"/>
            <a:ext cx="318388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-resilient model …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794368" y="3603453"/>
            <a:ext cx="536236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wait-free +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t+1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set agreement …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794368" y="4717512"/>
            <a:ext cx="590578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B05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have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identical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computational power!</a:t>
            </a:r>
          </a:p>
        </p:txBody>
      </p:sp>
    </p:spTree>
    <p:extLst>
      <p:ext uri="{BB962C8B-B14F-4D97-AF65-F5344CB8AC3E}">
        <p14:creationId xmlns:p14="http://schemas.microsoft.com/office/powerpoint/2010/main" val="1164606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Decidability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686807" y="2227784"/>
            <a:ext cx="7542449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Is it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decidable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whether a task has a protocol in</a:t>
            </a:r>
          </a:p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a model characterized by:</a:t>
            </a: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2662307" y="3914963"/>
            <a:ext cx="2650084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|</a:t>
            </a:r>
            <a:r>
              <a:rPr lang="en-US" sz="24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skel</a:t>
            </a:r>
            <a:r>
              <a:rPr lang="en-US" sz="2400" i="1" baseline="30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 </a:t>
            </a:r>
            <a:r>
              <a:rPr lang="en-US" sz="24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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|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916635" y="4926345"/>
            <a:ext cx="4155305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B0F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>decidable if and only if </a:t>
            </a:r>
            <a:r>
              <a:rPr lang="en-US" sz="24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 </a:t>
            </a:r>
            <a:r>
              <a:rPr lang="en-US" sz="24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·</a:t>
            </a:r>
            <a:r>
              <a:rPr lang="en-US" sz="24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!</a:t>
            </a:r>
            <a:endParaRPr lang="en-US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093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43764"/>
            <a:ext cx="7772400" cy="1143000"/>
          </a:xfrm>
        </p:spPr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904422" y="1686764"/>
            <a:ext cx="334258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Overview of Models</a:t>
            </a: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904422" y="2484218"/>
            <a:ext cx="574548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-resilient layered snapshot models</a:t>
            </a:r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904422" y="3281672"/>
            <a:ext cx="672331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Layered Snapshots with </a:t>
            </a:r>
            <a:r>
              <a:rPr lang="en-US" sz="2800" i="1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-set agreement</a:t>
            </a:r>
          </a:p>
        </p:txBody>
      </p:sp>
      <p:sp>
        <p:nvSpPr>
          <p:cNvPr id="14" name="Text Box 122"/>
          <p:cNvSpPr txBox="1">
            <a:spLocks noChangeArrowheads="1"/>
          </p:cNvSpPr>
          <p:nvPr/>
        </p:nvSpPr>
        <p:spPr bwMode="auto">
          <a:xfrm>
            <a:off x="904422" y="4079126"/>
            <a:ext cx="208422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Adversaries</a:t>
            </a:r>
          </a:p>
        </p:txBody>
      </p:sp>
      <p:sp>
        <p:nvSpPr>
          <p:cNvPr id="15" name="Text Box 122"/>
          <p:cNvSpPr txBox="1">
            <a:spLocks noChangeArrowheads="1"/>
          </p:cNvSpPr>
          <p:nvPr/>
        </p:nvSpPr>
        <p:spPr bwMode="auto">
          <a:xfrm>
            <a:off x="904422" y="4876580"/>
            <a:ext cx="452078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Message-Passing Systems</a:t>
            </a: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</a:rPr>
              <a:t>Distributed Computing through Combinatorial Topology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904422" y="5674032"/>
            <a:ext cx="202491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Decidability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16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 dirty="0" smtClean="0"/>
              <a:t>t</a:t>
            </a:r>
            <a:r>
              <a:rPr lang="en-US" sz="4000" dirty="0" smtClean="0"/>
              <a:t>-Resilient Layered Immediate Snapshot Protocol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11481" y="1970088"/>
            <a:ext cx="8321040" cy="440120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shared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err="1"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array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0..N-1,0..n 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of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Value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view := input</a:t>
            </a:r>
          </a:p>
          <a:p>
            <a:pPr algn="l"/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for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latin typeface="Script MT Bold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:= 0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to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N-1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do</a:t>
            </a:r>
          </a:p>
          <a:p>
            <a:pPr algn="l"/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do</a:t>
            </a: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immediate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     </a:t>
            </a:r>
            <a:r>
              <a:rPr lang="en-US" sz="28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>
                <a:latin typeface="Script MT Bold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][</a:t>
            </a:r>
            <a:r>
              <a:rPr lang="en-US" sz="28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] := view;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     snap := snapshot(</a:t>
            </a:r>
            <a:r>
              <a:rPr lang="en-US" sz="28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>
                <a:latin typeface="Script MT Bold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][*])</a:t>
            </a: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 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until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|names(snap)| &gt;= n+1-t</a:t>
            </a: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view := values(snap)</a:t>
            </a:r>
          </a:p>
          <a:p>
            <a:pPr algn="l"/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return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l-GR" sz="2800" b="1" dirty="0" smtClean="0">
                <a:solidFill>
                  <a:schemeClr val="tx1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δ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(view)</a:t>
            </a:r>
            <a:endParaRPr lang="en-US" sz="2800" b="1" dirty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92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 dirty="0" smtClean="0"/>
              <a:t>t</a:t>
            </a:r>
            <a:r>
              <a:rPr lang="en-US" sz="4000" dirty="0" smtClean="0"/>
              <a:t>-Resilient Layered Immediate Snapshot Protocol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11481" y="1970088"/>
            <a:ext cx="8321040" cy="440120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shared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err="1"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array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0..N-1,0..n 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of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Value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view := input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for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:= 0 to N-1 do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do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immediate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    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][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 := view;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    snap := snapshot(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][*])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 until |names(snap)| &gt;= n+1-t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view := values(snap)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return </a:t>
            </a:r>
            <a:r>
              <a:rPr lang="el-GR" sz="2800" b="1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δ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(view)</a:t>
            </a:r>
            <a:endParaRPr lang="en-US" sz="2800" b="1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3156005" y="3052361"/>
            <a:ext cx="474681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i="1" dirty="0" smtClean="0">
                <a:latin typeface="Arial" pitchFamily="34" charset="0"/>
                <a:cs typeface="Arial" pitchFamily="34" charset="0"/>
              </a:rPr>
              <a:t>2-dimensiona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l memory array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430872" y="1999480"/>
            <a:ext cx="8042568" cy="483110"/>
          </a:xfrm>
          <a:prstGeom prst="wedgeRoundRectCallout">
            <a:avLst>
              <a:gd name="adj1" fmla="val 12810"/>
              <a:gd name="adj2" fmla="val 143422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3156005" y="3860081"/>
            <a:ext cx="500489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row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is clean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per-layer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memory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3156005" y="4667801"/>
            <a:ext cx="458490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column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is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per-process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word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915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 dirty="0" smtClean="0"/>
              <a:t>t</a:t>
            </a:r>
            <a:r>
              <a:rPr lang="en-US" sz="4000" dirty="0" smtClean="0"/>
              <a:t>-Resilient Layered Immediate Snapshot Protocol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11481" y="1970088"/>
            <a:ext cx="8321040" cy="440120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shared </a:t>
            </a:r>
            <a:r>
              <a:rPr lang="en-US" sz="2800" b="1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array 0..N-1,0..n of Value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view := input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for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:= 0 to N-1 do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do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immediate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    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][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 := view;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    snap := snapshot(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][*])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 until |names(snap)| &gt;= n+1-t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view := values(snap)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return </a:t>
            </a:r>
            <a:r>
              <a:rPr lang="el-GR" sz="2800" b="1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δ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(view)</a:t>
            </a:r>
            <a:endParaRPr lang="en-US" sz="2800" b="1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144080" y="3498682"/>
            <a:ext cx="402385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initial view is input value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ounded Rectangular Callout 8"/>
          <p:cNvSpPr/>
          <p:nvPr/>
        </p:nvSpPr>
        <p:spPr bwMode="auto">
          <a:xfrm>
            <a:off x="430872" y="2441440"/>
            <a:ext cx="3196248" cy="483110"/>
          </a:xfrm>
          <a:prstGeom prst="wedgeRoundRectCallout">
            <a:avLst>
              <a:gd name="adj1" fmla="val 12810"/>
              <a:gd name="adj2" fmla="val 143422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72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 dirty="0" smtClean="0"/>
              <a:t>t</a:t>
            </a:r>
            <a:r>
              <a:rPr lang="en-US" sz="4000" dirty="0" smtClean="0"/>
              <a:t>-Resilient Layered Immediate Snapshot Protocol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11481" y="1970088"/>
            <a:ext cx="8321040" cy="440120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shared </a:t>
            </a:r>
            <a:r>
              <a:rPr lang="en-US" sz="2800" b="1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array 0..N-1,0..n of Value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view := input</a:t>
            </a:r>
          </a:p>
          <a:p>
            <a:pPr algn="l"/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for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>
                <a:latin typeface="Script MT Bold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:= 0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to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N-1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do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do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immediate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    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][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 := view;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    snap := snapshot(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][*])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 until |names(snap)| &gt;= n+1-t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view := values(snap)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return </a:t>
            </a:r>
            <a:r>
              <a:rPr lang="el-GR" sz="2800" b="1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δ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(view)</a:t>
            </a:r>
            <a:endParaRPr lang="en-US" sz="2800" b="1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2276137" y="3960034"/>
            <a:ext cx="264367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run for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layers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430872" y="2857072"/>
            <a:ext cx="4476408" cy="483110"/>
          </a:xfrm>
          <a:prstGeom prst="wedgeRoundRectCallout">
            <a:avLst>
              <a:gd name="adj1" fmla="val 8980"/>
              <a:gd name="adj2" fmla="val 159983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88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 dirty="0" smtClean="0"/>
              <a:t>t</a:t>
            </a:r>
            <a:r>
              <a:rPr lang="en-US" sz="4000" dirty="0" smtClean="0"/>
              <a:t>-Resilient Layered Immediate Snapshot Protocol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11481" y="1970088"/>
            <a:ext cx="8321040" cy="440120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shared </a:t>
            </a:r>
            <a:r>
              <a:rPr lang="en-US" sz="2800" b="1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array 0..N-1,0..n of Value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view := input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for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:= 0 to N-1 do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do</a:t>
            </a: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immediate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     </a:t>
            </a:r>
            <a:r>
              <a:rPr lang="en-US" sz="2800" b="1" dirty="0" err="1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>
                <a:solidFill>
                  <a:schemeClr val="tx1"/>
                </a:solidFill>
                <a:latin typeface="Script MT Bold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][</a:t>
            </a:r>
            <a:r>
              <a:rPr lang="en-US" sz="28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] := view;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     snap := snapshot(</a:t>
            </a:r>
            <a:r>
              <a:rPr lang="en-US" sz="28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>
                <a:solidFill>
                  <a:schemeClr val="tx1"/>
                </a:solidFill>
                <a:latin typeface="Script MT Bold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][*])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 until |names(snap)| &gt;= n+1-t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view := values(snap)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return </a:t>
            </a:r>
            <a:r>
              <a:rPr lang="el-GR" sz="2800" b="1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δ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(view)</a:t>
            </a:r>
            <a:endParaRPr lang="en-US" sz="2800" b="1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740649" y="2606368"/>
            <a:ext cx="715933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layer </a:t>
            </a:r>
            <a:r>
              <a:rPr lang="en-US" sz="2800" b="1" dirty="0">
                <a:solidFill>
                  <a:schemeClr val="tx1"/>
                </a:solidFill>
                <a:latin typeface="Script MT Bold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 immediate write &amp; snapshot of row </a:t>
            </a:r>
            <a:r>
              <a:rPr lang="en-US" sz="2800" b="1" dirty="0">
                <a:solidFill>
                  <a:schemeClr val="tx1"/>
                </a:solidFill>
                <a:latin typeface="Script MT Bold"/>
                <a:ea typeface="Verdana" pitchFamily="34" charset="0"/>
                <a:cs typeface="Courier New" pitchFamily="49" charset="0"/>
              </a:rPr>
              <a:t>l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1398612" y="3703320"/>
            <a:ext cx="6594768" cy="1280160"/>
          </a:xfrm>
          <a:prstGeom prst="wedgeRoundRectCallout">
            <a:avLst>
              <a:gd name="adj1" fmla="val 33146"/>
              <a:gd name="adj2" fmla="val -98244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85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 dirty="0" smtClean="0"/>
              <a:t>t</a:t>
            </a:r>
            <a:r>
              <a:rPr lang="en-US" sz="4000" dirty="0" smtClean="0"/>
              <a:t>-Resilient Layered Immediate Snapshot Protocol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11481" y="1970088"/>
            <a:ext cx="8321040" cy="440120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shared </a:t>
            </a:r>
            <a:r>
              <a:rPr lang="en-US" sz="2800" b="1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array 0..N-1,0..n of Value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view := input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for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:= 0 to N-1 do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do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immediate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    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][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 := view;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    snap := snapshot(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][*])</a:t>
            </a: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 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until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|names(snap)| &gt;= </a:t>
            </a:r>
            <a:r>
              <a:rPr lang="en-US" sz="2800" b="1" i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n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+1-t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view := values(snap)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return </a:t>
            </a:r>
            <a:r>
              <a:rPr lang="el-GR" sz="2800" b="1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δ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(view)</a:t>
            </a:r>
            <a:endParaRPr lang="en-US" sz="2800" b="1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3100850" y="3852238"/>
            <a:ext cx="563167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wait to hear from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+1-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processes 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1634490" y="4949188"/>
            <a:ext cx="6309360" cy="577809"/>
          </a:xfrm>
          <a:prstGeom prst="wedgeRoundRectCallout">
            <a:avLst>
              <a:gd name="adj1" fmla="val 32453"/>
              <a:gd name="adj2" fmla="val -125938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4917365" y="5719138"/>
            <a:ext cx="282160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why is this safe?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116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 dirty="0" smtClean="0"/>
              <a:t>t</a:t>
            </a:r>
            <a:r>
              <a:rPr lang="en-US" sz="4000" dirty="0" smtClean="0"/>
              <a:t>-Resilient Layered Immediate Snapshot Protocol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11481" y="1970088"/>
            <a:ext cx="8321040" cy="440120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shared </a:t>
            </a:r>
            <a:r>
              <a:rPr lang="en-US" sz="2800" b="1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array 0..N-1,0..n of Value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view := input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for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:= 0 to N-1 do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do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immediate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    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][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 := view;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    snap := snapshot(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][*])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 until |names(snap)| &gt;= n+1-t</a:t>
            </a: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view := values(snap)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return </a:t>
            </a:r>
            <a:r>
              <a:rPr lang="el-GR" sz="2800" b="1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δ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(view)</a:t>
            </a:r>
            <a:endParaRPr lang="en-US" sz="2800" b="1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135486" y="3909080"/>
            <a:ext cx="502092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new view is set of values seen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1314449" y="5314949"/>
            <a:ext cx="4352059" cy="577809"/>
          </a:xfrm>
          <a:prstGeom prst="wedgeRoundRectCallout">
            <a:avLst>
              <a:gd name="adj1" fmla="val 8830"/>
              <a:gd name="adj2" fmla="val -177040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718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 dirty="0" smtClean="0"/>
              <a:t>t</a:t>
            </a:r>
            <a:r>
              <a:rPr lang="en-US" sz="4000" dirty="0" smtClean="0"/>
              <a:t>-Resilient Layered Immediate Snapshot Protocol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11481" y="1970088"/>
            <a:ext cx="8321040" cy="440120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shared </a:t>
            </a:r>
            <a:r>
              <a:rPr lang="en-US" sz="2800" b="1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array 0..N-1,0..n of Value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view := input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for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:= 0 to N-1 do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do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immediate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    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][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 := view;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    snap := snapshot(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][*])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 until |names(snap)| &gt;= n+1-t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view = values(snap)</a:t>
            </a:r>
          </a:p>
          <a:p>
            <a:pPr algn="l"/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return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l-GR" sz="2800" b="1" dirty="0" smtClean="0">
                <a:solidFill>
                  <a:schemeClr val="tx1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δ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(view)</a:t>
            </a:r>
            <a:endParaRPr lang="en-US" sz="2800" b="1" dirty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796270" y="4444009"/>
            <a:ext cx="626325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finally apply </a:t>
            </a:r>
            <a:r>
              <a:rPr lang="en-US" sz="2800" smtClean="0">
                <a:latin typeface="Arial" pitchFamily="34" charset="0"/>
                <a:cs typeface="Arial" pitchFamily="34" charset="0"/>
              </a:rPr>
              <a:t>decision map to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final view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411480" y="5782312"/>
            <a:ext cx="3124199" cy="577809"/>
          </a:xfrm>
          <a:prstGeom prst="wedgeRoundRectCallout">
            <a:avLst>
              <a:gd name="adj1" fmla="val 10753"/>
              <a:gd name="adj2" fmla="val -173084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05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0"/>
          <p:cNvGrpSpPr/>
          <p:nvPr/>
        </p:nvGrpSpPr>
        <p:grpSpPr>
          <a:xfrm>
            <a:off x="409575" y="1389063"/>
            <a:ext cx="8162925" cy="5307012"/>
            <a:chOff x="409575" y="1389063"/>
            <a:chExt cx="8162925" cy="5307012"/>
          </a:xfrm>
        </p:grpSpPr>
        <p:sp>
          <p:nvSpPr>
            <p:cNvPr id="33796" name="AutoShape 2"/>
            <p:cNvSpPr>
              <a:spLocks noChangeArrowheads="1"/>
            </p:cNvSpPr>
            <p:nvPr/>
          </p:nvSpPr>
          <p:spPr bwMode="auto">
            <a:xfrm>
              <a:off x="3490913" y="1890713"/>
              <a:ext cx="4724400" cy="2886075"/>
            </a:xfrm>
            <a:custGeom>
              <a:avLst/>
              <a:gdLst>
                <a:gd name="T0" fmla="*/ 516665665 w 21600"/>
                <a:gd name="T1" fmla="*/ 0 h 21600"/>
                <a:gd name="T2" fmla="*/ 151315970 w 21600"/>
                <a:gd name="T3" fmla="*/ 56468592 h 21600"/>
                <a:gd name="T4" fmla="*/ 0 w 21600"/>
                <a:gd name="T5" fmla="*/ 192810918 h 21600"/>
                <a:gd name="T6" fmla="*/ 151315970 w 21600"/>
                <a:gd name="T7" fmla="*/ 329153127 h 21600"/>
                <a:gd name="T8" fmla="*/ 516665665 w 21600"/>
                <a:gd name="T9" fmla="*/ 385621569 h 21600"/>
                <a:gd name="T10" fmla="*/ 882015196 w 21600"/>
                <a:gd name="T11" fmla="*/ 329153127 h 21600"/>
                <a:gd name="T12" fmla="*/ 1033331330 w 21600"/>
                <a:gd name="T13" fmla="*/ 192810918 h 21600"/>
                <a:gd name="T14" fmla="*/ 882015196 w 21600"/>
                <a:gd name="T15" fmla="*/ 5646859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06" y="10800"/>
                  </a:moveTo>
                  <a:cubicBezTo>
                    <a:pt x="1806" y="15767"/>
                    <a:pt x="5833" y="19794"/>
                    <a:pt x="10800" y="19794"/>
                  </a:cubicBezTo>
                  <a:cubicBezTo>
                    <a:pt x="15767" y="19794"/>
                    <a:pt x="19794" y="15767"/>
                    <a:pt x="19794" y="10800"/>
                  </a:cubicBezTo>
                  <a:cubicBezTo>
                    <a:pt x="19794" y="5833"/>
                    <a:pt x="15767" y="1806"/>
                    <a:pt x="10800" y="1806"/>
                  </a:cubicBezTo>
                  <a:cubicBezTo>
                    <a:pt x="5833" y="1806"/>
                    <a:pt x="1806" y="5833"/>
                    <a:pt x="1806" y="10800"/>
                  </a:cubicBezTo>
                  <a:close/>
                </a:path>
              </a:pathLst>
            </a:custGeom>
            <a:solidFill>
              <a:schemeClr val="accent1">
                <a:alpha val="23921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797" name="AutoShape 3"/>
            <p:cNvSpPr>
              <a:spLocks noChangeArrowheads="1"/>
            </p:cNvSpPr>
            <p:nvPr/>
          </p:nvSpPr>
          <p:spPr bwMode="auto">
            <a:xfrm>
              <a:off x="2209800" y="3810000"/>
              <a:ext cx="4724400" cy="2886075"/>
            </a:xfrm>
            <a:custGeom>
              <a:avLst/>
              <a:gdLst>
                <a:gd name="T0" fmla="*/ 516665665 w 21600"/>
                <a:gd name="T1" fmla="*/ 0 h 21600"/>
                <a:gd name="T2" fmla="*/ 151315970 w 21600"/>
                <a:gd name="T3" fmla="*/ 56468592 h 21600"/>
                <a:gd name="T4" fmla="*/ 0 w 21600"/>
                <a:gd name="T5" fmla="*/ 192810918 h 21600"/>
                <a:gd name="T6" fmla="*/ 151315970 w 21600"/>
                <a:gd name="T7" fmla="*/ 329153127 h 21600"/>
                <a:gd name="T8" fmla="*/ 516665665 w 21600"/>
                <a:gd name="T9" fmla="*/ 385621569 h 21600"/>
                <a:gd name="T10" fmla="*/ 882015196 w 21600"/>
                <a:gd name="T11" fmla="*/ 329153127 h 21600"/>
                <a:gd name="T12" fmla="*/ 1033331330 w 21600"/>
                <a:gd name="T13" fmla="*/ 192810918 h 21600"/>
                <a:gd name="T14" fmla="*/ 882015196 w 21600"/>
                <a:gd name="T15" fmla="*/ 5646859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06" y="10800"/>
                  </a:moveTo>
                  <a:cubicBezTo>
                    <a:pt x="1806" y="15767"/>
                    <a:pt x="5833" y="19794"/>
                    <a:pt x="10800" y="19794"/>
                  </a:cubicBezTo>
                  <a:cubicBezTo>
                    <a:pt x="15767" y="19794"/>
                    <a:pt x="19794" y="15767"/>
                    <a:pt x="19794" y="10800"/>
                  </a:cubicBezTo>
                  <a:cubicBezTo>
                    <a:pt x="19794" y="5833"/>
                    <a:pt x="15767" y="1806"/>
                    <a:pt x="10800" y="1806"/>
                  </a:cubicBezTo>
                  <a:cubicBezTo>
                    <a:pt x="5833" y="1806"/>
                    <a:pt x="1806" y="5833"/>
                    <a:pt x="1806" y="10800"/>
                  </a:cubicBezTo>
                  <a:close/>
                </a:path>
              </a:pathLst>
            </a:custGeom>
            <a:solidFill>
              <a:schemeClr val="accent2">
                <a:alpha val="23921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799" name="AutoShape 5"/>
            <p:cNvSpPr>
              <a:spLocks noChangeArrowheads="1"/>
            </p:cNvSpPr>
            <p:nvPr/>
          </p:nvSpPr>
          <p:spPr bwMode="auto">
            <a:xfrm>
              <a:off x="566738" y="1797050"/>
              <a:ext cx="4724400" cy="2886075"/>
            </a:xfrm>
            <a:custGeom>
              <a:avLst/>
              <a:gdLst>
                <a:gd name="T0" fmla="*/ 516665665 w 21600"/>
                <a:gd name="T1" fmla="*/ 0 h 21600"/>
                <a:gd name="T2" fmla="*/ 151315970 w 21600"/>
                <a:gd name="T3" fmla="*/ 56468592 h 21600"/>
                <a:gd name="T4" fmla="*/ 0 w 21600"/>
                <a:gd name="T5" fmla="*/ 192810918 h 21600"/>
                <a:gd name="T6" fmla="*/ 151315970 w 21600"/>
                <a:gd name="T7" fmla="*/ 329153127 h 21600"/>
                <a:gd name="T8" fmla="*/ 516665665 w 21600"/>
                <a:gd name="T9" fmla="*/ 385621569 h 21600"/>
                <a:gd name="T10" fmla="*/ 882015196 w 21600"/>
                <a:gd name="T11" fmla="*/ 329153127 h 21600"/>
                <a:gd name="T12" fmla="*/ 1033331330 w 21600"/>
                <a:gd name="T13" fmla="*/ 192810918 h 21600"/>
                <a:gd name="T14" fmla="*/ 882015196 w 21600"/>
                <a:gd name="T15" fmla="*/ 5646859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06" y="10800"/>
                  </a:moveTo>
                  <a:cubicBezTo>
                    <a:pt x="1806" y="15767"/>
                    <a:pt x="5833" y="19794"/>
                    <a:pt x="10800" y="19794"/>
                  </a:cubicBezTo>
                  <a:cubicBezTo>
                    <a:pt x="15767" y="19794"/>
                    <a:pt x="19794" y="15767"/>
                    <a:pt x="19794" y="10800"/>
                  </a:cubicBezTo>
                  <a:cubicBezTo>
                    <a:pt x="19794" y="5833"/>
                    <a:pt x="15767" y="1806"/>
                    <a:pt x="10800" y="1806"/>
                  </a:cubicBezTo>
                  <a:cubicBezTo>
                    <a:pt x="5833" y="1806"/>
                    <a:pt x="1806" y="5833"/>
                    <a:pt x="1806" y="10800"/>
                  </a:cubicBezTo>
                  <a:close/>
                </a:path>
              </a:pathLst>
            </a:custGeom>
            <a:solidFill>
              <a:srgbClr val="FF7C80">
                <a:alpha val="23921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3998913" y="4551363"/>
              <a:ext cx="1146175" cy="1000125"/>
              <a:chOff x="1043" y="2546"/>
              <a:chExt cx="869" cy="740"/>
            </a:xfrm>
          </p:grpSpPr>
          <p:sp>
            <p:nvSpPr>
              <p:cNvPr id="33824" name="Freeform 7"/>
              <p:cNvSpPr>
                <a:spLocks/>
              </p:cNvSpPr>
              <p:nvPr/>
            </p:nvSpPr>
            <p:spPr bwMode="auto">
              <a:xfrm>
                <a:off x="1769" y="3004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25" name="Freeform 8"/>
              <p:cNvSpPr>
                <a:spLocks/>
              </p:cNvSpPr>
              <p:nvPr/>
            </p:nvSpPr>
            <p:spPr bwMode="auto">
              <a:xfrm>
                <a:off x="1737" y="2814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26" name="Freeform 9"/>
              <p:cNvSpPr>
                <a:spLocks/>
              </p:cNvSpPr>
              <p:nvPr/>
            </p:nvSpPr>
            <p:spPr bwMode="auto">
              <a:xfrm flipH="1">
                <a:off x="1043" y="3008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27" name="Freeform 10"/>
              <p:cNvSpPr>
                <a:spLocks/>
              </p:cNvSpPr>
              <p:nvPr/>
            </p:nvSpPr>
            <p:spPr bwMode="auto">
              <a:xfrm flipH="1">
                <a:off x="1133" y="2833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28" name="AutoShape 11"/>
              <p:cNvSpPr>
                <a:spLocks noChangeArrowheads="1"/>
              </p:cNvSpPr>
              <p:nvPr/>
            </p:nvSpPr>
            <p:spPr bwMode="auto">
              <a:xfrm flipV="1">
                <a:off x="1163" y="2546"/>
                <a:ext cx="657" cy="557"/>
              </a:xfrm>
              <a:custGeom>
                <a:avLst/>
                <a:gdLst>
                  <a:gd name="T0" fmla="*/ 17 w 21600"/>
                  <a:gd name="T1" fmla="*/ 7 h 21600"/>
                  <a:gd name="T2" fmla="*/ 10 w 21600"/>
                  <a:gd name="T3" fmla="*/ 14 h 21600"/>
                  <a:gd name="T4" fmla="*/ 2 w 21600"/>
                  <a:gd name="T5" fmla="*/ 7 h 21600"/>
                  <a:gd name="T6" fmla="*/ 1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4 w 21600"/>
                  <a:gd name="T13" fmla="*/ 4498 h 21600"/>
                  <a:gd name="T14" fmla="*/ 17096 w 21600"/>
                  <a:gd name="T15" fmla="*/ 1710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29" name="Rectangle 12"/>
              <p:cNvSpPr>
                <a:spLocks noChangeArrowheads="1"/>
              </p:cNvSpPr>
              <p:nvPr/>
            </p:nvSpPr>
            <p:spPr bwMode="auto">
              <a:xfrm>
                <a:off x="1163" y="3110"/>
                <a:ext cx="657" cy="157"/>
              </a:xfrm>
              <a:prstGeom prst="rect">
                <a:avLst/>
              </a:pr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30" name="Freeform 13"/>
              <p:cNvSpPr>
                <a:spLocks/>
              </p:cNvSpPr>
              <p:nvPr/>
            </p:nvSpPr>
            <p:spPr bwMode="auto">
              <a:xfrm>
                <a:off x="1694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31" name="Freeform 14"/>
              <p:cNvSpPr>
                <a:spLocks/>
              </p:cNvSpPr>
              <p:nvPr/>
            </p:nvSpPr>
            <p:spPr bwMode="auto">
              <a:xfrm flipH="1">
                <a:off x="1186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33801" name="AutoShape 15"/>
            <p:cNvSpPr>
              <a:spLocks noChangeArrowheads="1"/>
            </p:cNvSpPr>
            <p:nvPr/>
          </p:nvSpPr>
          <p:spPr bwMode="auto">
            <a:xfrm>
              <a:off x="409575" y="1479550"/>
              <a:ext cx="1981200" cy="1066800"/>
            </a:xfrm>
            <a:prstGeom prst="cloudCallout">
              <a:avLst>
                <a:gd name="adj1" fmla="val 19713"/>
                <a:gd name="adj2" fmla="val 82440"/>
              </a:avLst>
            </a:prstGeom>
            <a:solidFill>
              <a:schemeClr val="bg1">
                <a:alpha val="70195"/>
              </a:schemeClr>
            </a:solidFill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anchor="ctr"/>
            <a:lstStyle/>
            <a:p>
              <a:r>
                <a:rPr lang="en-US" sz="4400" b="1">
                  <a:solidFill>
                    <a:srgbClr val="33CC33"/>
                  </a:solidFill>
                  <a:latin typeface="Arial" pitchFamily="34" charset="0"/>
                  <a:cs typeface="Arial" pitchFamily="34" charset="0"/>
                </a:rPr>
                <a:t>19</a:t>
              </a:r>
            </a:p>
          </p:txBody>
        </p:sp>
        <p:sp>
          <p:nvSpPr>
            <p:cNvPr id="33802" name="AutoShape 16"/>
            <p:cNvSpPr>
              <a:spLocks noChangeArrowheads="1"/>
            </p:cNvSpPr>
            <p:nvPr/>
          </p:nvSpPr>
          <p:spPr bwMode="auto">
            <a:xfrm>
              <a:off x="6591300" y="1389063"/>
              <a:ext cx="1981200" cy="1066800"/>
            </a:xfrm>
            <a:prstGeom prst="cloudCallout">
              <a:avLst>
                <a:gd name="adj1" fmla="val -35977"/>
                <a:gd name="adj2" fmla="val 93306"/>
              </a:avLst>
            </a:prstGeom>
            <a:solidFill>
              <a:schemeClr val="bg1">
                <a:alpha val="70195"/>
              </a:schemeClr>
            </a:solidFill>
            <a:ln w="38100">
              <a:solidFill>
                <a:srgbClr val="00FF99"/>
              </a:solidFill>
              <a:round/>
              <a:headEnd/>
              <a:tailEnd/>
            </a:ln>
          </p:spPr>
          <p:txBody>
            <a:bodyPr anchor="ctr"/>
            <a:lstStyle/>
            <a:p>
              <a:r>
                <a:rPr lang="en-US" sz="4400" b="1" dirty="0" smtClean="0">
                  <a:solidFill>
                    <a:srgbClr val="33CC33"/>
                  </a:solidFill>
                  <a:latin typeface="Arial" pitchFamily="34" charset="0"/>
                  <a:cs typeface="Arial" pitchFamily="34" charset="0"/>
                </a:rPr>
                <a:t>19</a:t>
              </a:r>
              <a:endParaRPr lang="en-US" sz="4400" b="1" dirty="0">
                <a:solidFill>
                  <a:srgbClr val="33CC33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4" name="Group 17"/>
            <p:cNvGrpSpPr>
              <a:grpSpLocks/>
            </p:cNvGrpSpPr>
            <p:nvPr/>
          </p:nvGrpSpPr>
          <p:grpSpPr bwMode="auto">
            <a:xfrm>
              <a:off x="1879600" y="2784475"/>
              <a:ext cx="1447800" cy="1295400"/>
              <a:chOff x="3168" y="1824"/>
              <a:chExt cx="912" cy="816"/>
            </a:xfrm>
          </p:grpSpPr>
          <p:sp>
            <p:nvSpPr>
              <p:cNvPr id="33815" name="Freeform 18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16" name="Freeform 19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17" name="Freeform 20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18" name="Freeform 21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19" name="Freeform 22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20" name="Freeform 23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21" name="Freeform 24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22" name="Freeform 25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23" name="Freeform 26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" name="Group 27"/>
            <p:cNvGrpSpPr>
              <a:grpSpLocks/>
            </p:cNvGrpSpPr>
            <p:nvPr/>
          </p:nvGrpSpPr>
          <p:grpSpPr bwMode="auto">
            <a:xfrm flipH="1">
              <a:off x="5165725" y="2786063"/>
              <a:ext cx="1447800" cy="1295400"/>
              <a:chOff x="3168" y="1824"/>
              <a:chExt cx="912" cy="816"/>
            </a:xfrm>
          </p:grpSpPr>
          <p:sp>
            <p:nvSpPr>
              <p:cNvPr id="33806" name="Freeform 28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07" name="Freeform 29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08" name="Freeform 30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09" name="Freeform 31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10" name="Freeform 32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11" name="Freeform 33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12" name="Freeform 34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13" name="Freeform 35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14" name="Freeform 36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33805" name="AutoShape 37"/>
            <p:cNvSpPr>
              <a:spLocks noChangeArrowheads="1"/>
            </p:cNvSpPr>
            <p:nvPr/>
          </p:nvSpPr>
          <p:spPr bwMode="auto">
            <a:xfrm>
              <a:off x="5881688" y="4092575"/>
              <a:ext cx="1981200" cy="1066800"/>
            </a:xfrm>
            <a:prstGeom prst="cloudCallout">
              <a:avLst>
                <a:gd name="adj1" fmla="val -73079"/>
                <a:gd name="adj2" fmla="val 43454"/>
              </a:avLst>
            </a:prstGeom>
            <a:solidFill>
              <a:schemeClr val="bg1"/>
            </a:solidFill>
            <a:ln w="38100">
              <a:solidFill>
                <a:srgbClr val="9966FF"/>
              </a:solidFill>
              <a:round/>
              <a:headEnd/>
              <a:tailEnd/>
            </a:ln>
          </p:spPr>
          <p:txBody>
            <a:bodyPr anchor="ctr"/>
            <a:lstStyle/>
            <a:p>
              <a:r>
                <a:rPr lang="en-US" sz="4400" b="1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ial" pitchFamily="34" charset="0"/>
                  <a:cs typeface="Arial" pitchFamily="34" charset="0"/>
                </a:rPr>
                <a:t>21</a:t>
              </a:r>
              <a:endParaRPr lang="en-US" sz="4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0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64844EFD-EF4E-41CC-9CE0-1AB8DA1413EE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4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k</a:t>
            </a:r>
            <a:r>
              <a:rPr lang="en-US" dirty="0" smtClean="0"/>
              <a:t>-set Agreement</a:t>
            </a:r>
          </a:p>
        </p:txBody>
      </p:sp>
      <p:sp>
        <p:nvSpPr>
          <p:cNvPr id="42" name="Text Box 122"/>
          <p:cNvSpPr txBox="1">
            <a:spLocks noChangeArrowheads="1"/>
          </p:cNvSpPr>
          <p:nvPr/>
        </p:nvSpPr>
        <p:spPr bwMode="auto">
          <a:xfrm>
            <a:off x="7095228" y="5444327"/>
            <a:ext cx="97334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= 2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090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</a:t>
            </a:r>
            <a:r>
              <a:rPr lang="en-US" i="1" dirty="0" smtClean="0"/>
              <a:t>t</a:t>
            </a:r>
            <a:r>
              <a:rPr lang="en-US" dirty="0" smtClean="0"/>
              <a:t>+1)-Set Agreement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11481" y="1775778"/>
            <a:ext cx="8321040" cy="353943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view := input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snap: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array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of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Value = </a:t>
            </a:r>
            <a:r>
              <a:rPr lang="en-US" sz="2800" b="1" dirty="0" smtClean="0">
                <a:latin typeface="cmsy10"/>
                <a:ea typeface="Verdana" pitchFamily="34" charset="0"/>
                <a:cs typeface="Courier New" pitchFamily="49" charset="0"/>
              </a:rPr>
              <a:t>;</a:t>
            </a:r>
          </a:p>
          <a:p>
            <a:pPr algn="l"/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do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immediate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8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[0][</a:t>
            </a:r>
            <a:r>
              <a:rPr lang="en-US" sz="28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] := view;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 snap := 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snapshot(</a:t>
            </a:r>
            <a:r>
              <a:rPr lang="en-US" sz="2800" b="1" dirty="0" err="1"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[0][*])</a:t>
            </a:r>
            <a:endParaRPr lang="en-US" sz="2800" b="1" dirty="0" smtClean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until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|names(snap)| 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&gt;= n+1-t</a:t>
            </a:r>
          </a:p>
          <a:p>
            <a:pPr algn="l"/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return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Courier New" panose="02070309020205020404" pitchFamily="49" charset="0"/>
                <a:ea typeface="Verdana" pitchFamily="34" charset="0"/>
                <a:cs typeface="Courier New" panose="02070309020205020404" pitchFamily="49" charset="0"/>
              </a:rPr>
              <a:t>min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(values(view))</a:t>
            </a:r>
          </a:p>
        </p:txBody>
      </p:sp>
    </p:spTree>
    <p:extLst>
      <p:ext uri="{BB962C8B-B14F-4D97-AF65-F5344CB8AC3E}">
        <p14:creationId xmlns:p14="http://schemas.microsoft.com/office/powerpoint/2010/main" val="290330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</a:t>
            </a:r>
            <a:r>
              <a:rPr lang="en-US" i="1" dirty="0" smtClean="0"/>
              <a:t>t</a:t>
            </a:r>
            <a:r>
              <a:rPr lang="en-US" dirty="0" smtClean="0"/>
              <a:t>+1)-Set Agreement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11481" y="1775778"/>
            <a:ext cx="8321040" cy="353943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view := input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snap: array of Value =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;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do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immediate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8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[0][</a:t>
            </a:r>
            <a:r>
              <a:rPr lang="en-US" sz="28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] := view;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 snap := 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snapshot(</a:t>
            </a:r>
            <a:r>
              <a:rPr lang="en-US" sz="2800" b="1" dirty="0" err="1"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[0][*])</a:t>
            </a:r>
            <a:endParaRPr lang="en-US" sz="2800" b="1" dirty="0" smtClean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until |names(snap)| 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&gt;= n+1-t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return min(values(view))</a:t>
            </a: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2696103" y="2120466"/>
            <a:ext cx="486383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write input and take snapshot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845819" y="3063240"/>
            <a:ext cx="6309360" cy="1417320"/>
          </a:xfrm>
          <a:prstGeom prst="wedgeRoundRectCallout">
            <a:avLst>
              <a:gd name="adj1" fmla="val 33178"/>
              <a:gd name="adj2" fmla="val -75227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00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</a:t>
            </a:r>
            <a:r>
              <a:rPr lang="en-US" i="1" dirty="0" smtClean="0"/>
              <a:t>t</a:t>
            </a:r>
            <a:r>
              <a:rPr lang="en-US" dirty="0" smtClean="0"/>
              <a:t>+1)-Set Agreement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11481" y="1775778"/>
            <a:ext cx="8321040" cy="353943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view := input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snap: array of Value =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;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do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immediate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[0][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 := view;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snap := 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snapshot(</a:t>
            </a:r>
            <a:r>
              <a:rPr lang="en-US" sz="2800" b="1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[0][*])</a:t>
            </a:r>
            <a:endParaRPr lang="en-US" sz="2800" b="1" dirty="0" smtClean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until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|names(snap)| 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&gt;= n+1-t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return min(values(view))</a:t>
            </a: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2312179" y="3167390"/>
            <a:ext cx="563167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wait to hear from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+1-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processes 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845819" y="4264340"/>
            <a:ext cx="6309360" cy="577809"/>
          </a:xfrm>
          <a:prstGeom prst="wedgeRoundRectCallout">
            <a:avLst>
              <a:gd name="adj1" fmla="val 33541"/>
              <a:gd name="adj2" fmla="val -123960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25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</a:t>
            </a:r>
            <a:r>
              <a:rPr lang="en-US" i="1" dirty="0" smtClean="0"/>
              <a:t>t</a:t>
            </a:r>
            <a:r>
              <a:rPr lang="en-US" dirty="0" smtClean="0"/>
              <a:t>+1)-Set Agreement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11481" y="1775778"/>
            <a:ext cx="8321040" cy="353943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view := input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snap: array of Value =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;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do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immediate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[0][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 := view;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snap := 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snapshot(</a:t>
            </a:r>
            <a:r>
              <a:rPr lang="en-US" sz="2800" b="1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[0][*])</a:t>
            </a:r>
            <a:endParaRPr lang="en-US" sz="2800" b="1" dirty="0" smtClean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until |names(snap)| &gt;= n+1-t</a:t>
            </a:r>
          </a:p>
          <a:p>
            <a:pPr algn="l"/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return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Courier New" panose="02070309020205020404" pitchFamily="49" charset="0"/>
                <a:ea typeface="Verdana" pitchFamily="34" charset="0"/>
                <a:cs typeface="Courier New" panose="02070309020205020404" pitchFamily="49" charset="0"/>
              </a:rPr>
              <a:t>min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(values(view))</a:t>
            </a:r>
            <a:endParaRPr lang="en-US" sz="2800" b="1" dirty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855862" y="3429000"/>
            <a:ext cx="414408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return least value in view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502921" y="4737399"/>
            <a:ext cx="5120639" cy="577809"/>
          </a:xfrm>
          <a:prstGeom prst="wedgeRoundRectCallout">
            <a:avLst>
              <a:gd name="adj1" fmla="val 9191"/>
              <a:gd name="adj2" fmla="val -169128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703694" y="5158740"/>
            <a:ext cx="527900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can miss at most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lesser values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3790349" y="5572750"/>
            <a:ext cx="415370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most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t+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values returned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31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Informal Skeleton Lemma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774625" y="1565910"/>
            <a:ext cx="38343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If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774625" y="2917195"/>
            <a:ext cx="82426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And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051560" y="1998255"/>
            <a:ext cx="4521622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it-IT" sz="2400" dirty="0" smtClean="0">
                <a:latin typeface="Arial" pitchFamily="34" charset="0"/>
                <a:cs typeface="Arial" pitchFamily="34" charset="0"/>
              </a:rPr>
              <a:t>We have a protocol for a task ...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774625" y="4268480"/>
            <a:ext cx="100540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Then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1051560" y="4700260"/>
            <a:ext cx="7300396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>WLOG, we can “pre-process”</a:t>
            </a:r>
            <a:r>
              <a:rPr lang="en-US" sz="24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with </a:t>
            </a:r>
            <a:r>
              <a:rPr lang="en-US" sz="24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-set agreement. 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051560" y="3369602"/>
            <a:ext cx="4700967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>A protocol for </a:t>
            </a:r>
            <a:r>
              <a:rPr lang="en-US" sz="24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-set agreement …</a:t>
            </a:r>
            <a:endParaRPr lang="en-US" sz="2400" b="1" dirty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993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Skeleton Lemma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774625" y="1565910"/>
            <a:ext cx="38343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If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774625" y="2917195"/>
            <a:ext cx="82426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And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051560" y="1998255"/>
            <a:ext cx="5261377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it-IT" sz="2400" dirty="0" smtClean="0">
                <a:latin typeface="Arial" pitchFamily="34" charset="0"/>
                <a:cs typeface="Arial" pitchFamily="34" charset="0"/>
              </a:rPr>
              <a:t>protocol </a:t>
            </a:r>
            <a:r>
              <a:rPr lang="it-IT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it-IT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it-IT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it-IT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P</a:t>
            </a:r>
            <a:r>
              <a:rPr lang="it-IT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it-IT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24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it-IT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it-IT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2400" dirty="0" smtClean="0">
                <a:latin typeface="Arial" pitchFamily="34" charset="0"/>
                <a:cs typeface="Arial" pitchFamily="34" charset="0"/>
              </a:rPr>
              <a:t>solves task </a:t>
            </a:r>
            <a:r>
              <a:rPr lang="it-IT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it-IT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it-IT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it-IT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r>
              <a:rPr lang="it-IT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it-IT" sz="24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it-IT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774625" y="4268480"/>
            <a:ext cx="100540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Then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1051560" y="4700260"/>
            <a:ext cx="7418070" cy="83099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en-US" sz="2400" dirty="0">
                <a:latin typeface="Arial" pitchFamily="34" charset="0"/>
                <a:cs typeface="Arial" pitchFamily="34" charset="0"/>
              </a:rPr>
              <a:t>The composition of </a:t>
            </a:r>
            <a:r>
              <a:rPr lang="en-US" sz="24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-set agreement with 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P</a:t>
            </a:r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400" b="1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also solves 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400" b="1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).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051560" y="3369602"/>
            <a:ext cx="5742278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>There is a </a:t>
            </a:r>
            <a:r>
              <a:rPr lang="en-US" sz="24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-set agreement protocol for 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endParaRPr lang="en-US" sz="2400" b="1" dirty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277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Informal Protocol Complex Lemma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602874" y="2463359"/>
            <a:ext cx="128112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WLOG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051561" y="2859886"/>
            <a:ext cx="7455130" cy="83099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it-IT" sz="2400" dirty="0" smtClean="0">
                <a:latin typeface="Arial" pitchFamily="34" charset="0"/>
                <a:cs typeface="Arial" pitchFamily="34" charset="0"/>
              </a:rPr>
              <a:t>We can assume that any protocol complex is a barycentric subdivision of the input complex.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78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Informal Protocol Complex Lemma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602874" y="2463359"/>
            <a:ext cx="128112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WLOG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051561" y="2859886"/>
            <a:ext cx="7455130" cy="83099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it-IT" sz="2400" dirty="0" smtClean="0">
                <a:latin typeface="Arial" pitchFamily="34" charset="0"/>
                <a:cs typeface="Arial" pitchFamily="34" charset="0"/>
              </a:rPr>
              <a:t>We can assume that any protocol complex is a barycentric subdivision of the input complex.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167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Protocol Complex Lemma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774625" y="1565910"/>
            <a:ext cx="38343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If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051560" y="1998255"/>
            <a:ext cx="7080785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it-IT" sz="2400" dirty="0" smtClean="0">
                <a:latin typeface="Arial" pitchFamily="34" charset="0"/>
                <a:cs typeface="Arial" pitchFamily="34" charset="0"/>
              </a:rPr>
              <a:t>There is a </a:t>
            </a:r>
            <a:r>
              <a:rPr lang="it-IT" sz="24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it-IT" sz="2400" dirty="0" smtClean="0">
                <a:latin typeface="Arial" pitchFamily="34" charset="0"/>
                <a:cs typeface="Arial" pitchFamily="34" charset="0"/>
              </a:rPr>
              <a:t>-resilient layered protocol for </a:t>
            </a:r>
            <a:r>
              <a:rPr lang="it-IT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it-IT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it-IT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it-IT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r>
              <a:rPr lang="it-IT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it-IT" sz="24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it-IT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it-IT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it-IT" sz="2400" dirty="0" smtClean="0">
                <a:latin typeface="Arial" pitchFamily="34" charset="0"/>
                <a:cs typeface="Arial" pitchFamily="34" charset="0"/>
              </a:rPr>
              <a:t>...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774625" y="2799850"/>
            <a:ext cx="100540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Then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051560" y="3231630"/>
            <a:ext cx="6165470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>Then there is a protocol 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P</a:t>
            </a:r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400" b="1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such that …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2394908" y="3632458"/>
            <a:ext cx="2590774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P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=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Bary</a:t>
            </a:r>
            <a:r>
              <a:rPr lang="en-US" sz="2400" i="1" baseline="30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N</a:t>
            </a:r>
            <a:r>
              <a:rPr lang="en-US" sz="24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(</a:t>
            </a:r>
            <a:r>
              <a:rPr lang="en-US" sz="24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skel</a:t>
            </a:r>
            <a:r>
              <a:rPr lang="en-US" sz="2400" i="1" baseline="30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t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2685853" y="4014512"/>
            <a:ext cx="3416320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b="1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4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=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Bary</a:t>
            </a:r>
            <a:r>
              <a:rPr lang="en-US" sz="2400" i="1" baseline="30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N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cmsy10"/>
                <a:cs typeface="Arial" pitchFamily="34" charset="0"/>
                <a:sym typeface="Symbol"/>
              </a:rPr>
              <a:t>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skel</a:t>
            </a:r>
            <a:r>
              <a:rPr lang="en-US" sz="2400" i="1" baseline="30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t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4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).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410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Theorem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700156" y="1825672"/>
            <a:ext cx="7066358" cy="83099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>
                <a:latin typeface="Arial" pitchFamily="34" charset="0"/>
                <a:cs typeface="Arial" pitchFamily="34" charset="0"/>
              </a:rPr>
              <a:t>The colorless task 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4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has a </a:t>
            </a:r>
            <a:r>
              <a:rPr lang="en-US" sz="24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-resilient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layered</a:t>
            </a:r>
          </a:p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>snapshot protocol …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700156" y="2935623"/>
            <a:ext cx="2220480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>if and only if …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134677" y="3345662"/>
            <a:ext cx="3711272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>there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a continuous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map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600703" y="3758407"/>
            <a:ext cx="2335896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|</a:t>
            </a:r>
            <a:r>
              <a:rPr lang="en-US" sz="24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skel</a:t>
            </a:r>
            <a:r>
              <a:rPr lang="en-US" sz="2400" i="1" baseline="30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t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 </a:t>
            </a:r>
            <a:r>
              <a:rPr lang="en-US" sz="24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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|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</a:t>
            </a:r>
            <a:endParaRPr lang="en-US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2269336" y="4156929"/>
            <a:ext cx="1963999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>carried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by </a:t>
            </a:r>
            <a:r>
              <a:rPr lang="en-US" sz="24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4452905" y="4028720"/>
            <a:ext cx="4418617" cy="1975227"/>
            <a:chOff x="4452905" y="4028720"/>
            <a:chExt cx="4418617" cy="1975227"/>
          </a:xfrm>
        </p:grpSpPr>
        <p:grpSp>
          <p:nvGrpSpPr>
            <p:cNvPr id="10" name="Group 22"/>
            <p:cNvGrpSpPr>
              <a:grpSpLocks/>
            </p:cNvGrpSpPr>
            <p:nvPr/>
          </p:nvGrpSpPr>
          <p:grpSpPr bwMode="auto">
            <a:xfrm>
              <a:off x="7199899" y="5008011"/>
              <a:ext cx="1671623" cy="995936"/>
              <a:chOff x="2074" y="1351"/>
              <a:chExt cx="2803" cy="1670"/>
            </a:xfrm>
          </p:grpSpPr>
          <p:sp>
            <p:nvSpPr>
              <p:cNvPr id="11" name="Freeform 23"/>
              <p:cNvSpPr>
                <a:spLocks/>
              </p:cNvSpPr>
              <p:nvPr/>
            </p:nvSpPr>
            <p:spPr bwMode="auto">
              <a:xfrm>
                <a:off x="2074" y="1351"/>
                <a:ext cx="2803" cy="1670"/>
              </a:xfrm>
              <a:custGeom>
                <a:avLst/>
                <a:gdLst/>
                <a:ahLst/>
                <a:cxnLst>
                  <a:cxn ang="0">
                    <a:pos x="3" y="108"/>
                  </a:cxn>
                  <a:cxn ang="0">
                    <a:pos x="0" y="195"/>
                  </a:cxn>
                  <a:cxn ang="0">
                    <a:pos x="20" y="246"/>
                  </a:cxn>
                  <a:cxn ang="0">
                    <a:pos x="48" y="305"/>
                  </a:cxn>
                  <a:cxn ang="0">
                    <a:pos x="107" y="359"/>
                  </a:cxn>
                  <a:cxn ang="0">
                    <a:pos x="179" y="426"/>
                  </a:cxn>
                  <a:cxn ang="0">
                    <a:pos x="272" y="471"/>
                  </a:cxn>
                  <a:cxn ang="0">
                    <a:pos x="410" y="513"/>
                  </a:cxn>
                  <a:cxn ang="0">
                    <a:pos x="551" y="555"/>
                  </a:cxn>
                  <a:cxn ang="0">
                    <a:pos x="699" y="573"/>
                  </a:cxn>
                  <a:cxn ang="0">
                    <a:pos x="885" y="579"/>
                  </a:cxn>
                  <a:cxn ang="0">
                    <a:pos x="1041" y="551"/>
                  </a:cxn>
                  <a:cxn ang="0">
                    <a:pos x="1130" y="488"/>
                  </a:cxn>
                  <a:cxn ang="0">
                    <a:pos x="1151" y="425"/>
                  </a:cxn>
                  <a:cxn ang="0">
                    <a:pos x="1148" y="354"/>
                  </a:cxn>
                  <a:cxn ang="0">
                    <a:pos x="1116" y="279"/>
                  </a:cxn>
                  <a:cxn ang="0">
                    <a:pos x="1044" y="215"/>
                  </a:cxn>
                  <a:cxn ang="0">
                    <a:pos x="924" y="182"/>
                  </a:cxn>
                  <a:cxn ang="0">
                    <a:pos x="767" y="159"/>
                  </a:cxn>
                  <a:cxn ang="0">
                    <a:pos x="615" y="119"/>
                  </a:cxn>
                  <a:cxn ang="0">
                    <a:pos x="477" y="54"/>
                  </a:cxn>
                  <a:cxn ang="0">
                    <a:pos x="348" y="15"/>
                  </a:cxn>
                  <a:cxn ang="0">
                    <a:pos x="231" y="0"/>
                  </a:cxn>
                  <a:cxn ang="0">
                    <a:pos x="111" y="14"/>
                  </a:cxn>
                  <a:cxn ang="0">
                    <a:pos x="45" y="53"/>
                  </a:cxn>
                  <a:cxn ang="0">
                    <a:pos x="3" y="108"/>
                  </a:cxn>
                </a:cxnLst>
                <a:rect l="0" t="0" r="r" b="b"/>
                <a:pathLst>
                  <a:path w="1151" h="579">
                    <a:moveTo>
                      <a:pt x="3" y="108"/>
                    </a:moveTo>
                    <a:cubicBezTo>
                      <a:pt x="2" y="139"/>
                      <a:pt x="0" y="162"/>
                      <a:pt x="0" y="195"/>
                    </a:cubicBezTo>
                    <a:lnTo>
                      <a:pt x="20" y="246"/>
                    </a:lnTo>
                    <a:lnTo>
                      <a:pt x="48" y="305"/>
                    </a:lnTo>
                    <a:lnTo>
                      <a:pt x="107" y="359"/>
                    </a:lnTo>
                    <a:lnTo>
                      <a:pt x="179" y="426"/>
                    </a:lnTo>
                    <a:lnTo>
                      <a:pt x="272" y="471"/>
                    </a:lnTo>
                    <a:lnTo>
                      <a:pt x="410" y="513"/>
                    </a:lnTo>
                    <a:lnTo>
                      <a:pt x="551" y="555"/>
                    </a:lnTo>
                    <a:lnTo>
                      <a:pt x="699" y="573"/>
                    </a:lnTo>
                    <a:lnTo>
                      <a:pt x="885" y="579"/>
                    </a:lnTo>
                    <a:lnTo>
                      <a:pt x="1041" y="551"/>
                    </a:lnTo>
                    <a:lnTo>
                      <a:pt x="1130" y="488"/>
                    </a:lnTo>
                    <a:lnTo>
                      <a:pt x="1151" y="425"/>
                    </a:lnTo>
                    <a:lnTo>
                      <a:pt x="1148" y="354"/>
                    </a:lnTo>
                    <a:lnTo>
                      <a:pt x="1116" y="279"/>
                    </a:lnTo>
                    <a:lnTo>
                      <a:pt x="1044" y="215"/>
                    </a:lnTo>
                    <a:lnTo>
                      <a:pt x="924" y="182"/>
                    </a:lnTo>
                    <a:lnTo>
                      <a:pt x="767" y="159"/>
                    </a:lnTo>
                    <a:lnTo>
                      <a:pt x="615" y="119"/>
                    </a:lnTo>
                    <a:lnTo>
                      <a:pt x="477" y="54"/>
                    </a:lnTo>
                    <a:lnTo>
                      <a:pt x="348" y="15"/>
                    </a:lnTo>
                    <a:lnTo>
                      <a:pt x="231" y="0"/>
                    </a:lnTo>
                    <a:lnTo>
                      <a:pt x="111" y="14"/>
                    </a:lnTo>
                    <a:lnTo>
                      <a:pt x="45" y="53"/>
                    </a:lnTo>
                    <a:lnTo>
                      <a:pt x="3" y="108"/>
                    </a:lnTo>
                    <a:close/>
                  </a:path>
                </a:pathLst>
              </a:custGeom>
              <a:solidFill>
                <a:schemeClr val="hlink"/>
              </a:solidFill>
              <a:ln w="285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" name="Freeform 24"/>
              <p:cNvSpPr>
                <a:spLocks/>
              </p:cNvSpPr>
              <p:nvPr/>
            </p:nvSpPr>
            <p:spPr bwMode="auto">
              <a:xfrm>
                <a:off x="3823" y="2283"/>
                <a:ext cx="458" cy="166"/>
              </a:xfrm>
              <a:custGeom>
                <a:avLst/>
                <a:gdLst/>
                <a:ahLst/>
                <a:cxnLst>
                  <a:cxn ang="0">
                    <a:pos x="2" y="34"/>
                  </a:cxn>
                  <a:cxn ang="0">
                    <a:pos x="16" y="40"/>
                  </a:cxn>
                  <a:cxn ang="0">
                    <a:pos x="34" y="52"/>
                  </a:cxn>
                  <a:cxn ang="0">
                    <a:pos x="65" y="58"/>
                  </a:cxn>
                  <a:cxn ang="0">
                    <a:pos x="167" y="57"/>
                  </a:cxn>
                  <a:cxn ang="0">
                    <a:pos x="188" y="45"/>
                  </a:cxn>
                  <a:cxn ang="0">
                    <a:pos x="149" y="12"/>
                  </a:cxn>
                  <a:cxn ang="0">
                    <a:pos x="122" y="6"/>
                  </a:cxn>
                  <a:cxn ang="0">
                    <a:pos x="76" y="0"/>
                  </a:cxn>
                  <a:cxn ang="0">
                    <a:pos x="5" y="21"/>
                  </a:cxn>
                  <a:cxn ang="0">
                    <a:pos x="2" y="34"/>
                  </a:cxn>
                </a:cxnLst>
                <a:rect l="0" t="0" r="r" b="b"/>
                <a:pathLst>
                  <a:path w="188" h="58">
                    <a:moveTo>
                      <a:pt x="2" y="34"/>
                    </a:moveTo>
                    <a:cubicBezTo>
                      <a:pt x="7" y="36"/>
                      <a:pt x="10" y="39"/>
                      <a:pt x="16" y="40"/>
                    </a:cubicBezTo>
                    <a:cubicBezTo>
                      <a:pt x="18" y="48"/>
                      <a:pt x="26" y="51"/>
                      <a:pt x="34" y="52"/>
                    </a:cubicBezTo>
                    <a:cubicBezTo>
                      <a:pt x="44" y="57"/>
                      <a:pt x="54" y="57"/>
                      <a:pt x="65" y="58"/>
                    </a:cubicBezTo>
                    <a:cubicBezTo>
                      <a:pt x="99" y="58"/>
                      <a:pt x="133" y="58"/>
                      <a:pt x="167" y="57"/>
                    </a:cubicBezTo>
                    <a:cubicBezTo>
                      <a:pt x="175" y="57"/>
                      <a:pt x="188" y="45"/>
                      <a:pt x="188" y="45"/>
                    </a:cubicBezTo>
                    <a:cubicBezTo>
                      <a:pt x="185" y="29"/>
                      <a:pt x="165" y="15"/>
                      <a:pt x="149" y="12"/>
                    </a:cubicBezTo>
                    <a:cubicBezTo>
                      <a:pt x="138" y="6"/>
                      <a:pt x="139" y="7"/>
                      <a:pt x="122" y="6"/>
                    </a:cubicBezTo>
                    <a:cubicBezTo>
                      <a:pt x="108" y="1"/>
                      <a:pt x="91" y="1"/>
                      <a:pt x="76" y="0"/>
                    </a:cubicBezTo>
                    <a:cubicBezTo>
                      <a:pt x="47" y="1"/>
                      <a:pt x="29" y="7"/>
                      <a:pt x="5" y="21"/>
                    </a:cubicBezTo>
                    <a:cubicBezTo>
                      <a:pt x="0" y="27"/>
                      <a:pt x="2" y="23"/>
                      <a:pt x="2" y="3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Freeform 25"/>
              <p:cNvSpPr>
                <a:spLocks/>
              </p:cNvSpPr>
              <p:nvPr/>
            </p:nvSpPr>
            <p:spPr bwMode="auto">
              <a:xfrm>
                <a:off x="2420" y="1731"/>
                <a:ext cx="536" cy="211"/>
              </a:xfrm>
              <a:custGeom>
                <a:avLst/>
                <a:gdLst/>
                <a:ahLst/>
                <a:cxnLst>
                  <a:cxn ang="0">
                    <a:pos x="8" y="41"/>
                  </a:cxn>
                  <a:cxn ang="0">
                    <a:pos x="32" y="51"/>
                  </a:cxn>
                  <a:cxn ang="0">
                    <a:pos x="50" y="57"/>
                  </a:cxn>
                  <a:cxn ang="0">
                    <a:pos x="76" y="63"/>
                  </a:cxn>
                  <a:cxn ang="0">
                    <a:pos x="136" y="69"/>
                  </a:cxn>
                  <a:cxn ang="0">
                    <a:pos x="220" y="56"/>
                  </a:cxn>
                  <a:cxn ang="0">
                    <a:pos x="170" y="11"/>
                  </a:cxn>
                  <a:cxn ang="0">
                    <a:pos x="149" y="0"/>
                  </a:cxn>
                  <a:cxn ang="0">
                    <a:pos x="47" y="12"/>
                  </a:cxn>
                  <a:cxn ang="0">
                    <a:pos x="17" y="24"/>
                  </a:cxn>
                  <a:cxn ang="0">
                    <a:pos x="8" y="41"/>
                  </a:cxn>
                </a:cxnLst>
                <a:rect l="0" t="0" r="r" b="b"/>
                <a:pathLst>
                  <a:path w="220" h="73">
                    <a:moveTo>
                      <a:pt x="8" y="41"/>
                    </a:moveTo>
                    <a:cubicBezTo>
                      <a:pt x="17" y="44"/>
                      <a:pt x="23" y="50"/>
                      <a:pt x="32" y="51"/>
                    </a:cubicBezTo>
                    <a:cubicBezTo>
                      <a:pt x="38" y="54"/>
                      <a:pt x="43" y="56"/>
                      <a:pt x="50" y="57"/>
                    </a:cubicBezTo>
                    <a:cubicBezTo>
                      <a:pt x="58" y="60"/>
                      <a:pt x="67" y="62"/>
                      <a:pt x="76" y="63"/>
                    </a:cubicBezTo>
                    <a:cubicBezTo>
                      <a:pt x="105" y="73"/>
                      <a:pt x="86" y="68"/>
                      <a:pt x="136" y="69"/>
                    </a:cubicBezTo>
                    <a:cubicBezTo>
                      <a:pt x="188" y="68"/>
                      <a:pt x="180" y="64"/>
                      <a:pt x="220" y="56"/>
                    </a:cubicBezTo>
                    <a:cubicBezTo>
                      <a:pt x="198" y="47"/>
                      <a:pt x="195" y="15"/>
                      <a:pt x="170" y="11"/>
                    </a:cubicBezTo>
                    <a:cubicBezTo>
                      <a:pt x="164" y="6"/>
                      <a:pt x="156" y="3"/>
                      <a:pt x="149" y="0"/>
                    </a:cubicBezTo>
                    <a:cubicBezTo>
                      <a:pt x="113" y="2"/>
                      <a:pt x="82" y="5"/>
                      <a:pt x="47" y="12"/>
                    </a:cubicBezTo>
                    <a:cubicBezTo>
                      <a:pt x="38" y="16"/>
                      <a:pt x="27" y="22"/>
                      <a:pt x="17" y="24"/>
                    </a:cubicBezTo>
                    <a:cubicBezTo>
                      <a:pt x="12" y="27"/>
                      <a:pt x="0" y="36"/>
                      <a:pt x="8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Freeform 26"/>
              <p:cNvSpPr>
                <a:spLocks/>
              </p:cNvSpPr>
              <p:nvPr/>
            </p:nvSpPr>
            <p:spPr bwMode="auto">
              <a:xfrm>
                <a:off x="3628" y="2274"/>
                <a:ext cx="871" cy="19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3" y="57"/>
                  </a:cxn>
                  <a:cxn ang="0">
                    <a:pos x="181" y="64"/>
                  </a:cxn>
                  <a:cxn ang="0">
                    <a:pos x="256" y="58"/>
                  </a:cxn>
                  <a:cxn ang="0">
                    <a:pos x="358" y="4"/>
                  </a:cxn>
                </a:cxnLst>
                <a:rect l="0" t="0" r="r" b="b"/>
                <a:pathLst>
                  <a:path w="358" h="68">
                    <a:moveTo>
                      <a:pt x="0" y="0"/>
                    </a:moveTo>
                    <a:cubicBezTo>
                      <a:pt x="36" y="23"/>
                      <a:pt x="73" y="46"/>
                      <a:pt x="103" y="57"/>
                    </a:cubicBezTo>
                    <a:cubicBezTo>
                      <a:pt x="133" y="68"/>
                      <a:pt x="156" y="64"/>
                      <a:pt x="181" y="64"/>
                    </a:cubicBezTo>
                    <a:cubicBezTo>
                      <a:pt x="206" y="64"/>
                      <a:pt x="227" y="68"/>
                      <a:pt x="256" y="58"/>
                    </a:cubicBezTo>
                    <a:cubicBezTo>
                      <a:pt x="285" y="48"/>
                      <a:pt x="321" y="26"/>
                      <a:pt x="358" y="4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" name="Freeform 27"/>
              <p:cNvSpPr>
                <a:spLocks/>
              </p:cNvSpPr>
              <p:nvPr/>
            </p:nvSpPr>
            <p:spPr bwMode="auto">
              <a:xfrm>
                <a:off x="2424" y="1723"/>
                <a:ext cx="539" cy="161"/>
              </a:xfrm>
              <a:custGeom>
                <a:avLst/>
                <a:gdLst/>
                <a:ahLst/>
                <a:cxnLst>
                  <a:cxn ang="0">
                    <a:pos x="0" y="44"/>
                  </a:cxn>
                  <a:cxn ang="0">
                    <a:pos x="30" y="18"/>
                  </a:cxn>
                  <a:cxn ang="0">
                    <a:pos x="69" y="8"/>
                  </a:cxn>
                  <a:cxn ang="0">
                    <a:pos x="107" y="3"/>
                  </a:cxn>
                  <a:cxn ang="0">
                    <a:pos x="161" y="2"/>
                  </a:cxn>
                  <a:cxn ang="0">
                    <a:pos x="189" y="15"/>
                  </a:cxn>
                  <a:cxn ang="0">
                    <a:pos x="221" y="56"/>
                  </a:cxn>
                </a:cxnLst>
                <a:rect l="0" t="0" r="r" b="b"/>
                <a:pathLst>
                  <a:path w="221" h="56">
                    <a:moveTo>
                      <a:pt x="0" y="44"/>
                    </a:moveTo>
                    <a:cubicBezTo>
                      <a:pt x="9" y="34"/>
                      <a:pt x="18" y="24"/>
                      <a:pt x="30" y="18"/>
                    </a:cubicBezTo>
                    <a:cubicBezTo>
                      <a:pt x="42" y="12"/>
                      <a:pt x="56" y="10"/>
                      <a:pt x="69" y="8"/>
                    </a:cubicBezTo>
                    <a:cubicBezTo>
                      <a:pt x="82" y="6"/>
                      <a:pt x="92" y="4"/>
                      <a:pt x="107" y="3"/>
                    </a:cubicBezTo>
                    <a:cubicBezTo>
                      <a:pt x="122" y="2"/>
                      <a:pt x="147" y="0"/>
                      <a:pt x="161" y="2"/>
                    </a:cubicBezTo>
                    <a:cubicBezTo>
                      <a:pt x="175" y="4"/>
                      <a:pt x="179" y="6"/>
                      <a:pt x="189" y="15"/>
                    </a:cubicBezTo>
                    <a:cubicBezTo>
                      <a:pt x="199" y="24"/>
                      <a:pt x="216" y="49"/>
                      <a:pt x="221" y="56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Freeform 28"/>
              <p:cNvSpPr>
                <a:spLocks/>
              </p:cNvSpPr>
              <p:nvPr/>
            </p:nvSpPr>
            <p:spPr bwMode="auto">
              <a:xfrm>
                <a:off x="2264" y="1737"/>
                <a:ext cx="869" cy="18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6" y="33"/>
                  </a:cxn>
                  <a:cxn ang="0">
                    <a:pos x="71" y="40"/>
                  </a:cxn>
                  <a:cxn ang="0">
                    <a:pos x="129" y="58"/>
                  </a:cxn>
                  <a:cxn ang="0">
                    <a:pos x="180" y="63"/>
                  </a:cxn>
                  <a:cxn ang="0">
                    <a:pos x="236" y="60"/>
                  </a:cxn>
                  <a:cxn ang="0">
                    <a:pos x="293" y="42"/>
                  </a:cxn>
                  <a:cxn ang="0">
                    <a:pos x="335" y="18"/>
                  </a:cxn>
                  <a:cxn ang="0">
                    <a:pos x="342" y="12"/>
                  </a:cxn>
                  <a:cxn ang="0">
                    <a:pos x="347" y="10"/>
                  </a:cxn>
                  <a:cxn ang="0">
                    <a:pos x="357" y="4"/>
                  </a:cxn>
                </a:cxnLst>
                <a:rect l="0" t="0" r="r" b="b"/>
                <a:pathLst>
                  <a:path w="357" h="65">
                    <a:moveTo>
                      <a:pt x="0" y="0"/>
                    </a:moveTo>
                    <a:cubicBezTo>
                      <a:pt x="12" y="16"/>
                      <a:pt x="37" y="27"/>
                      <a:pt x="56" y="33"/>
                    </a:cubicBezTo>
                    <a:cubicBezTo>
                      <a:pt x="61" y="37"/>
                      <a:pt x="65" y="39"/>
                      <a:pt x="71" y="40"/>
                    </a:cubicBezTo>
                    <a:cubicBezTo>
                      <a:pt x="87" y="52"/>
                      <a:pt x="109" y="56"/>
                      <a:pt x="129" y="58"/>
                    </a:cubicBezTo>
                    <a:cubicBezTo>
                      <a:pt x="147" y="62"/>
                      <a:pt x="159" y="62"/>
                      <a:pt x="180" y="63"/>
                    </a:cubicBezTo>
                    <a:cubicBezTo>
                      <a:pt x="199" y="62"/>
                      <a:pt x="218" y="65"/>
                      <a:pt x="236" y="60"/>
                    </a:cubicBezTo>
                    <a:cubicBezTo>
                      <a:pt x="255" y="55"/>
                      <a:pt x="274" y="46"/>
                      <a:pt x="293" y="42"/>
                    </a:cubicBezTo>
                    <a:cubicBezTo>
                      <a:pt x="306" y="32"/>
                      <a:pt x="321" y="26"/>
                      <a:pt x="335" y="18"/>
                    </a:cubicBezTo>
                    <a:cubicBezTo>
                      <a:pt x="338" y="16"/>
                      <a:pt x="339" y="14"/>
                      <a:pt x="342" y="12"/>
                    </a:cubicBezTo>
                    <a:cubicBezTo>
                      <a:pt x="343" y="11"/>
                      <a:pt x="345" y="11"/>
                      <a:pt x="347" y="10"/>
                    </a:cubicBezTo>
                    <a:cubicBezTo>
                      <a:pt x="350" y="8"/>
                      <a:pt x="357" y="4"/>
                      <a:pt x="357" y="4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Freeform 29"/>
              <p:cNvSpPr>
                <a:spLocks/>
              </p:cNvSpPr>
              <p:nvPr/>
            </p:nvSpPr>
            <p:spPr bwMode="auto">
              <a:xfrm>
                <a:off x="3827" y="2266"/>
                <a:ext cx="488" cy="193"/>
              </a:xfrm>
              <a:custGeom>
                <a:avLst/>
                <a:gdLst/>
                <a:ahLst/>
                <a:cxnLst>
                  <a:cxn ang="0">
                    <a:pos x="0" y="43"/>
                  </a:cxn>
                  <a:cxn ang="0">
                    <a:pos x="41" y="63"/>
                  </a:cxn>
                  <a:cxn ang="0">
                    <a:pos x="74" y="67"/>
                  </a:cxn>
                  <a:cxn ang="0">
                    <a:pos x="125" y="67"/>
                  </a:cxn>
                  <a:cxn ang="0">
                    <a:pos x="167" y="67"/>
                  </a:cxn>
                  <a:cxn ang="0">
                    <a:pos x="200" y="49"/>
                  </a:cxn>
                  <a:cxn ang="0">
                    <a:pos x="174" y="22"/>
                  </a:cxn>
                  <a:cxn ang="0">
                    <a:pos x="144" y="13"/>
                  </a:cxn>
                  <a:cxn ang="0">
                    <a:pos x="105" y="3"/>
                  </a:cxn>
                  <a:cxn ang="0">
                    <a:pos x="71" y="0"/>
                  </a:cxn>
                  <a:cxn ang="0">
                    <a:pos x="21" y="12"/>
                  </a:cxn>
                  <a:cxn ang="0">
                    <a:pos x="0" y="43"/>
                  </a:cxn>
                </a:cxnLst>
                <a:rect l="0" t="0" r="r" b="b"/>
                <a:pathLst>
                  <a:path w="200" h="67">
                    <a:moveTo>
                      <a:pt x="0" y="43"/>
                    </a:moveTo>
                    <a:lnTo>
                      <a:pt x="41" y="63"/>
                    </a:lnTo>
                    <a:lnTo>
                      <a:pt x="74" y="67"/>
                    </a:lnTo>
                    <a:lnTo>
                      <a:pt x="125" y="67"/>
                    </a:lnTo>
                    <a:lnTo>
                      <a:pt x="167" y="67"/>
                    </a:lnTo>
                    <a:lnTo>
                      <a:pt x="200" y="49"/>
                    </a:lnTo>
                    <a:lnTo>
                      <a:pt x="174" y="22"/>
                    </a:lnTo>
                    <a:lnTo>
                      <a:pt x="144" y="13"/>
                    </a:lnTo>
                    <a:lnTo>
                      <a:pt x="105" y="3"/>
                    </a:lnTo>
                    <a:lnTo>
                      <a:pt x="71" y="0"/>
                    </a:lnTo>
                    <a:lnTo>
                      <a:pt x="21" y="12"/>
                    </a:lnTo>
                    <a:lnTo>
                      <a:pt x="0" y="43"/>
                    </a:lnTo>
                    <a:close/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9" name="Isosceles Triangle 18"/>
            <p:cNvSpPr/>
            <p:nvPr/>
          </p:nvSpPr>
          <p:spPr>
            <a:xfrm>
              <a:off x="5903943" y="4028720"/>
              <a:ext cx="674828" cy="581749"/>
            </a:xfrm>
            <a:prstGeom prst="triangl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762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Right Arrow 19"/>
            <p:cNvSpPr/>
            <p:nvPr/>
          </p:nvSpPr>
          <p:spPr bwMode="auto">
            <a:xfrm>
              <a:off x="6685507" y="5107758"/>
              <a:ext cx="348505" cy="329792"/>
            </a:xfrm>
            <a:prstGeom prst="rightArrow">
              <a:avLst/>
            </a:pr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Oval 30"/>
            <p:cNvSpPr>
              <a:spLocks noChangeArrowheads="1"/>
            </p:cNvSpPr>
            <p:nvPr/>
          </p:nvSpPr>
          <p:spPr bwMode="auto">
            <a:xfrm>
              <a:off x="7251587" y="5107758"/>
              <a:ext cx="687614" cy="32979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Isosceles Triangle 22"/>
            <p:cNvSpPr/>
            <p:nvPr/>
          </p:nvSpPr>
          <p:spPr>
            <a:xfrm>
              <a:off x="5903943" y="5134180"/>
              <a:ext cx="674828" cy="581749"/>
            </a:xfrm>
            <a:prstGeom prst="triangle">
              <a:avLst/>
            </a:prstGeom>
            <a:noFill/>
            <a:ln w="762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329363" y="4043544"/>
              <a:ext cx="40748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  <a:latin typeface="cmsy10"/>
                  <a:cs typeface="Arial" pitchFamily="34" charset="0"/>
                </a:rPr>
                <a:t>I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452905" y="5132875"/>
              <a:ext cx="156164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  <a:latin typeface="Arial"/>
                  <a:cs typeface="Arial" panose="020B0604020202020204" pitchFamily="34" charset="0"/>
                </a:rPr>
                <a:t>skel</a:t>
              </a:r>
              <a:r>
                <a:rPr lang="en-US" sz="3200" baseline="30000" dirty="0" smtClean="0">
                  <a:solidFill>
                    <a:srgbClr val="FF0000"/>
                  </a:solidFill>
                  <a:latin typeface="Arial"/>
                  <a:cs typeface="Arial" panose="020B0604020202020204" pitchFamily="34" charset="0"/>
                </a:rPr>
                <a:t>1</a:t>
              </a:r>
              <a:r>
                <a:rPr lang="en-US" sz="3200" dirty="0" smtClean="0">
                  <a:solidFill>
                    <a:srgbClr val="FF0000"/>
                  </a:solidFill>
                  <a:latin typeface="Arial"/>
                  <a:cs typeface="Arial" panose="020B0604020202020204" pitchFamily="34" charset="0"/>
                </a:rPr>
                <a:t>(</a:t>
              </a:r>
              <a:r>
                <a:rPr lang="en-US" sz="3200" dirty="0" smtClean="0">
                  <a:solidFill>
                    <a:srgbClr val="FF0000"/>
                  </a:solidFill>
                  <a:latin typeface="cmsy10"/>
                  <a:cs typeface="Arial" panose="020B0604020202020204" pitchFamily="34" charset="0"/>
                </a:rPr>
                <a:t>I</a:t>
              </a:r>
              <a:r>
                <a:rPr lang="en-US" sz="3200" dirty="0" smtClean="0">
                  <a:solidFill>
                    <a:srgbClr val="FF0000"/>
                  </a:solidFill>
                  <a:latin typeface="Arial"/>
                  <a:cs typeface="Arial" panose="020B0604020202020204" pitchFamily="34" charset="0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5858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Protocol Implies Map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334114" y="1811243"/>
            <a:ext cx="827181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May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assume protocol complex is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P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Bary</a:t>
            </a:r>
            <a:r>
              <a:rPr lang="en-US" sz="2800" baseline="30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skel</a:t>
            </a:r>
            <a:r>
              <a:rPr lang="en-US" sz="2800" baseline="30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t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8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334114" y="2799216"/>
            <a:ext cx="230543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decision map</a:t>
            </a:r>
            <a:endParaRPr lang="en-US" sz="28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722531" y="3198167"/>
            <a:ext cx="341151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tx1"/>
                </a:solidFill>
                <a:latin typeface="Symbol" pitchFamily="18" charset="2"/>
              </a:rPr>
              <a:t>d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Bary</a:t>
            </a:r>
            <a:r>
              <a:rPr lang="en-US" sz="2800" i="1" baseline="5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skel</a:t>
            </a:r>
            <a:r>
              <a:rPr lang="en-US" sz="2800" i="1" baseline="30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t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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6342168" y="4127317"/>
            <a:ext cx="226376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carried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by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8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722531" y="3957546"/>
            <a:ext cx="392767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tx1"/>
                </a:solidFill>
                <a:latin typeface="Symbol" pitchFamily="18" charset="2"/>
              </a:rPr>
              <a:t>|d|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|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Bary</a:t>
            </a:r>
            <a:r>
              <a:rPr lang="en-US" sz="2800" i="1" baseline="5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skel</a:t>
            </a:r>
            <a:r>
              <a:rPr lang="en-US" sz="2800" i="1" baseline="30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t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 </a:t>
            </a:r>
            <a:r>
              <a:rPr lang="en-US" sz="28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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|</a:t>
            </a:r>
            <a:r>
              <a:rPr lang="en-US" sz="28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1722531" y="4716924"/>
            <a:ext cx="291618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tx1"/>
                </a:solidFill>
                <a:latin typeface="Symbol" pitchFamily="18" charset="2"/>
              </a:rPr>
              <a:t>|d|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|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skel</a:t>
            </a:r>
            <a:r>
              <a:rPr lang="en-US" sz="2800" i="1" baseline="30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t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 </a:t>
            </a:r>
            <a:r>
              <a:rPr lang="en-US" sz="28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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|</a:t>
            </a:r>
            <a:r>
              <a:rPr lang="en-US" sz="28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ight Brace 11"/>
          <p:cNvSpPr/>
          <p:nvPr/>
        </p:nvSpPr>
        <p:spPr bwMode="auto">
          <a:xfrm>
            <a:off x="5833241" y="3322436"/>
            <a:ext cx="362607" cy="2132982"/>
          </a:xfrm>
          <a:prstGeom prst="rightBrac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330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Simplicial Approximation Theorem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Given a continuous map</a:t>
            </a:r>
          </a:p>
          <a:p>
            <a:endParaRPr lang="en-US" dirty="0" smtClean="0"/>
          </a:p>
          <a:p>
            <a:r>
              <a:rPr lang="en-US" dirty="0" smtClean="0"/>
              <a:t>there is an </a:t>
            </a:r>
            <a:r>
              <a:rPr lang="en-US" dirty="0" smtClean="0">
                <a:solidFill>
                  <a:schemeClr val="tx1"/>
                </a:solidFill>
              </a:rPr>
              <a:t>N</a:t>
            </a:r>
            <a:r>
              <a:rPr lang="en-US" dirty="0" smtClean="0"/>
              <a:t> such that </a:t>
            </a:r>
            <a:r>
              <a:rPr lang="en-US" dirty="0" smtClean="0">
                <a:solidFill>
                  <a:schemeClr val="tx1"/>
                </a:solidFill>
                <a:latin typeface="cmmi10" pitchFamily="34" charset="0"/>
              </a:rPr>
              <a:t>f</a:t>
            </a:r>
            <a:r>
              <a:rPr lang="en-US" dirty="0" smtClean="0"/>
              <a:t> has a simplicial approximation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B1631-8C0E-4833-8E07-4F5FA821ECC6}" type="datetime5">
              <a:rPr lang="en-US" smtClean="0"/>
              <a:pPr/>
              <a:t>17-Feb-15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FE885-4047-4697-AD73-2423658C3AB8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10" name="Picture 9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3139065" y="2585079"/>
            <a:ext cx="2703087" cy="571075"/>
          </a:xfrm>
          <a:prstGeom prst="rect">
            <a:avLst/>
          </a:prstGeom>
        </p:spPr>
      </p:pic>
      <p:pic>
        <p:nvPicPr>
          <p:cNvPr id="14" name="Picture 13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2871613" y="4371189"/>
            <a:ext cx="3313527" cy="602756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83606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 Implies Protocol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1600703" y="2040443"/>
            <a:ext cx="269336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|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skel</a:t>
            </a:r>
            <a:r>
              <a:rPr lang="en-US" sz="2800" i="1" baseline="30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t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 </a:t>
            </a:r>
            <a:r>
              <a:rPr lang="en-US" sz="28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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|</a:t>
            </a:r>
            <a:r>
              <a:rPr lang="en-US" sz="28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600703" y="3131630"/>
            <a:ext cx="353334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Á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Bary</a:t>
            </a:r>
            <a:r>
              <a:rPr lang="en-US" sz="2800" baseline="30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skel</a:t>
            </a:r>
            <a:r>
              <a:rPr lang="en-US" sz="2800" i="1" baseline="30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t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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600703" y="4222817"/>
            <a:ext cx="250260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Solve using …</a:t>
            </a:r>
            <a:endParaRPr lang="en-US" sz="28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2411182" y="4932648"/>
            <a:ext cx="376577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barycentric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agreement</a:t>
            </a:r>
            <a:endParaRPr lang="en-US" sz="28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2411182" y="5588346"/>
            <a:ext cx="270458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-set agreement</a:t>
            </a:r>
            <a:endParaRPr lang="en-US" sz="28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6195848" y="2608410"/>
            <a:ext cx="226376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B05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carried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by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8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11" name="Right Brace 10"/>
          <p:cNvSpPr/>
          <p:nvPr/>
        </p:nvSpPr>
        <p:spPr bwMode="auto">
          <a:xfrm>
            <a:off x="5686921" y="1803529"/>
            <a:ext cx="362607" cy="2132982"/>
          </a:xfrm>
          <a:prstGeom prst="rightBrac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317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904422" y="1686764"/>
            <a:ext cx="334258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Overview of Models</a:t>
            </a: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904422" y="2484218"/>
            <a:ext cx="574548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i="1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-resilient layered snapshot models</a:t>
            </a:r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904422" y="3281672"/>
            <a:ext cx="672331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Layered Snapshots with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-set agreement</a:t>
            </a:r>
          </a:p>
        </p:txBody>
      </p:sp>
      <p:sp>
        <p:nvSpPr>
          <p:cNvPr id="14" name="Text Box 122"/>
          <p:cNvSpPr txBox="1">
            <a:spLocks noChangeArrowheads="1"/>
          </p:cNvSpPr>
          <p:nvPr/>
        </p:nvSpPr>
        <p:spPr bwMode="auto">
          <a:xfrm>
            <a:off x="904422" y="4079126"/>
            <a:ext cx="208422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Adversaries</a:t>
            </a:r>
          </a:p>
        </p:txBody>
      </p:sp>
      <p:sp>
        <p:nvSpPr>
          <p:cNvPr id="15" name="Text Box 122"/>
          <p:cNvSpPr txBox="1">
            <a:spLocks noChangeArrowheads="1"/>
          </p:cNvSpPr>
          <p:nvPr/>
        </p:nvSpPr>
        <p:spPr bwMode="auto">
          <a:xfrm>
            <a:off x="904422" y="4876580"/>
            <a:ext cx="452078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Message-Passing Systems</a:t>
            </a: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</a:rPr>
              <a:t>Distributed Computing through Combinatorial Topology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904422" y="5674032"/>
            <a:ext cx="202491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Decidability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9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700156" y="1825672"/>
            <a:ext cx="1399294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>Today …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928757" y="2224586"/>
            <a:ext cx="7895204" cy="83099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en-US" sz="2400" dirty="0">
                <a:latin typeface="Arial" pitchFamily="34" charset="0"/>
                <a:cs typeface="Arial" pitchFamily="34" charset="0"/>
              </a:rPr>
              <a:t>Practically all modern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multiprocessors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provide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synchronization more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powerful than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read-write …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700156" y="3212512"/>
            <a:ext cx="1143262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>Like …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928757" y="3613217"/>
            <a:ext cx="5181227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>test-and-set, compare-and-swap, ….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700156" y="4355512"/>
            <a:ext cx="1245854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>Here …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928757" y="4708706"/>
            <a:ext cx="7923964" cy="83099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>we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consider protocols constructed by </a:t>
            </a:r>
            <a:r>
              <a:rPr lang="en-US" sz="24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composing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layered</a:t>
            </a:r>
          </a:p>
          <a:p>
            <a:pPr algn="l"/>
            <a:r>
              <a:rPr lang="en-US" sz="2400" dirty="0">
                <a:latin typeface="Arial" pitchFamily="34" charset="0"/>
                <a:cs typeface="Arial" pitchFamily="34" charset="0"/>
              </a:rPr>
              <a:t>snapshot protocols with </a:t>
            </a:r>
            <a:r>
              <a:rPr lang="en-US" sz="24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-set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agreement protocols.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833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9" grpId="0" animBg="1"/>
      <p:bldP spid="12" grpId="0" animBg="1"/>
      <p:bldP spid="1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Wait-Free Layered Set Agreement Protocol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11481" y="1970088"/>
            <a:ext cx="8321040" cy="440120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shared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err="1"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array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0..N-1,0..n 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of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Value</a:t>
            </a:r>
          </a:p>
          <a:p>
            <a:pPr algn="l"/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shared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SA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array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0..N-1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of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SetAgree</a:t>
            </a:r>
            <a:endParaRPr lang="en-US" sz="2800" b="1" dirty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view := input</a:t>
            </a:r>
          </a:p>
          <a:p>
            <a:pPr algn="l"/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for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latin typeface="Script MT Bold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:= 0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to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N-1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do</a:t>
            </a:r>
          </a:p>
          <a:p>
            <a:pPr algn="l"/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view: View := SA[</a:t>
            </a:r>
            <a:r>
              <a:rPr lang="en-US" sz="2800" b="1" dirty="0">
                <a:latin typeface="Script MT Bold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].decide(view)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immediate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8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>
                <a:latin typeface="Script MT Bold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][</a:t>
            </a:r>
            <a:r>
              <a:rPr lang="en-US" sz="28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] := view;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 snap := snapshot(</a:t>
            </a:r>
            <a:r>
              <a:rPr lang="en-US" sz="28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>
                <a:latin typeface="Script MT Bold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][*])</a:t>
            </a: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view := values(snap)</a:t>
            </a:r>
          </a:p>
          <a:p>
            <a:pPr algn="l"/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return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l-GR" sz="2800" b="1" dirty="0" smtClean="0">
                <a:solidFill>
                  <a:schemeClr val="tx1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δ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(view)</a:t>
            </a:r>
            <a:endParaRPr lang="en-US" sz="2800" b="1" dirty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9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Wait-Free Layered Set Agreement Protocol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11481" y="1970088"/>
            <a:ext cx="8321040" cy="440120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shared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err="1"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array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0..N-1,0..n 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of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Value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shared SA array 0..N-1 of 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SetAgree</a:t>
            </a:r>
            <a:endParaRPr lang="en-US" sz="2800" b="1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view := input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for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:= 0 to N-1 do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view: View := SA[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].decide(view)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immediate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][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 := view;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snap := snapshot(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][*])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view := values(snap)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return </a:t>
            </a:r>
            <a:r>
              <a:rPr lang="el-GR" sz="2800" b="1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δ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(view)</a:t>
            </a:r>
            <a:endParaRPr lang="en-US" sz="2800" b="1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3572113" y="3072472"/>
            <a:ext cx="416652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per-level shared memory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415632" y="2015230"/>
            <a:ext cx="8149248" cy="483110"/>
          </a:xfrm>
          <a:prstGeom prst="wedgeRoundRectCallout">
            <a:avLst>
              <a:gd name="adj1" fmla="val 8509"/>
              <a:gd name="adj2" fmla="val 127649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48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Wait-Free Layered Set Agreement Protocol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11481" y="1970088"/>
            <a:ext cx="8321040" cy="440120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shared </a:t>
            </a:r>
            <a:r>
              <a:rPr lang="en-US" sz="2800" b="1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array 0..N-1,0..n of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Value</a:t>
            </a:r>
          </a:p>
          <a:p>
            <a:pPr algn="l"/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shared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SA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array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0..N-1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of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i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k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-</a:t>
            </a:r>
            <a:r>
              <a:rPr lang="en-US" sz="28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SetAgree</a:t>
            </a:r>
            <a:endParaRPr lang="en-US" sz="2800" b="1" dirty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view := input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for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:= 0 to N-1 do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view: View := SA[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].decide(view)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immediate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][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 := view;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snap := snapshot(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][*])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view := values(snap)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return </a:t>
            </a:r>
            <a:r>
              <a:rPr lang="el-GR" sz="2800" b="1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δ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(view)</a:t>
            </a:r>
            <a:endParaRPr lang="en-US" sz="2800" b="1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2992631" y="3464590"/>
            <a:ext cx="532549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per-level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-set agreement object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411481" y="2451600"/>
            <a:ext cx="7452359" cy="483110"/>
          </a:xfrm>
          <a:prstGeom prst="wedgeRoundRectCallout">
            <a:avLst>
              <a:gd name="adj1" fmla="val 8509"/>
              <a:gd name="adj2" fmla="val 127649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48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Wait-Free Layered Set Agreement Protocol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11481" y="1970088"/>
            <a:ext cx="8321040" cy="440120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shared </a:t>
            </a:r>
            <a:r>
              <a:rPr lang="en-US" sz="2800" b="1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array 0..N-1,0..n of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Value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shared SA array 0..N-1 of </a:t>
            </a:r>
            <a:r>
              <a:rPr lang="en-US" sz="2800" b="1" i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k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-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SetAgree</a:t>
            </a:r>
            <a:endParaRPr lang="en-US" sz="2800" b="1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view := input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for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:= 0 to N-1 do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view: View := SA[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].decide(view)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immediate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][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 := view;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snap := snapshot(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][*])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view := values(snap)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return </a:t>
            </a:r>
            <a:r>
              <a:rPr lang="el-GR" sz="2800" b="1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δ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(view)</a:t>
            </a:r>
            <a:endParaRPr lang="en-US" sz="2800" b="1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006920" y="3925402"/>
            <a:ext cx="402385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initial view is input value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ounded Rectangular Callout 8"/>
          <p:cNvSpPr/>
          <p:nvPr/>
        </p:nvSpPr>
        <p:spPr bwMode="auto">
          <a:xfrm>
            <a:off x="293712" y="2868160"/>
            <a:ext cx="3196248" cy="483110"/>
          </a:xfrm>
          <a:prstGeom prst="wedgeRoundRectCallout">
            <a:avLst>
              <a:gd name="adj1" fmla="val 12810"/>
              <a:gd name="adj2" fmla="val 143422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31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Wait-Free Layered Set Agreement Protocol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11481" y="1970088"/>
            <a:ext cx="8321040" cy="440120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shared </a:t>
            </a:r>
            <a:r>
              <a:rPr lang="en-US" sz="2800" b="1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array 0..N-1,0..n of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Value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shared SA array 0..N-1 of </a:t>
            </a:r>
            <a:r>
              <a:rPr lang="en-US" sz="2800" b="1" i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k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-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SetAgree</a:t>
            </a:r>
            <a:endParaRPr lang="en-US" sz="2800" b="1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view := input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for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:= 0 to N-1 do</a:t>
            </a:r>
          </a:p>
          <a:p>
            <a:pPr algn="l"/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view: View := SA[</a:t>
            </a:r>
            <a:r>
              <a:rPr lang="en-US" sz="2800" b="1" dirty="0">
                <a:latin typeface="Script MT Bold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].decide(view)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immediate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][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 := view;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snap := snapshot(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][*])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view := values(snap)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return </a:t>
            </a:r>
            <a:r>
              <a:rPr lang="el-GR" sz="2800" b="1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δ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(view)</a:t>
            </a:r>
            <a:endParaRPr lang="en-US" sz="2800" b="1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327332" y="4668550"/>
            <a:ext cx="710162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do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-set agreement with others at this level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777240" y="3655560"/>
            <a:ext cx="7086600" cy="483110"/>
          </a:xfrm>
          <a:prstGeom prst="wedgeRoundRectCallout">
            <a:avLst>
              <a:gd name="adj1" fmla="val 8509"/>
              <a:gd name="adj2" fmla="val 127649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39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Wait-Free Layered Set Agreement Protocol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11481" y="1970088"/>
            <a:ext cx="8321040" cy="440120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shared </a:t>
            </a:r>
            <a:r>
              <a:rPr lang="en-US" sz="2800" b="1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array 0..N-1,0..n of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Value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shared SA array 0..N-1 of </a:t>
            </a:r>
            <a:r>
              <a:rPr lang="en-US" sz="2800" b="1" i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k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-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SetAgree</a:t>
            </a:r>
            <a:endParaRPr lang="en-US" sz="2800" b="1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view := input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for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:= 0 to N-1 do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view: View := SA[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].decide(view)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immediate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8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>
                <a:latin typeface="Script MT Bold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][</a:t>
            </a:r>
            <a:r>
              <a:rPr lang="en-US" sz="28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] := view;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 snap := snapshot(</a:t>
            </a:r>
            <a:r>
              <a:rPr lang="en-US" sz="28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>
                <a:latin typeface="Script MT Bold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][*])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view := values(snap)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return </a:t>
            </a:r>
            <a:r>
              <a:rPr lang="el-GR" sz="2800" b="1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δ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(view)</a:t>
            </a:r>
            <a:endParaRPr lang="en-US" sz="2800" b="1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3377676" y="2654330"/>
            <a:ext cx="470513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then do immediate snapshot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701040" y="4240280"/>
            <a:ext cx="7086600" cy="1230880"/>
          </a:xfrm>
          <a:prstGeom prst="wedgeRoundRectCallout">
            <a:avLst>
              <a:gd name="adj1" fmla="val 32810"/>
              <a:gd name="adj2" fmla="val -117502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394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Wait-Free Layered Set Agreement Protocol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11481" y="1970088"/>
            <a:ext cx="8321040" cy="440120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shared </a:t>
            </a:r>
            <a:r>
              <a:rPr lang="en-US" sz="2800" b="1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array 0..N-1,0..n of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Value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shared SA array 0..N-1 of </a:t>
            </a:r>
            <a:r>
              <a:rPr lang="en-US" sz="2800" b="1" i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k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-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SetAgree</a:t>
            </a:r>
            <a:endParaRPr lang="en-US" sz="2800" b="1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view := input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for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:= 0 to N-1 do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view: View := SA[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].decide(view)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immediate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][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 := view;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snap := snapshot(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][*])</a:t>
            </a: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view := values(snap)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return </a:t>
            </a:r>
            <a:r>
              <a:rPr lang="el-GR" sz="2800" b="1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δ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(view)</a:t>
            </a:r>
            <a:endParaRPr lang="en-US" sz="2800" b="1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602086" y="3909080"/>
            <a:ext cx="502092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new view is set of values seen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ounded Rectangular Callout 8"/>
          <p:cNvSpPr/>
          <p:nvPr/>
        </p:nvSpPr>
        <p:spPr bwMode="auto">
          <a:xfrm>
            <a:off x="807720" y="5314949"/>
            <a:ext cx="4392930" cy="577809"/>
          </a:xfrm>
          <a:prstGeom prst="wedgeRoundRectCallout">
            <a:avLst>
              <a:gd name="adj1" fmla="val 8830"/>
              <a:gd name="adj2" fmla="val -177040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11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Protocol Complex Lemma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700156" y="1825672"/>
            <a:ext cx="6696064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>
                <a:latin typeface="Arial" pitchFamily="34" charset="0"/>
                <a:cs typeface="Arial" pitchFamily="34" charset="0"/>
              </a:rPr>
              <a:t>If 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P</a:t>
            </a:r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400" b="1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¥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a </a:t>
            </a:r>
            <a:r>
              <a:rPr lang="en-US" sz="24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-set layered snapshot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protocol …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2223009" y="2967335"/>
            <a:ext cx="5173211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>then 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P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equal to </a:t>
            </a:r>
            <a:r>
              <a:rPr lang="en-US" sz="24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Bary</a:t>
            </a:r>
            <a:r>
              <a:rPr lang="en-US" sz="2400" i="1" baseline="30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N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skel</a:t>
            </a:r>
            <a:r>
              <a:rPr lang="en-US" sz="2400" i="1" baseline="30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k</a:t>
            </a:r>
            <a:r>
              <a:rPr lang="en-US" sz="2400" baseline="30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-1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, …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5041088" y="4155165"/>
            <a:ext cx="2355132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>for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some </a:t>
            </a:r>
            <a:r>
              <a:rPr lang="en-US" sz="24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 </a:t>
            </a:r>
            <a:r>
              <a:rPr lang="en-US" sz="2400" i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¸</a:t>
            </a:r>
            <a:r>
              <a:rPr lang="en-US" sz="24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992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Theorem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700156" y="1825672"/>
            <a:ext cx="7749237" cy="83099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>
                <a:latin typeface="Arial" pitchFamily="34" charset="0"/>
                <a:cs typeface="Arial" pitchFamily="34" charset="0"/>
              </a:rPr>
              <a:t>The colorless task 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4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has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 wait-free </a:t>
            </a:r>
            <a:r>
              <a:rPr lang="en-US" sz="24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-set layered</a:t>
            </a:r>
          </a:p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>snapshot protocol …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700156" y="2935623"/>
            <a:ext cx="2220480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>if and only if …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134677" y="3345662"/>
            <a:ext cx="3711272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>there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a continuous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map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600703" y="3758407"/>
            <a:ext cx="2565126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|</a:t>
            </a:r>
            <a:r>
              <a:rPr lang="en-US" sz="24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skel</a:t>
            </a:r>
            <a:r>
              <a:rPr lang="en-US" sz="2400" i="1" baseline="30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k-1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 </a:t>
            </a:r>
            <a:r>
              <a:rPr lang="en-US" sz="24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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|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</a:t>
            </a:r>
            <a:endParaRPr lang="en-US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2269336" y="4156929"/>
            <a:ext cx="1963999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>carried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by </a:t>
            </a:r>
            <a:r>
              <a:rPr lang="en-US" sz="24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570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Theorem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700156" y="1825672"/>
            <a:ext cx="7749237" cy="83099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The colorless task 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400" b="1" dirty="0" smtClean="0">
                <a:solidFill>
                  <a:schemeClr val="bg1">
                    <a:lumMod val="75000"/>
                  </a:schemeClr>
                </a:solidFill>
                <a:latin typeface="cmsy10"/>
                <a:cs typeface="Arial" pitchFamily="34" charset="0"/>
              </a:rPr>
              <a:t>I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400" b="1" dirty="0" smtClean="0">
                <a:solidFill>
                  <a:schemeClr val="bg1">
                    <a:lumMod val="75000"/>
                  </a:schemeClr>
                </a:solidFill>
                <a:latin typeface="cmsy10"/>
                <a:cs typeface="Arial" pitchFamily="34" charset="0"/>
              </a:rPr>
              <a:t>O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cmmi10"/>
                <a:cs typeface="Arial" pitchFamily="34" charset="0"/>
              </a:rPr>
              <a:t>¢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has 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 wait-free </a:t>
            </a:r>
            <a:r>
              <a:rPr lang="en-US" sz="2400" i="1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-set layered</a:t>
            </a:r>
          </a:p>
          <a:p>
            <a:pPr algn="l"/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snapshot protocol …</a:t>
            </a:r>
            <a:endParaRPr lang="en-US" sz="2400" dirty="0">
              <a:solidFill>
                <a:schemeClr val="bg1">
                  <a:lumMod val="75000"/>
                </a:schemeClr>
              </a:solidFill>
              <a:latin typeface="cmmi10"/>
              <a:cs typeface="Arial" pitchFamily="34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700156" y="2935623"/>
            <a:ext cx="2220480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if and only if …</a:t>
            </a:r>
            <a:endParaRPr lang="en-US" sz="2400" dirty="0">
              <a:solidFill>
                <a:schemeClr val="bg1">
                  <a:lumMod val="75000"/>
                </a:schemeClr>
              </a:solidFill>
              <a:latin typeface="cmmi1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134677" y="3345662"/>
            <a:ext cx="3711272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there </a:t>
            </a: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is a continuous 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map</a:t>
            </a:r>
            <a:endParaRPr lang="en-US" sz="2400" dirty="0">
              <a:solidFill>
                <a:schemeClr val="bg1">
                  <a:lumMod val="75000"/>
                </a:schemeClr>
              </a:solidFill>
              <a:latin typeface="cmmi1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600703" y="3758407"/>
            <a:ext cx="2565126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|</a:t>
            </a:r>
            <a:r>
              <a:rPr lang="en-US" sz="24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skel</a:t>
            </a:r>
            <a:r>
              <a:rPr lang="en-US" sz="2400" i="1" baseline="30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k-1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 </a:t>
            </a:r>
            <a:r>
              <a:rPr lang="en-US" sz="24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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|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</a:t>
            </a:r>
            <a:endParaRPr lang="en-US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2269336" y="4156929"/>
            <a:ext cx="1963999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carried </a:t>
            </a: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by 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cmmi10"/>
                <a:cs typeface="Arial" pitchFamily="34" charset="0"/>
              </a:rPr>
              <a:t>¢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solidFill>
                <a:schemeClr val="bg1">
                  <a:lumMod val="75000"/>
                </a:schemeClr>
              </a:solidFill>
              <a:latin typeface="cmmi10"/>
              <a:cs typeface="Arial" pitchFamily="34" charset="0"/>
            </a:endParaRP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2424545" y="3758407"/>
            <a:ext cx="496091" cy="398522"/>
          </a:xfrm>
          <a:prstGeom prst="wedgeRoundRectCallout">
            <a:avLst>
              <a:gd name="adj1" fmla="val 250063"/>
              <a:gd name="adj2" fmla="val 340618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4028863" y="5154456"/>
            <a:ext cx="3948517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-1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skeleton, not </a:t>
            </a:r>
            <a:r>
              <a:rPr lang="en-US" sz="24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-skeleton!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779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904422" y="1686764"/>
            <a:ext cx="334258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Overview of Models</a:t>
            </a: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904422" y="2484218"/>
            <a:ext cx="574548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i="1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-resilient layered snapshot models</a:t>
            </a:r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904422" y="3281672"/>
            <a:ext cx="672331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Layered Snapshots with </a:t>
            </a:r>
            <a:r>
              <a:rPr lang="en-US" sz="2800" i="1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-set agreement</a:t>
            </a:r>
          </a:p>
        </p:txBody>
      </p:sp>
      <p:sp>
        <p:nvSpPr>
          <p:cNvPr id="14" name="Text Box 122"/>
          <p:cNvSpPr txBox="1">
            <a:spLocks noChangeArrowheads="1"/>
          </p:cNvSpPr>
          <p:nvPr/>
        </p:nvSpPr>
        <p:spPr bwMode="auto">
          <a:xfrm>
            <a:off x="904422" y="4079126"/>
            <a:ext cx="208422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Adversaries</a:t>
            </a:r>
          </a:p>
        </p:txBody>
      </p:sp>
      <p:sp>
        <p:nvSpPr>
          <p:cNvPr id="15" name="Text Box 122"/>
          <p:cNvSpPr txBox="1">
            <a:spLocks noChangeArrowheads="1"/>
          </p:cNvSpPr>
          <p:nvPr/>
        </p:nvSpPr>
        <p:spPr bwMode="auto">
          <a:xfrm>
            <a:off x="904422" y="4876580"/>
            <a:ext cx="452078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Message-Passing Systems</a:t>
            </a: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</a:rPr>
              <a:t>Distributed Computing through Combinatorial Topology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904422" y="5674032"/>
            <a:ext cx="202491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Decidability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00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AutoShape 2"/>
          <p:cNvSpPr>
            <a:spLocks noChangeArrowheads="1"/>
          </p:cNvSpPr>
          <p:nvPr/>
        </p:nvSpPr>
        <p:spPr bwMode="auto">
          <a:xfrm>
            <a:off x="1868457" y="2250500"/>
            <a:ext cx="1899548" cy="1160409"/>
          </a:xfrm>
          <a:custGeom>
            <a:avLst/>
            <a:gdLst>
              <a:gd name="T0" fmla="*/ 516665665 w 21600"/>
              <a:gd name="T1" fmla="*/ 0 h 21600"/>
              <a:gd name="T2" fmla="*/ 151315970 w 21600"/>
              <a:gd name="T3" fmla="*/ 56468592 h 21600"/>
              <a:gd name="T4" fmla="*/ 0 w 21600"/>
              <a:gd name="T5" fmla="*/ 192810918 h 21600"/>
              <a:gd name="T6" fmla="*/ 151315970 w 21600"/>
              <a:gd name="T7" fmla="*/ 329153127 h 21600"/>
              <a:gd name="T8" fmla="*/ 516665665 w 21600"/>
              <a:gd name="T9" fmla="*/ 385621569 h 21600"/>
              <a:gd name="T10" fmla="*/ 882015196 w 21600"/>
              <a:gd name="T11" fmla="*/ 329153127 h 21600"/>
              <a:gd name="T12" fmla="*/ 1033331330 w 21600"/>
              <a:gd name="T13" fmla="*/ 192810918 h 21600"/>
              <a:gd name="T14" fmla="*/ 882015196 w 21600"/>
              <a:gd name="T15" fmla="*/ 5646859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806" y="10800"/>
                </a:moveTo>
                <a:cubicBezTo>
                  <a:pt x="1806" y="15767"/>
                  <a:pt x="5833" y="19794"/>
                  <a:pt x="10800" y="19794"/>
                </a:cubicBezTo>
                <a:cubicBezTo>
                  <a:pt x="15767" y="19794"/>
                  <a:pt x="19794" y="15767"/>
                  <a:pt x="19794" y="10800"/>
                </a:cubicBezTo>
                <a:cubicBezTo>
                  <a:pt x="19794" y="5833"/>
                  <a:pt x="15767" y="1806"/>
                  <a:pt x="10800" y="1806"/>
                </a:cubicBezTo>
                <a:cubicBezTo>
                  <a:pt x="5833" y="1806"/>
                  <a:pt x="1806" y="5833"/>
                  <a:pt x="1806" y="10800"/>
                </a:cubicBezTo>
                <a:close/>
              </a:path>
            </a:pathLst>
          </a:custGeom>
          <a:solidFill>
            <a:schemeClr val="accent1">
              <a:alpha val="23921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69" name="AutoShape 3"/>
          <p:cNvSpPr>
            <a:spLocks noChangeArrowheads="1"/>
          </p:cNvSpPr>
          <p:nvPr/>
        </p:nvSpPr>
        <p:spPr bwMode="auto">
          <a:xfrm>
            <a:off x="1353357" y="3022192"/>
            <a:ext cx="1899548" cy="1160409"/>
          </a:xfrm>
          <a:custGeom>
            <a:avLst/>
            <a:gdLst>
              <a:gd name="T0" fmla="*/ 516665665 w 21600"/>
              <a:gd name="T1" fmla="*/ 0 h 21600"/>
              <a:gd name="T2" fmla="*/ 151315970 w 21600"/>
              <a:gd name="T3" fmla="*/ 56468592 h 21600"/>
              <a:gd name="T4" fmla="*/ 0 w 21600"/>
              <a:gd name="T5" fmla="*/ 192810918 h 21600"/>
              <a:gd name="T6" fmla="*/ 151315970 w 21600"/>
              <a:gd name="T7" fmla="*/ 329153127 h 21600"/>
              <a:gd name="T8" fmla="*/ 516665665 w 21600"/>
              <a:gd name="T9" fmla="*/ 385621569 h 21600"/>
              <a:gd name="T10" fmla="*/ 882015196 w 21600"/>
              <a:gd name="T11" fmla="*/ 329153127 h 21600"/>
              <a:gd name="T12" fmla="*/ 1033331330 w 21600"/>
              <a:gd name="T13" fmla="*/ 192810918 h 21600"/>
              <a:gd name="T14" fmla="*/ 882015196 w 21600"/>
              <a:gd name="T15" fmla="*/ 5646859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806" y="10800"/>
                </a:moveTo>
                <a:cubicBezTo>
                  <a:pt x="1806" y="15767"/>
                  <a:pt x="5833" y="19794"/>
                  <a:pt x="10800" y="19794"/>
                </a:cubicBezTo>
                <a:cubicBezTo>
                  <a:pt x="15767" y="19794"/>
                  <a:pt x="19794" y="15767"/>
                  <a:pt x="19794" y="10800"/>
                </a:cubicBezTo>
                <a:cubicBezTo>
                  <a:pt x="19794" y="5833"/>
                  <a:pt x="15767" y="1806"/>
                  <a:pt x="10800" y="1806"/>
                </a:cubicBezTo>
                <a:cubicBezTo>
                  <a:pt x="5833" y="1806"/>
                  <a:pt x="1806" y="5833"/>
                  <a:pt x="1806" y="10800"/>
                </a:cubicBezTo>
                <a:close/>
              </a:path>
            </a:pathLst>
          </a:custGeom>
          <a:solidFill>
            <a:schemeClr val="accent2">
              <a:alpha val="23921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1" name="AutoShape 5"/>
          <p:cNvSpPr>
            <a:spLocks noChangeArrowheads="1"/>
          </p:cNvSpPr>
          <p:nvPr/>
        </p:nvSpPr>
        <p:spPr bwMode="auto">
          <a:xfrm>
            <a:off x="692728" y="2212841"/>
            <a:ext cx="1899548" cy="1160409"/>
          </a:xfrm>
          <a:custGeom>
            <a:avLst/>
            <a:gdLst>
              <a:gd name="T0" fmla="*/ 516665665 w 21600"/>
              <a:gd name="T1" fmla="*/ 0 h 21600"/>
              <a:gd name="T2" fmla="*/ 151315970 w 21600"/>
              <a:gd name="T3" fmla="*/ 56468592 h 21600"/>
              <a:gd name="T4" fmla="*/ 0 w 21600"/>
              <a:gd name="T5" fmla="*/ 192810918 h 21600"/>
              <a:gd name="T6" fmla="*/ 151315970 w 21600"/>
              <a:gd name="T7" fmla="*/ 329153127 h 21600"/>
              <a:gd name="T8" fmla="*/ 516665665 w 21600"/>
              <a:gd name="T9" fmla="*/ 385621569 h 21600"/>
              <a:gd name="T10" fmla="*/ 882015196 w 21600"/>
              <a:gd name="T11" fmla="*/ 329153127 h 21600"/>
              <a:gd name="T12" fmla="*/ 1033331330 w 21600"/>
              <a:gd name="T13" fmla="*/ 192810918 h 21600"/>
              <a:gd name="T14" fmla="*/ 882015196 w 21600"/>
              <a:gd name="T15" fmla="*/ 5646859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806" y="10800"/>
                </a:moveTo>
                <a:cubicBezTo>
                  <a:pt x="1806" y="15767"/>
                  <a:pt x="5833" y="19794"/>
                  <a:pt x="10800" y="19794"/>
                </a:cubicBezTo>
                <a:cubicBezTo>
                  <a:pt x="15767" y="19794"/>
                  <a:pt x="19794" y="15767"/>
                  <a:pt x="19794" y="10800"/>
                </a:cubicBezTo>
                <a:cubicBezTo>
                  <a:pt x="19794" y="5833"/>
                  <a:pt x="15767" y="1806"/>
                  <a:pt x="10800" y="1806"/>
                </a:cubicBezTo>
                <a:cubicBezTo>
                  <a:pt x="5833" y="1806"/>
                  <a:pt x="1806" y="5833"/>
                  <a:pt x="1806" y="10800"/>
                </a:cubicBezTo>
                <a:close/>
              </a:path>
            </a:pathLst>
          </a:custGeom>
          <a:solidFill>
            <a:srgbClr val="FF7C80">
              <a:alpha val="23921"/>
            </a:srgb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1220593" y="2609857"/>
            <a:ext cx="582120" cy="520844"/>
            <a:chOff x="3168" y="1824"/>
            <a:chExt cx="912" cy="816"/>
          </a:xfrm>
        </p:grpSpPr>
        <p:sp>
          <p:nvSpPr>
            <p:cNvPr id="36904" name="Freeform 18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05" name="Freeform 19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06" name="Freeform 20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07" name="Freeform 21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08" name="Freeform 22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09" name="Freeform 23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10" name="Freeform 24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11" name="Freeform 25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12" name="Freeform 26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38"/>
          <p:cNvGrpSpPr>
            <a:grpSpLocks/>
          </p:cNvGrpSpPr>
          <p:nvPr/>
        </p:nvGrpSpPr>
        <p:grpSpPr bwMode="auto">
          <a:xfrm>
            <a:off x="1949519" y="3403888"/>
            <a:ext cx="711693" cy="428292"/>
            <a:chOff x="1295" y="669"/>
            <a:chExt cx="1115" cy="671"/>
          </a:xfrm>
        </p:grpSpPr>
        <p:sp>
          <p:nvSpPr>
            <p:cNvPr id="36886" name="Freeform 39"/>
            <p:cNvSpPr>
              <a:spLocks/>
            </p:cNvSpPr>
            <p:nvPr/>
          </p:nvSpPr>
          <p:spPr bwMode="auto">
            <a:xfrm>
              <a:off x="1344" y="720"/>
              <a:ext cx="912" cy="480"/>
            </a:xfrm>
            <a:custGeom>
              <a:avLst/>
              <a:gdLst>
                <a:gd name="T0" fmla="*/ 0 w 912"/>
                <a:gd name="T1" fmla="*/ 0 h 624"/>
                <a:gd name="T2" fmla="*/ 384 w 912"/>
                <a:gd name="T3" fmla="*/ 480 h 624"/>
                <a:gd name="T4" fmla="*/ 912 w 912"/>
                <a:gd name="T5" fmla="*/ 480 h 624"/>
                <a:gd name="T6" fmla="*/ 384 w 912"/>
                <a:gd name="T7" fmla="*/ 0 h 624"/>
                <a:gd name="T8" fmla="*/ 0 w 912"/>
                <a:gd name="T9" fmla="*/ 0 h 6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2"/>
                <a:gd name="T16" fmla="*/ 0 h 624"/>
                <a:gd name="T17" fmla="*/ 912 w 912"/>
                <a:gd name="T18" fmla="*/ 624 h 6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2" h="624">
                  <a:moveTo>
                    <a:pt x="0" y="0"/>
                  </a:moveTo>
                  <a:lnTo>
                    <a:pt x="384" y="624"/>
                  </a:lnTo>
                  <a:lnTo>
                    <a:pt x="912" y="624"/>
                  </a:lnTo>
                  <a:lnTo>
                    <a:pt x="38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87" name="Rectangle 40"/>
            <p:cNvSpPr>
              <a:spLocks noChangeArrowheads="1"/>
            </p:cNvSpPr>
            <p:nvPr/>
          </p:nvSpPr>
          <p:spPr bwMode="auto">
            <a:xfrm>
              <a:off x="1728" y="1200"/>
              <a:ext cx="530" cy="140"/>
            </a:xfrm>
            <a:prstGeom prst="rect">
              <a:avLst/>
            </a:prstGeom>
            <a:solidFill>
              <a:srgbClr val="DDDDDD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88" name="Freeform 41"/>
            <p:cNvSpPr>
              <a:spLocks/>
            </p:cNvSpPr>
            <p:nvPr/>
          </p:nvSpPr>
          <p:spPr bwMode="auto">
            <a:xfrm>
              <a:off x="1335" y="720"/>
              <a:ext cx="393" cy="615"/>
            </a:xfrm>
            <a:custGeom>
              <a:avLst/>
              <a:gdLst>
                <a:gd name="T0" fmla="*/ 9 w 393"/>
                <a:gd name="T1" fmla="*/ 0 h 615"/>
                <a:gd name="T2" fmla="*/ 0 w 393"/>
                <a:gd name="T3" fmla="*/ 121 h 615"/>
                <a:gd name="T4" fmla="*/ 393 w 393"/>
                <a:gd name="T5" fmla="*/ 615 h 615"/>
                <a:gd name="T6" fmla="*/ 393 w 393"/>
                <a:gd name="T7" fmla="*/ 480 h 615"/>
                <a:gd name="T8" fmla="*/ 9 w 393"/>
                <a:gd name="T9" fmla="*/ 0 h 6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3"/>
                <a:gd name="T16" fmla="*/ 0 h 615"/>
                <a:gd name="T17" fmla="*/ 393 w 393"/>
                <a:gd name="T18" fmla="*/ 615 h 6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3" h="615">
                  <a:moveTo>
                    <a:pt x="9" y="0"/>
                  </a:moveTo>
                  <a:lnTo>
                    <a:pt x="0" y="121"/>
                  </a:lnTo>
                  <a:lnTo>
                    <a:pt x="393" y="615"/>
                  </a:lnTo>
                  <a:lnTo>
                    <a:pt x="393" y="48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DDDDDD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89" name="Freeform 42"/>
            <p:cNvSpPr>
              <a:spLocks/>
            </p:cNvSpPr>
            <p:nvPr/>
          </p:nvSpPr>
          <p:spPr bwMode="auto">
            <a:xfrm>
              <a:off x="1335" y="912"/>
              <a:ext cx="537" cy="359"/>
            </a:xfrm>
            <a:custGeom>
              <a:avLst/>
              <a:gdLst>
                <a:gd name="T0" fmla="*/ 338 w 537"/>
                <a:gd name="T1" fmla="*/ 258 h 359"/>
                <a:gd name="T2" fmla="*/ 345 w 537"/>
                <a:gd name="T3" fmla="*/ 336 h 359"/>
                <a:gd name="T4" fmla="*/ 164 w 537"/>
                <a:gd name="T5" fmla="*/ 359 h 359"/>
                <a:gd name="T6" fmla="*/ 0 w 537"/>
                <a:gd name="T7" fmla="*/ 176 h 359"/>
                <a:gd name="T8" fmla="*/ 281 w 537"/>
                <a:gd name="T9" fmla="*/ 0 h 359"/>
                <a:gd name="T10" fmla="*/ 537 w 537"/>
                <a:gd name="T11" fmla="*/ 122 h 359"/>
                <a:gd name="T12" fmla="*/ 505 w 537"/>
                <a:gd name="T13" fmla="*/ 153 h 359"/>
                <a:gd name="T14" fmla="*/ 274 w 537"/>
                <a:gd name="T15" fmla="*/ 75 h 359"/>
                <a:gd name="T16" fmla="*/ 91 w 537"/>
                <a:gd name="T17" fmla="*/ 176 h 359"/>
                <a:gd name="T18" fmla="*/ 201 w 537"/>
                <a:gd name="T19" fmla="*/ 304 h 359"/>
                <a:gd name="T20" fmla="*/ 338 w 537"/>
                <a:gd name="T21" fmla="*/ 258 h 3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37"/>
                <a:gd name="T34" fmla="*/ 0 h 359"/>
                <a:gd name="T35" fmla="*/ 537 w 537"/>
                <a:gd name="T36" fmla="*/ 359 h 35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37" h="359">
                  <a:moveTo>
                    <a:pt x="338" y="258"/>
                  </a:moveTo>
                  <a:lnTo>
                    <a:pt x="345" y="336"/>
                  </a:lnTo>
                  <a:lnTo>
                    <a:pt x="164" y="359"/>
                  </a:lnTo>
                  <a:lnTo>
                    <a:pt x="0" y="176"/>
                  </a:lnTo>
                  <a:lnTo>
                    <a:pt x="281" y="0"/>
                  </a:lnTo>
                  <a:lnTo>
                    <a:pt x="537" y="122"/>
                  </a:lnTo>
                  <a:lnTo>
                    <a:pt x="505" y="153"/>
                  </a:lnTo>
                  <a:lnTo>
                    <a:pt x="274" y="75"/>
                  </a:lnTo>
                  <a:lnTo>
                    <a:pt x="91" y="176"/>
                  </a:lnTo>
                  <a:lnTo>
                    <a:pt x="201" y="304"/>
                  </a:lnTo>
                  <a:lnTo>
                    <a:pt x="338" y="25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90" name="Freeform 43"/>
            <p:cNvSpPr>
              <a:spLocks/>
            </p:cNvSpPr>
            <p:nvPr/>
          </p:nvSpPr>
          <p:spPr bwMode="auto">
            <a:xfrm>
              <a:off x="1309" y="789"/>
              <a:ext cx="419" cy="245"/>
            </a:xfrm>
            <a:custGeom>
              <a:avLst/>
              <a:gdLst>
                <a:gd name="T0" fmla="*/ 264 w 537"/>
                <a:gd name="T1" fmla="*/ 176 h 359"/>
                <a:gd name="T2" fmla="*/ 269 w 537"/>
                <a:gd name="T3" fmla="*/ 229 h 359"/>
                <a:gd name="T4" fmla="*/ 128 w 537"/>
                <a:gd name="T5" fmla="*/ 245 h 359"/>
                <a:gd name="T6" fmla="*/ 0 w 537"/>
                <a:gd name="T7" fmla="*/ 120 h 359"/>
                <a:gd name="T8" fmla="*/ 219 w 537"/>
                <a:gd name="T9" fmla="*/ 0 h 359"/>
                <a:gd name="T10" fmla="*/ 419 w 537"/>
                <a:gd name="T11" fmla="*/ 83 h 359"/>
                <a:gd name="T12" fmla="*/ 394 w 537"/>
                <a:gd name="T13" fmla="*/ 104 h 359"/>
                <a:gd name="T14" fmla="*/ 214 w 537"/>
                <a:gd name="T15" fmla="*/ 51 h 359"/>
                <a:gd name="T16" fmla="*/ 71 w 537"/>
                <a:gd name="T17" fmla="*/ 120 h 359"/>
                <a:gd name="T18" fmla="*/ 157 w 537"/>
                <a:gd name="T19" fmla="*/ 207 h 359"/>
                <a:gd name="T20" fmla="*/ 264 w 537"/>
                <a:gd name="T21" fmla="*/ 176 h 3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37"/>
                <a:gd name="T34" fmla="*/ 0 h 359"/>
                <a:gd name="T35" fmla="*/ 537 w 537"/>
                <a:gd name="T36" fmla="*/ 359 h 35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37" h="359">
                  <a:moveTo>
                    <a:pt x="338" y="258"/>
                  </a:moveTo>
                  <a:lnTo>
                    <a:pt x="345" y="336"/>
                  </a:lnTo>
                  <a:lnTo>
                    <a:pt x="164" y="359"/>
                  </a:lnTo>
                  <a:lnTo>
                    <a:pt x="0" y="176"/>
                  </a:lnTo>
                  <a:lnTo>
                    <a:pt x="281" y="0"/>
                  </a:lnTo>
                  <a:lnTo>
                    <a:pt x="537" y="122"/>
                  </a:lnTo>
                  <a:lnTo>
                    <a:pt x="505" y="153"/>
                  </a:lnTo>
                  <a:lnTo>
                    <a:pt x="274" y="75"/>
                  </a:lnTo>
                  <a:lnTo>
                    <a:pt x="91" y="176"/>
                  </a:lnTo>
                  <a:lnTo>
                    <a:pt x="201" y="304"/>
                  </a:lnTo>
                  <a:lnTo>
                    <a:pt x="338" y="25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91" name="Freeform 44"/>
            <p:cNvSpPr>
              <a:spLocks/>
            </p:cNvSpPr>
            <p:nvPr/>
          </p:nvSpPr>
          <p:spPr bwMode="auto">
            <a:xfrm>
              <a:off x="1295" y="672"/>
              <a:ext cx="320" cy="240"/>
            </a:xfrm>
            <a:custGeom>
              <a:avLst/>
              <a:gdLst>
                <a:gd name="T0" fmla="*/ 201 w 537"/>
                <a:gd name="T1" fmla="*/ 172 h 359"/>
                <a:gd name="T2" fmla="*/ 206 w 537"/>
                <a:gd name="T3" fmla="*/ 225 h 359"/>
                <a:gd name="T4" fmla="*/ 98 w 537"/>
                <a:gd name="T5" fmla="*/ 240 h 359"/>
                <a:gd name="T6" fmla="*/ 0 w 537"/>
                <a:gd name="T7" fmla="*/ 118 h 359"/>
                <a:gd name="T8" fmla="*/ 167 w 537"/>
                <a:gd name="T9" fmla="*/ 0 h 359"/>
                <a:gd name="T10" fmla="*/ 320 w 537"/>
                <a:gd name="T11" fmla="*/ 82 h 359"/>
                <a:gd name="T12" fmla="*/ 301 w 537"/>
                <a:gd name="T13" fmla="*/ 102 h 359"/>
                <a:gd name="T14" fmla="*/ 163 w 537"/>
                <a:gd name="T15" fmla="*/ 50 h 359"/>
                <a:gd name="T16" fmla="*/ 54 w 537"/>
                <a:gd name="T17" fmla="*/ 118 h 359"/>
                <a:gd name="T18" fmla="*/ 120 w 537"/>
                <a:gd name="T19" fmla="*/ 203 h 359"/>
                <a:gd name="T20" fmla="*/ 201 w 537"/>
                <a:gd name="T21" fmla="*/ 172 h 3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37"/>
                <a:gd name="T34" fmla="*/ 0 h 359"/>
                <a:gd name="T35" fmla="*/ 537 w 537"/>
                <a:gd name="T36" fmla="*/ 359 h 35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37" h="359">
                  <a:moveTo>
                    <a:pt x="338" y="258"/>
                  </a:moveTo>
                  <a:lnTo>
                    <a:pt x="345" y="336"/>
                  </a:lnTo>
                  <a:lnTo>
                    <a:pt x="164" y="359"/>
                  </a:lnTo>
                  <a:lnTo>
                    <a:pt x="0" y="176"/>
                  </a:lnTo>
                  <a:lnTo>
                    <a:pt x="281" y="0"/>
                  </a:lnTo>
                  <a:lnTo>
                    <a:pt x="537" y="122"/>
                  </a:lnTo>
                  <a:lnTo>
                    <a:pt x="505" y="153"/>
                  </a:lnTo>
                  <a:lnTo>
                    <a:pt x="274" y="75"/>
                  </a:lnTo>
                  <a:lnTo>
                    <a:pt x="91" y="176"/>
                  </a:lnTo>
                  <a:lnTo>
                    <a:pt x="201" y="304"/>
                  </a:lnTo>
                  <a:lnTo>
                    <a:pt x="338" y="25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92" name="Freeform 45"/>
            <p:cNvSpPr>
              <a:spLocks/>
            </p:cNvSpPr>
            <p:nvPr/>
          </p:nvSpPr>
          <p:spPr bwMode="auto">
            <a:xfrm>
              <a:off x="1770" y="789"/>
              <a:ext cx="419" cy="245"/>
            </a:xfrm>
            <a:custGeom>
              <a:avLst/>
              <a:gdLst>
                <a:gd name="T0" fmla="*/ 241 w 419"/>
                <a:gd name="T1" fmla="*/ 171 h 245"/>
                <a:gd name="T2" fmla="*/ 260 w 419"/>
                <a:gd name="T3" fmla="*/ 217 h 245"/>
                <a:gd name="T4" fmla="*/ 291 w 419"/>
                <a:gd name="T5" fmla="*/ 245 h 245"/>
                <a:gd name="T6" fmla="*/ 419 w 419"/>
                <a:gd name="T7" fmla="*/ 120 h 245"/>
                <a:gd name="T8" fmla="*/ 200 w 419"/>
                <a:gd name="T9" fmla="*/ 0 h 245"/>
                <a:gd name="T10" fmla="*/ 0 w 419"/>
                <a:gd name="T11" fmla="*/ 83 h 245"/>
                <a:gd name="T12" fmla="*/ 25 w 419"/>
                <a:gd name="T13" fmla="*/ 104 h 245"/>
                <a:gd name="T14" fmla="*/ 205 w 419"/>
                <a:gd name="T15" fmla="*/ 51 h 245"/>
                <a:gd name="T16" fmla="*/ 348 w 419"/>
                <a:gd name="T17" fmla="*/ 120 h 245"/>
                <a:gd name="T18" fmla="*/ 262 w 419"/>
                <a:gd name="T19" fmla="*/ 207 h 245"/>
                <a:gd name="T20" fmla="*/ 241 w 419"/>
                <a:gd name="T21" fmla="*/ 171 h 2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19"/>
                <a:gd name="T34" fmla="*/ 0 h 245"/>
                <a:gd name="T35" fmla="*/ 419 w 419"/>
                <a:gd name="T36" fmla="*/ 245 h 24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19" h="245">
                  <a:moveTo>
                    <a:pt x="241" y="171"/>
                  </a:moveTo>
                  <a:lnTo>
                    <a:pt x="260" y="217"/>
                  </a:lnTo>
                  <a:lnTo>
                    <a:pt x="291" y="245"/>
                  </a:lnTo>
                  <a:lnTo>
                    <a:pt x="419" y="120"/>
                  </a:lnTo>
                  <a:lnTo>
                    <a:pt x="200" y="0"/>
                  </a:lnTo>
                  <a:lnTo>
                    <a:pt x="0" y="83"/>
                  </a:lnTo>
                  <a:lnTo>
                    <a:pt x="25" y="104"/>
                  </a:lnTo>
                  <a:lnTo>
                    <a:pt x="205" y="51"/>
                  </a:lnTo>
                  <a:lnTo>
                    <a:pt x="348" y="120"/>
                  </a:lnTo>
                  <a:lnTo>
                    <a:pt x="262" y="207"/>
                  </a:lnTo>
                  <a:lnTo>
                    <a:pt x="241" y="17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93" name="Freeform 46"/>
            <p:cNvSpPr>
              <a:spLocks/>
            </p:cNvSpPr>
            <p:nvPr/>
          </p:nvSpPr>
          <p:spPr bwMode="auto">
            <a:xfrm>
              <a:off x="1673" y="669"/>
              <a:ext cx="320" cy="240"/>
            </a:xfrm>
            <a:custGeom>
              <a:avLst/>
              <a:gdLst>
                <a:gd name="T0" fmla="*/ 201 w 320"/>
                <a:gd name="T1" fmla="*/ 172 h 240"/>
                <a:gd name="T2" fmla="*/ 274 w 320"/>
                <a:gd name="T3" fmla="*/ 227 h 240"/>
                <a:gd name="T4" fmla="*/ 222 w 320"/>
                <a:gd name="T5" fmla="*/ 240 h 240"/>
                <a:gd name="T6" fmla="*/ 320 w 320"/>
                <a:gd name="T7" fmla="*/ 118 h 240"/>
                <a:gd name="T8" fmla="*/ 153 w 320"/>
                <a:gd name="T9" fmla="*/ 0 h 240"/>
                <a:gd name="T10" fmla="*/ 0 w 320"/>
                <a:gd name="T11" fmla="*/ 82 h 240"/>
                <a:gd name="T12" fmla="*/ 19 w 320"/>
                <a:gd name="T13" fmla="*/ 102 h 240"/>
                <a:gd name="T14" fmla="*/ 157 w 320"/>
                <a:gd name="T15" fmla="*/ 50 h 240"/>
                <a:gd name="T16" fmla="*/ 266 w 320"/>
                <a:gd name="T17" fmla="*/ 118 h 240"/>
                <a:gd name="T18" fmla="*/ 200 w 320"/>
                <a:gd name="T19" fmla="*/ 203 h 240"/>
                <a:gd name="T20" fmla="*/ 201 w 320"/>
                <a:gd name="T21" fmla="*/ 172 h 2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20"/>
                <a:gd name="T34" fmla="*/ 0 h 240"/>
                <a:gd name="T35" fmla="*/ 320 w 320"/>
                <a:gd name="T36" fmla="*/ 240 h 24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20" h="240">
                  <a:moveTo>
                    <a:pt x="201" y="172"/>
                  </a:moveTo>
                  <a:lnTo>
                    <a:pt x="274" y="227"/>
                  </a:lnTo>
                  <a:lnTo>
                    <a:pt x="222" y="240"/>
                  </a:lnTo>
                  <a:lnTo>
                    <a:pt x="320" y="118"/>
                  </a:lnTo>
                  <a:lnTo>
                    <a:pt x="153" y="0"/>
                  </a:lnTo>
                  <a:lnTo>
                    <a:pt x="0" y="82"/>
                  </a:lnTo>
                  <a:lnTo>
                    <a:pt x="19" y="102"/>
                  </a:lnTo>
                  <a:lnTo>
                    <a:pt x="157" y="50"/>
                  </a:lnTo>
                  <a:lnTo>
                    <a:pt x="266" y="118"/>
                  </a:lnTo>
                  <a:lnTo>
                    <a:pt x="200" y="203"/>
                  </a:lnTo>
                  <a:lnTo>
                    <a:pt x="201" y="17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94" name="Freeform 47"/>
            <p:cNvSpPr>
              <a:spLocks/>
            </p:cNvSpPr>
            <p:nvPr/>
          </p:nvSpPr>
          <p:spPr bwMode="auto">
            <a:xfrm>
              <a:off x="1873" y="854"/>
              <a:ext cx="537" cy="359"/>
            </a:xfrm>
            <a:custGeom>
              <a:avLst/>
              <a:gdLst>
                <a:gd name="T0" fmla="*/ 349 w 537"/>
                <a:gd name="T1" fmla="*/ 316 h 359"/>
                <a:gd name="T2" fmla="*/ 330 w 537"/>
                <a:gd name="T3" fmla="*/ 307 h 359"/>
                <a:gd name="T4" fmla="*/ 321 w 537"/>
                <a:gd name="T5" fmla="*/ 344 h 359"/>
                <a:gd name="T6" fmla="*/ 373 w 537"/>
                <a:gd name="T7" fmla="*/ 359 h 359"/>
                <a:gd name="T8" fmla="*/ 537 w 537"/>
                <a:gd name="T9" fmla="*/ 176 h 359"/>
                <a:gd name="T10" fmla="*/ 256 w 537"/>
                <a:gd name="T11" fmla="*/ 0 h 359"/>
                <a:gd name="T12" fmla="*/ 0 w 537"/>
                <a:gd name="T13" fmla="*/ 122 h 359"/>
                <a:gd name="T14" fmla="*/ 32 w 537"/>
                <a:gd name="T15" fmla="*/ 153 h 359"/>
                <a:gd name="T16" fmla="*/ 263 w 537"/>
                <a:gd name="T17" fmla="*/ 75 h 359"/>
                <a:gd name="T18" fmla="*/ 446 w 537"/>
                <a:gd name="T19" fmla="*/ 176 h 359"/>
                <a:gd name="T20" fmla="*/ 336 w 537"/>
                <a:gd name="T21" fmla="*/ 304 h 359"/>
                <a:gd name="T22" fmla="*/ 349 w 537"/>
                <a:gd name="T23" fmla="*/ 289 h 359"/>
                <a:gd name="T24" fmla="*/ 330 w 537"/>
                <a:gd name="T25" fmla="*/ 289 h 359"/>
                <a:gd name="T26" fmla="*/ 312 w 537"/>
                <a:gd name="T27" fmla="*/ 289 h 359"/>
                <a:gd name="T28" fmla="*/ 349 w 537"/>
                <a:gd name="T29" fmla="*/ 316 h 3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37"/>
                <a:gd name="T46" fmla="*/ 0 h 359"/>
                <a:gd name="T47" fmla="*/ 537 w 537"/>
                <a:gd name="T48" fmla="*/ 359 h 35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37" h="359">
                  <a:moveTo>
                    <a:pt x="349" y="316"/>
                  </a:moveTo>
                  <a:lnTo>
                    <a:pt x="330" y="307"/>
                  </a:lnTo>
                  <a:lnTo>
                    <a:pt x="321" y="344"/>
                  </a:lnTo>
                  <a:lnTo>
                    <a:pt x="373" y="359"/>
                  </a:lnTo>
                  <a:lnTo>
                    <a:pt x="537" y="176"/>
                  </a:lnTo>
                  <a:lnTo>
                    <a:pt x="256" y="0"/>
                  </a:lnTo>
                  <a:lnTo>
                    <a:pt x="0" y="122"/>
                  </a:lnTo>
                  <a:lnTo>
                    <a:pt x="32" y="153"/>
                  </a:lnTo>
                  <a:lnTo>
                    <a:pt x="263" y="75"/>
                  </a:lnTo>
                  <a:lnTo>
                    <a:pt x="446" y="176"/>
                  </a:lnTo>
                  <a:lnTo>
                    <a:pt x="336" y="304"/>
                  </a:lnTo>
                  <a:lnTo>
                    <a:pt x="349" y="289"/>
                  </a:lnTo>
                  <a:lnTo>
                    <a:pt x="330" y="289"/>
                  </a:lnTo>
                  <a:lnTo>
                    <a:pt x="312" y="289"/>
                  </a:lnTo>
                  <a:lnTo>
                    <a:pt x="349" y="31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0" name="AutoShape 2"/>
          <p:cNvSpPr>
            <a:spLocks noChangeArrowheads="1"/>
          </p:cNvSpPr>
          <p:nvPr/>
        </p:nvSpPr>
        <p:spPr bwMode="auto">
          <a:xfrm>
            <a:off x="6772965" y="2264354"/>
            <a:ext cx="1899548" cy="1160409"/>
          </a:xfrm>
          <a:custGeom>
            <a:avLst/>
            <a:gdLst>
              <a:gd name="T0" fmla="*/ 516665665 w 21600"/>
              <a:gd name="T1" fmla="*/ 0 h 21600"/>
              <a:gd name="T2" fmla="*/ 151315970 w 21600"/>
              <a:gd name="T3" fmla="*/ 56468592 h 21600"/>
              <a:gd name="T4" fmla="*/ 0 w 21600"/>
              <a:gd name="T5" fmla="*/ 192810918 h 21600"/>
              <a:gd name="T6" fmla="*/ 151315970 w 21600"/>
              <a:gd name="T7" fmla="*/ 329153127 h 21600"/>
              <a:gd name="T8" fmla="*/ 516665665 w 21600"/>
              <a:gd name="T9" fmla="*/ 385621569 h 21600"/>
              <a:gd name="T10" fmla="*/ 882015196 w 21600"/>
              <a:gd name="T11" fmla="*/ 329153127 h 21600"/>
              <a:gd name="T12" fmla="*/ 1033331330 w 21600"/>
              <a:gd name="T13" fmla="*/ 192810918 h 21600"/>
              <a:gd name="T14" fmla="*/ 882015196 w 21600"/>
              <a:gd name="T15" fmla="*/ 5646859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806" y="10800"/>
                </a:moveTo>
                <a:cubicBezTo>
                  <a:pt x="1806" y="15767"/>
                  <a:pt x="5833" y="19794"/>
                  <a:pt x="10800" y="19794"/>
                </a:cubicBezTo>
                <a:cubicBezTo>
                  <a:pt x="15767" y="19794"/>
                  <a:pt x="19794" y="15767"/>
                  <a:pt x="19794" y="10800"/>
                </a:cubicBezTo>
                <a:cubicBezTo>
                  <a:pt x="19794" y="5833"/>
                  <a:pt x="15767" y="1806"/>
                  <a:pt x="10800" y="1806"/>
                </a:cubicBezTo>
                <a:cubicBezTo>
                  <a:pt x="5833" y="1806"/>
                  <a:pt x="1806" y="5833"/>
                  <a:pt x="1806" y="10800"/>
                </a:cubicBezTo>
                <a:close/>
              </a:path>
            </a:pathLst>
          </a:custGeom>
          <a:solidFill>
            <a:schemeClr val="accent1">
              <a:alpha val="23921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AutoShape 3"/>
          <p:cNvSpPr>
            <a:spLocks noChangeArrowheads="1"/>
          </p:cNvSpPr>
          <p:nvPr/>
        </p:nvSpPr>
        <p:spPr bwMode="auto">
          <a:xfrm>
            <a:off x="6257865" y="3036046"/>
            <a:ext cx="1899548" cy="1160409"/>
          </a:xfrm>
          <a:custGeom>
            <a:avLst/>
            <a:gdLst>
              <a:gd name="T0" fmla="*/ 516665665 w 21600"/>
              <a:gd name="T1" fmla="*/ 0 h 21600"/>
              <a:gd name="T2" fmla="*/ 151315970 w 21600"/>
              <a:gd name="T3" fmla="*/ 56468592 h 21600"/>
              <a:gd name="T4" fmla="*/ 0 w 21600"/>
              <a:gd name="T5" fmla="*/ 192810918 h 21600"/>
              <a:gd name="T6" fmla="*/ 151315970 w 21600"/>
              <a:gd name="T7" fmla="*/ 329153127 h 21600"/>
              <a:gd name="T8" fmla="*/ 516665665 w 21600"/>
              <a:gd name="T9" fmla="*/ 385621569 h 21600"/>
              <a:gd name="T10" fmla="*/ 882015196 w 21600"/>
              <a:gd name="T11" fmla="*/ 329153127 h 21600"/>
              <a:gd name="T12" fmla="*/ 1033331330 w 21600"/>
              <a:gd name="T13" fmla="*/ 192810918 h 21600"/>
              <a:gd name="T14" fmla="*/ 882015196 w 21600"/>
              <a:gd name="T15" fmla="*/ 5646859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806" y="10800"/>
                </a:moveTo>
                <a:cubicBezTo>
                  <a:pt x="1806" y="15767"/>
                  <a:pt x="5833" y="19794"/>
                  <a:pt x="10800" y="19794"/>
                </a:cubicBezTo>
                <a:cubicBezTo>
                  <a:pt x="15767" y="19794"/>
                  <a:pt x="19794" y="15767"/>
                  <a:pt x="19794" y="10800"/>
                </a:cubicBezTo>
                <a:cubicBezTo>
                  <a:pt x="19794" y="5833"/>
                  <a:pt x="15767" y="1806"/>
                  <a:pt x="10800" y="1806"/>
                </a:cubicBezTo>
                <a:cubicBezTo>
                  <a:pt x="5833" y="1806"/>
                  <a:pt x="1806" y="5833"/>
                  <a:pt x="1806" y="10800"/>
                </a:cubicBezTo>
                <a:close/>
              </a:path>
            </a:pathLst>
          </a:custGeom>
          <a:solidFill>
            <a:schemeClr val="accent2">
              <a:alpha val="23921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AutoShape 5"/>
          <p:cNvSpPr>
            <a:spLocks noChangeArrowheads="1"/>
          </p:cNvSpPr>
          <p:nvPr/>
        </p:nvSpPr>
        <p:spPr bwMode="auto">
          <a:xfrm>
            <a:off x="5597236" y="2226695"/>
            <a:ext cx="1899548" cy="1160409"/>
          </a:xfrm>
          <a:custGeom>
            <a:avLst/>
            <a:gdLst>
              <a:gd name="T0" fmla="*/ 516665665 w 21600"/>
              <a:gd name="T1" fmla="*/ 0 h 21600"/>
              <a:gd name="T2" fmla="*/ 151315970 w 21600"/>
              <a:gd name="T3" fmla="*/ 56468592 h 21600"/>
              <a:gd name="T4" fmla="*/ 0 w 21600"/>
              <a:gd name="T5" fmla="*/ 192810918 h 21600"/>
              <a:gd name="T6" fmla="*/ 151315970 w 21600"/>
              <a:gd name="T7" fmla="*/ 329153127 h 21600"/>
              <a:gd name="T8" fmla="*/ 516665665 w 21600"/>
              <a:gd name="T9" fmla="*/ 385621569 h 21600"/>
              <a:gd name="T10" fmla="*/ 882015196 w 21600"/>
              <a:gd name="T11" fmla="*/ 329153127 h 21600"/>
              <a:gd name="T12" fmla="*/ 1033331330 w 21600"/>
              <a:gd name="T13" fmla="*/ 192810918 h 21600"/>
              <a:gd name="T14" fmla="*/ 882015196 w 21600"/>
              <a:gd name="T15" fmla="*/ 5646859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806" y="10800"/>
                </a:moveTo>
                <a:cubicBezTo>
                  <a:pt x="1806" y="15767"/>
                  <a:pt x="5833" y="19794"/>
                  <a:pt x="10800" y="19794"/>
                </a:cubicBezTo>
                <a:cubicBezTo>
                  <a:pt x="15767" y="19794"/>
                  <a:pt x="19794" y="15767"/>
                  <a:pt x="19794" y="10800"/>
                </a:cubicBezTo>
                <a:cubicBezTo>
                  <a:pt x="19794" y="5833"/>
                  <a:pt x="15767" y="1806"/>
                  <a:pt x="10800" y="1806"/>
                </a:cubicBezTo>
                <a:cubicBezTo>
                  <a:pt x="5833" y="1806"/>
                  <a:pt x="1806" y="5833"/>
                  <a:pt x="1806" y="10800"/>
                </a:cubicBezTo>
                <a:close/>
              </a:path>
            </a:pathLst>
          </a:custGeom>
          <a:solidFill>
            <a:srgbClr val="FF7C80">
              <a:alpha val="23921"/>
            </a:srgb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" name="Group 27"/>
          <p:cNvGrpSpPr>
            <a:grpSpLocks/>
          </p:cNvGrpSpPr>
          <p:nvPr/>
        </p:nvGrpSpPr>
        <p:grpSpPr bwMode="auto">
          <a:xfrm flipH="1">
            <a:off x="7446358" y="2624350"/>
            <a:ext cx="582120" cy="520844"/>
            <a:chOff x="3168" y="1824"/>
            <a:chExt cx="912" cy="816"/>
          </a:xfrm>
        </p:grpSpPr>
        <p:sp>
          <p:nvSpPr>
            <p:cNvPr id="56" name="Freeform 28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Freeform 29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Freeform 30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Freeform 31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Freeform 32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Freeform 33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Freeform 34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Freeform 35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Freeform 36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6036608" y="2572614"/>
            <a:ext cx="711693" cy="428292"/>
            <a:chOff x="1295" y="669"/>
            <a:chExt cx="1115" cy="671"/>
          </a:xfrm>
        </p:grpSpPr>
        <p:sp>
          <p:nvSpPr>
            <p:cNvPr id="46" name="Freeform 39"/>
            <p:cNvSpPr>
              <a:spLocks/>
            </p:cNvSpPr>
            <p:nvPr/>
          </p:nvSpPr>
          <p:spPr bwMode="auto">
            <a:xfrm>
              <a:off x="1344" y="720"/>
              <a:ext cx="912" cy="480"/>
            </a:xfrm>
            <a:custGeom>
              <a:avLst/>
              <a:gdLst>
                <a:gd name="T0" fmla="*/ 0 w 912"/>
                <a:gd name="T1" fmla="*/ 0 h 624"/>
                <a:gd name="T2" fmla="*/ 384 w 912"/>
                <a:gd name="T3" fmla="*/ 480 h 624"/>
                <a:gd name="T4" fmla="*/ 912 w 912"/>
                <a:gd name="T5" fmla="*/ 480 h 624"/>
                <a:gd name="T6" fmla="*/ 384 w 912"/>
                <a:gd name="T7" fmla="*/ 0 h 624"/>
                <a:gd name="T8" fmla="*/ 0 w 912"/>
                <a:gd name="T9" fmla="*/ 0 h 6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2"/>
                <a:gd name="T16" fmla="*/ 0 h 624"/>
                <a:gd name="T17" fmla="*/ 912 w 912"/>
                <a:gd name="T18" fmla="*/ 624 h 6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2" h="624">
                  <a:moveTo>
                    <a:pt x="0" y="0"/>
                  </a:moveTo>
                  <a:lnTo>
                    <a:pt x="384" y="624"/>
                  </a:lnTo>
                  <a:lnTo>
                    <a:pt x="912" y="624"/>
                  </a:lnTo>
                  <a:lnTo>
                    <a:pt x="38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Rectangle 40"/>
            <p:cNvSpPr>
              <a:spLocks noChangeArrowheads="1"/>
            </p:cNvSpPr>
            <p:nvPr/>
          </p:nvSpPr>
          <p:spPr bwMode="auto">
            <a:xfrm>
              <a:off x="1728" y="1200"/>
              <a:ext cx="530" cy="140"/>
            </a:xfrm>
            <a:prstGeom prst="rect">
              <a:avLst/>
            </a:prstGeom>
            <a:solidFill>
              <a:srgbClr val="DDDDDD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Freeform 41"/>
            <p:cNvSpPr>
              <a:spLocks/>
            </p:cNvSpPr>
            <p:nvPr/>
          </p:nvSpPr>
          <p:spPr bwMode="auto">
            <a:xfrm>
              <a:off x="1335" y="720"/>
              <a:ext cx="393" cy="615"/>
            </a:xfrm>
            <a:custGeom>
              <a:avLst/>
              <a:gdLst>
                <a:gd name="T0" fmla="*/ 9 w 393"/>
                <a:gd name="T1" fmla="*/ 0 h 615"/>
                <a:gd name="T2" fmla="*/ 0 w 393"/>
                <a:gd name="T3" fmla="*/ 121 h 615"/>
                <a:gd name="T4" fmla="*/ 393 w 393"/>
                <a:gd name="T5" fmla="*/ 615 h 615"/>
                <a:gd name="T6" fmla="*/ 393 w 393"/>
                <a:gd name="T7" fmla="*/ 480 h 615"/>
                <a:gd name="T8" fmla="*/ 9 w 393"/>
                <a:gd name="T9" fmla="*/ 0 h 6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3"/>
                <a:gd name="T16" fmla="*/ 0 h 615"/>
                <a:gd name="T17" fmla="*/ 393 w 393"/>
                <a:gd name="T18" fmla="*/ 615 h 6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3" h="615">
                  <a:moveTo>
                    <a:pt x="9" y="0"/>
                  </a:moveTo>
                  <a:lnTo>
                    <a:pt x="0" y="121"/>
                  </a:lnTo>
                  <a:lnTo>
                    <a:pt x="393" y="615"/>
                  </a:lnTo>
                  <a:lnTo>
                    <a:pt x="393" y="48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DDDDDD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Freeform 42"/>
            <p:cNvSpPr>
              <a:spLocks/>
            </p:cNvSpPr>
            <p:nvPr/>
          </p:nvSpPr>
          <p:spPr bwMode="auto">
            <a:xfrm>
              <a:off x="1335" y="912"/>
              <a:ext cx="537" cy="359"/>
            </a:xfrm>
            <a:custGeom>
              <a:avLst/>
              <a:gdLst>
                <a:gd name="T0" fmla="*/ 338 w 537"/>
                <a:gd name="T1" fmla="*/ 258 h 359"/>
                <a:gd name="T2" fmla="*/ 345 w 537"/>
                <a:gd name="T3" fmla="*/ 336 h 359"/>
                <a:gd name="T4" fmla="*/ 164 w 537"/>
                <a:gd name="T5" fmla="*/ 359 h 359"/>
                <a:gd name="T6" fmla="*/ 0 w 537"/>
                <a:gd name="T7" fmla="*/ 176 h 359"/>
                <a:gd name="T8" fmla="*/ 281 w 537"/>
                <a:gd name="T9" fmla="*/ 0 h 359"/>
                <a:gd name="T10" fmla="*/ 537 w 537"/>
                <a:gd name="T11" fmla="*/ 122 h 359"/>
                <a:gd name="T12" fmla="*/ 505 w 537"/>
                <a:gd name="T13" fmla="*/ 153 h 359"/>
                <a:gd name="T14" fmla="*/ 274 w 537"/>
                <a:gd name="T15" fmla="*/ 75 h 359"/>
                <a:gd name="T16" fmla="*/ 91 w 537"/>
                <a:gd name="T17" fmla="*/ 176 h 359"/>
                <a:gd name="T18" fmla="*/ 201 w 537"/>
                <a:gd name="T19" fmla="*/ 304 h 359"/>
                <a:gd name="T20" fmla="*/ 338 w 537"/>
                <a:gd name="T21" fmla="*/ 258 h 3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37"/>
                <a:gd name="T34" fmla="*/ 0 h 359"/>
                <a:gd name="T35" fmla="*/ 537 w 537"/>
                <a:gd name="T36" fmla="*/ 359 h 35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37" h="359">
                  <a:moveTo>
                    <a:pt x="338" y="258"/>
                  </a:moveTo>
                  <a:lnTo>
                    <a:pt x="345" y="336"/>
                  </a:lnTo>
                  <a:lnTo>
                    <a:pt x="164" y="359"/>
                  </a:lnTo>
                  <a:lnTo>
                    <a:pt x="0" y="176"/>
                  </a:lnTo>
                  <a:lnTo>
                    <a:pt x="281" y="0"/>
                  </a:lnTo>
                  <a:lnTo>
                    <a:pt x="537" y="122"/>
                  </a:lnTo>
                  <a:lnTo>
                    <a:pt x="505" y="153"/>
                  </a:lnTo>
                  <a:lnTo>
                    <a:pt x="274" y="75"/>
                  </a:lnTo>
                  <a:lnTo>
                    <a:pt x="91" y="176"/>
                  </a:lnTo>
                  <a:lnTo>
                    <a:pt x="201" y="304"/>
                  </a:lnTo>
                  <a:lnTo>
                    <a:pt x="338" y="25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Freeform 43"/>
            <p:cNvSpPr>
              <a:spLocks/>
            </p:cNvSpPr>
            <p:nvPr/>
          </p:nvSpPr>
          <p:spPr bwMode="auto">
            <a:xfrm>
              <a:off x="1309" y="789"/>
              <a:ext cx="419" cy="245"/>
            </a:xfrm>
            <a:custGeom>
              <a:avLst/>
              <a:gdLst>
                <a:gd name="T0" fmla="*/ 264 w 537"/>
                <a:gd name="T1" fmla="*/ 176 h 359"/>
                <a:gd name="T2" fmla="*/ 269 w 537"/>
                <a:gd name="T3" fmla="*/ 229 h 359"/>
                <a:gd name="T4" fmla="*/ 128 w 537"/>
                <a:gd name="T5" fmla="*/ 245 h 359"/>
                <a:gd name="T6" fmla="*/ 0 w 537"/>
                <a:gd name="T7" fmla="*/ 120 h 359"/>
                <a:gd name="T8" fmla="*/ 219 w 537"/>
                <a:gd name="T9" fmla="*/ 0 h 359"/>
                <a:gd name="T10" fmla="*/ 419 w 537"/>
                <a:gd name="T11" fmla="*/ 83 h 359"/>
                <a:gd name="T12" fmla="*/ 394 w 537"/>
                <a:gd name="T13" fmla="*/ 104 h 359"/>
                <a:gd name="T14" fmla="*/ 214 w 537"/>
                <a:gd name="T15" fmla="*/ 51 h 359"/>
                <a:gd name="T16" fmla="*/ 71 w 537"/>
                <a:gd name="T17" fmla="*/ 120 h 359"/>
                <a:gd name="T18" fmla="*/ 157 w 537"/>
                <a:gd name="T19" fmla="*/ 207 h 359"/>
                <a:gd name="T20" fmla="*/ 264 w 537"/>
                <a:gd name="T21" fmla="*/ 176 h 3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37"/>
                <a:gd name="T34" fmla="*/ 0 h 359"/>
                <a:gd name="T35" fmla="*/ 537 w 537"/>
                <a:gd name="T36" fmla="*/ 359 h 35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37" h="359">
                  <a:moveTo>
                    <a:pt x="338" y="258"/>
                  </a:moveTo>
                  <a:lnTo>
                    <a:pt x="345" y="336"/>
                  </a:lnTo>
                  <a:lnTo>
                    <a:pt x="164" y="359"/>
                  </a:lnTo>
                  <a:lnTo>
                    <a:pt x="0" y="176"/>
                  </a:lnTo>
                  <a:lnTo>
                    <a:pt x="281" y="0"/>
                  </a:lnTo>
                  <a:lnTo>
                    <a:pt x="537" y="122"/>
                  </a:lnTo>
                  <a:lnTo>
                    <a:pt x="505" y="153"/>
                  </a:lnTo>
                  <a:lnTo>
                    <a:pt x="274" y="75"/>
                  </a:lnTo>
                  <a:lnTo>
                    <a:pt x="91" y="176"/>
                  </a:lnTo>
                  <a:lnTo>
                    <a:pt x="201" y="304"/>
                  </a:lnTo>
                  <a:lnTo>
                    <a:pt x="338" y="25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Freeform 44"/>
            <p:cNvSpPr>
              <a:spLocks/>
            </p:cNvSpPr>
            <p:nvPr/>
          </p:nvSpPr>
          <p:spPr bwMode="auto">
            <a:xfrm>
              <a:off x="1295" y="672"/>
              <a:ext cx="320" cy="240"/>
            </a:xfrm>
            <a:custGeom>
              <a:avLst/>
              <a:gdLst>
                <a:gd name="T0" fmla="*/ 201 w 537"/>
                <a:gd name="T1" fmla="*/ 172 h 359"/>
                <a:gd name="T2" fmla="*/ 206 w 537"/>
                <a:gd name="T3" fmla="*/ 225 h 359"/>
                <a:gd name="T4" fmla="*/ 98 w 537"/>
                <a:gd name="T5" fmla="*/ 240 h 359"/>
                <a:gd name="T6" fmla="*/ 0 w 537"/>
                <a:gd name="T7" fmla="*/ 118 h 359"/>
                <a:gd name="T8" fmla="*/ 167 w 537"/>
                <a:gd name="T9" fmla="*/ 0 h 359"/>
                <a:gd name="T10" fmla="*/ 320 w 537"/>
                <a:gd name="T11" fmla="*/ 82 h 359"/>
                <a:gd name="T12" fmla="*/ 301 w 537"/>
                <a:gd name="T13" fmla="*/ 102 h 359"/>
                <a:gd name="T14" fmla="*/ 163 w 537"/>
                <a:gd name="T15" fmla="*/ 50 h 359"/>
                <a:gd name="T16" fmla="*/ 54 w 537"/>
                <a:gd name="T17" fmla="*/ 118 h 359"/>
                <a:gd name="T18" fmla="*/ 120 w 537"/>
                <a:gd name="T19" fmla="*/ 203 h 359"/>
                <a:gd name="T20" fmla="*/ 201 w 537"/>
                <a:gd name="T21" fmla="*/ 172 h 3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37"/>
                <a:gd name="T34" fmla="*/ 0 h 359"/>
                <a:gd name="T35" fmla="*/ 537 w 537"/>
                <a:gd name="T36" fmla="*/ 359 h 35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37" h="359">
                  <a:moveTo>
                    <a:pt x="338" y="258"/>
                  </a:moveTo>
                  <a:lnTo>
                    <a:pt x="345" y="336"/>
                  </a:lnTo>
                  <a:lnTo>
                    <a:pt x="164" y="359"/>
                  </a:lnTo>
                  <a:lnTo>
                    <a:pt x="0" y="176"/>
                  </a:lnTo>
                  <a:lnTo>
                    <a:pt x="281" y="0"/>
                  </a:lnTo>
                  <a:lnTo>
                    <a:pt x="537" y="122"/>
                  </a:lnTo>
                  <a:lnTo>
                    <a:pt x="505" y="153"/>
                  </a:lnTo>
                  <a:lnTo>
                    <a:pt x="274" y="75"/>
                  </a:lnTo>
                  <a:lnTo>
                    <a:pt x="91" y="176"/>
                  </a:lnTo>
                  <a:lnTo>
                    <a:pt x="201" y="304"/>
                  </a:lnTo>
                  <a:lnTo>
                    <a:pt x="338" y="25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Freeform 45"/>
            <p:cNvSpPr>
              <a:spLocks/>
            </p:cNvSpPr>
            <p:nvPr/>
          </p:nvSpPr>
          <p:spPr bwMode="auto">
            <a:xfrm>
              <a:off x="1770" y="789"/>
              <a:ext cx="419" cy="245"/>
            </a:xfrm>
            <a:custGeom>
              <a:avLst/>
              <a:gdLst>
                <a:gd name="T0" fmla="*/ 241 w 419"/>
                <a:gd name="T1" fmla="*/ 171 h 245"/>
                <a:gd name="T2" fmla="*/ 260 w 419"/>
                <a:gd name="T3" fmla="*/ 217 h 245"/>
                <a:gd name="T4" fmla="*/ 291 w 419"/>
                <a:gd name="T5" fmla="*/ 245 h 245"/>
                <a:gd name="T6" fmla="*/ 419 w 419"/>
                <a:gd name="T7" fmla="*/ 120 h 245"/>
                <a:gd name="T8" fmla="*/ 200 w 419"/>
                <a:gd name="T9" fmla="*/ 0 h 245"/>
                <a:gd name="T10" fmla="*/ 0 w 419"/>
                <a:gd name="T11" fmla="*/ 83 h 245"/>
                <a:gd name="T12" fmla="*/ 25 w 419"/>
                <a:gd name="T13" fmla="*/ 104 h 245"/>
                <a:gd name="T14" fmla="*/ 205 w 419"/>
                <a:gd name="T15" fmla="*/ 51 h 245"/>
                <a:gd name="T16" fmla="*/ 348 w 419"/>
                <a:gd name="T17" fmla="*/ 120 h 245"/>
                <a:gd name="T18" fmla="*/ 262 w 419"/>
                <a:gd name="T19" fmla="*/ 207 h 245"/>
                <a:gd name="T20" fmla="*/ 241 w 419"/>
                <a:gd name="T21" fmla="*/ 171 h 2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19"/>
                <a:gd name="T34" fmla="*/ 0 h 245"/>
                <a:gd name="T35" fmla="*/ 419 w 419"/>
                <a:gd name="T36" fmla="*/ 245 h 24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19" h="245">
                  <a:moveTo>
                    <a:pt x="241" y="171"/>
                  </a:moveTo>
                  <a:lnTo>
                    <a:pt x="260" y="217"/>
                  </a:lnTo>
                  <a:lnTo>
                    <a:pt x="291" y="245"/>
                  </a:lnTo>
                  <a:lnTo>
                    <a:pt x="419" y="120"/>
                  </a:lnTo>
                  <a:lnTo>
                    <a:pt x="200" y="0"/>
                  </a:lnTo>
                  <a:lnTo>
                    <a:pt x="0" y="83"/>
                  </a:lnTo>
                  <a:lnTo>
                    <a:pt x="25" y="104"/>
                  </a:lnTo>
                  <a:lnTo>
                    <a:pt x="205" y="51"/>
                  </a:lnTo>
                  <a:lnTo>
                    <a:pt x="348" y="120"/>
                  </a:lnTo>
                  <a:lnTo>
                    <a:pt x="262" y="207"/>
                  </a:lnTo>
                  <a:lnTo>
                    <a:pt x="241" y="17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Freeform 46"/>
            <p:cNvSpPr>
              <a:spLocks/>
            </p:cNvSpPr>
            <p:nvPr/>
          </p:nvSpPr>
          <p:spPr bwMode="auto">
            <a:xfrm>
              <a:off x="1673" y="669"/>
              <a:ext cx="320" cy="240"/>
            </a:xfrm>
            <a:custGeom>
              <a:avLst/>
              <a:gdLst>
                <a:gd name="T0" fmla="*/ 201 w 320"/>
                <a:gd name="T1" fmla="*/ 172 h 240"/>
                <a:gd name="T2" fmla="*/ 274 w 320"/>
                <a:gd name="T3" fmla="*/ 227 h 240"/>
                <a:gd name="T4" fmla="*/ 222 w 320"/>
                <a:gd name="T5" fmla="*/ 240 h 240"/>
                <a:gd name="T6" fmla="*/ 320 w 320"/>
                <a:gd name="T7" fmla="*/ 118 h 240"/>
                <a:gd name="T8" fmla="*/ 153 w 320"/>
                <a:gd name="T9" fmla="*/ 0 h 240"/>
                <a:gd name="T10" fmla="*/ 0 w 320"/>
                <a:gd name="T11" fmla="*/ 82 h 240"/>
                <a:gd name="T12" fmla="*/ 19 w 320"/>
                <a:gd name="T13" fmla="*/ 102 h 240"/>
                <a:gd name="T14" fmla="*/ 157 w 320"/>
                <a:gd name="T15" fmla="*/ 50 h 240"/>
                <a:gd name="T16" fmla="*/ 266 w 320"/>
                <a:gd name="T17" fmla="*/ 118 h 240"/>
                <a:gd name="T18" fmla="*/ 200 w 320"/>
                <a:gd name="T19" fmla="*/ 203 h 240"/>
                <a:gd name="T20" fmla="*/ 201 w 320"/>
                <a:gd name="T21" fmla="*/ 172 h 2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20"/>
                <a:gd name="T34" fmla="*/ 0 h 240"/>
                <a:gd name="T35" fmla="*/ 320 w 320"/>
                <a:gd name="T36" fmla="*/ 240 h 24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20" h="240">
                  <a:moveTo>
                    <a:pt x="201" y="172"/>
                  </a:moveTo>
                  <a:lnTo>
                    <a:pt x="274" y="227"/>
                  </a:lnTo>
                  <a:lnTo>
                    <a:pt x="222" y="240"/>
                  </a:lnTo>
                  <a:lnTo>
                    <a:pt x="320" y="118"/>
                  </a:lnTo>
                  <a:lnTo>
                    <a:pt x="153" y="0"/>
                  </a:lnTo>
                  <a:lnTo>
                    <a:pt x="0" y="82"/>
                  </a:lnTo>
                  <a:lnTo>
                    <a:pt x="19" y="102"/>
                  </a:lnTo>
                  <a:lnTo>
                    <a:pt x="157" y="50"/>
                  </a:lnTo>
                  <a:lnTo>
                    <a:pt x="266" y="118"/>
                  </a:lnTo>
                  <a:lnTo>
                    <a:pt x="200" y="203"/>
                  </a:lnTo>
                  <a:lnTo>
                    <a:pt x="201" y="17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Freeform 47"/>
            <p:cNvSpPr>
              <a:spLocks/>
            </p:cNvSpPr>
            <p:nvPr/>
          </p:nvSpPr>
          <p:spPr bwMode="auto">
            <a:xfrm>
              <a:off x="1873" y="854"/>
              <a:ext cx="537" cy="359"/>
            </a:xfrm>
            <a:custGeom>
              <a:avLst/>
              <a:gdLst>
                <a:gd name="T0" fmla="*/ 349 w 537"/>
                <a:gd name="T1" fmla="*/ 316 h 359"/>
                <a:gd name="T2" fmla="*/ 330 w 537"/>
                <a:gd name="T3" fmla="*/ 307 h 359"/>
                <a:gd name="T4" fmla="*/ 321 w 537"/>
                <a:gd name="T5" fmla="*/ 344 h 359"/>
                <a:gd name="T6" fmla="*/ 373 w 537"/>
                <a:gd name="T7" fmla="*/ 359 h 359"/>
                <a:gd name="T8" fmla="*/ 537 w 537"/>
                <a:gd name="T9" fmla="*/ 176 h 359"/>
                <a:gd name="T10" fmla="*/ 256 w 537"/>
                <a:gd name="T11" fmla="*/ 0 h 359"/>
                <a:gd name="T12" fmla="*/ 0 w 537"/>
                <a:gd name="T13" fmla="*/ 122 h 359"/>
                <a:gd name="T14" fmla="*/ 32 w 537"/>
                <a:gd name="T15" fmla="*/ 153 h 359"/>
                <a:gd name="T16" fmla="*/ 263 w 537"/>
                <a:gd name="T17" fmla="*/ 75 h 359"/>
                <a:gd name="T18" fmla="*/ 446 w 537"/>
                <a:gd name="T19" fmla="*/ 176 h 359"/>
                <a:gd name="T20" fmla="*/ 336 w 537"/>
                <a:gd name="T21" fmla="*/ 304 h 359"/>
                <a:gd name="T22" fmla="*/ 349 w 537"/>
                <a:gd name="T23" fmla="*/ 289 h 359"/>
                <a:gd name="T24" fmla="*/ 330 w 537"/>
                <a:gd name="T25" fmla="*/ 289 h 359"/>
                <a:gd name="T26" fmla="*/ 312 w 537"/>
                <a:gd name="T27" fmla="*/ 289 h 359"/>
                <a:gd name="T28" fmla="*/ 349 w 537"/>
                <a:gd name="T29" fmla="*/ 316 h 3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37"/>
                <a:gd name="T46" fmla="*/ 0 h 359"/>
                <a:gd name="T47" fmla="*/ 537 w 537"/>
                <a:gd name="T48" fmla="*/ 359 h 35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37" h="359">
                  <a:moveTo>
                    <a:pt x="349" y="316"/>
                  </a:moveTo>
                  <a:lnTo>
                    <a:pt x="330" y="307"/>
                  </a:lnTo>
                  <a:lnTo>
                    <a:pt x="321" y="344"/>
                  </a:lnTo>
                  <a:lnTo>
                    <a:pt x="373" y="359"/>
                  </a:lnTo>
                  <a:lnTo>
                    <a:pt x="537" y="176"/>
                  </a:lnTo>
                  <a:lnTo>
                    <a:pt x="256" y="0"/>
                  </a:lnTo>
                  <a:lnTo>
                    <a:pt x="0" y="122"/>
                  </a:lnTo>
                  <a:lnTo>
                    <a:pt x="32" y="153"/>
                  </a:lnTo>
                  <a:lnTo>
                    <a:pt x="263" y="75"/>
                  </a:lnTo>
                  <a:lnTo>
                    <a:pt x="446" y="176"/>
                  </a:lnTo>
                  <a:lnTo>
                    <a:pt x="336" y="304"/>
                  </a:lnTo>
                  <a:lnTo>
                    <a:pt x="349" y="289"/>
                  </a:lnTo>
                  <a:lnTo>
                    <a:pt x="330" y="289"/>
                  </a:lnTo>
                  <a:lnTo>
                    <a:pt x="312" y="289"/>
                  </a:lnTo>
                  <a:lnTo>
                    <a:pt x="349" y="31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5" name="AutoShape 2"/>
          <p:cNvSpPr>
            <a:spLocks noChangeArrowheads="1"/>
          </p:cNvSpPr>
          <p:nvPr/>
        </p:nvSpPr>
        <p:spPr bwMode="auto">
          <a:xfrm>
            <a:off x="4320711" y="4329763"/>
            <a:ext cx="1899548" cy="1160409"/>
          </a:xfrm>
          <a:custGeom>
            <a:avLst/>
            <a:gdLst>
              <a:gd name="T0" fmla="*/ 516665665 w 21600"/>
              <a:gd name="T1" fmla="*/ 0 h 21600"/>
              <a:gd name="T2" fmla="*/ 151315970 w 21600"/>
              <a:gd name="T3" fmla="*/ 56468592 h 21600"/>
              <a:gd name="T4" fmla="*/ 0 w 21600"/>
              <a:gd name="T5" fmla="*/ 192810918 h 21600"/>
              <a:gd name="T6" fmla="*/ 151315970 w 21600"/>
              <a:gd name="T7" fmla="*/ 329153127 h 21600"/>
              <a:gd name="T8" fmla="*/ 516665665 w 21600"/>
              <a:gd name="T9" fmla="*/ 385621569 h 21600"/>
              <a:gd name="T10" fmla="*/ 882015196 w 21600"/>
              <a:gd name="T11" fmla="*/ 329153127 h 21600"/>
              <a:gd name="T12" fmla="*/ 1033331330 w 21600"/>
              <a:gd name="T13" fmla="*/ 192810918 h 21600"/>
              <a:gd name="T14" fmla="*/ 882015196 w 21600"/>
              <a:gd name="T15" fmla="*/ 5646859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806" y="10800"/>
                </a:moveTo>
                <a:cubicBezTo>
                  <a:pt x="1806" y="15767"/>
                  <a:pt x="5833" y="19794"/>
                  <a:pt x="10800" y="19794"/>
                </a:cubicBezTo>
                <a:cubicBezTo>
                  <a:pt x="15767" y="19794"/>
                  <a:pt x="19794" y="15767"/>
                  <a:pt x="19794" y="10800"/>
                </a:cubicBezTo>
                <a:cubicBezTo>
                  <a:pt x="19794" y="5833"/>
                  <a:pt x="15767" y="1806"/>
                  <a:pt x="10800" y="1806"/>
                </a:cubicBezTo>
                <a:cubicBezTo>
                  <a:pt x="5833" y="1806"/>
                  <a:pt x="1806" y="5833"/>
                  <a:pt x="1806" y="10800"/>
                </a:cubicBezTo>
                <a:close/>
              </a:path>
            </a:pathLst>
          </a:custGeom>
          <a:solidFill>
            <a:schemeClr val="accent1">
              <a:alpha val="23921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AutoShape 3"/>
          <p:cNvSpPr>
            <a:spLocks noChangeArrowheads="1"/>
          </p:cNvSpPr>
          <p:nvPr/>
        </p:nvSpPr>
        <p:spPr bwMode="auto">
          <a:xfrm>
            <a:off x="3805611" y="5101455"/>
            <a:ext cx="1899548" cy="1160409"/>
          </a:xfrm>
          <a:custGeom>
            <a:avLst/>
            <a:gdLst>
              <a:gd name="T0" fmla="*/ 516665665 w 21600"/>
              <a:gd name="T1" fmla="*/ 0 h 21600"/>
              <a:gd name="T2" fmla="*/ 151315970 w 21600"/>
              <a:gd name="T3" fmla="*/ 56468592 h 21600"/>
              <a:gd name="T4" fmla="*/ 0 w 21600"/>
              <a:gd name="T5" fmla="*/ 192810918 h 21600"/>
              <a:gd name="T6" fmla="*/ 151315970 w 21600"/>
              <a:gd name="T7" fmla="*/ 329153127 h 21600"/>
              <a:gd name="T8" fmla="*/ 516665665 w 21600"/>
              <a:gd name="T9" fmla="*/ 385621569 h 21600"/>
              <a:gd name="T10" fmla="*/ 882015196 w 21600"/>
              <a:gd name="T11" fmla="*/ 329153127 h 21600"/>
              <a:gd name="T12" fmla="*/ 1033331330 w 21600"/>
              <a:gd name="T13" fmla="*/ 192810918 h 21600"/>
              <a:gd name="T14" fmla="*/ 882015196 w 21600"/>
              <a:gd name="T15" fmla="*/ 5646859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806" y="10800"/>
                </a:moveTo>
                <a:cubicBezTo>
                  <a:pt x="1806" y="15767"/>
                  <a:pt x="5833" y="19794"/>
                  <a:pt x="10800" y="19794"/>
                </a:cubicBezTo>
                <a:cubicBezTo>
                  <a:pt x="15767" y="19794"/>
                  <a:pt x="19794" y="15767"/>
                  <a:pt x="19794" y="10800"/>
                </a:cubicBezTo>
                <a:cubicBezTo>
                  <a:pt x="19794" y="5833"/>
                  <a:pt x="15767" y="1806"/>
                  <a:pt x="10800" y="1806"/>
                </a:cubicBezTo>
                <a:cubicBezTo>
                  <a:pt x="5833" y="1806"/>
                  <a:pt x="1806" y="5833"/>
                  <a:pt x="1806" y="10800"/>
                </a:cubicBezTo>
                <a:close/>
              </a:path>
            </a:pathLst>
          </a:custGeom>
          <a:solidFill>
            <a:schemeClr val="accent2">
              <a:alpha val="23921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AutoShape 5"/>
          <p:cNvSpPr>
            <a:spLocks noChangeArrowheads="1"/>
          </p:cNvSpPr>
          <p:nvPr/>
        </p:nvSpPr>
        <p:spPr bwMode="auto">
          <a:xfrm>
            <a:off x="3144982" y="4292104"/>
            <a:ext cx="1899548" cy="1160409"/>
          </a:xfrm>
          <a:custGeom>
            <a:avLst/>
            <a:gdLst>
              <a:gd name="T0" fmla="*/ 516665665 w 21600"/>
              <a:gd name="T1" fmla="*/ 0 h 21600"/>
              <a:gd name="T2" fmla="*/ 151315970 w 21600"/>
              <a:gd name="T3" fmla="*/ 56468592 h 21600"/>
              <a:gd name="T4" fmla="*/ 0 w 21600"/>
              <a:gd name="T5" fmla="*/ 192810918 h 21600"/>
              <a:gd name="T6" fmla="*/ 151315970 w 21600"/>
              <a:gd name="T7" fmla="*/ 329153127 h 21600"/>
              <a:gd name="T8" fmla="*/ 516665665 w 21600"/>
              <a:gd name="T9" fmla="*/ 385621569 h 21600"/>
              <a:gd name="T10" fmla="*/ 882015196 w 21600"/>
              <a:gd name="T11" fmla="*/ 329153127 h 21600"/>
              <a:gd name="T12" fmla="*/ 1033331330 w 21600"/>
              <a:gd name="T13" fmla="*/ 192810918 h 21600"/>
              <a:gd name="T14" fmla="*/ 882015196 w 21600"/>
              <a:gd name="T15" fmla="*/ 5646859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806" y="10800"/>
                </a:moveTo>
                <a:cubicBezTo>
                  <a:pt x="1806" y="15767"/>
                  <a:pt x="5833" y="19794"/>
                  <a:pt x="10800" y="19794"/>
                </a:cubicBezTo>
                <a:cubicBezTo>
                  <a:pt x="15767" y="19794"/>
                  <a:pt x="19794" y="15767"/>
                  <a:pt x="19794" y="10800"/>
                </a:cubicBezTo>
                <a:cubicBezTo>
                  <a:pt x="19794" y="5833"/>
                  <a:pt x="15767" y="1806"/>
                  <a:pt x="10800" y="1806"/>
                </a:cubicBezTo>
                <a:cubicBezTo>
                  <a:pt x="5833" y="1806"/>
                  <a:pt x="1806" y="5833"/>
                  <a:pt x="1806" y="10800"/>
                </a:cubicBezTo>
                <a:close/>
              </a:path>
            </a:pathLst>
          </a:custGeom>
          <a:solidFill>
            <a:srgbClr val="FF7C80">
              <a:alpha val="23921"/>
            </a:srgb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" name="Group 38"/>
          <p:cNvGrpSpPr>
            <a:grpSpLocks/>
          </p:cNvGrpSpPr>
          <p:nvPr/>
        </p:nvGrpSpPr>
        <p:grpSpPr bwMode="auto">
          <a:xfrm flipH="1">
            <a:off x="4969811" y="4679587"/>
            <a:ext cx="711693" cy="428292"/>
            <a:chOff x="1295" y="669"/>
            <a:chExt cx="1115" cy="671"/>
          </a:xfrm>
        </p:grpSpPr>
        <p:sp>
          <p:nvSpPr>
            <p:cNvPr id="81" name="Freeform 39"/>
            <p:cNvSpPr>
              <a:spLocks/>
            </p:cNvSpPr>
            <p:nvPr/>
          </p:nvSpPr>
          <p:spPr bwMode="auto">
            <a:xfrm>
              <a:off x="1344" y="720"/>
              <a:ext cx="912" cy="480"/>
            </a:xfrm>
            <a:custGeom>
              <a:avLst/>
              <a:gdLst>
                <a:gd name="T0" fmla="*/ 0 w 912"/>
                <a:gd name="T1" fmla="*/ 0 h 624"/>
                <a:gd name="T2" fmla="*/ 384 w 912"/>
                <a:gd name="T3" fmla="*/ 480 h 624"/>
                <a:gd name="T4" fmla="*/ 912 w 912"/>
                <a:gd name="T5" fmla="*/ 480 h 624"/>
                <a:gd name="T6" fmla="*/ 384 w 912"/>
                <a:gd name="T7" fmla="*/ 0 h 624"/>
                <a:gd name="T8" fmla="*/ 0 w 912"/>
                <a:gd name="T9" fmla="*/ 0 h 6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2"/>
                <a:gd name="T16" fmla="*/ 0 h 624"/>
                <a:gd name="T17" fmla="*/ 912 w 912"/>
                <a:gd name="T18" fmla="*/ 624 h 6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2" h="624">
                  <a:moveTo>
                    <a:pt x="0" y="0"/>
                  </a:moveTo>
                  <a:lnTo>
                    <a:pt x="384" y="624"/>
                  </a:lnTo>
                  <a:lnTo>
                    <a:pt x="912" y="624"/>
                  </a:lnTo>
                  <a:lnTo>
                    <a:pt x="38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" name="Rectangle 40"/>
            <p:cNvSpPr>
              <a:spLocks noChangeArrowheads="1"/>
            </p:cNvSpPr>
            <p:nvPr/>
          </p:nvSpPr>
          <p:spPr bwMode="auto">
            <a:xfrm>
              <a:off x="1728" y="1200"/>
              <a:ext cx="530" cy="140"/>
            </a:xfrm>
            <a:prstGeom prst="rect">
              <a:avLst/>
            </a:prstGeom>
            <a:solidFill>
              <a:srgbClr val="DDDDDD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Freeform 41"/>
            <p:cNvSpPr>
              <a:spLocks/>
            </p:cNvSpPr>
            <p:nvPr/>
          </p:nvSpPr>
          <p:spPr bwMode="auto">
            <a:xfrm>
              <a:off x="1335" y="720"/>
              <a:ext cx="393" cy="615"/>
            </a:xfrm>
            <a:custGeom>
              <a:avLst/>
              <a:gdLst>
                <a:gd name="T0" fmla="*/ 9 w 393"/>
                <a:gd name="T1" fmla="*/ 0 h 615"/>
                <a:gd name="T2" fmla="*/ 0 w 393"/>
                <a:gd name="T3" fmla="*/ 121 h 615"/>
                <a:gd name="T4" fmla="*/ 393 w 393"/>
                <a:gd name="T5" fmla="*/ 615 h 615"/>
                <a:gd name="T6" fmla="*/ 393 w 393"/>
                <a:gd name="T7" fmla="*/ 480 h 615"/>
                <a:gd name="T8" fmla="*/ 9 w 393"/>
                <a:gd name="T9" fmla="*/ 0 h 6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3"/>
                <a:gd name="T16" fmla="*/ 0 h 615"/>
                <a:gd name="T17" fmla="*/ 393 w 393"/>
                <a:gd name="T18" fmla="*/ 615 h 6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3" h="615">
                  <a:moveTo>
                    <a:pt x="9" y="0"/>
                  </a:moveTo>
                  <a:lnTo>
                    <a:pt x="0" y="121"/>
                  </a:lnTo>
                  <a:lnTo>
                    <a:pt x="393" y="615"/>
                  </a:lnTo>
                  <a:lnTo>
                    <a:pt x="393" y="48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DDDDDD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Freeform 42"/>
            <p:cNvSpPr>
              <a:spLocks/>
            </p:cNvSpPr>
            <p:nvPr/>
          </p:nvSpPr>
          <p:spPr bwMode="auto">
            <a:xfrm>
              <a:off x="1335" y="912"/>
              <a:ext cx="537" cy="359"/>
            </a:xfrm>
            <a:custGeom>
              <a:avLst/>
              <a:gdLst>
                <a:gd name="T0" fmla="*/ 338 w 537"/>
                <a:gd name="T1" fmla="*/ 258 h 359"/>
                <a:gd name="T2" fmla="*/ 345 w 537"/>
                <a:gd name="T3" fmla="*/ 336 h 359"/>
                <a:gd name="T4" fmla="*/ 164 w 537"/>
                <a:gd name="T5" fmla="*/ 359 h 359"/>
                <a:gd name="T6" fmla="*/ 0 w 537"/>
                <a:gd name="T7" fmla="*/ 176 h 359"/>
                <a:gd name="T8" fmla="*/ 281 w 537"/>
                <a:gd name="T9" fmla="*/ 0 h 359"/>
                <a:gd name="T10" fmla="*/ 537 w 537"/>
                <a:gd name="T11" fmla="*/ 122 h 359"/>
                <a:gd name="T12" fmla="*/ 505 w 537"/>
                <a:gd name="T13" fmla="*/ 153 h 359"/>
                <a:gd name="T14" fmla="*/ 274 w 537"/>
                <a:gd name="T15" fmla="*/ 75 h 359"/>
                <a:gd name="T16" fmla="*/ 91 w 537"/>
                <a:gd name="T17" fmla="*/ 176 h 359"/>
                <a:gd name="T18" fmla="*/ 201 w 537"/>
                <a:gd name="T19" fmla="*/ 304 h 359"/>
                <a:gd name="T20" fmla="*/ 338 w 537"/>
                <a:gd name="T21" fmla="*/ 258 h 3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37"/>
                <a:gd name="T34" fmla="*/ 0 h 359"/>
                <a:gd name="T35" fmla="*/ 537 w 537"/>
                <a:gd name="T36" fmla="*/ 359 h 35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37" h="359">
                  <a:moveTo>
                    <a:pt x="338" y="258"/>
                  </a:moveTo>
                  <a:lnTo>
                    <a:pt x="345" y="336"/>
                  </a:lnTo>
                  <a:lnTo>
                    <a:pt x="164" y="359"/>
                  </a:lnTo>
                  <a:lnTo>
                    <a:pt x="0" y="176"/>
                  </a:lnTo>
                  <a:lnTo>
                    <a:pt x="281" y="0"/>
                  </a:lnTo>
                  <a:lnTo>
                    <a:pt x="537" y="122"/>
                  </a:lnTo>
                  <a:lnTo>
                    <a:pt x="505" y="153"/>
                  </a:lnTo>
                  <a:lnTo>
                    <a:pt x="274" y="75"/>
                  </a:lnTo>
                  <a:lnTo>
                    <a:pt x="91" y="176"/>
                  </a:lnTo>
                  <a:lnTo>
                    <a:pt x="201" y="304"/>
                  </a:lnTo>
                  <a:lnTo>
                    <a:pt x="338" y="25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Freeform 43"/>
            <p:cNvSpPr>
              <a:spLocks/>
            </p:cNvSpPr>
            <p:nvPr/>
          </p:nvSpPr>
          <p:spPr bwMode="auto">
            <a:xfrm>
              <a:off x="1309" y="789"/>
              <a:ext cx="419" cy="245"/>
            </a:xfrm>
            <a:custGeom>
              <a:avLst/>
              <a:gdLst>
                <a:gd name="T0" fmla="*/ 264 w 537"/>
                <a:gd name="T1" fmla="*/ 176 h 359"/>
                <a:gd name="T2" fmla="*/ 269 w 537"/>
                <a:gd name="T3" fmla="*/ 229 h 359"/>
                <a:gd name="T4" fmla="*/ 128 w 537"/>
                <a:gd name="T5" fmla="*/ 245 h 359"/>
                <a:gd name="T6" fmla="*/ 0 w 537"/>
                <a:gd name="T7" fmla="*/ 120 h 359"/>
                <a:gd name="T8" fmla="*/ 219 w 537"/>
                <a:gd name="T9" fmla="*/ 0 h 359"/>
                <a:gd name="T10" fmla="*/ 419 w 537"/>
                <a:gd name="T11" fmla="*/ 83 h 359"/>
                <a:gd name="T12" fmla="*/ 394 w 537"/>
                <a:gd name="T13" fmla="*/ 104 h 359"/>
                <a:gd name="T14" fmla="*/ 214 w 537"/>
                <a:gd name="T15" fmla="*/ 51 h 359"/>
                <a:gd name="T16" fmla="*/ 71 w 537"/>
                <a:gd name="T17" fmla="*/ 120 h 359"/>
                <a:gd name="T18" fmla="*/ 157 w 537"/>
                <a:gd name="T19" fmla="*/ 207 h 359"/>
                <a:gd name="T20" fmla="*/ 264 w 537"/>
                <a:gd name="T21" fmla="*/ 176 h 3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37"/>
                <a:gd name="T34" fmla="*/ 0 h 359"/>
                <a:gd name="T35" fmla="*/ 537 w 537"/>
                <a:gd name="T36" fmla="*/ 359 h 35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37" h="359">
                  <a:moveTo>
                    <a:pt x="338" y="258"/>
                  </a:moveTo>
                  <a:lnTo>
                    <a:pt x="345" y="336"/>
                  </a:lnTo>
                  <a:lnTo>
                    <a:pt x="164" y="359"/>
                  </a:lnTo>
                  <a:lnTo>
                    <a:pt x="0" y="176"/>
                  </a:lnTo>
                  <a:lnTo>
                    <a:pt x="281" y="0"/>
                  </a:lnTo>
                  <a:lnTo>
                    <a:pt x="537" y="122"/>
                  </a:lnTo>
                  <a:lnTo>
                    <a:pt x="505" y="153"/>
                  </a:lnTo>
                  <a:lnTo>
                    <a:pt x="274" y="75"/>
                  </a:lnTo>
                  <a:lnTo>
                    <a:pt x="91" y="176"/>
                  </a:lnTo>
                  <a:lnTo>
                    <a:pt x="201" y="304"/>
                  </a:lnTo>
                  <a:lnTo>
                    <a:pt x="338" y="25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Freeform 44"/>
            <p:cNvSpPr>
              <a:spLocks/>
            </p:cNvSpPr>
            <p:nvPr/>
          </p:nvSpPr>
          <p:spPr bwMode="auto">
            <a:xfrm>
              <a:off x="1295" y="672"/>
              <a:ext cx="320" cy="240"/>
            </a:xfrm>
            <a:custGeom>
              <a:avLst/>
              <a:gdLst>
                <a:gd name="T0" fmla="*/ 201 w 537"/>
                <a:gd name="T1" fmla="*/ 172 h 359"/>
                <a:gd name="T2" fmla="*/ 206 w 537"/>
                <a:gd name="T3" fmla="*/ 225 h 359"/>
                <a:gd name="T4" fmla="*/ 98 w 537"/>
                <a:gd name="T5" fmla="*/ 240 h 359"/>
                <a:gd name="T6" fmla="*/ 0 w 537"/>
                <a:gd name="T7" fmla="*/ 118 h 359"/>
                <a:gd name="T8" fmla="*/ 167 w 537"/>
                <a:gd name="T9" fmla="*/ 0 h 359"/>
                <a:gd name="T10" fmla="*/ 320 w 537"/>
                <a:gd name="T11" fmla="*/ 82 h 359"/>
                <a:gd name="T12" fmla="*/ 301 w 537"/>
                <a:gd name="T13" fmla="*/ 102 h 359"/>
                <a:gd name="T14" fmla="*/ 163 w 537"/>
                <a:gd name="T15" fmla="*/ 50 h 359"/>
                <a:gd name="T16" fmla="*/ 54 w 537"/>
                <a:gd name="T17" fmla="*/ 118 h 359"/>
                <a:gd name="T18" fmla="*/ 120 w 537"/>
                <a:gd name="T19" fmla="*/ 203 h 359"/>
                <a:gd name="T20" fmla="*/ 201 w 537"/>
                <a:gd name="T21" fmla="*/ 172 h 3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37"/>
                <a:gd name="T34" fmla="*/ 0 h 359"/>
                <a:gd name="T35" fmla="*/ 537 w 537"/>
                <a:gd name="T36" fmla="*/ 359 h 35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37" h="359">
                  <a:moveTo>
                    <a:pt x="338" y="258"/>
                  </a:moveTo>
                  <a:lnTo>
                    <a:pt x="345" y="336"/>
                  </a:lnTo>
                  <a:lnTo>
                    <a:pt x="164" y="359"/>
                  </a:lnTo>
                  <a:lnTo>
                    <a:pt x="0" y="176"/>
                  </a:lnTo>
                  <a:lnTo>
                    <a:pt x="281" y="0"/>
                  </a:lnTo>
                  <a:lnTo>
                    <a:pt x="537" y="122"/>
                  </a:lnTo>
                  <a:lnTo>
                    <a:pt x="505" y="153"/>
                  </a:lnTo>
                  <a:lnTo>
                    <a:pt x="274" y="75"/>
                  </a:lnTo>
                  <a:lnTo>
                    <a:pt x="91" y="176"/>
                  </a:lnTo>
                  <a:lnTo>
                    <a:pt x="201" y="304"/>
                  </a:lnTo>
                  <a:lnTo>
                    <a:pt x="338" y="25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" name="Freeform 45"/>
            <p:cNvSpPr>
              <a:spLocks/>
            </p:cNvSpPr>
            <p:nvPr/>
          </p:nvSpPr>
          <p:spPr bwMode="auto">
            <a:xfrm>
              <a:off x="1770" y="789"/>
              <a:ext cx="419" cy="245"/>
            </a:xfrm>
            <a:custGeom>
              <a:avLst/>
              <a:gdLst>
                <a:gd name="T0" fmla="*/ 241 w 419"/>
                <a:gd name="T1" fmla="*/ 171 h 245"/>
                <a:gd name="T2" fmla="*/ 260 w 419"/>
                <a:gd name="T3" fmla="*/ 217 h 245"/>
                <a:gd name="T4" fmla="*/ 291 w 419"/>
                <a:gd name="T5" fmla="*/ 245 h 245"/>
                <a:gd name="T6" fmla="*/ 419 w 419"/>
                <a:gd name="T7" fmla="*/ 120 h 245"/>
                <a:gd name="T8" fmla="*/ 200 w 419"/>
                <a:gd name="T9" fmla="*/ 0 h 245"/>
                <a:gd name="T10" fmla="*/ 0 w 419"/>
                <a:gd name="T11" fmla="*/ 83 h 245"/>
                <a:gd name="T12" fmla="*/ 25 w 419"/>
                <a:gd name="T13" fmla="*/ 104 h 245"/>
                <a:gd name="T14" fmla="*/ 205 w 419"/>
                <a:gd name="T15" fmla="*/ 51 h 245"/>
                <a:gd name="T16" fmla="*/ 348 w 419"/>
                <a:gd name="T17" fmla="*/ 120 h 245"/>
                <a:gd name="T18" fmla="*/ 262 w 419"/>
                <a:gd name="T19" fmla="*/ 207 h 245"/>
                <a:gd name="T20" fmla="*/ 241 w 419"/>
                <a:gd name="T21" fmla="*/ 171 h 2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19"/>
                <a:gd name="T34" fmla="*/ 0 h 245"/>
                <a:gd name="T35" fmla="*/ 419 w 419"/>
                <a:gd name="T36" fmla="*/ 245 h 24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19" h="245">
                  <a:moveTo>
                    <a:pt x="241" y="171"/>
                  </a:moveTo>
                  <a:lnTo>
                    <a:pt x="260" y="217"/>
                  </a:lnTo>
                  <a:lnTo>
                    <a:pt x="291" y="245"/>
                  </a:lnTo>
                  <a:lnTo>
                    <a:pt x="419" y="120"/>
                  </a:lnTo>
                  <a:lnTo>
                    <a:pt x="200" y="0"/>
                  </a:lnTo>
                  <a:lnTo>
                    <a:pt x="0" y="83"/>
                  </a:lnTo>
                  <a:lnTo>
                    <a:pt x="25" y="104"/>
                  </a:lnTo>
                  <a:lnTo>
                    <a:pt x="205" y="51"/>
                  </a:lnTo>
                  <a:lnTo>
                    <a:pt x="348" y="120"/>
                  </a:lnTo>
                  <a:lnTo>
                    <a:pt x="262" y="207"/>
                  </a:lnTo>
                  <a:lnTo>
                    <a:pt x="241" y="17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Freeform 46"/>
            <p:cNvSpPr>
              <a:spLocks/>
            </p:cNvSpPr>
            <p:nvPr/>
          </p:nvSpPr>
          <p:spPr bwMode="auto">
            <a:xfrm>
              <a:off x="1673" y="669"/>
              <a:ext cx="320" cy="240"/>
            </a:xfrm>
            <a:custGeom>
              <a:avLst/>
              <a:gdLst>
                <a:gd name="T0" fmla="*/ 201 w 320"/>
                <a:gd name="T1" fmla="*/ 172 h 240"/>
                <a:gd name="T2" fmla="*/ 274 w 320"/>
                <a:gd name="T3" fmla="*/ 227 h 240"/>
                <a:gd name="T4" fmla="*/ 222 w 320"/>
                <a:gd name="T5" fmla="*/ 240 h 240"/>
                <a:gd name="T6" fmla="*/ 320 w 320"/>
                <a:gd name="T7" fmla="*/ 118 h 240"/>
                <a:gd name="T8" fmla="*/ 153 w 320"/>
                <a:gd name="T9" fmla="*/ 0 h 240"/>
                <a:gd name="T10" fmla="*/ 0 w 320"/>
                <a:gd name="T11" fmla="*/ 82 h 240"/>
                <a:gd name="T12" fmla="*/ 19 w 320"/>
                <a:gd name="T13" fmla="*/ 102 h 240"/>
                <a:gd name="T14" fmla="*/ 157 w 320"/>
                <a:gd name="T15" fmla="*/ 50 h 240"/>
                <a:gd name="T16" fmla="*/ 266 w 320"/>
                <a:gd name="T17" fmla="*/ 118 h 240"/>
                <a:gd name="T18" fmla="*/ 200 w 320"/>
                <a:gd name="T19" fmla="*/ 203 h 240"/>
                <a:gd name="T20" fmla="*/ 201 w 320"/>
                <a:gd name="T21" fmla="*/ 172 h 2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20"/>
                <a:gd name="T34" fmla="*/ 0 h 240"/>
                <a:gd name="T35" fmla="*/ 320 w 320"/>
                <a:gd name="T36" fmla="*/ 240 h 24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20" h="240">
                  <a:moveTo>
                    <a:pt x="201" y="172"/>
                  </a:moveTo>
                  <a:lnTo>
                    <a:pt x="274" y="227"/>
                  </a:lnTo>
                  <a:lnTo>
                    <a:pt x="222" y="240"/>
                  </a:lnTo>
                  <a:lnTo>
                    <a:pt x="320" y="118"/>
                  </a:lnTo>
                  <a:lnTo>
                    <a:pt x="153" y="0"/>
                  </a:lnTo>
                  <a:lnTo>
                    <a:pt x="0" y="82"/>
                  </a:lnTo>
                  <a:lnTo>
                    <a:pt x="19" y="102"/>
                  </a:lnTo>
                  <a:lnTo>
                    <a:pt x="157" y="50"/>
                  </a:lnTo>
                  <a:lnTo>
                    <a:pt x="266" y="118"/>
                  </a:lnTo>
                  <a:lnTo>
                    <a:pt x="200" y="203"/>
                  </a:lnTo>
                  <a:lnTo>
                    <a:pt x="201" y="17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" name="Freeform 47"/>
            <p:cNvSpPr>
              <a:spLocks/>
            </p:cNvSpPr>
            <p:nvPr/>
          </p:nvSpPr>
          <p:spPr bwMode="auto">
            <a:xfrm>
              <a:off x="1873" y="854"/>
              <a:ext cx="537" cy="359"/>
            </a:xfrm>
            <a:custGeom>
              <a:avLst/>
              <a:gdLst>
                <a:gd name="T0" fmla="*/ 349 w 537"/>
                <a:gd name="T1" fmla="*/ 316 h 359"/>
                <a:gd name="T2" fmla="*/ 330 w 537"/>
                <a:gd name="T3" fmla="*/ 307 h 359"/>
                <a:gd name="T4" fmla="*/ 321 w 537"/>
                <a:gd name="T5" fmla="*/ 344 h 359"/>
                <a:gd name="T6" fmla="*/ 373 w 537"/>
                <a:gd name="T7" fmla="*/ 359 h 359"/>
                <a:gd name="T8" fmla="*/ 537 w 537"/>
                <a:gd name="T9" fmla="*/ 176 h 359"/>
                <a:gd name="T10" fmla="*/ 256 w 537"/>
                <a:gd name="T11" fmla="*/ 0 h 359"/>
                <a:gd name="T12" fmla="*/ 0 w 537"/>
                <a:gd name="T13" fmla="*/ 122 h 359"/>
                <a:gd name="T14" fmla="*/ 32 w 537"/>
                <a:gd name="T15" fmla="*/ 153 h 359"/>
                <a:gd name="T16" fmla="*/ 263 w 537"/>
                <a:gd name="T17" fmla="*/ 75 h 359"/>
                <a:gd name="T18" fmla="*/ 446 w 537"/>
                <a:gd name="T19" fmla="*/ 176 h 359"/>
                <a:gd name="T20" fmla="*/ 336 w 537"/>
                <a:gd name="T21" fmla="*/ 304 h 359"/>
                <a:gd name="T22" fmla="*/ 349 w 537"/>
                <a:gd name="T23" fmla="*/ 289 h 359"/>
                <a:gd name="T24" fmla="*/ 330 w 537"/>
                <a:gd name="T25" fmla="*/ 289 h 359"/>
                <a:gd name="T26" fmla="*/ 312 w 537"/>
                <a:gd name="T27" fmla="*/ 289 h 359"/>
                <a:gd name="T28" fmla="*/ 349 w 537"/>
                <a:gd name="T29" fmla="*/ 316 h 3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37"/>
                <a:gd name="T46" fmla="*/ 0 h 359"/>
                <a:gd name="T47" fmla="*/ 537 w 537"/>
                <a:gd name="T48" fmla="*/ 359 h 35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37" h="359">
                  <a:moveTo>
                    <a:pt x="349" y="316"/>
                  </a:moveTo>
                  <a:lnTo>
                    <a:pt x="330" y="307"/>
                  </a:lnTo>
                  <a:lnTo>
                    <a:pt x="321" y="344"/>
                  </a:lnTo>
                  <a:lnTo>
                    <a:pt x="373" y="359"/>
                  </a:lnTo>
                  <a:lnTo>
                    <a:pt x="537" y="176"/>
                  </a:lnTo>
                  <a:lnTo>
                    <a:pt x="256" y="0"/>
                  </a:lnTo>
                  <a:lnTo>
                    <a:pt x="0" y="122"/>
                  </a:lnTo>
                  <a:lnTo>
                    <a:pt x="32" y="153"/>
                  </a:lnTo>
                  <a:lnTo>
                    <a:pt x="263" y="75"/>
                  </a:lnTo>
                  <a:lnTo>
                    <a:pt x="446" y="176"/>
                  </a:lnTo>
                  <a:lnTo>
                    <a:pt x="336" y="304"/>
                  </a:lnTo>
                  <a:lnTo>
                    <a:pt x="349" y="289"/>
                  </a:lnTo>
                  <a:lnTo>
                    <a:pt x="330" y="289"/>
                  </a:lnTo>
                  <a:lnTo>
                    <a:pt x="312" y="289"/>
                  </a:lnTo>
                  <a:lnTo>
                    <a:pt x="349" y="31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4453592" y="5495534"/>
            <a:ext cx="566804" cy="494579"/>
            <a:chOff x="1043" y="2546"/>
            <a:chExt cx="869" cy="740"/>
          </a:xfrm>
        </p:grpSpPr>
        <p:sp>
          <p:nvSpPr>
            <p:cNvPr id="109" name="Freeform 7"/>
            <p:cNvSpPr>
              <a:spLocks/>
            </p:cNvSpPr>
            <p:nvPr/>
          </p:nvSpPr>
          <p:spPr bwMode="auto">
            <a:xfrm>
              <a:off x="1769" y="3004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" name="Freeform 8"/>
            <p:cNvSpPr>
              <a:spLocks/>
            </p:cNvSpPr>
            <p:nvPr/>
          </p:nvSpPr>
          <p:spPr bwMode="auto">
            <a:xfrm>
              <a:off x="1737" y="2814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" name="Freeform 9"/>
            <p:cNvSpPr>
              <a:spLocks/>
            </p:cNvSpPr>
            <p:nvPr/>
          </p:nvSpPr>
          <p:spPr bwMode="auto">
            <a:xfrm flipH="1">
              <a:off x="1043" y="3008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" name="Freeform 10"/>
            <p:cNvSpPr>
              <a:spLocks/>
            </p:cNvSpPr>
            <p:nvPr/>
          </p:nvSpPr>
          <p:spPr bwMode="auto">
            <a:xfrm flipH="1">
              <a:off x="1133" y="2833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" name="AutoShape 11"/>
            <p:cNvSpPr>
              <a:spLocks noChangeArrowheads="1"/>
            </p:cNvSpPr>
            <p:nvPr/>
          </p:nvSpPr>
          <p:spPr bwMode="auto">
            <a:xfrm flipV="1">
              <a:off x="1163" y="2546"/>
              <a:ext cx="657" cy="557"/>
            </a:xfrm>
            <a:custGeom>
              <a:avLst/>
              <a:gdLst>
                <a:gd name="T0" fmla="*/ 17 w 21600"/>
                <a:gd name="T1" fmla="*/ 7 h 21600"/>
                <a:gd name="T2" fmla="*/ 10 w 21600"/>
                <a:gd name="T3" fmla="*/ 14 h 21600"/>
                <a:gd name="T4" fmla="*/ 2 w 21600"/>
                <a:gd name="T5" fmla="*/ 7 h 21600"/>
                <a:gd name="T6" fmla="*/ 1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4 w 21600"/>
                <a:gd name="T13" fmla="*/ 4498 h 21600"/>
                <a:gd name="T14" fmla="*/ 17096 w 21600"/>
                <a:gd name="T15" fmla="*/ 1710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en-US"/>
            </a:p>
          </p:txBody>
        </p:sp>
        <p:sp>
          <p:nvSpPr>
            <p:cNvPr id="114" name="Rectangle 12"/>
            <p:cNvSpPr>
              <a:spLocks noChangeArrowheads="1"/>
            </p:cNvSpPr>
            <p:nvPr/>
          </p:nvSpPr>
          <p:spPr bwMode="auto">
            <a:xfrm>
              <a:off x="1163" y="3110"/>
              <a:ext cx="657" cy="157"/>
            </a:xfrm>
            <a:prstGeom prst="rect">
              <a:avLst/>
            </a:pr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" name="Freeform 13"/>
            <p:cNvSpPr>
              <a:spLocks/>
            </p:cNvSpPr>
            <p:nvPr/>
          </p:nvSpPr>
          <p:spPr bwMode="auto">
            <a:xfrm>
              <a:off x="1694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" name="Freeform 14"/>
            <p:cNvSpPr>
              <a:spLocks/>
            </p:cNvSpPr>
            <p:nvPr/>
          </p:nvSpPr>
          <p:spPr bwMode="auto">
            <a:xfrm flipH="1">
              <a:off x="1186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38"/>
          <p:cNvGrpSpPr>
            <a:grpSpLocks/>
          </p:cNvGrpSpPr>
          <p:nvPr/>
        </p:nvGrpSpPr>
        <p:grpSpPr bwMode="auto">
          <a:xfrm flipH="1">
            <a:off x="2614538" y="2531052"/>
            <a:ext cx="711693" cy="428292"/>
            <a:chOff x="1295" y="669"/>
            <a:chExt cx="1115" cy="671"/>
          </a:xfrm>
        </p:grpSpPr>
        <p:sp>
          <p:nvSpPr>
            <p:cNvPr id="127" name="Freeform 39"/>
            <p:cNvSpPr>
              <a:spLocks/>
            </p:cNvSpPr>
            <p:nvPr/>
          </p:nvSpPr>
          <p:spPr bwMode="auto">
            <a:xfrm>
              <a:off x="1344" y="720"/>
              <a:ext cx="912" cy="480"/>
            </a:xfrm>
            <a:custGeom>
              <a:avLst/>
              <a:gdLst>
                <a:gd name="T0" fmla="*/ 0 w 912"/>
                <a:gd name="T1" fmla="*/ 0 h 624"/>
                <a:gd name="T2" fmla="*/ 384 w 912"/>
                <a:gd name="T3" fmla="*/ 480 h 624"/>
                <a:gd name="T4" fmla="*/ 912 w 912"/>
                <a:gd name="T5" fmla="*/ 480 h 624"/>
                <a:gd name="T6" fmla="*/ 384 w 912"/>
                <a:gd name="T7" fmla="*/ 0 h 624"/>
                <a:gd name="T8" fmla="*/ 0 w 912"/>
                <a:gd name="T9" fmla="*/ 0 h 6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2"/>
                <a:gd name="T16" fmla="*/ 0 h 624"/>
                <a:gd name="T17" fmla="*/ 912 w 912"/>
                <a:gd name="T18" fmla="*/ 624 h 6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2" h="624">
                  <a:moveTo>
                    <a:pt x="0" y="0"/>
                  </a:moveTo>
                  <a:lnTo>
                    <a:pt x="384" y="624"/>
                  </a:lnTo>
                  <a:lnTo>
                    <a:pt x="912" y="624"/>
                  </a:lnTo>
                  <a:lnTo>
                    <a:pt x="38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" name="Rectangle 40"/>
            <p:cNvSpPr>
              <a:spLocks noChangeArrowheads="1"/>
            </p:cNvSpPr>
            <p:nvPr/>
          </p:nvSpPr>
          <p:spPr bwMode="auto">
            <a:xfrm>
              <a:off x="1728" y="1200"/>
              <a:ext cx="530" cy="140"/>
            </a:xfrm>
            <a:prstGeom prst="rect">
              <a:avLst/>
            </a:prstGeom>
            <a:solidFill>
              <a:srgbClr val="DDDDDD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" name="Freeform 41"/>
            <p:cNvSpPr>
              <a:spLocks/>
            </p:cNvSpPr>
            <p:nvPr/>
          </p:nvSpPr>
          <p:spPr bwMode="auto">
            <a:xfrm>
              <a:off x="1335" y="720"/>
              <a:ext cx="393" cy="615"/>
            </a:xfrm>
            <a:custGeom>
              <a:avLst/>
              <a:gdLst>
                <a:gd name="T0" fmla="*/ 9 w 393"/>
                <a:gd name="T1" fmla="*/ 0 h 615"/>
                <a:gd name="T2" fmla="*/ 0 w 393"/>
                <a:gd name="T3" fmla="*/ 121 h 615"/>
                <a:gd name="T4" fmla="*/ 393 w 393"/>
                <a:gd name="T5" fmla="*/ 615 h 615"/>
                <a:gd name="T6" fmla="*/ 393 w 393"/>
                <a:gd name="T7" fmla="*/ 480 h 615"/>
                <a:gd name="T8" fmla="*/ 9 w 393"/>
                <a:gd name="T9" fmla="*/ 0 h 6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3"/>
                <a:gd name="T16" fmla="*/ 0 h 615"/>
                <a:gd name="T17" fmla="*/ 393 w 393"/>
                <a:gd name="T18" fmla="*/ 615 h 6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3" h="615">
                  <a:moveTo>
                    <a:pt x="9" y="0"/>
                  </a:moveTo>
                  <a:lnTo>
                    <a:pt x="0" y="121"/>
                  </a:lnTo>
                  <a:lnTo>
                    <a:pt x="393" y="615"/>
                  </a:lnTo>
                  <a:lnTo>
                    <a:pt x="393" y="48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DDDDDD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" name="Freeform 42"/>
            <p:cNvSpPr>
              <a:spLocks/>
            </p:cNvSpPr>
            <p:nvPr/>
          </p:nvSpPr>
          <p:spPr bwMode="auto">
            <a:xfrm>
              <a:off x="1335" y="912"/>
              <a:ext cx="537" cy="359"/>
            </a:xfrm>
            <a:custGeom>
              <a:avLst/>
              <a:gdLst>
                <a:gd name="T0" fmla="*/ 338 w 537"/>
                <a:gd name="T1" fmla="*/ 258 h 359"/>
                <a:gd name="T2" fmla="*/ 345 w 537"/>
                <a:gd name="T3" fmla="*/ 336 h 359"/>
                <a:gd name="T4" fmla="*/ 164 w 537"/>
                <a:gd name="T5" fmla="*/ 359 h 359"/>
                <a:gd name="T6" fmla="*/ 0 w 537"/>
                <a:gd name="T7" fmla="*/ 176 h 359"/>
                <a:gd name="T8" fmla="*/ 281 w 537"/>
                <a:gd name="T9" fmla="*/ 0 h 359"/>
                <a:gd name="T10" fmla="*/ 537 w 537"/>
                <a:gd name="T11" fmla="*/ 122 h 359"/>
                <a:gd name="T12" fmla="*/ 505 w 537"/>
                <a:gd name="T13" fmla="*/ 153 h 359"/>
                <a:gd name="T14" fmla="*/ 274 w 537"/>
                <a:gd name="T15" fmla="*/ 75 h 359"/>
                <a:gd name="T16" fmla="*/ 91 w 537"/>
                <a:gd name="T17" fmla="*/ 176 h 359"/>
                <a:gd name="T18" fmla="*/ 201 w 537"/>
                <a:gd name="T19" fmla="*/ 304 h 359"/>
                <a:gd name="T20" fmla="*/ 338 w 537"/>
                <a:gd name="T21" fmla="*/ 258 h 3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37"/>
                <a:gd name="T34" fmla="*/ 0 h 359"/>
                <a:gd name="T35" fmla="*/ 537 w 537"/>
                <a:gd name="T36" fmla="*/ 359 h 35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37" h="359">
                  <a:moveTo>
                    <a:pt x="338" y="258"/>
                  </a:moveTo>
                  <a:lnTo>
                    <a:pt x="345" y="336"/>
                  </a:lnTo>
                  <a:lnTo>
                    <a:pt x="164" y="359"/>
                  </a:lnTo>
                  <a:lnTo>
                    <a:pt x="0" y="176"/>
                  </a:lnTo>
                  <a:lnTo>
                    <a:pt x="281" y="0"/>
                  </a:lnTo>
                  <a:lnTo>
                    <a:pt x="537" y="122"/>
                  </a:lnTo>
                  <a:lnTo>
                    <a:pt x="505" y="153"/>
                  </a:lnTo>
                  <a:lnTo>
                    <a:pt x="274" y="75"/>
                  </a:lnTo>
                  <a:lnTo>
                    <a:pt x="91" y="176"/>
                  </a:lnTo>
                  <a:lnTo>
                    <a:pt x="201" y="304"/>
                  </a:lnTo>
                  <a:lnTo>
                    <a:pt x="338" y="25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1" name="Freeform 43"/>
            <p:cNvSpPr>
              <a:spLocks/>
            </p:cNvSpPr>
            <p:nvPr/>
          </p:nvSpPr>
          <p:spPr bwMode="auto">
            <a:xfrm>
              <a:off x="1309" y="789"/>
              <a:ext cx="419" cy="245"/>
            </a:xfrm>
            <a:custGeom>
              <a:avLst/>
              <a:gdLst>
                <a:gd name="T0" fmla="*/ 264 w 537"/>
                <a:gd name="T1" fmla="*/ 176 h 359"/>
                <a:gd name="T2" fmla="*/ 269 w 537"/>
                <a:gd name="T3" fmla="*/ 229 h 359"/>
                <a:gd name="T4" fmla="*/ 128 w 537"/>
                <a:gd name="T5" fmla="*/ 245 h 359"/>
                <a:gd name="T6" fmla="*/ 0 w 537"/>
                <a:gd name="T7" fmla="*/ 120 h 359"/>
                <a:gd name="T8" fmla="*/ 219 w 537"/>
                <a:gd name="T9" fmla="*/ 0 h 359"/>
                <a:gd name="T10" fmla="*/ 419 w 537"/>
                <a:gd name="T11" fmla="*/ 83 h 359"/>
                <a:gd name="T12" fmla="*/ 394 w 537"/>
                <a:gd name="T13" fmla="*/ 104 h 359"/>
                <a:gd name="T14" fmla="*/ 214 w 537"/>
                <a:gd name="T15" fmla="*/ 51 h 359"/>
                <a:gd name="T16" fmla="*/ 71 w 537"/>
                <a:gd name="T17" fmla="*/ 120 h 359"/>
                <a:gd name="T18" fmla="*/ 157 w 537"/>
                <a:gd name="T19" fmla="*/ 207 h 359"/>
                <a:gd name="T20" fmla="*/ 264 w 537"/>
                <a:gd name="T21" fmla="*/ 176 h 3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37"/>
                <a:gd name="T34" fmla="*/ 0 h 359"/>
                <a:gd name="T35" fmla="*/ 537 w 537"/>
                <a:gd name="T36" fmla="*/ 359 h 35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37" h="359">
                  <a:moveTo>
                    <a:pt x="338" y="258"/>
                  </a:moveTo>
                  <a:lnTo>
                    <a:pt x="345" y="336"/>
                  </a:lnTo>
                  <a:lnTo>
                    <a:pt x="164" y="359"/>
                  </a:lnTo>
                  <a:lnTo>
                    <a:pt x="0" y="176"/>
                  </a:lnTo>
                  <a:lnTo>
                    <a:pt x="281" y="0"/>
                  </a:lnTo>
                  <a:lnTo>
                    <a:pt x="537" y="122"/>
                  </a:lnTo>
                  <a:lnTo>
                    <a:pt x="505" y="153"/>
                  </a:lnTo>
                  <a:lnTo>
                    <a:pt x="274" y="75"/>
                  </a:lnTo>
                  <a:lnTo>
                    <a:pt x="91" y="176"/>
                  </a:lnTo>
                  <a:lnTo>
                    <a:pt x="201" y="304"/>
                  </a:lnTo>
                  <a:lnTo>
                    <a:pt x="338" y="25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2" name="Freeform 44"/>
            <p:cNvSpPr>
              <a:spLocks/>
            </p:cNvSpPr>
            <p:nvPr/>
          </p:nvSpPr>
          <p:spPr bwMode="auto">
            <a:xfrm>
              <a:off x="1295" y="672"/>
              <a:ext cx="320" cy="240"/>
            </a:xfrm>
            <a:custGeom>
              <a:avLst/>
              <a:gdLst>
                <a:gd name="T0" fmla="*/ 201 w 537"/>
                <a:gd name="T1" fmla="*/ 172 h 359"/>
                <a:gd name="T2" fmla="*/ 206 w 537"/>
                <a:gd name="T3" fmla="*/ 225 h 359"/>
                <a:gd name="T4" fmla="*/ 98 w 537"/>
                <a:gd name="T5" fmla="*/ 240 h 359"/>
                <a:gd name="T6" fmla="*/ 0 w 537"/>
                <a:gd name="T7" fmla="*/ 118 h 359"/>
                <a:gd name="T8" fmla="*/ 167 w 537"/>
                <a:gd name="T9" fmla="*/ 0 h 359"/>
                <a:gd name="T10" fmla="*/ 320 w 537"/>
                <a:gd name="T11" fmla="*/ 82 h 359"/>
                <a:gd name="T12" fmla="*/ 301 w 537"/>
                <a:gd name="T13" fmla="*/ 102 h 359"/>
                <a:gd name="T14" fmla="*/ 163 w 537"/>
                <a:gd name="T15" fmla="*/ 50 h 359"/>
                <a:gd name="T16" fmla="*/ 54 w 537"/>
                <a:gd name="T17" fmla="*/ 118 h 359"/>
                <a:gd name="T18" fmla="*/ 120 w 537"/>
                <a:gd name="T19" fmla="*/ 203 h 359"/>
                <a:gd name="T20" fmla="*/ 201 w 537"/>
                <a:gd name="T21" fmla="*/ 172 h 3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37"/>
                <a:gd name="T34" fmla="*/ 0 h 359"/>
                <a:gd name="T35" fmla="*/ 537 w 537"/>
                <a:gd name="T36" fmla="*/ 359 h 35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37" h="359">
                  <a:moveTo>
                    <a:pt x="338" y="258"/>
                  </a:moveTo>
                  <a:lnTo>
                    <a:pt x="345" y="336"/>
                  </a:lnTo>
                  <a:lnTo>
                    <a:pt x="164" y="359"/>
                  </a:lnTo>
                  <a:lnTo>
                    <a:pt x="0" y="176"/>
                  </a:lnTo>
                  <a:lnTo>
                    <a:pt x="281" y="0"/>
                  </a:lnTo>
                  <a:lnTo>
                    <a:pt x="537" y="122"/>
                  </a:lnTo>
                  <a:lnTo>
                    <a:pt x="505" y="153"/>
                  </a:lnTo>
                  <a:lnTo>
                    <a:pt x="274" y="75"/>
                  </a:lnTo>
                  <a:lnTo>
                    <a:pt x="91" y="176"/>
                  </a:lnTo>
                  <a:lnTo>
                    <a:pt x="201" y="304"/>
                  </a:lnTo>
                  <a:lnTo>
                    <a:pt x="338" y="25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" name="Freeform 45"/>
            <p:cNvSpPr>
              <a:spLocks/>
            </p:cNvSpPr>
            <p:nvPr/>
          </p:nvSpPr>
          <p:spPr bwMode="auto">
            <a:xfrm>
              <a:off x="1770" y="789"/>
              <a:ext cx="419" cy="245"/>
            </a:xfrm>
            <a:custGeom>
              <a:avLst/>
              <a:gdLst>
                <a:gd name="T0" fmla="*/ 241 w 419"/>
                <a:gd name="T1" fmla="*/ 171 h 245"/>
                <a:gd name="T2" fmla="*/ 260 w 419"/>
                <a:gd name="T3" fmla="*/ 217 h 245"/>
                <a:gd name="T4" fmla="*/ 291 w 419"/>
                <a:gd name="T5" fmla="*/ 245 h 245"/>
                <a:gd name="T6" fmla="*/ 419 w 419"/>
                <a:gd name="T7" fmla="*/ 120 h 245"/>
                <a:gd name="T8" fmla="*/ 200 w 419"/>
                <a:gd name="T9" fmla="*/ 0 h 245"/>
                <a:gd name="T10" fmla="*/ 0 w 419"/>
                <a:gd name="T11" fmla="*/ 83 h 245"/>
                <a:gd name="T12" fmla="*/ 25 w 419"/>
                <a:gd name="T13" fmla="*/ 104 h 245"/>
                <a:gd name="T14" fmla="*/ 205 w 419"/>
                <a:gd name="T15" fmla="*/ 51 h 245"/>
                <a:gd name="T16" fmla="*/ 348 w 419"/>
                <a:gd name="T17" fmla="*/ 120 h 245"/>
                <a:gd name="T18" fmla="*/ 262 w 419"/>
                <a:gd name="T19" fmla="*/ 207 h 245"/>
                <a:gd name="T20" fmla="*/ 241 w 419"/>
                <a:gd name="T21" fmla="*/ 171 h 2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19"/>
                <a:gd name="T34" fmla="*/ 0 h 245"/>
                <a:gd name="T35" fmla="*/ 419 w 419"/>
                <a:gd name="T36" fmla="*/ 245 h 24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19" h="245">
                  <a:moveTo>
                    <a:pt x="241" y="171"/>
                  </a:moveTo>
                  <a:lnTo>
                    <a:pt x="260" y="217"/>
                  </a:lnTo>
                  <a:lnTo>
                    <a:pt x="291" y="245"/>
                  </a:lnTo>
                  <a:lnTo>
                    <a:pt x="419" y="120"/>
                  </a:lnTo>
                  <a:lnTo>
                    <a:pt x="200" y="0"/>
                  </a:lnTo>
                  <a:lnTo>
                    <a:pt x="0" y="83"/>
                  </a:lnTo>
                  <a:lnTo>
                    <a:pt x="25" y="104"/>
                  </a:lnTo>
                  <a:lnTo>
                    <a:pt x="205" y="51"/>
                  </a:lnTo>
                  <a:lnTo>
                    <a:pt x="348" y="120"/>
                  </a:lnTo>
                  <a:lnTo>
                    <a:pt x="262" y="207"/>
                  </a:lnTo>
                  <a:lnTo>
                    <a:pt x="241" y="17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4" name="Freeform 46"/>
            <p:cNvSpPr>
              <a:spLocks/>
            </p:cNvSpPr>
            <p:nvPr/>
          </p:nvSpPr>
          <p:spPr bwMode="auto">
            <a:xfrm>
              <a:off x="1673" y="669"/>
              <a:ext cx="320" cy="240"/>
            </a:xfrm>
            <a:custGeom>
              <a:avLst/>
              <a:gdLst>
                <a:gd name="T0" fmla="*/ 201 w 320"/>
                <a:gd name="T1" fmla="*/ 172 h 240"/>
                <a:gd name="T2" fmla="*/ 274 w 320"/>
                <a:gd name="T3" fmla="*/ 227 h 240"/>
                <a:gd name="T4" fmla="*/ 222 w 320"/>
                <a:gd name="T5" fmla="*/ 240 h 240"/>
                <a:gd name="T6" fmla="*/ 320 w 320"/>
                <a:gd name="T7" fmla="*/ 118 h 240"/>
                <a:gd name="T8" fmla="*/ 153 w 320"/>
                <a:gd name="T9" fmla="*/ 0 h 240"/>
                <a:gd name="T10" fmla="*/ 0 w 320"/>
                <a:gd name="T11" fmla="*/ 82 h 240"/>
                <a:gd name="T12" fmla="*/ 19 w 320"/>
                <a:gd name="T13" fmla="*/ 102 h 240"/>
                <a:gd name="T14" fmla="*/ 157 w 320"/>
                <a:gd name="T15" fmla="*/ 50 h 240"/>
                <a:gd name="T16" fmla="*/ 266 w 320"/>
                <a:gd name="T17" fmla="*/ 118 h 240"/>
                <a:gd name="T18" fmla="*/ 200 w 320"/>
                <a:gd name="T19" fmla="*/ 203 h 240"/>
                <a:gd name="T20" fmla="*/ 201 w 320"/>
                <a:gd name="T21" fmla="*/ 172 h 2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20"/>
                <a:gd name="T34" fmla="*/ 0 h 240"/>
                <a:gd name="T35" fmla="*/ 320 w 320"/>
                <a:gd name="T36" fmla="*/ 240 h 24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20" h="240">
                  <a:moveTo>
                    <a:pt x="201" y="172"/>
                  </a:moveTo>
                  <a:lnTo>
                    <a:pt x="274" y="227"/>
                  </a:lnTo>
                  <a:lnTo>
                    <a:pt x="222" y="240"/>
                  </a:lnTo>
                  <a:lnTo>
                    <a:pt x="320" y="118"/>
                  </a:lnTo>
                  <a:lnTo>
                    <a:pt x="153" y="0"/>
                  </a:lnTo>
                  <a:lnTo>
                    <a:pt x="0" y="82"/>
                  </a:lnTo>
                  <a:lnTo>
                    <a:pt x="19" y="102"/>
                  </a:lnTo>
                  <a:lnTo>
                    <a:pt x="157" y="50"/>
                  </a:lnTo>
                  <a:lnTo>
                    <a:pt x="266" y="118"/>
                  </a:lnTo>
                  <a:lnTo>
                    <a:pt x="200" y="203"/>
                  </a:lnTo>
                  <a:lnTo>
                    <a:pt x="201" y="17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5" name="Freeform 47"/>
            <p:cNvSpPr>
              <a:spLocks/>
            </p:cNvSpPr>
            <p:nvPr/>
          </p:nvSpPr>
          <p:spPr bwMode="auto">
            <a:xfrm>
              <a:off x="1873" y="854"/>
              <a:ext cx="537" cy="359"/>
            </a:xfrm>
            <a:custGeom>
              <a:avLst/>
              <a:gdLst>
                <a:gd name="T0" fmla="*/ 349 w 537"/>
                <a:gd name="T1" fmla="*/ 316 h 359"/>
                <a:gd name="T2" fmla="*/ 330 w 537"/>
                <a:gd name="T3" fmla="*/ 307 h 359"/>
                <a:gd name="T4" fmla="*/ 321 w 537"/>
                <a:gd name="T5" fmla="*/ 344 h 359"/>
                <a:gd name="T6" fmla="*/ 373 w 537"/>
                <a:gd name="T7" fmla="*/ 359 h 359"/>
                <a:gd name="T8" fmla="*/ 537 w 537"/>
                <a:gd name="T9" fmla="*/ 176 h 359"/>
                <a:gd name="T10" fmla="*/ 256 w 537"/>
                <a:gd name="T11" fmla="*/ 0 h 359"/>
                <a:gd name="T12" fmla="*/ 0 w 537"/>
                <a:gd name="T13" fmla="*/ 122 h 359"/>
                <a:gd name="T14" fmla="*/ 32 w 537"/>
                <a:gd name="T15" fmla="*/ 153 h 359"/>
                <a:gd name="T16" fmla="*/ 263 w 537"/>
                <a:gd name="T17" fmla="*/ 75 h 359"/>
                <a:gd name="T18" fmla="*/ 446 w 537"/>
                <a:gd name="T19" fmla="*/ 176 h 359"/>
                <a:gd name="T20" fmla="*/ 336 w 537"/>
                <a:gd name="T21" fmla="*/ 304 h 359"/>
                <a:gd name="T22" fmla="*/ 349 w 537"/>
                <a:gd name="T23" fmla="*/ 289 h 359"/>
                <a:gd name="T24" fmla="*/ 330 w 537"/>
                <a:gd name="T25" fmla="*/ 289 h 359"/>
                <a:gd name="T26" fmla="*/ 312 w 537"/>
                <a:gd name="T27" fmla="*/ 289 h 359"/>
                <a:gd name="T28" fmla="*/ 349 w 537"/>
                <a:gd name="T29" fmla="*/ 316 h 3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37"/>
                <a:gd name="T46" fmla="*/ 0 h 359"/>
                <a:gd name="T47" fmla="*/ 537 w 537"/>
                <a:gd name="T48" fmla="*/ 359 h 35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37" h="359">
                  <a:moveTo>
                    <a:pt x="349" y="316"/>
                  </a:moveTo>
                  <a:lnTo>
                    <a:pt x="330" y="307"/>
                  </a:lnTo>
                  <a:lnTo>
                    <a:pt x="321" y="344"/>
                  </a:lnTo>
                  <a:lnTo>
                    <a:pt x="373" y="359"/>
                  </a:lnTo>
                  <a:lnTo>
                    <a:pt x="537" y="176"/>
                  </a:lnTo>
                  <a:lnTo>
                    <a:pt x="256" y="0"/>
                  </a:lnTo>
                  <a:lnTo>
                    <a:pt x="0" y="122"/>
                  </a:lnTo>
                  <a:lnTo>
                    <a:pt x="32" y="153"/>
                  </a:lnTo>
                  <a:lnTo>
                    <a:pt x="263" y="75"/>
                  </a:lnTo>
                  <a:lnTo>
                    <a:pt x="446" y="176"/>
                  </a:lnTo>
                  <a:lnTo>
                    <a:pt x="336" y="304"/>
                  </a:lnTo>
                  <a:lnTo>
                    <a:pt x="349" y="289"/>
                  </a:lnTo>
                  <a:lnTo>
                    <a:pt x="330" y="289"/>
                  </a:lnTo>
                  <a:lnTo>
                    <a:pt x="312" y="289"/>
                  </a:lnTo>
                  <a:lnTo>
                    <a:pt x="349" y="31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38"/>
          <p:cNvGrpSpPr>
            <a:grpSpLocks/>
          </p:cNvGrpSpPr>
          <p:nvPr/>
        </p:nvGrpSpPr>
        <p:grpSpPr bwMode="auto">
          <a:xfrm>
            <a:off x="6881737" y="3500870"/>
            <a:ext cx="711693" cy="428292"/>
            <a:chOff x="1295" y="669"/>
            <a:chExt cx="1115" cy="671"/>
          </a:xfrm>
        </p:grpSpPr>
        <p:sp>
          <p:nvSpPr>
            <p:cNvPr id="137" name="Freeform 39"/>
            <p:cNvSpPr>
              <a:spLocks/>
            </p:cNvSpPr>
            <p:nvPr/>
          </p:nvSpPr>
          <p:spPr bwMode="auto">
            <a:xfrm>
              <a:off x="1344" y="720"/>
              <a:ext cx="912" cy="480"/>
            </a:xfrm>
            <a:custGeom>
              <a:avLst/>
              <a:gdLst>
                <a:gd name="T0" fmla="*/ 0 w 912"/>
                <a:gd name="T1" fmla="*/ 0 h 624"/>
                <a:gd name="T2" fmla="*/ 384 w 912"/>
                <a:gd name="T3" fmla="*/ 480 h 624"/>
                <a:gd name="T4" fmla="*/ 912 w 912"/>
                <a:gd name="T5" fmla="*/ 480 h 624"/>
                <a:gd name="T6" fmla="*/ 384 w 912"/>
                <a:gd name="T7" fmla="*/ 0 h 624"/>
                <a:gd name="T8" fmla="*/ 0 w 912"/>
                <a:gd name="T9" fmla="*/ 0 h 6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2"/>
                <a:gd name="T16" fmla="*/ 0 h 624"/>
                <a:gd name="T17" fmla="*/ 912 w 912"/>
                <a:gd name="T18" fmla="*/ 624 h 6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2" h="624">
                  <a:moveTo>
                    <a:pt x="0" y="0"/>
                  </a:moveTo>
                  <a:lnTo>
                    <a:pt x="384" y="624"/>
                  </a:lnTo>
                  <a:lnTo>
                    <a:pt x="912" y="624"/>
                  </a:lnTo>
                  <a:lnTo>
                    <a:pt x="38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8" name="Rectangle 40"/>
            <p:cNvSpPr>
              <a:spLocks noChangeArrowheads="1"/>
            </p:cNvSpPr>
            <p:nvPr/>
          </p:nvSpPr>
          <p:spPr bwMode="auto">
            <a:xfrm>
              <a:off x="1728" y="1200"/>
              <a:ext cx="530" cy="140"/>
            </a:xfrm>
            <a:prstGeom prst="rect">
              <a:avLst/>
            </a:prstGeom>
            <a:solidFill>
              <a:srgbClr val="DDDDDD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9" name="Freeform 41"/>
            <p:cNvSpPr>
              <a:spLocks/>
            </p:cNvSpPr>
            <p:nvPr/>
          </p:nvSpPr>
          <p:spPr bwMode="auto">
            <a:xfrm>
              <a:off x="1335" y="720"/>
              <a:ext cx="393" cy="615"/>
            </a:xfrm>
            <a:custGeom>
              <a:avLst/>
              <a:gdLst>
                <a:gd name="T0" fmla="*/ 9 w 393"/>
                <a:gd name="T1" fmla="*/ 0 h 615"/>
                <a:gd name="T2" fmla="*/ 0 w 393"/>
                <a:gd name="T3" fmla="*/ 121 h 615"/>
                <a:gd name="T4" fmla="*/ 393 w 393"/>
                <a:gd name="T5" fmla="*/ 615 h 615"/>
                <a:gd name="T6" fmla="*/ 393 w 393"/>
                <a:gd name="T7" fmla="*/ 480 h 615"/>
                <a:gd name="T8" fmla="*/ 9 w 393"/>
                <a:gd name="T9" fmla="*/ 0 h 6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3"/>
                <a:gd name="T16" fmla="*/ 0 h 615"/>
                <a:gd name="T17" fmla="*/ 393 w 393"/>
                <a:gd name="T18" fmla="*/ 615 h 6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3" h="615">
                  <a:moveTo>
                    <a:pt x="9" y="0"/>
                  </a:moveTo>
                  <a:lnTo>
                    <a:pt x="0" y="121"/>
                  </a:lnTo>
                  <a:lnTo>
                    <a:pt x="393" y="615"/>
                  </a:lnTo>
                  <a:lnTo>
                    <a:pt x="393" y="48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DDDDDD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0" name="Freeform 42"/>
            <p:cNvSpPr>
              <a:spLocks/>
            </p:cNvSpPr>
            <p:nvPr/>
          </p:nvSpPr>
          <p:spPr bwMode="auto">
            <a:xfrm>
              <a:off x="1335" y="912"/>
              <a:ext cx="537" cy="359"/>
            </a:xfrm>
            <a:custGeom>
              <a:avLst/>
              <a:gdLst>
                <a:gd name="T0" fmla="*/ 338 w 537"/>
                <a:gd name="T1" fmla="*/ 258 h 359"/>
                <a:gd name="T2" fmla="*/ 345 w 537"/>
                <a:gd name="T3" fmla="*/ 336 h 359"/>
                <a:gd name="T4" fmla="*/ 164 w 537"/>
                <a:gd name="T5" fmla="*/ 359 h 359"/>
                <a:gd name="T6" fmla="*/ 0 w 537"/>
                <a:gd name="T7" fmla="*/ 176 h 359"/>
                <a:gd name="T8" fmla="*/ 281 w 537"/>
                <a:gd name="T9" fmla="*/ 0 h 359"/>
                <a:gd name="T10" fmla="*/ 537 w 537"/>
                <a:gd name="T11" fmla="*/ 122 h 359"/>
                <a:gd name="T12" fmla="*/ 505 w 537"/>
                <a:gd name="T13" fmla="*/ 153 h 359"/>
                <a:gd name="T14" fmla="*/ 274 w 537"/>
                <a:gd name="T15" fmla="*/ 75 h 359"/>
                <a:gd name="T16" fmla="*/ 91 w 537"/>
                <a:gd name="T17" fmla="*/ 176 h 359"/>
                <a:gd name="T18" fmla="*/ 201 w 537"/>
                <a:gd name="T19" fmla="*/ 304 h 359"/>
                <a:gd name="T20" fmla="*/ 338 w 537"/>
                <a:gd name="T21" fmla="*/ 258 h 3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37"/>
                <a:gd name="T34" fmla="*/ 0 h 359"/>
                <a:gd name="T35" fmla="*/ 537 w 537"/>
                <a:gd name="T36" fmla="*/ 359 h 35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37" h="359">
                  <a:moveTo>
                    <a:pt x="338" y="258"/>
                  </a:moveTo>
                  <a:lnTo>
                    <a:pt x="345" y="336"/>
                  </a:lnTo>
                  <a:lnTo>
                    <a:pt x="164" y="359"/>
                  </a:lnTo>
                  <a:lnTo>
                    <a:pt x="0" y="176"/>
                  </a:lnTo>
                  <a:lnTo>
                    <a:pt x="281" y="0"/>
                  </a:lnTo>
                  <a:lnTo>
                    <a:pt x="537" y="122"/>
                  </a:lnTo>
                  <a:lnTo>
                    <a:pt x="505" y="153"/>
                  </a:lnTo>
                  <a:lnTo>
                    <a:pt x="274" y="75"/>
                  </a:lnTo>
                  <a:lnTo>
                    <a:pt x="91" y="176"/>
                  </a:lnTo>
                  <a:lnTo>
                    <a:pt x="201" y="304"/>
                  </a:lnTo>
                  <a:lnTo>
                    <a:pt x="338" y="25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1" name="Freeform 43"/>
            <p:cNvSpPr>
              <a:spLocks/>
            </p:cNvSpPr>
            <p:nvPr/>
          </p:nvSpPr>
          <p:spPr bwMode="auto">
            <a:xfrm>
              <a:off x="1309" y="789"/>
              <a:ext cx="419" cy="245"/>
            </a:xfrm>
            <a:custGeom>
              <a:avLst/>
              <a:gdLst>
                <a:gd name="T0" fmla="*/ 264 w 537"/>
                <a:gd name="T1" fmla="*/ 176 h 359"/>
                <a:gd name="T2" fmla="*/ 269 w 537"/>
                <a:gd name="T3" fmla="*/ 229 h 359"/>
                <a:gd name="T4" fmla="*/ 128 w 537"/>
                <a:gd name="T5" fmla="*/ 245 h 359"/>
                <a:gd name="T6" fmla="*/ 0 w 537"/>
                <a:gd name="T7" fmla="*/ 120 h 359"/>
                <a:gd name="T8" fmla="*/ 219 w 537"/>
                <a:gd name="T9" fmla="*/ 0 h 359"/>
                <a:gd name="T10" fmla="*/ 419 w 537"/>
                <a:gd name="T11" fmla="*/ 83 h 359"/>
                <a:gd name="T12" fmla="*/ 394 w 537"/>
                <a:gd name="T13" fmla="*/ 104 h 359"/>
                <a:gd name="T14" fmla="*/ 214 w 537"/>
                <a:gd name="T15" fmla="*/ 51 h 359"/>
                <a:gd name="T16" fmla="*/ 71 w 537"/>
                <a:gd name="T17" fmla="*/ 120 h 359"/>
                <a:gd name="T18" fmla="*/ 157 w 537"/>
                <a:gd name="T19" fmla="*/ 207 h 359"/>
                <a:gd name="T20" fmla="*/ 264 w 537"/>
                <a:gd name="T21" fmla="*/ 176 h 3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37"/>
                <a:gd name="T34" fmla="*/ 0 h 359"/>
                <a:gd name="T35" fmla="*/ 537 w 537"/>
                <a:gd name="T36" fmla="*/ 359 h 35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37" h="359">
                  <a:moveTo>
                    <a:pt x="338" y="258"/>
                  </a:moveTo>
                  <a:lnTo>
                    <a:pt x="345" y="336"/>
                  </a:lnTo>
                  <a:lnTo>
                    <a:pt x="164" y="359"/>
                  </a:lnTo>
                  <a:lnTo>
                    <a:pt x="0" y="176"/>
                  </a:lnTo>
                  <a:lnTo>
                    <a:pt x="281" y="0"/>
                  </a:lnTo>
                  <a:lnTo>
                    <a:pt x="537" y="122"/>
                  </a:lnTo>
                  <a:lnTo>
                    <a:pt x="505" y="153"/>
                  </a:lnTo>
                  <a:lnTo>
                    <a:pt x="274" y="75"/>
                  </a:lnTo>
                  <a:lnTo>
                    <a:pt x="91" y="176"/>
                  </a:lnTo>
                  <a:lnTo>
                    <a:pt x="201" y="304"/>
                  </a:lnTo>
                  <a:lnTo>
                    <a:pt x="338" y="25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2" name="Freeform 44"/>
            <p:cNvSpPr>
              <a:spLocks/>
            </p:cNvSpPr>
            <p:nvPr/>
          </p:nvSpPr>
          <p:spPr bwMode="auto">
            <a:xfrm>
              <a:off x="1295" y="672"/>
              <a:ext cx="320" cy="240"/>
            </a:xfrm>
            <a:custGeom>
              <a:avLst/>
              <a:gdLst>
                <a:gd name="T0" fmla="*/ 201 w 537"/>
                <a:gd name="T1" fmla="*/ 172 h 359"/>
                <a:gd name="T2" fmla="*/ 206 w 537"/>
                <a:gd name="T3" fmla="*/ 225 h 359"/>
                <a:gd name="T4" fmla="*/ 98 w 537"/>
                <a:gd name="T5" fmla="*/ 240 h 359"/>
                <a:gd name="T6" fmla="*/ 0 w 537"/>
                <a:gd name="T7" fmla="*/ 118 h 359"/>
                <a:gd name="T8" fmla="*/ 167 w 537"/>
                <a:gd name="T9" fmla="*/ 0 h 359"/>
                <a:gd name="T10" fmla="*/ 320 w 537"/>
                <a:gd name="T11" fmla="*/ 82 h 359"/>
                <a:gd name="T12" fmla="*/ 301 w 537"/>
                <a:gd name="T13" fmla="*/ 102 h 359"/>
                <a:gd name="T14" fmla="*/ 163 w 537"/>
                <a:gd name="T15" fmla="*/ 50 h 359"/>
                <a:gd name="T16" fmla="*/ 54 w 537"/>
                <a:gd name="T17" fmla="*/ 118 h 359"/>
                <a:gd name="T18" fmla="*/ 120 w 537"/>
                <a:gd name="T19" fmla="*/ 203 h 359"/>
                <a:gd name="T20" fmla="*/ 201 w 537"/>
                <a:gd name="T21" fmla="*/ 172 h 3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37"/>
                <a:gd name="T34" fmla="*/ 0 h 359"/>
                <a:gd name="T35" fmla="*/ 537 w 537"/>
                <a:gd name="T36" fmla="*/ 359 h 35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37" h="359">
                  <a:moveTo>
                    <a:pt x="338" y="258"/>
                  </a:moveTo>
                  <a:lnTo>
                    <a:pt x="345" y="336"/>
                  </a:lnTo>
                  <a:lnTo>
                    <a:pt x="164" y="359"/>
                  </a:lnTo>
                  <a:lnTo>
                    <a:pt x="0" y="176"/>
                  </a:lnTo>
                  <a:lnTo>
                    <a:pt x="281" y="0"/>
                  </a:lnTo>
                  <a:lnTo>
                    <a:pt x="537" y="122"/>
                  </a:lnTo>
                  <a:lnTo>
                    <a:pt x="505" y="153"/>
                  </a:lnTo>
                  <a:lnTo>
                    <a:pt x="274" y="75"/>
                  </a:lnTo>
                  <a:lnTo>
                    <a:pt x="91" y="176"/>
                  </a:lnTo>
                  <a:lnTo>
                    <a:pt x="201" y="304"/>
                  </a:lnTo>
                  <a:lnTo>
                    <a:pt x="338" y="25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" name="Freeform 45"/>
            <p:cNvSpPr>
              <a:spLocks/>
            </p:cNvSpPr>
            <p:nvPr/>
          </p:nvSpPr>
          <p:spPr bwMode="auto">
            <a:xfrm>
              <a:off x="1770" y="789"/>
              <a:ext cx="419" cy="245"/>
            </a:xfrm>
            <a:custGeom>
              <a:avLst/>
              <a:gdLst>
                <a:gd name="T0" fmla="*/ 241 w 419"/>
                <a:gd name="T1" fmla="*/ 171 h 245"/>
                <a:gd name="T2" fmla="*/ 260 w 419"/>
                <a:gd name="T3" fmla="*/ 217 h 245"/>
                <a:gd name="T4" fmla="*/ 291 w 419"/>
                <a:gd name="T5" fmla="*/ 245 h 245"/>
                <a:gd name="T6" fmla="*/ 419 w 419"/>
                <a:gd name="T7" fmla="*/ 120 h 245"/>
                <a:gd name="T8" fmla="*/ 200 w 419"/>
                <a:gd name="T9" fmla="*/ 0 h 245"/>
                <a:gd name="T10" fmla="*/ 0 w 419"/>
                <a:gd name="T11" fmla="*/ 83 h 245"/>
                <a:gd name="T12" fmla="*/ 25 w 419"/>
                <a:gd name="T13" fmla="*/ 104 h 245"/>
                <a:gd name="T14" fmla="*/ 205 w 419"/>
                <a:gd name="T15" fmla="*/ 51 h 245"/>
                <a:gd name="T16" fmla="*/ 348 w 419"/>
                <a:gd name="T17" fmla="*/ 120 h 245"/>
                <a:gd name="T18" fmla="*/ 262 w 419"/>
                <a:gd name="T19" fmla="*/ 207 h 245"/>
                <a:gd name="T20" fmla="*/ 241 w 419"/>
                <a:gd name="T21" fmla="*/ 171 h 2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19"/>
                <a:gd name="T34" fmla="*/ 0 h 245"/>
                <a:gd name="T35" fmla="*/ 419 w 419"/>
                <a:gd name="T36" fmla="*/ 245 h 24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19" h="245">
                  <a:moveTo>
                    <a:pt x="241" y="171"/>
                  </a:moveTo>
                  <a:lnTo>
                    <a:pt x="260" y="217"/>
                  </a:lnTo>
                  <a:lnTo>
                    <a:pt x="291" y="245"/>
                  </a:lnTo>
                  <a:lnTo>
                    <a:pt x="419" y="120"/>
                  </a:lnTo>
                  <a:lnTo>
                    <a:pt x="200" y="0"/>
                  </a:lnTo>
                  <a:lnTo>
                    <a:pt x="0" y="83"/>
                  </a:lnTo>
                  <a:lnTo>
                    <a:pt x="25" y="104"/>
                  </a:lnTo>
                  <a:lnTo>
                    <a:pt x="205" y="51"/>
                  </a:lnTo>
                  <a:lnTo>
                    <a:pt x="348" y="120"/>
                  </a:lnTo>
                  <a:lnTo>
                    <a:pt x="262" y="207"/>
                  </a:lnTo>
                  <a:lnTo>
                    <a:pt x="241" y="17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" name="Freeform 46"/>
            <p:cNvSpPr>
              <a:spLocks/>
            </p:cNvSpPr>
            <p:nvPr/>
          </p:nvSpPr>
          <p:spPr bwMode="auto">
            <a:xfrm>
              <a:off x="1673" y="669"/>
              <a:ext cx="320" cy="240"/>
            </a:xfrm>
            <a:custGeom>
              <a:avLst/>
              <a:gdLst>
                <a:gd name="T0" fmla="*/ 201 w 320"/>
                <a:gd name="T1" fmla="*/ 172 h 240"/>
                <a:gd name="T2" fmla="*/ 274 w 320"/>
                <a:gd name="T3" fmla="*/ 227 h 240"/>
                <a:gd name="T4" fmla="*/ 222 w 320"/>
                <a:gd name="T5" fmla="*/ 240 h 240"/>
                <a:gd name="T6" fmla="*/ 320 w 320"/>
                <a:gd name="T7" fmla="*/ 118 h 240"/>
                <a:gd name="T8" fmla="*/ 153 w 320"/>
                <a:gd name="T9" fmla="*/ 0 h 240"/>
                <a:gd name="T10" fmla="*/ 0 w 320"/>
                <a:gd name="T11" fmla="*/ 82 h 240"/>
                <a:gd name="T12" fmla="*/ 19 w 320"/>
                <a:gd name="T13" fmla="*/ 102 h 240"/>
                <a:gd name="T14" fmla="*/ 157 w 320"/>
                <a:gd name="T15" fmla="*/ 50 h 240"/>
                <a:gd name="T16" fmla="*/ 266 w 320"/>
                <a:gd name="T17" fmla="*/ 118 h 240"/>
                <a:gd name="T18" fmla="*/ 200 w 320"/>
                <a:gd name="T19" fmla="*/ 203 h 240"/>
                <a:gd name="T20" fmla="*/ 201 w 320"/>
                <a:gd name="T21" fmla="*/ 172 h 2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20"/>
                <a:gd name="T34" fmla="*/ 0 h 240"/>
                <a:gd name="T35" fmla="*/ 320 w 320"/>
                <a:gd name="T36" fmla="*/ 240 h 24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20" h="240">
                  <a:moveTo>
                    <a:pt x="201" y="172"/>
                  </a:moveTo>
                  <a:lnTo>
                    <a:pt x="274" y="227"/>
                  </a:lnTo>
                  <a:lnTo>
                    <a:pt x="222" y="240"/>
                  </a:lnTo>
                  <a:lnTo>
                    <a:pt x="320" y="118"/>
                  </a:lnTo>
                  <a:lnTo>
                    <a:pt x="153" y="0"/>
                  </a:lnTo>
                  <a:lnTo>
                    <a:pt x="0" y="82"/>
                  </a:lnTo>
                  <a:lnTo>
                    <a:pt x="19" y="102"/>
                  </a:lnTo>
                  <a:lnTo>
                    <a:pt x="157" y="50"/>
                  </a:lnTo>
                  <a:lnTo>
                    <a:pt x="266" y="118"/>
                  </a:lnTo>
                  <a:lnTo>
                    <a:pt x="200" y="203"/>
                  </a:lnTo>
                  <a:lnTo>
                    <a:pt x="201" y="17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" name="Freeform 47"/>
            <p:cNvSpPr>
              <a:spLocks/>
            </p:cNvSpPr>
            <p:nvPr/>
          </p:nvSpPr>
          <p:spPr bwMode="auto">
            <a:xfrm>
              <a:off x="1873" y="854"/>
              <a:ext cx="537" cy="359"/>
            </a:xfrm>
            <a:custGeom>
              <a:avLst/>
              <a:gdLst>
                <a:gd name="T0" fmla="*/ 349 w 537"/>
                <a:gd name="T1" fmla="*/ 316 h 359"/>
                <a:gd name="T2" fmla="*/ 330 w 537"/>
                <a:gd name="T3" fmla="*/ 307 h 359"/>
                <a:gd name="T4" fmla="*/ 321 w 537"/>
                <a:gd name="T5" fmla="*/ 344 h 359"/>
                <a:gd name="T6" fmla="*/ 373 w 537"/>
                <a:gd name="T7" fmla="*/ 359 h 359"/>
                <a:gd name="T8" fmla="*/ 537 w 537"/>
                <a:gd name="T9" fmla="*/ 176 h 359"/>
                <a:gd name="T10" fmla="*/ 256 w 537"/>
                <a:gd name="T11" fmla="*/ 0 h 359"/>
                <a:gd name="T12" fmla="*/ 0 w 537"/>
                <a:gd name="T13" fmla="*/ 122 h 359"/>
                <a:gd name="T14" fmla="*/ 32 w 537"/>
                <a:gd name="T15" fmla="*/ 153 h 359"/>
                <a:gd name="T16" fmla="*/ 263 w 537"/>
                <a:gd name="T17" fmla="*/ 75 h 359"/>
                <a:gd name="T18" fmla="*/ 446 w 537"/>
                <a:gd name="T19" fmla="*/ 176 h 359"/>
                <a:gd name="T20" fmla="*/ 336 w 537"/>
                <a:gd name="T21" fmla="*/ 304 h 359"/>
                <a:gd name="T22" fmla="*/ 349 w 537"/>
                <a:gd name="T23" fmla="*/ 289 h 359"/>
                <a:gd name="T24" fmla="*/ 330 w 537"/>
                <a:gd name="T25" fmla="*/ 289 h 359"/>
                <a:gd name="T26" fmla="*/ 312 w 537"/>
                <a:gd name="T27" fmla="*/ 289 h 359"/>
                <a:gd name="T28" fmla="*/ 349 w 537"/>
                <a:gd name="T29" fmla="*/ 316 h 3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37"/>
                <a:gd name="T46" fmla="*/ 0 h 359"/>
                <a:gd name="T47" fmla="*/ 537 w 537"/>
                <a:gd name="T48" fmla="*/ 359 h 35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37" h="359">
                  <a:moveTo>
                    <a:pt x="349" y="316"/>
                  </a:moveTo>
                  <a:lnTo>
                    <a:pt x="330" y="307"/>
                  </a:lnTo>
                  <a:lnTo>
                    <a:pt x="321" y="344"/>
                  </a:lnTo>
                  <a:lnTo>
                    <a:pt x="373" y="359"/>
                  </a:lnTo>
                  <a:lnTo>
                    <a:pt x="537" y="176"/>
                  </a:lnTo>
                  <a:lnTo>
                    <a:pt x="256" y="0"/>
                  </a:lnTo>
                  <a:lnTo>
                    <a:pt x="0" y="122"/>
                  </a:lnTo>
                  <a:lnTo>
                    <a:pt x="32" y="153"/>
                  </a:lnTo>
                  <a:lnTo>
                    <a:pt x="263" y="75"/>
                  </a:lnTo>
                  <a:lnTo>
                    <a:pt x="446" y="176"/>
                  </a:lnTo>
                  <a:lnTo>
                    <a:pt x="336" y="304"/>
                  </a:lnTo>
                  <a:lnTo>
                    <a:pt x="349" y="289"/>
                  </a:lnTo>
                  <a:lnTo>
                    <a:pt x="330" y="289"/>
                  </a:lnTo>
                  <a:lnTo>
                    <a:pt x="312" y="289"/>
                  </a:lnTo>
                  <a:lnTo>
                    <a:pt x="349" y="31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38"/>
          <p:cNvGrpSpPr>
            <a:grpSpLocks/>
          </p:cNvGrpSpPr>
          <p:nvPr/>
        </p:nvGrpSpPr>
        <p:grpSpPr bwMode="auto">
          <a:xfrm>
            <a:off x="3497332" y="4556629"/>
            <a:ext cx="711693" cy="428292"/>
            <a:chOff x="1295" y="669"/>
            <a:chExt cx="1115" cy="671"/>
          </a:xfrm>
        </p:grpSpPr>
        <p:sp>
          <p:nvSpPr>
            <p:cNvPr id="147" name="Freeform 39"/>
            <p:cNvSpPr>
              <a:spLocks/>
            </p:cNvSpPr>
            <p:nvPr/>
          </p:nvSpPr>
          <p:spPr bwMode="auto">
            <a:xfrm>
              <a:off x="1344" y="720"/>
              <a:ext cx="912" cy="480"/>
            </a:xfrm>
            <a:custGeom>
              <a:avLst/>
              <a:gdLst>
                <a:gd name="T0" fmla="*/ 0 w 912"/>
                <a:gd name="T1" fmla="*/ 0 h 624"/>
                <a:gd name="T2" fmla="*/ 384 w 912"/>
                <a:gd name="T3" fmla="*/ 480 h 624"/>
                <a:gd name="T4" fmla="*/ 912 w 912"/>
                <a:gd name="T5" fmla="*/ 480 h 624"/>
                <a:gd name="T6" fmla="*/ 384 w 912"/>
                <a:gd name="T7" fmla="*/ 0 h 624"/>
                <a:gd name="T8" fmla="*/ 0 w 912"/>
                <a:gd name="T9" fmla="*/ 0 h 6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2"/>
                <a:gd name="T16" fmla="*/ 0 h 624"/>
                <a:gd name="T17" fmla="*/ 912 w 912"/>
                <a:gd name="T18" fmla="*/ 624 h 6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2" h="624">
                  <a:moveTo>
                    <a:pt x="0" y="0"/>
                  </a:moveTo>
                  <a:lnTo>
                    <a:pt x="384" y="624"/>
                  </a:lnTo>
                  <a:lnTo>
                    <a:pt x="912" y="624"/>
                  </a:lnTo>
                  <a:lnTo>
                    <a:pt x="38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8" name="Rectangle 40"/>
            <p:cNvSpPr>
              <a:spLocks noChangeArrowheads="1"/>
            </p:cNvSpPr>
            <p:nvPr/>
          </p:nvSpPr>
          <p:spPr bwMode="auto">
            <a:xfrm>
              <a:off x="1728" y="1200"/>
              <a:ext cx="530" cy="140"/>
            </a:xfrm>
            <a:prstGeom prst="rect">
              <a:avLst/>
            </a:prstGeom>
            <a:solidFill>
              <a:srgbClr val="DDDDDD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" name="Freeform 41"/>
            <p:cNvSpPr>
              <a:spLocks/>
            </p:cNvSpPr>
            <p:nvPr/>
          </p:nvSpPr>
          <p:spPr bwMode="auto">
            <a:xfrm>
              <a:off x="1335" y="720"/>
              <a:ext cx="393" cy="615"/>
            </a:xfrm>
            <a:custGeom>
              <a:avLst/>
              <a:gdLst>
                <a:gd name="T0" fmla="*/ 9 w 393"/>
                <a:gd name="T1" fmla="*/ 0 h 615"/>
                <a:gd name="T2" fmla="*/ 0 w 393"/>
                <a:gd name="T3" fmla="*/ 121 h 615"/>
                <a:gd name="T4" fmla="*/ 393 w 393"/>
                <a:gd name="T5" fmla="*/ 615 h 615"/>
                <a:gd name="T6" fmla="*/ 393 w 393"/>
                <a:gd name="T7" fmla="*/ 480 h 615"/>
                <a:gd name="T8" fmla="*/ 9 w 393"/>
                <a:gd name="T9" fmla="*/ 0 h 6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3"/>
                <a:gd name="T16" fmla="*/ 0 h 615"/>
                <a:gd name="T17" fmla="*/ 393 w 393"/>
                <a:gd name="T18" fmla="*/ 615 h 6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3" h="615">
                  <a:moveTo>
                    <a:pt x="9" y="0"/>
                  </a:moveTo>
                  <a:lnTo>
                    <a:pt x="0" y="121"/>
                  </a:lnTo>
                  <a:lnTo>
                    <a:pt x="393" y="615"/>
                  </a:lnTo>
                  <a:lnTo>
                    <a:pt x="393" y="48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DDDDDD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" name="Freeform 42"/>
            <p:cNvSpPr>
              <a:spLocks/>
            </p:cNvSpPr>
            <p:nvPr/>
          </p:nvSpPr>
          <p:spPr bwMode="auto">
            <a:xfrm>
              <a:off x="1335" y="912"/>
              <a:ext cx="537" cy="359"/>
            </a:xfrm>
            <a:custGeom>
              <a:avLst/>
              <a:gdLst>
                <a:gd name="T0" fmla="*/ 338 w 537"/>
                <a:gd name="T1" fmla="*/ 258 h 359"/>
                <a:gd name="T2" fmla="*/ 345 w 537"/>
                <a:gd name="T3" fmla="*/ 336 h 359"/>
                <a:gd name="T4" fmla="*/ 164 w 537"/>
                <a:gd name="T5" fmla="*/ 359 h 359"/>
                <a:gd name="T6" fmla="*/ 0 w 537"/>
                <a:gd name="T7" fmla="*/ 176 h 359"/>
                <a:gd name="T8" fmla="*/ 281 w 537"/>
                <a:gd name="T9" fmla="*/ 0 h 359"/>
                <a:gd name="T10" fmla="*/ 537 w 537"/>
                <a:gd name="T11" fmla="*/ 122 h 359"/>
                <a:gd name="T12" fmla="*/ 505 w 537"/>
                <a:gd name="T13" fmla="*/ 153 h 359"/>
                <a:gd name="T14" fmla="*/ 274 w 537"/>
                <a:gd name="T15" fmla="*/ 75 h 359"/>
                <a:gd name="T16" fmla="*/ 91 w 537"/>
                <a:gd name="T17" fmla="*/ 176 h 359"/>
                <a:gd name="T18" fmla="*/ 201 w 537"/>
                <a:gd name="T19" fmla="*/ 304 h 359"/>
                <a:gd name="T20" fmla="*/ 338 w 537"/>
                <a:gd name="T21" fmla="*/ 258 h 3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37"/>
                <a:gd name="T34" fmla="*/ 0 h 359"/>
                <a:gd name="T35" fmla="*/ 537 w 537"/>
                <a:gd name="T36" fmla="*/ 359 h 35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37" h="359">
                  <a:moveTo>
                    <a:pt x="338" y="258"/>
                  </a:moveTo>
                  <a:lnTo>
                    <a:pt x="345" y="336"/>
                  </a:lnTo>
                  <a:lnTo>
                    <a:pt x="164" y="359"/>
                  </a:lnTo>
                  <a:lnTo>
                    <a:pt x="0" y="176"/>
                  </a:lnTo>
                  <a:lnTo>
                    <a:pt x="281" y="0"/>
                  </a:lnTo>
                  <a:lnTo>
                    <a:pt x="537" y="122"/>
                  </a:lnTo>
                  <a:lnTo>
                    <a:pt x="505" y="153"/>
                  </a:lnTo>
                  <a:lnTo>
                    <a:pt x="274" y="75"/>
                  </a:lnTo>
                  <a:lnTo>
                    <a:pt x="91" y="176"/>
                  </a:lnTo>
                  <a:lnTo>
                    <a:pt x="201" y="304"/>
                  </a:lnTo>
                  <a:lnTo>
                    <a:pt x="338" y="25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1" name="Freeform 43"/>
            <p:cNvSpPr>
              <a:spLocks/>
            </p:cNvSpPr>
            <p:nvPr/>
          </p:nvSpPr>
          <p:spPr bwMode="auto">
            <a:xfrm>
              <a:off x="1309" y="789"/>
              <a:ext cx="419" cy="245"/>
            </a:xfrm>
            <a:custGeom>
              <a:avLst/>
              <a:gdLst>
                <a:gd name="T0" fmla="*/ 264 w 537"/>
                <a:gd name="T1" fmla="*/ 176 h 359"/>
                <a:gd name="T2" fmla="*/ 269 w 537"/>
                <a:gd name="T3" fmla="*/ 229 h 359"/>
                <a:gd name="T4" fmla="*/ 128 w 537"/>
                <a:gd name="T5" fmla="*/ 245 h 359"/>
                <a:gd name="T6" fmla="*/ 0 w 537"/>
                <a:gd name="T7" fmla="*/ 120 h 359"/>
                <a:gd name="T8" fmla="*/ 219 w 537"/>
                <a:gd name="T9" fmla="*/ 0 h 359"/>
                <a:gd name="T10" fmla="*/ 419 w 537"/>
                <a:gd name="T11" fmla="*/ 83 h 359"/>
                <a:gd name="T12" fmla="*/ 394 w 537"/>
                <a:gd name="T13" fmla="*/ 104 h 359"/>
                <a:gd name="T14" fmla="*/ 214 w 537"/>
                <a:gd name="T15" fmla="*/ 51 h 359"/>
                <a:gd name="T16" fmla="*/ 71 w 537"/>
                <a:gd name="T17" fmla="*/ 120 h 359"/>
                <a:gd name="T18" fmla="*/ 157 w 537"/>
                <a:gd name="T19" fmla="*/ 207 h 359"/>
                <a:gd name="T20" fmla="*/ 264 w 537"/>
                <a:gd name="T21" fmla="*/ 176 h 3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37"/>
                <a:gd name="T34" fmla="*/ 0 h 359"/>
                <a:gd name="T35" fmla="*/ 537 w 537"/>
                <a:gd name="T36" fmla="*/ 359 h 35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37" h="359">
                  <a:moveTo>
                    <a:pt x="338" y="258"/>
                  </a:moveTo>
                  <a:lnTo>
                    <a:pt x="345" y="336"/>
                  </a:lnTo>
                  <a:lnTo>
                    <a:pt x="164" y="359"/>
                  </a:lnTo>
                  <a:lnTo>
                    <a:pt x="0" y="176"/>
                  </a:lnTo>
                  <a:lnTo>
                    <a:pt x="281" y="0"/>
                  </a:lnTo>
                  <a:lnTo>
                    <a:pt x="537" y="122"/>
                  </a:lnTo>
                  <a:lnTo>
                    <a:pt x="505" y="153"/>
                  </a:lnTo>
                  <a:lnTo>
                    <a:pt x="274" y="75"/>
                  </a:lnTo>
                  <a:lnTo>
                    <a:pt x="91" y="176"/>
                  </a:lnTo>
                  <a:lnTo>
                    <a:pt x="201" y="304"/>
                  </a:lnTo>
                  <a:lnTo>
                    <a:pt x="338" y="25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2" name="Freeform 44"/>
            <p:cNvSpPr>
              <a:spLocks/>
            </p:cNvSpPr>
            <p:nvPr/>
          </p:nvSpPr>
          <p:spPr bwMode="auto">
            <a:xfrm>
              <a:off x="1295" y="672"/>
              <a:ext cx="320" cy="240"/>
            </a:xfrm>
            <a:custGeom>
              <a:avLst/>
              <a:gdLst>
                <a:gd name="T0" fmla="*/ 201 w 537"/>
                <a:gd name="T1" fmla="*/ 172 h 359"/>
                <a:gd name="T2" fmla="*/ 206 w 537"/>
                <a:gd name="T3" fmla="*/ 225 h 359"/>
                <a:gd name="T4" fmla="*/ 98 w 537"/>
                <a:gd name="T5" fmla="*/ 240 h 359"/>
                <a:gd name="T6" fmla="*/ 0 w 537"/>
                <a:gd name="T7" fmla="*/ 118 h 359"/>
                <a:gd name="T8" fmla="*/ 167 w 537"/>
                <a:gd name="T9" fmla="*/ 0 h 359"/>
                <a:gd name="T10" fmla="*/ 320 w 537"/>
                <a:gd name="T11" fmla="*/ 82 h 359"/>
                <a:gd name="T12" fmla="*/ 301 w 537"/>
                <a:gd name="T13" fmla="*/ 102 h 359"/>
                <a:gd name="T14" fmla="*/ 163 w 537"/>
                <a:gd name="T15" fmla="*/ 50 h 359"/>
                <a:gd name="T16" fmla="*/ 54 w 537"/>
                <a:gd name="T17" fmla="*/ 118 h 359"/>
                <a:gd name="T18" fmla="*/ 120 w 537"/>
                <a:gd name="T19" fmla="*/ 203 h 359"/>
                <a:gd name="T20" fmla="*/ 201 w 537"/>
                <a:gd name="T21" fmla="*/ 172 h 3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37"/>
                <a:gd name="T34" fmla="*/ 0 h 359"/>
                <a:gd name="T35" fmla="*/ 537 w 537"/>
                <a:gd name="T36" fmla="*/ 359 h 35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37" h="359">
                  <a:moveTo>
                    <a:pt x="338" y="258"/>
                  </a:moveTo>
                  <a:lnTo>
                    <a:pt x="345" y="336"/>
                  </a:lnTo>
                  <a:lnTo>
                    <a:pt x="164" y="359"/>
                  </a:lnTo>
                  <a:lnTo>
                    <a:pt x="0" y="176"/>
                  </a:lnTo>
                  <a:lnTo>
                    <a:pt x="281" y="0"/>
                  </a:lnTo>
                  <a:lnTo>
                    <a:pt x="537" y="122"/>
                  </a:lnTo>
                  <a:lnTo>
                    <a:pt x="505" y="153"/>
                  </a:lnTo>
                  <a:lnTo>
                    <a:pt x="274" y="75"/>
                  </a:lnTo>
                  <a:lnTo>
                    <a:pt x="91" y="176"/>
                  </a:lnTo>
                  <a:lnTo>
                    <a:pt x="201" y="304"/>
                  </a:lnTo>
                  <a:lnTo>
                    <a:pt x="338" y="25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" name="Freeform 45"/>
            <p:cNvSpPr>
              <a:spLocks/>
            </p:cNvSpPr>
            <p:nvPr/>
          </p:nvSpPr>
          <p:spPr bwMode="auto">
            <a:xfrm>
              <a:off x="1770" y="789"/>
              <a:ext cx="419" cy="245"/>
            </a:xfrm>
            <a:custGeom>
              <a:avLst/>
              <a:gdLst>
                <a:gd name="T0" fmla="*/ 241 w 419"/>
                <a:gd name="T1" fmla="*/ 171 h 245"/>
                <a:gd name="T2" fmla="*/ 260 w 419"/>
                <a:gd name="T3" fmla="*/ 217 h 245"/>
                <a:gd name="T4" fmla="*/ 291 w 419"/>
                <a:gd name="T5" fmla="*/ 245 h 245"/>
                <a:gd name="T6" fmla="*/ 419 w 419"/>
                <a:gd name="T7" fmla="*/ 120 h 245"/>
                <a:gd name="T8" fmla="*/ 200 w 419"/>
                <a:gd name="T9" fmla="*/ 0 h 245"/>
                <a:gd name="T10" fmla="*/ 0 w 419"/>
                <a:gd name="T11" fmla="*/ 83 h 245"/>
                <a:gd name="T12" fmla="*/ 25 w 419"/>
                <a:gd name="T13" fmla="*/ 104 h 245"/>
                <a:gd name="T14" fmla="*/ 205 w 419"/>
                <a:gd name="T15" fmla="*/ 51 h 245"/>
                <a:gd name="T16" fmla="*/ 348 w 419"/>
                <a:gd name="T17" fmla="*/ 120 h 245"/>
                <a:gd name="T18" fmla="*/ 262 w 419"/>
                <a:gd name="T19" fmla="*/ 207 h 245"/>
                <a:gd name="T20" fmla="*/ 241 w 419"/>
                <a:gd name="T21" fmla="*/ 171 h 2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19"/>
                <a:gd name="T34" fmla="*/ 0 h 245"/>
                <a:gd name="T35" fmla="*/ 419 w 419"/>
                <a:gd name="T36" fmla="*/ 245 h 24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19" h="245">
                  <a:moveTo>
                    <a:pt x="241" y="171"/>
                  </a:moveTo>
                  <a:lnTo>
                    <a:pt x="260" y="217"/>
                  </a:lnTo>
                  <a:lnTo>
                    <a:pt x="291" y="245"/>
                  </a:lnTo>
                  <a:lnTo>
                    <a:pt x="419" y="120"/>
                  </a:lnTo>
                  <a:lnTo>
                    <a:pt x="200" y="0"/>
                  </a:lnTo>
                  <a:lnTo>
                    <a:pt x="0" y="83"/>
                  </a:lnTo>
                  <a:lnTo>
                    <a:pt x="25" y="104"/>
                  </a:lnTo>
                  <a:lnTo>
                    <a:pt x="205" y="51"/>
                  </a:lnTo>
                  <a:lnTo>
                    <a:pt x="348" y="120"/>
                  </a:lnTo>
                  <a:lnTo>
                    <a:pt x="262" y="207"/>
                  </a:lnTo>
                  <a:lnTo>
                    <a:pt x="241" y="17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" name="Freeform 46"/>
            <p:cNvSpPr>
              <a:spLocks/>
            </p:cNvSpPr>
            <p:nvPr/>
          </p:nvSpPr>
          <p:spPr bwMode="auto">
            <a:xfrm>
              <a:off x="1673" y="669"/>
              <a:ext cx="320" cy="240"/>
            </a:xfrm>
            <a:custGeom>
              <a:avLst/>
              <a:gdLst>
                <a:gd name="T0" fmla="*/ 201 w 320"/>
                <a:gd name="T1" fmla="*/ 172 h 240"/>
                <a:gd name="T2" fmla="*/ 274 w 320"/>
                <a:gd name="T3" fmla="*/ 227 h 240"/>
                <a:gd name="T4" fmla="*/ 222 w 320"/>
                <a:gd name="T5" fmla="*/ 240 h 240"/>
                <a:gd name="T6" fmla="*/ 320 w 320"/>
                <a:gd name="T7" fmla="*/ 118 h 240"/>
                <a:gd name="T8" fmla="*/ 153 w 320"/>
                <a:gd name="T9" fmla="*/ 0 h 240"/>
                <a:gd name="T10" fmla="*/ 0 w 320"/>
                <a:gd name="T11" fmla="*/ 82 h 240"/>
                <a:gd name="T12" fmla="*/ 19 w 320"/>
                <a:gd name="T13" fmla="*/ 102 h 240"/>
                <a:gd name="T14" fmla="*/ 157 w 320"/>
                <a:gd name="T15" fmla="*/ 50 h 240"/>
                <a:gd name="T16" fmla="*/ 266 w 320"/>
                <a:gd name="T17" fmla="*/ 118 h 240"/>
                <a:gd name="T18" fmla="*/ 200 w 320"/>
                <a:gd name="T19" fmla="*/ 203 h 240"/>
                <a:gd name="T20" fmla="*/ 201 w 320"/>
                <a:gd name="T21" fmla="*/ 172 h 2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20"/>
                <a:gd name="T34" fmla="*/ 0 h 240"/>
                <a:gd name="T35" fmla="*/ 320 w 320"/>
                <a:gd name="T36" fmla="*/ 240 h 24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20" h="240">
                  <a:moveTo>
                    <a:pt x="201" y="172"/>
                  </a:moveTo>
                  <a:lnTo>
                    <a:pt x="274" y="227"/>
                  </a:lnTo>
                  <a:lnTo>
                    <a:pt x="222" y="240"/>
                  </a:lnTo>
                  <a:lnTo>
                    <a:pt x="320" y="118"/>
                  </a:lnTo>
                  <a:lnTo>
                    <a:pt x="153" y="0"/>
                  </a:lnTo>
                  <a:lnTo>
                    <a:pt x="0" y="82"/>
                  </a:lnTo>
                  <a:lnTo>
                    <a:pt x="19" y="102"/>
                  </a:lnTo>
                  <a:lnTo>
                    <a:pt x="157" y="50"/>
                  </a:lnTo>
                  <a:lnTo>
                    <a:pt x="266" y="118"/>
                  </a:lnTo>
                  <a:lnTo>
                    <a:pt x="200" y="203"/>
                  </a:lnTo>
                  <a:lnTo>
                    <a:pt x="201" y="17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5" name="Freeform 47"/>
            <p:cNvSpPr>
              <a:spLocks/>
            </p:cNvSpPr>
            <p:nvPr/>
          </p:nvSpPr>
          <p:spPr bwMode="auto">
            <a:xfrm>
              <a:off x="1873" y="854"/>
              <a:ext cx="537" cy="359"/>
            </a:xfrm>
            <a:custGeom>
              <a:avLst/>
              <a:gdLst>
                <a:gd name="T0" fmla="*/ 349 w 537"/>
                <a:gd name="T1" fmla="*/ 316 h 359"/>
                <a:gd name="T2" fmla="*/ 330 w 537"/>
                <a:gd name="T3" fmla="*/ 307 h 359"/>
                <a:gd name="T4" fmla="*/ 321 w 537"/>
                <a:gd name="T5" fmla="*/ 344 h 359"/>
                <a:gd name="T6" fmla="*/ 373 w 537"/>
                <a:gd name="T7" fmla="*/ 359 h 359"/>
                <a:gd name="T8" fmla="*/ 537 w 537"/>
                <a:gd name="T9" fmla="*/ 176 h 359"/>
                <a:gd name="T10" fmla="*/ 256 w 537"/>
                <a:gd name="T11" fmla="*/ 0 h 359"/>
                <a:gd name="T12" fmla="*/ 0 w 537"/>
                <a:gd name="T13" fmla="*/ 122 h 359"/>
                <a:gd name="T14" fmla="*/ 32 w 537"/>
                <a:gd name="T15" fmla="*/ 153 h 359"/>
                <a:gd name="T16" fmla="*/ 263 w 537"/>
                <a:gd name="T17" fmla="*/ 75 h 359"/>
                <a:gd name="T18" fmla="*/ 446 w 537"/>
                <a:gd name="T19" fmla="*/ 176 h 359"/>
                <a:gd name="T20" fmla="*/ 336 w 537"/>
                <a:gd name="T21" fmla="*/ 304 h 359"/>
                <a:gd name="T22" fmla="*/ 349 w 537"/>
                <a:gd name="T23" fmla="*/ 289 h 359"/>
                <a:gd name="T24" fmla="*/ 330 w 537"/>
                <a:gd name="T25" fmla="*/ 289 h 359"/>
                <a:gd name="T26" fmla="*/ 312 w 537"/>
                <a:gd name="T27" fmla="*/ 289 h 359"/>
                <a:gd name="T28" fmla="*/ 349 w 537"/>
                <a:gd name="T29" fmla="*/ 316 h 3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37"/>
                <a:gd name="T46" fmla="*/ 0 h 359"/>
                <a:gd name="T47" fmla="*/ 537 w 537"/>
                <a:gd name="T48" fmla="*/ 359 h 35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37" h="359">
                  <a:moveTo>
                    <a:pt x="349" y="316"/>
                  </a:moveTo>
                  <a:lnTo>
                    <a:pt x="330" y="307"/>
                  </a:lnTo>
                  <a:lnTo>
                    <a:pt x="321" y="344"/>
                  </a:lnTo>
                  <a:lnTo>
                    <a:pt x="373" y="359"/>
                  </a:lnTo>
                  <a:lnTo>
                    <a:pt x="537" y="176"/>
                  </a:lnTo>
                  <a:lnTo>
                    <a:pt x="256" y="0"/>
                  </a:lnTo>
                  <a:lnTo>
                    <a:pt x="0" y="122"/>
                  </a:lnTo>
                  <a:lnTo>
                    <a:pt x="32" y="153"/>
                  </a:lnTo>
                  <a:lnTo>
                    <a:pt x="263" y="75"/>
                  </a:lnTo>
                  <a:lnTo>
                    <a:pt x="446" y="176"/>
                  </a:lnTo>
                  <a:lnTo>
                    <a:pt x="336" y="304"/>
                  </a:lnTo>
                  <a:lnTo>
                    <a:pt x="349" y="289"/>
                  </a:lnTo>
                  <a:lnTo>
                    <a:pt x="330" y="289"/>
                  </a:lnTo>
                  <a:lnTo>
                    <a:pt x="312" y="289"/>
                  </a:lnTo>
                  <a:lnTo>
                    <a:pt x="349" y="31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0" name="Title 9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Wait-Free</a:t>
            </a:r>
            <a:endParaRPr lang="en-US" dirty="0"/>
          </a:p>
        </p:txBody>
      </p:sp>
      <p:sp>
        <p:nvSpPr>
          <p:cNvPr id="103" name="Text Box 122"/>
          <p:cNvSpPr txBox="1">
            <a:spLocks noChangeArrowheads="1"/>
          </p:cNvSpPr>
          <p:nvPr/>
        </p:nvSpPr>
        <p:spPr bwMode="auto">
          <a:xfrm>
            <a:off x="3204818" y="3456571"/>
            <a:ext cx="312297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All but one can fail</a:t>
            </a:r>
          </a:p>
        </p:txBody>
      </p:sp>
      <p:sp>
        <p:nvSpPr>
          <p:cNvPr id="10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8341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7"/>
          <p:cNvGrpSpPr/>
          <p:nvPr/>
        </p:nvGrpSpPr>
        <p:grpSpPr>
          <a:xfrm>
            <a:off x="692728" y="1824671"/>
            <a:ext cx="3075277" cy="1969760"/>
            <a:chOff x="566738" y="1797050"/>
            <a:chExt cx="7648575" cy="4899025"/>
          </a:xfrm>
        </p:grpSpPr>
        <p:sp>
          <p:nvSpPr>
            <p:cNvPr id="36868" name="AutoShape 2"/>
            <p:cNvSpPr>
              <a:spLocks noChangeArrowheads="1"/>
            </p:cNvSpPr>
            <p:nvPr/>
          </p:nvSpPr>
          <p:spPr bwMode="auto">
            <a:xfrm>
              <a:off x="3490913" y="1890713"/>
              <a:ext cx="4724400" cy="2886075"/>
            </a:xfrm>
            <a:custGeom>
              <a:avLst/>
              <a:gdLst>
                <a:gd name="T0" fmla="*/ 516665665 w 21600"/>
                <a:gd name="T1" fmla="*/ 0 h 21600"/>
                <a:gd name="T2" fmla="*/ 151315970 w 21600"/>
                <a:gd name="T3" fmla="*/ 56468592 h 21600"/>
                <a:gd name="T4" fmla="*/ 0 w 21600"/>
                <a:gd name="T5" fmla="*/ 192810918 h 21600"/>
                <a:gd name="T6" fmla="*/ 151315970 w 21600"/>
                <a:gd name="T7" fmla="*/ 329153127 h 21600"/>
                <a:gd name="T8" fmla="*/ 516665665 w 21600"/>
                <a:gd name="T9" fmla="*/ 385621569 h 21600"/>
                <a:gd name="T10" fmla="*/ 882015196 w 21600"/>
                <a:gd name="T11" fmla="*/ 329153127 h 21600"/>
                <a:gd name="T12" fmla="*/ 1033331330 w 21600"/>
                <a:gd name="T13" fmla="*/ 192810918 h 21600"/>
                <a:gd name="T14" fmla="*/ 882015196 w 21600"/>
                <a:gd name="T15" fmla="*/ 5646859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06" y="10800"/>
                  </a:moveTo>
                  <a:cubicBezTo>
                    <a:pt x="1806" y="15767"/>
                    <a:pt x="5833" y="19794"/>
                    <a:pt x="10800" y="19794"/>
                  </a:cubicBezTo>
                  <a:cubicBezTo>
                    <a:pt x="15767" y="19794"/>
                    <a:pt x="19794" y="15767"/>
                    <a:pt x="19794" y="10800"/>
                  </a:cubicBezTo>
                  <a:cubicBezTo>
                    <a:pt x="19794" y="5833"/>
                    <a:pt x="15767" y="1806"/>
                    <a:pt x="10800" y="1806"/>
                  </a:cubicBezTo>
                  <a:cubicBezTo>
                    <a:pt x="5833" y="1806"/>
                    <a:pt x="1806" y="5833"/>
                    <a:pt x="1806" y="10800"/>
                  </a:cubicBezTo>
                  <a:close/>
                </a:path>
              </a:pathLst>
            </a:custGeom>
            <a:solidFill>
              <a:schemeClr val="accent1">
                <a:alpha val="23921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69" name="AutoShape 3"/>
            <p:cNvSpPr>
              <a:spLocks noChangeArrowheads="1"/>
            </p:cNvSpPr>
            <p:nvPr/>
          </p:nvSpPr>
          <p:spPr bwMode="auto">
            <a:xfrm>
              <a:off x="2209800" y="3810000"/>
              <a:ext cx="4724400" cy="2886075"/>
            </a:xfrm>
            <a:custGeom>
              <a:avLst/>
              <a:gdLst>
                <a:gd name="T0" fmla="*/ 516665665 w 21600"/>
                <a:gd name="T1" fmla="*/ 0 h 21600"/>
                <a:gd name="T2" fmla="*/ 151315970 w 21600"/>
                <a:gd name="T3" fmla="*/ 56468592 h 21600"/>
                <a:gd name="T4" fmla="*/ 0 w 21600"/>
                <a:gd name="T5" fmla="*/ 192810918 h 21600"/>
                <a:gd name="T6" fmla="*/ 151315970 w 21600"/>
                <a:gd name="T7" fmla="*/ 329153127 h 21600"/>
                <a:gd name="T8" fmla="*/ 516665665 w 21600"/>
                <a:gd name="T9" fmla="*/ 385621569 h 21600"/>
                <a:gd name="T10" fmla="*/ 882015196 w 21600"/>
                <a:gd name="T11" fmla="*/ 329153127 h 21600"/>
                <a:gd name="T12" fmla="*/ 1033331330 w 21600"/>
                <a:gd name="T13" fmla="*/ 192810918 h 21600"/>
                <a:gd name="T14" fmla="*/ 882015196 w 21600"/>
                <a:gd name="T15" fmla="*/ 5646859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06" y="10800"/>
                  </a:moveTo>
                  <a:cubicBezTo>
                    <a:pt x="1806" y="15767"/>
                    <a:pt x="5833" y="19794"/>
                    <a:pt x="10800" y="19794"/>
                  </a:cubicBezTo>
                  <a:cubicBezTo>
                    <a:pt x="15767" y="19794"/>
                    <a:pt x="19794" y="15767"/>
                    <a:pt x="19794" y="10800"/>
                  </a:cubicBezTo>
                  <a:cubicBezTo>
                    <a:pt x="19794" y="5833"/>
                    <a:pt x="15767" y="1806"/>
                    <a:pt x="10800" y="1806"/>
                  </a:cubicBezTo>
                  <a:cubicBezTo>
                    <a:pt x="5833" y="1806"/>
                    <a:pt x="1806" y="5833"/>
                    <a:pt x="1806" y="10800"/>
                  </a:cubicBezTo>
                  <a:close/>
                </a:path>
              </a:pathLst>
            </a:custGeom>
            <a:solidFill>
              <a:schemeClr val="accent2">
                <a:alpha val="23921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71" name="AutoShape 5"/>
            <p:cNvSpPr>
              <a:spLocks noChangeArrowheads="1"/>
            </p:cNvSpPr>
            <p:nvPr/>
          </p:nvSpPr>
          <p:spPr bwMode="auto">
            <a:xfrm>
              <a:off x="566738" y="1797050"/>
              <a:ext cx="4724400" cy="2886075"/>
            </a:xfrm>
            <a:custGeom>
              <a:avLst/>
              <a:gdLst>
                <a:gd name="T0" fmla="*/ 516665665 w 21600"/>
                <a:gd name="T1" fmla="*/ 0 h 21600"/>
                <a:gd name="T2" fmla="*/ 151315970 w 21600"/>
                <a:gd name="T3" fmla="*/ 56468592 h 21600"/>
                <a:gd name="T4" fmla="*/ 0 w 21600"/>
                <a:gd name="T5" fmla="*/ 192810918 h 21600"/>
                <a:gd name="T6" fmla="*/ 151315970 w 21600"/>
                <a:gd name="T7" fmla="*/ 329153127 h 21600"/>
                <a:gd name="T8" fmla="*/ 516665665 w 21600"/>
                <a:gd name="T9" fmla="*/ 385621569 h 21600"/>
                <a:gd name="T10" fmla="*/ 882015196 w 21600"/>
                <a:gd name="T11" fmla="*/ 329153127 h 21600"/>
                <a:gd name="T12" fmla="*/ 1033331330 w 21600"/>
                <a:gd name="T13" fmla="*/ 192810918 h 21600"/>
                <a:gd name="T14" fmla="*/ 882015196 w 21600"/>
                <a:gd name="T15" fmla="*/ 5646859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06" y="10800"/>
                  </a:moveTo>
                  <a:cubicBezTo>
                    <a:pt x="1806" y="15767"/>
                    <a:pt x="5833" y="19794"/>
                    <a:pt x="10800" y="19794"/>
                  </a:cubicBezTo>
                  <a:cubicBezTo>
                    <a:pt x="15767" y="19794"/>
                    <a:pt x="19794" y="15767"/>
                    <a:pt x="19794" y="10800"/>
                  </a:cubicBezTo>
                  <a:cubicBezTo>
                    <a:pt x="19794" y="5833"/>
                    <a:pt x="15767" y="1806"/>
                    <a:pt x="10800" y="1806"/>
                  </a:cubicBezTo>
                  <a:cubicBezTo>
                    <a:pt x="5833" y="1806"/>
                    <a:pt x="1806" y="5833"/>
                    <a:pt x="1806" y="10800"/>
                  </a:cubicBezTo>
                  <a:close/>
                </a:path>
              </a:pathLst>
            </a:custGeom>
            <a:solidFill>
              <a:srgbClr val="FF7C80">
                <a:alpha val="23921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17"/>
            <p:cNvGrpSpPr>
              <a:grpSpLocks/>
            </p:cNvGrpSpPr>
            <p:nvPr/>
          </p:nvGrpSpPr>
          <p:grpSpPr bwMode="auto">
            <a:xfrm>
              <a:off x="1879600" y="2784475"/>
              <a:ext cx="1447800" cy="1295400"/>
              <a:chOff x="3168" y="1824"/>
              <a:chExt cx="912" cy="816"/>
            </a:xfrm>
          </p:grpSpPr>
          <p:sp>
            <p:nvSpPr>
              <p:cNvPr id="36904" name="Freeform 18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05" name="Freeform 19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06" name="Freeform 20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07" name="Freeform 21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08" name="Freeform 22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09" name="Freeform 23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10" name="Freeform 24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11" name="Freeform 25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12" name="Freeform 26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oup 27"/>
            <p:cNvGrpSpPr>
              <a:grpSpLocks/>
            </p:cNvGrpSpPr>
            <p:nvPr/>
          </p:nvGrpSpPr>
          <p:grpSpPr bwMode="auto">
            <a:xfrm flipH="1">
              <a:off x="5165725" y="2786063"/>
              <a:ext cx="1447800" cy="1295400"/>
              <a:chOff x="3168" y="1824"/>
              <a:chExt cx="912" cy="816"/>
            </a:xfrm>
          </p:grpSpPr>
          <p:sp>
            <p:nvSpPr>
              <p:cNvPr id="36895" name="Freeform 28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6" name="Freeform 29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7" name="Freeform 30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8" name="Freeform 31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9" name="Freeform 32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00" name="Freeform 33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01" name="Freeform 34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02" name="Freeform 35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03" name="Freeform 36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" name="Group 38"/>
            <p:cNvGrpSpPr>
              <a:grpSpLocks/>
            </p:cNvGrpSpPr>
            <p:nvPr/>
          </p:nvGrpSpPr>
          <p:grpSpPr bwMode="auto">
            <a:xfrm>
              <a:off x="3692525" y="4759325"/>
              <a:ext cx="1770063" cy="1065213"/>
              <a:chOff x="1295" y="669"/>
              <a:chExt cx="1115" cy="671"/>
            </a:xfrm>
          </p:grpSpPr>
          <p:sp>
            <p:nvSpPr>
              <p:cNvPr id="36886" name="Freeform 39"/>
              <p:cNvSpPr>
                <a:spLocks/>
              </p:cNvSpPr>
              <p:nvPr/>
            </p:nvSpPr>
            <p:spPr bwMode="auto">
              <a:xfrm>
                <a:off x="1344" y="720"/>
                <a:ext cx="912" cy="480"/>
              </a:xfrm>
              <a:custGeom>
                <a:avLst/>
                <a:gdLst>
                  <a:gd name="T0" fmla="*/ 0 w 912"/>
                  <a:gd name="T1" fmla="*/ 0 h 624"/>
                  <a:gd name="T2" fmla="*/ 384 w 912"/>
                  <a:gd name="T3" fmla="*/ 480 h 624"/>
                  <a:gd name="T4" fmla="*/ 912 w 912"/>
                  <a:gd name="T5" fmla="*/ 480 h 624"/>
                  <a:gd name="T6" fmla="*/ 384 w 912"/>
                  <a:gd name="T7" fmla="*/ 0 h 624"/>
                  <a:gd name="T8" fmla="*/ 0 w 912"/>
                  <a:gd name="T9" fmla="*/ 0 h 6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2"/>
                  <a:gd name="T16" fmla="*/ 0 h 624"/>
                  <a:gd name="T17" fmla="*/ 912 w 912"/>
                  <a:gd name="T18" fmla="*/ 624 h 6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2" h="624">
                    <a:moveTo>
                      <a:pt x="0" y="0"/>
                    </a:moveTo>
                    <a:lnTo>
                      <a:pt x="384" y="624"/>
                    </a:lnTo>
                    <a:lnTo>
                      <a:pt x="912" y="624"/>
                    </a:lnTo>
                    <a:lnTo>
                      <a:pt x="38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DDDD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87" name="Rectangle 40"/>
              <p:cNvSpPr>
                <a:spLocks noChangeArrowheads="1"/>
              </p:cNvSpPr>
              <p:nvPr/>
            </p:nvSpPr>
            <p:spPr bwMode="auto">
              <a:xfrm>
                <a:off x="1728" y="1200"/>
                <a:ext cx="530" cy="140"/>
              </a:xfrm>
              <a:prstGeom prst="rect">
                <a:avLst/>
              </a:prstGeom>
              <a:solidFill>
                <a:srgbClr val="DDDDDD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88" name="Freeform 41"/>
              <p:cNvSpPr>
                <a:spLocks/>
              </p:cNvSpPr>
              <p:nvPr/>
            </p:nvSpPr>
            <p:spPr bwMode="auto">
              <a:xfrm>
                <a:off x="1335" y="720"/>
                <a:ext cx="393" cy="615"/>
              </a:xfrm>
              <a:custGeom>
                <a:avLst/>
                <a:gdLst>
                  <a:gd name="T0" fmla="*/ 9 w 393"/>
                  <a:gd name="T1" fmla="*/ 0 h 615"/>
                  <a:gd name="T2" fmla="*/ 0 w 393"/>
                  <a:gd name="T3" fmla="*/ 121 h 615"/>
                  <a:gd name="T4" fmla="*/ 393 w 393"/>
                  <a:gd name="T5" fmla="*/ 615 h 615"/>
                  <a:gd name="T6" fmla="*/ 393 w 393"/>
                  <a:gd name="T7" fmla="*/ 480 h 615"/>
                  <a:gd name="T8" fmla="*/ 9 w 393"/>
                  <a:gd name="T9" fmla="*/ 0 h 6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3"/>
                  <a:gd name="T16" fmla="*/ 0 h 615"/>
                  <a:gd name="T17" fmla="*/ 393 w 393"/>
                  <a:gd name="T18" fmla="*/ 615 h 6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3" h="615">
                    <a:moveTo>
                      <a:pt x="9" y="0"/>
                    </a:moveTo>
                    <a:lnTo>
                      <a:pt x="0" y="121"/>
                    </a:lnTo>
                    <a:lnTo>
                      <a:pt x="393" y="615"/>
                    </a:lnTo>
                    <a:lnTo>
                      <a:pt x="393" y="48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DDDDDD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89" name="Freeform 42"/>
              <p:cNvSpPr>
                <a:spLocks/>
              </p:cNvSpPr>
              <p:nvPr/>
            </p:nvSpPr>
            <p:spPr bwMode="auto">
              <a:xfrm>
                <a:off x="1335" y="912"/>
                <a:ext cx="537" cy="359"/>
              </a:xfrm>
              <a:custGeom>
                <a:avLst/>
                <a:gdLst>
                  <a:gd name="T0" fmla="*/ 338 w 537"/>
                  <a:gd name="T1" fmla="*/ 258 h 359"/>
                  <a:gd name="T2" fmla="*/ 345 w 537"/>
                  <a:gd name="T3" fmla="*/ 336 h 359"/>
                  <a:gd name="T4" fmla="*/ 164 w 537"/>
                  <a:gd name="T5" fmla="*/ 359 h 359"/>
                  <a:gd name="T6" fmla="*/ 0 w 537"/>
                  <a:gd name="T7" fmla="*/ 176 h 359"/>
                  <a:gd name="T8" fmla="*/ 281 w 537"/>
                  <a:gd name="T9" fmla="*/ 0 h 359"/>
                  <a:gd name="T10" fmla="*/ 537 w 537"/>
                  <a:gd name="T11" fmla="*/ 122 h 359"/>
                  <a:gd name="T12" fmla="*/ 505 w 537"/>
                  <a:gd name="T13" fmla="*/ 153 h 359"/>
                  <a:gd name="T14" fmla="*/ 274 w 537"/>
                  <a:gd name="T15" fmla="*/ 75 h 359"/>
                  <a:gd name="T16" fmla="*/ 91 w 537"/>
                  <a:gd name="T17" fmla="*/ 176 h 359"/>
                  <a:gd name="T18" fmla="*/ 201 w 537"/>
                  <a:gd name="T19" fmla="*/ 304 h 359"/>
                  <a:gd name="T20" fmla="*/ 338 w 537"/>
                  <a:gd name="T21" fmla="*/ 258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0" name="Freeform 43"/>
              <p:cNvSpPr>
                <a:spLocks/>
              </p:cNvSpPr>
              <p:nvPr/>
            </p:nvSpPr>
            <p:spPr bwMode="auto">
              <a:xfrm>
                <a:off x="1309" y="789"/>
                <a:ext cx="419" cy="245"/>
              </a:xfrm>
              <a:custGeom>
                <a:avLst/>
                <a:gdLst>
                  <a:gd name="T0" fmla="*/ 264 w 537"/>
                  <a:gd name="T1" fmla="*/ 176 h 359"/>
                  <a:gd name="T2" fmla="*/ 269 w 537"/>
                  <a:gd name="T3" fmla="*/ 229 h 359"/>
                  <a:gd name="T4" fmla="*/ 128 w 537"/>
                  <a:gd name="T5" fmla="*/ 245 h 359"/>
                  <a:gd name="T6" fmla="*/ 0 w 537"/>
                  <a:gd name="T7" fmla="*/ 120 h 359"/>
                  <a:gd name="T8" fmla="*/ 219 w 537"/>
                  <a:gd name="T9" fmla="*/ 0 h 359"/>
                  <a:gd name="T10" fmla="*/ 419 w 537"/>
                  <a:gd name="T11" fmla="*/ 83 h 359"/>
                  <a:gd name="T12" fmla="*/ 394 w 537"/>
                  <a:gd name="T13" fmla="*/ 104 h 359"/>
                  <a:gd name="T14" fmla="*/ 214 w 537"/>
                  <a:gd name="T15" fmla="*/ 51 h 359"/>
                  <a:gd name="T16" fmla="*/ 71 w 537"/>
                  <a:gd name="T17" fmla="*/ 120 h 359"/>
                  <a:gd name="T18" fmla="*/ 157 w 537"/>
                  <a:gd name="T19" fmla="*/ 207 h 359"/>
                  <a:gd name="T20" fmla="*/ 264 w 537"/>
                  <a:gd name="T21" fmla="*/ 176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1" name="Freeform 44"/>
              <p:cNvSpPr>
                <a:spLocks/>
              </p:cNvSpPr>
              <p:nvPr/>
            </p:nvSpPr>
            <p:spPr bwMode="auto">
              <a:xfrm>
                <a:off x="1295" y="672"/>
                <a:ext cx="320" cy="240"/>
              </a:xfrm>
              <a:custGeom>
                <a:avLst/>
                <a:gdLst>
                  <a:gd name="T0" fmla="*/ 201 w 537"/>
                  <a:gd name="T1" fmla="*/ 172 h 359"/>
                  <a:gd name="T2" fmla="*/ 206 w 537"/>
                  <a:gd name="T3" fmla="*/ 225 h 359"/>
                  <a:gd name="T4" fmla="*/ 98 w 537"/>
                  <a:gd name="T5" fmla="*/ 240 h 359"/>
                  <a:gd name="T6" fmla="*/ 0 w 537"/>
                  <a:gd name="T7" fmla="*/ 118 h 359"/>
                  <a:gd name="T8" fmla="*/ 167 w 537"/>
                  <a:gd name="T9" fmla="*/ 0 h 359"/>
                  <a:gd name="T10" fmla="*/ 320 w 537"/>
                  <a:gd name="T11" fmla="*/ 82 h 359"/>
                  <a:gd name="T12" fmla="*/ 301 w 537"/>
                  <a:gd name="T13" fmla="*/ 102 h 359"/>
                  <a:gd name="T14" fmla="*/ 163 w 537"/>
                  <a:gd name="T15" fmla="*/ 50 h 359"/>
                  <a:gd name="T16" fmla="*/ 54 w 537"/>
                  <a:gd name="T17" fmla="*/ 118 h 359"/>
                  <a:gd name="T18" fmla="*/ 120 w 537"/>
                  <a:gd name="T19" fmla="*/ 203 h 359"/>
                  <a:gd name="T20" fmla="*/ 201 w 537"/>
                  <a:gd name="T21" fmla="*/ 172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2" name="Freeform 45"/>
              <p:cNvSpPr>
                <a:spLocks/>
              </p:cNvSpPr>
              <p:nvPr/>
            </p:nvSpPr>
            <p:spPr bwMode="auto">
              <a:xfrm>
                <a:off x="1770" y="789"/>
                <a:ext cx="419" cy="245"/>
              </a:xfrm>
              <a:custGeom>
                <a:avLst/>
                <a:gdLst>
                  <a:gd name="T0" fmla="*/ 241 w 419"/>
                  <a:gd name="T1" fmla="*/ 171 h 245"/>
                  <a:gd name="T2" fmla="*/ 260 w 419"/>
                  <a:gd name="T3" fmla="*/ 217 h 245"/>
                  <a:gd name="T4" fmla="*/ 291 w 419"/>
                  <a:gd name="T5" fmla="*/ 245 h 245"/>
                  <a:gd name="T6" fmla="*/ 419 w 419"/>
                  <a:gd name="T7" fmla="*/ 120 h 245"/>
                  <a:gd name="T8" fmla="*/ 200 w 419"/>
                  <a:gd name="T9" fmla="*/ 0 h 245"/>
                  <a:gd name="T10" fmla="*/ 0 w 419"/>
                  <a:gd name="T11" fmla="*/ 83 h 245"/>
                  <a:gd name="T12" fmla="*/ 25 w 419"/>
                  <a:gd name="T13" fmla="*/ 104 h 245"/>
                  <a:gd name="T14" fmla="*/ 205 w 419"/>
                  <a:gd name="T15" fmla="*/ 51 h 245"/>
                  <a:gd name="T16" fmla="*/ 348 w 419"/>
                  <a:gd name="T17" fmla="*/ 120 h 245"/>
                  <a:gd name="T18" fmla="*/ 262 w 419"/>
                  <a:gd name="T19" fmla="*/ 207 h 245"/>
                  <a:gd name="T20" fmla="*/ 241 w 419"/>
                  <a:gd name="T21" fmla="*/ 171 h 2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19"/>
                  <a:gd name="T34" fmla="*/ 0 h 245"/>
                  <a:gd name="T35" fmla="*/ 419 w 419"/>
                  <a:gd name="T36" fmla="*/ 245 h 24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19" h="245">
                    <a:moveTo>
                      <a:pt x="241" y="171"/>
                    </a:moveTo>
                    <a:lnTo>
                      <a:pt x="260" y="217"/>
                    </a:lnTo>
                    <a:lnTo>
                      <a:pt x="291" y="245"/>
                    </a:lnTo>
                    <a:lnTo>
                      <a:pt x="419" y="120"/>
                    </a:lnTo>
                    <a:lnTo>
                      <a:pt x="200" y="0"/>
                    </a:lnTo>
                    <a:lnTo>
                      <a:pt x="0" y="83"/>
                    </a:lnTo>
                    <a:lnTo>
                      <a:pt x="25" y="104"/>
                    </a:lnTo>
                    <a:lnTo>
                      <a:pt x="205" y="51"/>
                    </a:lnTo>
                    <a:lnTo>
                      <a:pt x="348" y="120"/>
                    </a:lnTo>
                    <a:lnTo>
                      <a:pt x="262" y="207"/>
                    </a:lnTo>
                    <a:lnTo>
                      <a:pt x="241" y="171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3" name="Freeform 46"/>
              <p:cNvSpPr>
                <a:spLocks/>
              </p:cNvSpPr>
              <p:nvPr/>
            </p:nvSpPr>
            <p:spPr bwMode="auto">
              <a:xfrm>
                <a:off x="1673" y="669"/>
                <a:ext cx="320" cy="240"/>
              </a:xfrm>
              <a:custGeom>
                <a:avLst/>
                <a:gdLst>
                  <a:gd name="T0" fmla="*/ 201 w 320"/>
                  <a:gd name="T1" fmla="*/ 172 h 240"/>
                  <a:gd name="T2" fmla="*/ 274 w 320"/>
                  <a:gd name="T3" fmla="*/ 227 h 240"/>
                  <a:gd name="T4" fmla="*/ 222 w 320"/>
                  <a:gd name="T5" fmla="*/ 240 h 240"/>
                  <a:gd name="T6" fmla="*/ 320 w 320"/>
                  <a:gd name="T7" fmla="*/ 118 h 240"/>
                  <a:gd name="T8" fmla="*/ 153 w 320"/>
                  <a:gd name="T9" fmla="*/ 0 h 240"/>
                  <a:gd name="T10" fmla="*/ 0 w 320"/>
                  <a:gd name="T11" fmla="*/ 82 h 240"/>
                  <a:gd name="T12" fmla="*/ 19 w 320"/>
                  <a:gd name="T13" fmla="*/ 102 h 240"/>
                  <a:gd name="T14" fmla="*/ 157 w 320"/>
                  <a:gd name="T15" fmla="*/ 50 h 240"/>
                  <a:gd name="T16" fmla="*/ 266 w 320"/>
                  <a:gd name="T17" fmla="*/ 118 h 240"/>
                  <a:gd name="T18" fmla="*/ 200 w 320"/>
                  <a:gd name="T19" fmla="*/ 203 h 240"/>
                  <a:gd name="T20" fmla="*/ 201 w 320"/>
                  <a:gd name="T21" fmla="*/ 172 h 24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0"/>
                  <a:gd name="T34" fmla="*/ 0 h 240"/>
                  <a:gd name="T35" fmla="*/ 320 w 320"/>
                  <a:gd name="T36" fmla="*/ 240 h 24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0" h="240">
                    <a:moveTo>
                      <a:pt x="201" y="172"/>
                    </a:moveTo>
                    <a:lnTo>
                      <a:pt x="274" y="227"/>
                    </a:lnTo>
                    <a:lnTo>
                      <a:pt x="222" y="240"/>
                    </a:lnTo>
                    <a:lnTo>
                      <a:pt x="320" y="118"/>
                    </a:lnTo>
                    <a:lnTo>
                      <a:pt x="153" y="0"/>
                    </a:lnTo>
                    <a:lnTo>
                      <a:pt x="0" y="82"/>
                    </a:lnTo>
                    <a:lnTo>
                      <a:pt x="19" y="102"/>
                    </a:lnTo>
                    <a:lnTo>
                      <a:pt x="157" y="50"/>
                    </a:lnTo>
                    <a:lnTo>
                      <a:pt x="266" y="118"/>
                    </a:lnTo>
                    <a:lnTo>
                      <a:pt x="200" y="203"/>
                    </a:lnTo>
                    <a:lnTo>
                      <a:pt x="201" y="172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4" name="Freeform 47"/>
              <p:cNvSpPr>
                <a:spLocks/>
              </p:cNvSpPr>
              <p:nvPr/>
            </p:nvSpPr>
            <p:spPr bwMode="auto">
              <a:xfrm>
                <a:off x="1873" y="854"/>
                <a:ext cx="537" cy="359"/>
              </a:xfrm>
              <a:custGeom>
                <a:avLst/>
                <a:gdLst>
                  <a:gd name="T0" fmla="*/ 349 w 537"/>
                  <a:gd name="T1" fmla="*/ 316 h 359"/>
                  <a:gd name="T2" fmla="*/ 330 w 537"/>
                  <a:gd name="T3" fmla="*/ 307 h 359"/>
                  <a:gd name="T4" fmla="*/ 321 w 537"/>
                  <a:gd name="T5" fmla="*/ 344 h 359"/>
                  <a:gd name="T6" fmla="*/ 373 w 537"/>
                  <a:gd name="T7" fmla="*/ 359 h 359"/>
                  <a:gd name="T8" fmla="*/ 537 w 537"/>
                  <a:gd name="T9" fmla="*/ 176 h 359"/>
                  <a:gd name="T10" fmla="*/ 256 w 537"/>
                  <a:gd name="T11" fmla="*/ 0 h 359"/>
                  <a:gd name="T12" fmla="*/ 0 w 537"/>
                  <a:gd name="T13" fmla="*/ 122 h 359"/>
                  <a:gd name="T14" fmla="*/ 32 w 537"/>
                  <a:gd name="T15" fmla="*/ 153 h 359"/>
                  <a:gd name="T16" fmla="*/ 263 w 537"/>
                  <a:gd name="T17" fmla="*/ 75 h 359"/>
                  <a:gd name="T18" fmla="*/ 446 w 537"/>
                  <a:gd name="T19" fmla="*/ 176 h 359"/>
                  <a:gd name="T20" fmla="*/ 336 w 537"/>
                  <a:gd name="T21" fmla="*/ 304 h 359"/>
                  <a:gd name="T22" fmla="*/ 349 w 537"/>
                  <a:gd name="T23" fmla="*/ 289 h 359"/>
                  <a:gd name="T24" fmla="*/ 330 w 537"/>
                  <a:gd name="T25" fmla="*/ 289 h 359"/>
                  <a:gd name="T26" fmla="*/ 312 w 537"/>
                  <a:gd name="T27" fmla="*/ 289 h 359"/>
                  <a:gd name="T28" fmla="*/ 349 w 537"/>
                  <a:gd name="T29" fmla="*/ 316 h 3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37"/>
                  <a:gd name="T46" fmla="*/ 0 h 359"/>
                  <a:gd name="T47" fmla="*/ 537 w 537"/>
                  <a:gd name="T48" fmla="*/ 359 h 3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37" h="359">
                    <a:moveTo>
                      <a:pt x="349" y="316"/>
                    </a:moveTo>
                    <a:lnTo>
                      <a:pt x="330" y="307"/>
                    </a:lnTo>
                    <a:lnTo>
                      <a:pt x="321" y="344"/>
                    </a:lnTo>
                    <a:lnTo>
                      <a:pt x="373" y="359"/>
                    </a:lnTo>
                    <a:lnTo>
                      <a:pt x="537" y="176"/>
                    </a:lnTo>
                    <a:lnTo>
                      <a:pt x="256" y="0"/>
                    </a:lnTo>
                    <a:lnTo>
                      <a:pt x="0" y="122"/>
                    </a:lnTo>
                    <a:lnTo>
                      <a:pt x="32" y="153"/>
                    </a:lnTo>
                    <a:lnTo>
                      <a:pt x="263" y="75"/>
                    </a:lnTo>
                    <a:lnTo>
                      <a:pt x="446" y="176"/>
                    </a:lnTo>
                    <a:lnTo>
                      <a:pt x="336" y="304"/>
                    </a:lnTo>
                    <a:lnTo>
                      <a:pt x="349" y="289"/>
                    </a:lnTo>
                    <a:lnTo>
                      <a:pt x="330" y="289"/>
                    </a:lnTo>
                    <a:lnTo>
                      <a:pt x="312" y="289"/>
                    </a:lnTo>
                    <a:lnTo>
                      <a:pt x="349" y="31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40" name="AutoShape 2"/>
          <p:cNvSpPr>
            <a:spLocks noChangeArrowheads="1"/>
          </p:cNvSpPr>
          <p:nvPr/>
        </p:nvSpPr>
        <p:spPr bwMode="auto">
          <a:xfrm>
            <a:off x="6772965" y="1876184"/>
            <a:ext cx="1899548" cy="1160409"/>
          </a:xfrm>
          <a:custGeom>
            <a:avLst/>
            <a:gdLst>
              <a:gd name="T0" fmla="*/ 516665665 w 21600"/>
              <a:gd name="T1" fmla="*/ 0 h 21600"/>
              <a:gd name="T2" fmla="*/ 151315970 w 21600"/>
              <a:gd name="T3" fmla="*/ 56468592 h 21600"/>
              <a:gd name="T4" fmla="*/ 0 w 21600"/>
              <a:gd name="T5" fmla="*/ 192810918 h 21600"/>
              <a:gd name="T6" fmla="*/ 151315970 w 21600"/>
              <a:gd name="T7" fmla="*/ 329153127 h 21600"/>
              <a:gd name="T8" fmla="*/ 516665665 w 21600"/>
              <a:gd name="T9" fmla="*/ 385621569 h 21600"/>
              <a:gd name="T10" fmla="*/ 882015196 w 21600"/>
              <a:gd name="T11" fmla="*/ 329153127 h 21600"/>
              <a:gd name="T12" fmla="*/ 1033331330 w 21600"/>
              <a:gd name="T13" fmla="*/ 192810918 h 21600"/>
              <a:gd name="T14" fmla="*/ 882015196 w 21600"/>
              <a:gd name="T15" fmla="*/ 5646859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806" y="10800"/>
                </a:moveTo>
                <a:cubicBezTo>
                  <a:pt x="1806" y="15767"/>
                  <a:pt x="5833" y="19794"/>
                  <a:pt x="10800" y="19794"/>
                </a:cubicBezTo>
                <a:cubicBezTo>
                  <a:pt x="15767" y="19794"/>
                  <a:pt x="19794" y="15767"/>
                  <a:pt x="19794" y="10800"/>
                </a:cubicBezTo>
                <a:cubicBezTo>
                  <a:pt x="19794" y="5833"/>
                  <a:pt x="15767" y="1806"/>
                  <a:pt x="10800" y="1806"/>
                </a:cubicBezTo>
                <a:cubicBezTo>
                  <a:pt x="5833" y="1806"/>
                  <a:pt x="1806" y="5833"/>
                  <a:pt x="1806" y="10800"/>
                </a:cubicBezTo>
                <a:close/>
              </a:path>
            </a:pathLst>
          </a:custGeom>
          <a:solidFill>
            <a:schemeClr val="accent1">
              <a:alpha val="23921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AutoShape 3"/>
          <p:cNvSpPr>
            <a:spLocks noChangeArrowheads="1"/>
          </p:cNvSpPr>
          <p:nvPr/>
        </p:nvSpPr>
        <p:spPr bwMode="auto">
          <a:xfrm>
            <a:off x="6257865" y="2647876"/>
            <a:ext cx="1899548" cy="1160409"/>
          </a:xfrm>
          <a:custGeom>
            <a:avLst/>
            <a:gdLst>
              <a:gd name="T0" fmla="*/ 516665665 w 21600"/>
              <a:gd name="T1" fmla="*/ 0 h 21600"/>
              <a:gd name="T2" fmla="*/ 151315970 w 21600"/>
              <a:gd name="T3" fmla="*/ 56468592 h 21600"/>
              <a:gd name="T4" fmla="*/ 0 w 21600"/>
              <a:gd name="T5" fmla="*/ 192810918 h 21600"/>
              <a:gd name="T6" fmla="*/ 151315970 w 21600"/>
              <a:gd name="T7" fmla="*/ 329153127 h 21600"/>
              <a:gd name="T8" fmla="*/ 516665665 w 21600"/>
              <a:gd name="T9" fmla="*/ 385621569 h 21600"/>
              <a:gd name="T10" fmla="*/ 882015196 w 21600"/>
              <a:gd name="T11" fmla="*/ 329153127 h 21600"/>
              <a:gd name="T12" fmla="*/ 1033331330 w 21600"/>
              <a:gd name="T13" fmla="*/ 192810918 h 21600"/>
              <a:gd name="T14" fmla="*/ 882015196 w 21600"/>
              <a:gd name="T15" fmla="*/ 5646859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806" y="10800"/>
                </a:moveTo>
                <a:cubicBezTo>
                  <a:pt x="1806" y="15767"/>
                  <a:pt x="5833" y="19794"/>
                  <a:pt x="10800" y="19794"/>
                </a:cubicBezTo>
                <a:cubicBezTo>
                  <a:pt x="15767" y="19794"/>
                  <a:pt x="19794" y="15767"/>
                  <a:pt x="19794" y="10800"/>
                </a:cubicBezTo>
                <a:cubicBezTo>
                  <a:pt x="19794" y="5833"/>
                  <a:pt x="15767" y="1806"/>
                  <a:pt x="10800" y="1806"/>
                </a:cubicBezTo>
                <a:cubicBezTo>
                  <a:pt x="5833" y="1806"/>
                  <a:pt x="1806" y="5833"/>
                  <a:pt x="1806" y="10800"/>
                </a:cubicBezTo>
                <a:close/>
              </a:path>
            </a:pathLst>
          </a:custGeom>
          <a:solidFill>
            <a:schemeClr val="accent2">
              <a:alpha val="23921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AutoShape 5"/>
          <p:cNvSpPr>
            <a:spLocks noChangeArrowheads="1"/>
          </p:cNvSpPr>
          <p:nvPr/>
        </p:nvSpPr>
        <p:spPr bwMode="auto">
          <a:xfrm>
            <a:off x="5597236" y="1838525"/>
            <a:ext cx="1899548" cy="1160409"/>
          </a:xfrm>
          <a:custGeom>
            <a:avLst/>
            <a:gdLst>
              <a:gd name="T0" fmla="*/ 516665665 w 21600"/>
              <a:gd name="T1" fmla="*/ 0 h 21600"/>
              <a:gd name="T2" fmla="*/ 151315970 w 21600"/>
              <a:gd name="T3" fmla="*/ 56468592 h 21600"/>
              <a:gd name="T4" fmla="*/ 0 w 21600"/>
              <a:gd name="T5" fmla="*/ 192810918 h 21600"/>
              <a:gd name="T6" fmla="*/ 151315970 w 21600"/>
              <a:gd name="T7" fmla="*/ 329153127 h 21600"/>
              <a:gd name="T8" fmla="*/ 516665665 w 21600"/>
              <a:gd name="T9" fmla="*/ 385621569 h 21600"/>
              <a:gd name="T10" fmla="*/ 882015196 w 21600"/>
              <a:gd name="T11" fmla="*/ 329153127 h 21600"/>
              <a:gd name="T12" fmla="*/ 1033331330 w 21600"/>
              <a:gd name="T13" fmla="*/ 192810918 h 21600"/>
              <a:gd name="T14" fmla="*/ 882015196 w 21600"/>
              <a:gd name="T15" fmla="*/ 5646859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806" y="10800"/>
                </a:moveTo>
                <a:cubicBezTo>
                  <a:pt x="1806" y="15767"/>
                  <a:pt x="5833" y="19794"/>
                  <a:pt x="10800" y="19794"/>
                </a:cubicBezTo>
                <a:cubicBezTo>
                  <a:pt x="15767" y="19794"/>
                  <a:pt x="19794" y="15767"/>
                  <a:pt x="19794" y="10800"/>
                </a:cubicBezTo>
                <a:cubicBezTo>
                  <a:pt x="19794" y="5833"/>
                  <a:pt x="15767" y="1806"/>
                  <a:pt x="10800" y="1806"/>
                </a:cubicBezTo>
                <a:cubicBezTo>
                  <a:pt x="5833" y="1806"/>
                  <a:pt x="1806" y="5833"/>
                  <a:pt x="1806" y="10800"/>
                </a:cubicBezTo>
                <a:close/>
              </a:path>
            </a:pathLst>
          </a:custGeom>
          <a:solidFill>
            <a:srgbClr val="FF7C80">
              <a:alpha val="23921"/>
            </a:srgb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" name="Group 27"/>
          <p:cNvGrpSpPr>
            <a:grpSpLocks/>
          </p:cNvGrpSpPr>
          <p:nvPr/>
        </p:nvGrpSpPr>
        <p:grpSpPr bwMode="auto">
          <a:xfrm flipH="1">
            <a:off x="7446358" y="2236180"/>
            <a:ext cx="582120" cy="520844"/>
            <a:chOff x="3168" y="1824"/>
            <a:chExt cx="912" cy="816"/>
          </a:xfrm>
        </p:grpSpPr>
        <p:sp>
          <p:nvSpPr>
            <p:cNvPr id="56" name="Freeform 28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Freeform 29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Freeform 30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Freeform 31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Freeform 32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Freeform 33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Freeform 34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Freeform 35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Freeform 36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38"/>
          <p:cNvGrpSpPr>
            <a:grpSpLocks/>
          </p:cNvGrpSpPr>
          <p:nvPr/>
        </p:nvGrpSpPr>
        <p:grpSpPr bwMode="auto">
          <a:xfrm>
            <a:off x="6036608" y="2184444"/>
            <a:ext cx="711693" cy="428292"/>
            <a:chOff x="1295" y="669"/>
            <a:chExt cx="1115" cy="671"/>
          </a:xfrm>
        </p:grpSpPr>
        <p:sp>
          <p:nvSpPr>
            <p:cNvPr id="46" name="Freeform 39"/>
            <p:cNvSpPr>
              <a:spLocks/>
            </p:cNvSpPr>
            <p:nvPr/>
          </p:nvSpPr>
          <p:spPr bwMode="auto">
            <a:xfrm>
              <a:off x="1344" y="720"/>
              <a:ext cx="912" cy="480"/>
            </a:xfrm>
            <a:custGeom>
              <a:avLst/>
              <a:gdLst>
                <a:gd name="T0" fmla="*/ 0 w 912"/>
                <a:gd name="T1" fmla="*/ 0 h 624"/>
                <a:gd name="T2" fmla="*/ 384 w 912"/>
                <a:gd name="T3" fmla="*/ 480 h 624"/>
                <a:gd name="T4" fmla="*/ 912 w 912"/>
                <a:gd name="T5" fmla="*/ 480 h 624"/>
                <a:gd name="T6" fmla="*/ 384 w 912"/>
                <a:gd name="T7" fmla="*/ 0 h 624"/>
                <a:gd name="T8" fmla="*/ 0 w 912"/>
                <a:gd name="T9" fmla="*/ 0 h 6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2"/>
                <a:gd name="T16" fmla="*/ 0 h 624"/>
                <a:gd name="T17" fmla="*/ 912 w 912"/>
                <a:gd name="T18" fmla="*/ 624 h 6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2" h="624">
                  <a:moveTo>
                    <a:pt x="0" y="0"/>
                  </a:moveTo>
                  <a:lnTo>
                    <a:pt x="384" y="624"/>
                  </a:lnTo>
                  <a:lnTo>
                    <a:pt x="912" y="624"/>
                  </a:lnTo>
                  <a:lnTo>
                    <a:pt x="38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Rectangle 40"/>
            <p:cNvSpPr>
              <a:spLocks noChangeArrowheads="1"/>
            </p:cNvSpPr>
            <p:nvPr/>
          </p:nvSpPr>
          <p:spPr bwMode="auto">
            <a:xfrm>
              <a:off x="1728" y="1200"/>
              <a:ext cx="530" cy="140"/>
            </a:xfrm>
            <a:prstGeom prst="rect">
              <a:avLst/>
            </a:prstGeom>
            <a:solidFill>
              <a:srgbClr val="DDDDDD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Freeform 41"/>
            <p:cNvSpPr>
              <a:spLocks/>
            </p:cNvSpPr>
            <p:nvPr/>
          </p:nvSpPr>
          <p:spPr bwMode="auto">
            <a:xfrm>
              <a:off x="1335" y="720"/>
              <a:ext cx="393" cy="615"/>
            </a:xfrm>
            <a:custGeom>
              <a:avLst/>
              <a:gdLst>
                <a:gd name="T0" fmla="*/ 9 w 393"/>
                <a:gd name="T1" fmla="*/ 0 h 615"/>
                <a:gd name="T2" fmla="*/ 0 w 393"/>
                <a:gd name="T3" fmla="*/ 121 h 615"/>
                <a:gd name="T4" fmla="*/ 393 w 393"/>
                <a:gd name="T5" fmla="*/ 615 h 615"/>
                <a:gd name="T6" fmla="*/ 393 w 393"/>
                <a:gd name="T7" fmla="*/ 480 h 615"/>
                <a:gd name="T8" fmla="*/ 9 w 393"/>
                <a:gd name="T9" fmla="*/ 0 h 6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3"/>
                <a:gd name="T16" fmla="*/ 0 h 615"/>
                <a:gd name="T17" fmla="*/ 393 w 393"/>
                <a:gd name="T18" fmla="*/ 615 h 6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3" h="615">
                  <a:moveTo>
                    <a:pt x="9" y="0"/>
                  </a:moveTo>
                  <a:lnTo>
                    <a:pt x="0" y="121"/>
                  </a:lnTo>
                  <a:lnTo>
                    <a:pt x="393" y="615"/>
                  </a:lnTo>
                  <a:lnTo>
                    <a:pt x="393" y="48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DDDDDD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Freeform 42"/>
            <p:cNvSpPr>
              <a:spLocks/>
            </p:cNvSpPr>
            <p:nvPr/>
          </p:nvSpPr>
          <p:spPr bwMode="auto">
            <a:xfrm>
              <a:off x="1335" y="912"/>
              <a:ext cx="537" cy="359"/>
            </a:xfrm>
            <a:custGeom>
              <a:avLst/>
              <a:gdLst>
                <a:gd name="T0" fmla="*/ 338 w 537"/>
                <a:gd name="T1" fmla="*/ 258 h 359"/>
                <a:gd name="T2" fmla="*/ 345 w 537"/>
                <a:gd name="T3" fmla="*/ 336 h 359"/>
                <a:gd name="T4" fmla="*/ 164 w 537"/>
                <a:gd name="T5" fmla="*/ 359 h 359"/>
                <a:gd name="T6" fmla="*/ 0 w 537"/>
                <a:gd name="T7" fmla="*/ 176 h 359"/>
                <a:gd name="T8" fmla="*/ 281 w 537"/>
                <a:gd name="T9" fmla="*/ 0 h 359"/>
                <a:gd name="T10" fmla="*/ 537 w 537"/>
                <a:gd name="T11" fmla="*/ 122 h 359"/>
                <a:gd name="T12" fmla="*/ 505 w 537"/>
                <a:gd name="T13" fmla="*/ 153 h 359"/>
                <a:gd name="T14" fmla="*/ 274 w 537"/>
                <a:gd name="T15" fmla="*/ 75 h 359"/>
                <a:gd name="T16" fmla="*/ 91 w 537"/>
                <a:gd name="T17" fmla="*/ 176 h 359"/>
                <a:gd name="T18" fmla="*/ 201 w 537"/>
                <a:gd name="T19" fmla="*/ 304 h 359"/>
                <a:gd name="T20" fmla="*/ 338 w 537"/>
                <a:gd name="T21" fmla="*/ 258 h 3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37"/>
                <a:gd name="T34" fmla="*/ 0 h 359"/>
                <a:gd name="T35" fmla="*/ 537 w 537"/>
                <a:gd name="T36" fmla="*/ 359 h 35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37" h="359">
                  <a:moveTo>
                    <a:pt x="338" y="258"/>
                  </a:moveTo>
                  <a:lnTo>
                    <a:pt x="345" y="336"/>
                  </a:lnTo>
                  <a:lnTo>
                    <a:pt x="164" y="359"/>
                  </a:lnTo>
                  <a:lnTo>
                    <a:pt x="0" y="176"/>
                  </a:lnTo>
                  <a:lnTo>
                    <a:pt x="281" y="0"/>
                  </a:lnTo>
                  <a:lnTo>
                    <a:pt x="537" y="122"/>
                  </a:lnTo>
                  <a:lnTo>
                    <a:pt x="505" y="153"/>
                  </a:lnTo>
                  <a:lnTo>
                    <a:pt x="274" y="75"/>
                  </a:lnTo>
                  <a:lnTo>
                    <a:pt x="91" y="176"/>
                  </a:lnTo>
                  <a:lnTo>
                    <a:pt x="201" y="304"/>
                  </a:lnTo>
                  <a:lnTo>
                    <a:pt x="338" y="25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Freeform 43"/>
            <p:cNvSpPr>
              <a:spLocks/>
            </p:cNvSpPr>
            <p:nvPr/>
          </p:nvSpPr>
          <p:spPr bwMode="auto">
            <a:xfrm>
              <a:off x="1309" y="789"/>
              <a:ext cx="419" cy="245"/>
            </a:xfrm>
            <a:custGeom>
              <a:avLst/>
              <a:gdLst>
                <a:gd name="T0" fmla="*/ 264 w 537"/>
                <a:gd name="T1" fmla="*/ 176 h 359"/>
                <a:gd name="T2" fmla="*/ 269 w 537"/>
                <a:gd name="T3" fmla="*/ 229 h 359"/>
                <a:gd name="T4" fmla="*/ 128 w 537"/>
                <a:gd name="T5" fmla="*/ 245 h 359"/>
                <a:gd name="T6" fmla="*/ 0 w 537"/>
                <a:gd name="T7" fmla="*/ 120 h 359"/>
                <a:gd name="T8" fmla="*/ 219 w 537"/>
                <a:gd name="T9" fmla="*/ 0 h 359"/>
                <a:gd name="T10" fmla="*/ 419 w 537"/>
                <a:gd name="T11" fmla="*/ 83 h 359"/>
                <a:gd name="T12" fmla="*/ 394 w 537"/>
                <a:gd name="T13" fmla="*/ 104 h 359"/>
                <a:gd name="T14" fmla="*/ 214 w 537"/>
                <a:gd name="T15" fmla="*/ 51 h 359"/>
                <a:gd name="T16" fmla="*/ 71 w 537"/>
                <a:gd name="T17" fmla="*/ 120 h 359"/>
                <a:gd name="T18" fmla="*/ 157 w 537"/>
                <a:gd name="T19" fmla="*/ 207 h 359"/>
                <a:gd name="T20" fmla="*/ 264 w 537"/>
                <a:gd name="T21" fmla="*/ 176 h 3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37"/>
                <a:gd name="T34" fmla="*/ 0 h 359"/>
                <a:gd name="T35" fmla="*/ 537 w 537"/>
                <a:gd name="T36" fmla="*/ 359 h 35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37" h="359">
                  <a:moveTo>
                    <a:pt x="338" y="258"/>
                  </a:moveTo>
                  <a:lnTo>
                    <a:pt x="345" y="336"/>
                  </a:lnTo>
                  <a:lnTo>
                    <a:pt x="164" y="359"/>
                  </a:lnTo>
                  <a:lnTo>
                    <a:pt x="0" y="176"/>
                  </a:lnTo>
                  <a:lnTo>
                    <a:pt x="281" y="0"/>
                  </a:lnTo>
                  <a:lnTo>
                    <a:pt x="537" y="122"/>
                  </a:lnTo>
                  <a:lnTo>
                    <a:pt x="505" y="153"/>
                  </a:lnTo>
                  <a:lnTo>
                    <a:pt x="274" y="75"/>
                  </a:lnTo>
                  <a:lnTo>
                    <a:pt x="91" y="176"/>
                  </a:lnTo>
                  <a:lnTo>
                    <a:pt x="201" y="304"/>
                  </a:lnTo>
                  <a:lnTo>
                    <a:pt x="338" y="25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Freeform 44"/>
            <p:cNvSpPr>
              <a:spLocks/>
            </p:cNvSpPr>
            <p:nvPr/>
          </p:nvSpPr>
          <p:spPr bwMode="auto">
            <a:xfrm>
              <a:off x="1295" y="672"/>
              <a:ext cx="320" cy="240"/>
            </a:xfrm>
            <a:custGeom>
              <a:avLst/>
              <a:gdLst>
                <a:gd name="T0" fmla="*/ 201 w 537"/>
                <a:gd name="T1" fmla="*/ 172 h 359"/>
                <a:gd name="T2" fmla="*/ 206 w 537"/>
                <a:gd name="T3" fmla="*/ 225 h 359"/>
                <a:gd name="T4" fmla="*/ 98 w 537"/>
                <a:gd name="T5" fmla="*/ 240 h 359"/>
                <a:gd name="T6" fmla="*/ 0 w 537"/>
                <a:gd name="T7" fmla="*/ 118 h 359"/>
                <a:gd name="T8" fmla="*/ 167 w 537"/>
                <a:gd name="T9" fmla="*/ 0 h 359"/>
                <a:gd name="T10" fmla="*/ 320 w 537"/>
                <a:gd name="T11" fmla="*/ 82 h 359"/>
                <a:gd name="T12" fmla="*/ 301 w 537"/>
                <a:gd name="T13" fmla="*/ 102 h 359"/>
                <a:gd name="T14" fmla="*/ 163 w 537"/>
                <a:gd name="T15" fmla="*/ 50 h 359"/>
                <a:gd name="T16" fmla="*/ 54 w 537"/>
                <a:gd name="T17" fmla="*/ 118 h 359"/>
                <a:gd name="T18" fmla="*/ 120 w 537"/>
                <a:gd name="T19" fmla="*/ 203 h 359"/>
                <a:gd name="T20" fmla="*/ 201 w 537"/>
                <a:gd name="T21" fmla="*/ 172 h 3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37"/>
                <a:gd name="T34" fmla="*/ 0 h 359"/>
                <a:gd name="T35" fmla="*/ 537 w 537"/>
                <a:gd name="T36" fmla="*/ 359 h 35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37" h="359">
                  <a:moveTo>
                    <a:pt x="338" y="258"/>
                  </a:moveTo>
                  <a:lnTo>
                    <a:pt x="345" y="336"/>
                  </a:lnTo>
                  <a:lnTo>
                    <a:pt x="164" y="359"/>
                  </a:lnTo>
                  <a:lnTo>
                    <a:pt x="0" y="176"/>
                  </a:lnTo>
                  <a:lnTo>
                    <a:pt x="281" y="0"/>
                  </a:lnTo>
                  <a:lnTo>
                    <a:pt x="537" y="122"/>
                  </a:lnTo>
                  <a:lnTo>
                    <a:pt x="505" y="153"/>
                  </a:lnTo>
                  <a:lnTo>
                    <a:pt x="274" y="75"/>
                  </a:lnTo>
                  <a:lnTo>
                    <a:pt x="91" y="176"/>
                  </a:lnTo>
                  <a:lnTo>
                    <a:pt x="201" y="304"/>
                  </a:lnTo>
                  <a:lnTo>
                    <a:pt x="338" y="25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Freeform 45"/>
            <p:cNvSpPr>
              <a:spLocks/>
            </p:cNvSpPr>
            <p:nvPr/>
          </p:nvSpPr>
          <p:spPr bwMode="auto">
            <a:xfrm>
              <a:off x="1770" y="789"/>
              <a:ext cx="419" cy="245"/>
            </a:xfrm>
            <a:custGeom>
              <a:avLst/>
              <a:gdLst>
                <a:gd name="T0" fmla="*/ 241 w 419"/>
                <a:gd name="T1" fmla="*/ 171 h 245"/>
                <a:gd name="T2" fmla="*/ 260 w 419"/>
                <a:gd name="T3" fmla="*/ 217 h 245"/>
                <a:gd name="T4" fmla="*/ 291 w 419"/>
                <a:gd name="T5" fmla="*/ 245 h 245"/>
                <a:gd name="T6" fmla="*/ 419 w 419"/>
                <a:gd name="T7" fmla="*/ 120 h 245"/>
                <a:gd name="T8" fmla="*/ 200 w 419"/>
                <a:gd name="T9" fmla="*/ 0 h 245"/>
                <a:gd name="T10" fmla="*/ 0 w 419"/>
                <a:gd name="T11" fmla="*/ 83 h 245"/>
                <a:gd name="T12" fmla="*/ 25 w 419"/>
                <a:gd name="T13" fmla="*/ 104 h 245"/>
                <a:gd name="T14" fmla="*/ 205 w 419"/>
                <a:gd name="T15" fmla="*/ 51 h 245"/>
                <a:gd name="T16" fmla="*/ 348 w 419"/>
                <a:gd name="T17" fmla="*/ 120 h 245"/>
                <a:gd name="T18" fmla="*/ 262 w 419"/>
                <a:gd name="T19" fmla="*/ 207 h 245"/>
                <a:gd name="T20" fmla="*/ 241 w 419"/>
                <a:gd name="T21" fmla="*/ 171 h 2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19"/>
                <a:gd name="T34" fmla="*/ 0 h 245"/>
                <a:gd name="T35" fmla="*/ 419 w 419"/>
                <a:gd name="T36" fmla="*/ 245 h 24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19" h="245">
                  <a:moveTo>
                    <a:pt x="241" y="171"/>
                  </a:moveTo>
                  <a:lnTo>
                    <a:pt x="260" y="217"/>
                  </a:lnTo>
                  <a:lnTo>
                    <a:pt x="291" y="245"/>
                  </a:lnTo>
                  <a:lnTo>
                    <a:pt x="419" y="120"/>
                  </a:lnTo>
                  <a:lnTo>
                    <a:pt x="200" y="0"/>
                  </a:lnTo>
                  <a:lnTo>
                    <a:pt x="0" y="83"/>
                  </a:lnTo>
                  <a:lnTo>
                    <a:pt x="25" y="104"/>
                  </a:lnTo>
                  <a:lnTo>
                    <a:pt x="205" y="51"/>
                  </a:lnTo>
                  <a:lnTo>
                    <a:pt x="348" y="120"/>
                  </a:lnTo>
                  <a:lnTo>
                    <a:pt x="262" y="207"/>
                  </a:lnTo>
                  <a:lnTo>
                    <a:pt x="241" y="17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Freeform 46"/>
            <p:cNvSpPr>
              <a:spLocks/>
            </p:cNvSpPr>
            <p:nvPr/>
          </p:nvSpPr>
          <p:spPr bwMode="auto">
            <a:xfrm>
              <a:off x="1673" y="669"/>
              <a:ext cx="320" cy="240"/>
            </a:xfrm>
            <a:custGeom>
              <a:avLst/>
              <a:gdLst>
                <a:gd name="T0" fmla="*/ 201 w 320"/>
                <a:gd name="T1" fmla="*/ 172 h 240"/>
                <a:gd name="T2" fmla="*/ 274 w 320"/>
                <a:gd name="T3" fmla="*/ 227 h 240"/>
                <a:gd name="T4" fmla="*/ 222 w 320"/>
                <a:gd name="T5" fmla="*/ 240 h 240"/>
                <a:gd name="T6" fmla="*/ 320 w 320"/>
                <a:gd name="T7" fmla="*/ 118 h 240"/>
                <a:gd name="T8" fmla="*/ 153 w 320"/>
                <a:gd name="T9" fmla="*/ 0 h 240"/>
                <a:gd name="T10" fmla="*/ 0 w 320"/>
                <a:gd name="T11" fmla="*/ 82 h 240"/>
                <a:gd name="T12" fmla="*/ 19 w 320"/>
                <a:gd name="T13" fmla="*/ 102 h 240"/>
                <a:gd name="T14" fmla="*/ 157 w 320"/>
                <a:gd name="T15" fmla="*/ 50 h 240"/>
                <a:gd name="T16" fmla="*/ 266 w 320"/>
                <a:gd name="T17" fmla="*/ 118 h 240"/>
                <a:gd name="T18" fmla="*/ 200 w 320"/>
                <a:gd name="T19" fmla="*/ 203 h 240"/>
                <a:gd name="T20" fmla="*/ 201 w 320"/>
                <a:gd name="T21" fmla="*/ 172 h 2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20"/>
                <a:gd name="T34" fmla="*/ 0 h 240"/>
                <a:gd name="T35" fmla="*/ 320 w 320"/>
                <a:gd name="T36" fmla="*/ 240 h 24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20" h="240">
                  <a:moveTo>
                    <a:pt x="201" y="172"/>
                  </a:moveTo>
                  <a:lnTo>
                    <a:pt x="274" y="227"/>
                  </a:lnTo>
                  <a:lnTo>
                    <a:pt x="222" y="240"/>
                  </a:lnTo>
                  <a:lnTo>
                    <a:pt x="320" y="118"/>
                  </a:lnTo>
                  <a:lnTo>
                    <a:pt x="153" y="0"/>
                  </a:lnTo>
                  <a:lnTo>
                    <a:pt x="0" y="82"/>
                  </a:lnTo>
                  <a:lnTo>
                    <a:pt x="19" y="102"/>
                  </a:lnTo>
                  <a:lnTo>
                    <a:pt x="157" y="50"/>
                  </a:lnTo>
                  <a:lnTo>
                    <a:pt x="266" y="118"/>
                  </a:lnTo>
                  <a:lnTo>
                    <a:pt x="200" y="203"/>
                  </a:lnTo>
                  <a:lnTo>
                    <a:pt x="201" y="17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Freeform 47"/>
            <p:cNvSpPr>
              <a:spLocks/>
            </p:cNvSpPr>
            <p:nvPr/>
          </p:nvSpPr>
          <p:spPr bwMode="auto">
            <a:xfrm>
              <a:off x="1873" y="854"/>
              <a:ext cx="537" cy="359"/>
            </a:xfrm>
            <a:custGeom>
              <a:avLst/>
              <a:gdLst>
                <a:gd name="T0" fmla="*/ 349 w 537"/>
                <a:gd name="T1" fmla="*/ 316 h 359"/>
                <a:gd name="T2" fmla="*/ 330 w 537"/>
                <a:gd name="T3" fmla="*/ 307 h 359"/>
                <a:gd name="T4" fmla="*/ 321 w 537"/>
                <a:gd name="T5" fmla="*/ 344 h 359"/>
                <a:gd name="T6" fmla="*/ 373 w 537"/>
                <a:gd name="T7" fmla="*/ 359 h 359"/>
                <a:gd name="T8" fmla="*/ 537 w 537"/>
                <a:gd name="T9" fmla="*/ 176 h 359"/>
                <a:gd name="T10" fmla="*/ 256 w 537"/>
                <a:gd name="T11" fmla="*/ 0 h 359"/>
                <a:gd name="T12" fmla="*/ 0 w 537"/>
                <a:gd name="T13" fmla="*/ 122 h 359"/>
                <a:gd name="T14" fmla="*/ 32 w 537"/>
                <a:gd name="T15" fmla="*/ 153 h 359"/>
                <a:gd name="T16" fmla="*/ 263 w 537"/>
                <a:gd name="T17" fmla="*/ 75 h 359"/>
                <a:gd name="T18" fmla="*/ 446 w 537"/>
                <a:gd name="T19" fmla="*/ 176 h 359"/>
                <a:gd name="T20" fmla="*/ 336 w 537"/>
                <a:gd name="T21" fmla="*/ 304 h 359"/>
                <a:gd name="T22" fmla="*/ 349 w 537"/>
                <a:gd name="T23" fmla="*/ 289 h 359"/>
                <a:gd name="T24" fmla="*/ 330 w 537"/>
                <a:gd name="T25" fmla="*/ 289 h 359"/>
                <a:gd name="T26" fmla="*/ 312 w 537"/>
                <a:gd name="T27" fmla="*/ 289 h 359"/>
                <a:gd name="T28" fmla="*/ 349 w 537"/>
                <a:gd name="T29" fmla="*/ 316 h 3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37"/>
                <a:gd name="T46" fmla="*/ 0 h 359"/>
                <a:gd name="T47" fmla="*/ 537 w 537"/>
                <a:gd name="T48" fmla="*/ 359 h 35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37" h="359">
                  <a:moveTo>
                    <a:pt x="349" y="316"/>
                  </a:moveTo>
                  <a:lnTo>
                    <a:pt x="330" y="307"/>
                  </a:lnTo>
                  <a:lnTo>
                    <a:pt x="321" y="344"/>
                  </a:lnTo>
                  <a:lnTo>
                    <a:pt x="373" y="359"/>
                  </a:lnTo>
                  <a:lnTo>
                    <a:pt x="537" y="176"/>
                  </a:lnTo>
                  <a:lnTo>
                    <a:pt x="256" y="0"/>
                  </a:lnTo>
                  <a:lnTo>
                    <a:pt x="0" y="122"/>
                  </a:lnTo>
                  <a:lnTo>
                    <a:pt x="32" y="153"/>
                  </a:lnTo>
                  <a:lnTo>
                    <a:pt x="263" y="75"/>
                  </a:lnTo>
                  <a:lnTo>
                    <a:pt x="446" y="176"/>
                  </a:lnTo>
                  <a:lnTo>
                    <a:pt x="336" y="304"/>
                  </a:lnTo>
                  <a:lnTo>
                    <a:pt x="349" y="289"/>
                  </a:lnTo>
                  <a:lnTo>
                    <a:pt x="330" y="289"/>
                  </a:lnTo>
                  <a:lnTo>
                    <a:pt x="312" y="289"/>
                  </a:lnTo>
                  <a:lnTo>
                    <a:pt x="349" y="31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5" name="AutoShape 2"/>
          <p:cNvSpPr>
            <a:spLocks noChangeArrowheads="1"/>
          </p:cNvSpPr>
          <p:nvPr/>
        </p:nvSpPr>
        <p:spPr bwMode="auto">
          <a:xfrm>
            <a:off x="4320711" y="4269381"/>
            <a:ext cx="1899548" cy="1160409"/>
          </a:xfrm>
          <a:custGeom>
            <a:avLst/>
            <a:gdLst>
              <a:gd name="T0" fmla="*/ 516665665 w 21600"/>
              <a:gd name="T1" fmla="*/ 0 h 21600"/>
              <a:gd name="T2" fmla="*/ 151315970 w 21600"/>
              <a:gd name="T3" fmla="*/ 56468592 h 21600"/>
              <a:gd name="T4" fmla="*/ 0 w 21600"/>
              <a:gd name="T5" fmla="*/ 192810918 h 21600"/>
              <a:gd name="T6" fmla="*/ 151315970 w 21600"/>
              <a:gd name="T7" fmla="*/ 329153127 h 21600"/>
              <a:gd name="T8" fmla="*/ 516665665 w 21600"/>
              <a:gd name="T9" fmla="*/ 385621569 h 21600"/>
              <a:gd name="T10" fmla="*/ 882015196 w 21600"/>
              <a:gd name="T11" fmla="*/ 329153127 h 21600"/>
              <a:gd name="T12" fmla="*/ 1033331330 w 21600"/>
              <a:gd name="T13" fmla="*/ 192810918 h 21600"/>
              <a:gd name="T14" fmla="*/ 882015196 w 21600"/>
              <a:gd name="T15" fmla="*/ 5646859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806" y="10800"/>
                </a:moveTo>
                <a:cubicBezTo>
                  <a:pt x="1806" y="15767"/>
                  <a:pt x="5833" y="19794"/>
                  <a:pt x="10800" y="19794"/>
                </a:cubicBezTo>
                <a:cubicBezTo>
                  <a:pt x="15767" y="19794"/>
                  <a:pt x="19794" y="15767"/>
                  <a:pt x="19794" y="10800"/>
                </a:cubicBezTo>
                <a:cubicBezTo>
                  <a:pt x="19794" y="5833"/>
                  <a:pt x="15767" y="1806"/>
                  <a:pt x="10800" y="1806"/>
                </a:cubicBezTo>
                <a:cubicBezTo>
                  <a:pt x="5833" y="1806"/>
                  <a:pt x="1806" y="5833"/>
                  <a:pt x="1806" y="10800"/>
                </a:cubicBezTo>
                <a:close/>
              </a:path>
            </a:pathLst>
          </a:custGeom>
          <a:solidFill>
            <a:schemeClr val="accent1">
              <a:alpha val="23921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AutoShape 3"/>
          <p:cNvSpPr>
            <a:spLocks noChangeArrowheads="1"/>
          </p:cNvSpPr>
          <p:nvPr/>
        </p:nvSpPr>
        <p:spPr bwMode="auto">
          <a:xfrm>
            <a:off x="3805611" y="5041073"/>
            <a:ext cx="1899548" cy="1160409"/>
          </a:xfrm>
          <a:custGeom>
            <a:avLst/>
            <a:gdLst>
              <a:gd name="T0" fmla="*/ 516665665 w 21600"/>
              <a:gd name="T1" fmla="*/ 0 h 21600"/>
              <a:gd name="T2" fmla="*/ 151315970 w 21600"/>
              <a:gd name="T3" fmla="*/ 56468592 h 21600"/>
              <a:gd name="T4" fmla="*/ 0 w 21600"/>
              <a:gd name="T5" fmla="*/ 192810918 h 21600"/>
              <a:gd name="T6" fmla="*/ 151315970 w 21600"/>
              <a:gd name="T7" fmla="*/ 329153127 h 21600"/>
              <a:gd name="T8" fmla="*/ 516665665 w 21600"/>
              <a:gd name="T9" fmla="*/ 385621569 h 21600"/>
              <a:gd name="T10" fmla="*/ 882015196 w 21600"/>
              <a:gd name="T11" fmla="*/ 329153127 h 21600"/>
              <a:gd name="T12" fmla="*/ 1033331330 w 21600"/>
              <a:gd name="T13" fmla="*/ 192810918 h 21600"/>
              <a:gd name="T14" fmla="*/ 882015196 w 21600"/>
              <a:gd name="T15" fmla="*/ 5646859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806" y="10800"/>
                </a:moveTo>
                <a:cubicBezTo>
                  <a:pt x="1806" y="15767"/>
                  <a:pt x="5833" y="19794"/>
                  <a:pt x="10800" y="19794"/>
                </a:cubicBezTo>
                <a:cubicBezTo>
                  <a:pt x="15767" y="19794"/>
                  <a:pt x="19794" y="15767"/>
                  <a:pt x="19794" y="10800"/>
                </a:cubicBezTo>
                <a:cubicBezTo>
                  <a:pt x="19794" y="5833"/>
                  <a:pt x="15767" y="1806"/>
                  <a:pt x="10800" y="1806"/>
                </a:cubicBezTo>
                <a:cubicBezTo>
                  <a:pt x="5833" y="1806"/>
                  <a:pt x="1806" y="5833"/>
                  <a:pt x="1806" y="10800"/>
                </a:cubicBezTo>
                <a:close/>
              </a:path>
            </a:pathLst>
          </a:custGeom>
          <a:solidFill>
            <a:schemeClr val="accent2">
              <a:alpha val="23921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AutoShape 5"/>
          <p:cNvSpPr>
            <a:spLocks noChangeArrowheads="1"/>
          </p:cNvSpPr>
          <p:nvPr/>
        </p:nvSpPr>
        <p:spPr bwMode="auto">
          <a:xfrm>
            <a:off x="3144982" y="4231722"/>
            <a:ext cx="1899548" cy="1160409"/>
          </a:xfrm>
          <a:custGeom>
            <a:avLst/>
            <a:gdLst>
              <a:gd name="T0" fmla="*/ 516665665 w 21600"/>
              <a:gd name="T1" fmla="*/ 0 h 21600"/>
              <a:gd name="T2" fmla="*/ 151315970 w 21600"/>
              <a:gd name="T3" fmla="*/ 56468592 h 21600"/>
              <a:gd name="T4" fmla="*/ 0 w 21600"/>
              <a:gd name="T5" fmla="*/ 192810918 h 21600"/>
              <a:gd name="T6" fmla="*/ 151315970 w 21600"/>
              <a:gd name="T7" fmla="*/ 329153127 h 21600"/>
              <a:gd name="T8" fmla="*/ 516665665 w 21600"/>
              <a:gd name="T9" fmla="*/ 385621569 h 21600"/>
              <a:gd name="T10" fmla="*/ 882015196 w 21600"/>
              <a:gd name="T11" fmla="*/ 329153127 h 21600"/>
              <a:gd name="T12" fmla="*/ 1033331330 w 21600"/>
              <a:gd name="T13" fmla="*/ 192810918 h 21600"/>
              <a:gd name="T14" fmla="*/ 882015196 w 21600"/>
              <a:gd name="T15" fmla="*/ 5646859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806" y="10800"/>
                </a:moveTo>
                <a:cubicBezTo>
                  <a:pt x="1806" y="15767"/>
                  <a:pt x="5833" y="19794"/>
                  <a:pt x="10800" y="19794"/>
                </a:cubicBezTo>
                <a:cubicBezTo>
                  <a:pt x="15767" y="19794"/>
                  <a:pt x="19794" y="15767"/>
                  <a:pt x="19794" y="10800"/>
                </a:cubicBezTo>
                <a:cubicBezTo>
                  <a:pt x="19794" y="5833"/>
                  <a:pt x="15767" y="1806"/>
                  <a:pt x="10800" y="1806"/>
                </a:cubicBezTo>
                <a:cubicBezTo>
                  <a:pt x="5833" y="1806"/>
                  <a:pt x="1806" y="5833"/>
                  <a:pt x="1806" y="10800"/>
                </a:cubicBezTo>
                <a:close/>
              </a:path>
            </a:pathLst>
          </a:custGeom>
          <a:solidFill>
            <a:srgbClr val="FF7C80">
              <a:alpha val="23921"/>
            </a:srgb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" name="Group 17"/>
          <p:cNvGrpSpPr>
            <a:grpSpLocks/>
          </p:cNvGrpSpPr>
          <p:nvPr/>
        </p:nvGrpSpPr>
        <p:grpSpPr bwMode="auto">
          <a:xfrm>
            <a:off x="3672848" y="4628739"/>
            <a:ext cx="582120" cy="520844"/>
            <a:chOff x="3168" y="1824"/>
            <a:chExt cx="912" cy="816"/>
          </a:xfrm>
        </p:grpSpPr>
        <p:sp>
          <p:nvSpPr>
            <p:cNvPr id="99" name="Freeform 18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" name="Freeform 19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" name="Freeform 20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" name="Freeform 21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" name="Freeform 22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" name="Freeform 23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" name="Freeform 24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" name="Freeform 25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" name="Freeform 26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38"/>
          <p:cNvGrpSpPr>
            <a:grpSpLocks/>
          </p:cNvGrpSpPr>
          <p:nvPr/>
        </p:nvGrpSpPr>
        <p:grpSpPr bwMode="auto">
          <a:xfrm flipH="1">
            <a:off x="4969811" y="4619205"/>
            <a:ext cx="711693" cy="428292"/>
            <a:chOff x="1295" y="669"/>
            <a:chExt cx="1115" cy="671"/>
          </a:xfrm>
        </p:grpSpPr>
        <p:sp>
          <p:nvSpPr>
            <p:cNvPr id="81" name="Freeform 39"/>
            <p:cNvSpPr>
              <a:spLocks/>
            </p:cNvSpPr>
            <p:nvPr/>
          </p:nvSpPr>
          <p:spPr bwMode="auto">
            <a:xfrm>
              <a:off x="1344" y="720"/>
              <a:ext cx="912" cy="480"/>
            </a:xfrm>
            <a:custGeom>
              <a:avLst/>
              <a:gdLst>
                <a:gd name="T0" fmla="*/ 0 w 912"/>
                <a:gd name="T1" fmla="*/ 0 h 624"/>
                <a:gd name="T2" fmla="*/ 384 w 912"/>
                <a:gd name="T3" fmla="*/ 480 h 624"/>
                <a:gd name="T4" fmla="*/ 912 w 912"/>
                <a:gd name="T5" fmla="*/ 480 h 624"/>
                <a:gd name="T6" fmla="*/ 384 w 912"/>
                <a:gd name="T7" fmla="*/ 0 h 624"/>
                <a:gd name="T8" fmla="*/ 0 w 912"/>
                <a:gd name="T9" fmla="*/ 0 h 6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2"/>
                <a:gd name="T16" fmla="*/ 0 h 624"/>
                <a:gd name="T17" fmla="*/ 912 w 912"/>
                <a:gd name="T18" fmla="*/ 624 h 6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2" h="624">
                  <a:moveTo>
                    <a:pt x="0" y="0"/>
                  </a:moveTo>
                  <a:lnTo>
                    <a:pt x="384" y="624"/>
                  </a:lnTo>
                  <a:lnTo>
                    <a:pt x="912" y="624"/>
                  </a:lnTo>
                  <a:lnTo>
                    <a:pt x="38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" name="Rectangle 40"/>
            <p:cNvSpPr>
              <a:spLocks noChangeArrowheads="1"/>
            </p:cNvSpPr>
            <p:nvPr/>
          </p:nvSpPr>
          <p:spPr bwMode="auto">
            <a:xfrm>
              <a:off x="1728" y="1200"/>
              <a:ext cx="530" cy="140"/>
            </a:xfrm>
            <a:prstGeom prst="rect">
              <a:avLst/>
            </a:prstGeom>
            <a:solidFill>
              <a:srgbClr val="DDDDDD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Freeform 41"/>
            <p:cNvSpPr>
              <a:spLocks/>
            </p:cNvSpPr>
            <p:nvPr/>
          </p:nvSpPr>
          <p:spPr bwMode="auto">
            <a:xfrm>
              <a:off x="1335" y="720"/>
              <a:ext cx="393" cy="615"/>
            </a:xfrm>
            <a:custGeom>
              <a:avLst/>
              <a:gdLst>
                <a:gd name="T0" fmla="*/ 9 w 393"/>
                <a:gd name="T1" fmla="*/ 0 h 615"/>
                <a:gd name="T2" fmla="*/ 0 w 393"/>
                <a:gd name="T3" fmla="*/ 121 h 615"/>
                <a:gd name="T4" fmla="*/ 393 w 393"/>
                <a:gd name="T5" fmla="*/ 615 h 615"/>
                <a:gd name="T6" fmla="*/ 393 w 393"/>
                <a:gd name="T7" fmla="*/ 480 h 615"/>
                <a:gd name="T8" fmla="*/ 9 w 393"/>
                <a:gd name="T9" fmla="*/ 0 h 6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3"/>
                <a:gd name="T16" fmla="*/ 0 h 615"/>
                <a:gd name="T17" fmla="*/ 393 w 393"/>
                <a:gd name="T18" fmla="*/ 615 h 6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3" h="615">
                  <a:moveTo>
                    <a:pt x="9" y="0"/>
                  </a:moveTo>
                  <a:lnTo>
                    <a:pt x="0" y="121"/>
                  </a:lnTo>
                  <a:lnTo>
                    <a:pt x="393" y="615"/>
                  </a:lnTo>
                  <a:lnTo>
                    <a:pt x="393" y="48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DDDDDD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Freeform 42"/>
            <p:cNvSpPr>
              <a:spLocks/>
            </p:cNvSpPr>
            <p:nvPr/>
          </p:nvSpPr>
          <p:spPr bwMode="auto">
            <a:xfrm>
              <a:off x="1335" y="912"/>
              <a:ext cx="537" cy="359"/>
            </a:xfrm>
            <a:custGeom>
              <a:avLst/>
              <a:gdLst>
                <a:gd name="T0" fmla="*/ 338 w 537"/>
                <a:gd name="T1" fmla="*/ 258 h 359"/>
                <a:gd name="T2" fmla="*/ 345 w 537"/>
                <a:gd name="T3" fmla="*/ 336 h 359"/>
                <a:gd name="T4" fmla="*/ 164 w 537"/>
                <a:gd name="T5" fmla="*/ 359 h 359"/>
                <a:gd name="T6" fmla="*/ 0 w 537"/>
                <a:gd name="T7" fmla="*/ 176 h 359"/>
                <a:gd name="T8" fmla="*/ 281 w 537"/>
                <a:gd name="T9" fmla="*/ 0 h 359"/>
                <a:gd name="T10" fmla="*/ 537 w 537"/>
                <a:gd name="T11" fmla="*/ 122 h 359"/>
                <a:gd name="T12" fmla="*/ 505 w 537"/>
                <a:gd name="T13" fmla="*/ 153 h 359"/>
                <a:gd name="T14" fmla="*/ 274 w 537"/>
                <a:gd name="T15" fmla="*/ 75 h 359"/>
                <a:gd name="T16" fmla="*/ 91 w 537"/>
                <a:gd name="T17" fmla="*/ 176 h 359"/>
                <a:gd name="T18" fmla="*/ 201 w 537"/>
                <a:gd name="T19" fmla="*/ 304 h 359"/>
                <a:gd name="T20" fmla="*/ 338 w 537"/>
                <a:gd name="T21" fmla="*/ 258 h 3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37"/>
                <a:gd name="T34" fmla="*/ 0 h 359"/>
                <a:gd name="T35" fmla="*/ 537 w 537"/>
                <a:gd name="T36" fmla="*/ 359 h 35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37" h="359">
                  <a:moveTo>
                    <a:pt x="338" y="258"/>
                  </a:moveTo>
                  <a:lnTo>
                    <a:pt x="345" y="336"/>
                  </a:lnTo>
                  <a:lnTo>
                    <a:pt x="164" y="359"/>
                  </a:lnTo>
                  <a:lnTo>
                    <a:pt x="0" y="176"/>
                  </a:lnTo>
                  <a:lnTo>
                    <a:pt x="281" y="0"/>
                  </a:lnTo>
                  <a:lnTo>
                    <a:pt x="537" y="122"/>
                  </a:lnTo>
                  <a:lnTo>
                    <a:pt x="505" y="153"/>
                  </a:lnTo>
                  <a:lnTo>
                    <a:pt x="274" y="75"/>
                  </a:lnTo>
                  <a:lnTo>
                    <a:pt x="91" y="176"/>
                  </a:lnTo>
                  <a:lnTo>
                    <a:pt x="201" y="304"/>
                  </a:lnTo>
                  <a:lnTo>
                    <a:pt x="338" y="25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Freeform 43"/>
            <p:cNvSpPr>
              <a:spLocks/>
            </p:cNvSpPr>
            <p:nvPr/>
          </p:nvSpPr>
          <p:spPr bwMode="auto">
            <a:xfrm>
              <a:off x="1309" y="789"/>
              <a:ext cx="419" cy="245"/>
            </a:xfrm>
            <a:custGeom>
              <a:avLst/>
              <a:gdLst>
                <a:gd name="T0" fmla="*/ 264 w 537"/>
                <a:gd name="T1" fmla="*/ 176 h 359"/>
                <a:gd name="T2" fmla="*/ 269 w 537"/>
                <a:gd name="T3" fmla="*/ 229 h 359"/>
                <a:gd name="T4" fmla="*/ 128 w 537"/>
                <a:gd name="T5" fmla="*/ 245 h 359"/>
                <a:gd name="T6" fmla="*/ 0 w 537"/>
                <a:gd name="T7" fmla="*/ 120 h 359"/>
                <a:gd name="T8" fmla="*/ 219 w 537"/>
                <a:gd name="T9" fmla="*/ 0 h 359"/>
                <a:gd name="T10" fmla="*/ 419 w 537"/>
                <a:gd name="T11" fmla="*/ 83 h 359"/>
                <a:gd name="T12" fmla="*/ 394 w 537"/>
                <a:gd name="T13" fmla="*/ 104 h 359"/>
                <a:gd name="T14" fmla="*/ 214 w 537"/>
                <a:gd name="T15" fmla="*/ 51 h 359"/>
                <a:gd name="T16" fmla="*/ 71 w 537"/>
                <a:gd name="T17" fmla="*/ 120 h 359"/>
                <a:gd name="T18" fmla="*/ 157 w 537"/>
                <a:gd name="T19" fmla="*/ 207 h 359"/>
                <a:gd name="T20" fmla="*/ 264 w 537"/>
                <a:gd name="T21" fmla="*/ 176 h 3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37"/>
                <a:gd name="T34" fmla="*/ 0 h 359"/>
                <a:gd name="T35" fmla="*/ 537 w 537"/>
                <a:gd name="T36" fmla="*/ 359 h 35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37" h="359">
                  <a:moveTo>
                    <a:pt x="338" y="258"/>
                  </a:moveTo>
                  <a:lnTo>
                    <a:pt x="345" y="336"/>
                  </a:lnTo>
                  <a:lnTo>
                    <a:pt x="164" y="359"/>
                  </a:lnTo>
                  <a:lnTo>
                    <a:pt x="0" y="176"/>
                  </a:lnTo>
                  <a:lnTo>
                    <a:pt x="281" y="0"/>
                  </a:lnTo>
                  <a:lnTo>
                    <a:pt x="537" y="122"/>
                  </a:lnTo>
                  <a:lnTo>
                    <a:pt x="505" y="153"/>
                  </a:lnTo>
                  <a:lnTo>
                    <a:pt x="274" y="75"/>
                  </a:lnTo>
                  <a:lnTo>
                    <a:pt x="91" y="176"/>
                  </a:lnTo>
                  <a:lnTo>
                    <a:pt x="201" y="304"/>
                  </a:lnTo>
                  <a:lnTo>
                    <a:pt x="338" y="25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Freeform 44"/>
            <p:cNvSpPr>
              <a:spLocks/>
            </p:cNvSpPr>
            <p:nvPr/>
          </p:nvSpPr>
          <p:spPr bwMode="auto">
            <a:xfrm>
              <a:off x="1295" y="672"/>
              <a:ext cx="320" cy="240"/>
            </a:xfrm>
            <a:custGeom>
              <a:avLst/>
              <a:gdLst>
                <a:gd name="T0" fmla="*/ 201 w 537"/>
                <a:gd name="T1" fmla="*/ 172 h 359"/>
                <a:gd name="T2" fmla="*/ 206 w 537"/>
                <a:gd name="T3" fmla="*/ 225 h 359"/>
                <a:gd name="T4" fmla="*/ 98 w 537"/>
                <a:gd name="T5" fmla="*/ 240 h 359"/>
                <a:gd name="T6" fmla="*/ 0 w 537"/>
                <a:gd name="T7" fmla="*/ 118 h 359"/>
                <a:gd name="T8" fmla="*/ 167 w 537"/>
                <a:gd name="T9" fmla="*/ 0 h 359"/>
                <a:gd name="T10" fmla="*/ 320 w 537"/>
                <a:gd name="T11" fmla="*/ 82 h 359"/>
                <a:gd name="T12" fmla="*/ 301 w 537"/>
                <a:gd name="T13" fmla="*/ 102 h 359"/>
                <a:gd name="T14" fmla="*/ 163 w 537"/>
                <a:gd name="T15" fmla="*/ 50 h 359"/>
                <a:gd name="T16" fmla="*/ 54 w 537"/>
                <a:gd name="T17" fmla="*/ 118 h 359"/>
                <a:gd name="T18" fmla="*/ 120 w 537"/>
                <a:gd name="T19" fmla="*/ 203 h 359"/>
                <a:gd name="T20" fmla="*/ 201 w 537"/>
                <a:gd name="T21" fmla="*/ 172 h 3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37"/>
                <a:gd name="T34" fmla="*/ 0 h 359"/>
                <a:gd name="T35" fmla="*/ 537 w 537"/>
                <a:gd name="T36" fmla="*/ 359 h 35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37" h="359">
                  <a:moveTo>
                    <a:pt x="338" y="258"/>
                  </a:moveTo>
                  <a:lnTo>
                    <a:pt x="345" y="336"/>
                  </a:lnTo>
                  <a:lnTo>
                    <a:pt x="164" y="359"/>
                  </a:lnTo>
                  <a:lnTo>
                    <a:pt x="0" y="176"/>
                  </a:lnTo>
                  <a:lnTo>
                    <a:pt x="281" y="0"/>
                  </a:lnTo>
                  <a:lnTo>
                    <a:pt x="537" y="122"/>
                  </a:lnTo>
                  <a:lnTo>
                    <a:pt x="505" y="153"/>
                  </a:lnTo>
                  <a:lnTo>
                    <a:pt x="274" y="75"/>
                  </a:lnTo>
                  <a:lnTo>
                    <a:pt x="91" y="176"/>
                  </a:lnTo>
                  <a:lnTo>
                    <a:pt x="201" y="304"/>
                  </a:lnTo>
                  <a:lnTo>
                    <a:pt x="338" y="25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" name="Freeform 45"/>
            <p:cNvSpPr>
              <a:spLocks/>
            </p:cNvSpPr>
            <p:nvPr/>
          </p:nvSpPr>
          <p:spPr bwMode="auto">
            <a:xfrm>
              <a:off x="1770" y="789"/>
              <a:ext cx="419" cy="245"/>
            </a:xfrm>
            <a:custGeom>
              <a:avLst/>
              <a:gdLst>
                <a:gd name="T0" fmla="*/ 241 w 419"/>
                <a:gd name="T1" fmla="*/ 171 h 245"/>
                <a:gd name="T2" fmla="*/ 260 w 419"/>
                <a:gd name="T3" fmla="*/ 217 h 245"/>
                <a:gd name="T4" fmla="*/ 291 w 419"/>
                <a:gd name="T5" fmla="*/ 245 h 245"/>
                <a:gd name="T6" fmla="*/ 419 w 419"/>
                <a:gd name="T7" fmla="*/ 120 h 245"/>
                <a:gd name="T8" fmla="*/ 200 w 419"/>
                <a:gd name="T9" fmla="*/ 0 h 245"/>
                <a:gd name="T10" fmla="*/ 0 w 419"/>
                <a:gd name="T11" fmla="*/ 83 h 245"/>
                <a:gd name="T12" fmla="*/ 25 w 419"/>
                <a:gd name="T13" fmla="*/ 104 h 245"/>
                <a:gd name="T14" fmla="*/ 205 w 419"/>
                <a:gd name="T15" fmla="*/ 51 h 245"/>
                <a:gd name="T16" fmla="*/ 348 w 419"/>
                <a:gd name="T17" fmla="*/ 120 h 245"/>
                <a:gd name="T18" fmla="*/ 262 w 419"/>
                <a:gd name="T19" fmla="*/ 207 h 245"/>
                <a:gd name="T20" fmla="*/ 241 w 419"/>
                <a:gd name="T21" fmla="*/ 171 h 2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19"/>
                <a:gd name="T34" fmla="*/ 0 h 245"/>
                <a:gd name="T35" fmla="*/ 419 w 419"/>
                <a:gd name="T36" fmla="*/ 245 h 24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19" h="245">
                  <a:moveTo>
                    <a:pt x="241" y="171"/>
                  </a:moveTo>
                  <a:lnTo>
                    <a:pt x="260" y="217"/>
                  </a:lnTo>
                  <a:lnTo>
                    <a:pt x="291" y="245"/>
                  </a:lnTo>
                  <a:lnTo>
                    <a:pt x="419" y="120"/>
                  </a:lnTo>
                  <a:lnTo>
                    <a:pt x="200" y="0"/>
                  </a:lnTo>
                  <a:lnTo>
                    <a:pt x="0" y="83"/>
                  </a:lnTo>
                  <a:lnTo>
                    <a:pt x="25" y="104"/>
                  </a:lnTo>
                  <a:lnTo>
                    <a:pt x="205" y="51"/>
                  </a:lnTo>
                  <a:lnTo>
                    <a:pt x="348" y="120"/>
                  </a:lnTo>
                  <a:lnTo>
                    <a:pt x="262" y="207"/>
                  </a:lnTo>
                  <a:lnTo>
                    <a:pt x="241" y="17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Freeform 46"/>
            <p:cNvSpPr>
              <a:spLocks/>
            </p:cNvSpPr>
            <p:nvPr/>
          </p:nvSpPr>
          <p:spPr bwMode="auto">
            <a:xfrm>
              <a:off x="1673" y="669"/>
              <a:ext cx="320" cy="240"/>
            </a:xfrm>
            <a:custGeom>
              <a:avLst/>
              <a:gdLst>
                <a:gd name="T0" fmla="*/ 201 w 320"/>
                <a:gd name="T1" fmla="*/ 172 h 240"/>
                <a:gd name="T2" fmla="*/ 274 w 320"/>
                <a:gd name="T3" fmla="*/ 227 h 240"/>
                <a:gd name="T4" fmla="*/ 222 w 320"/>
                <a:gd name="T5" fmla="*/ 240 h 240"/>
                <a:gd name="T6" fmla="*/ 320 w 320"/>
                <a:gd name="T7" fmla="*/ 118 h 240"/>
                <a:gd name="T8" fmla="*/ 153 w 320"/>
                <a:gd name="T9" fmla="*/ 0 h 240"/>
                <a:gd name="T10" fmla="*/ 0 w 320"/>
                <a:gd name="T11" fmla="*/ 82 h 240"/>
                <a:gd name="T12" fmla="*/ 19 w 320"/>
                <a:gd name="T13" fmla="*/ 102 h 240"/>
                <a:gd name="T14" fmla="*/ 157 w 320"/>
                <a:gd name="T15" fmla="*/ 50 h 240"/>
                <a:gd name="T16" fmla="*/ 266 w 320"/>
                <a:gd name="T17" fmla="*/ 118 h 240"/>
                <a:gd name="T18" fmla="*/ 200 w 320"/>
                <a:gd name="T19" fmla="*/ 203 h 240"/>
                <a:gd name="T20" fmla="*/ 201 w 320"/>
                <a:gd name="T21" fmla="*/ 172 h 2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20"/>
                <a:gd name="T34" fmla="*/ 0 h 240"/>
                <a:gd name="T35" fmla="*/ 320 w 320"/>
                <a:gd name="T36" fmla="*/ 240 h 24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20" h="240">
                  <a:moveTo>
                    <a:pt x="201" y="172"/>
                  </a:moveTo>
                  <a:lnTo>
                    <a:pt x="274" y="227"/>
                  </a:lnTo>
                  <a:lnTo>
                    <a:pt x="222" y="240"/>
                  </a:lnTo>
                  <a:lnTo>
                    <a:pt x="320" y="118"/>
                  </a:lnTo>
                  <a:lnTo>
                    <a:pt x="153" y="0"/>
                  </a:lnTo>
                  <a:lnTo>
                    <a:pt x="0" y="82"/>
                  </a:lnTo>
                  <a:lnTo>
                    <a:pt x="19" y="102"/>
                  </a:lnTo>
                  <a:lnTo>
                    <a:pt x="157" y="50"/>
                  </a:lnTo>
                  <a:lnTo>
                    <a:pt x="266" y="118"/>
                  </a:lnTo>
                  <a:lnTo>
                    <a:pt x="200" y="203"/>
                  </a:lnTo>
                  <a:lnTo>
                    <a:pt x="201" y="17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" name="Freeform 47"/>
            <p:cNvSpPr>
              <a:spLocks/>
            </p:cNvSpPr>
            <p:nvPr/>
          </p:nvSpPr>
          <p:spPr bwMode="auto">
            <a:xfrm>
              <a:off x="1873" y="854"/>
              <a:ext cx="537" cy="359"/>
            </a:xfrm>
            <a:custGeom>
              <a:avLst/>
              <a:gdLst>
                <a:gd name="T0" fmla="*/ 349 w 537"/>
                <a:gd name="T1" fmla="*/ 316 h 359"/>
                <a:gd name="T2" fmla="*/ 330 w 537"/>
                <a:gd name="T3" fmla="*/ 307 h 359"/>
                <a:gd name="T4" fmla="*/ 321 w 537"/>
                <a:gd name="T5" fmla="*/ 344 h 359"/>
                <a:gd name="T6" fmla="*/ 373 w 537"/>
                <a:gd name="T7" fmla="*/ 359 h 359"/>
                <a:gd name="T8" fmla="*/ 537 w 537"/>
                <a:gd name="T9" fmla="*/ 176 h 359"/>
                <a:gd name="T10" fmla="*/ 256 w 537"/>
                <a:gd name="T11" fmla="*/ 0 h 359"/>
                <a:gd name="T12" fmla="*/ 0 w 537"/>
                <a:gd name="T13" fmla="*/ 122 h 359"/>
                <a:gd name="T14" fmla="*/ 32 w 537"/>
                <a:gd name="T15" fmla="*/ 153 h 359"/>
                <a:gd name="T16" fmla="*/ 263 w 537"/>
                <a:gd name="T17" fmla="*/ 75 h 359"/>
                <a:gd name="T18" fmla="*/ 446 w 537"/>
                <a:gd name="T19" fmla="*/ 176 h 359"/>
                <a:gd name="T20" fmla="*/ 336 w 537"/>
                <a:gd name="T21" fmla="*/ 304 h 359"/>
                <a:gd name="T22" fmla="*/ 349 w 537"/>
                <a:gd name="T23" fmla="*/ 289 h 359"/>
                <a:gd name="T24" fmla="*/ 330 w 537"/>
                <a:gd name="T25" fmla="*/ 289 h 359"/>
                <a:gd name="T26" fmla="*/ 312 w 537"/>
                <a:gd name="T27" fmla="*/ 289 h 359"/>
                <a:gd name="T28" fmla="*/ 349 w 537"/>
                <a:gd name="T29" fmla="*/ 316 h 3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37"/>
                <a:gd name="T46" fmla="*/ 0 h 359"/>
                <a:gd name="T47" fmla="*/ 537 w 537"/>
                <a:gd name="T48" fmla="*/ 359 h 35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37" h="359">
                  <a:moveTo>
                    <a:pt x="349" y="316"/>
                  </a:moveTo>
                  <a:lnTo>
                    <a:pt x="330" y="307"/>
                  </a:lnTo>
                  <a:lnTo>
                    <a:pt x="321" y="344"/>
                  </a:lnTo>
                  <a:lnTo>
                    <a:pt x="373" y="359"/>
                  </a:lnTo>
                  <a:lnTo>
                    <a:pt x="537" y="176"/>
                  </a:lnTo>
                  <a:lnTo>
                    <a:pt x="256" y="0"/>
                  </a:lnTo>
                  <a:lnTo>
                    <a:pt x="0" y="122"/>
                  </a:lnTo>
                  <a:lnTo>
                    <a:pt x="32" y="153"/>
                  </a:lnTo>
                  <a:lnTo>
                    <a:pt x="263" y="75"/>
                  </a:lnTo>
                  <a:lnTo>
                    <a:pt x="446" y="176"/>
                  </a:lnTo>
                  <a:lnTo>
                    <a:pt x="336" y="304"/>
                  </a:lnTo>
                  <a:lnTo>
                    <a:pt x="349" y="289"/>
                  </a:lnTo>
                  <a:lnTo>
                    <a:pt x="330" y="289"/>
                  </a:lnTo>
                  <a:lnTo>
                    <a:pt x="312" y="289"/>
                  </a:lnTo>
                  <a:lnTo>
                    <a:pt x="349" y="31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6"/>
          <p:cNvGrpSpPr>
            <a:grpSpLocks/>
          </p:cNvGrpSpPr>
          <p:nvPr/>
        </p:nvGrpSpPr>
        <p:grpSpPr bwMode="auto">
          <a:xfrm>
            <a:off x="4453592" y="5435152"/>
            <a:ext cx="566804" cy="494579"/>
            <a:chOff x="1043" y="2546"/>
            <a:chExt cx="869" cy="740"/>
          </a:xfrm>
        </p:grpSpPr>
        <p:sp>
          <p:nvSpPr>
            <p:cNvPr id="109" name="Freeform 7"/>
            <p:cNvSpPr>
              <a:spLocks/>
            </p:cNvSpPr>
            <p:nvPr/>
          </p:nvSpPr>
          <p:spPr bwMode="auto">
            <a:xfrm>
              <a:off x="1769" y="3004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" name="Freeform 8"/>
            <p:cNvSpPr>
              <a:spLocks/>
            </p:cNvSpPr>
            <p:nvPr/>
          </p:nvSpPr>
          <p:spPr bwMode="auto">
            <a:xfrm>
              <a:off x="1737" y="2814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" name="Freeform 9"/>
            <p:cNvSpPr>
              <a:spLocks/>
            </p:cNvSpPr>
            <p:nvPr/>
          </p:nvSpPr>
          <p:spPr bwMode="auto">
            <a:xfrm flipH="1">
              <a:off x="1043" y="3008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" name="Freeform 10"/>
            <p:cNvSpPr>
              <a:spLocks/>
            </p:cNvSpPr>
            <p:nvPr/>
          </p:nvSpPr>
          <p:spPr bwMode="auto">
            <a:xfrm flipH="1">
              <a:off x="1133" y="2833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" name="AutoShape 11"/>
            <p:cNvSpPr>
              <a:spLocks noChangeArrowheads="1"/>
            </p:cNvSpPr>
            <p:nvPr/>
          </p:nvSpPr>
          <p:spPr bwMode="auto">
            <a:xfrm flipV="1">
              <a:off x="1163" y="2546"/>
              <a:ext cx="657" cy="557"/>
            </a:xfrm>
            <a:custGeom>
              <a:avLst/>
              <a:gdLst>
                <a:gd name="T0" fmla="*/ 17 w 21600"/>
                <a:gd name="T1" fmla="*/ 7 h 21600"/>
                <a:gd name="T2" fmla="*/ 10 w 21600"/>
                <a:gd name="T3" fmla="*/ 14 h 21600"/>
                <a:gd name="T4" fmla="*/ 2 w 21600"/>
                <a:gd name="T5" fmla="*/ 7 h 21600"/>
                <a:gd name="T6" fmla="*/ 1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4 w 21600"/>
                <a:gd name="T13" fmla="*/ 4498 h 21600"/>
                <a:gd name="T14" fmla="*/ 17096 w 21600"/>
                <a:gd name="T15" fmla="*/ 1710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en-US"/>
            </a:p>
          </p:txBody>
        </p:sp>
        <p:sp>
          <p:nvSpPr>
            <p:cNvPr id="114" name="Rectangle 12"/>
            <p:cNvSpPr>
              <a:spLocks noChangeArrowheads="1"/>
            </p:cNvSpPr>
            <p:nvPr/>
          </p:nvSpPr>
          <p:spPr bwMode="auto">
            <a:xfrm>
              <a:off x="1163" y="3110"/>
              <a:ext cx="657" cy="157"/>
            </a:xfrm>
            <a:prstGeom prst="rect">
              <a:avLst/>
            </a:pr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" name="Freeform 13"/>
            <p:cNvSpPr>
              <a:spLocks/>
            </p:cNvSpPr>
            <p:nvPr/>
          </p:nvSpPr>
          <p:spPr bwMode="auto">
            <a:xfrm>
              <a:off x="1694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" name="Freeform 14"/>
            <p:cNvSpPr>
              <a:spLocks/>
            </p:cNvSpPr>
            <p:nvPr/>
          </p:nvSpPr>
          <p:spPr bwMode="auto">
            <a:xfrm flipH="1">
              <a:off x="1186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6"/>
          <p:cNvGrpSpPr>
            <a:grpSpLocks/>
          </p:cNvGrpSpPr>
          <p:nvPr/>
        </p:nvGrpSpPr>
        <p:grpSpPr bwMode="auto">
          <a:xfrm>
            <a:off x="6919701" y="3041956"/>
            <a:ext cx="566804" cy="494579"/>
            <a:chOff x="1043" y="2546"/>
            <a:chExt cx="869" cy="740"/>
          </a:xfrm>
        </p:grpSpPr>
        <p:sp>
          <p:nvSpPr>
            <p:cNvPr id="118" name="Freeform 7"/>
            <p:cNvSpPr>
              <a:spLocks/>
            </p:cNvSpPr>
            <p:nvPr/>
          </p:nvSpPr>
          <p:spPr bwMode="auto">
            <a:xfrm>
              <a:off x="1769" y="3004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9" name="Freeform 8"/>
            <p:cNvSpPr>
              <a:spLocks/>
            </p:cNvSpPr>
            <p:nvPr/>
          </p:nvSpPr>
          <p:spPr bwMode="auto">
            <a:xfrm>
              <a:off x="1737" y="2814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" name="Freeform 9"/>
            <p:cNvSpPr>
              <a:spLocks/>
            </p:cNvSpPr>
            <p:nvPr/>
          </p:nvSpPr>
          <p:spPr bwMode="auto">
            <a:xfrm flipH="1">
              <a:off x="1043" y="3008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" name="Freeform 10"/>
            <p:cNvSpPr>
              <a:spLocks/>
            </p:cNvSpPr>
            <p:nvPr/>
          </p:nvSpPr>
          <p:spPr bwMode="auto">
            <a:xfrm flipH="1">
              <a:off x="1133" y="2833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" name="AutoShape 11"/>
            <p:cNvSpPr>
              <a:spLocks noChangeArrowheads="1"/>
            </p:cNvSpPr>
            <p:nvPr/>
          </p:nvSpPr>
          <p:spPr bwMode="auto">
            <a:xfrm flipV="1">
              <a:off x="1163" y="2546"/>
              <a:ext cx="657" cy="557"/>
            </a:xfrm>
            <a:custGeom>
              <a:avLst/>
              <a:gdLst>
                <a:gd name="T0" fmla="*/ 17 w 21600"/>
                <a:gd name="T1" fmla="*/ 7 h 21600"/>
                <a:gd name="T2" fmla="*/ 10 w 21600"/>
                <a:gd name="T3" fmla="*/ 14 h 21600"/>
                <a:gd name="T4" fmla="*/ 2 w 21600"/>
                <a:gd name="T5" fmla="*/ 7 h 21600"/>
                <a:gd name="T6" fmla="*/ 1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4 w 21600"/>
                <a:gd name="T13" fmla="*/ 4498 h 21600"/>
                <a:gd name="T14" fmla="*/ 17096 w 21600"/>
                <a:gd name="T15" fmla="*/ 1710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en-US"/>
            </a:p>
          </p:txBody>
        </p:sp>
        <p:sp>
          <p:nvSpPr>
            <p:cNvPr id="123" name="Rectangle 12"/>
            <p:cNvSpPr>
              <a:spLocks noChangeArrowheads="1"/>
            </p:cNvSpPr>
            <p:nvPr/>
          </p:nvSpPr>
          <p:spPr bwMode="auto">
            <a:xfrm>
              <a:off x="1163" y="3110"/>
              <a:ext cx="657" cy="157"/>
            </a:xfrm>
            <a:prstGeom prst="rect">
              <a:avLst/>
            </a:pr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" name="Freeform 13"/>
            <p:cNvSpPr>
              <a:spLocks/>
            </p:cNvSpPr>
            <p:nvPr/>
          </p:nvSpPr>
          <p:spPr bwMode="auto">
            <a:xfrm>
              <a:off x="1694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" name="Freeform 14"/>
            <p:cNvSpPr>
              <a:spLocks/>
            </p:cNvSpPr>
            <p:nvPr/>
          </p:nvSpPr>
          <p:spPr bwMode="auto">
            <a:xfrm flipH="1">
              <a:off x="1186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8" name="Title 10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t</a:t>
            </a:r>
            <a:r>
              <a:rPr lang="en-US" dirty="0" smtClean="0"/>
              <a:t>-resilient</a:t>
            </a:r>
            <a:endParaRPr lang="en-US" dirty="0"/>
          </a:p>
        </p:txBody>
      </p:sp>
      <p:sp>
        <p:nvSpPr>
          <p:cNvPr id="126" name="Text Box 122"/>
          <p:cNvSpPr txBox="1">
            <a:spLocks noChangeArrowheads="1"/>
          </p:cNvSpPr>
          <p:nvPr/>
        </p:nvSpPr>
        <p:spPr bwMode="auto">
          <a:xfrm>
            <a:off x="3815564" y="3456571"/>
            <a:ext cx="190148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cmsy10"/>
                <a:cs typeface="Arial" pitchFamily="34" charset="0"/>
              </a:rPr>
              <a:t>·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can fail</a:t>
            </a:r>
          </a:p>
        </p:txBody>
      </p:sp>
      <p:sp>
        <p:nvSpPr>
          <p:cNvPr id="11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7573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7"/>
          <p:cNvGrpSpPr/>
          <p:nvPr/>
        </p:nvGrpSpPr>
        <p:grpSpPr>
          <a:xfrm>
            <a:off x="4576444" y="3991241"/>
            <a:ext cx="3075277" cy="1969760"/>
            <a:chOff x="566738" y="1797050"/>
            <a:chExt cx="7648575" cy="4899025"/>
          </a:xfrm>
        </p:grpSpPr>
        <p:sp>
          <p:nvSpPr>
            <p:cNvPr id="36868" name="AutoShape 2"/>
            <p:cNvSpPr>
              <a:spLocks noChangeArrowheads="1"/>
            </p:cNvSpPr>
            <p:nvPr/>
          </p:nvSpPr>
          <p:spPr bwMode="auto">
            <a:xfrm>
              <a:off x="3490913" y="1890713"/>
              <a:ext cx="4724400" cy="2886075"/>
            </a:xfrm>
            <a:custGeom>
              <a:avLst/>
              <a:gdLst>
                <a:gd name="T0" fmla="*/ 516665665 w 21600"/>
                <a:gd name="T1" fmla="*/ 0 h 21600"/>
                <a:gd name="T2" fmla="*/ 151315970 w 21600"/>
                <a:gd name="T3" fmla="*/ 56468592 h 21600"/>
                <a:gd name="T4" fmla="*/ 0 w 21600"/>
                <a:gd name="T5" fmla="*/ 192810918 h 21600"/>
                <a:gd name="T6" fmla="*/ 151315970 w 21600"/>
                <a:gd name="T7" fmla="*/ 329153127 h 21600"/>
                <a:gd name="T8" fmla="*/ 516665665 w 21600"/>
                <a:gd name="T9" fmla="*/ 385621569 h 21600"/>
                <a:gd name="T10" fmla="*/ 882015196 w 21600"/>
                <a:gd name="T11" fmla="*/ 329153127 h 21600"/>
                <a:gd name="T12" fmla="*/ 1033331330 w 21600"/>
                <a:gd name="T13" fmla="*/ 192810918 h 21600"/>
                <a:gd name="T14" fmla="*/ 882015196 w 21600"/>
                <a:gd name="T15" fmla="*/ 5646859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06" y="10800"/>
                  </a:moveTo>
                  <a:cubicBezTo>
                    <a:pt x="1806" y="15767"/>
                    <a:pt x="5833" y="19794"/>
                    <a:pt x="10800" y="19794"/>
                  </a:cubicBezTo>
                  <a:cubicBezTo>
                    <a:pt x="15767" y="19794"/>
                    <a:pt x="19794" y="15767"/>
                    <a:pt x="19794" y="10800"/>
                  </a:cubicBezTo>
                  <a:cubicBezTo>
                    <a:pt x="19794" y="5833"/>
                    <a:pt x="15767" y="1806"/>
                    <a:pt x="10800" y="1806"/>
                  </a:cubicBezTo>
                  <a:cubicBezTo>
                    <a:pt x="5833" y="1806"/>
                    <a:pt x="1806" y="5833"/>
                    <a:pt x="1806" y="10800"/>
                  </a:cubicBezTo>
                  <a:close/>
                </a:path>
              </a:pathLst>
            </a:custGeom>
            <a:solidFill>
              <a:schemeClr val="accent1">
                <a:alpha val="23921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69" name="AutoShape 3"/>
            <p:cNvSpPr>
              <a:spLocks noChangeArrowheads="1"/>
            </p:cNvSpPr>
            <p:nvPr/>
          </p:nvSpPr>
          <p:spPr bwMode="auto">
            <a:xfrm>
              <a:off x="2209800" y="3810000"/>
              <a:ext cx="4724400" cy="2886075"/>
            </a:xfrm>
            <a:custGeom>
              <a:avLst/>
              <a:gdLst>
                <a:gd name="T0" fmla="*/ 516665665 w 21600"/>
                <a:gd name="T1" fmla="*/ 0 h 21600"/>
                <a:gd name="T2" fmla="*/ 151315970 w 21600"/>
                <a:gd name="T3" fmla="*/ 56468592 h 21600"/>
                <a:gd name="T4" fmla="*/ 0 w 21600"/>
                <a:gd name="T5" fmla="*/ 192810918 h 21600"/>
                <a:gd name="T6" fmla="*/ 151315970 w 21600"/>
                <a:gd name="T7" fmla="*/ 329153127 h 21600"/>
                <a:gd name="T8" fmla="*/ 516665665 w 21600"/>
                <a:gd name="T9" fmla="*/ 385621569 h 21600"/>
                <a:gd name="T10" fmla="*/ 882015196 w 21600"/>
                <a:gd name="T11" fmla="*/ 329153127 h 21600"/>
                <a:gd name="T12" fmla="*/ 1033331330 w 21600"/>
                <a:gd name="T13" fmla="*/ 192810918 h 21600"/>
                <a:gd name="T14" fmla="*/ 882015196 w 21600"/>
                <a:gd name="T15" fmla="*/ 5646859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06" y="10800"/>
                  </a:moveTo>
                  <a:cubicBezTo>
                    <a:pt x="1806" y="15767"/>
                    <a:pt x="5833" y="19794"/>
                    <a:pt x="10800" y="19794"/>
                  </a:cubicBezTo>
                  <a:cubicBezTo>
                    <a:pt x="15767" y="19794"/>
                    <a:pt x="19794" y="15767"/>
                    <a:pt x="19794" y="10800"/>
                  </a:cubicBezTo>
                  <a:cubicBezTo>
                    <a:pt x="19794" y="5833"/>
                    <a:pt x="15767" y="1806"/>
                    <a:pt x="10800" y="1806"/>
                  </a:cubicBezTo>
                  <a:cubicBezTo>
                    <a:pt x="5833" y="1806"/>
                    <a:pt x="1806" y="5833"/>
                    <a:pt x="1806" y="10800"/>
                  </a:cubicBezTo>
                  <a:close/>
                </a:path>
              </a:pathLst>
            </a:custGeom>
            <a:solidFill>
              <a:schemeClr val="accent2">
                <a:alpha val="23921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71" name="AutoShape 5"/>
            <p:cNvSpPr>
              <a:spLocks noChangeArrowheads="1"/>
            </p:cNvSpPr>
            <p:nvPr/>
          </p:nvSpPr>
          <p:spPr bwMode="auto">
            <a:xfrm>
              <a:off x="566738" y="1797050"/>
              <a:ext cx="4724400" cy="2886075"/>
            </a:xfrm>
            <a:custGeom>
              <a:avLst/>
              <a:gdLst>
                <a:gd name="T0" fmla="*/ 516665665 w 21600"/>
                <a:gd name="T1" fmla="*/ 0 h 21600"/>
                <a:gd name="T2" fmla="*/ 151315970 w 21600"/>
                <a:gd name="T3" fmla="*/ 56468592 h 21600"/>
                <a:gd name="T4" fmla="*/ 0 w 21600"/>
                <a:gd name="T5" fmla="*/ 192810918 h 21600"/>
                <a:gd name="T6" fmla="*/ 151315970 w 21600"/>
                <a:gd name="T7" fmla="*/ 329153127 h 21600"/>
                <a:gd name="T8" fmla="*/ 516665665 w 21600"/>
                <a:gd name="T9" fmla="*/ 385621569 h 21600"/>
                <a:gd name="T10" fmla="*/ 882015196 w 21600"/>
                <a:gd name="T11" fmla="*/ 329153127 h 21600"/>
                <a:gd name="T12" fmla="*/ 1033331330 w 21600"/>
                <a:gd name="T13" fmla="*/ 192810918 h 21600"/>
                <a:gd name="T14" fmla="*/ 882015196 w 21600"/>
                <a:gd name="T15" fmla="*/ 5646859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06" y="10800"/>
                  </a:moveTo>
                  <a:cubicBezTo>
                    <a:pt x="1806" y="15767"/>
                    <a:pt x="5833" y="19794"/>
                    <a:pt x="10800" y="19794"/>
                  </a:cubicBezTo>
                  <a:cubicBezTo>
                    <a:pt x="15767" y="19794"/>
                    <a:pt x="19794" y="15767"/>
                    <a:pt x="19794" y="10800"/>
                  </a:cubicBezTo>
                  <a:cubicBezTo>
                    <a:pt x="19794" y="5833"/>
                    <a:pt x="15767" y="1806"/>
                    <a:pt x="10800" y="1806"/>
                  </a:cubicBezTo>
                  <a:cubicBezTo>
                    <a:pt x="5833" y="1806"/>
                    <a:pt x="1806" y="5833"/>
                    <a:pt x="1806" y="10800"/>
                  </a:cubicBezTo>
                  <a:close/>
                </a:path>
              </a:pathLst>
            </a:custGeom>
            <a:solidFill>
              <a:srgbClr val="FF7C80">
                <a:alpha val="23921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17"/>
            <p:cNvGrpSpPr>
              <a:grpSpLocks/>
            </p:cNvGrpSpPr>
            <p:nvPr/>
          </p:nvGrpSpPr>
          <p:grpSpPr bwMode="auto">
            <a:xfrm>
              <a:off x="1879600" y="2784475"/>
              <a:ext cx="1447800" cy="1295400"/>
              <a:chOff x="3168" y="1824"/>
              <a:chExt cx="912" cy="816"/>
            </a:xfrm>
          </p:grpSpPr>
          <p:sp>
            <p:nvSpPr>
              <p:cNvPr id="36904" name="Freeform 18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05" name="Freeform 19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06" name="Freeform 20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07" name="Freeform 21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08" name="Freeform 22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09" name="Freeform 23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10" name="Freeform 24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11" name="Freeform 25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12" name="Freeform 26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oup 27"/>
            <p:cNvGrpSpPr>
              <a:grpSpLocks/>
            </p:cNvGrpSpPr>
            <p:nvPr/>
          </p:nvGrpSpPr>
          <p:grpSpPr bwMode="auto">
            <a:xfrm flipH="1">
              <a:off x="5165725" y="2786063"/>
              <a:ext cx="1447800" cy="1295400"/>
              <a:chOff x="3168" y="1824"/>
              <a:chExt cx="912" cy="816"/>
            </a:xfrm>
          </p:grpSpPr>
          <p:sp>
            <p:nvSpPr>
              <p:cNvPr id="36895" name="Freeform 28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6" name="Freeform 29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7" name="Freeform 30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8" name="Freeform 31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9" name="Freeform 32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00" name="Freeform 33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01" name="Freeform 34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02" name="Freeform 35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03" name="Freeform 36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" name="Group 38"/>
            <p:cNvGrpSpPr>
              <a:grpSpLocks/>
            </p:cNvGrpSpPr>
            <p:nvPr/>
          </p:nvGrpSpPr>
          <p:grpSpPr bwMode="auto">
            <a:xfrm>
              <a:off x="3692525" y="4759325"/>
              <a:ext cx="1770063" cy="1065213"/>
              <a:chOff x="1295" y="669"/>
              <a:chExt cx="1115" cy="671"/>
            </a:xfrm>
          </p:grpSpPr>
          <p:sp>
            <p:nvSpPr>
              <p:cNvPr id="36886" name="Freeform 39"/>
              <p:cNvSpPr>
                <a:spLocks/>
              </p:cNvSpPr>
              <p:nvPr/>
            </p:nvSpPr>
            <p:spPr bwMode="auto">
              <a:xfrm>
                <a:off x="1344" y="720"/>
                <a:ext cx="912" cy="480"/>
              </a:xfrm>
              <a:custGeom>
                <a:avLst/>
                <a:gdLst>
                  <a:gd name="T0" fmla="*/ 0 w 912"/>
                  <a:gd name="T1" fmla="*/ 0 h 624"/>
                  <a:gd name="T2" fmla="*/ 384 w 912"/>
                  <a:gd name="T3" fmla="*/ 480 h 624"/>
                  <a:gd name="T4" fmla="*/ 912 w 912"/>
                  <a:gd name="T5" fmla="*/ 480 h 624"/>
                  <a:gd name="T6" fmla="*/ 384 w 912"/>
                  <a:gd name="T7" fmla="*/ 0 h 624"/>
                  <a:gd name="T8" fmla="*/ 0 w 912"/>
                  <a:gd name="T9" fmla="*/ 0 h 6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2"/>
                  <a:gd name="T16" fmla="*/ 0 h 624"/>
                  <a:gd name="T17" fmla="*/ 912 w 912"/>
                  <a:gd name="T18" fmla="*/ 624 h 6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2" h="624">
                    <a:moveTo>
                      <a:pt x="0" y="0"/>
                    </a:moveTo>
                    <a:lnTo>
                      <a:pt x="384" y="624"/>
                    </a:lnTo>
                    <a:lnTo>
                      <a:pt x="912" y="624"/>
                    </a:lnTo>
                    <a:lnTo>
                      <a:pt x="38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DDDD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87" name="Rectangle 40"/>
              <p:cNvSpPr>
                <a:spLocks noChangeArrowheads="1"/>
              </p:cNvSpPr>
              <p:nvPr/>
            </p:nvSpPr>
            <p:spPr bwMode="auto">
              <a:xfrm>
                <a:off x="1728" y="1200"/>
                <a:ext cx="530" cy="140"/>
              </a:xfrm>
              <a:prstGeom prst="rect">
                <a:avLst/>
              </a:prstGeom>
              <a:solidFill>
                <a:srgbClr val="DDDDDD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88" name="Freeform 41"/>
              <p:cNvSpPr>
                <a:spLocks/>
              </p:cNvSpPr>
              <p:nvPr/>
            </p:nvSpPr>
            <p:spPr bwMode="auto">
              <a:xfrm>
                <a:off x="1335" y="720"/>
                <a:ext cx="393" cy="615"/>
              </a:xfrm>
              <a:custGeom>
                <a:avLst/>
                <a:gdLst>
                  <a:gd name="T0" fmla="*/ 9 w 393"/>
                  <a:gd name="T1" fmla="*/ 0 h 615"/>
                  <a:gd name="T2" fmla="*/ 0 w 393"/>
                  <a:gd name="T3" fmla="*/ 121 h 615"/>
                  <a:gd name="T4" fmla="*/ 393 w 393"/>
                  <a:gd name="T5" fmla="*/ 615 h 615"/>
                  <a:gd name="T6" fmla="*/ 393 w 393"/>
                  <a:gd name="T7" fmla="*/ 480 h 615"/>
                  <a:gd name="T8" fmla="*/ 9 w 393"/>
                  <a:gd name="T9" fmla="*/ 0 h 6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3"/>
                  <a:gd name="T16" fmla="*/ 0 h 615"/>
                  <a:gd name="T17" fmla="*/ 393 w 393"/>
                  <a:gd name="T18" fmla="*/ 615 h 6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3" h="615">
                    <a:moveTo>
                      <a:pt x="9" y="0"/>
                    </a:moveTo>
                    <a:lnTo>
                      <a:pt x="0" y="121"/>
                    </a:lnTo>
                    <a:lnTo>
                      <a:pt x="393" y="615"/>
                    </a:lnTo>
                    <a:lnTo>
                      <a:pt x="393" y="48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DDDDDD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89" name="Freeform 42"/>
              <p:cNvSpPr>
                <a:spLocks/>
              </p:cNvSpPr>
              <p:nvPr/>
            </p:nvSpPr>
            <p:spPr bwMode="auto">
              <a:xfrm>
                <a:off x="1335" y="912"/>
                <a:ext cx="537" cy="359"/>
              </a:xfrm>
              <a:custGeom>
                <a:avLst/>
                <a:gdLst>
                  <a:gd name="T0" fmla="*/ 338 w 537"/>
                  <a:gd name="T1" fmla="*/ 258 h 359"/>
                  <a:gd name="T2" fmla="*/ 345 w 537"/>
                  <a:gd name="T3" fmla="*/ 336 h 359"/>
                  <a:gd name="T4" fmla="*/ 164 w 537"/>
                  <a:gd name="T5" fmla="*/ 359 h 359"/>
                  <a:gd name="T6" fmla="*/ 0 w 537"/>
                  <a:gd name="T7" fmla="*/ 176 h 359"/>
                  <a:gd name="T8" fmla="*/ 281 w 537"/>
                  <a:gd name="T9" fmla="*/ 0 h 359"/>
                  <a:gd name="T10" fmla="*/ 537 w 537"/>
                  <a:gd name="T11" fmla="*/ 122 h 359"/>
                  <a:gd name="T12" fmla="*/ 505 w 537"/>
                  <a:gd name="T13" fmla="*/ 153 h 359"/>
                  <a:gd name="T14" fmla="*/ 274 w 537"/>
                  <a:gd name="T15" fmla="*/ 75 h 359"/>
                  <a:gd name="T16" fmla="*/ 91 w 537"/>
                  <a:gd name="T17" fmla="*/ 176 h 359"/>
                  <a:gd name="T18" fmla="*/ 201 w 537"/>
                  <a:gd name="T19" fmla="*/ 304 h 359"/>
                  <a:gd name="T20" fmla="*/ 338 w 537"/>
                  <a:gd name="T21" fmla="*/ 258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0" name="Freeform 43"/>
              <p:cNvSpPr>
                <a:spLocks/>
              </p:cNvSpPr>
              <p:nvPr/>
            </p:nvSpPr>
            <p:spPr bwMode="auto">
              <a:xfrm>
                <a:off x="1309" y="789"/>
                <a:ext cx="419" cy="245"/>
              </a:xfrm>
              <a:custGeom>
                <a:avLst/>
                <a:gdLst>
                  <a:gd name="T0" fmla="*/ 264 w 537"/>
                  <a:gd name="T1" fmla="*/ 176 h 359"/>
                  <a:gd name="T2" fmla="*/ 269 w 537"/>
                  <a:gd name="T3" fmla="*/ 229 h 359"/>
                  <a:gd name="T4" fmla="*/ 128 w 537"/>
                  <a:gd name="T5" fmla="*/ 245 h 359"/>
                  <a:gd name="T6" fmla="*/ 0 w 537"/>
                  <a:gd name="T7" fmla="*/ 120 h 359"/>
                  <a:gd name="T8" fmla="*/ 219 w 537"/>
                  <a:gd name="T9" fmla="*/ 0 h 359"/>
                  <a:gd name="T10" fmla="*/ 419 w 537"/>
                  <a:gd name="T11" fmla="*/ 83 h 359"/>
                  <a:gd name="T12" fmla="*/ 394 w 537"/>
                  <a:gd name="T13" fmla="*/ 104 h 359"/>
                  <a:gd name="T14" fmla="*/ 214 w 537"/>
                  <a:gd name="T15" fmla="*/ 51 h 359"/>
                  <a:gd name="T16" fmla="*/ 71 w 537"/>
                  <a:gd name="T17" fmla="*/ 120 h 359"/>
                  <a:gd name="T18" fmla="*/ 157 w 537"/>
                  <a:gd name="T19" fmla="*/ 207 h 359"/>
                  <a:gd name="T20" fmla="*/ 264 w 537"/>
                  <a:gd name="T21" fmla="*/ 176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1" name="Freeform 44"/>
              <p:cNvSpPr>
                <a:spLocks/>
              </p:cNvSpPr>
              <p:nvPr/>
            </p:nvSpPr>
            <p:spPr bwMode="auto">
              <a:xfrm>
                <a:off x="1295" y="672"/>
                <a:ext cx="320" cy="240"/>
              </a:xfrm>
              <a:custGeom>
                <a:avLst/>
                <a:gdLst>
                  <a:gd name="T0" fmla="*/ 201 w 537"/>
                  <a:gd name="T1" fmla="*/ 172 h 359"/>
                  <a:gd name="T2" fmla="*/ 206 w 537"/>
                  <a:gd name="T3" fmla="*/ 225 h 359"/>
                  <a:gd name="T4" fmla="*/ 98 w 537"/>
                  <a:gd name="T5" fmla="*/ 240 h 359"/>
                  <a:gd name="T6" fmla="*/ 0 w 537"/>
                  <a:gd name="T7" fmla="*/ 118 h 359"/>
                  <a:gd name="T8" fmla="*/ 167 w 537"/>
                  <a:gd name="T9" fmla="*/ 0 h 359"/>
                  <a:gd name="T10" fmla="*/ 320 w 537"/>
                  <a:gd name="T11" fmla="*/ 82 h 359"/>
                  <a:gd name="T12" fmla="*/ 301 w 537"/>
                  <a:gd name="T13" fmla="*/ 102 h 359"/>
                  <a:gd name="T14" fmla="*/ 163 w 537"/>
                  <a:gd name="T15" fmla="*/ 50 h 359"/>
                  <a:gd name="T16" fmla="*/ 54 w 537"/>
                  <a:gd name="T17" fmla="*/ 118 h 359"/>
                  <a:gd name="T18" fmla="*/ 120 w 537"/>
                  <a:gd name="T19" fmla="*/ 203 h 359"/>
                  <a:gd name="T20" fmla="*/ 201 w 537"/>
                  <a:gd name="T21" fmla="*/ 172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2" name="Freeform 45"/>
              <p:cNvSpPr>
                <a:spLocks/>
              </p:cNvSpPr>
              <p:nvPr/>
            </p:nvSpPr>
            <p:spPr bwMode="auto">
              <a:xfrm>
                <a:off x="1770" y="789"/>
                <a:ext cx="419" cy="245"/>
              </a:xfrm>
              <a:custGeom>
                <a:avLst/>
                <a:gdLst>
                  <a:gd name="T0" fmla="*/ 241 w 419"/>
                  <a:gd name="T1" fmla="*/ 171 h 245"/>
                  <a:gd name="T2" fmla="*/ 260 w 419"/>
                  <a:gd name="T3" fmla="*/ 217 h 245"/>
                  <a:gd name="T4" fmla="*/ 291 w 419"/>
                  <a:gd name="T5" fmla="*/ 245 h 245"/>
                  <a:gd name="T6" fmla="*/ 419 w 419"/>
                  <a:gd name="T7" fmla="*/ 120 h 245"/>
                  <a:gd name="T8" fmla="*/ 200 w 419"/>
                  <a:gd name="T9" fmla="*/ 0 h 245"/>
                  <a:gd name="T10" fmla="*/ 0 w 419"/>
                  <a:gd name="T11" fmla="*/ 83 h 245"/>
                  <a:gd name="T12" fmla="*/ 25 w 419"/>
                  <a:gd name="T13" fmla="*/ 104 h 245"/>
                  <a:gd name="T14" fmla="*/ 205 w 419"/>
                  <a:gd name="T15" fmla="*/ 51 h 245"/>
                  <a:gd name="T16" fmla="*/ 348 w 419"/>
                  <a:gd name="T17" fmla="*/ 120 h 245"/>
                  <a:gd name="T18" fmla="*/ 262 w 419"/>
                  <a:gd name="T19" fmla="*/ 207 h 245"/>
                  <a:gd name="T20" fmla="*/ 241 w 419"/>
                  <a:gd name="T21" fmla="*/ 171 h 2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19"/>
                  <a:gd name="T34" fmla="*/ 0 h 245"/>
                  <a:gd name="T35" fmla="*/ 419 w 419"/>
                  <a:gd name="T36" fmla="*/ 245 h 24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19" h="245">
                    <a:moveTo>
                      <a:pt x="241" y="171"/>
                    </a:moveTo>
                    <a:lnTo>
                      <a:pt x="260" y="217"/>
                    </a:lnTo>
                    <a:lnTo>
                      <a:pt x="291" y="245"/>
                    </a:lnTo>
                    <a:lnTo>
                      <a:pt x="419" y="120"/>
                    </a:lnTo>
                    <a:lnTo>
                      <a:pt x="200" y="0"/>
                    </a:lnTo>
                    <a:lnTo>
                      <a:pt x="0" y="83"/>
                    </a:lnTo>
                    <a:lnTo>
                      <a:pt x="25" y="104"/>
                    </a:lnTo>
                    <a:lnTo>
                      <a:pt x="205" y="51"/>
                    </a:lnTo>
                    <a:lnTo>
                      <a:pt x="348" y="120"/>
                    </a:lnTo>
                    <a:lnTo>
                      <a:pt x="262" y="207"/>
                    </a:lnTo>
                    <a:lnTo>
                      <a:pt x="241" y="171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3" name="Freeform 46"/>
              <p:cNvSpPr>
                <a:spLocks/>
              </p:cNvSpPr>
              <p:nvPr/>
            </p:nvSpPr>
            <p:spPr bwMode="auto">
              <a:xfrm>
                <a:off x="1673" y="669"/>
                <a:ext cx="320" cy="240"/>
              </a:xfrm>
              <a:custGeom>
                <a:avLst/>
                <a:gdLst>
                  <a:gd name="T0" fmla="*/ 201 w 320"/>
                  <a:gd name="T1" fmla="*/ 172 h 240"/>
                  <a:gd name="T2" fmla="*/ 274 w 320"/>
                  <a:gd name="T3" fmla="*/ 227 h 240"/>
                  <a:gd name="T4" fmla="*/ 222 w 320"/>
                  <a:gd name="T5" fmla="*/ 240 h 240"/>
                  <a:gd name="T6" fmla="*/ 320 w 320"/>
                  <a:gd name="T7" fmla="*/ 118 h 240"/>
                  <a:gd name="T8" fmla="*/ 153 w 320"/>
                  <a:gd name="T9" fmla="*/ 0 h 240"/>
                  <a:gd name="T10" fmla="*/ 0 w 320"/>
                  <a:gd name="T11" fmla="*/ 82 h 240"/>
                  <a:gd name="T12" fmla="*/ 19 w 320"/>
                  <a:gd name="T13" fmla="*/ 102 h 240"/>
                  <a:gd name="T14" fmla="*/ 157 w 320"/>
                  <a:gd name="T15" fmla="*/ 50 h 240"/>
                  <a:gd name="T16" fmla="*/ 266 w 320"/>
                  <a:gd name="T17" fmla="*/ 118 h 240"/>
                  <a:gd name="T18" fmla="*/ 200 w 320"/>
                  <a:gd name="T19" fmla="*/ 203 h 240"/>
                  <a:gd name="T20" fmla="*/ 201 w 320"/>
                  <a:gd name="T21" fmla="*/ 172 h 24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0"/>
                  <a:gd name="T34" fmla="*/ 0 h 240"/>
                  <a:gd name="T35" fmla="*/ 320 w 320"/>
                  <a:gd name="T36" fmla="*/ 240 h 24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0" h="240">
                    <a:moveTo>
                      <a:pt x="201" y="172"/>
                    </a:moveTo>
                    <a:lnTo>
                      <a:pt x="274" y="227"/>
                    </a:lnTo>
                    <a:lnTo>
                      <a:pt x="222" y="240"/>
                    </a:lnTo>
                    <a:lnTo>
                      <a:pt x="320" y="118"/>
                    </a:lnTo>
                    <a:lnTo>
                      <a:pt x="153" y="0"/>
                    </a:lnTo>
                    <a:lnTo>
                      <a:pt x="0" y="82"/>
                    </a:lnTo>
                    <a:lnTo>
                      <a:pt x="19" y="102"/>
                    </a:lnTo>
                    <a:lnTo>
                      <a:pt x="157" y="50"/>
                    </a:lnTo>
                    <a:lnTo>
                      <a:pt x="266" y="118"/>
                    </a:lnTo>
                    <a:lnTo>
                      <a:pt x="200" y="203"/>
                    </a:lnTo>
                    <a:lnTo>
                      <a:pt x="201" y="172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4" name="Freeform 47"/>
              <p:cNvSpPr>
                <a:spLocks/>
              </p:cNvSpPr>
              <p:nvPr/>
            </p:nvSpPr>
            <p:spPr bwMode="auto">
              <a:xfrm>
                <a:off x="1873" y="854"/>
                <a:ext cx="537" cy="359"/>
              </a:xfrm>
              <a:custGeom>
                <a:avLst/>
                <a:gdLst>
                  <a:gd name="T0" fmla="*/ 349 w 537"/>
                  <a:gd name="T1" fmla="*/ 316 h 359"/>
                  <a:gd name="T2" fmla="*/ 330 w 537"/>
                  <a:gd name="T3" fmla="*/ 307 h 359"/>
                  <a:gd name="T4" fmla="*/ 321 w 537"/>
                  <a:gd name="T5" fmla="*/ 344 h 359"/>
                  <a:gd name="T6" fmla="*/ 373 w 537"/>
                  <a:gd name="T7" fmla="*/ 359 h 359"/>
                  <a:gd name="T8" fmla="*/ 537 w 537"/>
                  <a:gd name="T9" fmla="*/ 176 h 359"/>
                  <a:gd name="T10" fmla="*/ 256 w 537"/>
                  <a:gd name="T11" fmla="*/ 0 h 359"/>
                  <a:gd name="T12" fmla="*/ 0 w 537"/>
                  <a:gd name="T13" fmla="*/ 122 h 359"/>
                  <a:gd name="T14" fmla="*/ 32 w 537"/>
                  <a:gd name="T15" fmla="*/ 153 h 359"/>
                  <a:gd name="T16" fmla="*/ 263 w 537"/>
                  <a:gd name="T17" fmla="*/ 75 h 359"/>
                  <a:gd name="T18" fmla="*/ 446 w 537"/>
                  <a:gd name="T19" fmla="*/ 176 h 359"/>
                  <a:gd name="T20" fmla="*/ 336 w 537"/>
                  <a:gd name="T21" fmla="*/ 304 h 359"/>
                  <a:gd name="T22" fmla="*/ 349 w 537"/>
                  <a:gd name="T23" fmla="*/ 289 h 359"/>
                  <a:gd name="T24" fmla="*/ 330 w 537"/>
                  <a:gd name="T25" fmla="*/ 289 h 359"/>
                  <a:gd name="T26" fmla="*/ 312 w 537"/>
                  <a:gd name="T27" fmla="*/ 289 h 359"/>
                  <a:gd name="T28" fmla="*/ 349 w 537"/>
                  <a:gd name="T29" fmla="*/ 316 h 3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37"/>
                  <a:gd name="T46" fmla="*/ 0 h 359"/>
                  <a:gd name="T47" fmla="*/ 537 w 537"/>
                  <a:gd name="T48" fmla="*/ 359 h 3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37" h="359">
                    <a:moveTo>
                      <a:pt x="349" y="316"/>
                    </a:moveTo>
                    <a:lnTo>
                      <a:pt x="330" y="307"/>
                    </a:lnTo>
                    <a:lnTo>
                      <a:pt x="321" y="344"/>
                    </a:lnTo>
                    <a:lnTo>
                      <a:pt x="373" y="359"/>
                    </a:lnTo>
                    <a:lnTo>
                      <a:pt x="537" y="176"/>
                    </a:lnTo>
                    <a:lnTo>
                      <a:pt x="256" y="0"/>
                    </a:lnTo>
                    <a:lnTo>
                      <a:pt x="0" y="122"/>
                    </a:lnTo>
                    <a:lnTo>
                      <a:pt x="32" y="153"/>
                    </a:lnTo>
                    <a:lnTo>
                      <a:pt x="263" y="75"/>
                    </a:lnTo>
                    <a:lnTo>
                      <a:pt x="446" y="176"/>
                    </a:lnTo>
                    <a:lnTo>
                      <a:pt x="336" y="304"/>
                    </a:lnTo>
                    <a:lnTo>
                      <a:pt x="349" y="289"/>
                    </a:lnTo>
                    <a:lnTo>
                      <a:pt x="330" y="289"/>
                    </a:lnTo>
                    <a:lnTo>
                      <a:pt x="312" y="289"/>
                    </a:lnTo>
                    <a:lnTo>
                      <a:pt x="349" y="31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1064970" y="2217858"/>
            <a:ext cx="3075277" cy="1969760"/>
            <a:chOff x="3325091" y="1096424"/>
            <a:chExt cx="3075277" cy="1969760"/>
          </a:xfrm>
        </p:grpSpPr>
        <p:sp>
          <p:nvSpPr>
            <p:cNvPr id="40" name="AutoShape 2"/>
            <p:cNvSpPr>
              <a:spLocks noChangeArrowheads="1"/>
            </p:cNvSpPr>
            <p:nvPr/>
          </p:nvSpPr>
          <p:spPr bwMode="auto">
            <a:xfrm>
              <a:off x="4500820" y="1134083"/>
              <a:ext cx="1899548" cy="1160409"/>
            </a:xfrm>
            <a:custGeom>
              <a:avLst/>
              <a:gdLst>
                <a:gd name="T0" fmla="*/ 516665665 w 21600"/>
                <a:gd name="T1" fmla="*/ 0 h 21600"/>
                <a:gd name="T2" fmla="*/ 151315970 w 21600"/>
                <a:gd name="T3" fmla="*/ 56468592 h 21600"/>
                <a:gd name="T4" fmla="*/ 0 w 21600"/>
                <a:gd name="T5" fmla="*/ 192810918 h 21600"/>
                <a:gd name="T6" fmla="*/ 151315970 w 21600"/>
                <a:gd name="T7" fmla="*/ 329153127 h 21600"/>
                <a:gd name="T8" fmla="*/ 516665665 w 21600"/>
                <a:gd name="T9" fmla="*/ 385621569 h 21600"/>
                <a:gd name="T10" fmla="*/ 882015196 w 21600"/>
                <a:gd name="T11" fmla="*/ 329153127 h 21600"/>
                <a:gd name="T12" fmla="*/ 1033331330 w 21600"/>
                <a:gd name="T13" fmla="*/ 192810918 h 21600"/>
                <a:gd name="T14" fmla="*/ 882015196 w 21600"/>
                <a:gd name="T15" fmla="*/ 5646859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06" y="10800"/>
                  </a:moveTo>
                  <a:cubicBezTo>
                    <a:pt x="1806" y="15767"/>
                    <a:pt x="5833" y="19794"/>
                    <a:pt x="10800" y="19794"/>
                  </a:cubicBezTo>
                  <a:cubicBezTo>
                    <a:pt x="15767" y="19794"/>
                    <a:pt x="19794" y="15767"/>
                    <a:pt x="19794" y="10800"/>
                  </a:cubicBezTo>
                  <a:cubicBezTo>
                    <a:pt x="19794" y="5833"/>
                    <a:pt x="15767" y="1806"/>
                    <a:pt x="10800" y="1806"/>
                  </a:cubicBezTo>
                  <a:cubicBezTo>
                    <a:pt x="5833" y="1806"/>
                    <a:pt x="1806" y="5833"/>
                    <a:pt x="1806" y="10800"/>
                  </a:cubicBezTo>
                  <a:close/>
                </a:path>
              </a:pathLst>
            </a:custGeom>
            <a:solidFill>
              <a:schemeClr val="accent1">
                <a:alpha val="23921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AutoShape 3"/>
            <p:cNvSpPr>
              <a:spLocks noChangeArrowheads="1"/>
            </p:cNvSpPr>
            <p:nvPr/>
          </p:nvSpPr>
          <p:spPr bwMode="auto">
            <a:xfrm>
              <a:off x="3985720" y="1905775"/>
              <a:ext cx="1899548" cy="1160409"/>
            </a:xfrm>
            <a:custGeom>
              <a:avLst/>
              <a:gdLst>
                <a:gd name="T0" fmla="*/ 516665665 w 21600"/>
                <a:gd name="T1" fmla="*/ 0 h 21600"/>
                <a:gd name="T2" fmla="*/ 151315970 w 21600"/>
                <a:gd name="T3" fmla="*/ 56468592 h 21600"/>
                <a:gd name="T4" fmla="*/ 0 w 21600"/>
                <a:gd name="T5" fmla="*/ 192810918 h 21600"/>
                <a:gd name="T6" fmla="*/ 151315970 w 21600"/>
                <a:gd name="T7" fmla="*/ 329153127 h 21600"/>
                <a:gd name="T8" fmla="*/ 516665665 w 21600"/>
                <a:gd name="T9" fmla="*/ 385621569 h 21600"/>
                <a:gd name="T10" fmla="*/ 882015196 w 21600"/>
                <a:gd name="T11" fmla="*/ 329153127 h 21600"/>
                <a:gd name="T12" fmla="*/ 1033331330 w 21600"/>
                <a:gd name="T13" fmla="*/ 192810918 h 21600"/>
                <a:gd name="T14" fmla="*/ 882015196 w 21600"/>
                <a:gd name="T15" fmla="*/ 5646859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06" y="10800"/>
                  </a:moveTo>
                  <a:cubicBezTo>
                    <a:pt x="1806" y="15767"/>
                    <a:pt x="5833" y="19794"/>
                    <a:pt x="10800" y="19794"/>
                  </a:cubicBezTo>
                  <a:cubicBezTo>
                    <a:pt x="15767" y="19794"/>
                    <a:pt x="19794" y="15767"/>
                    <a:pt x="19794" y="10800"/>
                  </a:cubicBezTo>
                  <a:cubicBezTo>
                    <a:pt x="19794" y="5833"/>
                    <a:pt x="15767" y="1806"/>
                    <a:pt x="10800" y="1806"/>
                  </a:cubicBezTo>
                  <a:cubicBezTo>
                    <a:pt x="5833" y="1806"/>
                    <a:pt x="1806" y="5833"/>
                    <a:pt x="1806" y="10800"/>
                  </a:cubicBezTo>
                  <a:close/>
                </a:path>
              </a:pathLst>
            </a:custGeom>
            <a:solidFill>
              <a:schemeClr val="accent2">
                <a:alpha val="23921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AutoShape 5"/>
            <p:cNvSpPr>
              <a:spLocks noChangeArrowheads="1"/>
            </p:cNvSpPr>
            <p:nvPr/>
          </p:nvSpPr>
          <p:spPr bwMode="auto">
            <a:xfrm>
              <a:off x="3325091" y="1096424"/>
              <a:ext cx="1899548" cy="1160409"/>
            </a:xfrm>
            <a:custGeom>
              <a:avLst/>
              <a:gdLst>
                <a:gd name="T0" fmla="*/ 516665665 w 21600"/>
                <a:gd name="T1" fmla="*/ 0 h 21600"/>
                <a:gd name="T2" fmla="*/ 151315970 w 21600"/>
                <a:gd name="T3" fmla="*/ 56468592 h 21600"/>
                <a:gd name="T4" fmla="*/ 0 w 21600"/>
                <a:gd name="T5" fmla="*/ 192810918 h 21600"/>
                <a:gd name="T6" fmla="*/ 151315970 w 21600"/>
                <a:gd name="T7" fmla="*/ 329153127 h 21600"/>
                <a:gd name="T8" fmla="*/ 516665665 w 21600"/>
                <a:gd name="T9" fmla="*/ 385621569 h 21600"/>
                <a:gd name="T10" fmla="*/ 882015196 w 21600"/>
                <a:gd name="T11" fmla="*/ 329153127 h 21600"/>
                <a:gd name="T12" fmla="*/ 1033331330 w 21600"/>
                <a:gd name="T13" fmla="*/ 192810918 h 21600"/>
                <a:gd name="T14" fmla="*/ 882015196 w 21600"/>
                <a:gd name="T15" fmla="*/ 5646859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06" y="10800"/>
                  </a:moveTo>
                  <a:cubicBezTo>
                    <a:pt x="1806" y="15767"/>
                    <a:pt x="5833" y="19794"/>
                    <a:pt x="10800" y="19794"/>
                  </a:cubicBezTo>
                  <a:cubicBezTo>
                    <a:pt x="15767" y="19794"/>
                    <a:pt x="19794" y="15767"/>
                    <a:pt x="19794" y="10800"/>
                  </a:cubicBezTo>
                  <a:cubicBezTo>
                    <a:pt x="19794" y="5833"/>
                    <a:pt x="15767" y="1806"/>
                    <a:pt x="10800" y="1806"/>
                  </a:cubicBezTo>
                  <a:cubicBezTo>
                    <a:pt x="5833" y="1806"/>
                    <a:pt x="1806" y="5833"/>
                    <a:pt x="1806" y="10800"/>
                  </a:cubicBezTo>
                  <a:close/>
                </a:path>
              </a:pathLst>
            </a:custGeom>
            <a:solidFill>
              <a:srgbClr val="FF7C80">
                <a:alpha val="23921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" name="Group 38"/>
            <p:cNvGrpSpPr>
              <a:grpSpLocks/>
            </p:cNvGrpSpPr>
            <p:nvPr/>
          </p:nvGrpSpPr>
          <p:grpSpPr bwMode="auto">
            <a:xfrm>
              <a:off x="3764463" y="1442343"/>
              <a:ext cx="711693" cy="428292"/>
              <a:chOff x="1295" y="669"/>
              <a:chExt cx="1115" cy="671"/>
            </a:xfrm>
          </p:grpSpPr>
          <p:sp>
            <p:nvSpPr>
              <p:cNvPr id="46" name="Freeform 39"/>
              <p:cNvSpPr>
                <a:spLocks/>
              </p:cNvSpPr>
              <p:nvPr/>
            </p:nvSpPr>
            <p:spPr bwMode="auto">
              <a:xfrm>
                <a:off x="1344" y="720"/>
                <a:ext cx="912" cy="480"/>
              </a:xfrm>
              <a:custGeom>
                <a:avLst/>
                <a:gdLst>
                  <a:gd name="T0" fmla="*/ 0 w 912"/>
                  <a:gd name="T1" fmla="*/ 0 h 624"/>
                  <a:gd name="T2" fmla="*/ 384 w 912"/>
                  <a:gd name="T3" fmla="*/ 480 h 624"/>
                  <a:gd name="T4" fmla="*/ 912 w 912"/>
                  <a:gd name="T5" fmla="*/ 480 h 624"/>
                  <a:gd name="T6" fmla="*/ 384 w 912"/>
                  <a:gd name="T7" fmla="*/ 0 h 624"/>
                  <a:gd name="T8" fmla="*/ 0 w 912"/>
                  <a:gd name="T9" fmla="*/ 0 h 6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2"/>
                  <a:gd name="T16" fmla="*/ 0 h 624"/>
                  <a:gd name="T17" fmla="*/ 912 w 912"/>
                  <a:gd name="T18" fmla="*/ 624 h 6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2" h="624">
                    <a:moveTo>
                      <a:pt x="0" y="0"/>
                    </a:moveTo>
                    <a:lnTo>
                      <a:pt x="384" y="624"/>
                    </a:lnTo>
                    <a:lnTo>
                      <a:pt x="912" y="624"/>
                    </a:lnTo>
                    <a:lnTo>
                      <a:pt x="38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DDDD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Rectangle 40"/>
              <p:cNvSpPr>
                <a:spLocks noChangeArrowheads="1"/>
              </p:cNvSpPr>
              <p:nvPr/>
            </p:nvSpPr>
            <p:spPr bwMode="auto">
              <a:xfrm>
                <a:off x="1728" y="1200"/>
                <a:ext cx="530" cy="140"/>
              </a:xfrm>
              <a:prstGeom prst="rect">
                <a:avLst/>
              </a:prstGeom>
              <a:solidFill>
                <a:srgbClr val="DDDDDD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Freeform 41"/>
              <p:cNvSpPr>
                <a:spLocks/>
              </p:cNvSpPr>
              <p:nvPr/>
            </p:nvSpPr>
            <p:spPr bwMode="auto">
              <a:xfrm>
                <a:off x="1335" y="720"/>
                <a:ext cx="393" cy="615"/>
              </a:xfrm>
              <a:custGeom>
                <a:avLst/>
                <a:gdLst>
                  <a:gd name="T0" fmla="*/ 9 w 393"/>
                  <a:gd name="T1" fmla="*/ 0 h 615"/>
                  <a:gd name="T2" fmla="*/ 0 w 393"/>
                  <a:gd name="T3" fmla="*/ 121 h 615"/>
                  <a:gd name="T4" fmla="*/ 393 w 393"/>
                  <a:gd name="T5" fmla="*/ 615 h 615"/>
                  <a:gd name="T6" fmla="*/ 393 w 393"/>
                  <a:gd name="T7" fmla="*/ 480 h 615"/>
                  <a:gd name="T8" fmla="*/ 9 w 393"/>
                  <a:gd name="T9" fmla="*/ 0 h 6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3"/>
                  <a:gd name="T16" fmla="*/ 0 h 615"/>
                  <a:gd name="T17" fmla="*/ 393 w 393"/>
                  <a:gd name="T18" fmla="*/ 615 h 6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3" h="615">
                    <a:moveTo>
                      <a:pt x="9" y="0"/>
                    </a:moveTo>
                    <a:lnTo>
                      <a:pt x="0" y="121"/>
                    </a:lnTo>
                    <a:lnTo>
                      <a:pt x="393" y="615"/>
                    </a:lnTo>
                    <a:lnTo>
                      <a:pt x="393" y="48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DDDDDD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Freeform 42"/>
              <p:cNvSpPr>
                <a:spLocks/>
              </p:cNvSpPr>
              <p:nvPr/>
            </p:nvSpPr>
            <p:spPr bwMode="auto">
              <a:xfrm>
                <a:off x="1335" y="912"/>
                <a:ext cx="537" cy="359"/>
              </a:xfrm>
              <a:custGeom>
                <a:avLst/>
                <a:gdLst>
                  <a:gd name="T0" fmla="*/ 338 w 537"/>
                  <a:gd name="T1" fmla="*/ 258 h 359"/>
                  <a:gd name="T2" fmla="*/ 345 w 537"/>
                  <a:gd name="T3" fmla="*/ 336 h 359"/>
                  <a:gd name="T4" fmla="*/ 164 w 537"/>
                  <a:gd name="T5" fmla="*/ 359 h 359"/>
                  <a:gd name="T6" fmla="*/ 0 w 537"/>
                  <a:gd name="T7" fmla="*/ 176 h 359"/>
                  <a:gd name="T8" fmla="*/ 281 w 537"/>
                  <a:gd name="T9" fmla="*/ 0 h 359"/>
                  <a:gd name="T10" fmla="*/ 537 w 537"/>
                  <a:gd name="T11" fmla="*/ 122 h 359"/>
                  <a:gd name="T12" fmla="*/ 505 w 537"/>
                  <a:gd name="T13" fmla="*/ 153 h 359"/>
                  <a:gd name="T14" fmla="*/ 274 w 537"/>
                  <a:gd name="T15" fmla="*/ 75 h 359"/>
                  <a:gd name="T16" fmla="*/ 91 w 537"/>
                  <a:gd name="T17" fmla="*/ 176 h 359"/>
                  <a:gd name="T18" fmla="*/ 201 w 537"/>
                  <a:gd name="T19" fmla="*/ 304 h 359"/>
                  <a:gd name="T20" fmla="*/ 338 w 537"/>
                  <a:gd name="T21" fmla="*/ 258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Freeform 43"/>
              <p:cNvSpPr>
                <a:spLocks/>
              </p:cNvSpPr>
              <p:nvPr/>
            </p:nvSpPr>
            <p:spPr bwMode="auto">
              <a:xfrm>
                <a:off x="1309" y="789"/>
                <a:ext cx="419" cy="245"/>
              </a:xfrm>
              <a:custGeom>
                <a:avLst/>
                <a:gdLst>
                  <a:gd name="T0" fmla="*/ 264 w 537"/>
                  <a:gd name="T1" fmla="*/ 176 h 359"/>
                  <a:gd name="T2" fmla="*/ 269 w 537"/>
                  <a:gd name="T3" fmla="*/ 229 h 359"/>
                  <a:gd name="T4" fmla="*/ 128 w 537"/>
                  <a:gd name="T5" fmla="*/ 245 h 359"/>
                  <a:gd name="T6" fmla="*/ 0 w 537"/>
                  <a:gd name="T7" fmla="*/ 120 h 359"/>
                  <a:gd name="T8" fmla="*/ 219 w 537"/>
                  <a:gd name="T9" fmla="*/ 0 h 359"/>
                  <a:gd name="T10" fmla="*/ 419 w 537"/>
                  <a:gd name="T11" fmla="*/ 83 h 359"/>
                  <a:gd name="T12" fmla="*/ 394 w 537"/>
                  <a:gd name="T13" fmla="*/ 104 h 359"/>
                  <a:gd name="T14" fmla="*/ 214 w 537"/>
                  <a:gd name="T15" fmla="*/ 51 h 359"/>
                  <a:gd name="T16" fmla="*/ 71 w 537"/>
                  <a:gd name="T17" fmla="*/ 120 h 359"/>
                  <a:gd name="T18" fmla="*/ 157 w 537"/>
                  <a:gd name="T19" fmla="*/ 207 h 359"/>
                  <a:gd name="T20" fmla="*/ 264 w 537"/>
                  <a:gd name="T21" fmla="*/ 176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" name="Freeform 44"/>
              <p:cNvSpPr>
                <a:spLocks/>
              </p:cNvSpPr>
              <p:nvPr/>
            </p:nvSpPr>
            <p:spPr bwMode="auto">
              <a:xfrm>
                <a:off x="1295" y="672"/>
                <a:ext cx="320" cy="240"/>
              </a:xfrm>
              <a:custGeom>
                <a:avLst/>
                <a:gdLst>
                  <a:gd name="T0" fmla="*/ 201 w 537"/>
                  <a:gd name="T1" fmla="*/ 172 h 359"/>
                  <a:gd name="T2" fmla="*/ 206 w 537"/>
                  <a:gd name="T3" fmla="*/ 225 h 359"/>
                  <a:gd name="T4" fmla="*/ 98 w 537"/>
                  <a:gd name="T5" fmla="*/ 240 h 359"/>
                  <a:gd name="T6" fmla="*/ 0 w 537"/>
                  <a:gd name="T7" fmla="*/ 118 h 359"/>
                  <a:gd name="T8" fmla="*/ 167 w 537"/>
                  <a:gd name="T9" fmla="*/ 0 h 359"/>
                  <a:gd name="T10" fmla="*/ 320 w 537"/>
                  <a:gd name="T11" fmla="*/ 82 h 359"/>
                  <a:gd name="T12" fmla="*/ 301 w 537"/>
                  <a:gd name="T13" fmla="*/ 102 h 359"/>
                  <a:gd name="T14" fmla="*/ 163 w 537"/>
                  <a:gd name="T15" fmla="*/ 50 h 359"/>
                  <a:gd name="T16" fmla="*/ 54 w 537"/>
                  <a:gd name="T17" fmla="*/ 118 h 359"/>
                  <a:gd name="T18" fmla="*/ 120 w 537"/>
                  <a:gd name="T19" fmla="*/ 203 h 359"/>
                  <a:gd name="T20" fmla="*/ 201 w 537"/>
                  <a:gd name="T21" fmla="*/ 172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" name="Freeform 45"/>
              <p:cNvSpPr>
                <a:spLocks/>
              </p:cNvSpPr>
              <p:nvPr/>
            </p:nvSpPr>
            <p:spPr bwMode="auto">
              <a:xfrm>
                <a:off x="1770" y="789"/>
                <a:ext cx="419" cy="245"/>
              </a:xfrm>
              <a:custGeom>
                <a:avLst/>
                <a:gdLst>
                  <a:gd name="T0" fmla="*/ 241 w 419"/>
                  <a:gd name="T1" fmla="*/ 171 h 245"/>
                  <a:gd name="T2" fmla="*/ 260 w 419"/>
                  <a:gd name="T3" fmla="*/ 217 h 245"/>
                  <a:gd name="T4" fmla="*/ 291 w 419"/>
                  <a:gd name="T5" fmla="*/ 245 h 245"/>
                  <a:gd name="T6" fmla="*/ 419 w 419"/>
                  <a:gd name="T7" fmla="*/ 120 h 245"/>
                  <a:gd name="T8" fmla="*/ 200 w 419"/>
                  <a:gd name="T9" fmla="*/ 0 h 245"/>
                  <a:gd name="T10" fmla="*/ 0 w 419"/>
                  <a:gd name="T11" fmla="*/ 83 h 245"/>
                  <a:gd name="T12" fmla="*/ 25 w 419"/>
                  <a:gd name="T13" fmla="*/ 104 h 245"/>
                  <a:gd name="T14" fmla="*/ 205 w 419"/>
                  <a:gd name="T15" fmla="*/ 51 h 245"/>
                  <a:gd name="T16" fmla="*/ 348 w 419"/>
                  <a:gd name="T17" fmla="*/ 120 h 245"/>
                  <a:gd name="T18" fmla="*/ 262 w 419"/>
                  <a:gd name="T19" fmla="*/ 207 h 245"/>
                  <a:gd name="T20" fmla="*/ 241 w 419"/>
                  <a:gd name="T21" fmla="*/ 171 h 2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19"/>
                  <a:gd name="T34" fmla="*/ 0 h 245"/>
                  <a:gd name="T35" fmla="*/ 419 w 419"/>
                  <a:gd name="T36" fmla="*/ 245 h 24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19" h="245">
                    <a:moveTo>
                      <a:pt x="241" y="171"/>
                    </a:moveTo>
                    <a:lnTo>
                      <a:pt x="260" y="217"/>
                    </a:lnTo>
                    <a:lnTo>
                      <a:pt x="291" y="245"/>
                    </a:lnTo>
                    <a:lnTo>
                      <a:pt x="419" y="120"/>
                    </a:lnTo>
                    <a:lnTo>
                      <a:pt x="200" y="0"/>
                    </a:lnTo>
                    <a:lnTo>
                      <a:pt x="0" y="83"/>
                    </a:lnTo>
                    <a:lnTo>
                      <a:pt x="25" y="104"/>
                    </a:lnTo>
                    <a:lnTo>
                      <a:pt x="205" y="51"/>
                    </a:lnTo>
                    <a:lnTo>
                      <a:pt x="348" y="120"/>
                    </a:lnTo>
                    <a:lnTo>
                      <a:pt x="262" y="207"/>
                    </a:lnTo>
                    <a:lnTo>
                      <a:pt x="241" y="171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Freeform 46"/>
              <p:cNvSpPr>
                <a:spLocks/>
              </p:cNvSpPr>
              <p:nvPr/>
            </p:nvSpPr>
            <p:spPr bwMode="auto">
              <a:xfrm>
                <a:off x="1673" y="669"/>
                <a:ext cx="320" cy="240"/>
              </a:xfrm>
              <a:custGeom>
                <a:avLst/>
                <a:gdLst>
                  <a:gd name="T0" fmla="*/ 201 w 320"/>
                  <a:gd name="T1" fmla="*/ 172 h 240"/>
                  <a:gd name="T2" fmla="*/ 274 w 320"/>
                  <a:gd name="T3" fmla="*/ 227 h 240"/>
                  <a:gd name="T4" fmla="*/ 222 w 320"/>
                  <a:gd name="T5" fmla="*/ 240 h 240"/>
                  <a:gd name="T6" fmla="*/ 320 w 320"/>
                  <a:gd name="T7" fmla="*/ 118 h 240"/>
                  <a:gd name="T8" fmla="*/ 153 w 320"/>
                  <a:gd name="T9" fmla="*/ 0 h 240"/>
                  <a:gd name="T10" fmla="*/ 0 w 320"/>
                  <a:gd name="T11" fmla="*/ 82 h 240"/>
                  <a:gd name="T12" fmla="*/ 19 w 320"/>
                  <a:gd name="T13" fmla="*/ 102 h 240"/>
                  <a:gd name="T14" fmla="*/ 157 w 320"/>
                  <a:gd name="T15" fmla="*/ 50 h 240"/>
                  <a:gd name="T16" fmla="*/ 266 w 320"/>
                  <a:gd name="T17" fmla="*/ 118 h 240"/>
                  <a:gd name="T18" fmla="*/ 200 w 320"/>
                  <a:gd name="T19" fmla="*/ 203 h 240"/>
                  <a:gd name="T20" fmla="*/ 201 w 320"/>
                  <a:gd name="T21" fmla="*/ 172 h 24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0"/>
                  <a:gd name="T34" fmla="*/ 0 h 240"/>
                  <a:gd name="T35" fmla="*/ 320 w 320"/>
                  <a:gd name="T36" fmla="*/ 240 h 24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0" h="240">
                    <a:moveTo>
                      <a:pt x="201" y="172"/>
                    </a:moveTo>
                    <a:lnTo>
                      <a:pt x="274" y="227"/>
                    </a:lnTo>
                    <a:lnTo>
                      <a:pt x="222" y="240"/>
                    </a:lnTo>
                    <a:lnTo>
                      <a:pt x="320" y="118"/>
                    </a:lnTo>
                    <a:lnTo>
                      <a:pt x="153" y="0"/>
                    </a:lnTo>
                    <a:lnTo>
                      <a:pt x="0" y="82"/>
                    </a:lnTo>
                    <a:lnTo>
                      <a:pt x="19" y="102"/>
                    </a:lnTo>
                    <a:lnTo>
                      <a:pt x="157" y="50"/>
                    </a:lnTo>
                    <a:lnTo>
                      <a:pt x="266" y="118"/>
                    </a:lnTo>
                    <a:lnTo>
                      <a:pt x="200" y="203"/>
                    </a:lnTo>
                    <a:lnTo>
                      <a:pt x="201" y="172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Freeform 47"/>
              <p:cNvSpPr>
                <a:spLocks/>
              </p:cNvSpPr>
              <p:nvPr/>
            </p:nvSpPr>
            <p:spPr bwMode="auto">
              <a:xfrm>
                <a:off x="1873" y="854"/>
                <a:ext cx="537" cy="359"/>
              </a:xfrm>
              <a:custGeom>
                <a:avLst/>
                <a:gdLst>
                  <a:gd name="T0" fmla="*/ 349 w 537"/>
                  <a:gd name="T1" fmla="*/ 316 h 359"/>
                  <a:gd name="T2" fmla="*/ 330 w 537"/>
                  <a:gd name="T3" fmla="*/ 307 h 359"/>
                  <a:gd name="T4" fmla="*/ 321 w 537"/>
                  <a:gd name="T5" fmla="*/ 344 h 359"/>
                  <a:gd name="T6" fmla="*/ 373 w 537"/>
                  <a:gd name="T7" fmla="*/ 359 h 359"/>
                  <a:gd name="T8" fmla="*/ 537 w 537"/>
                  <a:gd name="T9" fmla="*/ 176 h 359"/>
                  <a:gd name="T10" fmla="*/ 256 w 537"/>
                  <a:gd name="T11" fmla="*/ 0 h 359"/>
                  <a:gd name="T12" fmla="*/ 0 w 537"/>
                  <a:gd name="T13" fmla="*/ 122 h 359"/>
                  <a:gd name="T14" fmla="*/ 32 w 537"/>
                  <a:gd name="T15" fmla="*/ 153 h 359"/>
                  <a:gd name="T16" fmla="*/ 263 w 537"/>
                  <a:gd name="T17" fmla="*/ 75 h 359"/>
                  <a:gd name="T18" fmla="*/ 446 w 537"/>
                  <a:gd name="T19" fmla="*/ 176 h 359"/>
                  <a:gd name="T20" fmla="*/ 336 w 537"/>
                  <a:gd name="T21" fmla="*/ 304 h 359"/>
                  <a:gd name="T22" fmla="*/ 349 w 537"/>
                  <a:gd name="T23" fmla="*/ 289 h 359"/>
                  <a:gd name="T24" fmla="*/ 330 w 537"/>
                  <a:gd name="T25" fmla="*/ 289 h 359"/>
                  <a:gd name="T26" fmla="*/ 312 w 537"/>
                  <a:gd name="T27" fmla="*/ 289 h 359"/>
                  <a:gd name="T28" fmla="*/ 349 w 537"/>
                  <a:gd name="T29" fmla="*/ 316 h 3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37"/>
                  <a:gd name="T46" fmla="*/ 0 h 359"/>
                  <a:gd name="T47" fmla="*/ 537 w 537"/>
                  <a:gd name="T48" fmla="*/ 359 h 3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37" h="359">
                    <a:moveTo>
                      <a:pt x="349" y="316"/>
                    </a:moveTo>
                    <a:lnTo>
                      <a:pt x="330" y="307"/>
                    </a:lnTo>
                    <a:lnTo>
                      <a:pt x="321" y="344"/>
                    </a:lnTo>
                    <a:lnTo>
                      <a:pt x="373" y="359"/>
                    </a:lnTo>
                    <a:lnTo>
                      <a:pt x="537" y="176"/>
                    </a:lnTo>
                    <a:lnTo>
                      <a:pt x="256" y="0"/>
                    </a:lnTo>
                    <a:lnTo>
                      <a:pt x="0" y="122"/>
                    </a:lnTo>
                    <a:lnTo>
                      <a:pt x="32" y="153"/>
                    </a:lnTo>
                    <a:lnTo>
                      <a:pt x="263" y="75"/>
                    </a:lnTo>
                    <a:lnTo>
                      <a:pt x="446" y="176"/>
                    </a:lnTo>
                    <a:lnTo>
                      <a:pt x="336" y="304"/>
                    </a:lnTo>
                    <a:lnTo>
                      <a:pt x="349" y="289"/>
                    </a:lnTo>
                    <a:lnTo>
                      <a:pt x="330" y="289"/>
                    </a:lnTo>
                    <a:lnTo>
                      <a:pt x="312" y="289"/>
                    </a:lnTo>
                    <a:lnTo>
                      <a:pt x="349" y="31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6"/>
            <p:cNvGrpSpPr>
              <a:grpSpLocks/>
            </p:cNvGrpSpPr>
            <p:nvPr/>
          </p:nvGrpSpPr>
          <p:grpSpPr bwMode="auto">
            <a:xfrm>
              <a:off x="4647556" y="2299855"/>
              <a:ext cx="566804" cy="494579"/>
              <a:chOff x="1043" y="2546"/>
              <a:chExt cx="869" cy="740"/>
            </a:xfrm>
          </p:grpSpPr>
          <p:sp>
            <p:nvSpPr>
              <p:cNvPr id="118" name="Freeform 7"/>
              <p:cNvSpPr>
                <a:spLocks/>
              </p:cNvSpPr>
              <p:nvPr/>
            </p:nvSpPr>
            <p:spPr bwMode="auto">
              <a:xfrm>
                <a:off x="1769" y="3004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9" name="Freeform 8"/>
              <p:cNvSpPr>
                <a:spLocks/>
              </p:cNvSpPr>
              <p:nvPr/>
            </p:nvSpPr>
            <p:spPr bwMode="auto">
              <a:xfrm>
                <a:off x="1737" y="2814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0" name="Freeform 9"/>
              <p:cNvSpPr>
                <a:spLocks/>
              </p:cNvSpPr>
              <p:nvPr/>
            </p:nvSpPr>
            <p:spPr bwMode="auto">
              <a:xfrm flipH="1">
                <a:off x="1043" y="3008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1" name="Freeform 10"/>
              <p:cNvSpPr>
                <a:spLocks/>
              </p:cNvSpPr>
              <p:nvPr/>
            </p:nvSpPr>
            <p:spPr bwMode="auto">
              <a:xfrm flipH="1">
                <a:off x="1133" y="2833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" name="AutoShape 11"/>
              <p:cNvSpPr>
                <a:spLocks noChangeArrowheads="1"/>
              </p:cNvSpPr>
              <p:nvPr/>
            </p:nvSpPr>
            <p:spPr bwMode="auto">
              <a:xfrm flipV="1">
                <a:off x="1163" y="2546"/>
                <a:ext cx="657" cy="557"/>
              </a:xfrm>
              <a:custGeom>
                <a:avLst/>
                <a:gdLst>
                  <a:gd name="T0" fmla="*/ 17 w 21600"/>
                  <a:gd name="T1" fmla="*/ 7 h 21600"/>
                  <a:gd name="T2" fmla="*/ 10 w 21600"/>
                  <a:gd name="T3" fmla="*/ 14 h 21600"/>
                  <a:gd name="T4" fmla="*/ 2 w 21600"/>
                  <a:gd name="T5" fmla="*/ 7 h 21600"/>
                  <a:gd name="T6" fmla="*/ 1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4 w 21600"/>
                  <a:gd name="T13" fmla="*/ 4498 h 21600"/>
                  <a:gd name="T14" fmla="*/ 17096 w 21600"/>
                  <a:gd name="T15" fmla="*/ 1710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123" name="Rectangle 12"/>
              <p:cNvSpPr>
                <a:spLocks noChangeArrowheads="1"/>
              </p:cNvSpPr>
              <p:nvPr/>
            </p:nvSpPr>
            <p:spPr bwMode="auto">
              <a:xfrm>
                <a:off x="1163" y="3110"/>
                <a:ext cx="657" cy="157"/>
              </a:xfrm>
              <a:prstGeom prst="rect">
                <a:avLst/>
              </a:pr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4" name="Freeform 13"/>
              <p:cNvSpPr>
                <a:spLocks/>
              </p:cNvSpPr>
              <p:nvPr/>
            </p:nvSpPr>
            <p:spPr bwMode="auto">
              <a:xfrm>
                <a:off x="1694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" name="Freeform 14"/>
              <p:cNvSpPr>
                <a:spLocks/>
              </p:cNvSpPr>
              <p:nvPr/>
            </p:nvSpPr>
            <p:spPr bwMode="auto">
              <a:xfrm flipH="1">
                <a:off x="1186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" name="Group 38"/>
            <p:cNvGrpSpPr>
              <a:grpSpLocks/>
            </p:cNvGrpSpPr>
            <p:nvPr/>
          </p:nvGrpSpPr>
          <p:grpSpPr bwMode="auto">
            <a:xfrm flipH="1">
              <a:off x="5233047" y="1456199"/>
              <a:ext cx="711693" cy="428292"/>
              <a:chOff x="1295" y="669"/>
              <a:chExt cx="1115" cy="671"/>
            </a:xfrm>
          </p:grpSpPr>
          <p:sp>
            <p:nvSpPr>
              <p:cNvPr id="126" name="Freeform 39"/>
              <p:cNvSpPr>
                <a:spLocks/>
              </p:cNvSpPr>
              <p:nvPr/>
            </p:nvSpPr>
            <p:spPr bwMode="auto">
              <a:xfrm>
                <a:off x="1344" y="720"/>
                <a:ext cx="912" cy="480"/>
              </a:xfrm>
              <a:custGeom>
                <a:avLst/>
                <a:gdLst>
                  <a:gd name="T0" fmla="*/ 0 w 912"/>
                  <a:gd name="T1" fmla="*/ 0 h 624"/>
                  <a:gd name="T2" fmla="*/ 384 w 912"/>
                  <a:gd name="T3" fmla="*/ 480 h 624"/>
                  <a:gd name="T4" fmla="*/ 912 w 912"/>
                  <a:gd name="T5" fmla="*/ 480 h 624"/>
                  <a:gd name="T6" fmla="*/ 384 w 912"/>
                  <a:gd name="T7" fmla="*/ 0 h 624"/>
                  <a:gd name="T8" fmla="*/ 0 w 912"/>
                  <a:gd name="T9" fmla="*/ 0 h 6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2"/>
                  <a:gd name="T16" fmla="*/ 0 h 624"/>
                  <a:gd name="T17" fmla="*/ 912 w 912"/>
                  <a:gd name="T18" fmla="*/ 624 h 6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2" h="624">
                    <a:moveTo>
                      <a:pt x="0" y="0"/>
                    </a:moveTo>
                    <a:lnTo>
                      <a:pt x="384" y="624"/>
                    </a:lnTo>
                    <a:lnTo>
                      <a:pt x="912" y="624"/>
                    </a:lnTo>
                    <a:lnTo>
                      <a:pt x="38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DDDD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" name="Rectangle 40"/>
              <p:cNvSpPr>
                <a:spLocks noChangeArrowheads="1"/>
              </p:cNvSpPr>
              <p:nvPr/>
            </p:nvSpPr>
            <p:spPr bwMode="auto">
              <a:xfrm>
                <a:off x="1728" y="1200"/>
                <a:ext cx="530" cy="140"/>
              </a:xfrm>
              <a:prstGeom prst="rect">
                <a:avLst/>
              </a:prstGeom>
              <a:solidFill>
                <a:srgbClr val="DDDDDD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" name="Freeform 41"/>
              <p:cNvSpPr>
                <a:spLocks/>
              </p:cNvSpPr>
              <p:nvPr/>
            </p:nvSpPr>
            <p:spPr bwMode="auto">
              <a:xfrm>
                <a:off x="1335" y="720"/>
                <a:ext cx="393" cy="615"/>
              </a:xfrm>
              <a:custGeom>
                <a:avLst/>
                <a:gdLst>
                  <a:gd name="T0" fmla="*/ 9 w 393"/>
                  <a:gd name="T1" fmla="*/ 0 h 615"/>
                  <a:gd name="T2" fmla="*/ 0 w 393"/>
                  <a:gd name="T3" fmla="*/ 121 h 615"/>
                  <a:gd name="T4" fmla="*/ 393 w 393"/>
                  <a:gd name="T5" fmla="*/ 615 h 615"/>
                  <a:gd name="T6" fmla="*/ 393 w 393"/>
                  <a:gd name="T7" fmla="*/ 480 h 615"/>
                  <a:gd name="T8" fmla="*/ 9 w 393"/>
                  <a:gd name="T9" fmla="*/ 0 h 6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3"/>
                  <a:gd name="T16" fmla="*/ 0 h 615"/>
                  <a:gd name="T17" fmla="*/ 393 w 393"/>
                  <a:gd name="T18" fmla="*/ 615 h 6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3" h="615">
                    <a:moveTo>
                      <a:pt x="9" y="0"/>
                    </a:moveTo>
                    <a:lnTo>
                      <a:pt x="0" y="121"/>
                    </a:lnTo>
                    <a:lnTo>
                      <a:pt x="393" y="615"/>
                    </a:lnTo>
                    <a:lnTo>
                      <a:pt x="393" y="48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DDDDDD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9" name="Freeform 42"/>
              <p:cNvSpPr>
                <a:spLocks/>
              </p:cNvSpPr>
              <p:nvPr/>
            </p:nvSpPr>
            <p:spPr bwMode="auto">
              <a:xfrm>
                <a:off x="1335" y="912"/>
                <a:ext cx="537" cy="359"/>
              </a:xfrm>
              <a:custGeom>
                <a:avLst/>
                <a:gdLst>
                  <a:gd name="T0" fmla="*/ 338 w 537"/>
                  <a:gd name="T1" fmla="*/ 258 h 359"/>
                  <a:gd name="T2" fmla="*/ 345 w 537"/>
                  <a:gd name="T3" fmla="*/ 336 h 359"/>
                  <a:gd name="T4" fmla="*/ 164 w 537"/>
                  <a:gd name="T5" fmla="*/ 359 h 359"/>
                  <a:gd name="T6" fmla="*/ 0 w 537"/>
                  <a:gd name="T7" fmla="*/ 176 h 359"/>
                  <a:gd name="T8" fmla="*/ 281 w 537"/>
                  <a:gd name="T9" fmla="*/ 0 h 359"/>
                  <a:gd name="T10" fmla="*/ 537 w 537"/>
                  <a:gd name="T11" fmla="*/ 122 h 359"/>
                  <a:gd name="T12" fmla="*/ 505 w 537"/>
                  <a:gd name="T13" fmla="*/ 153 h 359"/>
                  <a:gd name="T14" fmla="*/ 274 w 537"/>
                  <a:gd name="T15" fmla="*/ 75 h 359"/>
                  <a:gd name="T16" fmla="*/ 91 w 537"/>
                  <a:gd name="T17" fmla="*/ 176 h 359"/>
                  <a:gd name="T18" fmla="*/ 201 w 537"/>
                  <a:gd name="T19" fmla="*/ 304 h 359"/>
                  <a:gd name="T20" fmla="*/ 338 w 537"/>
                  <a:gd name="T21" fmla="*/ 258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" name="Freeform 43"/>
              <p:cNvSpPr>
                <a:spLocks/>
              </p:cNvSpPr>
              <p:nvPr/>
            </p:nvSpPr>
            <p:spPr bwMode="auto">
              <a:xfrm>
                <a:off x="1309" y="789"/>
                <a:ext cx="419" cy="245"/>
              </a:xfrm>
              <a:custGeom>
                <a:avLst/>
                <a:gdLst>
                  <a:gd name="T0" fmla="*/ 264 w 537"/>
                  <a:gd name="T1" fmla="*/ 176 h 359"/>
                  <a:gd name="T2" fmla="*/ 269 w 537"/>
                  <a:gd name="T3" fmla="*/ 229 h 359"/>
                  <a:gd name="T4" fmla="*/ 128 w 537"/>
                  <a:gd name="T5" fmla="*/ 245 h 359"/>
                  <a:gd name="T6" fmla="*/ 0 w 537"/>
                  <a:gd name="T7" fmla="*/ 120 h 359"/>
                  <a:gd name="T8" fmla="*/ 219 w 537"/>
                  <a:gd name="T9" fmla="*/ 0 h 359"/>
                  <a:gd name="T10" fmla="*/ 419 w 537"/>
                  <a:gd name="T11" fmla="*/ 83 h 359"/>
                  <a:gd name="T12" fmla="*/ 394 w 537"/>
                  <a:gd name="T13" fmla="*/ 104 h 359"/>
                  <a:gd name="T14" fmla="*/ 214 w 537"/>
                  <a:gd name="T15" fmla="*/ 51 h 359"/>
                  <a:gd name="T16" fmla="*/ 71 w 537"/>
                  <a:gd name="T17" fmla="*/ 120 h 359"/>
                  <a:gd name="T18" fmla="*/ 157 w 537"/>
                  <a:gd name="T19" fmla="*/ 207 h 359"/>
                  <a:gd name="T20" fmla="*/ 264 w 537"/>
                  <a:gd name="T21" fmla="*/ 176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1" name="Freeform 44"/>
              <p:cNvSpPr>
                <a:spLocks/>
              </p:cNvSpPr>
              <p:nvPr/>
            </p:nvSpPr>
            <p:spPr bwMode="auto">
              <a:xfrm>
                <a:off x="1295" y="672"/>
                <a:ext cx="320" cy="240"/>
              </a:xfrm>
              <a:custGeom>
                <a:avLst/>
                <a:gdLst>
                  <a:gd name="T0" fmla="*/ 201 w 537"/>
                  <a:gd name="T1" fmla="*/ 172 h 359"/>
                  <a:gd name="T2" fmla="*/ 206 w 537"/>
                  <a:gd name="T3" fmla="*/ 225 h 359"/>
                  <a:gd name="T4" fmla="*/ 98 w 537"/>
                  <a:gd name="T5" fmla="*/ 240 h 359"/>
                  <a:gd name="T6" fmla="*/ 0 w 537"/>
                  <a:gd name="T7" fmla="*/ 118 h 359"/>
                  <a:gd name="T8" fmla="*/ 167 w 537"/>
                  <a:gd name="T9" fmla="*/ 0 h 359"/>
                  <a:gd name="T10" fmla="*/ 320 w 537"/>
                  <a:gd name="T11" fmla="*/ 82 h 359"/>
                  <a:gd name="T12" fmla="*/ 301 w 537"/>
                  <a:gd name="T13" fmla="*/ 102 h 359"/>
                  <a:gd name="T14" fmla="*/ 163 w 537"/>
                  <a:gd name="T15" fmla="*/ 50 h 359"/>
                  <a:gd name="T16" fmla="*/ 54 w 537"/>
                  <a:gd name="T17" fmla="*/ 118 h 359"/>
                  <a:gd name="T18" fmla="*/ 120 w 537"/>
                  <a:gd name="T19" fmla="*/ 203 h 359"/>
                  <a:gd name="T20" fmla="*/ 201 w 537"/>
                  <a:gd name="T21" fmla="*/ 172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2" name="Freeform 45"/>
              <p:cNvSpPr>
                <a:spLocks/>
              </p:cNvSpPr>
              <p:nvPr/>
            </p:nvSpPr>
            <p:spPr bwMode="auto">
              <a:xfrm>
                <a:off x="1770" y="789"/>
                <a:ext cx="419" cy="245"/>
              </a:xfrm>
              <a:custGeom>
                <a:avLst/>
                <a:gdLst>
                  <a:gd name="T0" fmla="*/ 241 w 419"/>
                  <a:gd name="T1" fmla="*/ 171 h 245"/>
                  <a:gd name="T2" fmla="*/ 260 w 419"/>
                  <a:gd name="T3" fmla="*/ 217 h 245"/>
                  <a:gd name="T4" fmla="*/ 291 w 419"/>
                  <a:gd name="T5" fmla="*/ 245 h 245"/>
                  <a:gd name="T6" fmla="*/ 419 w 419"/>
                  <a:gd name="T7" fmla="*/ 120 h 245"/>
                  <a:gd name="T8" fmla="*/ 200 w 419"/>
                  <a:gd name="T9" fmla="*/ 0 h 245"/>
                  <a:gd name="T10" fmla="*/ 0 w 419"/>
                  <a:gd name="T11" fmla="*/ 83 h 245"/>
                  <a:gd name="T12" fmla="*/ 25 w 419"/>
                  <a:gd name="T13" fmla="*/ 104 h 245"/>
                  <a:gd name="T14" fmla="*/ 205 w 419"/>
                  <a:gd name="T15" fmla="*/ 51 h 245"/>
                  <a:gd name="T16" fmla="*/ 348 w 419"/>
                  <a:gd name="T17" fmla="*/ 120 h 245"/>
                  <a:gd name="T18" fmla="*/ 262 w 419"/>
                  <a:gd name="T19" fmla="*/ 207 h 245"/>
                  <a:gd name="T20" fmla="*/ 241 w 419"/>
                  <a:gd name="T21" fmla="*/ 171 h 2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19"/>
                  <a:gd name="T34" fmla="*/ 0 h 245"/>
                  <a:gd name="T35" fmla="*/ 419 w 419"/>
                  <a:gd name="T36" fmla="*/ 245 h 24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19" h="245">
                    <a:moveTo>
                      <a:pt x="241" y="171"/>
                    </a:moveTo>
                    <a:lnTo>
                      <a:pt x="260" y="217"/>
                    </a:lnTo>
                    <a:lnTo>
                      <a:pt x="291" y="245"/>
                    </a:lnTo>
                    <a:lnTo>
                      <a:pt x="419" y="120"/>
                    </a:lnTo>
                    <a:lnTo>
                      <a:pt x="200" y="0"/>
                    </a:lnTo>
                    <a:lnTo>
                      <a:pt x="0" y="83"/>
                    </a:lnTo>
                    <a:lnTo>
                      <a:pt x="25" y="104"/>
                    </a:lnTo>
                    <a:lnTo>
                      <a:pt x="205" y="51"/>
                    </a:lnTo>
                    <a:lnTo>
                      <a:pt x="348" y="120"/>
                    </a:lnTo>
                    <a:lnTo>
                      <a:pt x="262" y="207"/>
                    </a:lnTo>
                    <a:lnTo>
                      <a:pt x="241" y="171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" name="Freeform 46"/>
              <p:cNvSpPr>
                <a:spLocks/>
              </p:cNvSpPr>
              <p:nvPr/>
            </p:nvSpPr>
            <p:spPr bwMode="auto">
              <a:xfrm>
                <a:off x="1673" y="669"/>
                <a:ext cx="320" cy="240"/>
              </a:xfrm>
              <a:custGeom>
                <a:avLst/>
                <a:gdLst>
                  <a:gd name="T0" fmla="*/ 201 w 320"/>
                  <a:gd name="T1" fmla="*/ 172 h 240"/>
                  <a:gd name="T2" fmla="*/ 274 w 320"/>
                  <a:gd name="T3" fmla="*/ 227 h 240"/>
                  <a:gd name="T4" fmla="*/ 222 w 320"/>
                  <a:gd name="T5" fmla="*/ 240 h 240"/>
                  <a:gd name="T6" fmla="*/ 320 w 320"/>
                  <a:gd name="T7" fmla="*/ 118 h 240"/>
                  <a:gd name="T8" fmla="*/ 153 w 320"/>
                  <a:gd name="T9" fmla="*/ 0 h 240"/>
                  <a:gd name="T10" fmla="*/ 0 w 320"/>
                  <a:gd name="T11" fmla="*/ 82 h 240"/>
                  <a:gd name="T12" fmla="*/ 19 w 320"/>
                  <a:gd name="T13" fmla="*/ 102 h 240"/>
                  <a:gd name="T14" fmla="*/ 157 w 320"/>
                  <a:gd name="T15" fmla="*/ 50 h 240"/>
                  <a:gd name="T16" fmla="*/ 266 w 320"/>
                  <a:gd name="T17" fmla="*/ 118 h 240"/>
                  <a:gd name="T18" fmla="*/ 200 w 320"/>
                  <a:gd name="T19" fmla="*/ 203 h 240"/>
                  <a:gd name="T20" fmla="*/ 201 w 320"/>
                  <a:gd name="T21" fmla="*/ 172 h 24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0"/>
                  <a:gd name="T34" fmla="*/ 0 h 240"/>
                  <a:gd name="T35" fmla="*/ 320 w 320"/>
                  <a:gd name="T36" fmla="*/ 240 h 24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0" h="240">
                    <a:moveTo>
                      <a:pt x="201" y="172"/>
                    </a:moveTo>
                    <a:lnTo>
                      <a:pt x="274" y="227"/>
                    </a:lnTo>
                    <a:lnTo>
                      <a:pt x="222" y="240"/>
                    </a:lnTo>
                    <a:lnTo>
                      <a:pt x="320" y="118"/>
                    </a:lnTo>
                    <a:lnTo>
                      <a:pt x="153" y="0"/>
                    </a:lnTo>
                    <a:lnTo>
                      <a:pt x="0" y="82"/>
                    </a:lnTo>
                    <a:lnTo>
                      <a:pt x="19" y="102"/>
                    </a:lnTo>
                    <a:lnTo>
                      <a:pt x="157" y="50"/>
                    </a:lnTo>
                    <a:lnTo>
                      <a:pt x="266" y="118"/>
                    </a:lnTo>
                    <a:lnTo>
                      <a:pt x="200" y="203"/>
                    </a:lnTo>
                    <a:lnTo>
                      <a:pt x="201" y="172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4" name="Freeform 47"/>
              <p:cNvSpPr>
                <a:spLocks/>
              </p:cNvSpPr>
              <p:nvPr/>
            </p:nvSpPr>
            <p:spPr bwMode="auto">
              <a:xfrm>
                <a:off x="1873" y="854"/>
                <a:ext cx="537" cy="359"/>
              </a:xfrm>
              <a:custGeom>
                <a:avLst/>
                <a:gdLst>
                  <a:gd name="T0" fmla="*/ 349 w 537"/>
                  <a:gd name="T1" fmla="*/ 316 h 359"/>
                  <a:gd name="T2" fmla="*/ 330 w 537"/>
                  <a:gd name="T3" fmla="*/ 307 h 359"/>
                  <a:gd name="T4" fmla="*/ 321 w 537"/>
                  <a:gd name="T5" fmla="*/ 344 h 359"/>
                  <a:gd name="T6" fmla="*/ 373 w 537"/>
                  <a:gd name="T7" fmla="*/ 359 h 359"/>
                  <a:gd name="T8" fmla="*/ 537 w 537"/>
                  <a:gd name="T9" fmla="*/ 176 h 359"/>
                  <a:gd name="T10" fmla="*/ 256 w 537"/>
                  <a:gd name="T11" fmla="*/ 0 h 359"/>
                  <a:gd name="T12" fmla="*/ 0 w 537"/>
                  <a:gd name="T13" fmla="*/ 122 h 359"/>
                  <a:gd name="T14" fmla="*/ 32 w 537"/>
                  <a:gd name="T15" fmla="*/ 153 h 359"/>
                  <a:gd name="T16" fmla="*/ 263 w 537"/>
                  <a:gd name="T17" fmla="*/ 75 h 359"/>
                  <a:gd name="T18" fmla="*/ 446 w 537"/>
                  <a:gd name="T19" fmla="*/ 176 h 359"/>
                  <a:gd name="T20" fmla="*/ 336 w 537"/>
                  <a:gd name="T21" fmla="*/ 304 h 359"/>
                  <a:gd name="T22" fmla="*/ 349 w 537"/>
                  <a:gd name="T23" fmla="*/ 289 h 359"/>
                  <a:gd name="T24" fmla="*/ 330 w 537"/>
                  <a:gd name="T25" fmla="*/ 289 h 359"/>
                  <a:gd name="T26" fmla="*/ 312 w 537"/>
                  <a:gd name="T27" fmla="*/ 289 h 359"/>
                  <a:gd name="T28" fmla="*/ 349 w 537"/>
                  <a:gd name="T29" fmla="*/ 316 h 3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37"/>
                  <a:gd name="T46" fmla="*/ 0 h 359"/>
                  <a:gd name="T47" fmla="*/ 537 w 537"/>
                  <a:gd name="T48" fmla="*/ 359 h 3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37" h="359">
                    <a:moveTo>
                      <a:pt x="349" y="316"/>
                    </a:moveTo>
                    <a:lnTo>
                      <a:pt x="330" y="307"/>
                    </a:lnTo>
                    <a:lnTo>
                      <a:pt x="321" y="344"/>
                    </a:lnTo>
                    <a:lnTo>
                      <a:pt x="373" y="359"/>
                    </a:lnTo>
                    <a:lnTo>
                      <a:pt x="537" y="176"/>
                    </a:lnTo>
                    <a:lnTo>
                      <a:pt x="256" y="0"/>
                    </a:lnTo>
                    <a:lnTo>
                      <a:pt x="0" y="122"/>
                    </a:lnTo>
                    <a:lnTo>
                      <a:pt x="32" y="153"/>
                    </a:lnTo>
                    <a:lnTo>
                      <a:pt x="263" y="75"/>
                    </a:lnTo>
                    <a:lnTo>
                      <a:pt x="446" y="176"/>
                    </a:lnTo>
                    <a:lnTo>
                      <a:pt x="336" y="304"/>
                    </a:lnTo>
                    <a:lnTo>
                      <a:pt x="349" y="289"/>
                    </a:lnTo>
                    <a:lnTo>
                      <a:pt x="330" y="289"/>
                    </a:lnTo>
                    <a:lnTo>
                      <a:pt x="312" y="289"/>
                    </a:lnTo>
                    <a:lnTo>
                      <a:pt x="349" y="31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69" name="Title 6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Irregular Failures</a:t>
            </a:r>
            <a:endParaRPr lang="en-US" dirty="0"/>
          </a:p>
        </p:txBody>
      </p:sp>
      <p:sp>
        <p:nvSpPr>
          <p:cNvPr id="70" name="Text Box 122"/>
          <p:cNvSpPr txBox="1">
            <a:spLocks noChangeArrowheads="1"/>
          </p:cNvSpPr>
          <p:nvPr/>
        </p:nvSpPr>
        <p:spPr bwMode="auto">
          <a:xfrm>
            <a:off x="5148900" y="1921069"/>
            <a:ext cx="232307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Same server </a:t>
            </a:r>
          </a:p>
        </p:txBody>
      </p:sp>
      <p:cxnSp>
        <p:nvCxnSpPr>
          <p:cNvPr id="72" name="Straight Arrow Connector 71"/>
          <p:cNvCxnSpPr/>
          <p:nvPr/>
        </p:nvCxnSpPr>
        <p:spPr bwMode="auto">
          <a:xfrm rot="10800000" flipV="1">
            <a:off x="2234243" y="2199736"/>
            <a:ext cx="2700067" cy="379562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3" name="Straight Arrow Connector 72"/>
          <p:cNvCxnSpPr/>
          <p:nvPr/>
        </p:nvCxnSpPr>
        <p:spPr bwMode="auto">
          <a:xfrm rot="10800000" flipV="1">
            <a:off x="3680606" y="2311878"/>
            <a:ext cx="1339968" cy="540589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5" name="Text Box 122"/>
          <p:cNvSpPr txBox="1">
            <a:spLocks noChangeArrowheads="1"/>
          </p:cNvSpPr>
          <p:nvPr/>
        </p:nvSpPr>
        <p:spPr bwMode="auto">
          <a:xfrm>
            <a:off x="484537" y="5066836"/>
            <a:ext cx="291611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Different servers </a:t>
            </a:r>
          </a:p>
        </p:txBody>
      </p:sp>
      <p:cxnSp>
        <p:nvCxnSpPr>
          <p:cNvPr id="76" name="Straight Arrow Connector 75"/>
          <p:cNvCxnSpPr/>
          <p:nvPr/>
        </p:nvCxnSpPr>
        <p:spPr bwMode="auto">
          <a:xfrm flipV="1">
            <a:off x="3528204" y="4727275"/>
            <a:ext cx="1535502" cy="552091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7" name="Straight Arrow Connector 76"/>
          <p:cNvCxnSpPr/>
          <p:nvPr/>
        </p:nvCxnSpPr>
        <p:spPr bwMode="auto">
          <a:xfrm flipV="1">
            <a:off x="3585714" y="5434642"/>
            <a:ext cx="2107720" cy="14376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902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5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994909" y="1640454"/>
            <a:ext cx="7154182" cy="3577092"/>
            <a:chOff x="994909" y="1640454"/>
            <a:chExt cx="7154182" cy="3577092"/>
          </a:xfrm>
        </p:grpSpPr>
        <p:pic>
          <p:nvPicPr>
            <p:cNvPr id="18" name="Picture 2" descr="Chess, Figures, Game, Play, Strategy, Chess Game, Whit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4909" y="1640454"/>
              <a:ext cx="7154182" cy="35770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3005706" y="3940629"/>
              <a:ext cx="313258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http://pixabay.com/en/chess-figures-game-play-strategy-145184/</a:t>
              </a:r>
              <a:endParaRPr lang="en-US" sz="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Adversaries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17-Feb-15</a:t>
            </a:fld>
            <a:endParaRPr lang="en-US" dirty="0"/>
          </a:p>
        </p:txBody>
      </p:sp>
      <p:sp>
        <p:nvSpPr>
          <p:cNvPr id="16" name="Footer Placeholder 2"/>
          <p:cNvSpPr txBox="1">
            <a:spLocks/>
          </p:cNvSpPr>
          <p:nvPr/>
        </p:nvSpPr>
        <p:spPr bwMode="auto">
          <a:xfrm>
            <a:off x="3276600" y="62622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104000" y="5501640"/>
            <a:ext cx="93807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Walt Disney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2185956" y="4827667"/>
            <a:ext cx="4772088" cy="843934"/>
            <a:chOff x="2321740" y="4827667"/>
            <a:chExt cx="4772088" cy="843934"/>
          </a:xfrm>
        </p:grpSpPr>
        <p:grpSp>
          <p:nvGrpSpPr>
            <p:cNvPr id="6" name="Group 27"/>
            <p:cNvGrpSpPr>
              <a:grpSpLocks/>
            </p:cNvGrpSpPr>
            <p:nvPr/>
          </p:nvGrpSpPr>
          <p:grpSpPr bwMode="auto">
            <a:xfrm flipH="1">
              <a:off x="2321740" y="4827667"/>
              <a:ext cx="943221" cy="843934"/>
              <a:chOff x="3168" y="1824"/>
              <a:chExt cx="912" cy="816"/>
            </a:xfrm>
          </p:grpSpPr>
          <p:sp>
            <p:nvSpPr>
              <p:cNvPr id="7" name="Freeform 28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" name="Freeform 29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" name="Freeform 30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" name="Freeform 31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" name="Freeform 32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" name="Freeform 33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Freeform 34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Freeform 35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" name="Freeform 36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" name="Group 27"/>
            <p:cNvGrpSpPr>
              <a:grpSpLocks/>
            </p:cNvGrpSpPr>
            <p:nvPr/>
          </p:nvGrpSpPr>
          <p:grpSpPr bwMode="auto">
            <a:xfrm>
              <a:off x="6150607" y="4827667"/>
              <a:ext cx="943221" cy="843934"/>
              <a:chOff x="3168" y="1824"/>
              <a:chExt cx="912" cy="816"/>
            </a:xfrm>
          </p:grpSpPr>
          <p:sp>
            <p:nvSpPr>
              <p:cNvPr id="21" name="Freeform 28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" name="Freeform 29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Freeform 30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Freeform 31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chemeClr val="tx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Freeform 32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chemeClr val="tx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" name="Freeform 33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chemeClr val="tx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Freeform 34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" name="Freeform 35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" name="Freeform 36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5942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/>
          <p:cNvGrpSpPr/>
          <p:nvPr/>
        </p:nvGrpSpPr>
        <p:grpSpPr>
          <a:xfrm>
            <a:off x="4576444" y="3991241"/>
            <a:ext cx="3075277" cy="1969760"/>
            <a:chOff x="4576444" y="3991241"/>
            <a:chExt cx="3075277" cy="1969760"/>
          </a:xfrm>
        </p:grpSpPr>
        <p:sp>
          <p:nvSpPr>
            <p:cNvPr id="36868" name="AutoShape 2"/>
            <p:cNvSpPr>
              <a:spLocks noChangeArrowheads="1"/>
            </p:cNvSpPr>
            <p:nvPr/>
          </p:nvSpPr>
          <p:spPr bwMode="auto">
            <a:xfrm>
              <a:off x="5752173" y="4028900"/>
              <a:ext cx="1899548" cy="1160409"/>
            </a:xfrm>
            <a:custGeom>
              <a:avLst/>
              <a:gdLst>
                <a:gd name="T0" fmla="*/ 516665665 w 21600"/>
                <a:gd name="T1" fmla="*/ 0 h 21600"/>
                <a:gd name="T2" fmla="*/ 151315970 w 21600"/>
                <a:gd name="T3" fmla="*/ 56468592 h 21600"/>
                <a:gd name="T4" fmla="*/ 0 w 21600"/>
                <a:gd name="T5" fmla="*/ 192810918 h 21600"/>
                <a:gd name="T6" fmla="*/ 151315970 w 21600"/>
                <a:gd name="T7" fmla="*/ 329153127 h 21600"/>
                <a:gd name="T8" fmla="*/ 516665665 w 21600"/>
                <a:gd name="T9" fmla="*/ 385621569 h 21600"/>
                <a:gd name="T10" fmla="*/ 882015196 w 21600"/>
                <a:gd name="T11" fmla="*/ 329153127 h 21600"/>
                <a:gd name="T12" fmla="*/ 1033331330 w 21600"/>
                <a:gd name="T13" fmla="*/ 192810918 h 21600"/>
                <a:gd name="T14" fmla="*/ 882015196 w 21600"/>
                <a:gd name="T15" fmla="*/ 5646859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06" y="10800"/>
                  </a:moveTo>
                  <a:cubicBezTo>
                    <a:pt x="1806" y="15767"/>
                    <a:pt x="5833" y="19794"/>
                    <a:pt x="10800" y="19794"/>
                  </a:cubicBezTo>
                  <a:cubicBezTo>
                    <a:pt x="15767" y="19794"/>
                    <a:pt x="19794" y="15767"/>
                    <a:pt x="19794" y="10800"/>
                  </a:cubicBezTo>
                  <a:cubicBezTo>
                    <a:pt x="19794" y="5833"/>
                    <a:pt x="15767" y="1806"/>
                    <a:pt x="10800" y="1806"/>
                  </a:cubicBezTo>
                  <a:cubicBezTo>
                    <a:pt x="5833" y="1806"/>
                    <a:pt x="1806" y="5833"/>
                    <a:pt x="1806" y="10800"/>
                  </a:cubicBezTo>
                  <a:close/>
                </a:path>
              </a:pathLst>
            </a:custGeom>
            <a:solidFill>
              <a:schemeClr val="accent1">
                <a:alpha val="23921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69" name="AutoShape 3"/>
            <p:cNvSpPr>
              <a:spLocks noChangeArrowheads="1"/>
            </p:cNvSpPr>
            <p:nvPr/>
          </p:nvSpPr>
          <p:spPr bwMode="auto">
            <a:xfrm>
              <a:off x="5237073" y="4800592"/>
              <a:ext cx="1899548" cy="1160409"/>
            </a:xfrm>
            <a:custGeom>
              <a:avLst/>
              <a:gdLst>
                <a:gd name="T0" fmla="*/ 516665665 w 21600"/>
                <a:gd name="T1" fmla="*/ 0 h 21600"/>
                <a:gd name="T2" fmla="*/ 151315970 w 21600"/>
                <a:gd name="T3" fmla="*/ 56468592 h 21600"/>
                <a:gd name="T4" fmla="*/ 0 w 21600"/>
                <a:gd name="T5" fmla="*/ 192810918 h 21600"/>
                <a:gd name="T6" fmla="*/ 151315970 w 21600"/>
                <a:gd name="T7" fmla="*/ 329153127 h 21600"/>
                <a:gd name="T8" fmla="*/ 516665665 w 21600"/>
                <a:gd name="T9" fmla="*/ 385621569 h 21600"/>
                <a:gd name="T10" fmla="*/ 882015196 w 21600"/>
                <a:gd name="T11" fmla="*/ 329153127 h 21600"/>
                <a:gd name="T12" fmla="*/ 1033331330 w 21600"/>
                <a:gd name="T13" fmla="*/ 192810918 h 21600"/>
                <a:gd name="T14" fmla="*/ 882015196 w 21600"/>
                <a:gd name="T15" fmla="*/ 5646859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06" y="10800"/>
                  </a:moveTo>
                  <a:cubicBezTo>
                    <a:pt x="1806" y="15767"/>
                    <a:pt x="5833" y="19794"/>
                    <a:pt x="10800" y="19794"/>
                  </a:cubicBezTo>
                  <a:cubicBezTo>
                    <a:pt x="15767" y="19794"/>
                    <a:pt x="19794" y="15767"/>
                    <a:pt x="19794" y="10800"/>
                  </a:cubicBezTo>
                  <a:cubicBezTo>
                    <a:pt x="19794" y="5833"/>
                    <a:pt x="15767" y="1806"/>
                    <a:pt x="10800" y="1806"/>
                  </a:cubicBezTo>
                  <a:cubicBezTo>
                    <a:pt x="5833" y="1806"/>
                    <a:pt x="1806" y="5833"/>
                    <a:pt x="1806" y="10800"/>
                  </a:cubicBezTo>
                  <a:close/>
                </a:path>
              </a:pathLst>
            </a:custGeom>
            <a:solidFill>
              <a:schemeClr val="accent2">
                <a:alpha val="23921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71" name="AutoShape 5"/>
            <p:cNvSpPr>
              <a:spLocks noChangeArrowheads="1"/>
            </p:cNvSpPr>
            <p:nvPr/>
          </p:nvSpPr>
          <p:spPr bwMode="auto">
            <a:xfrm>
              <a:off x="4576444" y="3991241"/>
              <a:ext cx="1899548" cy="1160409"/>
            </a:xfrm>
            <a:custGeom>
              <a:avLst/>
              <a:gdLst>
                <a:gd name="T0" fmla="*/ 516665665 w 21600"/>
                <a:gd name="T1" fmla="*/ 0 h 21600"/>
                <a:gd name="T2" fmla="*/ 151315970 w 21600"/>
                <a:gd name="T3" fmla="*/ 56468592 h 21600"/>
                <a:gd name="T4" fmla="*/ 0 w 21600"/>
                <a:gd name="T5" fmla="*/ 192810918 h 21600"/>
                <a:gd name="T6" fmla="*/ 151315970 w 21600"/>
                <a:gd name="T7" fmla="*/ 329153127 h 21600"/>
                <a:gd name="T8" fmla="*/ 516665665 w 21600"/>
                <a:gd name="T9" fmla="*/ 385621569 h 21600"/>
                <a:gd name="T10" fmla="*/ 882015196 w 21600"/>
                <a:gd name="T11" fmla="*/ 329153127 h 21600"/>
                <a:gd name="T12" fmla="*/ 1033331330 w 21600"/>
                <a:gd name="T13" fmla="*/ 192810918 h 21600"/>
                <a:gd name="T14" fmla="*/ 882015196 w 21600"/>
                <a:gd name="T15" fmla="*/ 5646859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06" y="10800"/>
                  </a:moveTo>
                  <a:cubicBezTo>
                    <a:pt x="1806" y="15767"/>
                    <a:pt x="5833" y="19794"/>
                    <a:pt x="10800" y="19794"/>
                  </a:cubicBezTo>
                  <a:cubicBezTo>
                    <a:pt x="15767" y="19794"/>
                    <a:pt x="19794" y="15767"/>
                    <a:pt x="19794" y="10800"/>
                  </a:cubicBezTo>
                  <a:cubicBezTo>
                    <a:pt x="19794" y="5833"/>
                    <a:pt x="15767" y="1806"/>
                    <a:pt x="10800" y="1806"/>
                  </a:cubicBezTo>
                  <a:cubicBezTo>
                    <a:pt x="5833" y="1806"/>
                    <a:pt x="1806" y="5833"/>
                    <a:pt x="1806" y="10800"/>
                  </a:cubicBezTo>
                  <a:close/>
                </a:path>
              </a:pathLst>
            </a:custGeom>
            <a:solidFill>
              <a:srgbClr val="FF7C80">
                <a:alpha val="23921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17"/>
            <p:cNvGrpSpPr>
              <a:grpSpLocks/>
            </p:cNvGrpSpPr>
            <p:nvPr/>
          </p:nvGrpSpPr>
          <p:grpSpPr bwMode="auto">
            <a:xfrm>
              <a:off x="5104309" y="4388257"/>
              <a:ext cx="582120" cy="520844"/>
              <a:chOff x="3168" y="1824"/>
              <a:chExt cx="912" cy="816"/>
            </a:xfrm>
          </p:grpSpPr>
          <p:sp>
            <p:nvSpPr>
              <p:cNvPr id="36904" name="Freeform 18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05" name="Freeform 19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06" name="Freeform 20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07" name="Freeform 21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08" name="Freeform 22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09" name="Freeform 23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10" name="Freeform 24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11" name="Freeform 25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12" name="Freeform 26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oup 27"/>
            <p:cNvGrpSpPr>
              <a:grpSpLocks/>
            </p:cNvGrpSpPr>
            <p:nvPr/>
          </p:nvGrpSpPr>
          <p:grpSpPr bwMode="auto">
            <a:xfrm flipH="1">
              <a:off x="6425567" y="4388895"/>
              <a:ext cx="582120" cy="520844"/>
              <a:chOff x="3168" y="1824"/>
              <a:chExt cx="912" cy="816"/>
            </a:xfrm>
          </p:grpSpPr>
          <p:sp>
            <p:nvSpPr>
              <p:cNvPr id="36895" name="Freeform 28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6" name="Freeform 29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7" name="Freeform 30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8" name="Freeform 31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9" name="Freeform 32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00" name="Freeform 33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01" name="Freeform 34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02" name="Freeform 35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03" name="Freeform 36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" name="Group 38"/>
            <p:cNvGrpSpPr>
              <a:grpSpLocks/>
            </p:cNvGrpSpPr>
            <p:nvPr/>
          </p:nvGrpSpPr>
          <p:grpSpPr bwMode="auto">
            <a:xfrm>
              <a:off x="5833235" y="5182288"/>
              <a:ext cx="711693" cy="428292"/>
              <a:chOff x="1295" y="669"/>
              <a:chExt cx="1115" cy="671"/>
            </a:xfrm>
          </p:grpSpPr>
          <p:sp>
            <p:nvSpPr>
              <p:cNvPr id="36886" name="Freeform 39"/>
              <p:cNvSpPr>
                <a:spLocks/>
              </p:cNvSpPr>
              <p:nvPr/>
            </p:nvSpPr>
            <p:spPr bwMode="auto">
              <a:xfrm>
                <a:off x="1344" y="720"/>
                <a:ext cx="912" cy="480"/>
              </a:xfrm>
              <a:custGeom>
                <a:avLst/>
                <a:gdLst>
                  <a:gd name="T0" fmla="*/ 0 w 912"/>
                  <a:gd name="T1" fmla="*/ 0 h 624"/>
                  <a:gd name="T2" fmla="*/ 384 w 912"/>
                  <a:gd name="T3" fmla="*/ 480 h 624"/>
                  <a:gd name="T4" fmla="*/ 912 w 912"/>
                  <a:gd name="T5" fmla="*/ 480 h 624"/>
                  <a:gd name="T6" fmla="*/ 384 w 912"/>
                  <a:gd name="T7" fmla="*/ 0 h 624"/>
                  <a:gd name="T8" fmla="*/ 0 w 912"/>
                  <a:gd name="T9" fmla="*/ 0 h 6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2"/>
                  <a:gd name="T16" fmla="*/ 0 h 624"/>
                  <a:gd name="T17" fmla="*/ 912 w 912"/>
                  <a:gd name="T18" fmla="*/ 624 h 6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2" h="624">
                    <a:moveTo>
                      <a:pt x="0" y="0"/>
                    </a:moveTo>
                    <a:lnTo>
                      <a:pt x="384" y="624"/>
                    </a:lnTo>
                    <a:lnTo>
                      <a:pt x="912" y="624"/>
                    </a:lnTo>
                    <a:lnTo>
                      <a:pt x="38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DDDD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87" name="Rectangle 40"/>
              <p:cNvSpPr>
                <a:spLocks noChangeArrowheads="1"/>
              </p:cNvSpPr>
              <p:nvPr/>
            </p:nvSpPr>
            <p:spPr bwMode="auto">
              <a:xfrm>
                <a:off x="1728" y="1200"/>
                <a:ext cx="530" cy="140"/>
              </a:xfrm>
              <a:prstGeom prst="rect">
                <a:avLst/>
              </a:prstGeom>
              <a:solidFill>
                <a:srgbClr val="DDDDDD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88" name="Freeform 41"/>
              <p:cNvSpPr>
                <a:spLocks/>
              </p:cNvSpPr>
              <p:nvPr/>
            </p:nvSpPr>
            <p:spPr bwMode="auto">
              <a:xfrm>
                <a:off x="1335" y="720"/>
                <a:ext cx="393" cy="615"/>
              </a:xfrm>
              <a:custGeom>
                <a:avLst/>
                <a:gdLst>
                  <a:gd name="T0" fmla="*/ 9 w 393"/>
                  <a:gd name="T1" fmla="*/ 0 h 615"/>
                  <a:gd name="T2" fmla="*/ 0 w 393"/>
                  <a:gd name="T3" fmla="*/ 121 h 615"/>
                  <a:gd name="T4" fmla="*/ 393 w 393"/>
                  <a:gd name="T5" fmla="*/ 615 h 615"/>
                  <a:gd name="T6" fmla="*/ 393 w 393"/>
                  <a:gd name="T7" fmla="*/ 480 h 615"/>
                  <a:gd name="T8" fmla="*/ 9 w 393"/>
                  <a:gd name="T9" fmla="*/ 0 h 6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3"/>
                  <a:gd name="T16" fmla="*/ 0 h 615"/>
                  <a:gd name="T17" fmla="*/ 393 w 393"/>
                  <a:gd name="T18" fmla="*/ 615 h 6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3" h="615">
                    <a:moveTo>
                      <a:pt x="9" y="0"/>
                    </a:moveTo>
                    <a:lnTo>
                      <a:pt x="0" y="121"/>
                    </a:lnTo>
                    <a:lnTo>
                      <a:pt x="393" y="615"/>
                    </a:lnTo>
                    <a:lnTo>
                      <a:pt x="393" y="48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DDDDDD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89" name="Freeform 42"/>
              <p:cNvSpPr>
                <a:spLocks/>
              </p:cNvSpPr>
              <p:nvPr/>
            </p:nvSpPr>
            <p:spPr bwMode="auto">
              <a:xfrm>
                <a:off x="1335" y="912"/>
                <a:ext cx="537" cy="359"/>
              </a:xfrm>
              <a:custGeom>
                <a:avLst/>
                <a:gdLst>
                  <a:gd name="T0" fmla="*/ 338 w 537"/>
                  <a:gd name="T1" fmla="*/ 258 h 359"/>
                  <a:gd name="T2" fmla="*/ 345 w 537"/>
                  <a:gd name="T3" fmla="*/ 336 h 359"/>
                  <a:gd name="T4" fmla="*/ 164 w 537"/>
                  <a:gd name="T5" fmla="*/ 359 h 359"/>
                  <a:gd name="T6" fmla="*/ 0 w 537"/>
                  <a:gd name="T7" fmla="*/ 176 h 359"/>
                  <a:gd name="T8" fmla="*/ 281 w 537"/>
                  <a:gd name="T9" fmla="*/ 0 h 359"/>
                  <a:gd name="T10" fmla="*/ 537 w 537"/>
                  <a:gd name="T11" fmla="*/ 122 h 359"/>
                  <a:gd name="T12" fmla="*/ 505 w 537"/>
                  <a:gd name="T13" fmla="*/ 153 h 359"/>
                  <a:gd name="T14" fmla="*/ 274 w 537"/>
                  <a:gd name="T15" fmla="*/ 75 h 359"/>
                  <a:gd name="T16" fmla="*/ 91 w 537"/>
                  <a:gd name="T17" fmla="*/ 176 h 359"/>
                  <a:gd name="T18" fmla="*/ 201 w 537"/>
                  <a:gd name="T19" fmla="*/ 304 h 359"/>
                  <a:gd name="T20" fmla="*/ 338 w 537"/>
                  <a:gd name="T21" fmla="*/ 258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0" name="Freeform 43"/>
              <p:cNvSpPr>
                <a:spLocks/>
              </p:cNvSpPr>
              <p:nvPr/>
            </p:nvSpPr>
            <p:spPr bwMode="auto">
              <a:xfrm>
                <a:off x="1309" y="789"/>
                <a:ext cx="419" cy="245"/>
              </a:xfrm>
              <a:custGeom>
                <a:avLst/>
                <a:gdLst>
                  <a:gd name="T0" fmla="*/ 264 w 537"/>
                  <a:gd name="T1" fmla="*/ 176 h 359"/>
                  <a:gd name="T2" fmla="*/ 269 w 537"/>
                  <a:gd name="T3" fmla="*/ 229 h 359"/>
                  <a:gd name="T4" fmla="*/ 128 w 537"/>
                  <a:gd name="T5" fmla="*/ 245 h 359"/>
                  <a:gd name="T6" fmla="*/ 0 w 537"/>
                  <a:gd name="T7" fmla="*/ 120 h 359"/>
                  <a:gd name="T8" fmla="*/ 219 w 537"/>
                  <a:gd name="T9" fmla="*/ 0 h 359"/>
                  <a:gd name="T10" fmla="*/ 419 w 537"/>
                  <a:gd name="T11" fmla="*/ 83 h 359"/>
                  <a:gd name="T12" fmla="*/ 394 w 537"/>
                  <a:gd name="T13" fmla="*/ 104 h 359"/>
                  <a:gd name="T14" fmla="*/ 214 w 537"/>
                  <a:gd name="T15" fmla="*/ 51 h 359"/>
                  <a:gd name="T16" fmla="*/ 71 w 537"/>
                  <a:gd name="T17" fmla="*/ 120 h 359"/>
                  <a:gd name="T18" fmla="*/ 157 w 537"/>
                  <a:gd name="T19" fmla="*/ 207 h 359"/>
                  <a:gd name="T20" fmla="*/ 264 w 537"/>
                  <a:gd name="T21" fmla="*/ 176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1" name="Freeform 44"/>
              <p:cNvSpPr>
                <a:spLocks/>
              </p:cNvSpPr>
              <p:nvPr/>
            </p:nvSpPr>
            <p:spPr bwMode="auto">
              <a:xfrm>
                <a:off x="1295" y="672"/>
                <a:ext cx="320" cy="240"/>
              </a:xfrm>
              <a:custGeom>
                <a:avLst/>
                <a:gdLst>
                  <a:gd name="T0" fmla="*/ 201 w 537"/>
                  <a:gd name="T1" fmla="*/ 172 h 359"/>
                  <a:gd name="T2" fmla="*/ 206 w 537"/>
                  <a:gd name="T3" fmla="*/ 225 h 359"/>
                  <a:gd name="T4" fmla="*/ 98 w 537"/>
                  <a:gd name="T5" fmla="*/ 240 h 359"/>
                  <a:gd name="T6" fmla="*/ 0 w 537"/>
                  <a:gd name="T7" fmla="*/ 118 h 359"/>
                  <a:gd name="T8" fmla="*/ 167 w 537"/>
                  <a:gd name="T9" fmla="*/ 0 h 359"/>
                  <a:gd name="T10" fmla="*/ 320 w 537"/>
                  <a:gd name="T11" fmla="*/ 82 h 359"/>
                  <a:gd name="T12" fmla="*/ 301 w 537"/>
                  <a:gd name="T13" fmla="*/ 102 h 359"/>
                  <a:gd name="T14" fmla="*/ 163 w 537"/>
                  <a:gd name="T15" fmla="*/ 50 h 359"/>
                  <a:gd name="T16" fmla="*/ 54 w 537"/>
                  <a:gd name="T17" fmla="*/ 118 h 359"/>
                  <a:gd name="T18" fmla="*/ 120 w 537"/>
                  <a:gd name="T19" fmla="*/ 203 h 359"/>
                  <a:gd name="T20" fmla="*/ 201 w 537"/>
                  <a:gd name="T21" fmla="*/ 172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2" name="Freeform 45"/>
              <p:cNvSpPr>
                <a:spLocks/>
              </p:cNvSpPr>
              <p:nvPr/>
            </p:nvSpPr>
            <p:spPr bwMode="auto">
              <a:xfrm>
                <a:off x="1770" y="789"/>
                <a:ext cx="419" cy="245"/>
              </a:xfrm>
              <a:custGeom>
                <a:avLst/>
                <a:gdLst>
                  <a:gd name="T0" fmla="*/ 241 w 419"/>
                  <a:gd name="T1" fmla="*/ 171 h 245"/>
                  <a:gd name="T2" fmla="*/ 260 w 419"/>
                  <a:gd name="T3" fmla="*/ 217 h 245"/>
                  <a:gd name="T4" fmla="*/ 291 w 419"/>
                  <a:gd name="T5" fmla="*/ 245 h 245"/>
                  <a:gd name="T6" fmla="*/ 419 w 419"/>
                  <a:gd name="T7" fmla="*/ 120 h 245"/>
                  <a:gd name="T8" fmla="*/ 200 w 419"/>
                  <a:gd name="T9" fmla="*/ 0 h 245"/>
                  <a:gd name="T10" fmla="*/ 0 w 419"/>
                  <a:gd name="T11" fmla="*/ 83 h 245"/>
                  <a:gd name="T12" fmla="*/ 25 w 419"/>
                  <a:gd name="T13" fmla="*/ 104 h 245"/>
                  <a:gd name="T14" fmla="*/ 205 w 419"/>
                  <a:gd name="T15" fmla="*/ 51 h 245"/>
                  <a:gd name="T16" fmla="*/ 348 w 419"/>
                  <a:gd name="T17" fmla="*/ 120 h 245"/>
                  <a:gd name="T18" fmla="*/ 262 w 419"/>
                  <a:gd name="T19" fmla="*/ 207 h 245"/>
                  <a:gd name="T20" fmla="*/ 241 w 419"/>
                  <a:gd name="T21" fmla="*/ 171 h 2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19"/>
                  <a:gd name="T34" fmla="*/ 0 h 245"/>
                  <a:gd name="T35" fmla="*/ 419 w 419"/>
                  <a:gd name="T36" fmla="*/ 245 h 24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19" h="245">
                    <a:moveTo>
                      <a:pt x="241" y="171"/>
                    </a:moveTo>
                    <a:lnTo>
                      <a:pt x="260" y="217"/>
                    </a:lnTo>
                    <a:lnTo>
                      <a:pt x="291" y="245"/>
                    </a:lnTo>
                    <a:lnTo>
                      <a:pt x="419" y="120"/>
                    </a:lnTo>
                    <a:lnTo>
                      <a:pt x="200" y="0"/>
                    </a:lnTo>
                    <a:lnTo>
                      <a:pt x="0" y="83"/>
                    </a:lnTo>
                    <a:lnTo>
                      <a:pt x="25" y="104"/>
                    </a:lnTo>
                    <a:lnTo>
                      <a:pt x="205" y="51"/>
                    </a:lnTo>
                    <a:lnTo>
                      <a:pt x="348" y="120"/>
                    </a:lnTo>
                    <a:lnTo>
                      <a:pt x="262" y="207"/>
                    </a:lnTo>
                    <a:lnTo>
                      <a:pt x="241" y="171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3" name="Freeform 46"/>
              <p:cNvSpPr>
                <a:spLocks/>
              </p:cNvSpPr>
              <p:nvPr/>
            </p:nvSpPr>
            <p:spPr bwMode="auto">
              <a:xfrm>
                <a:off x="1673" y="669"/>
                <a:ext cx="320" cy="240"/>
              </a:xfrm>
              <a:custGeom>
                <a:avLst/>
                <a:gdLst>
                  <a:gd name="T0" fmla="*/ 201 w 320"/>
                  <a:gd name="T1" fmla="*/ 172 h 240"/>
                  <a:gd name="T2" fmla="*/ 274 w 320"/>
                  <a:gd name="T3" fmla="*/ 227 h 240"/>
                  <a:gd name="T4" fmla="*/ 222 w 320"/>
                  <a:gd name="T5" fmla="*/ 240 h 240"/>
                  <a:gd name="T6" fmla="*/ 320 w 320"/>
                  <a:gd name="T7" fmla="*/ 118 h 240"/>
                  <a:gd name="T8" fmla="*/ 153 w 320"/>
                  <a:gd name="T9" fmla="*/ 0 h 240"/>
                  <a:gd name="T10" fmla="*/ 0 w 320"/>
                  <a:gd name="T11" fmla="*/ 82 h 240"/>
                  <a:gd name="T12" fmla="*/ 19 w 320"/>
                  <a:gd name="T13" fmla="*/ 102 h 240"/>
                  <a:gd name="T14" fmla="*/ 157 w 320"/>
                  <a:gd name="T15" fmla="*/ 50 h 240"/>
                  <a:gd name="T16" fmla="*/ 266 w 320"/>
                  <a:gd name="T17" fmla="*/ 118 h 240"/>
                  <a:gd name="T18" fmla="*/ 200 w 320"/>
                  <a:gd name="T19" fmla="*/ 203 h 240"/>
                  <a:gd name="T20" fmla="*/ 201 w 320"/>
                  <a:gd name="T21" fmla="*/ 172 h 24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0"/>
                  <a:gd name="T34" fmla="*/ 0 h 240"/>
                  <a:gd name="T35" fmla="*/ 320 w 320"/>
                  <a:gd name="T36" fmla="*/ 240 h 24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0" h="240">
                    <a:moveTo>
                      <a:pt x="201" y="172"/>
                    </a:moveTo>
                    <a:lnTo>
                      <a:pt x="274" y="227"/>
                    </a:lnTo>
                    <a:lnTo>
                      <a:pt x="222" y="240"/>
                    </a:lnTo>
                    <a:lnTo>
                      <a:pt x="320" y="118"/>
                    </a:lnTo>
                    <a:lnTo>
                      <a:pt x="153" y="0"/>
                    </a:lnTo>
                    <a:lnTo>
                      <a:pt x="0" y="82"/>
                    </a:lnTo>
                    <a:lnTo>
                      <a:pt x="19" y="102"/>
                    </a:lnTo>
                    <a:lnTo>
                      <a:pt x="157" y="50"/>
                    </a:lnTo>
                    <a:lnTo>
                      <a:pt x="266" y="118"/>
                    </a:lnTo>
                    <a:lnTo>
                      <a:pt x="200" y="203"/>
                    </a:lnTo>
                    <a:lnTo>
                      <a:pt x="201" y="172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4" name="Freeform 47"/>
              <p:cNvSpPr>
                <a:spLocks/>
              </p:cNvSpPr>
              <p:nvPr/>
            </p:nvSpPr>
            <p:spPr bwMode="auto">
              <a:xfrm>
                <a:off x="1873" y="854"/>
                <a:ext cx="537" cy="359"/>
              </a:xfrm>
              <a:custGeom>
                <a:avLst/>
                <a:gdLst>
                  <a:gd name="T0" fmla="*/ 349 w 537"/>
                  <a:gd name="T1" fmla="*/ 316 h 359"/>
                  <a:gd name="T2" fmla="*/ 330 w 537"/>
                  <a:gd name="T3" fmla="*/ 307 h 359"/>
                  <a:gd name="T4" fmla="*/ 321 w 537"/>
                  <a:gd name="T5" fmla="*/ 344 h 359"/>
                  <a:gd name="T6" fmla="*/ 373 w 537"/>
                  <a:gd name="T7" fmla="*/ 359 h 359"/>
                  <a:gd name="T8" fmla="*/ 537 w 537"/>
                  <a:gd name="T9" fmla="*/ 176 h 359"/>
                  <a:gd name="T10" fmla="*/ 256 w 537"/>
                  <a:gd name="T11" fmla="*/ 0 h 359"/>
                  <a:gd name="T12" fmla="*/ 0 w 537"/>
                  <a:gd name="T13" fmla="*/ 122 h 359"/>
                  <a:gd name="T14" fmla="*/ 32 w 537"/>
                  <a:gd name="T15" fmla="*/ 153 h 359"/>
                  <a:gd name="T16" fmla="*/ 263 w 537"/>
                  <a:gd name="T17" fmla="*/ 75 h 359"/>
                  <a:gd name="T18" fmla="*/ 446 w 537"/>
                  <a:gd name="T19" fmla="*/ 176 h 359"/>
                  <a:gd name="T20" fmla="*/ 336 w 537"/>
                  <a:gd name="T21" fmla="*/ 304 h 359"/>
                  <a:gd name="T22" fmla="*/ 349 w 537"/>
                  <a:gd name="T23" fmla="*/ 289 h 359"/>
                  <a:gd name="T24" fmla="*/ 330 w 537"/>
                  <a:gd name="T25" fmla="*/ 289 h 359"/>
                  <a:gd name="T26" fmla="*/ 312 w 537"/>
                  <a:gd name="T27" fmla="*/ 289 h 359"/>
                  <a:gd name="T28" fmla="*/ 349 w 537"/>
                  <a:gd name="T29" fmla="*/ 316 h 3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37"/>
                  <a:gd name="T46" fmla="*/ 0 h 359"/>
                  <a:gd name="T47" fmla="*/ 537 w 537"/>
                  <a:gd name="T48" fmla="*/ 359 h 3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37" h="359">
                    <a:moveTo>
                      <a:pt x="349" y="316"/>
                    </a:moveTo>
                    <a:lnTo>
                      <a:pt x="330" y="307"/>
                    </a:lnTo>
                    <a:lnTo>
                      <a:pt x="321" y="344"/>
                    </a:lnTo>
                    <a:lnTo>
                      <a:pt x="373" y="359"/>
                    </a:lnTo>
                    <a:lnTo>
                      <a:pt x="537" y="176"/>
                    </a:lnTo>
                    <a:lnTo>
                      <a:pt x="256" y="0"/>
                    </a:lnTo>
                    <a:lnTo>
                      <a:pt x="0" y="122"/>
                    </a:lnTo>
                    <a:lnTo>
                      <a:pt x="32" y="153"/>
                    </a:lnTo>
                    <a:lnTo>
                      <a:pt x="263" y="75"/>
                    </a:lnTo>
                    <a:lnTo>
                      <a:pt x="446" y="176"/>
                    </a:lnTo>
                    <a:lnTo>
                      <a:pt x="336" y="304"/>
                    </a:lnTo>
                    <a:lnTo>
                      <a:pt x="349" y="289"/>
                    </a:lnTo>
                    <a:lnTo>
                      <a:pt x="330" y="289"/>
                    </a:lnTo>
                    <a:lnTo>
                      <a:pt x="312" y="289"/>
                    </a:lnTo>
                    <a:lnTo>
                      <a:pt x="349" y="31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" name="Group 73"/>
          <p:cNvGrpSpPr/>
          <p:nvPr/>
        </p:nvGrpSpPr>
        <p:grpSpPr>
          <a:xfrm>
            <a:off x="1064970" y="2217858"/>
            <a:ext cx="3075277" cy="1969760"/>
            <a:chOff x="1064970" y="2217858"/>
            <a:chExt cx="3075277" cy="1969760"/>
          </a:xfrm>
        </p:grpSpPr>
        <p:sp>
          <p:nvSpPr>
            <p:cNvPr id="40" name="AutoShape 2"/>
            <p:cNvSpPr>
              <a:spLocks noChangeArrowheads="1"/>
            </p:cNvSpPr>
            <p:nvPr/>
          </p:nvSpPr>
          <p:spPr bwMode="auto">
            <a:xfrm>
              <a:off x="2240699" y="2255517"/>
              <a:ext cx="1899548" cy="1160409"/>
            </a:xfrm>
            <a:custGeom>
              <a:avLst/>
              <a:gdLst>
                <a:gd name="T0" fmla="*/ 516665665 w 21600"/>
                <a:gd name="T1" fmla="*/ 0 h 21600"/>
                <a:gd name="T2" fmla="*/ 151315970 w 21600"/>
                <a:gd name="T3" fmla="*/ 56468592 h 21600"/>
                <a:gd name="T4" fmla="*/ 0 w 21600"/>
                <a:gd name="T5" fmla="*/ 192810918 h 21600"/>
                <a:gd name="T6" fmla="*/ 151315970 w 21600"/>
                <a:gd name="T7" fmla="*/ 329153127 h 21600"/>
                <a:gd name="T8" fmla="*/ 516665665 w 21600"/>
                <a:gd name="T9" fmla="*/ 385621569 h 21600"/>
                <a:gd name="T10" fmla="*/ 882015196 w 21600"/>
                <a:gd name="T11" fmla="*/ 329153127 h 21600"/>
                <a:gd name="T12" fmla="*/ 1033331330 w 21600"/>
                <a:gd name="T13" fmla="*/ 192810918 h 21600"/>
                <a:gd name="T14" fmla="*/ 882015196 w 21600"/>
                <a:gd name="T15" fmla="*/ 5646859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06" y="10800"/>
                  </a:moveTo>
                  <a:cubicBezTo>
                    <a:pt x="1806" y="15767"/>
                    <a:pt x="5833" y="19794"/>
                    <a:pt x="10800" y="19794"/>
                  </a:cubicBezTo>
                  <a:cubicBezTo>
                    <a:pt x="15767" y="19794"/>
                    <a:pt x="19794" y="15767"/>
                    <a:pt x="19794" y="10800"/>
                  </a:cubicBezTo>
                  <a:cubicBezTo>
                    <a:pt x="19794" y="5833"/>
                    <a:pt x="15767" y="1806"/>
                    <a:pt x="10800" y="1806"/>
                  </a:cubicBezTo>
                  <a:cubicBezTo>
                    <a:pt x="5833" y="1806"/>
                    <a:pt x="1806" y="5833"/>
                    <a:pt x="1806" y="10800"/>
                  </a:cubicBezTo>
                  <a:close/>
                </a:path>
              </a:pathLst>
            </a:custGeom>
            <a:solidFill>
              <a:schemeClr val="accent1">
                <a:alpha val="23921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AutoShape 3"/>
            <p:cNvSpPr>
              <a:spLocks noChangeArrowheads="1"/>
            </p:cNvSpPr>
            <p:nvPr/>
          </p:nvSpPr>
          <p:spPr bwMode="auto">
            <a:xfrm>
              <a:off x="1725599" y="3027209"/>
              <a:ext cx="1899548" cy="1160409"/>
            </a:xfrm>
            <a:custGeom>
              <a:avLst/>
              <a:gdLst>
                <a:gd name="T0" fmla="*/ 516665665 w 21600"/>
                <a:gd name="T1" fmla="*/ 0 h 21600"/>
                <a:gd name="T2" fmla="*/ 151315970 w 21600"/>
                <a:gd name="T3" fmla="*/ 56468592 h 21600"/>
                <a:gd name="T4" fmla="*/ 0 w 21600"/>
                <a:gd name="T5" fmla="*/ 192810918 h 21600"/>
                <a:gd name="T6" fmla="*/ 151315970 w 21600"/>
                <a:gd name="T7" fmla="*/ 329153127 h 21600"/>
                <a:gd name="T8" fmla="*/ 516665665 w 21600"/>
                <a:gd name="T9" fmla="*/ 385621569 h 21600"/>
                <a:gd name="T10" fmla="*/ 882015196 w 21600"/>
                <a:gd name="T11" fmla="*/ 329153127 h 21600"/>
                <a:gd name="T12" fmla="*/ 1033331330 w 21600"/>
                <a:gd name="T13" fmla="*/ 192810918 h 21600"/>
                <a:gd name="T14" fmla="*/ 882015196 w 21600"/>
                <a:gd name="T15" fmla="*/ 5646859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06" y="10800"/>
                  </a:moveTo>
                  <a:cubicBezTo>
                    <a:pt x="1806" y="15767"/>
                    <a:pt x="5833" y="19794"/>
                    <a:pt x="10800" y="19794"/>
                  </a:cubicBezTo>
                  <a:cubicBezTo>
                    <a:pt x="15767" y="19794"/>
                    <a:pt x="19794" y="15767"/>
                    <a:pt x="19794" y="10800"/>
                  </a:cubicBezTo>
                  <a:cubicBezTo>
                    <a:pt x="19794" y="5833"/>
                    <a:pt x="15767" y="1806"/>
                    <a:pt x="10800" y="1806"/>
                  </a:cubicBezTo>
                  <a:cubicBezTo>
                    <a:pt x="5833" y="1806"/>
                    <a:pt x="1806" y="5833"/>
                    <a:pt x="1806" y="10800"/>
                  </a:cubicBezTo>
                  <a:close/>
                </a:path>
              </a:pathLst>
            </a:custGeom>
            <a:solidFill>
              <a:schemeClr val="accent2">
                <a:alpha val="23921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AutoShape 5"/>
            <p:cNvSpPr>
              <a:spLocks noChangeArrowheads="1"/>
            </p:cNvSpPr>
            <p:nvPr/>
          </p:nvSpPr>
          <p:spPr bwMode="auto">
            <a:xfrm>
              <a:off x="1064970" y="2217858"/>
              <a:ext cx="1899548" cy="1160409"/>
            </a:xfrm>
            <a:custGeom>
              <a:avLst/>
              <a:gdLst>
                <a:gd name="T0" fmla="*/ 516665665 w 21600"/>
                <a:gd name="T1" fmla="*/ 0 h 21600"/>
                <a:gd name="T2" fmla="*/ 151315970 w 21600"/>
                <a:gd name="T3" fmla="*/ 56468592 h 21600"/>
                <a:gd name="T4" fmla="*/ 0 w 21600"/>
                <a:gd name="T5" fmla="*/ 192810918 h 21600"/>
                <a:gd name="T6" fmla="*/ 151315970 w 21600"/>
                <a:gd name="T7" fmla="*/ 329153127 h 21600"/>
                <a:gd name="T8" fmla="*/ 516665665 w 21600"/>
                <a:gd name="T9" fmla="*/ 385621569 h 21600"/>
                <a:gd name="T10" fmla="*/ 882015196 w 21600"/>
                <a:gd name="T11" fmla="*/ 329153127 h 21600"/>
                <a:gd name="T12" fmla="*/ 1033331330 w 21600"/>
                <a:gd name="T13" fmla="*/ 192810918 h 21600"/>
                <a:gd name="T14" fmla="*/ 882015196 w 21600"/>
                <a:gd name="T15" fmla="*/ 5646859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06" y="10800"/>
                  </a:moveTo>
                  <a:cubicBezTo>
                    <a:pt x="1806" y="15767"/>
                    <a:pt x="5833" y="19794"/>
                    <a:pt x="10800" y="19794"/>
                  </a:cubicBezTo>
                  <a:cubicBezTo>
                    <a:pt x="15767" y="19794"/>
                    <a:pt x="19794" y="15767"/>
                    <a:pt x="19794" y="10800"/>
                  </a:cubicBezTo>
                  <a:cubicBezTo>
                    <a:pt x="19794" y="5833"/>
                    <a:pt x="15767" y="1806"/>
                    <a:pt x="10800" y="1806"/>
                  </a:cubicBezTo>
                  <a:cubicBezTo>
                    <a:pt x="5833" y="1806"/>
                    <a:pt x="1806" y="5833"/>
                    <a:pt x="1806" y="10800"/>
                  </a:cubicBezTo>
                  <a:close/>
                </a:path>
              </a:pathLst>
            </a:custGeom>
            <a:solidFill>
              <a:srgbClr val="FF7C80">
                <a:alpha val="23921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" name="Group 38"/>
            <p:cNvGrpSpPr>
              <a:grpSpLocks/>
            </p:cNvGrpSpPr>
            <p:nvPr/>
          </p:nvGrpSpPr>
          <p:grpSpPr bwMode="auto">
            <a:xfrm>
              <a:off x="1504342" y="2563777"/>
              <a:ext cx="711693" cy="428292"/>
              <a:chOff x="1295" y="669"/>
              <a:chExt cx="1115" cy="671"/>
            </a:xfrm>
          </p:grpSpPr>
          <p:sp>
            <p:nvSpPr>
              <p:cNvPr id="46" name="Freeform 39"/>
              <p:cNvSpPr>
                <a:spLocks/>
              </p:cNvSpPr>
              <p:nvPr/>
            </p:nvSpPr>
            <p:spPr bwMode="auto">
              <a:xfrm>
                <a:off x="1344" y="720"/>
                <a:ext cx="912" cy="480"/>
              </a:xfrm>
              <a:custGeom>
                <a:avLst/>
                <a:gdLst>
                  <a:gd name="T0" fmla="*/ 0 w 912"/>
                  <a:gd name="T1" fmla="*/ 0 h 624"/>
                  <a:gd name="T2" fmla="*/ 384 w 912"/>
                  <a:gd name="T3" fmla="*/ 480 h 624"/>
                  <a:gd name="T4" fmla="*/ 912 w 912"/>
                  <a:gd name="T5" fmla="*/ 480 h 624"/>
                  <a:gd name="T6" fmla="*/ 384 w 912"/>
                  <a:gd name="T7" fmla="*/ 0 h 624"/>
                  <a:gd name="T8" fmla="*/ 0 w 912"/>
                  <a:gd name="T9" fmla="*/ 0 h 6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2"/>
                  <a:gd name="T16" fmla="*/ 0 h 624"/>
                  <a:gd name="T17" fmla="*/ 912 w 912"/>
                  <a:gd name="T18" fmla="*/ 624 h 6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2" h="624">
                    <a:moveTo>
                      <a:pt x="0" y="0"/>
                    </a:moveTo>
                    <a:lnTo>
                      <a:pt x="384" y="624"/>
                    </a:lnTo>
                    <a:lnTo>
                      <a:pt x="912" y="624"/>
                    </a:lnTo>
                    <a:lnTo>
                      <a:pt x="38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DDDD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Rectangle 40"/>
              <p:cNvSpPr>
                <a:spLocks noChangeArrowheads="1"/>
              </p:cNvSpPr>
              <p:nvPr/>
            </p:nvSpPr>
            <p:spPr bwMode="auto">
              <a:xfrm>
                <a:off x="1728" y="1200"/>
                <a:ext cx="530" cy="140"/>
              </a:xfrm>
              <a:prstGeom prst="rect">
                <a:avLst/>
              </a:prstGeom>
              <a:solidFill>
                <a:srgbClr val="DDDDDD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Freeform 41"/>
              <p:cNvSpPr>
                <a:spLocks/>
              </p:cNvSpPr>
              <p:nvPr/>
            </p:nvSpPr>
            <p:spPr bwMode="auto">
              <a:xfrm>
                <a:off x="1335" y="720"/>
                <a:ext cx="393" cy="615"/>
              </a:xfrm>
              <a:custGeom>
                <a:avLst/>
                <a:gdLst>
                  <a:gd name="T0" fmla="*/ 9 w 393"/>
                  <a:gd name="T1" fmla="*/ 0 h 615"/>
                  <a:gd name="T2" fmla="*/ 0 w 393"/>
                  <a:gd name="T3" fmla="*/ 121 h 615"/>
                  <a:gd name="T4" fmla="*/ 393 w 393"/>
                  <a:gd name="T5" fmla="*/ 615 h 615"/>
                  <a:gd name="T6" fmla="*/ 393 w 393"/>
                  <a:gd name="T7" fmla="*/ 480 h 615"/>
                  <a:gd name="T8" fmla="*/ 9 w 393"/>
                  <a:gd name="T9" fmla="*/ 0 h 6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3"/>
                  <a:gd name="T16" fmla="*/ 0 h 615"/>
                  <a:gd name="T17" fmla="*/ 393 w 393"/>
                  <a:gd name="T18" fmla="*/ 615 h 6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3" h="615">
                    <a:moveTo>
                      <a:pt x="9" y="0"/>
                    </a:moveTo>
                    <a:lnTo>
                      <a:pt x="0" y="121"/>
                    </a:lnTo>
                    <a:lnTo>
                      <a:pt x="393" y="615"/>
                    </a:lnTo>
                    <a:lnTo>
                      <a:pt x="393" y="48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DDDDDD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Freeform 42"/>
              <p:cNvSpPr>
                <a:spLocks/>
              </p:cNvSpPr>
              <p:nvPr/>
            </p:nvSpPr>
            <p:spPr bwMode="auto">
              <a:xfrm>
                <a:off x="1335" y="912"/>
                <a:ext cx="537" cy="359"/>
              </a:xfrm>
              <a:custGeom>
                <a:avLst/>
                <a:gdLst>
                  <a:gd name="T0" fmla="*/ 338 w 537"/>
                  <a:gd name="T1" fmla="*/ 258 h 359"/>
                  <a:gd name="T2" fmla="*/ 345 w 537"/>
                  <a:gd name="T3" fmla="*/ 336 h 359"/>
                  <a:gd name="T4" fmla="*/ 164 w 537"/>
                  <a:gd name="T5" fmla="*/ 359 h 359"/>
                  <a:gd name="T6" fmla="*/ 0 w 537"/>
                  <a:gd name="T7" fmla="*/ 176 h 359"/>
                  <a:gd name="T8" fmla="*/ 281 w 537"/>
                  <a:gd name="T9" fmla="*/ 0 h 359"/>
                  <a:gd name="T10" fmla="*/ 537 w 537"/>
                  <a:gd name="T11" fmla="*/ 122 h 359"/>
                  <a:gd name="T12" fmla="*/ 505 w 537"/>
                  <a:gd name="T13" fmla="*/ 153 h 359"/>
                  <a:gd name="T14" fmla="*/ 274 w 537"/>
                  <a:gd name="T15" fmla="*/ 75 h 359"/>
                  <a:gd name="T16" fmla="*/ 91 w 537"/>
                  <a:gd name="T17" fmla="*/ 176 h 359"/>
                  <a:gd name="T18" fmla="*/ 201 w 537"/>
                  <a:gd name="T19" fmla="*/ 304 h 359"/>
                  <a:gd name="T20" fmla="*/ 338 w 537"/>
                  <a:gd name="T21" fmla="*/ 258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Freeform 43"/>
              <p:cNvSpPr>
                <a:spLocks/>
              </p:cNvSpPr>
              <p:nvPr/>
            </p:nvSpPr>
            <p:spPr bwMode="auto">
              <a:xfrm>
                <a:off x="1309" y="789"/>
                <a:ext cx="419" cy="245"/>
              </a:xfrm>
              <a:custGeom>
                <a:avLst/>
                <a:gdLst>
                  <a:gd name="T0" fmla="*/ 264 w 537"/>
                  <a:gd name="T1" fmla="*/ 176 h 359"/>
                  <a:gd name="T2" fmla="*/ 269 w 537"/>
                  <a:gd name="T3" fmla="*/ 229 h 359"/>
                  <a:gd name="T4" fmla="*/ 128 w 537"/>
                  <a:gd name="T5" fmla="*/ 245 h 359"/>
                  <a:gd name="T6" fmla="*/ 0 w 537"/>
                  <a:gd name="T7" fmla="*/ 120 h 359"/>
                  <a:gd name="T8" fmla="*/ 219 w 537"/>
                  <a:gd name="T9" fmla="*/ 0 h 359"/>
                  <a:gd name="T10" fmla="*/ 419 w 537"/>
                  <a:gd name="T11" fmla="*/ 83 h 359"/>
                  <a:gd name="T12" fmla="*/ 394 w 537"/>
                  <a:gd name="T13" fmla="*/ 104 h 359"/>
                  <a:gd name="T14" fmla="*/ 214 w 537"/>
                  <a:gd name="T15" fmla="*/ 51 h 359"/>
                  <a:gd name="T16" fmla="*/ 71 w 537"/>
                  <a:gd name="T17" fmla="*/ 120 h 359"/>
                  <a:gd name="T18" fmla="*/ 157 w 537"/>
                  <a:gd name="T19" fmla="*/ 207 h 359"/>
                  <a:gd name="T20" fmla="*/ 264 w 537"/>
                  <a:gd name="T21" fmla="*/ 176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" name="Freeform 44"/>
              <p:cNvSpPr>
                <a:spLocks/>
              </p:cNvSpPr>
              <p:nvPr/>
            </p:nvSpPr>
            <p:spPr bwMode="auto">
              <a:xfrm>
                <a:off x="1295" y="672"/>
                <a:ext cx="320" cy="240"/>
              </a:xfrm>
              <a:custGeom>
                <a:avLst/>
                <a:gdLst>
                  <a:gd name="T0" fmla="*/ 201 w 537"/>
                  <a:gd name="T1" fmla="*/ 172 h 359"/>
                  <a:gd name="T2" fmla="*/ 206 w 537"/>
                  <a:gd name="T3" fmla="*/ 225 h 359"/>
                  <a:gd name="T4" fmla="*/ 98 w 537"/>
                  <a:gd name="T5" fmla="*/ 240 h 359"/>
                  <a:gd name="T6" fmla="*/ 0 w 537"/>
                  <a:gd name="T7" fmla="*/ 118 h 359"/>
                  <a:gd name="T8" fmla="*/ 167 w 537"/>
                  <a:gd name="T9" fmla="*/ 0 h 359"/>
                  <a:gd name="T10" fmla="*/ 320 w 537"/>
                  <a:gd name="T11" fmla="*/ 82 h 359"/>
                  <a:gd name="T12" fmla="*/ 301 w 537"/>
                  <a:gd name="T13" fmla="*/ 102 h 359"/>
                  <a:gd name="T14" fmla="*/ 163 w 537"/>
                  <a:gd name="T15" fmla="*/ 50 h 359"/>
                  <a:gd name="T16" fmla="*/ 54 w 537"/>
                  <a:gd name="T17" fmla="*/ 118 h 359"/>
                  <a:gd name="T18" fmla="*/ 120 w 537"/>
                  <a:gd name="T19" fmla="*/ 203 h 359"/>
                  <a:gd name="T20" fmla="*/ 201 w 537"/>
                  <a:gd name="T21" fmla="*/ 172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" name="Freeform 45"/>
              <p:cNvSpPr>
                <a:spLocks/>
              </p:cNvSpPr>
              <p:nvPr/>
            </p:nvSpPr>
            <p:spPr bwMode="auto">
              <a:xfrm>
                <a:off x="1770" y="789"/>
                <a:ext cx="419" cy="245"/>
              </a:xfrm>
              <a:custGeom>
                <a:avLst/>
                <a:gdLst>
                  <a:gd name="T0" fmla="*/ 241 w 419"/>
                  <a:gd name="T1" fmla="*/ 171 h 245"/>
                  <a:gd name="T2" fmla="*/ 260 w 419"/>
                  <a:gd name="T3" fmla="*/ 217 h 245"/>
                  <a:gd name="T4" fmla="*/ 291 w 419"/>
                  <a:gd name="T5" fmla="*/ 245 h 245"/>
                  <a:gd name="T6" fmla="*/ 419 w 419"/>
                  <a:gd name="T7" fmla="*/ 120 h 245"/>
                  <a:gd name="T8" fmla="*/ 200 w 419"/>
                  <a:gd name="T9" fmla="*/ 0 h 245"/>
                  <a:gd name="T10" fmla="*/ 0 w 419"/>
                  <a:gd name="T11" fmla="*/ 83 h 245"/>
                  <a:gd name="T12" fmla="*/ 25 w 419"/>
                  <a:gd name="T13" fmla="*/ 104 h 245"/>
                  <a:gd name="T14" fmla="*/ 205 w 419"/>
                  <a:gd name="T15" fmla="*/ 51 h 245"/>
                  <a:gd name="T16" fmla="*/ 348 w 419"/>
                  <a:gd name="T17" fmla="*/ 120 h 245"/>
                  <a:gd name="T18" fmla="*/ 262 w 419"/>
                  <a:gd name="T19" fmla="*/ 207 h 245"/>
                  <a:gd name="T20" fmla="*/ 241 w 419"/>
                  <a:gd name="T21" fmla="*/ 171 h 2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19"/>
                  <a:gd name="T34" fmla="*/ 0 h 245"/>
                  <a:gd name="T35" fmla="*/ 419 w 419"/>
                  <a:gd name="T36" fmla="*/ 245 h 24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19" h="245">
                    <a:moveTo>
                      <a:pt x="241" y="171"/>
                    </a:moveTo>
                    <a:lnTo>
                      <a:pt x="260" y="217"/>
                    </a:lnTo>
                    <a:lnTo>
                      <a:pt x="291" y="245"/>
                    </a:lnTo>
                    <a:lnTo>
                      <a:pt x="419" y="120"/>
                    </a:lnTo>
                    <a:lnTo>
                      <a:pt x="200" y="0"/>
                    </a:lnTo>
                    <a:lnTo>
                      <a:pt x="0" y="83"/>
                    </a:lnTo>
                    <a:lnTo>
                      <a:pt x="25" y="104"/>
                    </a:lnTo>
                    <a:lnTo>
                      <a:pt x="205" y="51"/>
                    </a:lnTo>
                    <a:lnTo>
                      <a:pt x="348" y="120"/>
                    </a:lnTo>
                    <a:lnTo>
                      <a:pt x="262" y="207"/>
                    </a:lnTo>
                    <a:lnTo>
                      <a:pt x="241" y="171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Freeform 46"/>
              <p:cNvSpPr>
                <a:spLocks/>
              </p:cNvSpPr>
              <p:nvPr/>
            </p:nvSpPr>
            <p:spPr bwMode="auto">
              <a:xfrm>
                <a:off x="1673" y="669"/>
                <a:ext cx="320" cy="240"/>
              </a:xfrm>
              <a:custGeom>
                <a:avLst/>
                <a:gdLst>
                  <a:gd name="T0" fmla="*/ 201 w 320"/>
                  <a:gd name="T1" fmla="*/ 172 h 240"/>
                  <a:gd name="T2" fmla="*/ 274 w 320"/>
                  <a:gd name="T3" fmla="*/ 227 h 240"/>
                  <a:gd name="T4" fmla="*/ 222 w 320"/>
                  <a:gd name="T5" fmla="*/ 240 h 240"/>
                  <a:gd name="T6" fmla="*/ 320 w 320"/>
                  <a:gd name="T7" fmla="*/ 118 h 240"/>
                  <a:gd name="T8" fmla="*/ 153 w 320"/>
                  <a:gd name="T9" fmla="*/ 0 h 240"/>
                  <a:gd name="T10" fmla="*/ 0 w 320"/>
                  <a:gd name="T11" fmla="*/ 82 h 240"/>
                  <a:gd name="T12" fmla="*/ 19 w 320"/>
                  <a:gd name="T13" fmla="*/ 102 h 240"/>
                  <a:gd name="T14" fmla="*/ 157 w 320"/>
                  <a:gd name="T15" fmla="*/ 50 h 240"/>
                  <a:gd name="T16" fmla="*/ 266 w 320"/>
                  <a:gd name="T17" fmla="*/ 118 h 240"/>
                  <a:gd name="T18" fmla="*/ 200 w 320"/>
                  <a:gd name="T19" fmla="*/ 203 h 240"/>
                  <a:gd name="T20" fmla="*/ 201 w 320"/>
                  <a:gd name="T21" fmla="*/ 172 h 24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0"/>
                  <a:gd name="T34" fmla="*/ 0 h 240"/>
                  <a:gd name="T35" fmla="*/ 320 w 320"/>
                  <a:gd name="T36" fmla="*/ 240 h 24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0" h="240">
                    <a:moveTo>
                      <a:pt x="201" y="172"/>
                    </a:moveTo>
                    <a:lnTo>
                      <a:pt x="274" y="227"/>
                    </a:lnTo>
                    <a:lnTo>
                      <a:pt x="222" y="240"/>
                    </a:lnTo>
                    <a:lnTo>
                      <a:pt x="320" y="118"/>
                    </a:lnTo>
                    <a:lnTo>
                      <a:pt x="153" y="0"/>
                    </a:lnTo>
                    <a:lnTo>
                      <a:pt x="0" y="82"/>
                    </a:lnTo>
                    <a:lnTo>
                      <a:pt x="19" y="102"/>
                    </a:lnTo>
                    <a:lnTo>
                      <a:pt x="157" y="50"/>
                    </a:lnTo>
                    <a:lnTo>
                      <a:pt x="266" y="118"/>
                    </a:lnTo>
                    <a:lnTo>
                      <a:pt x="200" y="203"/>
                    </a:lnTo>
                    <a:lnTo>
                      <a:pt x="201" y="172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Freeform 47"/>
              <p:cNvSpPr>
                <a:spLocks/>
              </p:cNvSpPr>
              <p:nvPr/>
            </p:nvSpPr>
            <p:spPr bwMode="auto">
              <a:xfrm>
                <a:off x="1873" y="854"/>
                <a:ext cx="537" cy="359"/>
              </a:xfrm>
              <a:custGeom>
                <a:avLst/>
                <a:gdLst>
                  <a:gd name="T0" fmla="*/ 349 w 537"/>
                  <a:gd name="T1" fmla="*/ 316 h 359"/>
                  <a:gd name="T2" fmla="*/ 330 w 537"/>
                  <a:gd name="T3" fmla="*/ 307 h 359"/>
                  <a:gd name="T4" fmla="*/ 321 w 537"/>
                  <a:gd name="T5" fmla="*/ 344 h 359"/>
                  <a:gd name="T6" fmla="*/ 373 w 537"/>
                  <a:gd name="T7" fmla="*/ 359 h 359"/>
                  <a:gd name="T8" fmla="*/ 537 w 537"/>
                  <a:gd name="T9" fmla="*/ 176 h 359"/>
                  <a:gd name="T10" fmla="*/ 256 w 537"/>
                  <a:gd name="T11" fmla="*/ 0 h 359"/>
                  <a:gd name="T12" fmla="*/ 0 w 537"/>
                  <a:gd name="T13" fmla="*/ 122 h 359"/>
                  <a:gd name="T14" fmla="*/ 32 w 537"/>
                  <a:gd name="T15" fmla="*/ 153 h 359"/>
                  <a:gd name="T16" fmla="*/ 263 w 537"/>
                  <a:gd name="T17" fmla="*/ 75 h 359"/>
                  <a:gd name="T18" fmla="*/ 446 w 537"/>
                  <a:gd name="T19" fmla="*/ 176 h 359"/>
                  <a:gd name="T20" fmla="*/ 336 w 537"/>
                  <a:gd name="T21" fmla="*/ 304 h 359"/>
                  <a:gd name="T22" fmla="*/ 349 w 537"/>
                  <a:gd name="T23" fmla="*/ 289 h 359"/>
                  <a:gd name="T24" fmla="*/ 330 w 537"/>
                  <a:gd name="T25" fmla="*/ 289 h 359"/>
                  <a:gd name="T26" fmla="*/ 312 w 537"/>
                  <a:gd name="T27" fmla="*/ 289 h 359"/>
                  <a:gd name="T28" fmla="*/ 349 w 537"/>
                  <a:gd name="T29" fmla="*/ 316 h 3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37"/>
                  <a:gd name="T46" fmla="*/ 0 h 359"/>
                  <a:gd name="T47" fmla="*/ 537 w 537"/>
                  <a:gd name="T48" fmla="*/ 359 h 3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37" h="359">
                    <a:moveTo>
                      <a:pt x="349" y="316"/>
                    </a:moveTo>
                    <a:lnTo>
                      <a:pt x="330" y="307"/>
                    </a:lnTo>
                    <a:lnTo>
                      <a:pt x="321" y="344"/>
                    </a:lnTo>
                    <a:lnTo>
                      <a:pt x="373" y="359"/>
                    </a:lnTo>
                    <a:lnTo>
                      <a:pt x="537" y="176"/>
                    </a:lnTo>
                    <a:lnTo>
                      <a:pt x="256" y="0"/>
                    </a:lnTo>
                    <a:lnTo>
                      <a:pt x="0" y="122"/>
                    </a:lnTo>
                    <a:lnTo>
                      <a:pt x="32" y="153"/>
                    </a:lnTo>
                    <a:lnTo>
                      <a:pt x="263" y="75"/>
                    </a:lnTo>
                    <a:lnTo>
                      <a:pt x="446" y="176"/>
                    </a:lnTo>
                    <a:lnTo>
                      <a:pt x="336" y="304"/>
                    </a:lnTo>
                    <a:lnTo>
                      <a:pt x="349" y="289"/>
                    </a:lnTo>
                    <a:lnTo>
                      <a:pt x="330" y="289"/>
                    </a:lnTo>
                    <a:lnTo>
                      <a:pt x="312" y="289"/>
                    </a:lnTo>
                    <a:lnTo>
                      <a:pt x="349" y="31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387435" y="3421289"/>
              <a:ext cx="566804" cy="494579"/>
              <a:chOff x="1043" y="2546"/>
              <a:chExt cx="869" cy="740"/>
            </a:xfrm>
          </p:grpSpPr>
          <p:sp>
            <p:nvSpPr>
              <p:cNvPr id="118" name="Freeform 7"/>
              <p:cNvSpPr>
                <a:spLocks/>
              </p:cNvSpPr>
              <p:nvPr/>
            </p:nvSpPr>
            <p:spPr bwMode="auto">
              <a:xfrm>
                <a:off x="1769" y="3004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9" name="Freeform 8"/>
              <p:cNvSpPr>
                <a:spLocks/>
              </p:cNvSpPr>
              <p:nvPr/>
            </p:nvSpPr>
            <p:spPr bwMode="auto">
              <a:xfrm>
                <a:off x="1737" y="2814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0" name="Freeform 9"/>
              <p:cNvSpPr>
                <a:spLocks/>
              </p:cNvSpPr>
              <p:nvPr/>
            </p:nvSpPr>
            <p:spPr bwMode="auto">
              <a:xfrm flipH="1">
                <a:off x="1043" y="3008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1" name="Freeform 10"/>
              <p:cNvSpPr>
                <a:spLocks/>
              </p:cNvSpPr>
              <p:nvPr/>
            </p:nvSpPr>
            <p:spPr bwMode="auto">
              <a:xfrm flipH="1">
                <a:off x="1133" y="2833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" name="AutoShape 11"/>
              <p:cNvSpPr>
                <a:spLocks noChangeArrowheads="1"/>
              </p:cNvSpPr>
              <p:nvPr/>
            </p:nvSpPr>
            <p:spPr bwMode="auto">
              <a:xfrm flipV="1">
                <a:off x="1163" y="2546"/>
                <a:ext cx="657" cy="557"/>
              </a:xfrm>
              <a:custGeom>
                <a:avLst/>
                <a:gdLst>
                  <a:gd name="T0" fmla="*/ 17 w 21600"/>
                  <a:gd name="T1" fmla="*/ 7 h 21600"/>
                  <a:gd name="T2" fmla="*/ 10 w 21600"/>
                  <a:gd name="T3" fmla="*/ 14 h 21600"/>
                  <a:gd name="T4" fmla="*/ 2 w 21600"/>
                  <a:gd name="T5" fmla="*/ 7 h 21600"/>
                  <a:gd name="T6" fmla="*/ 1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4 w 21600"/>
                  <a:gd name="T13" fmla="*/ 4498 h 21600"/>
                  <a:gd name="T14" fmla="*/ 17096 w 21600"/>
                  <a:gd name="T15" fmla="*/ 1710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123" name="Rectangle 12"/>
              <p:cNvSpPr>
                <a:spLocks noChangeArrowheads="1"/>
              </p:cNvSpPr>
              <p:nvPr/>
            </p:nvSpPr>
            <p:spPr bwMode="auto">
              <a:xfrm>
                <a:off x="1163" y="3110"/>
                <a:ext cx="657" cy="157"/>
              </a:xfrm>
              <a:prstGeom prst="rect">
                <a:avLst/>
              </a:pr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4" name="Freeform 13"/>
              <p:cNvSpPr>
                <a:spLocks/>
              </p:cNvSpPr>
              <p:nvPr/>
            </p:nvSpPr>
            <p:spPr bwMode="auto">
              <a:xfrm>
                <a:off x="1694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" name="Freeform 14"/>
              <p:cNvSpPr>
                <a:spLocks/>
              </p:cNvSpPr>
              <p:nvPr/>
            </p:nvSpPr>
            <p:spPr bwMode="auto">
              <a:xfrm flipH="1">
                <a:off x="1186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" name="Group 38"/>
            <p:cNvGrpSpPr>
              <a:grpSpLocks/>
            </p:cNvGrpSpPr>
            <p:nvPr/>
          </p:nvGrpSpPr>
          <p:grpSpPr bwMode="auto">
            <a:xfrm flipH="1">
              <a:off x="2972926" y="2577633"/>
              <a:ext cx="711693" cy="428292"/>
              <a:chOff x="1295" y="669"/>
              <a:chExt cx="1115" cy="671"/>
            </a:xfrm>
          </p:grpSpPr>
          <p:sp>
            <p:nvSpPr>
              <p:cNvPr id="126" name="Freeform 39"/>
              <p:cNvSpPr>
                <a:spLocks/>
              </p:cNvSpPr>
              <p:nvPr/>
            </p:nvSpPr>
            <p:spPr bwMode="auto">
              <a:xfrm>
                <a:off x="1344" y="720"/>
                <a:ext cx="912" cy="480"/>
              </a:xfrm>
              <a:custGeom>
                <a:avLst/>
                <a:gdLst>
                  <a:gd name="T0" fmla="*/ 0 w 912"/>
                  <a:gd name="T1" fmla="*/ 0 h 624"/>
                  <a:gd name="T2" fmla="*/ 384 w 912"/>
                  <a:gd name="T3" fmla="*/ 480 h 624"/>
                  <a:gd name="T4" fmla="*/ 912 w 912"/>
                  <a:gd name="T5" fmla="*/ 480 h 624"/>
                  <a:gd name="T6" fmla="*/ 384 w 912"/>
                  <a:gd name="T7" fmla="*/ 0 h 624"/>
                  <a:gd name="T8" fmla="*/ 0 w 912"/>
                  <a:gd name="T9" fmla="*/ 0 h 6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2"/>
                  <a:gd name="T16" fmla="*/ 0 h 624"/>
                  <a:gd name="T17" fmla="*/ 912 w 912"/>
                  <a:gd name="T18" fmla="*/ 624 h 6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2" h="624">
                    <a:moveTo>
                      <a:pt x="0" y="0"/>
                    </a:moveTo>
                    <a:lnTo>
                      <a:pt x="384" y="624"/>
                    </a:lnTo>
                    <a:lnTo>
                      <a:pt x="912" y="624"/>
                    </a:lnTo>
                    <a:lnTo>
                      <a:pt x="38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DDDD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" name="Rectangle 40"/>
              <p:cNvSpPr>
                <a:spLocks noChangeArrowheads="1"/>
              </p:cNvSpPr>
              <p:nvPr/>
            </p:nvSpPr>
            <p:spPr bwMode="auto">
              <a:xfrm>
                <a:off x="1728" y="1200"/>
                <a:ext cx="530" cy="140"/>
              </a:xfrm>
              <a:prstGeom prst="rect">
                <a:avLst/>
              </a:prstGeom>
              <a:solidFill>
                <a:srgbClr val="DDDDDD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" name="Freeform 41"/>
              <p:cNvSpPr>
                <a:spLocks/>
              </p:cNvSpPr>
              <p:nvPr/>
            </p:nvSpPr>
            <p:spPr bwMode="auto">
              <a:xfrm>
                <a:off x="1335" y="720"/>
                <a:ext cx="393" cy="615"/>
              </a:xfrm>
              <a:custGeom>
                <a:avLst/>
                <a:gdLst>
                  <a:gd name="T0" fmla="*/ 9 w 393"/>
                  <a:gd name="T1" fmla="*/ 0 h 615"/>
                  <a:gd name="T2" fmla="*/ 0 w 393"/>
                  <a:gd name="T3" fmla="*/ 121 h 615"/>
                  <a:gd name="T4" fmla="*/ 393 w 393"/>
                  <a:gd name="T5" fmla="*/ 615 h 615"/>
                  <a:gd name="T6" fmla="*/ 393 w 393"/>
                  <a:gd name="T7" fmla="*/ 480 h 615"/>
                  <a:gd name="T8" fmla="*/ 9 w 393"/>
                  <a:gd name="T9" fmla="*/ 0 h 6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3"/>
                  <a:gd name="T16" fmla="*/ 0 h 615"/>
                  <a:gd name="T17" fmla="*/ 393 w 393"/>
                  <a:gd name="T18" fmla="*/ 615 h 6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3" h="615">
                    <a:moveTo>
                      <a:pt x="9" y="0"/>
                    </a:moveTo>
                    <a:lnTo>
                      <a:pt x="0" y="121"/>
                    </a:lnTo>
                    <a:lnTo>
                      <a:pt x="393" y="615"/>
                    </a:lnTo>
                    <a:lnTo>
                      <a:pt x="393" y="48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DDDDDD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9" name="Freeform 42"/>
              <p:cNvSpPr>
                <a:spLocks/>
              </p:cNvSpPr>
              <p:nvPr/>
            </p:nvSpPr>
            <p:spPr bwMode="auto">
              <a:xfrm>
                <a:off x="1335" y="912"/>
                <a:ext cx="537" cy="359"/>
              </a:xfrm>
              <a:custGeom>
                <a:avLst/>
                <a:gdLst>
                  <a:gd name="T0" fmla="*/ 338 w 537"/>
                  <a:gd name="T1" fmla="*/ 258 h 359"/>
                  <a:gd name="T2" fmla="*/ 345 w 537"/>
                  <a:gd name="T3" fmla="*/ 336 h 359"/>
                  <a:gd name="T4" fmla="*/ 164 w 537"/>
                  <a:gd name="T5" fmla="*/ 359 h 359"/>
                  <a:gd name="T6" fmla="*/ 0 w 537"/>
                  <a:gd name="T7" fmla="*/ 176 h 359"/>
                  <a:gd name="T8" fmla="*/ 281 w 537"/>
                  <a:gd name="T9" fmla="*/ 0 h 359"/>
                  <a:gd name="T10" fmla="*/ 537 w 537"/>
                  <a:gd name="T11" fmla="*/ 122 h 359"/>
                  <a:gd name="T12" fmla="*/ 505 w 537"/>
                  <a:gd name="T13" fmla="*/ 153 h 359"/>
                  <a:gd name="T14" fmla="*/ 274 w 537"/>
                  <a:gd name="T15" fmla="*/ 75 h 359"/>
                  <a:gd name="T16" fmla="*/ 91 w 537"/>
                  <a:gd name="T17" fmla="*/ 176 h 359"/>
                  <a:gd name="T18" fmla="*/ 201 w 537"/>
                  <a:gd name="T19" fmla="*/ 304 h 359"/>
                  <a:gd name="T20" fmla="*/ 338 w 537"/>
                  <a:gd name="T21" fmla="*/ 258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" name="Freeform 43"/>
              <p:cNvSpPr>
                <a:spLocks/>
              </p:cNvSpPr>
              <p:nvPr/>
            </p:nvSpPr>
            <p:spPr bwMode="auto">
              <a:xfrm>
                <a:off x="1309" y="789"/>
                <a:ext cx="419" cy="245"/>
              </a:xfrm>
              <a:custGeom>
                <a:avLst/>
                <a:gdLst>
                  <a:gd name="T0" fmla="*/ 264 w 537"/>
                  <a:gd name="T1" fmla="*/ 176 h 359"/>
                  <a:gd name="T2" fmla="*/ 269 w 537"/>
                  <a:gd name="T3" fmla="*/ 229 h 359"/>
                  <a:gd name="T4" fmla="*/ 128 w 537"/>
                  <a:gd name="T5" fmla="*/ 245 h 359"/>
                  <a:gd name="T6" fmla="*/ 0 w 537"/>
                  <a:gd name="T7" fmla="*/ 120 h 359"/>
                  <a:gd name="T8" fmla="*/ 219 w 537"/>
                  <a:gd name="T9" fmla="*/ 0 h 359"/>
                  <a:gd name="T10" fmla="*/ 419 w 537"/>
                  <a:gd name="T11" fmla="*/ 83 h 359"/>
                  <a:gd name="T12" fmla="*/ 394 w 537"/>
                  <a:gd name="T13" fmla="*/ 104 h 359"/>
                  <a:gd name="T14" fmla="*/ 214 w 537"/>
                  <a:gd name="T15" fmla="*/ 51 h 359"/>
                  <a:gd name="T16" fmla="*/ 71 w 537"/>
                  <a:gd name="T17" fmla="*/ 120 h 359"/>
                  <a:gd name="T18" fmla="*/ 157 w 537"/>
                  <a:gd name="T19" fmla="*/ 207 h 359"/>
                  <a:gd name="T20" fmla="*/ 264 w 537"/>
                  <a:gd name="T21" fmla="*/ 176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1" name="Freeform 44"/>
              <p:cNvSpPr>
                <a:spLocks/>
              </p:cNvSpPr>
              <p:nvPr/>
            </p:nvSpPr>
            <p:spPr bwMode="auto">
              <a:xfrm>
                <a:off x="1295" y="672"/>
                <a:ext cx="320" cy="240"/>
              </a:xfrm>
              <a:custGeom>
                <a:avLst/>
                <a:gdLst>
                  <a:gd name="T0" fmla="*/ 201 w 537"/>
                  <a:gd name="T1" fmla="*/ 172 h 359"/>
                  <a:gd name="T2" fmla="*/ 206 w 537"/>
                  <a:gd name="T3" fmla="*/ 225 h 359"/>
                  <a:gd name="T4" fmla="*/ 98 w 537"/>
                  <a:gd name="T5" fmla="*/ 240 h 359"/>
                  <a:gd name="T6" fmla="*/ 0 w 537"/>
                  <a:gd name="T7" fmla="*/ 118 h 359"/>
                  <a:gd name="T8" fmla="*/ 167 w 537"/>
                  <a:gd name="T9" fmla="*/ 0 h 359"/>
                  <a:gd name="T10" fmla="*/ 320 w 537"/>
                  <a:gd name="T11" fmla="*/ 82 h 359"/>
                  <a:gd name="T12" fmla="*/ 301 w 537"/>
                  <a:gd name="T13" fmla="*/ 102 h 359"/>
                  <a:gd name="T14" fmla="*/ 163 w 537"/>
                  <a:gd name="T15" fmla="*/ 50 h 359"/>
                  <a:gd name="T16" fmla="*/ 54 w 537"/>
                  <a:gd name="T17" fmla="*/ 118 h 359"/>
                  <a:gd name="T18" fmla="*/ 120 w 537"/>
                  <a:gd name="T19" fmla="*/ 203 h 359"/>
                  <a:gd name="T20" fmla="*/ 201 w 537"/>
                  <a:gd name="T21" fmla="*/ 172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2" name="Freeform 45"/>
              <p:cNvSpPr>
                <a:spLocks/>
              </p:cNvSpPr>
              <p:nvPr/>
            </p:nvSpPr>
            <p:spPr bwMode="auto">
              <a:xfrm>
                <a:off x="1770" y="789"/>
                <a:ext cx="419" cy="245"/>
              </a:xfrm>
              <a:custGeom>
                <a:avLst/>
                <a:gdLst>
                  <a:gd name="T0" fmla="*/ 241 w 419"/>
                  <a:gd name="T1" fmla="*/ 171 h 245"/>
                  <a:gd name="T2" fmla="*/ 260 w 419"/>
                  <a:gd name="T3" fmla="*/ 217 h 245"/>
                  <a:gd name="T4" fmla="*/ 291 w 419"/>
                  <a:gd name="T5" fmla="*/ 245 h 245"/>
                  <a:gd name="T6" fmla="*/ 419 w 419"/>
                  <a:gd name="T7" fmla="*/ 120 h 245"/>
                  <a:gd name="T8" fmla="*/ 200 w 419"/>
                  <a:gd name="T9" fmla="*/ 0 h 245"/>
                  <a:gd name="T10" fmla="*/ 0 w 419"/>
                  <a:gd name="T11" fmla="*/ 83 h 245"/>
                  <a:gd name="T12" fmla="*/ 25 w 419"/>
                  <a:gd name="T13" fmla="*/ 104 h 245"/>
                  <a:gd name="T14" fmla="*/ 205 w 419"/>
                  <a:gd name="T15" fmla="*/ 51 h 245"/>
                  <a:gd name="T16" fmla="*/ 348 w 419"/>
                  <a:gd name="T17" fmla="*/ 120 h 245"/>
                  <a:gd name="T18" fmla="*/ 262 w 419"/>
                  <a:gd name="T19" fmla="*/ 207 h 245"/>
                  <a:gd name="T20" fmla="*/ 241 w 419"/>
                  <a:gd name="T21" fmla="*/ 171 h 2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19"/>
                  <a:gd name="T34" fmla="*/ 0 h 245"/>
                  <a:gd name="T35" fmla="*/ 419 w 419"/>
                  <a:gd name="T36" fmla="*/ 245 h 24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19" h="245">
                    <a:moveTo>
                      <a:pt x="241" y="171"/>
                    </a:moveTo>
                    <a:lnTo>
                      <a:pt x="260" y="217"/>
                    </a:lnTo>
                    <a:lnTo>
                      <a:pt x="291" y="245"/>
                    </a:lnTo>
                    <a:lnTo>
                      <a:pt x="419" y="120"/>
                    </a:lnTo>
                    <a:lnTo>
                      <a:pt x="200" y="0"/>
                    </a:lnTo>
                    <a:lnTo>
                      <a:pt x="0" y="83"/>
                    </a:lnTo>
                    <a:lnTo>
                      <a:pt x="25" y="104"/>
                    </a:lnTo>
                    <a:lnTo>
                      <a:pt x="205" y="51"/>
                    </a:lnTo>
                    <a:lnTo>
                      <a:pt x="348" y="120"/>
                    </a:lnTo>
                    <a:lnTo>
                      <a:pt x="262" y="207"/>
                    </a:lnTo>
                    <a:lnTo>
                      <a:pt x="241" y="171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" name="Freeform 46"/>
              <p:cNvSpPr>
                <a:spLocks/>
              </p:cNvSpPr>
              <p:nvPr/>
            </p:nvSpPr>
            <p:spPr bwMode="auto">
              <a:xfrm>
                <a:off x="1673" y="669"/>
                <a:ext cx="320" cy="240"/>
              </a:xfrm>
              <a:custGeom>
                <a:avLst/>
                <a:gdLst>
                  <a:gd name="T0" fmla="*/ 201 w 320"/>
                  <a:gd name="T1" fmla="*/ 172 h 240"/>
                  <a:gd name="T2" fmla="*/ 274 w 320"/>
                  <a:gd name="T3" fmla="*/ 227 h 240"/>
                  <a:gd name="T4" fmla="*/ 222 w 320"/>
                  <a:gd name="T5" fmla="*/ 240 h 240"/>
                  <a:gd name="T6" fmla="*/ 320 w 320"/>
                  <a:gd name="T7" fmla="*/ 118 h 240"/>
                  <a:gd name="T8" fmla="*/ 153 w 320"/>
                  <a:gd name="T9" fmla="*/ 0 h 240"/>
                  <a:gd name="T10" fmla="*/ 0 w 320"/>
                  <a:gd name="T11" fmla="*/ 82 h 240"/>
                  <a:gd name="T12" fmla="*/ 19 w 320"/>
                  <a:gd name="T13" fmla="*/ 102 h 240"/>
                  <a:gd name="T14" fmla="*/ 157 w 320"/>
                  <a:gd name="T15" fmla="*/ 50 h 240"/>
                  <a:gd name="T16" fmla="*/ 266 w 320"/>
                  <a:gd name="T17" fmla="*/ 118 h 240"/>
                  <a:gd name="T18" fmla="*/ 200 w 320"/>
                  <a:gd name="T19" fmla="*/ 203 h 240"/>
                  <a:gd name="T20" fmla="*/ 201 w 320"/>
                  <a:gd name="T21" fmla="*/ 172 h 24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0"/>
                  <a:gd name="T34" fmla="*/ 0 h 240"/>
                  <a:gd name="T35" fmla="*/ 320 w 320"/>
                  <a:gd name="T36" fmla="*/ 240 h 24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0" h="240">
                    <a:moveTo>
                      <a:pt x="201" y="172"/>
                    </a:moveTo>
                    <a:lnTo>
                      <a:pt x="274" y="227"/>
                    </a:lnTo>
                    <a:lnTo>
                      <a:pt x="222" y="240"/>
                    </a:lnTo>
                    <a:lnTo>
                      <a:pt x="320" y="118"/>
                    </a:lnTo>
                    <a:lnTo>
                      <a:pt x="153" y="0"/>
                    </a:lnTo>
                    <a:lnTo>
                      <a:pt x="0" y="82"/>
                    </a:lnTo>
                    <a:lnTo>
                      <a:pt x="19" y="102"/>
                    </a:lnTo>
                    <a:lnTo>
                      <a:pt x="157" y="50"/>
                    </a:lnTo>
                    <a:lnTo>
                      <a:pt x="266" y="118"/>
                    </a:lnTo>
                    <a:lnTo>
                      <a:pt x="200" y="203"/>
                    </a:lnTo>
                    <a:lnTo>
                      <a:pt x="201" y="172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4" name="Freeform 47"/>
              <p:cNvSpPr>
                <a:spLocks/>
              </p:cNvSpPr>
              <p:nvPr/>
            </p:nvSpPr>
            <p:spPr bwMode="auto">
              <a:xfrm>
                <a:off x="1873" y="854"/>
                <a:ext cx="537" cy="359"/>
              </a:xfrm>
              <a:custGeom>
                <a:avLst/>
                <a:gdLst>
                  <a:gd name="T0" fmla="*/ 349 w 537"/>
                  <a:gd name="T1" fmla="*/ 316 h 359"/>
                  <a:gd name="T2" fmla="*/ 330 w 537"/>
                  <a:gd name="T3" fmla="*/ 307 h 359"/>
                  <a:gd name="T4" fmla="*/ 321 w 537"/>
                  <a:gd name="T5" fmla="*/ 344 h 359"/>
                  <a:gd name="T6" fmla="*/ 373 w 537"/>
                  <a:gd name="T7" fmla="*/ 359 h 359"/>
                  <a:gd name="T8" fmla="*/ 537 w 537"/>
                  <a:gd name="T9" fmla="*/ 176 h 359"/>
                  <a:gd name="T10" fmla="*/ 256 w 537"/>
                  <a:gd name="T11" fmla="*/ 0 h 359"/>
                  <a:gd name="T12" fmla="*/ 0 w 537"/>
                  <a:gd name="T13" fmla="*/ 122 h 359"/>
                  <a:gd name="T14" fmla="*/ 32 w 537"/>
                  <a:gd name="T15" fmla="*/ 153 h 359"/>
                  <a:gd name="T16" fmla="*/ 263 w 537"/>
                  <a:gd name="T17" fmla="*/ 75 h 359"/>
                  <a:gd name="T18" fmla="*/ 446 w 537"/>
                  <a:gd name="T19" fmla="*/ 176 h 359"/>
                  <a:gd name="T20" fmla="*/ 336 w 537"/>
                  <a:gd name="T21" fmla="*/ 304 h 359"/>
                  <a:gd name="T22" fmla="*/ 349 w 537"/>
                  <a:gd name="T23" fmla="*/ 289 h 359"/>
                  <a:gd name="T24" fmla="*/ 330 w 537"/>
                  <a:gd name="T25" fmla="*/ 289 h 359"/>
                  <a:gd name="T26" fmla="*/ 312 w 537"/>
                  <a:gd name="T27" fmla="*/ 289 h 359"/>
                  <a:gd name="T28" fmla="*/ 349 w 537"/>
                  <a:gd name="T29" fmla="*/ 316 h 3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37"/>
                  <a:gd name="T46" fmla="*/ 0 h 359"/>
                  <a:gd name="T47" fmla="*/ 537 w 537"/>
                  <a:gd name="T48" fmla="*/ 359 h 3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37" h="359">
                    <a:moveTo>
                      <a:pt x="349" y="316"/>
                    </a:moveTo>
                    <a:lnTo>
                      <a:pt x="330" y="307"/>
                    </a:lnTo>
                    <a:lnTo>
                      <a:pt x="321" y="344"/>
                    </a:lnTo>
                    <a:lnTo>
                      <a:pt x="373" y="359"/>
                    </a:lnTo>
                    <a:lnTo>
                      <a:pt x="537" y="176"/>
                    </a:lnTo>
                    <a:lnTo>
                      <a:pt x="256" y="0"/>
                    </a:lnTo>
                    <a:lnTo>
                      <a:pt x="0" y="122"/>
                    </a:lnTo>
                    <a:lnTo>
                      <a:pt x="32" y="153"/>
                    </a:lnTo>
                    <a:lnTo>
                      <a:pt x="263" y="75"/>
                    </a:lnTo>
                    <a:lnTo>
                      <a:pt x="446" y="176"/>
                    </a:lnTo>
                    <a:lnTo>
                      <a:pt x="336" y="304"/>
                    </a:lnTo>
                    <a:lnTo>
                      <a:pt x="349" y="289"/>
                    </a:lnTo>
                    <a:lnTo>
                      <a:pt x="330" y="289"/>
                    </a:lnTo>
                    <a:lnTo>
                      <a:pt x="312" y="289"/>
                    </a:lnTo>
                    <a:lnTo>
                      <a:pt x="349" y="31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69" name="Title 6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Faulty Sets</a:t>
            </a:r>
            <a:endParaRPr lang="en-US" dirty="0"/>
          </a:p>
        </p:txBody>
      </p:sp>
      <p:sp>
        <p:nvSpPr>
          <p:cNvPr id="70" name="Text Box 122"/>
          <p:cNvSpPr txBox="1">
            <a:spLocks noChangeArrowheads="1"/>
          </p:cNvSpPr>
          <p:nvPr/>
        </p:nvSpPr>
        <p:spPr bwMode="auto">
          <a:xfrm>
            <a:off x="5098409" y="1921069"/>
            <a:ext cx="242406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These can fail</a:t>
            </a:r>
          </a:p>
        </p:txBody>
      </p:sp>
      <p:cxnSp>
        <p:nvCxnSpPr>
          <p:cNvPr id="72" name="Straight Arrow Connector 71"/>
          <p:cNvCxnSpPr/>
          <p:nvPr/>
        </p:nvCxnSpPr>
        <p:spPr bwMode="auto">
          <a:xfrm rot="10800000" flipV="1">
            <a:off x="2234243" y="2199736"/>
            <a:ext cx="2700067" cy="379562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3" name="Straight Arrow Connector 72"/>
          <p:cNvCxnSpPr/>
          <p:nvPr/>
        </p:nvCxnSpPr>
        <p:spPr bwMode="auto">
          <a:xfrm rot="10800000" flipV="1">
            <a:off x="3680606" y="2311878"/>
            <a:ext cx="1339968" cy="540589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5" name="Text Box 122"/>
          <p:cNvSpPr txBox="1">
            <a:spLocks noChangeArrowheads="1"/>
          </p:cNvSpPr>
          <p:nvPr/>
        </p:nvSpPr>
        <p:spPr bwMode="auto">
          <a:xfrm>
            <a:off x="1678640" y="5101342"/>
            <a:ext cx="170110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Or this …</a:t>
            </a:r>
          </a:p>
        </p:txBody>
      </p:sp>
      <p:cxnSp>
        <p:nvCxnSpPr>
          <p:cNvPr id="77" name="Straight Arrow Connector 76"/>
          <p:cNvCxnSpPr/>
          <p:nvPr/>
        </p:nvCxnSpPr>
        <p:spPr bwMode="auto">
          <a:xfrm flipV="1">
            <a:off x="3585714" y="5434642"/>
            <a:ext cx="2107720" cy="14376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5563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5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itle 6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Faulty Sets Closed under Containment</a:t>
            </a:r>
            <a:endParaRPr lang="en-US" dirty="0"/>
          </a:p>
        </p:txBody>
      </p:sp>
      <p:sp>
        <p:nvSpPr>
          <p:cNvPr id="70" name="Text Box 122"/>
          <p:cNvSpPr txBox="1">
            <a:spLocks noChangeArrowheads="1"/>
          </p:cNvSpPr>
          <p:nvPr/>
        </p:nvSpPr>
        <p:spPr bwMode="auto">
          <a:xfrm>
            <a:off x="5154642" y="1921069"/>
            <a:ext cx="288091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If both can fail …</a:t>
            </a:r>
          </a:p>
        </p:txBody>
      </p:sp>
      <p:cxnSp>
        <p:nvCxnSpPr>
          <p:cNvPr id="72" name="Straight Arrow Connector 71"/>
          <p:cNvCxnSpPr/>
          <p:nvPr/>
        </p:nvCxnSpPr>
        <p:spPr bwMode="auto">
          <a:xfrm rot="10800000" flipV="1">
            <a:off x="2234243" y="2199736"/>
            <a:ext cx="2700067" cy="379562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3" name="Straight Arrow Connector 72"/>
          <p:cNvCxnSpPr/>
          <p:nvPr/>
        </p:nvCxnSpPr>
        <p:spPr bwMode="auto">
          <a:xfrm rot="10800000" flipV="1">
            <a:off x="3680606" y="2311878"/>
            <a:ext cx="1339968" cy="540589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5" name="Text Box 122"/>
          <p:cNvSpPr txBox="1">
            <a:spLocks noChangeArrowheads="1"/>
          </p:cNvSpPr>
          <p:nvPr/>
        </p:nvSpPr>
        <p:spPr bwMode="auto">
          <a:xfrm>
            <a:off x="776326" y="5196233"/>
            <a:ext cx="276389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So can only one</a:t>
            </a:r>
          </a:p>
        </p:txBody>
      </p:sp>
      <p:cxnSp>
        <p:nvCxnSpPr>
          <p:cNvPr id="77" name="Straight Arrow Connector 76"/>
          <p:cNvCxnSpPr>
            <a:endCxn id="50" idx="2"/>
          </p:cNvCxnSpPr>
          <p:nvPr/>
        </p:nvCxnSpPr>
        <p:spPr bwMode="auto">
          <a:xfrm flipV="1">
            <a:off x="3585714" y="4768200"/>
            <a:ext cx="2008364" cy="680818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76" name="Group 67"/>
          <p:cNvGrpSpPr/>
          <p:nvPr/>
        </p:nvGrpSpPr>
        <p:grpSpPr>
          <a:xfrm>
            <a:off x="1217370" y="2370258"/>
            <a:ext cx="3075277" cy="1969760"/>
            <a:chOff x="3325091" y="1096424"/>
            <a:chExt cx="3075277" cy="1969760"/>
          </a:xfrm>
        </p:grpSpPr>
        <p:sp>
          <p:nvSpPr>
            <p:cNvPr id="78" name="AutoShape 2"/>
            <p:cNvSpPr>
              <a:spLocks noChangeArrowheads="1"/>
            </p:cNvSpPr>
            <p:nvPr/>
          </p:nvSpPr>
          <p:spPr bwMode="auto">
            <a:xfrm>
              <a:off x="4500820" y="1134083"/>
              <a:ext cx="1899548" cy="1160409"/>
            </a:xfrm>
            <a:custGeom>
              <a:avLst/>
              <a:gdLst>
                <a:gd name="T0" fmla="*/ 516665665 w 21600"/>
                <a:gd name="T1" fmla="*/ 0 h 21600"/>
                <a:gd name="T2" fmla="*/ 151315970 w 21600"/>
                <a:gd name="T3" fmla="*/ 56468592 h 21600"/>
                <a:gd name="T4" fmla="*/ 0 w 21600"/>
                <a:gd name="T5" fmla="*/ 192810918 h 21600"/>
                <a:gd name="T6" fmla="*/ 151315970 w 21600"/>
                <a:gd name="T7" fmla="*/ 329153127 h 21600"/>
                <a:gd name="T8" fmla="*/ 516665665 w 21600"/>
                <a:gd name="T9" fmla="*/ 385621569 h 21600"/>
                <a:gd name="T10" fmla="*/ 882015196 w 21600"/>
                <a:gd name="T11" fmla="*/ 329153127 h 21600"/>
                <a:gd name="T12" fmla="*/ 1033331330 w 21600"/>
                <a:gd name="T13" fmla="*/ 192810918 h 21600"/>
                <a:gd name="T14" fmla="*/ 882015196 w 21600"/>
                <a:gd name="T15" fmla="*/ 5646859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06" y="10800"/>
                  </a:moveTo>
                  <a:cubicBezTo>
                    <a:pt x="1806" y="15767"/>
                    <a:pt x="5833" y="19794"/>
                    <a:pt x="10800" y="19794"/>
                  </a:cubicBezTo>
                  <a:cubicBezTo>
                    <a:pt x="15767" y="19794"/>
                    <a:pt x="19794" y="15767"/>
                    <a:pt x="19794" y="10800"/>
                  </a:cubicBezTo>
                  <a:cubicBezTo>
                    <a:pt x="19794" y="5833"/>
                    <a:pt x="15767" y="1806"/>
                    <a:pt x="10800" y="1806"/>
                  </a:cubicBezTo>
                  <a:cubicBezTo>
                    <a:pt x="5833" y="1806"/>
                    <a:pt x="1806" y="5833"/>
                    <a:pt x="1806" y="10800"/>
                  </a:cubicBezTo>
                  <a:close/>
                </a:path>
              </a:pathLst>
            </a:custGeom>
            <a:solidFill>
              <a:schemeClr val="accent1">
                <a:alpha val="23921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" name="AutoShape 3"/>
            <p:cNvSpPr>
              <a:spLocks noChangeArrowheads="1"/>
            </p:cNvSpPr>
            <p:nvPr/>
          </p:nvSpPr>
          <p:spPr bwMode="auto">
            <a:xfrm>
              <a:off x="3985720" y="1905775"/>
              <a:ext cx="1899548" cy="1160409"/>
            </a:xfrm>
            <a:custGeom>
              <a:avLst/>
              <a:gdLst>
                <a:gd name="T0" fmla="*/ 516665665 w 21600"/>
                <a:gd name="T1" fmla="*/ 0 h 21600"/>
                <a:gd name="T2" fmla="*/ 151315970 w 21600"/>
                <a:gd name="T3" fmla="*/ 56468592 h 21600"/>
                <a:gd name="T4" fmla="*/ 0 w 21600"/>
                <a:gd name="T5" fmla="*/ 192810918 h 21600"/>
                <a:gd name="T6" fmla="*/ 151315970 w 21600"/>
                <a:gd name="T7" fmla="*/ 329153127 h 21600"/>
                <a:gd name="T8" fmla="*/ 516665665 w 21600"/>
                <a:gd name="T9" fmla="*/ 385621569 h 21600"/>
                <a:gd name="T10" fmla="*/ 882015196 w 21600"/>
                <a:gd name="T11" fmla="*/ 329153127 h 21600"/>
                <a:gd name="T12" fmla="*/ 1033331330 w 21600"/>
                <a:gd name="T13" fmla="*/ 192810918 h 21600"/>
                <a:gd name="T14" fmla="*/ 882015196 w 21600"/>
                <a:gd name="T15" fmla="*/ 5646859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06" y="10800"/>
                  </a:moveTo>
                  <a:cubicBezTo>
                    <a:pt x="1806" y="15767"/>
                    <a:pt x="5833" y="19794"/>
                    <a:pt x="10800" y="19794"/>
                  </a:cubicBezTo>
                  <a:cubicBezTo>
                    <a:pt x="15767" y="19794"/>
                    <a:pt x="19794" y="15767"/>
                    <a:pt x="19794" y="10800"/>
                  </a:cubicBezTo>
                  <a:cubicBezTo>
                    <a:pt x="19794" y="5833"/>
                    <a:pt x="15767" y="1806"/>
                    <a:pt x="10800" y="1806"/>
                  </a:cubicBezTo>
                  <a:cubicBezTo>
                    <a:pt x="5833" y="1806"/>
                    <a:pt x="1806" y="5833"/>
                    <a:pt x="1806" y="10800"/>
                  </a:cubicBezTo>
                  <a:close/>
                </a:path>
              </a:pathLst>
            </a:custGeom>
            <a:solidFill>
              <a:schemeClr val="accent2">
                <a:alpha val="23921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AutoShape 5"/>
            <p:cNvSpPr>
              <a:spLocks noChangeArrowheads="1"/>
            </p:cNvSpPr>
            <p:nvPr/>
          </p:nvSpPr>
          <p:spPr bwMode="auto">
            <a:xfrm>
              <a:off x="3325091" y="1096424"/>
              <a:ext cx="1899548" cy="1160409"/>
            </a:xfrm>
            <a:custGeom>
              <a:avLst/>
              <a:gdLst>
                <a:gd name="T0" fmla="*/ 516665665 w 21600"/>
                <a:gd name="T1" fmla="*/ 0 h 21600"/>
                <a:gd name="T2" fmla="*/ 151315970 w 21600"/>
                <a:gd name="T3" fmla="*/ 56468592 h 21600"/>
                <a:gd name="T4" fmla="*/ 0 w 21600"/>
                <a:gd name="T5" fmla="*/ 192810918 h 21600"/>
                <a:gd name="T6" fmla="*/ 151315970 w 21600"/>
                <a:gd name="T7" fmla="*/ 329153127 h 21600"/>
                <a:gd name="T8" fmla="*/ 516665665 w 21600"/>
                <a:gd name="T9" fmla="*/ 385621569 h 21600"/>
                <a:gd name="T10" fmla="*/ 882015196 w 21600"/>
                <a:gd name="T11" fmla="*/ 329153127 h 21600"/>
                <a:gd name="T12" fmla="*/ 1033331330 w 21600"/>
                <a:gd name="T13" fmla="*/ 192810918 h 21600"/>
                <a:gd name="T14" fmla="*/ 882015196 w 21600"/>
                <a:gd name="T15" fmla="*/ 5646859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06" y="10800"/>
                  </a:moveTo>
                  <a:cubicBezTo>
                    <a:pt x="1806" y="15767"/>
                    <a:pt x="5833" y="19794"/>
                    <a:pt x="10800" y="19794"/>
                  </a:cubicBezTo>
                  <a:cubicBezTo>
                    <a:pt x="15767" y="19794"/>
                    <a:pt x="19794" y="15767"/>
                    <a:pt x="19794" y="10800"/>
                  </a:cubicBezTo>
                  <a:cubicBezTo>
                    <a:pt x="19794" y="5833"/>
                    <a:pt x="15767" y="1806"/>
                    <a:pt x="10800" y="1806"/>
                  </a:cubicBezTo>
                  <a:cubicBezTo>
                    <a:pt x="5833" y="1806"/>
                    <a:pt x="1806" y="5833"/>
                    <a:pt x="1806" y="10800"/>
                  </a:cubicBezTo>
                  <a:close/>
                </a:path>
              </a:pathLst>
            </a:custGeom>
            <a:solidFill>
              <a:srgbClr val="FF7C80">
                <a:alpha val="23921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81" name="Group 38"/>
            <p:cNvGrpSpPr>
              <a:grpSpLocks/>
            </p:cNvGrpSpPr>
            <p:nvPr/>
          </p:nvGrpSpPr>
          <p:grpSpPr bwMode="auto">
            <a:xfrm>
              <a:off x="3764465" y="1442344"/>
              <a:ext cx="711694" cy="428293"/>
              <a:chOff x="1295" y="669"/>
              <a:chExt cx="1115" cy="671"/>
            </a:xfrm>
          </p:grpSpPr>
          <p:sp>
            <p:nvSpPr>
              <p:cNvPr id="101" name="Freeform 39"/>
              <p:cNvSpPr>
                <a:spLocks/>
              </p:cNvSpPr>
              <p:nvPr/>
            </p:nvSpPr>
            <p:spPr bwMode="auto">
              <a:xfrm>
                <a:off x="1344" y="720"/>
                <a:ext cx="912" cy="480"/>
              </a:xfrm>
              <a:custGeom>
                <a:avLst/>
                <a:gdLst>
                  <a:gd name="T0" fmla="*/ 0 w 912"/>
                  <a:gd name="T1" fmla="*/ 0 h 624"/>
                  <a:gd name="T2" fmla="*/ 384 w 912"/>
                  <a:gd name="T3" fmla="*/ 480 h 624"/>
                  <a:gd name="T4" fmla="*/ 912 w 912"/>
                  <a:gd name="T5" fmla="*/ 480 h 624"/>
                  <a:gd name="T6" fmla="*/ 384 w 912"/>
                  <a:gd name="T7" fmla="*/ 0 h 624"/>
                  <a:gd name="T8" fmla="*/ 0 w 912"/>
                  <a:gd name="T9" fmla="*/ 0 h 6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2"/>
                  <a:gd name="T16" fmla="*/ 0 h 624"/>
                  <a:gd name="T17" fmla="*/ 912 w 912"/>
                  <a:gd name="T18" fmla="*/ 624 h 6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2" h="624">
                    <a:moveTo>
                      <a:pt x="0" y="0"/>
                    </a:moveTo>
                    <a:lnTo>
                      <a:pt x="384" y="624"/>
                    </a:lnTo>
                    <a:lnTo>
                      <a:pt x="912" y="624"/>
                    </a:lnTo>
                    <a:lnTo>
                      <a:pt x="38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DDDD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" name="Rectangle 40"/>
              <p:cNvSpPr>
                <a:spLocks noChangeArrowheads="1"/>
              </p:cNvSpPr>
              <p:nvPr/>
            </p:nvSpPr>
            <p:spPr bwMode="auto">
              <a:xfrm>
                <a:off x="1728" y="1200"/>
                <a:ext cx="530" cy="140"/>
              </a:xfrm>
              <a:prstGeom prst="rect">
                <a:avLst/>
              </a:prstGeom>
              <a:solidFill>
                <a:srgbClr val="DDDDDD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" name="Freeform 41"/>
              <p:cNvSpPr>
                <a:spLocks/>
              </p:cNvSpPr>
              <p:nvPr/>
            </p:nvSpPr>
            <p:spPr bwMode="auto">
              <a:xfrm>
                <a:off x="1335" y="720"/>
                <a:ext cx="393" cy="615"/>
              </a:xfrm>
              <a:custGeom>
                <a:avLst/>
                <a:gdLst>
                  <a:gd name="T0" fmla="*/ 9 w 393"/>
                  <a:gd name="T1" fmla="*/ 0 h 615"/>
                  <a:gd name="T2" fmla="*/ 0 w 393"/>
                  <a:gd name="T3" fmla="*/ 121 h 615"/>
                  <a:gd name="T4" fmla="*/ 393 w 393"/>
                  <a:gd name="T5" fmla="*/ 615 h 615"/>
                  <a:gd name="T6" fmla="*/ 393 w 393"/>
                  <a:gd name="T7" fmla="*/ 480 h 615"/>
                  <a:gd name="T8" fmla="*/ 9 w 393"/>
                  <a:gd name="T9" fmla="*/ 0 h 6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3"/>
                  <a:gd name="T16" fmla="*/ 0 h 615"/>
                  <a:gd name="T17" fmla="*/ 393 w 393"/>
                  <a:gd name="T18" fmla="*/ 615 h 6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3" h="615">
                    <a:moveTo>
                      <a:pt x="9" y="0"/>
                    </a:moveTo>
                    <a:lnTo>
                      <a:pt x="0" y="121"/>
                    </a:lnTo>
                    <a:lnTo>
                      <a:pt x="393" y="615"/>
                    </a:lnTo>
                    <a:lnTo>
                      <a:pt x="393" y="48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DDDDDD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" name="Freeform 42"/>
              <p:cNvSpPr>
                <a:spLocks/>
              </p:cNvSpPr>
              <p:nvPr/>
            </p:nvSpPr>
            <p:spPr bwMode="auto">
              <a:xfrm>
                <a:off x="1335" y="912"/>
                <a:ext cx="537" cy="359"/>
              </a:xfrm>
              <a:custGeom>
                <a:avLst/>
                <a:gdLst>
                  <a:gd name="T0" fmla="*/ 338 w 537"/>
                  <a:gd name="T1" fmla="*/ 258 h 359"/>
                  <a:gd name="T2" fmla="*/ 345 w 537"/>
                  <a:gd name="T3" fmla="*/ 336 h 359"/>
                  <a:gd name="T4" fmla="*/ 164 w 537"/>
                  <a:gd name="T5" fmla="*/ 359 h 359"/>
                  <a:gd name="T6" fmla="*/ 0 w 537"/>
                  <a:gd name="T7" fmla="*/ 176 h 359"/>
                  <a:gd name="T8" fmla="*/ 281 w 537"/>
                  <a:gd name="T9" fmla="*/ 0 h 359"/>
                  <a:gd name="T10" fmla="*/ 537 w 537"/>
                  <a:gd name="T11" fmla="*/ 122 h 359"/>
                  <a:gd name="T12" fmla="*/ 505 w 537"/>
                  <a:gd name="T13" fmla="*/ 153 h 359"/>
                  <a:gd name="T14" fmla="*/ 274 w 537"/>
                  <a:gd name="T15" fmla="*/ 75 h 359"/>
                  <a:gd name="T16" fmla="*/ 91 w 537"/>
                  <a:gd name="T17" fmla="*/ 176 h 359"/>
                  <a:gd name="T18" fmla="*/ 201 w 537"/>
                  <a:gd name="T19" fmla="*/ 304 h 359"/>
                  <a:gd name="T20" fmla="*/ 338 w 537"/>
                  <a:gd name="T21" fmla="*/ 258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" name="Freeform 43"/>
              <p:cNvSpPr>
                <a:spLocks/>
              </p:cNvSpPr>
              <p:nvPr/>
            </p:nvSpPr>
            <p:spPr bwMode="auto">
              <a:xfrm>
                <a:off x="1309" y="789"/>
                <a:ext cx="419" cy="245"/>
              </a:xfrm>
              <a:custGeom>
                <a:avLst/>
                <a:gdLst>
                  <a:gd name="T0" fmla="*/ 264 w 537"/>
                  <a:gd name="T1" fmla="*/ 176 h 359"/>
                  <a:gd name="T2" fmla="*/ 269 w 537"/>
                  <a:gd name="T3" fmla="*/ 229 h 359"/>
                  <a:gd name="T4" fmla="*/ 128 w 537"/>
                  <a:gd name="T5" fmla="*/ 245 h 359"/>
                  <a:gd name="T6" fmla="*/ 0 w 537"/>
                  <a:gd name="T7" fmla="*/ 120 h 359"/>
                  <a:gd name="T8" fmla="*/ 219 w 537"/>
                  <a:gd name="T9" fmla="*/ 0 h 359"/>
                  <a:gd name="T10" fmla="*/ 419 w 537"/>
                  <a:gd name="T11" fmla="*/ 83 h 359"/>
                  <a:gd name="T12" fmla="*/ 394 w 537"/>
                  <a:gd name="T13" fmla="*/ 104 h 359"/>
                  <a:gd name="T14" fmla="*/ 214 w 537"/>
                  <a:gd name="T15" fmla="*/ 51 h 359"/>
                  <a:gd name="T16" fmla="*/ 71 w 537"/>
                  <a:gd name="T17" fmla="*/ 120 h 359"/>
                  <a:gd name="T18" fmla="*/ 157 w 537"/>
                  <a:gd name="T19" fmla="*/ 207 h 359"/>
                  <a:gd name="T20" fmla="*/ 264 w 537"/>
                  <a:gd name="T21" fmla="*/ 176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6" name="Freeform 44"/>
              <p:cNvSpPr>
                <a:spLocks/>
              </p:cNvSpPr>
              <p:nvPr/>
            </p:nvSpPr>
            <p:spPr bwMode="auto">
              <a:xfrm>
                <a:off x="1295" y="672"/>
                <a:ext cx="320" cy="240"/>
              </a:xfrm>
              <a:custGeom>
                <a:avLst/>
                <a:gdLst>
                  <a:gd name="T0" fmla="*/ 201 w 537"/>
                  <a:gd name="T1" fmla="*/ 172 h 359"/>
                  <a:gd name="T2" fmla="*/ 206 w 537"/>
                  <a:gd name="T3" fmla="*/ 225 h 359"/>
                  <a:gd name="T4" fmla="*/ 98 w 537"/>
                  <a:gd name="T5" fmla="*/ 240 h 359"/>
                  <a:gd name="T6" fmla="*/ 0 w 537"/>
                  <a:gd name="T7" fmla="*/ 118 h 359"/>
                  <a:gd name="T8" fmla="*/ 167 w 537"/>
                  <a:gd name="T9" fmla="*/ 0 h 359"/>
                  <a:gd name="T10" fmla="*/ 320 w 537"/>
                  <a:gd name="T11" fmla="*/ 82 h 359"/>
                  <a:gd name="T12" fmla="*/ 301 w 537"/>
                  <a:gd name="T13" fmla="*/ 102 h 359"/>
                  <a:gd name="T14" fmla="*/ 163 w 537"/>
                  <a:gd name="T15" fmla="*/ 50 h 359"/>
                  <a:gd name="T16" fmla="*/ 54 w 537"/>
                  <a:gd name="T17" fmla="*/ 118 h 359"/>
                  <a:gd name="T18" fmla="*/ 120 w 537"/>
                  <a:gd name="T19" fmla="*/ 203 h 359"/>
                  <a:gd name="T20" fmla="*/ 201 w 537"/>
                  <a:gd name="T21" fmla="*/ 172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7" name="Freeform 45"/>
              <p:cNvSpPr>
                <a:spLocks/>
              </p:cNvSpPr>
              <p:nvPr/>
            </p:nvSpPr>
            <p:spPr bwMode="auto">
              <a:xfrm>
                <a:off x="1770" y="789"/>
                <a:ext cx="419" cy="245"/>
              </a:xfrm>
              <a:custGeom>
                <a:avLst/>
                <a:gdLst>
                  <a:gd name="T0" fmla="*/ 241 w 419"/>
                  <a:gd name="T1" fmla="*/ 171 h 245"/>
                  <a:gd name="T2" fmla="*/ 260 w 419"/>
                  <a:gd name="T3" fmla="*/ 217 h 245"/>
                  <a:gd name="T4" fmla="*/ 291 w 419"/>
                  <a:gd name="T5" fmla="*/ 245 h 245"/>
                  <a:gd name="T6" fmla="*/ 419 w 419"/>
                  <a:gd name="T7" fmla="*/ 120 h 245"/>
                  <a:gd name="T8" fmla="*/ 200 w 419"/>
                  <a:gd name="T9" fmla="*/ 0 h 245"/>
                  <a:gd name="T10" fmla="*/ 0 w 419"/>
                  <a:gd name="T11" fmla="*/ 83 h 245"/>
                  <a:gd name="T12" fmla="*/ 25 w 419"/>
                  <a:gd name="T13" fmla="*/ 104 h 245"/>
                  <a:gd name="T14" fmla="*/ 205 w 419"/>
                  <a:gd name="T15" fmla="*/ 51 h 245"/>
                  <a:gd name="T16" fmla="*/ 348 w 419"/>
                  <a:gd name="T17" fmla="*/ 120 h 245"/>
                  <a:gd name="T18" fmla="*/ 262 w 419"/>
                  <a:gd name="T19" fmla="*/ 207 h 245"/>
                  <a:gd name="T20" fmla="*/ 241 w 419"/>
                  <a:gd name="T21" fmla="*/ 171 h 2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19"/>
                  <a:gd name="T34" fmla="*/ 0 h 245"/>
                  <a:gd name="T35" fmla="*/ 419 w 419"/>
                  <a:gd name="T36" fmla="*/ 245 h 24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19" h="245">
                    <a:moveTo>
                      <a:pt x="241" y="171"/>
                    </a:moveTo>
                    <a:lnTo>
                      <a:pt x="260" y="217"/>
                    </a:lnTo>
                    <a:lnTo>
                      <a:pt x="291" y="245"/>
                    </a:lnTo>
                    <a:lnTo>
                      <a:pt x="419" y="120"/>
                    </a:lnTo>
                    <a:lnTo>
                      <a:pt x="200" y="0"/>
                    </a:lnTo>
                    <a:lnTo>
                      <a:pt x="0" y="83"/>
                    </a:lnTo>
                    <a:lnTo>
                      <a:pt x="25" y="104"/>
                    </a:lnTo>
                    <a:lnTo>
                      <a:pt x="205" y="51"/>
                    </a:lnTo>
                    <a:lnTo>
                      <a:pt x="348" y="120"/>
                    </a:lnTo>
                    <a:lnTo>
                      <a:pt x="262" y="207"/>
                    </a:lnTo>
                    <a:lnTo>
                      <a:pt x="241" y="171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8" name="Freeform 46"/>
              <p:cNvSpPr>
                <a:spLocks/>
              </p:cNvSpPr>
              <p:nvPr/>
            </p:nvSpPr>
            <p:spPr bwMode="auto">
              <a:xfrm>
                <a:off x="1673" y="669"/>
                <a:ext cx="320" cy="240"/>
              </a:xfrm>
              <a:custGeom>
                <a:avLst/>
                <a:gdLst>
                  <a:gd name="T0" fmla="*/ 201 w 320"/>
                  <a:gd name="T1" fmla="*/ 172 h 240"/>
                  <a:gd name="T2" fmla="*/ 274 w 320"/>
                  <a:gd name="T3" fmla="*/ 227 h 240"/>
                  <a:gd name="T4" fmla="*/ 222 w 320"/>
                  <a:gd name="T5" fmla="*/ 240 h 240"/>
                  <a:gd name="T6" fmla="*/ 320 w 320"/>
                  <a:gd name="T7" fmla="*/ 118 h 240"/>
                  <a:gd name="T8" fmla="*/ 153 w 320"/>
                  <a:gd name="T9" fmla="*/ 0 h 240"/>
                  <a:gd name="T10" fmla="*/ 0 w 320"/>
                  <a:gd name="T11" fmla="*/ 82 h 240"/>
                  <a:gd name="T12" fmla="*/ 19 w 320"/>
                  <a:gd name="T13" fmla="*/ 102 h 240"/>
                  <a:gd name="T14" fmla="*/ 157 w 320"/>
                  <a:gd name="T15" fmla="*/ 50 h 240"/>
                  <a:gd name="T16" fmla="*/ 266 w 320"/>
                  <a:gd name="T17" fmla="*/ 118 h 240"/>
                  <a:gd name="T18" fmla="*/ 200 w 320"/>
                  <a:gd name="T19" fmla="*/ 203 h 240"/>
                  <a:gd name="T20" fmla="*/ 201 w 320"/>
                  <a:gd name="T21" fmla="*/ 172 h 24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0"/>
                  <a:gd name="T34" fmla="*/ 0 h 240"/>
                  <a:gd name="T35" fmla="*/ 320 w 320"/>
                  <a:gd name="T36" fmla="*/ 240 h 24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0" h="240">
                    <a:moveTo>
                      <a:pt x="201" y="172"/>
                    </a:moveTo>
                    <a:lnTo>
                      <a:pt x="274" y="227"/>
                    </a:lnTo>
                    <a:lnTo>
                      <a:pt x="222" y="240"/>
                    </a:lnTo>
                    <a:lnTo>
                      <a:pt x="320" y="118"/>
                    </a:lnTo>
                    <a:lnTo>
                      <a:pt x="153" y="0"/>
                    </a:lnTo>
                    <a:lnTo>
                      <a:pt x="0" y="82"/>
                    </a:lnTo>
                    <a:lnTo>
                      <a:pt x="19" y="102"/>
                    </a:lnTo>
                    <a:lnTo>
                      <a:pt x="157" y="50"/>
                    </a:lnTo>
                    <a:lnTo>
                      <a:pt x="266" y="118"/>
                    </a:lnTo>
                    <a:lnTo>
                      <a:pt x="200" y="203"/>
                    </a:lnTo>
                    <a:lnTo>
                      <a:pt x="201" y="172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9" name="Freeform 47"/>
              <p:cNvSpPr>
                <a:spLocks/>
              </p:cNvSpPr>
              <p:nvPr/>
            </p:nvSpPr>
            <p:spPr bwMode="auto">
              <a:xfrm>
                <a:off x="1873" y="854"/>
                <a:ext cx="537" cy="359"/>
              </a:xfrm>
              <a:custGeom>
                <a:avLst/>
                <a:gdLst>
                  <a:gd name="T0" fmla="*/ 349 w 537"/>
                  <a:gd name="T1" fmla="*/ 316 h 359"/>
                  <a:gd name="T2" fmla="*/ 330 w 537"/>
                  <a:gd name="T3" fmla="*/ 307 h 359"/>
                  <a:gd name="T4" fmla="*/ 321 w 537"/>
                  <a:gd name="T5" fmla="*/ 344 h 359"/>
                  <a:gd name="T6" fmla="*/ 373 w 537"/>
                  <a:gd name="T7" fmla="*/ 359 h 359"/>
                  <a:gd name="T8" fmla="*/ 537 w 537"/>
                  <a:gd name="T9" fmla="*/ 176 h 359"/>
                  <a:gd name="T10" fmla="*/ 256 w 537"/>
                  <a:gd name="T11" fmla="*/ 0 h 359"/>
                  <a:gd name="T12" fmla="*/ 0 w 537"/>
                  <a:gd name="T13" fmla="*/ 122 h 359"/>
                  <a:gd name="T14" fmla="*/ 32 w 537"/>
                  <a:gd name="T15" fmla="*/ 153 h 359"/>
                  <a:gd name="T16" fmla="*/ 263 w 537"/>
                  <a:gd name="T17" fmla="*/ 75 h 359"/>
                  <a:gd name="T18" fmla="*/ 446 w 537"/>
                  <a:gd name="T19" fmla="*/ 176 h 359"/>
                  <a:gd name="T20" fmla="*/ 336 w 537"/>
                  <a:gd name="T21" fmla="*/ 304 h 359"/>
                  <a:gd name="T22" fmla="*/ 349 w 537"/>
                  <a:gd name="T23" fmla="*/ 289 h 359"/>
                  <a:gd name="T24" fmla="*/ 330 w 537"/>
                  <a:gd name="T25" fmla="*/ 289 h 359"/>
                  <a:gd name="T26" fmla="*/ 312 w 537"/>
                  <a:gd name="T27" fmla="*/ 289 h 359"/>
                  <a:gd name="T28" fmla="*/ 349 w 537"/>
                  <a:gd name="T29" fmla="*/ 316 h 3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37"/>
                  <a:gd name="T46" fmla="*/ 0 h 359"/>
                  <a:gd name="T47" fmla="*/ 537 w 537"/>
                  <a:gd name="T48" fmla="*/ 359 h 3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37" h="359">
                    <a:moveTo>
                      <a:pt x="349" y="316"/>
                    </a:moveTo>
                    <a:lnTo>
                      <a:pt x="330" y="307"/>
                    </a:lnTo>
                    <a:lnTo>
                      <a:pt x="321" y="344"/>
                    </a:lnTo>
                    <a:lnTo>
                      <a:pt x="373" y="359"/>
                    </a:lnTo>
                    <a:lnTo>
                      <a:pt x="537" y="176"/>
                    </a:lnTo>
                    <a:lnTo>
                      <a:pt x="256" y="0"/>
                    </a:lnTo>
                    <a:lnTo>
                      <a:pt x="0" y="122"/>
                    </a:lnTo>
                    <a:lnTo>
                      <a:pt x="32" y="153"/>
                    </a:lnTo>
                    <a:lnTo>
                      <a:pt x="263" y="75"/>
                    </a:lnTo>
                    <a:lnTo>
                      <a:pt x="446" y="176"/>
                    </a:lnTo>
                    <a:lnTo>
                      <a:pt x="336" y="304"/>
                    </a:lnTo>
                    <a:lnTo>
                      <a:pt x="349" y="289"/>
                    </a:lnTo>
                    <a:lnTo>
                      <a:pt x="330" y="289"/>
                    </a:lnTo>
                    <a:lnTo>
                      <a:pt x="312" y="289"/>
                    </a:lnTo>
                    <a:lnTo>
                      <a:pt x="349" y="31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2" name="Group 6"/>
            <p:cNvGrpSpPr>
              <a:grpSpLocks/>
            </p:cNvGrpSpPr>
            <p:nvPr/>
          </p:nvGrpSpPr>
          <p:grpSpPr bwMode="auto">
            <a:xfrm>
              <a:off x="4647558" y="2299848"/>
              <a:ext cx="566806" cy="494577"/>
              <a:chOff x="1043" y="2546"/>
              <a:chExt cx="869" cy="740"/>
            </a:xfrm>
          </p:grpSpPr>
          <p:sp>
            <p:nvSpPr>
              <p:cNvPr id="93" name="Freeform 7"/>
              <p:cNvSpPr>
                <a:spLocks/>
              </p:cNvSpPr>
              <p:nvPr/>
            </p:nvSpPr>
            <p:spPr bwMode="auto">
              <a:xfrm>
                <a:off x="1769" y="3004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4" name="Freeform 8"/>
              <p:cNvSpPr>
                <a:spLocks/>
              </p:cNvSpPr>
              <p:nvPr/>
            </p:nvSpPr>
            <p:spPr bwMode="auto">
              <a:xfrm>
                <a:off x="1737" y="2814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5" name="Freeform 9"/>
              <p:cNvSpPr>
                <a:spLocks/>
              </p:cNvSpPr>
              <p:nvPr/>
            </p:nvSpPr>
            <p:spPr bwMode="auto">
              <a:xfrm flipH="1">
                <a:off x="1043" y="3008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6" name="Freeform 10"/>
              <p:cNvSpPr>
                <a:spLocks/>
              </p:cNvSpPr>
              <p:nvPr/>
            </p:nvSpPr>
            <p:spPr bwMode="auto">
              <a:xfrm flipH="1">
                <a:off x="1133" y="2833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7" name="AutoShape 11"/>
              <p:cNvSpPr>
                <a:spLocks noChangeArrowheads="1"/>
              </p:cNvSpPr>
              <p:nvPr/>
            </p:nvSpPr>
            <p:spPr bwMode="auto">
              <a:xfrm flipV="1">
                <a:off x="1163" y="2546"/>
                <a:ext cx="657" cy="557"/>
              </a:xfrm>
              <a:custGeom>
                <a:avLst/>
                <a:gdLst>
                  <a:gd name="T0" fmla="*/ 17 w 21600"/>
                  <a:gd name="T1" fmla="*/ 7 h 21600"/>
                  <a:gd name="T2" fmla="*/ 10 w 21600"/>
                  <a:gd name="T3" fmla="*/ 14 h 21600"/>
                  <a:gd name="T4" fmla="*/ 2 w 21600"/>
                  <a:gd name="T5" fmla="*/ 7 h 21600"/>
                  <a:gd name="T6" fmla="*/ 1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4 w 21600"/>
                  <a:gd name="T13" fmla="*/ 4498 h 21600"/>
                  <a:gd name="T14" fmla="*/ 17096 w 21600"/>
                  <a:gd name="T15" fmla="*/ 1710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98" name="Rectangle 12"/>
              <p:cNvSpPr>
                <a:spLocks noChangeArrowheads="1"/>
              </p:cNvSpPr>
              <p:nvPr/>
            </p:nvSpPr>
            <p:spPr bwMode="auto">
              <a:xfrm>
                <a:off x="1163" y="3110"/>
                <a:ext cx="657" cy="157"/>
              </a:xfrm>
              <a:prstGeom prst="rect">
                <a:avLst/>
              </a:pr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" name="Freeform 13"/>
              <p:cNvSpPr>
                <a:spLocks/>
              </p:cNvSpPr>
              <p:nvPr/>
            </p:nvSpPr>
            <p:spPr bwMode="auto">
              <a:xfrm>
                <a:off x="1694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" name="Freeform 14"/>
              <p:cNvSpPr>
                <a:spLocks/>
              </p:cNvSpPr>
              <p:nvPr/>
            </p:nvSpPr>
            <p:spPr bwMode="auto">
              <a:xfrm flipH="1">
                <a:off x="1186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3" name="Group 38"/>
            <p:cNvGrpSpPr>
              <a:grpSpLocks/>
            </p:cNvGrpSpPr>
            <p:nvPr/>
          </p:nvGrpSpPr>
          <p:grpSpPr bwMode="auto">
            <a:xfrm flipH="1">
              <a:off x="5233044" y="1456200"/>
              <a:ext cx="711694" cy="428293"/>
              <a:chOff x="1295" y="669"/>
              <a:chExt cx="1115" cy="671"/>
            </a:xfrm>
          </p:grpSpPr>
          <p:sp>
            <p:nvSpPr>
              <p:cNvPr id="84" name="Freeform 39"/>
              <p:cNvSpPr>
                <a:spLocks/>
              </p:cNvSpPr>
              <p:nvPr/>
            </p:nvSpPr>
            <p:spPr bwMode="auto">
              <a:xfrm>
                <a:off x="1344" y="720"/>
                <a:ext cx="912" cy="480"/>
              </a:xfrm>
              <a:custGeom>
                <a:avLst/>
                <a:gdLst>
                  <a:gd name="T0" fmla="*/ 0 w 912"/>
                  <a:gd name="T1" fmla="*/ 0 h 624"/>
                  <a:gd name="T2" fmla="*/ 384 w 912"/>
                  <a:gd name="T3" fmla="*/ 480 h 624"/>
                  <a:gd name="T4" fmla="*/ 912 w 912"/>
                  <a:gd name="T5" fmla="*/ 480 h 624"/>
                  <a:gd name="T6" fmla="*/ 384 w 912"/>
                  <a:gd name="T7" fmla="*/ 0 h 624"/>
                  <a:gd name="T8" fmla="*/ 0 w 912"/>
                  <a:gd name="T9" fmla="*/ 0 h 6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2"/>
                  <a:gd name="T16" fmla="*/ 0 h 624"/>
                  <a:gd name="T17" fmla="*/ 912 w 912"/>
                  <a:gd name="T18" fmla="*/ 624 h 6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2" h="624">
                    <a:moveTo>
                      <a:pt x="0" y="0"/>
                    </a:moveTo>
                    <a:lnTo>
                      <a:pt x="384" y="624"/>
                    </a:lnTo>
                    <a:lnTo>
                      <a:pt x="912" y="624"/>
                    </a:lnTo>
                    <a:lnTo>
                      <a:pt x="38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DDDD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" name="Rectangle 40"/>
              <p:cNvSpPr>
                <a:spLocks noChangeArrowheads="1"/>
              </p:cNvSpPr>
              <p:nvPr/>
            </p:nvSpPr>
            <p:spPr bwMode="auto">
              <a:xfrm>
                <a:off x="1728" y="1200"/>
                <a:ext cx="530" cy="140"/>
              </a:xfrm>
              <a:prstGeom prst="rect">
                <a:avLst/>
              </a:prstGeom>
              <a:solidFill>
                <a:srgbClr val="DDDDDD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6" name="Freeform 41"/>
              <p:cNvSpPr>
                <a:spLocks/>
              </p:cNvSpPr>
              <p:nvPr/>
            </p:nvSpPr>
            <p:spPr bwMode="auto">
              <a:xfrm>
                <a:off x="1335" y="720"/>
                <a:ext cx="393" cy="615"/>
              </a:xfrm>
              <a:custGeom>
                <a:avLst/>
                <a:gdLst>
                  <a:gd name="T0" fmla="*/ 9 w 393"/>
                  <a:gd name="T1" fmla="*/ 0 h 615"/>
                  <a:gd name="T2" fmla="*/ 0 w 393"/>
                  <a:gd name="T3" fmla="*/ 121 h 615"/>
                  <a:gd name="T4" fmla="*/ 393 w 393"/>
                  <a:gd name="T5" fmla="*/ 615 h 615"/>
                  <a:gd name="T6" fmla="*/ 393 w 393"/>
                  <a:gd name="T7" fmla="*/ 480 h 615"/>
                  <a:gd name="T8" fmla="*/ 9 w 393"/>
                  <a:gd name="T9" fmla="*/ 0 h 6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3"/>
                  <a:gd name="T16" fmla="*/ 0 h 615"/>
                  <a:gd name="T17" fmla="*/ 393 w 393"/>
                  <a:gd name="T18" fmla="*/ 615 h 6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3" h="615">
                    <a:moveTo>
                      <a:pt x="9" y="0"/>
                    </a:moveTo>
                    <a:lnTo>
                      <a:pt x="0" y="121"/>
                    </a:lnTo>
                    <a:lnTo>
                      <a:pt x="393" y="615"/>
                    </a:lnTo>
                    <a:lnTo>
                      <a:pt x="393" y="48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DDDDDD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" name="Freeform 42"/>
              <p:cNvSpPr>
                <a:spLocks/>
              </p:cNvSpPr>
              <p:nvPr/>
            </p:nvSpPr>
            <p:spPr bwMode="auto">
              <a:xfrm>
                <a:off x="1335" y="912"/>
                <a:ext cx="537" cy="359"/>
              </a:xfrm>
              <a:custGeom>
                <a:avLst/>
                <a:gdLst>
                  <a:gd name="T0" fmla="*/ 338 w 537"/>
                  <a:gd name="T1" fmla="*/ 258 h 359"/>
                  <a:gd name="T2" fmla="*/ 345 w 537"/>
                  <a:gd name="T3" fmla="*/ 336 h 359"/>
                  <a:gd name="T4" fmla="*/ 164 w 537"/>
                  <a:gd name="T5" fmla="*/ 359 h 359"/>
                  <a:gd name="T6" fmla="*/ 0 w 537"/>
                  <a:gd name="T7" fmla="*/ 176 h 359"/>
                  <a:gd name="T8" fmla="*/ 281 w 537"/>
                  <a:gd name="T9" fmla="*/ 0 h 359"/>
                  <a:gd name="T10" fmla="*/ 537 w 537"/>
                  <a:gd name="T11" fmla="*/ 122 h 359"/>
                  <a:gd name="T12" fmla="*/ 505 w 537"/>
                  <a:gd name="T13" fmla="*/ 153 h 359"/>
                  <a:gd name="T14" fmla="*/ 274 w 537"/>
                  <a:gd name="T15" fmla="*/ 75 h 359"/>
                  <a:gd name="T16" fmla="*/ 91 w 537"/>
                  <a:gd name="T17" fmla="*/ 176 h 359"/>
                  <a:gd name="T18" fmla="*/ 201 w 537"/>
                  <a:gd name="T19" fmla="*/ 304 h 359"/>
                  <a:gd name="T20" fmla="*/ 338 w 537"/>
                  <a:gd name="T21" fmla="*/ 258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" name="Freeform 43"/>
              <p:cNvSpPr>
                <a:spLocks/>
              </p:cNvSpPr>
              <p:nvPr/>
            </p:nvSpPr>
            <p:spPr bwMode="auto">
              <a:xfrm>
                <a:off x="1309" y="789"/>
                <a:ext cx="419" cy="245"/>
              </a:xfrm>
              <a:custGeom>
                <a:avLst/>
                <a:gdLst>
                  <a:gd name="T0" fmla="*/ 264 w 537"/>
                  <a:gd name="T1" fmla="*/ 176 h 359"/>
                  <a:gd name="T2" fmla="*/ 269 w 537"/>
                  <a:gd name="T3" fmla="*/ 229 h 359"/>
                  <a:gd name="T4" fmla="*/ 128 w 537"/>
                  <a:gd name="T5" fmla="*/ 245 h 359"/>
                  <a:gd name="T6" fmla="*/ 0 w 537"/>
                  <a:gd name="T7" fmla="*/ 120 h 359"/>
                  <a:gd name="T8" fmla="*/ 219 w 537"/>
                  <a:gd name="T9" fmla="*/ 0 h 359"/>
                  <a:gd name="T10" fmla="*/ 419 w 537"/>
                  <a:gd name="T11" fmla="*/ 83 h 359"/>
                  <a:gd name="T12" fmla="*/ 394 w 537"/>
                  <a:gd name="T13" fmla="*/ 104 h 359"/>
                  <a:gd name="T14" fmla="*/ 214 w 537"/>
                  <a:gd name="T15" fmla="*/ 51 h 359"/>
                  <a:gd name="T16" fmla="*/ 71 w 537"/>
                  <a:gd name="T17" fmla="*/ 120 h 359"/>
                  <a:gd name="T18" fmla="*/ 157 w 537"/>
                  <a:gd name="T19" fmla="*/ 207 h 359"/>
                  <a:gd name="T20" fmla="*/ 264 w 537"/>
                  <a:gd name="T21" fmla="*/ 176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" name="Freeform 44"/>
              <p:cNvSpPr>
                <a:spLocks/>
              </p:cNvSpPr>
              <p:nvPr/>
            </p:nvSpPr>
            <p:spPr bwMode="auto">
              <a:xfrm>
                <a:off x="1295" y="672"/>
                <a:ext cx="320" cy="240"/>
              </a:xfrm>
              <a:custGeom>
                <a:avLst/>
                <a:gdLst>
                  <a:gd name="T0" fmla="*/ 201 w 537"/>
                  <a:gd name="T1" fmla="*/ 172 h 359"/>
                  <a:gd name="T2" fmla="*/ 206 w 537"/>
                  <a:gd name="T3" fmla="*/ 225 h 359"/>
                  <a:gd name="T4" fmla="*/ 98 w 537"/>
                  <a:gd name="T5" fmla="*/ 240 h 359"/>
                  <a:gd name="T6" fmla="*/ 0 w 537"/>
                  <a:gd name="T7" fmla="*/ 118 h 359"/>
                  <a:gd name="T8" fmla="*/ 167 w 537"/>
                  <a:gd name="T9" fmla="*/ 0 h 359"/>
                  <a:gd name="T10" fmla="*/ 320 w 537"/>
                  <a:gd name="T11" fmla="*/ 82 h 359"/>
                  <a:gd name="T12" fmla="*/ 301 w 537"/>
                  <a:gd name="T13" fmla="*/ 102 h 359"/>
                  <a:gd name="T14" fmla="*/ 163 w 537"/>
                  <a:gd name="T15" fmla="*/ 50 h 359"/>
                  <a:gd name="T16" fmla="*/ 54 w 537"/>
                  <a:gd name="T17" fmla="*/ 118 h 359"/>
                  <a:gd name="T18" fmla="*/ 120 w 537"/>
                  <a:gd name="T19" fmla="*/ 203 h 359"/>
                  <a:gd name="T20" fmla="*/ 201 w 537"/>
                  <a:gd name="T21" fmla="*/ 172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0" name="Freeform 45"/>
              <p:cNvSpPr>
                <a:spLocks/>
              </p:cNvSpPr>
              <p:nvPr/>
            </p:nvSpPr>
            <p:spPr bwMode="auto">
              <a:xfrm>
                <a:off x="1770" y="789"/>
                <a:ext cx="419" cy="245"/>
              </a:xfrm>
              <a:custGeom>
                <a:avLst/>
                <a:gdLst>
                  <a:gd name="T0" fmla="*/ 241 w 419"/>
                  <a:gd name="T1" fmla="*/ 171 h 245"/>
                  <a:gd name="T2" fmla="*/ 260 w 419"/>
                  <a:gd name="T3" fmla="*/ 217 h 245"/>
                  <a:gd name="T4" fmla="*/ 291 w 419"/>
                  <a:gd name="T5" fmla="*/ 245 h 245"/>
                  <a:gd name="T6" fmla="*/ 419 w 419"/>
                  <a:gd name="T7" fmla="*/ 120 h 245"/>
                  <a:gd name="T8" fmla="*/ 200 w 419"/>
                  <a:gd name="T9" fmla="*/ 0 h 245"/>
                  <a:gd name="T10" fmla="*/ 0 w 419"/>
                  <a:gd name="T11" fmla="*/ 83 h 245"/>
                  <a:gd name="T12" fmla="*/ 25 w 419"/>
                  <a:gd name="T13" fmla="*/ 104 h 245"/>
                  <a:gd name="T14" fmla="*/ 205 w 419"/>
                  <a:gd name="T15" fmla="*/ 51 h 245"/>
                  <a:gd name="T16" fmla="*/ 348 w 419"/>
                  <a:gd name="T17" fmla="*/ 120 h 245"/>
                  <a:gd name="T18" fmla="*/ 262 w 419"/>
                  <a:gd name="T19" fmla="*/ 207 h 245"/>
                  <a:gd name="T20" fmla="*/ 241 w 419"/>
                  <a:gd name="T21" fmla="*/ 171 h 2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19"/>
                  <a:gd name="T34" fmla="*/ 0 h 245"/>
                  <a:gd name="T35" fmla="*/ 419 w 419"/>
                  <a:gd name="T36" fmla="*/ 245 h 24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19" h="245">
                    <a:moveTo>
                      <a:pt x="241" y="171"/>
                    </a:moveTo>
                    <a:lnTo>
                      <a:pt x="260" y="217"/>
                    </a:lnTo>
                    <a:lnTo>
                      <a:pt x="291" y="245"/>
                    </a:lnTo>
                    <a:lnTo>
                      <a:pt x="419" y="120"/>
                    </a:lnTo>
                    <a:lnTo>
                      <a:pt x="200" y="0"/>
                    </a:lnTo>
                    <a:lnTo>
                      <a:pt x="0" y="83"/>
                    </a:lnTo>
                    <a:lnTo>
                      <a:pt x="25" y="104"/>
                    </a:lnTo>
                    <a:lnTo>
                      <a:pt x="205" y="51"/>
                    </a:lnTo>
                    <a:lnTo>
                      <a:pt x="348" y="120"/>
                    </a:lnTo>
                    <a:lnTo>
                      <a:pt x="262" y="207"/>
                    </a:lnTo>
                    <a:lnTo>
                      <a:pt x="241" y="171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1" name="Freeform 46"/>
              <p:cNvSpPr>
                <a:spLocks/>
              </p:cNvSpPr>
              <p:nvPr/>
            </p:nvSpPr>
            <p:spPr bwMode="auto">
              <a:xfrm>
                <a:off x="1673" y="669"/>
                <a:ext cx="320" cy="240"/>
              </a:xfrm>
              <a:custGeom>
                <a:avLst/>
                <a:gdLst>
                  <a:gd name="T0" fmla="*/ 201 w 320"/>
                  <a:gd name="T1" fmla="*/ 172 h 240"/>
                  <a:gd name="T2" fmla="*/ 274 w 320"/>
                  <a:gd name="T3" fmla="*/ 227 h 240"/>
                  <a:gd name="T4" fmla="*/ 222 w 320"/>
                  <a:gd name="T5" fmla="*/ 240 h 240"/>
                  <a:gd name="T6" fmla="*/ 320 w 320"/>
                  <a:gd name="T7" fmla="*/ 118 h 240"/>
                  <a:gd name="T8" fmla="*/ 153 w 320"/>
                  <a:gd name="T9" fmla="*/ 0 h 240"/>
                  <a:gd name="T10" fmla="*/ 0 w 320"/>
                  <a:gd name="T11" fmla="*/ 82 h 240"/>
                  <a:gd name="T12" fmla="*/ 19 w 320"/>
                  <a:gd name="T13" fmla="*/ 102 h 240"/>
                  <a:gd name="T14" fmla="*/ 157 w 320"/>
                  <a:gd name="T15" fmla="*/ 50 h 240"/>
                  <a:gd name="T16" fmla="*/ 266 w 320"/>
                  <a:gd name="T17" fmla="*/ 118 h 240"/>
                  <a:gd name="T18" fmla="*/ 200 w 320"/>
                  <a:gd name="T19" fmla="*/ 203 h 240"/>
                  <a:gd name="T20" fmla="*/ 201 w 320"/>
                  <a:gd name="T21" fmla="*/ 172 h 24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0"/>
                  <a:gd name="T34" fmla="*/ 0 h 240"/>
                  <a:gd name="T35" fmla="*/ 320 w 320"/>
                  <a:gd name="T36" fmla="*/ 240 h 24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0" h="240">
                    <a:moveTo>
                      <a:pt x="201" y="172"/>
                    </a:moveTo>
                    <a:lnTo>
                      <a:pt x="274" y="227"/>
                    </a:lnTo>
                    <a:lnTo>
                      <a:pt x="222" y="240"/>
                    </a:lnTo>
                    <a:lnTo>
                      <a:pt x="320" y="118"/>
                    </a:lnTo>
                    <a:lnTo>
                      <a:pt x="153" y="0"/>
                    </a:lnTo>
                    <a:lnTo>
                      <a:pt x="0" y="82"/>
                    </a:lnTo>
                    <a:lnTo>
                      <a:pt x="19" y="102"/>
                    </a:lnTo>
                    <a:lnTo>
                      <a:pt x="157" y="50"/>
                    </a:lnTo>
                    <a:lnTo>
                      <a:pt x="266" y="118"/>
                    </a:lnTo>
                    <a:lnTo>
                      <a:pt x="200" y="203"/>
                    </a:lnTo>
                    <a:lnTo>
                      <a:pt x="201" y="172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" name="Freeform 47"/>
              <p:cNvSpPr>
                <a:spLocks/>
              </p:cNvSpPr>
              <p:nvPr/>
            </p:nvSpPr>
            <p:spPr bwMode="auto">
              <a:xfrm>
                <a:off x="1873" y="854"/>
                <a:ext cx="537" cy="359"/>
              </a:xfrm>
              <a:custGeom>
                <a:avLst/>
                <a:gdLst>
                  <a:gd name="T0" fmla="*/ 349 w 537"/>
                  <a:gd name="T1" fmla="*/ 316 h 359"/>
                  <a:gd name="T2" fmla="*/ 330 w 537"/>
                  <a:gd name="T3" fmla="*/ 307 h 359"/>
                  <a:gd name="T4" fmla="*/ 321 w 537"/>
                  <a:gd name="T5" fmla="*/ 344 h 359"/>
                  <a:gd name="T6" fmla="*/ 373 w 537"/>
                  <a:gd name="T7" fmla="*/ 359 h 359"/>
                  <a:gd name="T8" fmla="*/ 537 w 537"/>
                  <a:gd name="T9" fmla="*/ 176 h 359"/>
                  <a:gd name="T10" fmla="*/ 256 w 537"/>
                  <a:gd name="T11" fmla="*/ 0 h 359"/>
                  <a:gd name="T12" fmla="*/ 0 w 537"/>
                  <a:gd name="T13" fmla="*/ 122 h 359"/>
                  <a:gd name="T14" fmla="*/ 32 w 537"/>
                  <a:gd name="T15" fmla="*/ 153 h 359"/>
                  <a:gd name="T16" fmla="*/ 263 w 537"/>
                  <a:gd name="T17" fmla="*/ 75 h 359"/>
                  <a:gd name="T18" fmla="*/ 446 w 537"/>
                  <a:gd name="T19" fmla="*/ 176 h 359"/>
                  <a:gd name="T20" fmla="*/ 336 w 537"/>
                  <a:gd name="T21" fmla="*/ 304 h 359"/>
                  <a:gd name="T22" fmla="*/ 349 w 537"/>
                  <a:gd name="T23" fmla="*/ 289 h 359"/>
                  <a:gd name="T24" fmla="*/ 330 w 537"/>
                  <a:gd name="T25" fmla="*/ 289 h 359"/>
                  <a:gd name="T26" fmla="*/ 312 w 537"/>
                  <a:gd name="T27" fmla="*/ 289 h 359"/>
                  <a:gd name="T28" fmla="*/ 349 w 537"/>
                  <a:gd name="T29" fmla="*/ 316 h 3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37"/>
                  <a:gd name="T46" fmla="*/ 0 h 359"/>
                  <a:gd name="T47" fmla="*/ 537 w 537"/>
                  <a:gd name="T48" fmla="*/ 359 h 3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37" h="359">
                    <a:moveTo>
                      <a:pt x="349" y="316"/>
                    </a:moveTo>
                    <a:lnTo>
                      <a:pt x="330" y="307"/>
                    </a:lnTo>
                    <a:lnTo>
                      <a:pt x="321" y="344"/>
                    </a:lnTo>
                    <a:lnTo>
                      <a:pt x="373" y="359"/>
                    </a:lnTo>
                    <a:lnTo>
                      <a:pt x="537" y="176"/>
                    </a:lnTo>
                    <a:lnTo>
                      <a:pt x="256" y="0"/>
                    </a:lnTo>
                    <a:lnTo>
                      <a:pt x="0" y="122"/>
                    </a:lnTo>
                    <a:lnTo>
                      <a:pt x="32" y="153"/>
                    </a:lnTo>
                    <a:lnTo>
                      <a:pt x="263" y="75"/>
                    </a:lnTo>
                    <a:lnTo>
                      <a:pt x="446" y="176"/>
                    </a:lnTo>
                    <a:lnTo>
                      <a:pt x="336" y="304"/>
                    </a:lnTo>
                    <a:lnTo>
                      <a:pt x="349" y="289"/>
                    </a:lnTo>
                    <a:lnTo>
                      <a:pt x="330" y="289"/>
                    </a:lnTo>
                    <a:lnTo>
                      <a:pt x="312" y="289"/>
                    </a:lnTo>
                    <a:lnTo>
                      <a:pt x="349" y="31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" name="Group 73"/>
          <p:cNvGrpSpPr/>
          <p:nvPr/>
        </p:nvGrpSpPr>
        <p:grpSpPr>
          <a:xfrm>
            <a:off x="5024494" y="4038031"/>
            <a:ext cx="3075277" cy="1969760"/>
            <a:chOff x="5024494" y="4038031"/>
            <a:chExt cx="3075277" cy="1969760"/>
          </a:xfrm>
        </p:grpSpPr>
        <p:sp>
          <p:nvSpPr>
            <p:cNvPr id="40" name="AutoShape 2"/>
            <p:cNvSpPr>
              <a:spLocks noChangeArrowheads="1"/>
            </p:cNvSpPr>
            <p:nvPr/>
          </p:nvSpPr>
          <p:spPr bwMode="auto">
            <a:xfrm>
              <a:off x="6200223" y="4075690"/>
              <a:ext cx="1899548" cy="1160409"/>
            </a:xfrm>
            <a:custGeom>
              <a:avLst/>
              <a:gdLst>
                <a:gd name="T0" fmla="*/ 516665665 w 21600"/>
                <a:gd name="T1" fmla="*/ 0 h 21600"/>
                <a:gd name="T2" fmla="*/ 151315970 w 21600"/>
                <a:gd name="T3" fmla="*/ 56468592 h 21600"/>
                <a:gd name="T4" fmla="*/ 0 w 21600"/>
                <a:gd name="T5" fmla="*/ 192810918 h 21600"/>
                <a:gd name="T6" fmla="*/ 151315970 w 21600"/>
                <a:gd name="T7" fmla="*/ 329153127 h 21600"/>
                <a:gd name="T8" fmla="*/ 516665665 w 21600"/>
                <a:gd name="T9" fmla="*/ 385621569 h 21600"/>
                <a:gd name="T10" fmla="*/ 882015196 w 21600"/>
                <a:gd name="T11" fmla="*/ 329153127 h 21600"/>
                <a:gd name="T12" fmla="*/ 1033331330 w 21600"/>
                <a:gd name="T13" fmla="*/ 192810918 h 21600"/>
                <a:gd name="T14" fmla="*/ 882015196 w 21600"/>
                <a:gd name="T15" fmla="*/ 5646859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06" y="10800"/>
                  </a:moveTo>
                  <a:cubicBezTo>
                    <a:pt x="1806" y="15767"/>
                    <a:pt x="5833" y="19794"/>
                    <a:pt x="10800" y="19794"/>
                  </a:cubicBezTo>
                  <a:cubicBezTo>
                    <a:pt x="15767" y="19794"/>
                    <a:pt x="19794" y="15767"/>
                    <a:pt x="19794" y="10800"/>
                  </a:cubicBezTo>
                  <a:cubicBezTo>
                    <a:pt x="19794" y="5833"/>
                    <a:pt x="15767" y="1806"/>
                    <a:pt x="10800" y="1806"/>
                  </a:cubicBezTo>
                  <a:cubicBezTo>
                    <a:pt x="5833" y="1806"/>
                    <a:pt x="1806" y="5833"/>
                    <a:pt x="1806" y="10800"/>
                  </a:cubicBezTo>
                  <a:close/>
                </a:path>
              </a:pathLst>
            </a:custGeom>
            <a:solidFill>
              <a:schemeClr val="accent1">
                <a:alpha val="23921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AutoShape 3"/>
            <p:cNvSpPr>
              <a:spLocks noChangeArrowheads="1"/>
            </p:cNvSpPr>
            <p:nvPr/>
          </p:nvSpPr>
          <p:spPr bwMode="auto">
            <a:xfrm>
              <a:off x="5685123" y="4847382"/>
              <a:ext cx="1899548" cy="1160409"/>
            </a:xfrm>
            <a:custGeom>
              <a:avLst/>
              <a:gdLst>
                <a:gd name="T0" fmla="*/ 516665665 w 21600"/>
                <a:gd name="T1" fmla="*/ 0 h 21600"/>
                <a:gd name="T2" fmla="*/ 151315970 w 21600"/>
                <a:gd name="T3" fmla="*/ 56468592 h 21600"/>
                <a:gd name="T4" fmla="*/ 0 w 21600"/>
                <a:gd name="T5" fmla="*/ 192810918 h 21600"/>
                <a:gd name="T6" fmla="*/ 151315970 w 21600"/>
                <a:gd name="T7" fmla="*/ 329153127 h 21600"/>
                <a:gd name="T8" fmla="*/ 516665665 w 21600"/>
                <a:gd name="T9" fmla="*/ 385621569 h 21600"/>
                <a:gd name="T10" fmla="*/ 882015196 w 21600"/>
                <a:gd name="T11" fmla="*/ 329153127 h 21600"/>
                <a:gd name="T12" fmla="*/ 1033331330 w 21600"/>
                <a:gd name="T13" fmla="*/ 192810918 h 21600"/>
                <a:gd name="T14" fmla="*/ 882015196 w 21600"/>
                <a:gd name="T15" fmla="*/ 5646859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06" y="10800"/>
                  </a:moveTo>
                  <a:cubicBezTo>
                    <a:pt x="1806" y="15767"/>
                    <a:pt x="5833" y="19794"/>
                    <a:pt x="10800" y="19794"/>
                  </a:cubicBezTo>
                  <a:cubicBezTo>
                    <a:pt x="15767" y="19794"/>
                    <a:pt x="19794" y="15767"/>
                    <a:pt x="19794" y="10800"/>
                  </a:cubicBezTo>
                  <a:cubicBezTo>
                    <a:pt x="19794" y="5833"/>
                    <a:pt x="15767" y="1806"/>
                    <a:pt x="10800" y="1806"/>
                  </a:cubicBezTo>
                  <a:cubicBezTo>
                    <a:pt x="5833" y="1806"/>
                    <a:pt x="1806" y="5833"/>
                    <a:pt x="1806" y="10800"/>
                  </a:cubicBezTo>
                  <a:close/>
                </a:path>
              </a:pathLst>
            </a:custGeom>
            <a:solidFill>
              <a:schemeClr val="accent2">
                <a:alpha val="23921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AutoShape 5"/>
            <p:cNvSpPr>
              <a:spLocks noChangeArrowheads="1"/>
            </p:cNvSpPr>
            <p:nvPr/>
          </p:nvSpPr>
          <p:spPr bwMode="auto">
            <a:xfrm>
              <a:off x="5024494" y="4038031"/>
              <a:ext cx="1899548" cy="1160409"/>
            </a:xfrm>
            <a:custGeom>
              <a:avLst/>
              <a:gdLst>
                <a:gd name="T0" fmla="*/ 516665665 w 21600"/>
                <a:gd name="T1" fmla="*/ 0 h 21600"/>
                <a:gd name="T2" fmla="*/ 151315970 w 21600"/>
                <a:gd name="T3" fmla="*/ 56468592 h 21600"/>
                <a:gd name="T4" fmla="*/ 0 w 21600"/>
                <a:gd name="T5" fmla="*/ 192810918 h 21600"/>
                <a:gd name="T6" fmla="*/ 151315970 w 21600"/>
                <a:gd name="T7" fmla="*/ 329153127 h 21600"/>
                <a:gd name="T8" fmla="*/ 516665665 w 21600"/>
                <a:gd name="T9" fmla="*/ 385621569 h 21600"/>
                <a:gd name="T10" fmla="*/ 882015196 w 21600"/>
                <a:gd name="T11" fmla="*/ 329153127 h 21600"/>
                <a:gd name="T12" fmla="*/ 1033331330 w 21600"/>
                <a:gd name="T13" fmla="*/ 192810918 h 21600"/>
                <a:gd name="T14" fmla="*/ 882015196 w 21600"/>
                <a:gd name="T15" fmla="*/ 5646859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06" y="10800"/>
                  </a:moveTo>
                  <a:cubicBezTo>
                    <a:pt x="1806" y="15767"/>
                    <a:pt x="5833" y="19794"/>
                    <a:pt x="10800" y="19794"/>
                  </a:cubicBezTo>
                  <a:cubicBezTo>
                    <a:pt x="15767" y="19794"/>
                    <a:pt x="19794" y="15767"/>
                    <a:pt x="19794" y="10800"/>
                  </a:cubicBezTo>
                  <a:cubicBezTo>
                    <a:pt x="19794" y="5833"/>
                    <a:pt x="15767" y="1806"/>
                    <a:pt x="10800" y="1806"/>
                  </a:cubicBezTo>
                  <a:cubicBezTo>
                    <a:pt x="5833" y="1806"/>
                    <a:pt x="1806" y="5833"/>
                    <a:pt x="1806" y="10800"/>
                  </a:cubicBezTo>
                  <a:close/>
                </a:path>
              </a:pathLst>
            </a:custGeom>
            <a:solidFill>
              <a:srgbClr val="FF7C80">
                <a:alpha val="23921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" name="Group 38"/>
            <p:cNvGrpSpPr>
              <a:grpSpLocks/>
            </p:cNvGrpSpPr>
            <p:nvPr/>
          </p:nvGrpSpPr>
          <p:grpSpPr bwMode="auto">
            <a:xfrm>
              <a:off x="5463866" y="4383950"/>
              <a:ext cx="711693" cy="428292"/>
              <a:chOff x="1295" y="669"/>
              <a:chExt cx="1115" cy="671"/>
            </a:xfrm>
          </p:grpSpPr>
          <p:sp>
            <p:nvSpPr>
              <p:cNvPr id="46" name="Freeform 39"/>
              <p:cNvSpPr>
                <a:spLocks/>
              </p:cNvSpPr>
              <p:nvPr/>
            </p:nvSpPr>
            <p:spPr bwMode="auto">
              <a:xfrm>
                <a:off x="1344" y="720"/>
                <a:ext cx="912" cy="480"/>
              </a:xfrm>
              <a:custGeom>
                <a:avLst/>
                <a:gdLst>
                  <a:gd name="T0" fmla="*/ 0 w 912"/>
                  <a:gd name="T1" fmla="*/ 0 h 624"/>
                  <a:gd name="T2" fmla="*/ 384 w 912"/>
                  <a:gd name="T3" fmla="*/ 480 h 624"/>
                  <a:gd name="T4" fmla="*/ 912 w 912"/>
                  <a:gd name="T5" fmla="*/ 480 h 624"/>
                  <a:gd name="T6" fmla="*/ 384 w 912"/>
                  <a:gd name="T7" fmla="*/ 0 h 624"/>
                  <a:gd name="T8" fmla="*/ 0 w 912"/>
                  <a:gd name="T9" fmla="*/ 0 h 6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2"/>
                  <a:gd name="T16" fmla="*/ 0 h 624"/>
                  <a:gd name="T17" fmla="*/ 912 w 912"/>
                  <a:gd name="T18" fmla="*/ 624 h 6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2" h="624">
                    <a:moveTo>
                      <a:pt x="0" y="0"/>
                    </a:moveTo>
                    <a:lnTo>
                      <a:pt x="384" y="624"/>
                    </a:lnTo>
                    <a:lnTo>
                      <a:pt x="912" y="624"/>
                    </a:lnTo>
                    <a:lnTo>
                      <a:pt x="38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DDDD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Rectangle 40"/>
              <p:cNvSpPr>
                <a:spLocks noChangeArrowheads="1"/>
              </p:cNvSpPr>
              <p:nvPr/>
            </p:nvSpPr>
            <p:spPr bwMode="auto">
              <a:xfrm>
                <a:off x="1728" y="1200"/>
                <a:ext cx="530" cy="140"/>
              </a:xfrm>
              <a:prstGeom prst="rect">
                <a:avLst/>
              </a:prstGeom>
              <a:solidFill>
                <a:srgbClr val="DDDDDD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Freeform 41"/>
              <p:cNvSpPr>
                <a:spLocks/>
              </p:cNvSpPr>
              <p:nvPr/>
            </p:nvSpPr>
            <p:spPr bwMode="auto">
              <a:xfrm>
                <a:off x="1335" y="720"/>
                <a:ext cx="393" cy="615"/>
              </a:xfrm>
              <a:custGeom>
                <a:avLst/>
                <a:gdLst>
                  <a:gd name="T0" fmla="*/ 9 w 393"/>
                  <a:gd name="T1" fmla="*/ 0 h 615"/>
                  <a:gd name="T2" fmla="*/ 0 w 393"/>
                  <a:gd name="T3" fmla="*/ 121 h 615"/>
                  <a:gd name="T4" fmla="*/ 393 w 393"/>
                  <a:gd name="T5" fmla="*/ 615 h 615"/>
                  <a:gd name="T6" fmla="*/ 393 w 393"/>
                  <a:gd name="T7" fmla="*/ 480 h 615"/>
                  <a:gd name="T8" fmla="*/ 9 w 393"/>
                  <a:gd name="T9" fmla="*/ 0 h 6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3"/>
                  <a:gd name="T16" fmla="*/ 0 h 615"/>
                  <a:gd name="T17" fmla="*/ 393 w 393"/>
                  <a:gd name="T18" fmla="*/ 615 h 6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3" h="615">
                    <a:moveTo>
                      <a:pt x="9" y="0"/>
                    </a:moveTo>
                    <a:lnTo>
                      <a:pt x="0" y="121"/>
                    </a:lnTo>
                    <a:lnTo>
                      <a:pt x="393" y="615"/>
                    </a:lnTo>
                    <a:lnTo>
                      <a:pt x="393" y="48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DDDDDD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Freeform 42"/>
              <p:cNvSpPr>
                <a:spLocks/>
              </p:cNvSpPr>
              <p:nvPr/>
            </p:nvSpPr>
            <p:spPr bwMode="auto">
              <a:xfrm>
                <a:off x="1335" y="912"/>
                <a:ext cx="537" cy="359"/>
              </a:xfrm>
              <a:custGeom>
                <a:avLst/>
                <a:gdLst>
                  <a:gd name="T0" fmla="*/ 338 w 537"/>
                  <a:gd name="T1" fmla="*/ 258 h 359"/>
                  <a:gd name="T2" fmla="*/ 345 w 537"/>
                  <a:gd name="T3" fmla="*/ 336 h 359"/>
                  <a:gd name="T4" fmla="*/ 164 w 537"/>
                  <a:gd name="T5" fmla="*/ 359 h 359"/>
                  <a:gd name="T6" fmla="*/ 0 w 537"/>
                  <a:gd name="T7" fmla="*/ 176 h 359"/>
                  <a:gd name="T8" fmla="*/ 281 w 537"/>
                  <a:gd name="T9" fmla="*/ 0 h 359"/>
                  <a:gd name="T10" fmla="*/ 537 w 537"/>
                  <a:gd name="T11" fmla="*/ 122 h 359"/>
                  <a:gd name="T12" fmla="*/ 505 w 537"/>
                  <a:gd name="T13" fmla="*/ 153 h 359"/>
                  <a:gd name="T14" fmla="*/ 274 w 537"/>
                  <a:gd name="T15" fmla="*/ 75 h 359"/>
                  <a:gd name="T16" fmla="*/ 91 w 537"/>
                  <a:gd name="T17" fmla="*/ 176 h 359"/>
                  <a:gd name="T18" fmla="*/ 201 w 537"/>
                  <a:gd name="T19" fmla="*/ 304 h 359"/>
                  <a:gd name="T20" fmla="*/ 338 w 537"/>
                  <a:gd name="T21" fmla="*/ 258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Freeform 43"/>
              <p:cNvSpPr>
                <a:spLocks/>
              </p:cNvSpPr>
              <p:nvPr/>
            </p:nvSpPr>
            <p:spPr bwMode="auto">
              <a:xfrm>
                <a:off x="1309" y="789"/>
                <a:ext cx="419" cy="245"/>
              </a:xfrm>
              <a:custGeom>
                <a:avLst/>
                <a:gdLst>
                  <a:gd name="T0" fmla="*/ 264 w 537"/>
                  <a:gd name="T1" fmla="*/ 176 h 359"/>
                  <a:gd name="T2" fmla="*/ 269 w 537"/>
                  <a:gd name="T3" fmla="*/ 229 h 359"/>
                  <a:gd name="T4" fmla="*/ 128 w 537"/>
                  <a:gd name="T5" fmla="*/ 245 h 359"/>
                  <a:gd name="T6" fmla="*/ 0 w 537"/>
                  <a:gd name="T7" fmla="*/ 120 h 359"/>
                  <a:gd name="T8" fmla="*/ 219 w 537"/>
                  <a:gd name="T9" fmla="*/ 0 h 359"/>
                  <a:gd name="T10" fmla="*/ 419 w 537"/>
                  <a:gd name="T11" fmla="*/ 83 h 359"/>
                  <a:gd name="T12" fmla="*/ 394 w 537"/>
                  <a:gd name="T13" fmla="*/ 104 h 359"/>
                  <a:gd name="T14" fmla="*/ 214 w 537"/>
                  <a:gd name="T15" fmla="*/ 51 h 359"/>
                  <a:gd name="T16" fmla="*/ 71 w 537"/>
                  <a:gd name="T17" fmla="*/ 120 h 359"/>
                  <a:gd name="T18" fmla="*/ 157 w 537"/>
                  <a:gd name="T19" fmla="*/ 207 h 359"/>
                  <a:gd name="T20" fmla="*/ 264 w 537"/>
                  <a:gd name="T21" fmla="*/ 176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" name="Freeform 44"/>
              <p:cNvSpPr>
                <a:spLocks/>
              </p:cNvSpPr>
              <p:nvPr/>
            </p:nvSpPr>
            <p:spPr bwMode="auto">
              <a:xfrm>
                <a:off x="1295" y="672"/>
                <a:ext cx="320" cy="240"/>
              </a:xfrm>
              <a:custGeom>
                <a:avLst/>
                <a:gdLst>
                  <a:gd name="T0" fmla="*/ 201 w 537"/>
                  <a:gd name="T1" fmla="*/ 172 h 359"/>
                  <a:gd name="T2" fmla="*/ 206 w 537"/>
                  <a:gd name="T3" fmla="*/ 225 h 359"/>
                  <a:gd name="T4" fmla="*/ 98 w 537"/>
                  <a:gd name="T5" fmla="*/ 240 h 359"/>
                  <a:gd name="T6" fmla="*/ 0 w 537"/>
                  <a:gd name="T7" fmla="*/ 118 h 359"/>
                  <a:gd name="T8" fmla="*/ 167 w 537"/>
                  <a:gd name="T9" fmla="*/ 0 h 359"/>
                  <a:gd name="T10" fmla="*/ 320 w 537"/>
                  <a:gd name="T11" fmla="*/ 82 h 359"/>
                  <a:gd name="T12" fmla="*/ 301 w 537"/>
                  <a:gd name="T13" fmla="*/ 102 h 359"/>
                  <a:gd name="T14" fmla="*/ 163 w 537"/>
                  <a:gd name="T15" fmla="*/ 50 h 359"/>
                  <a:gd name="T16" fmla="*/ 54 w 537"/>
                  <a:gd name="T17" fmla="*/ 118 h 359"/>
                  <a:gd name="T18" fmla="*/ 120 w 537"/>
                  <a:gd name="T19" fmla="*/ 203 h 359"/>
                  <a:gd name="T20" fmla="*/ 201 w 537"/>
                  <a:gd name="T21" fmla="*/ 172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" name="Freeform 45"/>
              <p:cNvSpPr>
                <a:spLocks/>
              </p:cNvSpPr>
              <p:nvPr/>
            </p:nvSpPr>
            <p:spPr bwMode="auto">
              <a:xfrm>
                <a:off x="1770" y="789"/>
                <a:ext cx="419" cy="245"/>
              </a:xfrm>
              <a:custGeom>
                <a:avLst/>
                <a:gdLst>
                  <a:gd name="T0" fmla="*/ 241 w 419"/>
                  <a:gd name="T1" fmla="*/ 171 h 245"/>
                  <a:gd name="T2" fmla="*/ 260 w 419"/>
                  <a:gd name="T3" fmla="*/ 217 h 245"/>
                  <a:gd name="T4" fmla="*/ 291 w 419"/>
                  <a:gd name="T5" fmla="*/ 245 h 245"/>
                  <a:gd name="T6" fmla="*/ 419 w 419"/>
                  <a:gd name="T7" fmla="*/ 120 h 245"/>
                  <a:gd name="T8" fmla="*/ 200 w 419"/>
                  <a:gd name="T9" fmla="*/ 0 h 245"/>
                  <a:gd name="T10" fmla="*/ 0 w 419"/>
                  <a:gd name="T11" fmla="*/ 83 h 245"/>
                  <a:gd name="T12" fmla="*/ 25 w 419"/>
                  <a:gd name="T13" fmla="*/ 104 h 245"/>
                  <a:gd name="T14" fmla="*/ 205 w 419"/>
                  <a:gd name="T15" fmla="*/ 51 h 245"/>
                  <a:gd name="T16" fmla="*/ 348 w 419"/>
                  <a:gd name="T17" fmla="*/ 120 h 245"/>
                  <a:gd name="T18" fmla="*/ 262 w 419"/>
                  <a:gd name="T19" fmla="*/ 207 h 245"/>
                  <a:gd name="T20" fmla="*/ 241 w 419"/>
                  <a:gd name="T21" fmla="*/ 171 h 2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19"/>
                  <a:gd name="T34" fmla="*/ 0 h 245"/>
                  <a:gd name="T35" fmla="*/ 419 w 419"/>
                  <a:gd name="T36" fmla="*/ 245 h 24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19" h="245">
                    <a:moveTo>
                      <a:pt x="241" y="171"/>
                    </a:moveTo>
                    <a:lnTo>
                      <a:pt x="260" y="217"/>
                    </a:lnTo>
                    <a:lnTo>
                      <a:pt x="291" y="245"/>
                    </a:lnTo>
                    <a:lnTo>
                      <a:pt x="419" y="120"/>
                    </a:lnTo>
                    <a:lnTo>
                      <a:pt x="200" y="0"/>
                    </a:lnTo>
                    <a:lnTo>
                      <a:pt x="0" y="83"/>
                    </a:lnTo>
                    <a:lnTo>
                      <a:pt x="25" y="104"/>
                    </a:lnTo>
                    <a:lnTo>
                      <a:pt x="205" y="51"/>
                    </a:lnTo>
                    <a:lnTo>
                      <a:pt x="348" y="120"/>
                    </a:lnTo>
                    <a:lnTo>
                      <a:pt x="262" y="207"/>
                    </a:lnTo>
                    <a:lnTo>
                      <a:pt x="241" y="171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Freeform 46"/>
              <p:cNvSpPr>
                <a:spLocks/>
              </p:cNvSpPr>
              <p:nvPr/>
            </p:nvSpPr>
            <p:spPr bwMode="auto">
              <a:xfrm>
                <a:off x="1673" y="669"/>
                <a:ext cx="320" cy="240"/>
              </a:xfrm>
              <a:custGeom>
                <a:avLst/>
                <a:gdLst>
                  <a:gd name="T0" fmla="*/ 201 w 320"/>
                  <a:gd name="T1" fmla="*/ 172 h 240"/>
                  <a:gd name="T2" fmla="*/ 274 w 320"/>
                  <a:gd name="T3" fmla="*/ 227 h 240"/>
                  <a:gd name="T4" fmla="*/ 222 w 320"/>
                  <a:gd name="T5" fmla="*/ 240 h 240"/>
                  <a:gd name="T6" fmla="*/ 320 w 320"/>
                  <a:gd name="T7" fmla="*/ 118 h 240"/>
                  <a:gd name="T8" fmla="*/ 153 w 320"/>
                  <a:gd name="T9" fmla="*/ 0 h 240"/>
                  <a:gd name="T10" fmla="*/ 0 w 320"/>
                  <a:gd name="T11" fmla="*/ 82 h 240"/>
                  <a:gd name="T12" fmla="*/ 19 w 320"/>
                  <a:gd name="T13" fmla="*/ 102 h 240"/>
                  <a:gd name="T14" fmla="*/ 157 w 320"/>
                  <a:gd name="T15" fmla="*/ 50 h 240"/>
                  <a:gd name="T16" fmla="*/ 266 w 320"/>
                  <a:gd name="T17" fmla="*/ 118 h 240"/>
                  <a:gd name="T18" fmla="*/ 200 w 320"/>
                  <a:gd name="T19" fmla="*/ 203 h 240"/>
                  <a:gd name="T20" fmla="*/ 201 w 320"/>
                  <a:gd name="T21" fmla="*/ 172 h 24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0"/>
                  <a:gd name="T34" fmla="*/ 0 h 240"/>
                  <a:gd name="T35" fmla="*/ 320 w 320"/>
                  <a:gd name="T36" fmla="*/ 240 h 24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0" h="240">
                    <a:moveTo>
                      <a:pt x="201" y="172"/>
                    </a:moveTo>
                    <a:lnTo>
                      <a:pt x="274" y="227"/>
                    </a:lnTo>
                    <a:lnTo>
                      <a:pt x="222" y="240"/>
                    </a:lnTo>
                    <a:lnTo>
                      <a:pt x="320" y="118"/>
                    </a:lnTo>
                    <a:lnTo>
                      <a:pt x="153" y="0"/>
                    </a:lnTo>
                    <a:lnTo>
                      <a:pt x="0" y="82"/>
                    </a:lnTo>
                    <a:lnTo>
                      <a:pt x="19" y="102"/>
                    </a:lnTo>
                    <a:lnTo>
                      <a:pt x="157" y="50"/>
                    </a:lnTo>
                    <a:lnTo>
                      <a:pt x="266" y="118"/>
                    </a:lnTo>
                    <a:lnTo>
                      <a:pt x="200" y="203"/>
                    </a:lnTo>
                    <a:lnTo>
                      <a:pt x="201" y="172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Freeform 47"/>
              <p:cNvSpPr>
                <a:spLocks/>
              </p:cNvSpPr>
              <p:nvPr/>
            </p:nvSpPr>
            <p:spPr bwMode="auto">
              <a:xfrm>
                <a:off x="1873" y="854"/>
                <a:ext cx="537" cy="359"/>
              </a:xfrm>
              <a:custGeom>
                <a:avLst/>
                <a:gdLst>
                  <a:gd name="T0" fmla="*/ 349 w 537"/>
                  <a:gd name="T1" fmla="*/ 316 h 359"/>
                  <a:gd name="T2" fmla="*/ 330 w 537"/>
                  <a:gd name="T3" fmla="*/ 307 h 359"/>
                  <a:gd name="T4" fmla="*/ 321 w 537"/>
                  <a:gd name="T5" fmla="*/ 344 h 359"/>
                  <a:gd name="T6" fmla="*/ 373 w 537"/>
                  <a:gd name="T7" fmla="*/ 359 h 359"/>
                  <a:gd name="T8" fmla="*/ 537 w 537"/>
                  <a:gd name="T9" fmla="*/ 176 h 359"/>
                  <a:gd name="T10" fmla="*/ 256 w 537"/>
                  <a:gd name="T11" fmla="*/ 0 h 359"/>
                  <a:gd name="T12" fmla="*/ 0 w 537"/>
                  <a:gd name="T13" fmla="*/ 122 h 359"/>
                  <a:gd name="T14" fmla="*/ 32 w 537"/>
                  <a:gd name="T15" fmla="*/ 153 h 359"/>
                  <a:gd name="T16" fmla="*/ 263 w 537"/>
                  <a:gd name="T17" fmla="*/ 75 h 359"/>
                  <a:gd name="T18" fmla="*/ 446 w 537"/>
                  <a:gd name="T19" fmla="*/ 176 h 359"/>
                  <a:gd name="T20" fmla="*/ 336 w 537"/>
                  <a:gd name="T21" fmla="*/ 304 h 359"/>
                  <a:gd name="T22" fmla="*/ 349 w 537"/>
                  <a:gd name="T23" fmla="*/ 289 h 359"/>
                  <a:gd name="T24" fmla="*/ 330 w 537"/>
                  <a:gd name="T25" fmla="*/ 289 h 359"/>
                  <a:gd name="T26" fmla="*/ 312 w 537"/>
                  <a:gd name="T27" fmla="*/ 289 h 359"/>
                  <a:gd name="T28" fmla="*/ 349 w 537"/>
                  <a:gd name="T29" fmla="*/ 316 h 3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37"/>
                  <a:gd name="T46" fmla="*/ 0 h 359"/>
                  <a:gd name="T47" fmla="*/ 537 w 537"/>
                  <a:gd name="T48" fmla="*/ 359 h 3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37" h="359">
                    <a:moveTo>
                      <a:pt x="349" y="316"/>
                    </a:moveTo>
                    <a:lnTo>
                      <a:pt x="330" y="307"/>
                    </a:lnTo>
                    <a:lnTo>
                      <a:pt x="321" y="344"/>
                    </a:lnTo>
                    <a:lnTo>
                      <a:pt x="373" y="359"/>
                    </a:lnTo>
                    <a:lnTo>
                      <a:pt x="537" y="176"/>
                    </a:lnTo>
                    <a:lnTo>
                      <a:pt x="256" y="0"/>
                    </a:lnTo>
                    <a:lnTo>
                      <a:pt x="0" y="122"/>
                    </a:lnTo>
                    <a:lnTo>
                      <a:pt x="32" y="153"/>
                    </a:lnTo>
                    <a:lnTo>
                      <a:pt x="263" y="75"/>
                    </a:lnTo>
                    <a:lnTo>
                      <a:pt x="446" y="176"/>
                    </a:lnTo>
                    <a:lnTo>
                      <a:pt x="336" y="304"/>
                    </a:lnTo>
                    <a:lnTo>
                      <a:pt x="349" y="289"/>
                    </a:lnTo>
                    <a:lnTo>
                      <a:pt x="330" y="289"/>
                    </a:lnTo>
                    <a:lnTo>
                      <a:pt x="312" y="289"/>
                    </a:lnTo>
                    <a:lnTo>
                      <a:pt x="349" y="31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6346959" y="5241462"/>
              <a:ext cx="566804" cy="494579"/>
              <a:chOff x="1043" y="2546"/>
              <a:chExt cx="869" cy="740"/>
            </a:xfrm>
          </p:grpSpPr>
          <p:sp>
            <p:nvSpPr>
              <p:cNvPr id="118" name="Freeform 7"/>
              <p:cNvSpPr>
                <a:spLocks/>
              </p:cNvSpPr>
              <p:nvPr/>
            </p:nvSpPr>
            <p:spPr bwMode="auto">
              <a:xfrm>
                <a:off x="1769" y="3004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9" name="Freeform 8"/>
              <p:cNvSpPr>
                <a:spLocks/>
              </p:cNvSpPr>
              <p:nvPr/>
            </p:nvSpPr>
            <p:spPr bwMode="auto">
              <a:xfrm>
                <a:off x="1737" y="2814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0" name="Freeform 9"/>
              <p:cNvSpPr>
                <a:spLocks/>
              </p:cNvSpPr>
              <p:nvPr/>
            </p:nvSpPr>
            <p:spPr bwMode="auto">
              <a:xfrm flipH="1">
                <a:off x="1043" y="3008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1" name="Freeform 10"/>
              <p:cNvSpPr>
                <a:spLocks/>
              </p:cNvSpPr>
              <p:nvPr/>
            </p:nvSpPr>
            <p:spPr bwMode="auto">
              <a:xfrm flipH="1">
                <a:off x="1133" y="2833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" name="AutoShape 11"/>
              <p:cNvSpPr>
                <a:spLocks noChangeArrowheads="1"/>
              </p:cNvSpPr>
              <p:nvPr/>
            </p:nvSpPr>
            <p:spPr bwMode="auto">
              <a:xfrm flipV="1">
                <a:off x="1163" y="2546"/>
                <a:ext cx="657" cy="557"/>
              </a:xfrm>
              <a:custGeom>
                <a:avLst/>
                <a:gdLst>
                  <a:gd name="T0" fmla="*/ 17 w 21600"/>
                  <a:gd name="T1" fmla="*/ 7 h 21600"/>
                  <a:gd name="T2" fmla="*/ 10 w 21600"/>
                  <a:gd name="T3" fmla="*/ 14 h 21600"/>
                  <a:gd name="T4" fmla="*/ 2 w 21600"/>
                  <a:gd name="T5" fmla="*/ 7 h 21600"/>
                  <a:gd name="T6" fmla="*/ 1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4 w 21600"/>
                  <a:gd name="T13" fmla="*/ 4498 h 21600"/>
                  <a:gd name="T14" fmla="*/ 17096 w 21600"/>
                  <a:gd name="T15" fmla="*/ 1710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123" name="Rectangle 12"/>
              <p:cNvSpPr>
                <a:spLocks noChangeArrowheads="1"/>
              </p:cNvSpPr>
              <p:nvPr/>
            </p:nvSpPr>
            <p:spPr bwMode="auto">
              <a:xfrm>
                <a:off x="1163" y="3110"/>
                <a:ext cx="657" cy="157"/>
              </a:xfrm>
              <a:prstGeom prst="rect">
                <a:avLst/>
              </a:pr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4" name="Freeform 13"/>
              <p:cNvSpPr>
                <a:spLocks/>
              </p:cNvSpPr>
              <p:nvPr/>
            </p:nvSpPr>
            <p:spPr bwMode="auto">
              <a:xfrm>
                <a:off x="1694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" name="Freeform 14"/>
              <p:cNvSpPr>
                <a:spLocks/>
              </p:cNvSpPr>
              <p:nvPr/>
            </p:nvSpPr>
            <p:spPr bwMode="auto">
              <a:xfrm flipH="1">
                <a:off x="1186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1" name="Group 27"/>
            <p:cNvGrpSpPr>
              <a:grpSpLocks/>
            </p:cNvGrpSpPr>
            <p:nvPr/>
          </p:nvGrpSpPr>
          <p:grpSpPr bwMode="auto">
            <a:xfrm flipH="1">
              <a:off x="6977658" y="4363016"/>
              <a:ext cx="582120" cy="520844"/>
              <a:chOff x="3168" y="1824"/>
              <a:chExt cx="912" cy="816"/>
            </a:xfrm>
          </p:grpSpPr>
          <p:sp>
            <p:nvSpPr>
              <p:cNvPr id="112" name="Freeform 28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" name="Freeform 29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4" name="Freeform 30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5" name="Freeform 31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" name="Freeform 32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7" name="Freeform 33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5" name="Freeform 34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6" name="Freeform 35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7" name="Freeform 36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39" name="Text Box 122"/>
          <p:cNvSpPr txBox="1">
            <a:spLocks noChangeArrowheads="1"/>
          </p:cNvSpPr>
          <p:nvPr/>
        </p:nvSpPr>
        <p:spPr bwMode="auto">
          <a:xfrm>
            <a:off x="2447092" y="3606098"/>
            <a:ext cx="362631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Never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require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failures</a:t>
            </a:r>
          </a:p>
        </p:txBody>
      </p:sp>
      <p:sp>
        <p:nvSpPr>
          <p:cNvPr id="11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5290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5" grpId="0" animBg="1"/>
      <p:bldP spid="139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Failure Complex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17-Feb-15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fld id="{DDA13F16-CD78-4520-9B53-E3A23A002AF0}" type="slidenum">
              <a:rPr lang="en-US" smtClean="0"/>
              <a:pPr/>
              <a:t>54</a:t>
            </a:fld>
            <a:endParaRPr lang="en-US"/>
          </a:p>
        </p:txBody>
      </p:sp>
      <p:grpSp>
        <p:nvGrpSpPr>
          <p:cNvPr id="71" name="Group 70"/>
          <p:cNvGrpSpPr/>
          <p:nvPr/>
        </p:nvGrpSpPr>
        <p:grpSpPr>
          <a:xfrm>
            <a:off x="1776083" y="2090843"/>
            <a:ext cx="5329147" cy="1295400"/>
            <a:chOff x="1776083" y="2090843"/>
            <a:chExt cx="5329147" cy="1295400"/>
          </a:xfrm>
        </p:grpSpPr>
        <p:grpSp>
          <p:nvGrpSpPr>
            <p:cNvPr id="43" name="Group 50"/>
            <p:cNvGrpSpPr>
              <a:grpSpLocks/>
            </p:cNvGrpSpPr>
            <p:nvPr/>
          </p:nvGrpSpPr>
          <p:grpSpPr bwMode="auto">
            <a:xfrm>
              <a:off x="1776083" y="2090843"/>
              <a:ext cx="1447800" cy="1295400"/>
              <a:chOff x="3168" y="1824"/>
              <a:chExt cx="912" cy="816"/>
            </a:xfrm>
          </p:grpSpPr>
          <p:sp>
            <p:nvSpPr>
              <p:cNvPr id="44" name="Freeform 51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Freeform 52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Freeform 53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Freeform 54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Freeform 55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Freeform 56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Freeform 57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Freeform 58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" name="Freeform 59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3" name="Group 60"/>
            <p:cNvGrpSpPr>
              <a:grpSpLocks/>
            </p:cNvGrpSpPr>
            <p:nvPr/>
          </p:nvGrpSpPr>
          <p:grpSpPr bwMode="auto">
            <a:xfrm flipH="1">
              <a:off x="5657430" y="2090843"/>
              <a:ext cx="1447800" cy="1295400"/>
              <a:chOff x="3168" y="1824"/>
              <a:chExt cx="912" cy="816"/>
            </a:xfrm>
          </p:grpSpPr>
          <p:sp>
            <p:nvSpPr>
              <p:cNvPr id="54" name="Freeform 61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Freeform 62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Freeform 63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" name="Freeform 64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" name="Freeform 65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" name="Freeform 66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" name="Freeform 67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" name="Freeform 68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Freeform 69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" name="Group 73"/>
          <p:cNvGrpSpPr/>
          <p:nvPr/>
        </p:nvGrpSpPr>
        <p:grpSpPr>
          <a:xfrm>
            <a:off x="3867569" y="4137803"/>
            <a:ext cx="1146175" cy="1491323"/>
            <a:chOff x="3867569" y="4137803"/>
            <a:chExt cx="1146175" cy="1491323"/>
          </a:xfrm>
        </p:grpSpPr>
        <p:grpSp>
          <p:nvGrpSpPr>
            <p:cNvPr id="34" name="Group 39"/>
            <p:cNvGrpSpPr>
              <a:grpSpLocks/>
            </p:cNvGrpSpPr>
            <p:nvPr/>
          </p:nvGrpSpPr>
          <p:grpSpPr bwMode="auto">
            <a:xfrm>
              <a:off x="3867569" y="4629001"/>
              <a:ext cx="1146175" cy="1000125"/>
              <a:chOff x="1043" y="2546"/>
              <a:chExt cx="869" cy="740"/>
            </a:xfrm>
          </p:grpSpPr>
          <p:sp>
            <p:nvSpPr>
              <p:cNvPr id="35" name="Freeform 40"/>
              <p:cNvSpPr>
                <a:spLocks/>
              </p:cNvSpPr>
              <p:nvPr/>
            </p:nvSpPr>
            <p:spPr bwMode="auto">
              <a:xfrm>
                <a:off x="1769" y="3004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Freeform 41"/>
              <p:cNvSpPr>
                <a:spLocks/>
              </p:cNvSpPr>
              <p:nvPr/>
            </p:nvSpPr>
            <p:spPr bwMode="auto">
              <a:xfrm>
                <a:off x="1737" y="2814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Freeform 42"/>
              <p:cNvSpPr>
                <a:spLocks/>
              </p:cNvSpPr>
              <p:nvPr/>
            </p:nvSpPr>
            <p:spPr bwMode="auto">
              <a:xfrm flipH="1">
                <a:off x="1043" y="3008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" name="Freeform 43"/>
              <p:cNvSpPr>
                <a:spLocks/>
              </p:cNvSpPr>
              <p:nvPr/>
            </p:nvSpPr>
            <p:spPr bwMode="auto">
              <a:xfrm flipH="1">
                <a:off x="1133" y="2833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AutoShape 44"/>
              <p:cNvSpPr>
                <a:spLocks noChangeArrowheads="1"/>
              </p:cNvSpPr>
              <p:nvPr/>
            </p:nvSpPr>
            <p:spPr bwMode="auto">
              <a:xfrm flipV="1">
                <a:off x="1163" y="2546"/>
                <a:ext cx="657" cy="557"/>
              </a:xfrm>
              <a:custGeom>
                <a:avLst/>
                <a:gdLst>
                  <a:gd name="T0" fmla="*/ 17 w 21600"/>
                  <a:gd name="T1" fmla="*/ 7 h 21600"/>
                  <a:gd name="T2" fmla="*/ 10 w 21600"/>
                  <a:gd name="T3" fmla="*/ 14 h 21600"/>
                  <a:gd name="T4" fmla="*/ 2 w 21600"/>
                  <a:gd name="T5" fmla="*/ 7 h 21600"/>
                  <a:gd name="T6" fmla="*/ 1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4 w 21600"/>
                  <a:gd name="T13" fmla="*/ 4498 h 21600"/>
                  <a:gd name="T14" fmla="*/ 17096 w 21600"/>
                  <a:gd name="T15" fmla="*/ 1710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40" name="Rectangle 45"/>
              <p:cNvSpPr>
                <a:spLocks noChangeArrowheads="1"/>
              </p:cNvSpPr>
              <p:nvPr/>
            </p:nvSpPr>
            <p:spPr bwMode="auto">
              <a:xfrm>
                <a:off x="1163" y="3110"/>
                <a:ext cx="657" cy="157"/>
              </a:xfrm>
              <a:prstGeom prst="rect">
                <a:avLst/>
              </a:pr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Freeform 46"/>
              <p:cNvSpPr>
                <a:spLocks/>
              </p:cNvSpPr>
              <p:nvPr/>
            </p:nvSpPr>
            <p:spPr bwMode="auto">
              <a:xfrm>
                <a:off x="1694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Freeform 47"/>
              <p:cNvSpPr>
                <a:spLocks/>
              </p:cNvSpPr>
              <p:nvPr/>
            </p:nvSpPr>
            <p:spPr bwMode="auto">
              <a:xfrm flipH="1">
                <a:off x="1186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0" name="Group 69"/>
            <p:cNvGrpSpPr/>
            <p:nvPr/>
          </p:nvGrpSpPr>
          <p:grpSpPr>
            <a:xfrm>
              <a:off x="4295400" y="4137803"/>
              <a:ext cx="290513" cy="249237"/>
              <a:chOff x="3897312" y="2438400"/>
              <a:chExt cx="290513" cy="249237"/>
            </a:xfrm>
          </p:grpSpPr>
          <p:sp>
            <p:nvSpPr>
              <p:cNvPr id="63" name="Oval 40"/>
              <p:cNvSpPr>
                <a:spLocks noChangeArrowheads="1"/>
              </p:cNvSpPr>
              <p:nvPr/>
            </p:nvSpPr>
            <p:spPr bwMode="auto">
              <a:xfrm>
                <a:off x="3897312" y="2438400"/>
                <a:ext cx="290513" cy="249237"/>
              </a:xfrm>
              <a:prstGeom prst="ellipse">
                <a:avLst/>
              </a:prstGeom>
              <a:solidFill>
                <a:srgbClr val="9999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Oval 41"/>
              <p:cNvSpPr>
                <a:spLocks noChangeArrowheads="1"/>
              </p:cNvSpPr>
              <p:nvPr/>
            </p:nvSpPr>
            <p:spPr bwMode="auto">
              <a:xfrm>
                <a:off x="4090987" y="2498725"/>
                <a:ext cx="42863" cy="85725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3" name="Group 72"/>
          <p:cNvGrpSpPr/>
          <p:nvPr/>
        </p:nvGrpSpPr>
        <p:grpSpPr>
          <a:xfrm>
            <a:off x="3404813" y="3040586"/>
            <a:ext cx="2071687" cy="261938"/>
            <a:chOff x="3276600" y="3040586"/>
            <a:chExt cx="2071687" cy="261938"/>
          </a:xfrm>
        </p:grpSpPr>
        <p:grpSp>
          <p:nvGrpSpPr>
            <p:cNvPr id="72" name="Group 71"/>
            <p:cNvGrpSpPr/>
            <p:nvPr/>
          </p:nvGrpSpPr>
          <p:grpSpPr>
            <a:xfrm>
              <a:off x="3276600" y="3040586"/>
              <a:ext cx="307975" cy="261938"/>
              <a:chOff x="3276600" y="3007773"/>
              <a:chExt cx="307975" cy="261938"/>
            </a:xfrm>
          </p:grpSpPr>
          <p:sp>
            <p:nvSpPr>
              <p:cNvPr id="65" name="Oval 44"/>
              <p:cNvSpPr>
                <a:spLocks noChangeArrowheads="1"/>
              </p:cNvSpPr>
              <p:nvPr/>
            </p:nvSpPr>
            <p:spPr bwMode="auto">
              <a:xfrm>
                <a:off x="3276600" y="3007773"/>
                <a:ext cx="307975" cy="261938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Oval 45"/>
              <p:cNvSpPr>
                <a:spLocks noChangeArrowheads="1"/>
              </p:cNvSpPr>
              <p:nvPr/>
            </p:nvSpPr>
            <p:spPr bwMode="auto">
              <a:xfrm>
                <a:off x="3482975" y="3071277"/>
                <a:ext cx="44450" cy="9048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7" name="Group 49"/>
            <p:cNvGrpSpPr>
              <a:grpSpLocks/>
            </p:cNvGrpSpPr>
            <p:nvPr/>
          </p:nvGrpSpPr>
          <p:grpSpPr bwMode="auto">
            <a:xfrm>
              <a:off x="5040312" y="3040587"/>
              <a:ext cx="307975" cy="261937"/>
              <a:chOff x="4508" y="1837"/>
              <a:chExt cx="194" cy="165"/>
            </a:xfrm>
          </p:grpSpPr>
          <p:sp>
            <p:nvSpPr>
              <p:cNvPr id="68" name="Oval 50"/>
              <p:cNvSpPr>
                <a:spLocks noChangeArrowheads="1"/>
              </p:cNvSpPr>
              <p:nvPr/>
            </p:nvSpPr>
            <p:spPr bwMode="auto">
              <a:xfrm>
                <a:off x="4508" y="1837"/>
                <a:ext cx="194" cy="165"/>
              </a:xfrm>
              <a:prstGeom prst="ellipse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" name="Oval 51"/>
              <p:cNvSpPr>
                <a:spLocks noChangeArrowheads="1"/>
              </p:cNvSpPr>
              <p:nvPr/>
            </p:nvSpPr>
            <p:spPr bwMode="auto">
              <a:xfrm>
                <a:off x="4638" y="1877"/>
                <a:ext cx="28" cy="57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75" name="Text Box 122"/>
          <p:cNvSpPr txBox="1">
            <a:spLocks noChangeArrowheads="1"/>
          </p:cNvSpPr>
          <p:nvPr/>
        </p:nvSpPr>
        <p:spPr bwMode="auto">
          <a:xfrm>
            <a:off x="5443399" y="4345091"/>
            <a:ext cx="318330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Vertex per process</a:t>
            </a:r>
          </a:p>
        </p:txBody>
      </p:sp>
      <p:sp>
        <p:nvSpPr>
          <p:cNvPr id="76" name="Footer Placeholder 2"/>
          <p:cNvSpPr txBox="1">
            <a:spLocks/>
          </p:cNvSpPr>
          <p:nvPr/>
        </p:nvSpPr>
        <p:spPr bwMode="auto">
          <a:xfrm>
            <a:off x="32766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smtClean="0"/>
              <a:t>Distributed Computing through Combinatorial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99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Failure Complex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17-Feb-15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16230" y="6400800"/>
            <a:ext cx="2895600" cy="457200"/>
          </a:xfrm>
        </p:spPr>
        <p:txBody>
          <a:bodyPr/>
          <a:lstStyle/>
          <a:p>
            <a:fld id="{DDA13F16-CD78-4520-9B53-E3A23A002AF0}" type="slidenum">
              <a:rPr lang="en-US" smtClean="0"/>
              <a:pPr/>
              <a:t>55</a:t>
            </a:fld>
            <a:endParaRPr lang="en-US" dirty="0"/>
          </a:p>
        </p:txBody>
      </p:sp>
      <p:grpSp>
        <p:nvGrpSpPr>
          <p:cNvPr id="5" name="Group 70"/>
          <p:cNvGrpSpPr/>
          <p:nvPr/>
        </p:nvGrpSpPr>
        <p:grpSpPr>
          <a:xfrm>
            <a:off x="1776083" y="2090843"/>
            <a:ext cx="5329147" cy="1295400"/>
            <a:chOff x="1776083" y="2090843"/>
            <a:chExt cx="5329147" cy="1295400"/>
          </a:xfrm>
        </p:grpSpPr>
        <p:grpSp>
          <p:nvGrpSpPr>
            <p:cNvPr id="6" name="Group 50"/>
            <p:cNvGrpSpPr>
              <a:grpSpLocks/>
            </p:cNvGrpSpPr>
            <p:nvPr/>
          </p:nvGrpSpPr>
          <p:grpSpPr bwMode="auto">
            <a:xfrm>
              <a:off x="1776083" y="2090843"/>
              <a:ext cx="1447800" cy="1295400"/>
              <a:chOff x="3168" y="1824"/>
              <a:chExt cx="912" cy="816"/>
            </a:xfrm>
          </p:grpSpPr>
          <p:sp>
            <p:nvSpPr>
              <p:cNvPr id="44" name="Freeform 51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Freeform 52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Freeform 53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Freeform 54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Freeform 55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Freeform 56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Freeform 57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Freeform 58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" name="Freeform 59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60"/>
            <p:cNvGrpSpPr>
              <a:grpSpLocks/>
            </p:cNvGrpSpPr>
            <p:nvPr/>
          </p:nvGrpSpPr>
          <p:grpSpPr bwMode="auto">
            <a:xfrm flipH="1">
              <a:off x="5657430" y="2090843"/>
              <a:ext cx="1447800" cy="1295400"/>
              <a:chOff x="3168" y="1824"/>
              <a:chExt cx="912" cy="816"/>
            </a:xfrm>
          </p:grpSpPr>
          <p:sp>
            <p:nvSpPr>
              <p:cNvPr id="54" name="Freeform 61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Freeform 62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Freeform 63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" name="Freeform 64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" name="Freeform 65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" name="Freeform 66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" name="Freeform 67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" name="Freeform 68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Freeform 69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8" name="Group 73"/>
          <p:cNvGrpSpPr/>
          <p:nvPr/>
        </p:nvGrpSpPr>
        <p:grpSpPr>
          <a:xfrm>
            <a:off x="3867569" y="4137803"/>
            <a:ext cx="1146175" cy="1491323"/>
            <a:chOff x="3867569" y="4137803"/>
            <a:chExt cx="1146175" cy="1491323"/>
          </a:xfrm>
        </p:grpSpPr>
        <p:grpSp>
          <p:nvGrpSpPr>
            <p:cNvPr id="9" name="Group 39"/>
            <p:cNvGrpSpPr>
              <a:grpSpLocks/>
            </p:cNvGrpSpPr>
            <p:nvPr/>
          </p:nvGrpSpPr>
          <p:grpSpPr bwMode="auto">
            <a:xfrm>
              <a:off x="3867569" y="4629001"/>
              <a:ext cx="1146175" cy="1000125"/>
              <a:chOff x="1043" y="2546"/>
              <a:chExt cx="869" cy="740"/>
            </a:xfrm>
          </p:grpSpPr>
          <p:sp>
            <p:nvSpPr>
              <p:cNvPr id="35" name="Freeform 40"/>
              <p:cNvSpPr>
                <a:spLocks/>
              </p:cNvSpPr>
              <p:nvPr/>
            </p:nvSpPr>
            <p:spPr bwMode="auto">
              <a:xfrm>
                <a:off x="1769" y="3004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Freeform 41"/>
              <p:cNvSpPr>
                <a:spLocks/>
              </p:cNvSpPr>
              <p:nvPr/>
            </p:nvSpPr>
            <p:spPr bwMode="auto">
              <a:xfrm>
                <a:off x="1737" y="2814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Freeform 42"/>
              <p:cNvSpPr>
                <a:spLocks/>
              </p:cNvSpPr>
              <p:nvPr/>
            </p:nvSpPr>
            <p:spPr bwMode="auto">
              <a:xfrm flipH="1">
                <a:off x="1043" y="3008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" name="Freeform 43"/>
              <p:cNvSpPr>
                <a:spLocks/>
              </p:cNvSpPr>
              <p:nvPr/>
            </p:nvSpPr>
            <p:spPr bwMode="auto">
              <a:xfrm flipH="1">
                <a:off x="1133" y="2833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AutoShape 44"/>
              <p:cNvSpPr>
                <a:spLocks noChangeArrowheads="1"/>
              </p:cNvSpPr>
              <p:nvPr/>
            </p:nvSpPr>
            <p:spPr bwMode="auto">
              <a:xfrm flipV="1">
                <a:off x="1163" y="2546"/>
                <a:ext cx="657" cy="557"/>
              </a:xfrm>
              <a:custGeom>
                <a:avLst/>
                <a:gdLst>
                  <a:gd name="T0" fmla="*/ 17 w 21600"/>
                  <a:gd name="T1" fmla="*/ 7 h 21600"/>
                  <a:gd name="T2" fmla="*/ 10 w 21600"/>
                  <a:gd name="T3" fmla="*/ 14 h 21600"/>
                  <a:gd name="T4" fmla="*/ 2 w 21600"/>
                  <a:gd name="T5" fmla="*/ 7 h 21600"/>
                  <a:gd name="T6" fmla="*/ 1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4 w 21600"/>
                  <a:gd name="T13" fmla="*/ 4498 h 21600"/>
                  <a:gd name="T14" fmla="*/ 17096 w 21600"/>
                  <a:gd name="T15" fmla="*/ 1710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40" name="Rectangle 45"/>
              <p:cNvSpPr>
                <a:spLocks noChangeArrowheads="1"/>
              </p:cNvSpPr>
              <p:nvPr/>
            </p:nvSpPr>
            <p:spPr bwMode="auto">
              <a:xfrm>
                <a:off x="1163" y="3110"/>
                <a:ext cx="657" cy="157"/>
              </a:xfrm>
              <a:prstGeom prst="rect">
                <a:avLst/>
              </a:pr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Freeform 46"/>
              <p:cNvSpPr>
                <a:spLocks/>
              </p:cNvSpPr>
              <p:nvPr/>
            </p:nvSpPr>
            <p:spPr bwMode="auto">
              <a:xfrm>
                <a:off x="1694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Freeform 47"/>
              <p:cNvSpPr>
                <a:spLocks/>
              </p:cNvSpPr>
              <p:nvPr/>
            </p:nvSpPr>
            <p:spPr bwMode="auto">
              <a:xfrm flipH="1">
                <a:off x="1186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" name="Group 69"/>
            <p:cNvGrpSpPr/>
            <p:nvPr/>
          </p:nvGrpSpPr>
          <p:grpSpPr>
            <a:xfrm>
              <a:off x="4295400" y="4137803"/>
              <a:ext cx="290513" cy="249237"/>
              <a:chOff x="3897312" y="2438400"/>
              <a:chExt cx="290513" cy="249237"/>
            </a:xfrm>
          </p:grpSpPr>
          <p:sp>
            <p:nvSpPr>
              <p:cNvPr id="63" name="Oval 40"/>
              <p:cNvSpPr>
                <a:spLocks noChangeArrowheads="1"/>
              </p:cNvSpPr>
              <p:nvPr/>
            </p:nvSpPr>
            <p:spPr bwMode="auto">
              <a:xfrm>
                <a:off x="3897312" y="2438400"/>
                <a:ext cx="290513" cy="249237"/>
              </a:xfrm>
              <a:prstGeom prst="ellipse">
                <a:avLst/>
              </a:prstGeom>
              <a:solidFill>
                <a:srgbClr val="9999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Oval 41"/>
              <p:cNvSpPr>
                <a:spLocks noChangeArrowheads="1"/>
              </p:cNvSpPr>
              <p:nvPr/>
            </p:nvSpPr>
            <p:spPr bwMode="auto">
              <a:xfrm>
                <a:off x="4090987" y="2498725"/>
                <a:ext cx="42863" cy="85725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1" name="Group 72"/>
          <p:cNvGrpSpPr/>
          <p:nvPr/>
        </p:nvGrpSpPr>
        <p:grpSpPr>
          <a:xfrm>
            <a:off x="3404813" y="3040586"/>
            <a:ext cx="2071687" cy="261938"/>
            <a:chOff x="3276600" y="3040586"/>
            <a:chExt cx="2071687" cy="261938"/>
          </a:xfrm>
        </p:grpSpPr>
        <p:grpSp>
          <p:nvGrpSpPr>
            <p:cNvPr id="12" name="Group 71"/>
            <p:cNvGrpSpPr/>
            <p:nvPr/>
          </p:nvGrpSpPr>
          <p:grpSpPr>
            <a:xfrm>
              <a:off x="3276600" y="3040586"/>
              <a:ext cx="307975" cy="261938"/>
              <a:chOff x="3276600" y="3007773"/>
              <a:chExt cx="307975" cy="261938"/>
            </a:xfrm>
          </p:grpSpPr>
          <p:sp>
            <p:nvSpPr>
              <p:cNvPr id="65" name="Oval 44"/>
              <p:cNvSpPr>
                <a:spLocks noChangeArrowheads="1"/>
              </p:cNvSpPr>
              <p:nvPr/>
            </p:nvSpPr>
            <p:spPr bwMode="auto">
              <a:xfrm>
                <a:off x="3276600" y="3007773"/>
                <a:ext cx="307975" cy="261938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Oval 45"/>
              <p:cNvSpPr>
                <a:spLocks noChangeArrowheads="1"/>
              </p:cNvSpPr>
              <p:nvPr/>
            </p:nvSpPr>
            <p:spPr bwMode="auto">
              <a:xfrm>
                <a:off x="3482975" y="3071277"/>
                <a:ext cx="44450" cy="9048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" name="Group 49"/>
            <p:cNvGrpSpPr>
              <a:grpSpLocks/>
            </p:cNvGrpSpPr>
            <p:nvPr/>
          </p:nvGrpSpPr>
          <p:grpSpPr bwMode="auto">
            <a:xfrm>
              <a:off x="5040312" y="3040587"/>
              <a:ext cx="307975" cy="261937"/>
              <a:chOff x="4508" y="1837"/>
              <a:chExt cx="194" cy="165"/>
            </a:xfrm>
          </p:grpSpPr>
          <p:sp>
            <p:nvSpPr>
              <p:cNvPr id="68" name="Oval 50"/>
              <p:cNvSpPr>
                <a:spLocks noChangeArrowheads="1"/>
              </p:cNvSpPr>
              <p:nvPr/>
            </p:nvSpPr>
            <p:spPr bwMode="auto">
              <a:xfrm>
                <a:off x="4508" y="1837"/>
                <a:ext cx="194" cy="165"/>
              </a:xfrm>
              <a:prstGeom prst="ellipse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" name="Oval 51"/>
              <p:cNvSpPr>
                <a:spLocks noChangeArrowheads="1"/>
              </p:cNvSpPr>
              <p:nvPr/>
            </p:nvSpPr>
            <p:spPr bwMode="auto">
              <a:xfrm>
                <a:off x="4638" y="1877"/>
                <a:ext cx="28" cy="57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75" name="Text Box 122"/>
          <p:cNvSpPr txBox="1">
            <a:spLocks noChangeArrowheads="1"/>
          </p:cNvSpPr>
          <p:nvPr/>
        </p:nvSpPr>
        <p:spPr bwMode="auto">
          <a:xfrm>
            <a:off x="5443399" y="4345091"/>
            <a:ext cx="318330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Vertex per process</a:t>
            </a:r>
          </a:p>
        </p:txBody>
      </p:sp>
      <p:cxnSp>
        <p:nvCxnSpPr>
          <p:cNvPr id="67" name="Straight Connector 66"/>
          <p:cNvCxnSpPr>
            <a:stCxn id="65" idx="6"/>
            <a:endCxn id="68" idx="2"/>
          </p:cNvCxnSpPr>
          <p:nvPr/>
        </p:nvCxnSpPr>
        <p:spPr bwMode="auto">
          <a:xfrm>
            <a:off x="3712788" y="3171555"/>
            <a:ext cx="1455737" cy="1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0" name="Text Box 122"/>
          <p:cNvSpPr txBox="1">
            <a:spLocks noChangeArrowheads="1"/>
          </p:cNvSpPr>
          <p:nvPr/>
        </p:nvSpPr>
        <p:spPr bwMode="auto">
          <a:xfrm>
            <a:off x="511624" y="3798751"/>
            <a:ext cx="331052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Simplex = faulty set</a:t>
            </a:r>
          </a:p>
        </p:txBody>
      </p:sp>
      <p:sp>
        <p:nvSpPr>
          <p:cNvPr id="53" name="Footer Placeholder 2"/>
          <p:cNvSpPr txBox="1">
            <a:spLocks/>
          </p:cNvSpPr>
          <p:nvPr/>
        </p:nvSpPr>
        <p:spPr bwMode="auto">
          <a:xfrm>
            <a:off x="32766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smtClean="0"/>
              <a:t>Distributed Computing through Combinatorial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357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Irregular Failure Complex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17-Feb-15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22502" y="6400800"/>
            <a:ext cx="2895600" cy="457200"/>
          </a:xfrm>
        </p:spPr>
        <p:txBody>
          <a:bodyPr/>
          <a:lstStyle/>
          <a:p>
            <a:fld id="{DDA13F16-CD78-4520-9B53-E3A23A002AF0}" type="slidenum">
              <a:rPr lang="en-US" smtClean="0"/>
              <a:pPr/>
              <a:t>56</a:t>
            </a:fld>
            <a:endParaRPr lang="en-US" dirty="0"/>
          </a:p>
        </p:txBody>
      </p:sp>
      <p:grpSp>
        <p:nvGrpSpPr>
          <p:cNvPr id="5" name="Group 70"/>
          <p:cNvGrpSpPr/>
          <p:nvPr/>
        </p:nvGrpSpPr>
        <p:grpSpPr>
          <a:xfrm>
            <a:off x="1776083" y="2090843"/>
            <a:ext cx="5329147" cy="1295400"/>
            <a:chOff x="1776083" y="2090843"/>
            <a:chExt cx="5329147" cy="1295400"/>
          </a:xfrm>
        </p:grpSpPr>
        <p:grpSp>
          <p:nvGrpSpPr>
            <p:cNvPr id="6" name="Group 50"/>
            <p:cNvGrpSpPr>
              <a:grpSpLocks/>
            </p:cNvGrpSpPr>
            <p:nvPr/>
          </p:nvGrpSpPr>
          <p:grpSpPr bwMode="auto">
            <a:xfrm>
              <a:off x="1776083" y="2090843"/>
              <a:ext cx="1447800" cy="1295400"/>
              <a:chOff x="3168" y="1824"/>
              <a:chExt cx="912" cy="816"/>
            </a:xfrm>
          </p:grpSpPr>
          <p:sp>
            <p:nvSpPr>
              <p:cNvPr id="44" name="Freeform 51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Freeform 52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Freeform 53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Freeform 54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Freeform 55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Freeform 56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Freeform 57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Freeform 58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" name="Freeform 59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60"/>
            <p:cNvGrpSpPr>
              <a:grpSpLocks/>
            </p:cNvGrpSpPr>
            <p:nvPr/>
          </p:nvGrpSpPr>
          <p:grpSpPr bwMode="auto">
            <a:xfrm flipH="1">
              <a:off x="5657430" y="2090843"/>
              <a:ext cx="1447800" cy="1295400"/>
              <a:chOff x="3168" y="1824"/>
              <a:chExt cx="912" cy="816"/>
            </a:xfrm>
          </p:grpSpPr>
          <p:sp>
            <p:nvSpPr>
              <p:cNvPr id="54" name="Freeform 61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Freeform 62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Freeform 63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" name="Freeform 64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" name="Freeform 65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" name="Freeform 66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" name="Freeform 67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" name="Freeform 68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Freeform 69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8" name="Group 73"/>
          <p:cNvGrpSpPr/>
          <p:nvPr/>
        </p:nvGrpSpPr>
        <p:grpSpPr>
          <a:xfrm>
            <a:off x="3867569" y="4137803"/>
            <a:ext cx="1146175" cy="1491323"/>
            <a:chOff x="3867569" y="4137803"/>
            <a:chExt cx="1146175" cy="1491323"/>
          </a:xfrm>
        </p:grpSpPr>
        <p:grpSp>
          <p:nvGrpSpPr>
            <p:cNvPr id="9" name="Group 39"/>
            <p:cNvGrpSpPr>
              <a:grpSpLocks/>
            </p:cNvGrpSpPr>
            <p:nvPr/>
          </p:nvGrpSpPr>
          <p:grpSpPr bwMode="auto">
            <a:xfrm>
              <a:off x="3867569" y="4629001"/>
              <a:ext cx="1146175" cy="1000125"/>
              <a:chOff x="1043" y="2546"/>
              <a:chExt cx="869" cy="740"/>
            </a:xfrm>
          </p:grpSpPr>
          <p:sp>
            <p:nvSpPr>
              <p:cNvPr id="35" name="Freeform 40"/>
              <p:cNvSpPr>
                <a:spLocks/>
              </p:cNvSpPr>
              <p:nvPr/>
            </p:nvSpPr>
            <p:spPr bwMode="auto">
              <a:xfrm>
                <a:off x="1769" y="3004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Freeform 41"/>
              <p:cNvSpPr>
                <a:spLocks/>
              </p:cNvSpPr>
              <p:nvPr/>
            </p:nvSpPr>
            <p:spPr bwMode="auto">
              <a:xfrm>
                <a:off x="1737" y="2814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Freeform 42"/>
              <p:cNvSpPr>
                <a:spLocks/>
              </p:cNvSpPr>
              <p:nvPr/>
            </p:nvSpPr>
            <p:spPr bwMode="auto">
              <a:xfrm flipH="1">
                <a:off x="1043" y="3008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" name="Freeform 43"/>
              <p:cNvSpPr>
                <a:spLocks/>
              </p:cNvSpPr>
              <p:nvPr/>
            </p:nvSpPr>
            <p:spPr bwMode="auto">
              <a:xfrm flipH="1">
                <a:off x="1133" y="2833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AutoShape 44"/>
              <p:cNvSpPr>
                <a:spLocks noChangeArrowheads="1"/>
              </p:cNvSpPr>
              <p:nvPr/>
            </p:nvSpPr>
            <p:spPr bwMode="auto">
              <a:xfrm flipV="1">
                <a:off x="1163" y="2546"/>
                <a:ext cx="657" cy="557"/>
              </a:xfrm>
              <a:custGeom>
                <a:avLst/>
                <a:gdLst>
                  <a:gd name="T0" fmla="*/ 17 w 21600"/>
                  <a:gd name="T1" fmla="*/ 7 h 21600"/>
                  <a:gd name="T2" fmla="*/ 10 w 21600"/>
                  <a:gd name="T3" fmla="*/ 14 h 21600"/>
                  <a:gd name="T4" fmla="*/ 2 w 21600"/>
                  <a:gd name="T5" fmla="*/ 7 h 21600"/>
                  <a:gd name="T6" fmla="*/ 1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4 w 21600"/>
                  <a:gd name="T13" fmla="*/ 4498 h 21600"/>
                  <a:gd name="T14" fmla="*/ 17096 w 21600"/>
                  <a:gd name="T15" fmla="*/ 1710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40" name="Rectangle 45"/>
              <p:cNvSpPr>
                <a:spLocks noChangeArrowheads="1"/>
              </p:cNvSpPr>
              <p:nvPr/>
            </p:nvSpPr>
            <p:spPr bwMode="auto">
              <a:xfrm>
                <a:off x="1163" y="3110"/>
                <a:ext cx="657" cy="157"/>
              </a:xfrm>
              <a:prstGeom prst="rect">
                <a:avLst/>
              </a:pr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Freeform 46"/>
              <p:cNvSpPr>
                <a:spLocks/>
              </p:cNvSpPr>
              <p:nvPr/>
            </p:nvSpPr>
            <p:spPr bwMode="auto">
              <a:xfrm>
                <a:off x="1694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Freeform 47"/>
              <p:cNvSpPr>
                <a:spLocks/>
              </p:cNvSpPr>
              <p:nvPr/>
            </p:nvSpPr>
            <p:spPr bwMode="auto">
              <a:xfrm flipH="1">
                <a:off x="1186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" name="Group 69"/>
            <p:cNvGrpSpPr/>
            <p:nvPr/>
          </p:nvGrpSpPr>
          <p:grpSpPr>
            <a:xfrm>
              <a:off x="4295400" y="4137803"/>
              <a:ext cx="290513" cy="249237"/>
              <a:chOff x="3897312" y="2438400"/>
              <a:chExt cx="290513" cy="249237"/>
            </a:xfrm>
          </p:grpSpPr>
          <p:sp>
            <p:nvSpPr>
              <p:cNvPr id="63" name="Oval 40"/>
              <p:cNvSpPr>
                <a:spLocks noChangeArrowheads="1"/>
              </p:cNvSpPr>
              <p:nvPr/>
            </p:nvSpPr>
            <p:spPr bwMode="auto">
              <a:xfrm>
                <a:off x="3897312" y="2438400"/>
                <a:ext cx="290513" cy="249237"/>
              </a:xfrm>
              <a:prstGeom prst="ellipse">
                <a:avLst/>
              </a:prstGeom>
              <a:solidFill>
                <a:srgbClr val="9999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Oval 41"/>
              <p:cNvSpPr>
                <a:spLocks noChangeArrowheads="1"/>
              </p:cNvSpPr>
              <p:nvPr/>
            </p:nvSpPr>
            <p:spPr bwMode="auto">
              <a:xfrm>
                <a:off x="4090987" y="2498725"/>
                <a:ext cx="42863" cy="85725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1" name="Group 72"/>
          <p:cNvGrpSpPr/>
          <p:nvPr/>
        </p:nvGrpSpPr>
        <p:grpSpPr>
          <a:xfrm>
            <a:off x="3404813" y="3040586"/>
            <a:ext cx="2071687" cy="261938"/>
            <a:chOff x="3276600" y="3040586"/>
            <a:chExt cx="2071687" cy="261938"/>
          </a:xfrm>
        </p:grpSpPr>
        <p:grpSp>
          <p:nvGrpSpPr>
            <p:cNvPr id="12" name="Group 71"/>
            <p:cNvGrpSpPr/>
            <p:nvPr/>
          </p:nvGrpSpPr>
          <p:grpSpPr>
            <a:xfrm>
              <a:off x="3276600" y="3040586"/>
              <a:ext cx="307975" cy="261938"/>
              <a:chOff x="3276600" y="3007773"/>
              <a:chExt cx="307975" cy="261938"/>
            </a:xfrm>
          </p:grpSpPr>
          <p:sp>
            <p:nvSpPr>
              <p:cNvPr id="65" name="Oval 44"/>
              <p:cNvSpPr>
                <a:spLocks noChangeArrowheads="1"/>
              </p:cNvSpPr>
              <p:nvPr/>
            </p:nvSpPr>
            <p:spPr bwMode="auto">
              <a:xfrm>
                <a:off x="3276600" y="3007773"/>
                <a:ext cx="307975" cy="261938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Oval 45"/>
              <p:cNvSpPr>
                <a:spLocks noChangeArrowheads="1"/>
              </p:cNvSpPr>
              <p:nvPr/>
            </p:nvSpPr>
            <p:spPr bwMode="auto">
              <a:xfrm>
                <a:off x="3482975" y="3071277"/>
                <a:ext cx="44450" cy="9048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" name="Group 49"/>
            <p:cNvGrpSpPr>
              <a:grpSpLocks/>
            </p:cNvGrpSpPr>
            <p:nvPr/>
          </p:nvGrpSpPr>
          <p:grpSpPr bwMode="auto">
            <a:xfrm>
              <a:off x="5040312" y="3040587"/>
              <a:ext cx="307975" cy="261937"/>
              <a:chOff x="4508" y="1837"/>
              <a:chExt cx="194" cy="165"/>
            </a:xfrm>
          </p:grpSpPr>
          <p:sp>
            <p:nvSpPr>
              <p:cNvPr id="68" name="Oval 50"/>
              <p:cNvSpPr>
                <a:spLocks noChangeArrowheads="1"/>
              </p:cNvSpPr>
              <p:nvPr/>
            </p:nvSpPr>
            <p:spPr bwMode="auto">
              <a:xfrm>
                <a:off x="4508" y="1837"/>
                <a:ext cx="194" cy="165"/>
              </a:xfrm>
              <a:prstGeom prst="ellipse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" name="Oval 51"/>
              <p:cNvSpPr>
                <a:spLocks noChangeArrowheads="1"/>
              </p:cNvSpPr>
              <p:nvPr/>
            </p:nvSpPr>
            <p:spPr bwMode="auto">
              <a:xfrm>
                <a:off x="4638" y="1877"/>
                <a:ext cx="28" cy="57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cxnSp>
        <p:nvCxnSpPr>
          <p:cNvPr id="67" name="Straight Connector 66"/>
          <p:cNvCxnSpPr>
            <a:stCxn id="65" idx="6"/>
            <a:endCxn id="68" idx="2"/>
          </p:cNvCxnSpPr>
          <p:nvPr/>
        </p:nvCxnSpPr>
        <p:spPr bwMode="auto">
          <a:xfrm>
            <a:off x="3712788" y="3171555"/>
            <a:ext cx="1455737" cy="1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3" name="Footer Placeholder 2"/>
          <p:cNvSpPr txBox="1">
            <a:spLocks/>
          </p:cNvSpPr>
          <p:nvPr/>
        </p:nvSpPr>
        <p:spPr bwMode="auto">
          <a:xfrm>
            <a:off x="32766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smtClean="0"/>
              <a:t>Distributed Computing through Combinatorial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24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Wait-Free Failure Complex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17-Feb-15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63953" y="6400800"/>
            <a:ext cx="2895600" cy="457200"/>
          </a:xfrm>
        </p:spPr>
        <p:txBody>
          <a:bodyPr/>
          <a:lstStyle/>
          <a:p>
            <a:fld id="{DDA13F16-CD78-4520-9B53-E3A23A002AF0}" type="slidenum">
              <a:rPr lang="en-US" smtClean="0"/>
              <a:pPr/>
              <a:t>57</a:t>
            </a:fld>
            <a:endParaRPr lang="en-US" dirty="0"/>
          </a:p>
        </p:txBody>
      </p:sp>
      <p:grpSp>
        <p:nvGrpSpPr>
          <p:cNvPr id="5" name="Group 70"/>
          <p:cNvGrpSpPr/>
          <p:nvPr/>
        </p:nvGrpSpPr>
        <p:grpSpPr>
          <a:xfrm>
            <a:off x="1776083" y="2090843"/>
            <a:ext cx="5329147" cy="1295400"/>
            <a:chOff x="1776083" y="2090843"/>
            <a:chExt cx="5329147" cy="1295400"/>
          </a:xfrm>
        </p:grpSpPr>
        <p:grpSp>
          <p:nvGrpSpPr>
            <p:cNvPr id="6" name="Group 50"/>
            <p:cNvGrpSpPr>
              <a:grpSpLocks/>
            </p:cNvGrpSpPr>
            <p:nvPr/>
          </p:nvGrpSpPr>
          <p:grpSpPr bwMode="auto">
            <a:xfrm>
              <a:off x="1776083" y="2090843"/>
              <a:ext cx="1447800" cy="1295400"/>
              <a:chOff x="3168" y="1824"/>
              <a:chExt cx="912" cy="816"/>
            </a:xfrm>
          </p:grpSpPr>
          <p:sp>
            <p:nvSpPr>
              <p:cNvPr id="44" name="Freeform 51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Freeform 52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Freeform 53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Freeform 54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Freeform 55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Freeform 56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Freeform 57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Freeform 58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" name="Freeform 59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60"/>
            <p:cNvGrpSpPr>
              <a:grpSpLocks/>
            </p:cNvGrpSpPr>
            <p:nvPr/>
          </p:nvGrpSpPr>
          <p:grpSpPr bwMode="auto">
            <a:xfrm flipH="1">
              <a:off x="5657430" y="2090843"/>
              <a:ext cx="1447800" cy="1295400"/>
              <a:chOff x="3168" y="1824"/>
              <a:chExt cx="912" cy="816"/>
            </a:xfrm>
          </p:grpSpPr>
          <p:sp>
            <p:nvSpPr>
              <p:cNvPr id="54" name="Freeform 61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Freeform 62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Freeform 63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" name="Freeform 64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" name="Freeform 65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" name="Freeform 66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" name="Freeform 67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" name="Freeform 68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Freeform 69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8" name="Group 73"/>
          <p:cNvGrpSpPr/>
          <p:nvPr/>
        </p:nvGrpSpPr>
        <p:grpSpPr>
          <a:xfrm>
            <a:off x="3867569" y="4137803"/>
            <a:ext cx="1146175" cy="1491323"/>
            <a:chOff x="3867569" y="4137803"/>
            <a:chExt cx="1146175" cy="1491323"/>
          </a:xfrm>
        </p:grpSpPr>
        <p:grpSp>
          <p:nvGrpSpPr>
            <p:cNvPr id="9" name="Group 39"/>
            <p:cNvGrpSpPr>
              <a:grpSpLocks/>
            </p:cNvGrpSpPr>
            <p:nvPr/>
          </p:nvGrpSpPr>
          <p:grpSpPr bwMode="auto">
            <a:xfrm>
              <a:off x="3867569" y="4629001"/>
              <a:ext cx="1146175" cy="1000125"/>
              <a:chOff x="1043" y="2546"/>
              <a:chExt cx="869" cy="740"/>
            </a:xfrm>
          </p:grpSpPr>
          <p:sp>
            <p:nvSpPr>
              <p:cNvPr id="35" name="Freeform 40"/>
              <p:cNvSpPr>
                <a:spLocks/>
              </p:cNvSpPr>
              <p:nvPr/>
            </p:nvSpPr>
            <p:spPr bwMode="auto">
              <a:xfrm>
                <a:off x="1769" y="3004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Freeform 41"/>
              <p:cNvSpPr>
                <a:spLocks/>
              </p:cNvSpPr>
              <p:nvPr/>
            </p:nvSpPr>
            <p:spPr bwMode="auto">
              <a:xfrm>
                <a:off x="1737" y="2814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Freeform 42"/>
              <p:cNvSpPr>
                <a:spLocks/>
              </p:cNvSpPr>
              <p:nvPr/>
            </p:nvSpPr>
            <p:spPr bwMode="auto">
              <a:xfrm flipH="1">
                <a:off x="1043" y="3008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" name="Freeform 43"/>
              <p:cNvSpPr>
                <a:spLocks/>
              </p:cNvSpPr>
              <p:nvPr/>
            </p:nvSpPr>
            <p:spPr bwMode="auto">
              <a:xfrm flipH="1">
                <a:off x="1133" y="2833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AutoShape 44"/>
              <p:cNvSpPr>
                <a:spLocks noChangeArrowheads="1"/>
              </p:cNvSpPr>
              <p:nvPr/>
            </p:nvSpPr>
            <p:spPr bwMode="auto">
              <a:xfrm flipV="1">
                <a:off x="1163" y="2546"/>
                <a:ext cx="657" cy="557"/>
              </a:xfrm>
              <a:custGeom>
                <a:avLst/>
                <a:gdLst>
                  <a:gd name="T0" fmla="*/ 17 w 21600"/>
                  <a:gd name="T1" fmla="*/ 7 h 21600"/>
                  <a:gd name="T2" fmla="*/ 10 w 21600"/>
                  <a:gd name="T3" fmla="*/ 14 h 21600"/>
                  <a:gd name="T4" fmla="*/ 2 w 21600"/>
                  <a:gd name="T5" fmla="*/ 7 h 21600"/>
                  <a:gd name="T6" fmla="*/ 1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4 w 21600"/>
                  <a:gd name="T13" fmla="*/ 4498 h 21600"/>
                  <a:gd name="T14" fmla="*/ 17096 w 21600"/>
                  <a:gd name="T15" fmla="*/ 1710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40" name="Rectangle 45"/>
              <p:cNvSpPr>
                <a:spLocks noChangeArrowheads="1"/>
              </p:cNvSpPr>
              <p:nvPr/>
            </p:nvSpPr>
            <p:spPr bwMode="auto">
              <a:xfrm>
                <a:off x="1163" y="3110"/>
                <a:ext cx="657" cy="157"/>
              </a:xfrm>
              <a:prstGeom prst="rect">
                <a:avLst/>
              </a:pr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Freeform 46"/>
              <p:cNvSpPr>
                <a:spLocks/>
              </p:cNvSpPr>
              <p:nvPr/>
            </p:nvSpPr>
            <p:spPr bwMode="auto">
              <a:xfrm>
                <a:off x="1694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Freeform 47"/>
              <p:cNvSpPr>
                <a:spLocks/>
              </p:cNvSpPr>
              <p:nvPr/>
            </p:nvSpPr>
            <p:spPr bwMode="auto">
              <a:xfrm flipH="1">
                <a:off x="1186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" name="Group 69"/>
            <p:cNvGrpSpPr/>
            <p:nvPr/>
          </p:nvGrpSpPr>
          <p:grpSpPr>
            <a:xfrm>
              <a:off x="4295400" y="4137803"/>
              <a:ext cx="290513" cy="249237"/>
              <a:chOff x="3897312" y="2438400"/>
              <a:chExt cx="290513" cy="249237"/>
            </a:xfrm>
          </p:grpSpPr>
          <p:sp>
            <p:nvSpPr>
              <p:cNvPr id="63" name="Oval 40"/>
              <p:cNvSpPr>
                <a:spLocks noChangeArrowheads="1"/>
              </p:cNvSpPr>
              <p:nvPr/>
            </p:nvSpPr>
            <p:spPr bwMode="auto">
              <a:xfrm>
                <a:off x="3897312" y="2438400"/>
                <a:ext cx="290513" cy="249237"/>
              </a:xfrm>
              <a:prstGeom prst="ellipse">
                <a:avLst/>
              </a:prstGeom>
              <a:solidFill>
                <a:srgbClr val="9999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Oval 41"/>
              <p:cNvSpPr>
                <a:spLocks noChangeArrowheads="1"/>
              </p:cNvSpPr>
              <p:nvPr/>
            </p:nvSpPr>
            <p:spPr bwMode="auto">
              <a:xfrm>
                <a:off x="4090987" y="2498725"/>
                <a:ext cx="42863" cy="85725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1" name="Group 72"/>
          <p:cNvGrpSpPr/>
          <p:nvPr/>
        </p:nvGrpSpPr>
        <p:grpSpPr>
          <a:xfrm>
            <a:off x="3404813" y="3040586"/>
            <a:ext cx="2071687" cy="261938"/>
            <a:chOff x="3276600" y="3040586"/>
            <a:chExt cx="2071687" cy="261938"/>
          </a:xfrm>
        </p:grpSpPr>
        <p:grpSp>
          <p:nvGrpSpPr>
            <p:cNvPr id="12" name="Group 71"/>
            <p:cNvGrpSpPr/>
            <p:nvPr/>
          </p:nvGrpSpPr>
          <p:grpSpPr>
            <a:xfrm>
              <a:off x="3276600" y="3040586"/>
              <a:ext cx="307975" cy="261938"/>
              <a:chOff x="3276600" y="3007773"/>
              <a:chExt cx="307975" cy="261938"/>
            </a:xfrm>
          </p:grpSpPr>
          <p:sp>
            <p:nvSpPr>
              <p:cNvPr id="65" name="Oval 44"/>
              <p:cNvSpPr>
                <a:spLocks noChangeArrowheads="1"/>
              </p:cNvSpPr>
              <p:nvPr/>
            </p:nvSpPr>
            <p:spPr bwMode="auto">
              <a:xfrm>
                <a:off x="3276600" y="3007773"/>
                <a:ext cx="307975" cy="261938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Oval 45"/>
              <p:cNvSpPr>
                <a:spLocks noChangeArrowheads="1"/>
              </p:cNvSpPr>
              <p:nvPr/>
            </p:nvSpPr>
            <p:spPr bwMode="auto">
              <a:xfrm>
                <a:off x="3482975" y="3071277"/>
                <a:ext cx="44450" cy="9048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" name="Group 49"/>
            <p:cNvGrpSpPr>
              <a:grpSpLocks/>
            </p:cNvGrpSpPr>
            <p:nvPr/>
          </p:nvGrpSpPr>
          <p:grpSpPr bwMode="auto">
            <a:xfrm>
              <a:off x="5040312" y="3040587"/>
              <a:ext cx="307975" cy="261937"/>
              <a:chOff x="4508" y="1837"/>
              <a:chExt cx="194" cy="165"/>
            </a:xfrm>
          </p:grpSpPr>
          <p:sp>
            <p:nvSpPr>
              <p:cNvPr id="68" name="Oval 50"/>
              <p:cNvSpPr>
                <a:spLocks noChangeArrowheads="1"/>
              </p:cNvSpPr>
              <p:nvPr/>
            </p:nvSpPr>
            <p:spPr bwMode="auto">
              <a:xfrm>
                <a:off x="4508" y="1837"/>
                <a:ext cx="194" cy="165"/>
              </a:xfrm>
              <a:prstGeom prst="ellipse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" name="Oval 51"/>
              <p:cNvSpPr>
                <a:spLocks noChangeArrowheads="1"/>
              </p:cNvSpPr>
              <p:nvPr/>
            </p:nvSpPr>
            <p:spPr bwMode="auto">
              <a:xfrm>
                <a:off x="4638" y="1877"/>
                <a:ext cx="28" cy="57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cxnSp>
        <p:nvCxnSpPr>
          <p:cNvPr id="67" name="Straight Connector 66"/>
          <p:cNvCxnSpPr>
            <a:stCxn id="65" idx="6"/>
            <a:endCxn id="68" idx="2"/>
          </p:cNvCxnSpPr>
          <p:nvPr/>
        </p:nvCxnSpPr>
        <p:spPr bwMode="auto">
          <a:xfrm>
            <a:off x="3712788" y="3171555"/>
            <a:ext cx="1455737" cy="1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/>
          <p:cNvCxnSpPr>
            <a:stCxn id="68" idx="3"/>
            <a:endCxn id="63" idx="7"/>
          </p:cNvCxnSpPr>
          <p:nvPr/>
        </p:nvCxnSpPr>
        <p:spPr bwMode="auto">
          <a:xfrm rot="5400000">
            <a:off x="4423429" y="3384104"/>
            <a:ext cx="910139" cy="670259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Straight Connector 72"/>
          <p:cNvCxnSpPr>
            <a:stCxn id="65" idx="5"/>
            <a:endCxn id="63" idx="1"/>
          </p:cNvCxnSpPr>
          <p:nvPr/>
        </p:nvCxnSpPr>
        <p:spPr bwMode="auto">
          <a:xfrm rot="16200000" flipH="1">
            <a:off x="3547746" y="3384103"/>
            <a:ext cx="910139" cy="670259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6" name="Text Box 122"/>
          <p:cNvSpPr txBox="1">
            <a:spLocks noChangeArrowheads="1"/>
          </p:cNvSpPr>
          <p:nvPr/>
        </p:nvSpPr>
        <p:spPr bwMode="auto">
          <a:xfrm>
            <a:off x="5426399" y="4267453"/>
            <a:ext cx="240642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-1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)-skeleton</a:t>
            </a:r>
          </a:p>
        </p:txBody>
      </p:sp>
      <p:sp>
        <p:nvSpPr>
          <p:cNvPr id="53" name="Footer Placeholder 2"/>
          <p:cNvSpPr txBox="1">
            <a:spLocks/>
          </p:cNvSpPr>
          <p:nvPr/>
        </p:nvSpPr>
        <p:spPr bwMode="auto">
          <a:xfrm>
            <a:off x="32766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smtClean="0"/>
              <a:t>Distributed Computing through Combinatorial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70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t</a:t>
            </a:r>
            <a:r>
              <a:rPr lang="en-US" dirty="0" smtClean="0"/>
              <a:t>-resilient Failure Complex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17-Feb-15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16230" y="6400800"/>
            <a:ext cx="2895600" cy="457200"/>
          </a:xfrm>
        </p:spPr>
        <p:txBody>
          <a:bodyPr/>
          <a:lstStyle/>
          <a:p>
            <a:fld id="{DDA13F16-CD78-4520-9B53-E3A23A002AF0}" type="slidenum">
              <a:rPr lang="en-US" smtClean="0"/>
              <a:pPr/>
              <a:t>58</a:t>
            </a:fld>
            <a:endParaRPr lang="en-US"/>
          </a:p>
        </p:txBody>
      </p:sp>
      <p:grpSp>
        <p:nvGrpSpPr>
          <p:cNvPr id="5" name="Group 70"/>
          <p:cNvGrpSpPr/>
          <p:nvPr/>
        </p:nvGrpSpPr>
        <p:grpSpPr>
          <a:xfrm>
            <a:off x="1776083" y="2090843"/>
            <a:ext cx="5329147" cy="1295400"/>
            <a:chOff x="1776083" y="2090843"/>
            <a:chExt cx="5329147" cy="1295400"/>
          </a:xfrm>
        </p:grpSpPr>
        <p:grpSp>
          <p:nvGrpSpPr>
            <p:cNvPr id="6" name="Group 50"/>
            <p:cNvGrpSpPr>
              <a:grpSpLocks/>
            </p:cNvGrpSpPr>
            <p:nvPr/>
          </p:nvGrpSpPr>
          <p:grpSpPr bwMode="auto">
            <a:xfrm>
              <a:off x="1776083" y="2090843"/>
              <a:ext cx="1447800" cy="1295400"/>
              <a:chOff x="3168" y="1824"/>
              <a:chExt cx="912" cy="816"/>
            </a:xfrm>
          </p:grpSpPr>
          <p:sp>
            <p:nvSpPr>
              <p:cNvPr id="44" name="Freeform 51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Freeform 52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Freeform 53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Freeform 54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Freeform 55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Freeform 56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Freeform 57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Freeform 58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" name="Freeform 59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60"/>
            <p:cNvGrpSpPr>
              <a:grpSpLocks/>
            </p:cNvGrpSpPr>
            <p:nvPr/>
          </p:nvGrpSpPr>
          <p:grpSpPr bwMode="auto">
            <a:xfrm flipH="1">
              <a:off x="5657430" y="2090843"/>
              <a:ext cx="1447800" cy="1295400"/>
              <a:chOff x="3168" y="1824"/>
              <a:chExt cx="912" cy="816"/>
            </a:xfrm>
          </p:grpSpPr>
          <p:sp>
            <p:nvSpPr>
              <p:cNvPr id="54" name="Freeform 61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Freeform 62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Freeform 63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" name="Freeform 64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" name="Freeform 65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" name="Freeform 66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" name="Freeform 67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" name="Freeform 68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Freeform 69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8" name="Group 73"/>
          <p:cNvGrpSpPr/>
          <p:nvPr/>
        </p:nvGrpSpPr>
        <p:grpSpPr>
          <a:xfrm>
            <a:off x="3867569" y="4137803"/>
            <a:ext cx="1146175" cy="1491323"/>
            <a:chOff x="3867569" y="4137803"/>
            <a:chExt cx="1146175" cy="1491323"/>
          </a:xfrm>
        </p:grpSpPr>
        <p:grpSp>
          <p:nvGrpSpPr>
            <p:cNvPr id="9" name="Group 39"/>
            <p:cNvGrpSpPr>
              <a:grpSpLocks/>
            </p:cNvGrpSpPr>
            <p:nvPr/>
          </p:nvGrpSpPr>
          <p:grpSpPr bwMode="auto">
            <a:xfrm>
              <a:off x="3867569" y="4629001"/>
              <a:ext cx="1146175" cy="1000125"/>
              <a:chOff x="1043" y="2546"/>
              <a:chExt cx="869" cy="740"/>
            </a:xfrm>
          </p:grpSpPr>
          <p:sp>
            <p:nvSpPr>
              <p:cNvPr id="35" name="Freeform 40"/>
              <p:cNvSpPr>
                <a:spLocks/>
              </p:cNvSpPr>
              <p:nvPr/>
            </p:nvSpPr>
            <p:spPr bwMode="auto">
              <a:xfrm>
                <a:off x="1769" y="3004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Freeform 41"/>
              <p:cNvSpPr>
                <a:spLocks/>
              </p:cNvSpPr>
              <p:nvPr/>
            </p:nvSpPr>
            <p:spPr bwMode="auto">
              <a:xfrm>
                <a:off x="1737" y="2814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Freeform 42"/>
              <p:cNvSpPr>
                <a:spLocks/>
              </p:cNvSpPr>
              <p:nvPr/>
            </p:nvSpPr>
            <p:spPr bwMode="auto">
              <a:xfrm flipH="1">
                <a:off x="1043" y="3008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" name="Freeform 43"/>
              <p:cNvSpPr>
                <a:spLocks/>
              </p:cNvSpPr>
              <p:nvPr/>
            </p:nvSpPr>
            <p:spPr bwMode="auto">
              <a:xfrm flipH="1">
                <a:off x="1133" y="2833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AutoShape 44"/>
              <p:cNvSpPr>
                <a:spLocks noChangeArrowheads="1"/>
              </p:cNvSpPr>
              <p:nvPr/>
            </p:nvSpPr>
            <p:spPr bwMode="auto">
              <a:xfrm flipV="1">
                <a:off x="1163" y="2546"/>
                <a:ext cx="657" cy="557"/>
              </a:xfrm>
              <a:custGeom>
                <a:avLst/>
                <a:gdLst>
                  <a:gd name="T0" fmla="*/ 17 w 21600"/>
                  <a:gd name="T1" fmla="*/ 7 h 21600"/>
                  <a:gd name="T2" fmla="*/ 10 w 21600"/>
                  <a:gd name="T3" fmla="*/ 14 h 21600"/>
                  <a:gd name="T4" fmla="*/ 2 w 21600"/>
                  <a:gd name="T5" fmla="*/ 7 h 21600"/>
                  <a:gd name="T6" fmla="*/ 1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4 w 21600"/>
                  <a:gd name="T13" fmla="*/ 4498 h 21600"/>
                  <a:gd name="T14" fmla="*/ 17096 w 21600"/>
                  <a:gd name="T15" fmla="*/ 1710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40" name="Rectangle 45"/>
              <p:cNvSpPr>
                <a:spLocks noChangeArrowheads="1"/>
              </p:cNvSpPr>
              <p:nvPr/>
            </p:nvSpPr>
            <p:spPr bwMode="auto">
              <a:xfrm>
                <a:off x="1163" y="3110"/>
                <a:ext cx="657" cy="157"/>
              </a:xfrm>
              <a:prstGeom prst="rect">
                <a:avLst/>
              </a:pr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Freeform 46"/>
              <p:cNvSpPr>
                <a:spLocks/>
              </p:cNvSpPr>
              <p:nvPr/>
            </p:nvSpPr>
            <p:spPr bwMode="auto">
              <a:xfrm>
                <a:off x="1694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Freeform 47"/>
              <p:cNvSpPr>
                <a:spLocks/>
              </p:cNvSpPr>
              <p:nvPr/>
            </p:nvSpPr>
            <p:spPr bwMode="auto">
              <a:xfrm flipH="1">
                <a:off x="1186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" name="Group 69"/>
            <p:cNvGrpSpPr/>
            <p:nvPr/>
          </p:nvGrpSpPr>
          <p:grpSpPr>
            <a:xfrm>
              <a:off x="4295400" y="4137803"/>
              <a:ext cx="290513" cy="249237"/>
              <a:chOff x="3897312" y="2438400"/>
              <a:chExt cx="290513" cy="249237"/>
            </a:xfrm>
          </p:grpSpPr>
          <p:sp>
            <p:nvSpPr>
              <p:cNvPr id="63" name="Oval 40"/>
              <p:cNvSpPr>
                <a:spLocks noChangeArrowheads="1"/>
              </p:cNvSpPr>
              <p:nvPr/>
            </p:nvSpPr>
            <p:spPr bwMode="auto">
              <a:xfrm>
                <a:off x="3897312" y="2438400"/>
                <a:ext cx="290513" cy="249237"/>
              </a:xfrm>
              <a:prstGeom prst="ellipse">
                <a:avLst/>
              </a:prstGeom>
              <a:solidFill>
                <a:srgbClr val="9999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Oval 41"/>
              <p:cNvSpPr>
                <a:spLocks noChangeArrowheads="1"/>
              </p:cNvSpPr>
              <p:nvPr/>
            </p:nvSpPr>
            <p:spPr bwMode="auto">
              <a:xfrm>
                <a:off x="4090987" y="2498725"/>
                <a:ext cx="42863" cy="85725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1" name="Group 72"/>
          <p:cNvGrpSpPr/>
          <p:nvPr/>
        </p:nvGrpSpPr>
        <p:grpSpPr>
          <a:xfrm>
            <a:off x="3404813" y="3040586"/>
            <a:ext cx="2071687" cy="261938"/>
            <a:chOff x="3276600" y="3040586"/>
            <a:chExt cx="2071687" cy="261938"/>
          </a:xfrm>
        </p:grpSpPr>
        <p:grpSp>
          <p:nvGrpSpPr>
            <p:cNvPr id="12" name="Group 71"/>
            <p:cNvGrpSpPr/>
            <p:nvPr/>
          </p:nvGrpSpPr>
          <p:grpSpPr>
            <a:xfrm>
              <a:off x="3276600" y="3040586"/>
              <a:ext cx="307975" cy="261938"/>
              <a:chOff x="3276600" y="3007773"/>
              <a:chExt cx="307975" cy="261938"/>
            </a:xfrm>
          </p:grpSpPr>
          <p:sp>
            <p:nvSpPr>
              <p:cNvPr id="65" name="Oval 44"/>
              <p:cNvSpPr>
                <a:spLocks noChangeArrowheads="1"/>
              </p:cNvSpPr>
              <p:nvPr/>
            </p:nvSpPr>
            <p:spPr bwMode="auto">
              <a:xfrm>
                <a:off x="3276600" y="3007773"/>
                <a:ext cx="307975" cy="261938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Oval 45"/>
              <p:cNvSpPr>
                <a:spLocks noChangeArrowheads="1"/>
              </p:cNvSpPr>
              <p:nvPr/>
            </p:nvSpPr>
            <p:spPr bwMode="auto">
              <a:xfrm>
                <a:off x="3482975" y="3071277"/>
                <a:ext cx="44450" cy="9048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" name="Group 49"/>
            <p:cNvGrpSpPr>
              <a:grpSpLocks/>
            </p:cNvGrpSpPr>
            <p:nvPr/>
          </p:nvGrpSpPr>
          <p:grpSpPr bwMode="auto">
            <a:xfrm>
              <a:off x="5040312" y="3040587"/>
              <a:ext cx="307975" cy="261937"/>
              <a:chOff x="4508" y="1837"/>
              <a:chExt cx="194" cy="165"/>
            </a:xfrm>
          </p:grpSpPr>
          <p:sp>
            <p:nvSpPr>
              <p:cNvPr id="68" name="Oval 50"/>
              <p:cNvSpPr>
                <a:spLocks noChangeArrowheads="1"/>
              </p:cNvSpPr>
              <p:nvPr/>
            </p:nvSpPr>
            <p:spPr bwMode="auto">
              <a:xfrm>
                <a:off x="4508" y="1837"/>
                <a:ext cx="194" cy="165"/>
              </a:xfrm>
              <a:prstGeom prst="ellipse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" name="Oval 51"/>
              <p:cNvSpPr>
                <a:spLocks noChangeArrowheads="1"/>
              </p:cNvSpPr>
              <p:nvPr/>
            </p:nvSpPr>
            <p:spPr bwMode="auto">
              <a:xfrm>
                <a:off x="4638" y="1877"/>
                <a:ext cx="28" cy="57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76" name="Text Box 122"/>
          <p:cNvSpPr txBox="1">
            <a:spLocks noChangeArrowheads="1"/>
          </p:cNvSpPr>
          <p:nvPr/>
        </p:nvSpPr>
        <p:spPr bwMode="auto">
          <a:xfrm>
            <a:off x="5450157" y="4267453"/>
            <a:ext cx="235891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t-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1)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-skeleton</a:t>
            </a:r>
          </a:p>
        </p:txBody>
      </p:sp>
      <p:sp>
        <p:nvSpPr>
          <p:cNvPr id="53" name="Footer Placeholder 2"/>
          <p:cNvSpPr txBox="1">
            <a:spLocks/>
          </p:cNvSpPr>
          <p:nvPr/>
        </p:nvSpPr>
        <p:spPr bwMode="auto">
          <a:xfrm>
            <a:off x="32766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smtClean="0"/>
              <a:t>Distributed Computing through Combinatorial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96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Cores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17-Feb-15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fld id="{DDA13F16-CD78-4520-9B53-E3A23A002AF0}" type="slidenum">
              <a:rPr lang="en-US" smtClean="0"/>
              <a:pPr/>
              <a:t>59</a:t>
            </a:fld>
            <a:endParaRPr lang="en-US" dirty="0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2322778" y="2327042"/>
            <a:ext cx="4498444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Minimal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set of processes that cannot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fail</a:t>
            </a: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304246" y="4140199"/>
            <a:ext cx="6535509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Safe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to wait for at least one member of a particular core to show up</a:t>
            </a:r>
          </a:p>
        </p:txBody>
      </p:sp>
      <p:sp>
        <p:nvSpPr>
          <p:cNvPr id="7" name="Footer Placeholder 2"/>
          <p:cNvSpPr txBox="1">
            <a:spLocks/>
          </p:cNvSpPr>
          <p:nvPr/>
        </p:nvSpPr>
        <p:spPr bwMode="auto">
          <a:xfrm>
            <a:off x="32766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smtClean="0"/>
              <a:t>Distributed Computing through Combinatorial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582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Cores &amp; Failure Complex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17-Feb-15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fld id="{DDA13F16-CD78-4520-9B53-E3A23A002AF0}" type="slidenum">
              <a:rPr lang="en-US" smtClean="0"/>
              <a:pPr/>
              <a:t>60</a:t>
            </a:fld>
            <a:endParaRPr lang="en-US"/>
          </a:p>
        </p:txBody>
      </p:sp>
      <p:grpSp>
        <p:nvGrpSpPr>
          <p:cNvPr id="5" name="Group 70"/>
          <p:cNvGrpSpPr/>
          <p:nvPr/>
        </p:nvGrpSpPr>
        <p:grpSpPr>
          <a:xfrm>
            <a:off x="1776083" y="2090843"/>
            <a:ext cx="5329147" cy="1295400"/>
            <a:chOff x="1776083" y="2090843"/>
            <a:chExt cx="5329147" cy="1295400"/>
          </a:xfrm>
        </p:grpSpPr>
        <p:grpSp>
          <p:nvGrpSpPr>
            <p:cNvPr id="6" name="Group 50"/>
            <p:cNvGrpSpPr>
              <a:grpSpLocks/>
            </p:cNvGrpSpPr>
            <p:nvPr/>
          </p:nvGrpSpPr>
          <p:grpSpPr bwMode="auto">
            <a:xfrm>
              <a:off x="1776083" y="2090843"/>
              <a:ext cx="1447800" cy="1295400"/>
              <a:chOff x="3168" y="1824"/>
              <a:chExt cx="912" cy="816"/>
            </a:xfrm>
          </p:grpSpPr>
          <p:sp>
            <p:nvSpPr>
              <p:cNvPr id="44" name="Freeform 51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Freeform 52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Freeform 53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Freeform 54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Freeform 55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Freeform 56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Freeform 57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Freeform 58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" name="Freeform 59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60"/>
            <p:cNvGrpSpPr>
              <a:grpSpLocks/>
            </p:cNvGrpSpPr>
            <p:nvPr/>
          </p:nvGrpSpPr>
          <p:grpSpPr bwMode="auto">
            <a:xfrm flipH="1">
              <a:off x="5657430" y="2090843"/>
              <a:ext cx="1447800" cy="1295400"/>
              <a:chOff x="3168" y="1824"/>
              <a:chExt cx="912" cy="816"/>
            </a:xfrm>
          </p:grpSpPr>
          <p:sp>
            <p:nvSpPr>
              <p:cNvPr id="54" name="Freeform 61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Freeform 62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Freeform 63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" name="Freeform 64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" name="Freeform 65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" name="Freeform 66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" name="Freeform 67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" name="Freeform 68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Freeform 69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8" name="Group 73"/>
          <p:cNvGrpSpPr/>
          <p:nvPr/>
        </p:nvGrpSpPr>
        <p:grpSpPr>
          <a:xfrm>
            <a:off x="3867569" y="4137803"/>
            <a:ext cx="1146175" cy="1491323"/>
            <a:chOff x="3867569" y="4137803"/>
            <a:chExt cx="1146175" cy="1491323"/>
          </a:xfrm>
        </p:grpSpPr>
        <p:grpSp>
          <p:nvGrpSpPr>
            <p:cNvPr id="9" name="Group 39"/>
            <p:cNvGrpSpPr>
              <a:grpSpLocks/>
            </p:cNvGrpSpPr>
            <p:nvPr/>
          </p:nvGrpSpPr>
          <p:grpSpPr bwMode="auto">
            <a:xfrm>
              <a:off x="3867569" y="4629001"/>
              <a:ext cx="1146175" cy="1000125"/>
              <a:chOff x="1043" y="2546"/>
              <a:chExt cx="869" cy="740"/>
            </a:xfrm>
          </p:grpSpPr>
          <p:sp>
            <p:nvSpPr>
              <p:cNvPr id="35" name="Freeform 40"/>
              <p:cNvSpPr>
                <a:spLocks/>
              </p:cNvSpPr>
              <p:nvPr/>
            </p:nvSpPr>
            <p:spPr bwMode="auto">
              <a:xfrm>
                <a:off x="1769" y="3004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Freeform 41"/>
              <p:cNvSpPr>
                <a:spLocks/>
              </p:cNvSpPr>
              <p:nvPr/>
            </p:nvSpPr>
            <p:spPr bwMode="auto">
              <a:xfrm>
                <a:off x="1737" y="2814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Freeform 42"/>
              <p:cNvSpPr>
                <a:spLocks/>
              </p:cNvSpPr>
              <p:nvPr/>
            </p:nvSpPr>
            <p:spPr bwMode="auto">
              <a:xfrm flipH="1">
                <a:off x="1043" y="3008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" name="Freeform 43"/>
              <p:cNvSpPr>
                <a:spLocks/>
              </p:cNvSpPr>
              <p:nvPr/>
            </p:nvSpPr>
            <p:spPr bwMode="auto">
              <a:xfrm flipH="1">
                <a:off x="1133" y="2833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AutoShape 44"/>
              <p:cNvSpPr>
                <a:spLocks noChangeArrowheads="1"/>
              </p:cNvSpPr>
              <p:nvPr/>
            </p:nvSpPr>
            <p:spPr bwMode="auto">
              <a:xfrm flipV="1">
                <a:off x="1163" y="2546"/>
                <a:ext cx="657" cy="557"/>
              </a:xfrm>
              <a:custGeom>
                <a:avLst/>
                <a:gdLst>
                  <a:gd name="T0" fmla="*/ 17 w 21600"/>
                  <a:gd name="T1" fmla="*/ 7 h 21600"/>
                  <a:gd name="T2" fmla="*/ 10 w 21600"/>
                  <a:gd name="T3" fmla="*/ 14 h 21600"/>
                  <a:gd name="T4" fmla="*/ 2 w 21600"/>
                  <a:gd name="T5" fmla="*/ 7 h 21600"/>
                  <a:gd name="T6" fmla="*/ 1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4 w 21600"/>
                  <a:gd name="T13" fmla="*/ 4498 h 21600"/>
                  <a:gd name="T14" fmla="*/ 17096 w 21600"/>
                  <a:gd name="T15" fmla="*/ 1710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40" name="Rectangle 45"/>
              <p:cNvSpPr>
                <a:spLocks noChangeArrowheads="1"/>
              </p:cNvSpPr>
              <p:nvPr/>
            </p:nvSpPr>
            <p:spPr bwMode="auto">
              <a:xfrm>
                <a:off x="1163" y="3110"/>
                <a:ext cx="657" cy="157"/>
              </a:xfrm>
              <a:prstGeom prst="rect">
                <a:avLst/>
              </a:pr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Freeform 46"/>
              <p:cNvSpPr>
                <a:spLocks/>
              </p:cNvSpPr>
              <p:nvPr/>
            </p:nvSpPr>
            <p:spPr bwMode="auto">
              <a:xfrm>
                <a:off x="1694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Freeform 47"/>
              <p:cNvSpPr>
                <a:spLocks/>
              </p:cNvSpPr>
              <p:nvPr/>
            </p:nvSpPr>
            <p:spPr bwMode="auto">
              <a:xfrm flipH="1">
                <a:off x="1186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" name="Group 69"/>
            <p:cNvGrpSpPr/>
            <p:nvPr/>
          </p:nvGrpSpPr>
          <p:grpSpPr>
            <a:xfrm>
              <a:off x="4295400" y="4137803"/>
              <a:ext cx="290513" cy="249237"/>
              <a:chOff x="3897312" y="2438400"/>
              <a:chExt cx="290513" cy="249237"/>
            </a:xfrm>
          </p:grpSpPr>
          <p:sp>
            <p:nvSpPr>
              <p:cNvPr id="63" name="Oval 40"/>
              <p:cNvSpPr>
                <a:spLocks noChangeArrowheads="1"/>
              </p:cNvSpPr>
              <p:nvPr/>
            </p:nvSpPr>
            <p:spPr bwMode="auto">
              <a:xfrm>
                <a:off x="3897312" y="2438400"/>
                <a:ext cx="290513" cy="249237"/>
              </a:xfrm>
              <a:prstGeom prst="ellipse">
                <a:avLst/>
              </a:prstGeom>
              <a:solidFill>
                <a:srgbClr val="9999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Oval 41"/>
              <p:cNvSpPr>
                <a:spLocks noChangeArrowheads="1"/>
              </p:cNvSpPr>
              <p:nvPr/>
            </p:nvSpPr>
            <p:spPr bwMode="auto">
              <a:xfrm>
                <a:off x="4090987" y="2498725"/>
                <a:ext cx="42863" cy="85725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1" name="Group 72"/>
          <p:cNvGrpSpPr/>
          <p:nvPr/>
        </p:nvGrpSpPr>
        <p:grpSpPr>
          <a:xfrm>
            <a:off x="3404813" y="3040586"/>
            <a:ext cx="2071687" cy="261938"/>
            <a:chOff x="3276600" y="3040586"/>
            <a:chExt cx="2071687" cy="261938"/>
          </a:xfrm>
        </p:grpSpPr>
        <p:grpSp>
          <p:nvGrpSpPr>
            <p:cNvPr id="12" name="Group 71"/>
            <p:cNvGrpSpPr/>
            <p:nvPr/>
          </p:nvGrpSpPr>
          <p:grpSpPr>
            <a:xfrm>
              <a:off x="3276600" y="3040586"/>
              <a:ext cx="307975" cy="261938"/>
              <a:chOff x="3276600" y="3007773"/>
              <a:chExt cx="307975" cy="261938"/>
            </a:xfrm>
          </p:grpSpPr>
          <p:sp>
            <p:nvSpPr>
              <p:cNvPr id="65" name="Oval 44"/>
              <p:cNvSpPr>
                <a:spLocks noChangeArrowheads="1"/>
              </p:cNvSpPr>
              <p:nvPr/>
            </p:nvSpPr>
            <p:spPr bwMode="auto">
              <a:xfrm>
                <a:off x="3276600" y="3007773"/>
                <a:ext cx="307975" cy="261938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Oval 45"/>
              <p:cNvSpPr>
                <a:spLocks noChangeArrowheads="1"/>
              </p:cNvSpPr>
              <p:nvPr/>
            </p:nvSpPr>
            <p:spPr bwMode="auto">
              <a:xfrm>
                <a:off x="3482975" y="3071277"/>
                <a:ext cx="44450" cy="9048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" name="Group 49"/>
            <p:cNvGrpSpPr>
              <a:grpSpLocks/>
            </p:cNvGrpSpPr>
            <p:nvPr/>
          </p:nvGrpSpPr>
          <p:grpSpPr bwMode="auto">
            <a:xfrm>
              <a:off x="5040312" y="3040587"/>
              <a:ext cx="307975" cy="261937"/>
              <a:chOff x="4508" y="1837"/>
              <a:chExt cx="194" cy="165"/>
            </a:xfrm>
          </p:grpSpPr>
          <p:sp>
            <p:nvSpPr>
              <p:cNvPr id="68" name="Oval 50"/>
              <p:cNvSpPr>
                <a:spLocks noChangeArrowheads="1"/>
              </p:cNvSpPr>
              <p:nvPr/>
            </p:nvSpPr>
            <p:spPr bwMode="auto">
              <a:xfrm>
                <a:off x="4508" y="1837"/>
                <a:ext cx="194" cy="165"/>
              </a:xfrm>
              <a:prstGeom prst="ellipse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" name="Oval 51"/>
              <p:cNvSpPr>
                <a:spLocks noChangeArrowheads="1"/>
              </p:cNvSpPr>
              <p:nvPr/>
            </p:nvSpPr>
            <p:spPr bwMode="auto">
              <a:xfrm>
                <a:off x="4638" y="1877"/>
                <a:ext cx="28" cy="57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cxnSp>
        <p:nvCxnSpPr>
          <p:cNvPr id="67" name="Straight Connector 66"/>
          <p:cNvCxnSpPr>
            <a:stCxn id="65" idx="6"/>
            <a:endCxn id="68" idx="2"/>
          </p:cNvCxnSpPr>
          <p:nvPr/>
        </p:nvCxnSpPr>
        <p:spPr bwMode="auto">
          <a:xfrm>
            <a:off x="3712788" y="3171555"/>
            <a:ext cx="1455737" cy="1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0" name="Text Box 122"/>
          <p:cNvSpPr txBox="1">
            <a:spLocks noChangeArrowheads="1"/>
          </p:cNvSpPr>
          <p:nvPr/>
        </p:nvSpPr>
        <p:spPr bwMode="auto">
          <a:xfrm>
            <a:off x="534475" y="4403435"/>
            <a:ext cx="3064132" cy="138499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Minimal simplex not in failure complex</a:t>
            </a:r>
          </a:p>
        </p:txBody>
      </p:sp>
      <p:cxnSp>
        <p:nvCxnSpPr>
          <p:cNvPr id="53" name="Straight Connector 52"/>
          <p:cNvCxnSpPr/>
          <p:nvPr/>
        </p:nvCxnSpPr>
        <p:spPr bwMode="auto">
          <a:xfrm rot="5400000">
            <a:off x="4423429" y="3384104"/>
            <a:ext cx="910139" cy="670259"/>
          </a:xfrm>
          <a:prstGeom prst="line">
            <a:avLst/>
          </a:prstGeom>
          <a:noFill/>
          <a:ln w="5715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/>
          <p:cNvCxnSpPr/>
          <p:nvPr/>
        </p:nvCxnSpPr>
        <p:spPr bwMode="auto">
          <a:xfrm rot="16200000" flipH="1">
            <a:off x="3547746" y="3384103"/>
            <a:ext cx="910139" cy="670259"/>
          </a:xfrm>
          <a:prstGeom prst="line">
            <a:avLst/>
          </a:prstGeom>
          <a:noFill/>
          <a:ln w="5715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Curved Connector 72"/>
          <p:cNvCxnSpPr>
            <a:stCxn id="70" idx="0"/>
          </p:cNvCxnSpPr>
          <p:nvPr/>
        </p:nvCxnSpPr>
        <p:spPr bwMode="auto">
          <a:xfrm rot="5400000" flipH="1" flipV="1">
            <a:off x="2592395" y="3087507"/>
            <a:ext cx="790075" cy="1841782"/>
          </a:xfrm>
          <a:prstGeom prst="curvedConnector2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7" name="Curved Connector 72"/>
          <p:cNvCxnSpPr>
            <a:stCxn id="70" idx="0"/>
          </p:cNvCxnSpPr>
          <p:nvPr/>
        </p:nvCxnSpPr>
        <p:spPr bwMode="auto">
          <a:xfrm rot="5400000" flipH="1" flipV="1">
            <a:off x="3123335" y="2586061"/>
            <a:ext cx="760580" cy="2874169"/>
          </a:xfrm>
          <a:prstGeom prst="curvedConnector2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2" name="Footer Placeholder 2"/>
          <p:cNvSpPr txBox="1">
            <a:spLocks/>
          </p:cNvSpPr>
          <p:nvPr/>
        </p:nvSpPr>
        <p:spPr bwMode="auto">
          <a:xfrm>
            <a:off x="32766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smtClean="0"/>
              <a:t>Distributed Computing through Combinatorial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20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Irregular Failure Complex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17-Feb-15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16230" y="6400800"/>
            <a:ext cx="2895600" cy="457200"/>
          </a:xfrm>
        </p:spPr>
        <p:txBody>
          <a:bodyPr/>
          <a:lstStyle/>
          <a:p>
            <a:fld id="{DDA13F16-CD78-4520-9B53-E3A23A002AF0}" type="slidenum">
              <a:rPr lang="en-US" smtClean="0"/>
              <a:pPr/>
              <a:t>61</a:t>
            </a:fld>
            <a:endParaRPr lang="en-US" dirty="0"/>
          </a:p>
        </p:txBody>
      </p:sp>
      <p:grpSp>
        <p:nvGrpSpPr>
          <p:cNvPr id="5" name="Group 70"/>
          <p:cNvGrpSpPr/>
          <p:nvPr/>
        </p:nvGrpSpPr>
        <p:grpSpPr>
          <a:xfrm>
            <a:off x="1776083" y="2090843"/>
            <a:ext cx="5329147" cy="1295400"/>
            <a:chOff x="1776083" y="2090843"/>
            <a:chExt cx="5329147" cy="1295400"/>
          </a:xfrm>
        </p:grpSpPr>
        <p:grpSp>
          <p:nvGrpSpPr>
            <p:cNvPr id="6" name="Group 50"/>
            <p:cNvGrpSpPr>
              <a:grpSpLocks/>
            </p:cNvGrpSpPr>
            <p:nvPr/>
          </p:nvGrpSpPr>
          <p:grpSpPr bwMode="auto">
            <a:xfrm>
              <a:off x="1776083" y="2090843"/>
              <a:ext cx="1447800" cy="1295400"/>
              <a:chOff x="3168" y="1824"/>
              <a:chExt cx="912" cy="816"/>
            </a:xfrm>
          </p:grpSpPr>
          <p:sp>
            <p:nvSpPr>
              <p:cNvPr id="44" name="Freeform 51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Freeform 52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Freeform 53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Freeform 54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Freeform 55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Freeform 56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Freeform 57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Freeform 58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" name="Freeform 59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60"/>
            <p:cNvGrpSpPr>
              <a:grpSpLocks/>
            </p:cNvGrpSpPr>
            <p:nvPr/>
          </p:nvGrpSpPr>
          <p:grpSpPr bwMode="auto">
            <a:xfrm flipH="1">
              <a:off x="5657430" y="2090843"/>
              <a:ext cx="1447800" cy="1295400"/>
              <a:chOff x="3168" y="1824"/>
              <a:chExt cx="912" cy="816"/>
            </a:xfrm>
          </p:grpSpPr>
          <p:sp>
            <p:nvSpPr>
              <p:cNvPr id="54" name="Freeform 61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Freeform 62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Freeform 63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" name="Freeform 64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" name="Freeform 65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" name="Freeform 66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" name="Freeform 67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" name="Freeform 68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Freeform 69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8" name="Group 73"/>
          <p:cNvGrpSpPr/>
          <p:nvPr/>
        </p:nvGrpSpPr>
        <p:grpSpPr>
          <a:xfrm>
            <a:off x="3867569" y="4137803"/>
            <a:ext cx="1146175" cy="1491323"/>
            <a:chOff x="3867569" y="4137803"/>
            <a:chExt cx="1146175" cy="1491323"/>
          </a:xfrm>
        </p:grpSpPr>
        <p:grpSp>
          <p:nvGrpSpPr>
            <p:cNvPr id="9" name="Group 39"/>
            <p:cNvGrpSpPr>
              <a:grpSpLocks/>
            </p:cNvGrpSpPr>
            <p:nvPr/>
          </p:nvGrpSpPr>
          <p:grpSpPr bwMode="auto">
            <a:xfrm>
              <a:off x="3867569" y="4629001"/>
              <a:ext cx="1146175" cy="1000125"/>
              <a:chOff x="1043" y="2546"/>
              <a:chExt cx="869" cy="740"/>
            </a:xfrm>
          </p:grpSpPr>
          <p:sp>
            <p:nvSpPr>
              <p:cNvPr id="35" name="Freeform 40"/>
              <p:cNvSpPr>
                <a:spLocks/>
              </p:cNvSpPr>
              <p:nvPr/>
            </p:nvSpPr>
            <p:spPr bwMode="auto">
              <a:xfrm>
                <a:off x="1769" y="3004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Freeform 41"/>
              <p:cNvSpPr>
                <a:spLocks/>
              </p:cNvSpPr>
              <p:nvPr/>
            </p:nvSpPr>
            <p:spPr bwMode="auto">
              <a:xfrm>
                <a:off x="1737" y="2814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Freeform 42"/>
              <p:cNvSpPr>
                <a:spLocks/>
              </p:cNvSpPr>
              <p:nvPr/>
            </p:nvSpPr>
            <p:spPr bwMode="auto">
              <a:xfrm flipH="1">
                <a:off x="1043" y="3008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" name="Freeform 43"/>
              <p:cNvSpPr>
                <a:spLocks/>
              </p:cNvSpPr>
              <p:nvPr/>
            </p:nvSpPr>
            <p:spPr bwMode="auto">
              <a:xfrm flipH="1">
                <a:off x="1133" y="2833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AutoShape 44"/>
              <p:cNvSpPr>
                <a:spLocks noChangeArrowheads="1"/>
              </p:cNvSpPr>
              <p:nvPr/>
            </p:nvSpPr>
            <p:spPr bwMode="auto">
              <a:xfrm flipV="1">
                <a:off x="1163" y="2546"/>
                <a:ext cx="657" cy="557"/>
              </a:xfrm>
              <a:custGeom>
                <a:avLst/>
                <a:gdLst>
                  <a:gd name="T0" fmla="*/ 17 w 21600"/>
                  <a:gd name="T1" fmla="*/ 7 h 21600"/>
                  <a:gd name="T2" fmla="*/ 10 w 21600"/>
                  <a:gd name="T3" fmla="*/ 14 h 21600"/>
                  <a:gd name="T4" fmla="*/ 2 w 21600"/>
                  <a:gd name="T5" fmla="*/ 7 h 21600"/>
                  <a:gd name="T6" fmla="*/ 1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4 w 21600"/>
                  <a:gd name="T13" fmla="*/ 4498 h 21600"/>
                  <a:gd name="T14" fmla="*/ 17096 w 21600"/>
                  <a:gd name="T15" fmla="*/ 1710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40" name="Rectangle 45"/>
              <p:cNvSpPr>
                <a:spLocks noChangeArrowheads="1"/>
              </p:cNvSpPr>
              <p:nvPr/>
            </p:nvSpPr>
            <p:spPr bwMode="auto">
              <a:xfrm>
                <a:off x="1163" y="3110"/>
                <a:ext cx="657" cy="157"/>
              </a:xfrm>
              <a:prstGeom prst="rect">
                <a:avLst/>
              </a:pr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Freeform 46"/>
              <p:cNvSpPr>
                <a:spLocks/>
              </p:cNvSpPr>
              <p:nvPr/>
            </p:nvSpPr>
            <p:spPr bwMode="auto">
              <a:xfrm>
                <a:off x="1694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Freeform 47"/>
              <p:cNvSpPr>
                <a:spLocks/>
              </p:cNvSpPr>
              <p:nvPr/>
            </p:nvSpPr>
            <p:spPr bwMode="auto">
              <a:xfrm flipH="1">
                <a:off x="1186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" name="Group 69"/>
            <p:cNvGrpSpPr/>
            <p:nvPr/>
          </p:nvGrpSpPr>
          <p:grpSpPr>
            <a:xfrm>
              <a:off x="4295400" y="4137803"/>
              <a:ext cx="290513" cy="249237"/>
              <a:chOff x="3897312" y="2438400"/>
              <a:chExt cx="290513" cy="249237"/>
            </a:xfrm>
          </p:grpSpPr>
          <p:sp>
            <p:nvSpPr>
              <p:cNvPr id="63" name="Oval 40"/>
              <p:cNvSpPr>
                <a:spLocks noChangeArrowheads="1"/>
              </p:cNvSpPr>
              <p:nvPr/>
            </p:nvSpPr>
            <p:spPr bwMode="auto">
              <a:xfrm>
                <a:off x="3897312" y="2438400"/>
                <a:ext cx="290513" cy="249237"/>
              </a:xfrm>
              <a:prstGeom prst="ellipse">
                <a:avLst/>
              </a:prstGeom>
              <a:solidFill>
                <a:srgbClr val="9999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Oval 41"/>
              <p:cNvSpPr>
                <a:spLocks noChangeArrowheads="1"/>
              </p:cNvSpPr>
              <p:nvPr/>
            </p:nvSpPr>
            <p:spPr bwMode="auto">
              <a:xfrm>
                <a:off x="4090987" y="2498725"/>
                <a:ext cx="42863" cy="85725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1" name="Group 72"/>
          <p:cNvGrpSpPr/>
          <p:nvPr/>
        </p:nvGrpSpPr>
        <p:grpSpPr>
          <a:xfrm>
            <a:off x="3404813" y="3040586"/>
            <a:ext cx="2071687" cy="261938"/>
            <a:chOff x="3276600" y="3040586"/>
            <a:chExt cx="2071687" cy="261938"/>
          </a:xfrm>
        </p:grpSpPr>
        <p:grpSp>
          <p:nvGrpSpPr>
            <p:cNvPr id="12" name="Group 71"/>
            <p:cNvGrpSpPr/>
            <p:nvPr/>
          </p:nvGrpSpPr>
          <p:grpSpPr>
            <a:xfrm>
              <a:off x="3276600" y="3040586"/>
              <a:ext cx="307975" cy="261938"/>
              <a:chOff x="3276600" y="3007773"/>
              <a:chExt cx="307975" cy="261938"/>
            </a:xfrm>
          </p:grpSpPr>
          <p:sp>
            <p:nvSpPr>
              <p:cNvPr id="65" name="Oval 44"/>
              <p:cNvSpPr>
                <a:spLocks noChangeArrowheads="1"/>
              </p:cNvSpPr>
              <p:nvPr/>
            </p:nvSpPr>
            <p:spPr bwMode="auto">
              <a:xfrm>
                <a:off x="3276600" y="3007773"/>
                <a:ext cx="307975" cy="261938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Oval 45"/>
              <p:cNvSpPr>
                <a:spLocks noChangeArrowheads="1"/>
              </p:cNvSpPr>
              <p:nvPr/>
            </p:nvSpPr>
            <p:spPr bwMode="auto">
              <a:xfrm>
                <a:off x="3482975" y="3071277"/>
                <a:ext cx="44450" cy="9048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" name="Group 49"/>
            <p:cNvGrpSpPr>
              <a:grpSpLocks/>
            </p:cNvGrpSpPr>
            <p:nvPr/>
          </p:nvGrpSpPr>
          <p:grpSpPr bwMode="auto">
            <a:xfrm>
              <a:off x="5040312" y="3040587"/>
              <a:ext cx="307975" cy="261937"/>
              <a:chOff x="4508" y="1837"/>
              <a:chExt cx="194" cy="165"/>
            </a:xfrm>
          </p:grpSpPr>
          <p:sp>
            <p:nvSpPr>
              <p:cNvPr id="68" name="Oval 50"/>
              <p:cNvSpPr>
                <a:spLocks noChangeArrowheads="1"/>
              </p:cNvSpPr>
              <p:nvPr/>
            </p:nvSpPr>
            <p:spPr bwMode="auto">
              <a:xfrm>
                <a:off x="4508" y="1837"/>
                <a:ext cx="194" cy="165"/>
              </a:xfrm>
              <a:prstGeom prst="ellipse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" name="Oval 51"/>
              <p:cNvSpPr>
                <a:spLocks noChangeArrowheads="1"/>
              </p:cNvSpPr>
              <p:nvPr/>
            </p:nvSpPr>
            <p:spPr bwMode="auto">
              <a:xfrm>
                <a:off x="4638" y="1877"/>
                <a:ext cx="28" cy="57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cxnSp>
        <p:nvCxnSpPr>
          <p:cNvPr id="67" name="Straight Connector 66"/>
          <p:cNvCxnSpPr>
            <a:stCxn id="65" idx="6"/>
            <a:endCxn id="68" idx="2"/>
          </p:cNvCxnSpPr>
          <p:nvPr/>
        </p:nvCxnSpPr>
        <p:spPr bwMode="auto">
          <a:xfrm>
            <a:off x="3712788" y="3171555"/>
            <a:ext cx="1455737" cy="1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" name="Straight Connector 52"/>
          <p:cNvCxnSpPr/>
          <p:nvPr/>
        </p:nvCxnSpPr>
        <p:spPr bwMode="auto">
          <a:xfrm rot="5400000">
            <a:off x="4423429" y="3384104"/>
            <a:ext cx="910139" cy="670259"/>
          </a:xfrm>
          <a:prstGeom prst="line">
            <a:avLst/>
          </a:prstGeom>
          <a:noFill/>
          <a:ln w="5715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/>
          <p:cNvCxnSpPr/>
          <p:nvPr/>
        </p:nvCxnSpPr>
        <p:spPr bwMode="auto">
          <a:xfrm rot="16200000" flipH="1">
            <a:off x="3547746" y="3384103"/>
            <a:ext cx="910139" cy="670259"/>
          </a:xfrm>
          <a:prstGeom prst="line">
            <a:avLst/>
          </a:prstGeom>
          <a:noFill/>
          <a:ln w="5715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0" name="Footer Placeholder 2"/>
          <p:cNvSpPr txBox="1">
            <a:spLocks/>
          </p:cNvSpPr>
          <p:nvPr/>
        </p:nvSpPr>
        <p:spPr bwMode="auto">
          <a:xfrm>
            <a:off x="32766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smtClean="0"/>
              <a:t>Distributed Computing through Combinatorial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52"/>
          <p:cNvSpPr/>
          <p:nvPr/>
        </p:nvSpPr>
        <p:spPr bwMode="auto">
          <a:xfrm>
            <a:off x="3598606" y="3170903"/>
            <a:ext cx="1740310" cy="1120878"/>
          </a:xfrm>
          <a:custGeom>
            <a:avLst/>
            <a:gdLst>
              <a:gd name="connsiteX0" fmla="*/ 44246 w 1740310"/>
              <a:gd name="connsiteY0" fmla="*/ 0 h 1120878"/>
              <a:gd name="connsiteX1" fmla="*/ 1740310 w 1740310"/>
              <a:gd name="connsiteY1" fmla="*/ 0 h 1120878"/>
              <a:gd name="connsiteX2" fmla="*/ 811162 w 1740310"/>
              <a:gd name="connsiteY2" fmla="*/ 1120878 h 1120878"/>
              <a:gd name="connsiteX3" fmla="*/ 0 w 1740310"/>
              <a:gd name="connsiteY3" fmla="*/ 29497 h 1120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0310" h="1120878">
                <a:moveTo>
                  <a:pt x="44246" y="0"/>
                </a:moveTo>
                <a:lnTo>
                  <a:pt x="1740310" y="0"/>
                </a:lnTo>
                <a:lnTo>
                  <a:pt x="811162" y="1120878"/>
                </a:lnTo>
                <a:lnTo>
                  <a:pt x="0" y="29497"/>
                </a:lnTo>
              </a:path>
            </a:pathLst>
          </a:custGeom>
          <a:solidFill>
            <a:srgbClr val="9999FF"/>
          </a:solidFill>
          <a:ln w="571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Wait-Free Failure Complex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17-Feb-15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fld id="{DDA13F16-CD78-4520-9B53-E3A23A002AF0}" type="slidenum">
              <a:rPr lang="en-US" smtClean="0"/>
              <a:pPr/>
              <a:t>62</a:t>
            </a:fld>
            <a:endParaRPr lang="en-US" dirty="0"/>
          </a:p>
        </p:txBody>
      </p:sp>
      <p:grpSp>
        <p:nvGrpSpPr>
          <p:cNvPr id="5" name="Group 70"/>
          <p:cNvGrpSpPr/>
          <p:nvPr/>
        </p:nvGrpSpPr>
        <p:grpSpPr>
          <a:xfrm>
            <a:off x="1776083" y="2090843"/>
            <a:ext cx="5329147" cy="1295400"/>
            <a:chOff x="1776083" y="2090843"/>
            <a:chExt cx="5329147" cy="1295400"/>
          </a:xfrm>
        </p:grpSpPr>
        <p:grpSp>
          <p:nvGrpSpPr>
            <p:cNvPr id="6" name="Group 50"/>
            <p:cNvGrpSpPr>
              <a:grpSpLocks/>
            </p:cNvGrpSpPr>
            <p:nvPr/>
          </p:nvGrpSpPr>
          <p:grpSpPr bwMode="auto">
            <a:xfrm>
              <a:off x="1776083" y="2090843"/>
              <a:ext cx="1447800" cy="1295400"/>
              <a:chOff x="3168" y="1824"/>
              <a:chExt cx="912" cy="816"/>
            </a:xfrm>
          </p:grpSpPr>
          <p:sp>
            <p:nvSpPr>
              <p:cNvPr id="44" name="Freeform 51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Freeform 52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Freeform 53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Freeform 54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Freeform 55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Freeform 56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Freeform 57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Freeform 58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" name="Freeform 59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60"/>
            <p:cNvGrpSpPr>
              <a:grpSpLocks/>
            </p:cNvGrpSpPr>
            <p:nvPr/>
          </p:nvGrpSpPr>
          <p:grpSpPr bwMode="auto">
            <a:xfrm flipH="1">
              <a:off x="5657430" y="2090843"/>
              <a:ext cx="1447800" cy="1295400"/>
              <a:chOff x="3168" y="1824"/>
              <a:chExt cx="912" cy="816"/>
            </a:xfrm>
          </p:grpSpPr>
          <p:sp>
            <p:nvSpPr>
              <p:cNvPr id="54" name="Freeform 61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Freeform 62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Freeform 63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" name="Freeform 64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" name="Freeform 65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" name="Freeform 66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" name="Freeform 67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" name="Freeform 68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Freeform 69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8" name="Group 73"/>
          <p:cNvGrpSpPr/>
          <p:nvPr/>
        </p:nvGrpSpPr>
        <p:grpSpPr>
          <a:xfrm>
            <a:off x="3867569" y="4137803"/>
            <a:ext cx="1146175" cy="1491323"/>
            <a:chOff x="3867569" y="4137803"/>
            <a:chExt cx="1146175" cy="1491323"/>
          </a:xfrm>
        </p:grpSpPr>
        <p:grpSp>
          <p:nvGrpSpPr>
            <p:cNvPr id="9" name="Group 39"/>
            <p:cNvGrpSpPr>
              <a:grpSpLocks/>
            </p:cNvGrpSpPr>
            <p:nvPr/>
          </p:nvGrpSpPr>
          <p:grpSpPr bwMode="auto">
            <a:xfrm>
              <a:off x="3867569" y="4629001"/>
              <a:ext cx="1146175" cy="1000125"/>
              <a:chOff x="1043" y="2546"/>
              <a:chExt cx="869" cy="740"/>
            </a:xfrm>
          </p:grpSpPr>
          <p:sp>
            <p:nvSpPr>
              <p:cNvPr id="35" name="Freeform 40"/>
              <p:cNvSpPr>
                <a:spLocks/>
              </p:cNvSpPr>
              <p:nvPr/>
            </p:nvSpPr>
            <p:spPr bwMode="auto">
              <a:xfrm>
                <a:off x="1769" y="3004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Freeform 41"/>
              <p:cNvSpPr>
                <a:spLocks/>
              </p:cNvSpPr>
              <p:nvPr/>
            </p:nvSpPr>
            <p:spPr bwMode="auto">
              <a:xfrm>
                <a:off x="1737" y="2814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Freeform 42"/>
              <p:cNvSpPr>
                <a:spLocks/>
              </p:cNvSpPr>
              <p:nvPr/>
            </p:nvSpPr>
            <p:spPr bwMode="auto">
              <a:xfrm flipH="1">
                <a:off x="1043" y="3008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" name="Freeform 43"/>
              <p:cNvSpPr>
                <a:spLocks/>
              </p:cNvSpPr>
              <p:nvPr/>
            </p:nvSpPr>
            <p:spPr bwMode="auto">
              <a:xfrm flipH="1">
                <a:off x="1133" y="2833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AutoShape 44"/>
              <p:cNvSpPr>
                <a:spLocks noChangeArrowheads="1"/>
              </p:cNvSpPr>
              <p:nvPr/>
            </p:nvSpPr>
            <p:spPr bwMode="auto">
              <a:xfrm flipV="1">
                <a:off x="1163" y="2546"/>
                <a:ext cx="657" cy="557"/>
              </a:xfrm>
              <a:custGeom>
                <a:avLst/>
                <a:gdLst>
                  <a:gd name="T0" fmla="*/ 17 w 21600"/>
                  <a:gd name="T1" fmla="*/ 7 h 21600"/>
                  <a:gd name="T2" fmla="*/ 10 w 21600"/>
                  <a:gd name="T3" fmla="*/ 14 h 21600"/>
                  <a:gd name="T4" fmla="*/ 2 w 21600"/>
                  <a:gd name="T5" fmla="*/ 7 h 21600"/>
                  <a:gd name="T6" fmla="*/ 1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4 w 21600"/>
                  <a:gd name="T13" fmla="*/ 4498 h 21600"/>
                  <a:gd name="T14" fmla="*/ 17096 w 21600"/>
                  <a:gd name="T15" fmla="*/ 1710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40" name="Rectangle 45"/>
              <p:cNvSpPr>
                <a:spLocks noChangeArrowheads="1"/>
              </p:cNvSpPr>
              <p:nvPr/>
            </p:nvSpPr>
            <p:spPr bwMode="auto">
              <a:xfrm>
                <a:off x="1163" y="3110"/>
                <a:ext cx="657" cy="157"/>
              </a:xfrm>
              <a:prstGeom prst="rect">
                <a:avLst/>
              </a:pr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Freeform 46"/>
              <p:cNvSpPr>
                <a:spLocks/>
              </p:cNvSpPr>
              <p:nvPr/>
            </p:nvSpPr>
            <p:spPr bwMode="auto">
              <a:xfrm>
                <a:off x="1694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Freeform 47"/>
              <p:cNvSpPr>
                <a:spLocks/>
              </p:cNvSpPr>
              <p:nvPr/>
            </p:nvSpPr>
            <p:spPr bwMode="auto">
              <a:xfrm flipH="1">
                <a:off x="1186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" name="Group 69"/>
            <p:cNvGrpSpPr/>
            <p:nvPr/>
          </p:nvGrpSpPr>
          <p:grpSpPr>
            <a:xfrm>
              <a:off x="4295400" y="4137803"/>
              <a:ext cx="290513" cy="249237"/>
              <a:chOff x="3897312" y="2438400"/>
              <a:chExt cx="290513" cy="249237"/>
            </a:xfrm>
          </p:grpSpPr>
          <p:sp>
            <p:nvSpPr>
              <p:cNvPr id="63" name="Oval 40"/>
              <p:cNvSpPr>
                <a:spLocks noChangeArrowheads="1"/>
              </p:cNvSpPr>
              <p:nvPr/>
            </p:nvSpPr>
            <p:spPr bwMode="auto">
              <a:xfrm>
                <a:off x="3897312" y="2438400"/>
                <a:ext cx="290513" cy="249237"/>
              </a:xfrm>
              <a:prstGeom prst="ellipse">
                <a:avLst/>
              </a:prstGeom>
              <a:solidFill>
                <a:srgbClr val="9999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Oval 41"/>
              <p:cNvSpPr>
                <a:spLocks noChangeArrowheads="1"/>
              </p:cNvSpPr>
              <p:nvPr/>
            </p:nvSpPr>
            <p:spPr bwMode="auto">
              <a:xfrm>
                <a:off x="4090987" y="2498725"/>
                <a:ext cx="42863" cy="85725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1" name="Group 72"/>
          <p:cNvGrpSpPr/>
          <p:nvPr/>
        </p:nvGrpSpPr>
        <p:grpSpPr>
          <a:xfrm>
            <a:off x="3404813" y="3040586"/>
            <a:ext cx="2071687" cy="261938"/>
            <a:chOff x="3276600" y="3040586"/>
            <a:chExt cx="2071687" cy="261938"/>
          </a:xfrm>
        </p:grpSpPr>
        <p:grpSp>
          <p:nvGrpSpPr>
            <p:cNvPr id="12" name="Group 71"/>
            <p:cNvGrpSpPr/>
            <p:nvPr/>
          </p:nvGrpSpPr>
          <p:grpSpPr>
            <a:xfrm>
              <a:off x="3276600" y="3040586"/>
              <a:ext cx="307975" cy="261938"/>
              <a:chOff x="3276600" y="3007773"/>
              <a:chExt cx="307975" cy="261938"/>
            </a:xfrm>
          </p:grpSpPr>
          <p:sp>
            <p:nvSpPr>
              <p:cNvPr id="65" name="Oval 44"/>
              <p:cNvSpPr>
                <a:spLocks noChangeArrowheads="1"/>
              </p:cNvSpPr>
              <p:nvPr/>
            </p:nvSpPr>
            <p:spPr bwMode="auto">
              <a:xfrm>
                <a:off x="3276600" y="3007773"/>
                <a:ext cx="307975" cy="261938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Oval 45"/>
              <p:cNvSpPr>
                <a:spLocks noChangeArrowheads="1"/>
              </p:cNvSpPr>
              <p:nvPr/>
            </p:nvSpPr>
            <p:spPr bwMode="auto">
              <a:xfrm>
                <a:off x="3482975" y="3071277"/>
                <a:ext cx="44450" cy="9048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" name="Group 49"/>
            <p:cNvGrpSpPr>
              <a:grpSpLocks/>
            </p:cNvGrpSpPr>
            <p:nvPr/>
          </p:nvGrpSpPr>
          <p:grpSpPr bwMode="auto">
            <a:xfrm>
              <a:off x="5040312" y="3040587"/>
              <a:ext cx="307975" cy="261937"/>
              <a:chOff x="4508" y="1837"/>
              <a:chExt cx="194" cy="165"/>
            </a:xfrm>
          </p:grpSpPr>
          <p:sp>
            <p:nvSpPr>
              <p:cNvPr id="68" name="Oval 50"/>
              <p:cNvSpPr>
                <a:spLocks noChangeArrowheads="1"/>
              </p:cNvSpPr>
              <p:nvPr/>
            </p:nvSpPr>
            <p:spPr bwMode="auto">
              <a:xfrm>
                <a:off x="4508" y="1837"/>
                <a:ext cx="194" cy="165"/>
              </a:xfrm>
              <a:prstGeom prst="ellipse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" name="Oval 51"/>
              <p:cNvSpPr>
                <a:spLocks noChangeArrowheads="1"/>
              </p:cNvSpPr>
              <p:nvPr/>
            </p:nvSpPr>
            <p:spPr bwMode="auto">
              <a:xfrm>
                <a:off x="4638" y="1877"/>
                <a:ext cx="28" cy="57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cxnSp>
        <p:nvCxnSpPr>
          <p:cNvPr id="67" name="Straight Connector 66"/>
          <p:cNvCxnSpPr>
            <a:stCxn id="65" idx="6"/>
            <a:endCxn id="68" idx="2"/>
          </p:cNvCxnSpPr>
          <p:nvPr/>
        </p:nvCxnSpPr>
        <p:spPr bwMode="auto">
          <a:xfrm>
            <a:off x="3712788" y="3171555"/>
            <a:ext cx="1455737" cy="1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/>
          <p:cNvCxnSpPr>
            <a:stCxn id="68" idx="3"/>
            <a:endCxn id="63" idx="7"/>
          </p:cNvCxnSpPr>
          <p:nvPr/>
        </p:nvCxnSpPr>
        <p:spPr bwMode="auto">
          <a:xfrm rot="5400000">
            <a:off x="4423429" y="3384104"/>
            <a:ext cx="910139" cy="670259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Straight Connector 72"/>
          <p:cNvCxnSpPr>
            <a:stCxn id="65" idx="5"/>
            <a:endCxn id="63" idx="1"/>
          </p:cNvCxnSpPr>
          <p:nvPr/>
        </p:nvCxnSpPr>
        <p:spPr bwMode="auto">
          <a:xfrm rot="16200000" flipH="1">
            <a:off x="3547746" y="3384103"/>
            <a:ext cx="910139" cy="670259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6" name="Text Box 122"/>
          <p:cNvSpPr txBox="1">
            <a:spLocks noChangeArrowheads="1"/>
          </p:cNvSpPr>
          <p:nvPr/>
        </p:nvSpPr>
        <p:spPr bwMode="auto">
          <a:xfrm>
            <a:off x="5468780" y="4341195"/>
            <a:ext cx="3247516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All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+1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processes only core</a:t>
            </a:r>
          </a:p>
        </p:txBody>
      </p:sp>
      <p:cxnSp>
        <p:nvCxnSpPr>
          <p:cNvPr id="70" name="Curved Connector 72"/>
          <p:cNvCxnSpPr>
            <a:stCxn id="76" idx="0"/>
          </p:cNvCxnSpPr>
          <p:nvPr/>
        </p:nvCxnSpPr>
        <p:spPr bwMode="auto">
          <a:xfrm rot="16200000" flipV="1">
            <a:off x="5387234" y="2635890"/>
            <a:ext cx="698343" cy="2712267"/>
          </a:xfrm>
          <a:prstGeom prst="curvedConnector2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2" name="Footer Placeholder 2"/>
          <p:cNvSpPr txBox="1">
            <a:spLocks/>
          </p:cNvSpPr>
          <p:nvPr/>
        </p:nvSpPr>
        <p:spPr bwMode="auto">
          <a:xfrm>
            <a:off x="32766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smtClean="0"/>
              <a:t>Distributed Computing through Combinatorial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301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76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t</a:t>
            </a:r>
            <a:r>
              <a:rPr lang="en-US" dirty="0" smtClean="0"/>
              <a:t>-resilient Failure Complex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17-Feb-15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46248" y="6400800"/>
            <a:ext cx="2895600" cy="457200"/>
          </a:xfrm>
        </p:spPr>
        <p:txBody>
          <a:bodyPr/>
          <a:lstStyle/>
          <a:p>
            <a:fld id="{DDA13F16-CD78-4520-9B53-E3A23A002AF0}" type="slidenum">
              <a:rPr lang="en-US" smtClean="0"/>
              <a:pPr/>
              <a:t>63</a:t>
            </a:fld>
            <a:endParaRPr lang="en-US" dirty="0"/>
          </a:p>
        </p:txBody>
      </p:sp>
      <p:grpSp>
        <p:nvGrpSpPr>
          <p:cNvPr id="5" name="Group 70"/>
          <p:cNvGrpSpPr/>
          <p:nvPr/>
        </p:nvGrpSpPr>
        <p:grpSpPr>
          <a:xfrm>
            <a:off x="1776083" y="2090843"/>
            <a:ext cx="5329147" cy="1295400"/>
            <a:chOff x="1776083" y="2090843"/>
            <a:chExt cx="5329147" cy="1295400"/>
          </a:xfrm>
        </p:grpSpPr>
        <p:grpSp>
          <p:nvGrpSpPr>
            <p:cNvPr id="6" name="Group 50"/>
            <p:cNvGrpSpPr>
              <a:grpSpLocks/>
            </p:cNvGrpSpPr>
            <p:nvPr/>
          </p:nvGrpSpPr>
          <p:grpSpPr bwMode="auto">
            <a:xfrm>
              <a:off x="1776083" y="2090843"/>
              <a:ext cx="1447800" cy="1295400"/>
              <a:chOff x="3168" y="1824"/>
              <a:chExt cx="912" cy="816"/>
            </a:xfrm>
          </p:grpSpPr>
          <p:sp>
            <p:nvSpPr>
              <p:cNvPr id="44" name="Freeform 51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Freeform 52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Freeform 53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Freeform 54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Freeform 55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Freeform 56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Freeform 57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Freeform 58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" name="Freeform 59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60"/>
            <p:cNvGrpSpPr>
              <a:grpSpLocks/>
            </p:cNvGrpSpPr>
            <p:nvPr/>
          </p:nvGrpSpPr>
          <p:grpSpPr bwMode="auto">
            <a:xfrm flipH="1">
              <a:off x="5657430" y="2090843"/>
              <a:ext cx="1447800" cy="1295400"/>
              <a:chOff x="3168" y="1824"/>
              <a:chExt cx="912" cy="816"/>
            </a:xfrm>
          </p:grpSpPr>
          <p:sp>
            <p:nvSpPr>
              <p:cNvPr id="54" name="Freeform 61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Freeform 62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Freeform 63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" name="Freeform 64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" name="Freeform 65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" name="Freeform 66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" name="Freeform 67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" name="Freeform 68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Freeform 69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8" name="Group 73"/>
          <p:cNvGrpSpPr/>
          <p:nvPr/>
        </p:nvGrpSpPr>
        <p:grpSpPr>
          <a:xfrm>
            <a:off x="3867569" y="4137803"/>
            <a:ext cx="1146175" cy="1491323"/>
            <a:chOff x="3867569" y="4137803"/>
            <a:chExt cx="1146175" cy="1491323"/>
          </a:xfrm>
        </p:grpSpPr>
        <p:grpSp>
          <p:nvGrpSpPr>
            <p:cNvPr id="9" name="Group 39"/>
            <p:cNvGrpSpPr>
              <a:grpSpLocks/>
            </p:cNvGrpSpPr>
            <p:nvPr/>
          </p:nvGrpSpPr>
          <p:grpSpPr bwMode="auto">
            <a:xfrm>
              <a:off x="3867569" y="4629001"/>
              <a:ext cx="1146175" cy="1000125"/>
              <a:chOff x="1043" y="2546"/>
              <a:chExt cx="869" cy="740"/>
            </a:xfrm>
          </p:grpSpPr>
          <p:sp>
            <p:nvSpPr>
              <p:cNvPr id="35" name="Freeform 40"/>
              <p:cNvSpPr>
                <a:spLocks/>
              </p:cNvSpPr>
              <p:nvPr/>
            </p:nvSpPr>
            <p:spPr bwMode="auto">
              <a:xfrm>
                <a:off x="1769" y="3004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Freeform 41"/>
              <p:cNvSpPr>
                <a:spLocks/>
              </p:cNvSpPr>
              <p:nvPr/>
            </p:nvSpPr>
            <p:spPr bwMode="auto">
              <a:xfrm>
                <a:off x="1737" y="2814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Freeform 42"/>
              <p:cNvSpPr>
                <a:spLocks/>
              </p:cNvSpPr>
              <p:nvPr/>
            </p:nvSpPr>
            <p:spPr bwMode="auto">
              <a:xfrm flipH="1">
                <a:off x="1043" y="3008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" name="Freeform 43"/>
              <p:cNvSpPr>
                <a:spLocks/>
              </p:cNvSpPr>
              <p:nvPr/>
            </p:nvSpPr>
            <p:spPr bwMode="auto">
              <a:xfrm flipH="1">
                <a:off x="1133" y="2833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AutoShape 44"/>
              <p:cNvSpPr>
                <a:spLocks noChangeArrowheads="1"/>
              </p:cNvSpPr>
              <p:nvPr/>
            </p:nvSpPr>
            <p:spPr bwMode="auto">
              <a:xfrm flipV="1">
                <a:off x="1163" y="2546"/>
                <a:ext cx="657" cy="557"/>
              </a:xfrm>
              <a:custGeom>
                <a:avLst/>
                <a:gdLst>
                  <a:gd name="T0" fmla="*/ 17 w 21600"/>
                  <a:gd name="T1" fmla="*/ 7 h 21600"/>
                  <a:gd name="T2" fmla="*/ 10 w 21600"/>
                  <a:gd name="T3" fmla="*/ 14 h 21600"/>
                  <a:gd name="T4" fmla="*/ 2 w 21600"/>
                  <a:gd name="T5" fmla="*/ 7 h 21600"/>
                  <a:gd name="T6" fmla="*/ 1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4 w 21600"/>
                  <a:gd name="T13" fmla="*/ 4498 h 21600"/>
                  <a:gd name="T14" fmla="*/ 17096 w 21600"/>
                  <a:gd name="T15" fmla="*/ 1710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40" name="Rectangle 45"/>
              <p:cNvSpPr>
                <a:spLocks noChangeArrowheads="1"/>
              </p:cNvSpPr>
              <p:nvPr/>
            </p:nvSpPr>
            <p:spPr bwMode="auto">
              <a:xfrm>
                <a:off x="1163" y="3110"/>
                <a:ext cx="657" cy="157"/>
              </a:xfrm>
              <a:prstGeom prst="rect">
                <a:avLst/>
              </a:pr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Freeform 46"/>
              <p:cNvSpPr>
                <a:spLocks/>
              </p:cNvSpPr>
              <p:nvPr/>
            </p:nvSpPr>
            <p:spPr bwMode="auto">
              <a:xfrm>
                <a:off x="1694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Freeform 47"/>
              <p:cNvSpPr>
                <a:spLocks/>
              </p:cNvSpPr>
              <p:nvPr/>
            </p:nvSpPr>
            <p:spPr bwMode="auto">
              <a:xfrm flipH="1">
                <a:off x="1186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" name="Group 69"/>
            <p:cNvGrpSpPr/>
            <p:nvPr/>
          </p:nvGrpSpPr>
          <p:grpSpPr>
            <a:xfrm>
              <a:off x="4295400" y="4137803"/>
              <a:ext cx="290513" cy="249237"/>
              <a:chOff x="3897312" y="2438400"/>
              <a:chExt cx="290513" cy="249237"/>
            </a:xfrm>
          </p:grpSpPr>
          <p:sp>
            <p:nvSpPr>
              <p:cNvPr id="63" name="Oval 40"/>
              <p:cNvSpPr>
                <a:spLocks noChangeArrowheads="1"/>
              </p:cNvSpPr>
              <p:nvPr/>
            </p:nvSpPr>
            <p:spPr bwMode="auto">
              <a:xfrm>
                <a:off x="3897312" y="2438400"/>
                <a:ext cx="290513" cy="249237"/>
              </a:xfrm>
              <a:prstGeom prst="ellipse">
                <a:avLst/>
              </a:prstGeom>
              <a:solidFill>
                <a:srgbClr val="9999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Oval 41"/>
              <p:cNvSpPr>
                <a:spLocks noChangeArrowheads="1"/>
              </p:cNvSpPr>
              <p:nvPr/>
            </p:nvSpPr>
            <p:spPr bwMode="auto">
              <a:xfrm>
                <a:off x="4090987" y="2498725"/>
                <a:ext cx="42863" cy="85725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1" name="Group 72"/>
          <p:cNvGrpSpPr/>
          <p:nvPr/>
        </p:nvGrpSpPr>
        <p:grpSpPr>
          <a:xfrm>
            <a:off x="3404813" y="3040586"/>
            <a:ext cx="2071687" cy="261938"/>
            <a:chOff x="3276600" y="3040586"/>
            <a:chExt cx="2071687" cy="261938"/>
          </a:xfrm>
        </p:grpSpPr>
        <p:grpSp>
          <p:nvGrpSpPr>
            <p:cNvPr id="12" name="Group 71"/>
            <p:cNvGrpSpPr/>
            <p:nvPr/>
          </p:nvGrpSpPr>
          <p:grpSpPr>
            <a:xfrm>
              <a:off x="3276600" y="3040586"/>
              <a:ext cx="307975" cy="261938"/>
              <a:chOff x="3276600" y="3007773"/>
              <a:chExt cx="307975" cy="261938"/>
            </a:xfrm>
          </p:grpSpPr>
          <p:sp>
            <p:nvSpPr>
              <p:cNvPr id="65" name="Oval 44"/>
              <p:cNvSpPr>
                <a:spLocks noChangeArrowheads="1"/>
              </p:cNvSpPr>
              <p:nvPr/>
            </p:nvSpPr>
            <p:spPr bwMode="auto">
              <a:xfrm>
                <a:off x="3276600" y="3007773"/>
                <a:ext cx="307975" cy="261938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Oval 45"/>
              <p:cNvSpPr>
                <a:spLocks noChangeArrowheads="1"/>
              </p:cNvSpPr>
              <p:nvPr/>
            </p:nvSpPr>
            <p:spPr bwMode="auto">
              <a:xfrm>
                <a:off x="3482975" y="3071277"/>
                <a:ext cx="44450" cy="9048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" name="Group 49"/>
            <p:cNvGrpSpPr>
              <a:grpSpLocks/>
            </p:cNvGrpSpPr>
            <p:nvPr/>
          </p:nvGrpSpPr>
          <p:grpSpPr bwMode="auto">
            <a:xfrm>
              <a:off x="5040312" y="3040587"/>
              <a:ext cx="307975" cy="261937"/>
              <a:chOff x="4508" y="1837"/>
              <a:chExt cx="194" cy="165"/>
            </a:xfrm>
          </p:grpSpPr>
          <p:sp>
            <p:nvSpPr>
              <p:cNvPr id="68" name="Oval 50"/>
              <p:cNvSpPr>
                <a:spLocks noChangeArrowheads="1"/>
              </p:cNvSpPr>
              <p:nvPr/>
            </p:nvSpPr>
            <p:spPr bwMode="auto">
              <a:xfrm>
                <a:off x="4508" y="1837"/>
                <a:ext cx="194" cy="165"/>
              </a:xfrm>
              <a:prstGeom prst="ellipse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" name="Oval 51"/>
              <p:cNvSpPr>
                <a:spLocks noChangeArrowheads="1"/>
              </p:cNvSpPr>
              <p:nvPr/>
            </p:nvSpPr>
            <p:spPr bwMode="auto">
              <a:xfrm>
                <a:off x="4638" y="1877"/>
                <a:ext cx="28" cy="57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cxnSp>
        <p:nvCxnSpPr>
          <p:cNvPr id="53" name="Straight Connector 52"/>
          <p:cNvCxnSpPr/>
          <p:nvPr/>
        </p:nvCxnSpPr>
        <p:spPr bwMode="auto">
          <a:xfrm>
            <a:off x="3712788" y="3171555"/>
            <a:ext cx="1455737" cy="1"/>
          </a:xfrm>
          <a:prstGeom prst="line">
            <a:avLst/>
          </a:prstGeom>
          <a:noFill/>
          <a:ln w="5715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7" name="Text Box 122"/>
          <p:cNvSpPr txBox="1">
            <a:spLocks noChangeArrowheads="1"/>
          </p:cNvSpPr>
          <p:nvPr/>
        </p:nvSpPr>
        <p:spPr bwMode="auto">
          <a:xfrm>
            <a:off x="534475" y="4403435"/>
            <a:ext cx="3064132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Any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-simplex is a core</a:t>
            </a:r>
          </a:p>
        </p:txBody>
      </p:sp>
      <p:cxnSp>
        <p:nvCxnSpPr>
          <p:cNvPr id="70" name="Straight Connector 69"/>
          <p:cNvCxnSpPr/>
          <p:nvPr/>
        </p:nvCxnSpPr>
        <p:spPr bwMode="auto">
          <a:xfrm rot="5400000">
            <a:off x="4423429" y="3384104"/>
            <a:ext cx="910139" cy="670259"/>
          </a:xfrm>
          <a:prstGeom prst="line">
            <a:avLst/>
          </a:prstGeom>
          <a:noFill/>
          <a:ln w="5715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/>
          <p:cNvCxnSpPr/>
          <p:nvPr/>
        </p:nvCxnSpPr>
        <p:spPr bwMode="auto">
          <a:xfrm rot="16200000" flipH="1">
            <a:off x="3547746" y="3384103"/>
            <a:ext cx="910139" cy="670259"/>
          </a:xfrm>
          <a:prstGeom prst="line">
            <a:avLst/>
          </a:prstGeom>
          <a:noFill/>
          <a:ln w="5715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2" name="Curved Connector 72"/>
          <p:cNvCxnSpPr>
            <a:stCxn id="67" idx="0"/>
          </p:cNvCxnSpPr>
          <p:nvPr/>
        </p:nvCxnSpPr>
        <p:spPr bwMode="auto">
          <a:xfrm rot="5400000" flipH="1" flipV="1">
            <a:off x="2592396" y="3087508"/>
            <a:ext cx="790073" cy="1841782"/>
          </a:xfrm>
          <a:prstGeom prst="curvedConnector2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3" name="Curved Connector 72"/>
          <p:cNvCxnSpPr>
            <a:stCxn id="67" idx="0"/>
          </p:cNvCxnSpPr>
          <p:nvPr/>
        </p:nvCxnSpPr>
        <p:spPr bwMode="auto">
          <a:xfrm rot="5400000" flipH="1" flipV="1">
            <a:off x="3123336" y="2586062"/>
            <a:ext cx="760578" cy="2874169"/>
          </a:xfrm>
          <a:prstGeom prst="curvedConnector2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4" name="Curved Connector 72"/>
          <p:cNvCxnSpPr>
            <a:stCxn id="67" idx="0"/>
          </p:cNvCxnSpPr>
          <p:nvPr/>
        </p:nvCxnSpPr>
        <p:spPr bwMode="auto">
          <a:xfrm rot="5400000" flipH="1" flipV="1">
            <a:off x="2629268" y="2578688"/>
            <a:ext cx="1262021" cy="2387475"/>
          </a:xfrm>
          <a:prstGeom prst="curvedConnector2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8" name="Text Box 122"/>
          <p:cNvSpPr txBox="1">
            <a:spLocks noChangeArrowheads="1"/>
          </p:cNvSpPr>
          <p:nvPr/>
        </p:nvSpPr>
        <p:spPr bwMode="auto">
          <a:xfrm>
            <a:off x="5170384" y="3670931"/>
            <a:ext cx="3354183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Any set of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+1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processes is a core</a:t>
            </a:r>
          </a:p>
        </p:txBody>
      </p:sp>
      <p:sp>
        <p:nvSpPr>
          <p:cNvPr id="75" name="Footer Placeholder 2"/>
          <p:cNvSpPr txBox="1">
            <a:spLocks/>
          </p:cNvSpPr>
          <p:nvPr/>
        </p:nvSpPr>
        <p:spPr bwMode="auto">
          <a:xfrm>
            <a:off x="32766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smtClean="0"/>
              <a:t>Distributed Computing through Combinatorial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21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78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17-Feb-15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fld id="{DDA13F16-CD78-4520-9B53-E3A23A002AF0}" type="slidenum">
              <a:rPr lang="en-US" smtClean="0"/>
              <a:pPr/>
              <a:t>64</a:t>
            </a:fld>
            <a:endParaRPr lang="en-US" dirty="0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965107" y="2150061"/>
            <a:ext cx="306366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For many models,</a:t>
            </a: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965107" y="3531011"/>
            <a:ext cx="6261603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Completely determines adversary’s power to solve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any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colorless task!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2667340" y="2840536"/>
            <a:ext cx="354295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minimum core size…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537268" y="4652372"/>
            <a:ext cx="6456357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So adversaries with same min core size solve the same colorless tasks</a:t>
            </a:r>
          </a:p>
        </p:txBody>
      </p:sp>
      <p:sp>
        <p:nvSpPr>
          <p:cNvPr id="9" name="Footer Placeholder 2"/>
          <p:cNvSpPr txBox="1">
            <a:spLocks/>
          </p:cNvSpPr>
          <p:nvPr/>
        </p:nvSpPr>
        <p:spPr bwMode="auto">
          <a:xfrm>
            <a:off x="32766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smtClean="0"/>
              <a:t>Distributed Computing through Combinatorial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91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Survivor Sets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17-Feb-15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172200" y="6400800"/>
            <a:ext cx="2895600" cy="457200"/>
          </a:xfrm>
        </p:spPr>
        <p:txBody>
          <a:bodyPr/>
          <a:lstStyle/>
          <a:p>
            <a:fld id="{DDA13F16-CD78-4520-9B53-E3A23A002AF0}" type="slidenum">
              <a:rPr lang="en-US" smtClean="0"/>
              <a:pPr/>
              <a:t>65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2613723" y="2327042"/>
            <a:ext cx="4498444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Minimal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set of processes that might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survive</a:t>
            </a: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2031833" y="3597414"/>
            <a:ext cx="5080334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B05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Safe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to wait for all members of some survivor set to show up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2031833" y="4867786"/>
            <a:ext cx="5080334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206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Dual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to cores: each one determines the other</a:t>
            </a:r>
          </a:p>
        </p:txBody>
      </p:sp>
      <p:sp>
        <p:nvSpPr>
          <p:cNvPr id="8" name="Footer Placeholder 2"/>
          <p:cNvSpPr txBox="1">
            <a:spLocks/>
          </p:cNvSpPr>
          <p:nvPr/>
        </p:nvSpPr>
        <p:spPr bwMode="auto">
          <a:xfrm>
            <a:off x="32766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smtClean="0"/>
              <a:t>Distributed Computing through Combinatorial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68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Survivor Sets in Failure Complex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17-Feb-15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16230" y="6400800"/>
            <a:ext cx="2895600" cy="457200"/>
          </a:xfrm>
        </p:spPr>
        <p:txBody>
          <a:bodyPr/>
          <a:lstStyle/>
          <a:p>
            <a:fld id="{DDA13F16-CD78-4520-9B53-E3A23A002AF0}" type="slidenum">
              <a:rPr lang="en-US" smtClean="0"/>
              <a:pPr/>
              <a:t>66</a:t>
            </a:fld>
            <a:endParaRPr lang="en-US" dirty="0"/>
          </a:p>
        </p:txBody>
      </p:sp>
      <p:grpSp>
        <p:nvGrpSpPr>
          <p:cNvPr id="5" name="Group 70"/>
          <p:cNvGrpSpPr/>
          <p:nvPr/>
        </p:nvGrpSpPr>
        <p:grpSpPr>
          <a:xfrm>
            <a:off x="1776083" y="2090843"/>
            <a:ext cx="5329147" cy="1295400"/>
            <a:chOff x="1776083" y="2090843"/>
            <a:chExt cx="5329147" cy="1295400"/>
          </a:xfrm>
        </p:grpSpPr>
        <p:grpSp>
          <p:nvGrpSpPr>
            <p:cNvPr id="6" name="Group 50"/>
            <p:cNvGrpSpPr>
              <a:grpSpLocks/>
            </p:cNvGrpSpPr>
            <p:nvPr/>
          </p:nvGrpSpPr>
          <p:grpSpPr bwMode="auto">
            <a:xfrm>
              <a:off x="1776083" y="2090843"/>
              <a:ext cx="1447800" cy="1295400"/>
              <a:chOff x="3168" y="1824"/>
              <a:chExt cx="912" cy="816"/>
            </a:xfrm>
          </p:grpSpPr>
          <p:sp>
            <p:nvSpPr>
              <p:cNvPr id="44" name="Freeform 51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Freeform 52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Freeform 53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Freeform 54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Freeform 55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Freeform 56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Freeform 57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Freeform 58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" name="Freeform 59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60"/>
            <p:cNvGrpSpPr>
              <a:grpSpLocks/>
            </p:cNvGrpSpPr>
            <p:nvPr/>
          </p:nvGrpSpPr>
          <p:grpSpPr bwMode="auto">
            <a:xfrm flipH="1">
              <a:off x="5657430" y="2090843"/>
              <a:ext cx="1447800" cy="1295400"/>
              <a:chOff x="3168" y="1824"/>
              <a:chExt cx="912" cy="816"/>
            </a:xfrm>
          </p:grpSpPr>
          <p:sp>
            <p:nvSpPr>
              <p:cNvPr id="54" name="Freeform 61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Freeform 62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Freeform 63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" name="Freeform 64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" name="Freeform 65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" name="Freeform 66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" name="Freeform 67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" name="Freeform 68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Freeform 69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8" name="Group 73"/>
          <p:cNvGrpSpPr/>
          <p:nvPr/>
        </p:nvGrpSpPr>
        <p:grpSpPr>
          <a:xfrm>
            <a:off x="3867569" y="4137803"/>
            <a:ext cx="1146175" cy="1491323"/>
            <a:chOff x="3867569" y="4137803"/>
            <a:chExt cx="1146175" cy="1491323"/>
          </a:xfrm>
        </p:grpSpPr>
        <p:grpSp>
          <p:nvGrpSpPr>
            <p:cNvPr id="9" name="Group 39"/>
            <p:cNvGrpSpPr>
              <a:grpSpLocks/>
            </p:cNvGrpSpPr>
            <p:nvPr/>
          </p:nvGrpSpPr>
          <p:grpSpPr bwMode="auto">
            <a:xfrm>
              <a:off x="3867569" y="4629001"/>
              <a:ext cx="1146175" cy="1000125"/>
              <a:chOff x="1043" y="2546"/>
              <a:chExt cx="869" cy="740"/>
            </a:xfrm>
          </p:grpSpPr>
          <p:sp>
            <p:nvSpPr>
              <p:cNvPr id="35" name="Freeform 40"/>
              <p:cNvSpPr>
                <a:spLocks/>
              </p:cNvSpPr>
              <p:nvPr/>
            </p:nvSpPr>
            <p:spPr bwMode="auto">
              <a:xfrm>
                <a:off x="1769" y="3004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Freeform 41"/>
              <p:cNvSpPr>
                <a:spLocks/>
              </p:cNvSpPr>
              <p:nvPr/>
            </p:nvSpPr>
            <p:spPr bwMode="auto">
              <a:xfrm>
                <a:off x="1737" y="2814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Freeform 42"/>
              <p:cNvSpPr>
                <a:spLocks/>
              </p:cNvSpPr>
              <p:nvPr/>
            </p:nvSpPr>
            <p:spPr bwMode="auto">
              <a:xfrm flipH="1">
                <a:off x="1043" y="3008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" name="Freeform 43"/>
              <p:cNvSpPr>
                <a:spLocks/>
              </p:cNvSpPr>
              <p:nvPr/>
            </p:nvSpPr>
            <p:spPr bwMode="auto">
              <a:xfrm flipH="1">
                <a:off x="1133" y="2833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AutoShape 44"/>
              <p:cNvSpPr>
                <a:spLocks noChangeArrowheads="1"/>
              </p:cNvSpPr>
              <p:nvPr/>
            </p:nvSpPr>
            <p:spPr bwMode="auto">
              <a:xfrm flipV="1">
                <a:off x="1163" y="2546"/>
                <a:ext cx="657" cy="557"/>
              </a:xfrm>
              <a:custGeom>
                <a:avLst/>
                <a:gdLst>
                  <a:gd name="T0" fmla="*/ 17 w 21600"/>
                  <a:gd name="T1" fmla="*/ 7 h 21600"/>
                  <a:gd name="T2" fmla="*/ 10 w 21600"/>
                  <a:gd name="T3" fmla="*/ 14 h 21600"/>
                  <a:gd name="T4" fmla="*/ 2 w 21600"/>
                  <a:gd name="T5" fmla="*/ 7 h 21600"/>
                  <a:gd name="T6" fmla="*/ 1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4 w 21600"/>
                  <a:gd name="T13" fmla="*/ 4498 h 21600"/>
                  <a:gd name="T14" fmla="*/ 17096 w 21600"/>
                  <a:gd name="T15" fmla="*/ 1710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40" name="Rectangle 45"/>
              <p:cNvSpPr>
                <a:spLocks noChangeArrowheads="1"/>
              </p:cNvSpPr>
              <p:nvPr/>
            </p:nvSpPr>
            <p:spPr bwMode="auto">
              <a:xfrm>
                <a:off x="1163" y="3110"/>
                <a:ext cx="657" cy="157"/>
              </a:xfrm>
              <a:prstGeom prst="rect">
                <a:avLst/>
              </a:pr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Freeform 46"/>
              <p:cNvSpPr>
                <a:spLocks/>
              </p:cNvSpPr>
              <p:nvPr/>
            </p:nvSpPr>
            <p:spPr bwMode="auto">
              <a:xfrm>
                <a:off x="1694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Freeform 47"/>
              <p:cNvSpPr>
                <a:spLocks/>
              </p:cNvSpPr>
              <p:nvPr/>
            </p:nvSpPr>
            <p:spPr bwMode="auto">
              <a:xfrm flipH="1">
                <a:off x="1186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" name="Group 69"/>
            <p:cNvGrpSpPr/>
            <p:nvPr/>
          </p:nvGrpSpPr>
          <p:grpSpPr>
            <a:xfrm>
              <a:off x="4295400" y="4137803"/>
              <a:ext cx="290513" cy="249237"/>
              <a:chOff x="3897312" y="2438400"/>
              <a:chExt cx="290513" cy="249237"/>
            </a:xfrm>
          </p:grpSpPr>
          <p:sp>
            <p:nvSpPr>
              <p:cNvPr id="63" name="Oval 40"/>
              <p:cNvSpPr>
                <a:spLocks noChangeArrowheads="1"/>
              </p:cNvSpPr>
              <p:nvPr/>
            </p:nvSpPr>
            <p:spPr bwMode="auto">
              <a:xfrm>
                <a:off x="3897312" y="2438400"/>
                <a:ext cx="290513" cy="249237"/>
              </a:xfrm>
              <a:prstGeom prst="ellipse">
                <a:avLst/>
              </a:prstGeom>
              <a:solidFill>
                <a:srgbClr val="9999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Oval 41"/>
              <p:cNvSpPr>
                <a:spLocks noChangeArrowheads="1"/>
              </p:cNvSpPr>
              <p:nvPr/>
            </p:nvSpPr>
            <p:spPr bwMode="auto">
              <a:xfrm>
                <a:off x="4090987" y="2498725"/>
                <a:ext cx="42863" cy="85725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1" name="Group 72"/>
          <p:cNvGrpSpPr/>
          <p:nvPr/>
        </p:nvGrpSpPr>
        <p:grpSpPr>
          <a:xfrm>
            <a:off x="3404813" y="3040586"/>
            <a:ext cx="2071687" cy="261938"/>
            <a:chOff x="3276600" y="3040586"/>
            <a:chExt cx="2071687" cy="261938"/>
          </a:xfrm>
        </p:grpSpPr>
        <p:grpSp>
          <p:nvGrpSpPr>
            <p:cNvPr id="12" name="Group 71"/>
            <p:cNvGrpSpPr/>
            <p:nvPr/>
          </p:nvGrpSpPr>
          <p:grpSpPr>
            <a:xfrm>
              <a:off x="3276600" y="3040586"/>
              <a:ext cx="307975" cy="261938"/>
              <a:chOff x="3276600" y="3007773"/>
              <a:chExt cx="307975" cy="261938"/>
            </a:xfrm>
          </p:grpSpPr>
          <p:sp>
            <p:nvSpPr>
              <p:cNvPr id="65" name="Oval 44"/>
              <p:cNvSpPr>
                <a:spLocks noChangeArrowheads="1"/>
              </p:cNvSpPr>
              <p:nvPr/>
            </p:nvSpPr>
            <p:spPr bwMode="auto">
              <a:xfrm>
                <a:off x="3276600" y="3007773"/>
                <a:ext cx="307975" cy="261938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Oval 45"/>
              <p:cNvSpPr>
                <a:spLocks noChangeArrowheads="1"/>
              </p:cNvSpPr>
              <p:nvPr/>
            </p:nvSpPr>
            <p:spPr bwMode="auto">
              <a:xfrm>
                <a:off x="3482975" y="3071277"/>
                <a:ext cx="44450" cy="9048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" name="Group 49"/>
            <p:cNvGrpSpPr>
              <a:grpSpLocks/>
            </p:cNvGrpSpPr>
            <p:nvPr/>
          </p:nvGrpSpPr>
          <p:grpSpPr bwMode="auto">
            <a:xfrm>
              <a:off x="5040312" y="3040587"/>
              <a:ext cx="307975" cy="261937"/>
              <a:chOff x="4508" y="1837"/>
              <a:chExt cx="194" cy="165"/>
            </a:xfrm>
          </p:grpSpPr>
          <p:sp>
            <p:nvSpPr>
              <p:cNvPr id="68" name="Oval 50"/>
              <p:cNvSpPr>
                <a:spLocks noChangeArrowheads="1"/>
              </p:cNvSpPr>
              <p:nvPr/>
            </p:nvSpPr>
            <p:spPr bwMode="auto">
              <a:xfrm>
                <a:off x="4508" y="1837"/>
                <a:ext cx="194" cy="165"/>
              </a:xfrm>
              <a:prstGeom prst="ellipse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" name="Oval 51"/>
              <p:cNvSpPr>
                <a:spLocks noChangeArrowheads="1"/>
              </p:cNvSpPr>
              <p:nvPr/>
            </p:nvSpPr>
            <p:spPr bwMode="auto">
              <a:xfrm>
                <a:off x="4638" y="1877"/>
                <a:ext cx="28" cy="57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cxnSp>
        <p:nvCxnSpPr>
          <p:cNvPr id="67" name="Straight Connector 66"/>
          <p:cNvCxnSpPr>
            <a:stCxn id="65" idx="6"/>
            <a:endCxn id="68" idx="2"/>
          </p:cNvCxnSpPr>
          <p:nvPr/>
        </p:nvCxnSpPr>
        <p:spPr bwMode="auto">
          <a:xfrm>
            <a:off x="3712788" y="3171555"/>
            <a:ext cx="1455737" cy="1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0" name="Text Box 122"/>
          <p:cNvSpPr txBox="1">
            <a:spLocks noChangeArrowheads="1"/>
          </p:cNvSpPr>
          <p:nvPr/>
        </p:nvSpPr>
        <p:spPr bwMode="auto">
          <a:xfrm>
            <a:off x="534475" y="4403435"/>
            <a:ext cx="3064132" cy="138499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Complementary simplex in failure complex</a:t>
            </a:r>
          </a:p>
        </p:txBody>
      </p:sp>
      <p:sp>
        <p:nvSpPr>
          <p:cNvPr id="72" name="Rounded Rectangular Callout 71"/>
          <p:cNvSpPr/>
          <p:nvPr/>
        </p:nvSpPr>
        <p:spPr>
          <a:xfrm>
            <a:off x="3170903" y="2920181"/>
            <a:ext cx="2448232" cy="545690"/>
          </a:xfrm>
          <a:prstGeom prst="wedgeRoundRectCallout">
            <a:avLst>
              <a:gd name="adj1" fmla="val -53966"/>
              <a:gd name="adj2" fmla="val 211149"/>
              <a:gd name="adj3" fmla="val 16667"/>
            </a:avLst>
          </a:prstGeom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Rounded Rectangular Callout 73"/>
          <p:cNvSpPr/>
          <p:nvPr/>
        </p:nvSpPr>
        <p:spPr>
          <a:xfrm>
            <a:off x="4070554" y="3982065"/>
            <a:ext cx="722671" cy="491612"/>
          </a:xfrm>
          <a:prstGeom prst="wedgeRoundRectCallout">
            <a:avLst>
              <a:gd name="adj1" fmla="val -115191"/>
              <a:gd name="adj2" fmla="val 79149"/>
              <a:gd name="adj3" fmla="val 16667"/>
            </a:avLst>
          </a:prstGeom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Footer Placeholder 2"/>
          <p:cNvSpPr txBox="1">
            <a:spLocks/>
          </p:cNvSpPr>
          <p:nvPr/>
        </p:nvSpPr>
        <p:spPr bwMode="auto">
          <a:xfrm>
            <a:off x="32766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smtClean="0"/>
              <a:t>Distributed Computing through Combinatorial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06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2" grpId="0" animBg="1"/>
      <p:bldP spid="74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Irregular Failure Complex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17-Feb-15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fld id="{DDA13F16-CD78-4520-9B53-E3A23A002AF0}" type="slidenum">
              <a:rPr lang="en-US" smtClean="0"/>
              <a:pPr/>
              <a:t>67</a:t>
            </a:fld>
            <a:endParaRPr lang="en-US" dirty="0"/>
          </a:p>
        </p:txBody>
      </p:sp>
      <p:grpSp>
        <p:nvGrpSpPr>
          <p:cNvPr id="5" name="Group 70"/>
          <p:cNvGrpSpPr/>
          <p:nvPr/>
        </p:nvGrpSpPr>
        <p:grpSpPr>
          <a:xfrm>
            <a:off x="1776083" y="2090843"/>
            <a:ext cx="5329147" cy="1295400"/>
            <a:chOff x="1776083" y="2090843"/>
            <a:chExt cx="5329147" cy="1295400"/>
          </a:xfrm>
        </p:grpSpPr>
        <p:grpSp>
          <p:nvGrpSpPr>
            <p:cNvPr id="6" name="Group 50"/>
            <p:cNvGrpSpPr>
              <a:grpSpLocks/>
            </p:cNvGrpSpPr>
            <p:nvPr/>
          </p:nvGrpSpPr>
          <p:grpSpPr bwMode="auto">
            <a:xfrm>
              <a:off x="1776083" y="2090843"/>
              <a:ext cx="1447800" cy="1295400"/>
              <a:chOff x="3168" y="1824"/>
              <a:chExt cx="912" cy="816"/>
            </a:xfrm>
          </p:grpSpPr>
          <p:sp>
            <p:nvSpPr>
              <p:cNvPr id="44" name="Freeform 51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Freeform 52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Freeform 53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Freeform 54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Freeform 55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Freeform 56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Freeform 57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Freeform 58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" name="Freeform 59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60"/>
            <p:cNvGrpSpPr>
              <a:grpSpLocks/>
            </p:cNvGrpSpPr>
            <p:nvPr/>
          </p:nvGrpSpPr>
          <p:grpSpPr bwMode="auto">
            <a:xfrm flipH="1">
              <a:off x="5657430" y="2090843"/>
              <a:ext cx="1447800" cy="1295400"/>
              <a:chOff x="3168" y="1824"/>
              <a:chExt cx="912" cy="816"/>
            </a:xfrm>
          </p:grpSpPr>
          <p:sp>
            <p:nvSpPr>
              <p:cNvPr id="54" name="Freeform 61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Freeform 62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Freeform 63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" name="Freeform 64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" name="Freeform 65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" name="Freeform 66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" name="Freeform 67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" name="Freeform 68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Freeform 69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8" name="Group 73"/>
          <p:cNvGrpSpPr/>
          <p:nvPr/>
        </p:nvGrpSpPr>
        <p:grpSpPr>
          <a:xfrm>
            <a:off x="3867569" y="4137803"/>
            <a:ext cx="1146175" cy="1491323"/>
            <a:chOff x="3867569" y="4137803"/>
            <a:chExt cx="1146175" cy="1491323"/>
          </a:xfrm>
        </p:grpSpPr>
        <p:grpSp>
          <p:nvGrpSpPr>
            <p:cNvPr id="9" name="Group 39"/>
            <p:cNvGrpSpPr>
              <a:grpSpLocks/>
            </p:cNvGrpSpPr>
            <p:nvPr/>
          </p:nvGrpSpPr>
          <p:grpSpPr bwMode="auto">
            <a:xfrm>
              <a:off x="3867569" y="4629001"/>
              <a:ext cx="1146175" cy="1000125"/>
              <a:chOff x="1043" y="2546"/>
              <a:chExt cx="869" cy="740"/>
            </a:xfrm>
          </p:grpSpPr>
          <p:sp>
            <p:nvSpPr>
              <p:cNvPr id="35" name="Freeform 40"/>
              <p:cNvSpPr>
                <a:spLocks/>
              </p:cNvSpPr>
              <p:nvPr/>
            </p:nvSpPr>
            <p:spPr bwMode="auto">
              <a:xfrm>
                <a:off x="1769" y="3004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Freeform 41"/>
              <p:cNvSpPr>
                <a:spLocks/>
              </p:cNvSpPr>
              <p:nvPr/>
            </p:nvSpPr>
            <p:spPr bwMode="auto">
              <a:xfrm>
                <a:off x="1737" y="2814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Freeform 42"/>
              <p:cNvSpPr>
                <a:spLocks/>
              </p:cNvSpPr>
              <p:nvPr/>
            </p:nvSpPr>
            <p:spPr bwMode="auto">
              <a:xfrm flipH="1">
                <a:off x="1043" y="3008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" name="Freeform 43"/>
              <p:cNvSpPr>
                <a:spLocks/>
              </p:cNvSpPr>
              <p:nvPr/>
            </p:nvSpPr>
            <p:spPr bwMode="auto">
              <a:xfrm flipH="1">
                <a:off x="1133" y="2833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AutoShape 44"/>
              <p:cNvSpPr>
                <a:spLocks noChangeArrowheads="1"/>
              </p:cNvSpPr>
              <p:nvPr/>
            </p:nvSpPr>
            <p:spPr bwMode="auto">
              <a:xfrm flipV="1">
                <a:off x="1163" y="2546"/>
                <a:ext cx="657" cy="557"/>
              </a:xfrm>
              <a:custGeom>
                <a:avLst/>
                <a:gdLst>
                  <a:gd name="T0" fmla="*/ 17 w 21600"/>
                  <a:gd name="T1" fmla="*/ 7 h 21600"/>
                  <a:gd name="T2" fmla="*/ 10 w 21600"/>
                  <a:gd name="T3" fmla="*/ 14 h 21600"/>
                  <a:gd name="T4" fmla="*/ 2 w 21600"/>
                  <a:gd name="T5" fmla="*/ 7 h 21600"/>
                  <a:gd name="T6" fmla="*/ 1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4 w 21600"/>
                  <a:gd name="T13" fmla="*/ 4498 h 21600"/>
                  <a:gd name="T14" fmla="*/ 17096 w 21600"/>
                  <a:gd name="T15" fmla="*/ 1710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40" name="Rectangle 45"/>
              <p:cNvSpPr>
                <a:spLocks noChangeArrowheads="1"/>
              </p:cNvSpPr>
              <p:nvPr/>
            </p:nvSpPr>
            <p:spPr bwMode="auto">
              <a:xfrm>
                <a:off x="1163" y="3110"/>
                <a:ext cx="657" cy="157"/>
              </a:xfrm>
              <a:prstGeom prst="rect">
                <a:avLst/>
              </a:pr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Freeform 46"/>
              <p:cNvSpPr>
                <a:spLocks/>
              </p:cNvSpPr>
              <p:nvPr/>
            </p:nvSpPr>
            <p:spPr bwMode="auto">
              <a:xfrm>
                <a:off x="1694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Freeform 47"/>
              <p:cNvSpPr>
                <a:spLocks/>
              </p:cNvSpPr>
              <p:nvPr/>
            </p:nvSpPr>
            <p:spPr bwMode="auto">
              <a:xfrm flipH="1">
                <a:off x="1186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" name="Group 69"/>
            <p:cNvGrpSpPr/>
            <p:nvPr/>
          </p:nvGrpSpPr>
          <p:grpSpPr>
            <a:xfrm>
              <a:off x="4295400" y="4137803"/>
              <a:ext cx="290513" cy="249237"/>
              <a:chOff x="3897312" y="2438400"/>
              <a:chExt cx="290513" cy="249237"/>
            </a:xfrm>
          </p:grpSpPr>
          <p:sp>
            <p:nvSpPr>
              <p:cNvPr id="63" name="Oval 40"/>
              <p:cNvSpPr>
                <a:spLocks noChangeArrowheads="1"/>
              </p:cNvSpPr>
              <p:nvPr/>
            </p:nvSpPr>
            <p:spPr bwMode="auto">
              <a:xfrm>
                <a:off x="3897312" y="2438400"/>
                <a:ext cx="290513" cy="249237"/>
              </a:xfrm>
              <a:prstGeom prst="ellipse">
                <a:avLst/>
              </a:prstGeom>
              <a:solidFill>
                <a:srgbClr val="9999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Oval 41"/>
              <p:cNvSpPr>
                <a:spLocks noChangeArrowheads="1"/>
              </p:cNvSpPr>
              <p:nvPr/>
            </p:nvSpPr>
            <p:spPr bwMode="auto">
              <a:xfrm>
                <a:off x="4090987" y="2498725"/>
                <a:ext cx="42863" cy="85725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1" name="Group 72"/>
          <p:cNvGrpSpPr/>
          <p:nvPr/>
        </p:nvGrpSpPr>
        <p:grpSpPr>
          <a:xfrm>
            <a:off x="3404813" y="3040586"/>
            <a:ext cx="2071687" cy="261938"/>
            <a:chOff x="3276600" y="3040586"/>
            <a:chExt cx="2071687" cy="261938"/>
          </a:xfrm>
        </p:grpSpPr>
        <p:grpSp>
          <p:nvGrpSpPr>
            <p:cNvPr id="12" name="Group 71"/>
            <p:cNvGrpSpPr/>
            <p:nvPr/>
          </p:nvGrpSpPr>
          <p:grpSpPr>
            <a:xfrm>
              <a:off x="3276600" y="3040586"/>
              <a:ext cx="307975" cy="261938"/>
              <a:chOff x="3276600" y="3007773"/>
              <a:chExt cx="307975" cy="261938"/>
            </a:xfrm>
          </p:grpSpPr>
          <p:sp>
            <p:nvSpPr>
              <p:cNvPr id="65" name="Oval 44"/>
              <p:cNvSpPr>
                <a:spLocks noChangeArrowheads="1"/>
              </p:cNvSpPr>
              <p:nvPr/>
            </p:nvSpPr>
            <p:spPr bwMode="auto">
              <a:xfrm>
                <a:off x="3276600" y="3007773"/>
                <a:ext cx="307975" cy="261938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Oval 45"/>
              <p:cNvSpPr>
                <a:spLocks noChangeArrowheads="1"/>
              </p:cNvSpPr>
              <p:nvPr/>
            </p:nvSpPr>
            <p:spPr bwMode="auto">
              <a:xfrm>
                <a:off x="3482975" y="3071277"/>
                <a:ext cx="44450" cy="9048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" name="Group 49"/>
            <p:cNvGrpSpPr>
              <a:grpSpLocks/>
            </p:cNvGrpSpPr>
            <p:nvPr/>
          </p:nvGrpSpPr>
          <p:grpSpPr bwMode="auto">
            <a:xfrm>
              <a:off x="5040312" y="3040587"/>
              <a:ext cx="307975" cy="261937"/>
              <a:chOff x="4508" y="1837"/>
              <a:chExt cx="194" cy="165"/>
            </a:xfrm>
          </p:grpSpPr>
          <p:sp>
            <p:nvSpPr>
              <p:cNvPr id="68" name="Oval 50"/>
              <p:cNvSpPr>
                <a:spLocks noChangeArrowheads="1"/>
              </p:cNvSpPr>
              <p:nvPr/>
            </p:nvSpPr>
            <p:spPr bwMode="auto">
              <a:xfrm>
                <a:off x="4508" y="1837"/>
                <a:ext cx="194" cy="165"/>
              </a:xfrm>
              <a:prstGeom prst="ellipse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" name="Oval 51"/>
              <p:cNvSpPr>
                <a:spLocks noChangeArrowheads="1"/>
              </p:cNvSpPr>
              <p:nvPr/>
            </p:nvSpPr>
            <p:spPr bwMode="auto">
              <a:xfrm>
                <a:off x="4638" y="1877"/>
                <a:ext cx="28" cy="57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cxnSp>
        <p:nvCxnSpPr>
          <p:cNvPr id="67" name="Straight Connector 66"/>
          <p:cNvCxnSpPr>
            <a:stCxn id="65" idx="6"/>
            <a:endCxn id="68" idx="2"/>
          </p:cNvCxnSpPr>
          <p:nvPr/>
        </p:nvCxnSpPr>
        <p:spPr bwMode="auto">
          <a:xfrm>
            <a:off x="3712788" y="3171555"/>
            <a:ext cx="1455737" cy="1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0" name="Text Box 122"/>
          <p:cNvSpPr txBox="1">
            <a:spLocks noChangeArrowheads="1"/>
          </p:cNvSpPr>
          <p:nvPr/>
        </p:nvSpPr>
        <p:spPr bwMode="auto">
          <a:xfrm>
            <a:off x="905806" y="4403435"/>
            <a:ext cx="232146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Survivor Sets</a:t>
            </a:r>
          </a:p>
        </p:txBody>
      </p:sp>
      <p:sp>
        <p:nvSpPr>
          <p:cNvPr id="72" name="Rounded Rectangular Callout 71"/>
          <p:cNvSpPr/>
          <p:nvPr/>
        </p:nvSpPr>
        <p:spPr>
          <a:xfrm>
            <a:off x="3170903" y="2920181"/>
            <a:ext cx="2448232" cy="545690"/>
          </a:xfrm>
          <a:prstGeom prst="wedgeRoundRectCallout">
            <a:avLst>
              <a:gd name="adj1" fmla="val -53966"/>
              <a:gd name="adj2" fmla="val 211149"/>
              <a:gd name="adj3" fmla="val 16667"/>
            </a:avLst>
          </a:prstGeom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Rounded Rectangular Callout 73"/>
          <p:cNvSpPr/>
          <p:nvPr/>
        </p:nvSpPr>
        <p:spPr>
          <a:xfrm>
            <a:off x="4070554" y="3982065"/>
            <a:ext cx="722671" cy="491612"/>
          </a:xfrm>
          <a:prstGeom prst="wedgeRoundRectCallout">
            <a:avLst>
              <a:gd name="adj1" fmla="val -115191"/>
              <a:gd name="adj2" fmla="val 79149"/>
              <a:gd name="adj3" fmla="val 16667"/>
            </a:avLst>
          </a:prstGeom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Footer Placeholder 2"/>
          <p:cNvSpPr txBox="1">
            <a:spLocks/>
          </p:cNvSpPr>
          <p:nvPr/>
        </p:nvSpPr>
        <p:spPr bwMode="auto">
          <a:xfrm>
            <a:off x="32766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smtClean="0"/>
              <a:t>Distributed Computing through Combinatorial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534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2" grpId="0" animBg="1"/>
      <p:bldP spid="74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Wait-Free Failure Complex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17-Feb-15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fld id="{DDA13F16-CD78-4520-9B53-E3A23A002AF0}" type="slidenum">
              <a:rPr lang="en-US" smtClean="0"/>
              <a:pPr/>
              <a:t>68</a:t>
            </a:fld>
            <a:endParaRPr lang="en-US" dirty="0"/>
          </a:p>
        </p:txBody>
      </p:sp>
      <p:grpSp>
        <p:nvGrpSpPr>
          <p:cNvPr id="5" name="Group 70"/>
          <p:cNvGrpSpPr/>
          <p:nvPr/>
        </p:nvGrpSpPr>
        <p:grpSpPr>
          <a:xfrm>
            <a:off x="1776083" y="2090843"/>
            <a:ext cx="5329147" cy="1295400"/>
            <a:chOff x="1776083" y="2090843"/>
            <a:chExt cx="5329147" cy="1295400"/>
          </a:xfrm>
        </p:grpSpPr>
        <p:grpSp>
          <p:nvGrpSpPr>
            <p:cNvPr id="6" name="Group 50"/>
            <p:cNvGrpSpPr>
              <a:grpSpLocks/>
            </p:cNvGrpSpPr>
            <p:nvPr/>
          </p:nvGrpSpPr>
          <p:grpSpPr bwMode="auto">
            <a:xfrm>
              <a:off x="1776083" y="2090843"/>
              <a:ext cx="1447800" cy="1295400"/>
              <a:chOff x="3168" y="1824"/>
              <a:chExt cx="912" cy="816"/>
            </a:xfrm>
          </p:grpSpPr>
          <p:sp>
            <p:nvSpPr>
              <p:cNvPr id="44" name="Freeform 51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Freeform 52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Freeform 53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Freeform 54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Freeform 55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Freeform 56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Freeform 57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Freeform 58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" name="Freeform 59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60"/>
            <p:cNvGrpSpPr>
              <a:grpSpLocks/>
            </p:cNvGrpSpPr>
            <p:nvPr/>
          </p:nvGrpSpPr>
          <p:grpSpPr bwMode="auto">
            <a:xfrm flipH="1">
              <a:off x="5657430" y="2090843"/>
              <a:ext cx="1447800" cy="1295400"/>
              <a:chOff x="3168" y="1824"/>
              <a:chExt cx="912" cy="816"/>
            </a:xfrm>
          </p:grpSpPr>
          <p:sp>
            <p:nvSpPr>
              <p:cNvPr id="54" name="Freeform 61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Freeform 62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Freeform 63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" name="Freeform 64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" name="Freeform 65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" name="Freeform 66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" name="Freeform 67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" name="Freeform 68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Freeform 69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8" name="Group 73"/>
          <p:cNvGrpSpPr/>
          <p:nvPr/>
        </p:nvGrpSpPr>
        <p:grpSpPr>
          <a:xfrm>
            <a:off x="3867569" y="4137803"/>
            <a:ext cx="1146175" cy="1491323"/>
            <a:chOff x="3867569" y="4137803"/>
            <a:chExt cx="1146175" cy="1491323"/>
          </a:xfrm>
        </p:grpSpPr>
        <p:grpSp>
          <p:nvGrpSpPr>
            <p:cNvPr id="9" name="Group 39"/>
            <p:cNvGrpSpPr>
              <a:grpSpLocks/>
            </p:cNvGrpSpPr>
            <p:nvPr/>
          </p:nvGrpSpPr>
          <p:grpSpPr bwMode="auto">
            <a:xfrm>
              <a:off x="3867569" y="4629001"/>
              <a:ext cx="1146175" cy="1000125"/>
              <a:chOff x="1043" y="2546"/>
              <a:chExt cx="869" cy="740"/>
            </a:xfrm>
          </p:grpSpPr>
          <p:sp>
            <p:nvSpPr>
              <p:cNvPr id="35" name="Freeform 40"/>
              <p:cNvSpPr>
                <a:spLocks/>
              </p:cNvSpPr>
              <p:nvPr/>
            </p:nvSpPr>
            <p:spPr bwMode="auto">
              <a:xfrm>
                <a:off x="1769" y="3004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Freeform 41"/>
              <p:cNvSpPr>
                <a:spLocks/>
              </p:cNvSpPr>
              <p:nvPr/>
            </p:nvSpPr>
            <p:spPr bwMode="auto">
              <a:xfrm>
                <a:off x="1737" y="2814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Freeform 42"/>
              <p:cNvSpPr>
                <a:spLocks/>
              </p:cNvSpPr>
              <p:nvPr/>
            </p:nvSpPr>
            <p:spPr bwMode="auto">
              <a:xfrm flipH="1">
                <a:off x="1043" y="3008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" name="Freeform 43"/>
              <p:cNvSpPr>
                <a:spLocks/>
              </p:cNvSpPr>
              <p:nvPr/>
            </p:nvSpPr>
            <p:spPr bwMode="auto">
              <a:xfrm flipH="1">
                <a:off x="1133" y="2833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AutoShape 44"/>
              <p:cNvSpPr>
                <a:spLocks noChangeArrowheads="1"/>
              </p:cNvSpPr>
              <p:nvPr/>
            </p:nvSpPr>
            <p:spPr bwMode="auto">
              <a:xfrm flipV="1">
                <a:off x="1163" y="2546"/>
                <a:ext cx="657" cy="557"/>
              </a:xfrm>
              <a:custGeom>
                <a:avLst/>
                <a:gdLst>
                  <a:gd name="T0" fmla="*/ 17 w 21600"/>
                  <a:gd name="T1" fmla="*/ 7 h 21600"/>
                  <a:gd name="T2" fmla="*/ 10 w 21600"/>
                  <a:gd name="T3" fmla="*/ 14 h 21600"/>
                  <a:gd name="T4" fmla="*/ 2 w 21600"/>
                  <a:gd name="T5" fmla="*/ 7 h 21600"/>
                  <a:gd name="T6" fmla="*/ 1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4 w 21600"/>
                  <a:gd name="T13" fmla="*/ 4498 h 21600"/>
                  <a:gd name="T14" fmla="*/ 17096 w 21600"/>
                  <a:gd name="T15" fmla="*/ 1710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40" name="Rectangle 45"/>
              <p:cNvSpPr>
                <a:spLocks noChangeArrowheads="1"/>
              </p:cNvSpPr>
              <p:nvPr/>
            </p:nvSpPr>
            <p:spPr bwMode="auto">
              <a:xfrm>
                <a:off x="1163" y="3110"/>
                <a:ext cx="657" cy="157"/>
              </a:xfrm>
              <a:prstGeom prst="rect">
                <a:avLst/>
              </a:pr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Freeform 46"/>
              <p:cNvSpPr>
                <a:spLocks/>
              </p:cNvSpPr>
              <p:nvPr/>
            </p:nvSpPr>
            <p:spPr bwMode="auto">
              <a:xfrm>
                <a:off x="1694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Freeform 47"/>
              <p:cNvSpPr>
                <a:spLocks/>
              </p:cNvSpPr>
              <p:nvPr/>
            </p:nvSpPr>
            <p:spPr bwMode="auto">
              <a:xfrm flipH="1">
                <a:off x="1186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" name="Group 69"/>
            <p:cNvGrpSpPr/>
            <p:nvPr/>
          </p:nvGrpSpPr>
          <p:grpSpPr>
            <a:xfrm>
              <a:off x="4295400" y="4137803"/>
              <a:ext cx="290513" cy="249237"/>
              <a:chOff x="3897312" y="2438400"/>
              <a:chExt cx="290513" cy="249237"/>
            </a:xfrm>
          </p:grpSpPr>
          <p:sp>
            <p:nvSpPr>
              <p:cNvPr id="63" name="Oval 40"/>
              <p:cNvSpPr>
                <a:spLocks noChangeArrowheads="1"/>
              </p:cNvSpPr>
              <p:nvPr/>
            </p:nvSpPr>
            <p:spPr bwMode="auto">
              <a:xfrm>
                <a:off x="3897312" y="2438400"/>
                <a:ext cx="290513" cy="249237"/>
              </a:xfrm>
              <a:prstGeom prst="ellipse">
                <a:avLst/>
              </a:prstGeom>
              <a:solidFill>
                <a:srgbClr val="9999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Oval 41"/>
              <p:cNvSpPr>
                <a:spLocks noChangeArrowheads="1"/>
              </p:cNvSpPr>
              <p:nvPr/>
            </p:nvSpPr>
            <p:spPr bwMode="auto">
              <a:xfrm>
                <a:off x="4090987" y="2498725"/>
                <a:ext cx="42863" cy="85725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1" name="Group 72"/>
          <p:cNvGrpSpPr/>
          <p:nvPr/>
        </p:nvGrpSpPr>
        <p:grpSpPr>
          <a:xfrm>
            <a:off x="3404813" y="3040586"/>
            <a:ext cx="2071687" cy="261938"/>
            <a:chOff x="3276600" y="3040586"/>
            <a:chExt cx="2071687" cy="261938"/>
          </a:xfrm>
        </p:grpSpPr>
        <p:grpSp>
          <p:nvGrpSpPr>
            <p:cNvPr id="12" name="Group 71"/>
            <p:cNvGrpSpPr/>
            <p:nvPr/>
          </p:nvGrpSpPr>
          <p:grpSpPr>
            <a:xfrm>
              <a:off x="3276600" y="3040586"/>
              <a:ext cx="307975" cy="261938"/>
              <a:chOff x="3276600" y="3007773"/>
              <a:chExt cx="307975" cy="261938"/>
            </a:xfrm>
          </p:grpSpPr>
          <p:sp>
            <p:nvSpPr>
              <p:cNvPr id="65" name="Oval 44"/>
              <p:cNvSpPr>
                <a:spLocks noChangeArrowheads="1"/>
              </p:cNvSpPr>
              <p:nvPr/>
            </p:nvSpPr>
            <p:spPr bwMode="auto">
              <a:xfrm>
                <a:off x="3276600" y="3007773"/>
                <a:ext cx="307975" cy="261938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Oval 45"/>
              <p:cNvSpPr>
                <a:spLocks noChangeArrowheads="1"/>
              </p:cNvSpPr>
              <p:nvPr/>
            </p:nvSpPr>
            <p:spPr bwMode="auto">
              <a:xfrm>
                <a:off x="3482975" y="3071277"/>
                <a:ext cx="44450" cy="9048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" name="Group 49"/>
            <p:cNvGrpSpPr>
              <a:grpSpLocks/>
            </p:cNvGrpSpPr>
            <p:nvPr/>
          </p:nvGrpSpPr>
          <p:grpSpPr bwMode="auto">
            <a:xfrm>
              <a:off x="5040312" y="3040587"/>
              <a:ext cx="307975" cy="261937"/>
              <a:chOff x="4508" y="1837"/>
              <a:chExt cx="194" cy="165"/>
            </a:xfrm>
          </p:grpSpPr>
          <p:sp>
            <p:nvSpPr>
              <p:cNvPr id="68" name="Oval 50"/>
              <p:cNvSpPr>
                <a:spLocks noChangeArrowheads="1"/>
              </p:cNvSpPr>
              <p:nvPr/>
            </p:nvSpPr>
            <p:spPr bwMode="auto">
              <a:xfrm>
                <a:off x="4508" y="1837"/>
                <a:ext cx="194" cy="165"/>
              </a:xfrm>
              <a:prstGeom prst="ellipse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" name="Oval 51"/>
              <p:cNvSpPr>
                <a:spLocks noChangeArrowheads="1"/>
              </p:cNvSpPr>
              <p:nvPr/>
            </p:nvSpPr>
            <p:spPr bwMode="auto">
              <a:xfrm>
                <a:off x="4638" y="1877"/>
                <a:ext cx="28" cy="57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cxnSp>
        <p:nvCxnSpPr>
          <p:cNvPr id="67" name="Straight Connector 66"/>
          <p:cNvCxnSpPr>
            <a:stCxn id="65" idx="6"/>
            <a:endCxn id="68" idx="2"/>
          </p:cNvCxnSpPr>
          <p:nvPr/>
        </p:nvCxnSpPr>
        <p:spPr bwMode="auto">
          <a:xfrm>
            <a:off x="3712788" y="3171555"/>
            <a:ext cx="1455737" cy="1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/>
          <p:cNvCxnSpPr>
            <a:stCxn id="68" idx="3"/>
            <a:endCxn id="63" idx="7"/>
          </p:cNvCxnSpPr>
          <p:nvPr/>
        </p:nvCxnSpPr>
        <p:spPr bwMode="auto">
          <a:xfrm rot="5400000">
            <a:off x="4423429" y="3384104"/>
            <a:ext cx="910139" cy="670259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Straight Connector 72"/>
          <p:cNvCxnSpPr>
            <a:stCxn id="65" idx="5"/>
            <a:endCxn id="63" idx="1"/>
          </p:cNvCxnSpPr>
          <p:nvPr/>
        </p:nvCxnSpPr>
        <p:spPr bwMode="auto">
          <a:xfrm rot="16200000" flipH="1">
            <a:off x="3547746" y="3384103"/>
            <a:ext cx="910139" cy="670259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6" name="Text Box 122"/>
          <p:cNvSpPr txBox="1">
            <a:spLocks noChangeArrowheads="1"/>
          </p:cNvSpPr>
          <p:nvPr/>
        </p:nvSpPr>
        <p:spPr bwMode="auto">
          <a:xfrm>
            <a:off x="5620487" y="4341195"/>
            <a:ext cx="188224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Any vertex</a:t>
            </a:r>
          </a:p>
        </p:txBody>
      </p:sp>
      <p:sp>
        <p:nvSpPr>
          <p:cNvPr id="72" name="Rounded Rectangular Callout 71"/>
          <p:cNvSpPr/>
          <p:nvPr/>
        </p:nvSpPr>
        <p:spPr>
          <a:xfrm>
            <a:off x="4070554" y="3982065"/>
            <a:ext cx="722671" cy="491612"/>
          </a:xfrm>
          <a:prstGeom prst="wedgeRoundRectCallout">
            <a:avLst>
              <a:gd name="adj1" fmla="val 133789"/>
              <a:gd name="adj2" fmla="val 70149"/>
              <a:gd name="adj3" fmla="val 16667"/>
            </a:avLst>
          </a:prstGeom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Rounded Rectangular Callout 73"/>
          <p:cNvSpPr/>
          <p:nvPr/>
        </p:nvSpPr>
        <p:spPr>
          <a:xfrm>
            <a:off x="3264309" y="2866103"/>
            <a:ext cx="722671" cy="491612"/>
          </a:xfrm>
          <a:prstGeom prst="wedgeRoundRectCallout">
            <a:avLst>
              <a:gd name="adj1" fmla="val 256238"/>
              <a:gd name="adj2" fmla="val 241149"/>
              <a:gd name="adj3" fmla="val 16667"/>
            </a:avLst>
          </a:prstGeom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Rounded Rectangular Callout 74"/>
          <p:cNvSpPr/>
          <p:nvPr/>
        </p:nvSpPr>
        <p:spPr>
          <a:xfrm>
            <a:off x="4876799" y="2959509"/>
            <a:ext cx="722671" cy="491612"/>
          </a:xfrm>
          <a:prstGeom prst="wedgeRoundRectCallout">
            <a:avLst>
              <a:gd name="adj1" fmla="val 68483"/>
              <a:gd name="adj2" fmla="val 196149"/>
              <a:gd name="adj3" fmla="val 16667"/>
            </a:avLst>
          </a:prstGeom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Text Box 122"/>
          <p:cNvSpPr txBox="1">
            <a:spLocks noChangeArrowheads="1"/>
          </p:cNvSpPr>
          <p:nvPr/>
        </p:nvSpPr>
        <p:spPr bwMode="auto">
          <a:xfrm>
            <a:off x="326509" y="4021647"/>
            <a:ext cx="3247516" cy="138499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Any individual process is a survivor set</a:t>
            </a:r>
          </a:p>
        </p:txBody>
      </p:sp>
      <p:sp>
        <p:nvSpPr>
          <p:cNvPr id="70" name="Footer Placeholder 2"/>
          <p:cNvSpPr txBox="1">
            <a:spLocks/>
          </p:cNvSpPr>
          <p:nvPr/>
        </p:nvSpPr>
        <p:spPr bwMode="auto">
          <a:xfrm>
            <a:off x="32766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smtClean="0"/>
              <a:t>Distributed Computing through Combinatorial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316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2" grpId="0" animBg="1"/>
      <p:bldP spid="74" grpId="0" animBg="1"/>
      <p:bldP spid="75" grpId="0" animBg="1"/>
      <p:bldP spid="77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t</a:t>
            </a:r>
            <a:r>
              <a:rPr lang="en-US" dirty="0" smtClean="0"/>
              <a:t>-resilient Failure Complex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17-Feb-15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32394" y="6400800"/>
            <a:ext cx="2895600" cy="457200"/>
          </a:xfrm>
        </p:spPr>
        <p:txBody>
          <a:bodyPr/>
          <a:lstStyle/>
          <a:p>
            <a:fld id="{DDA13F16-CD78-4520-9B53-E3A23A002AF0}" type="slidenum">
              <a:rPr lang="en-US" smtClean="0"/>
              <a:pPr/>
              <a:t>69</a:t>
            </a:fld>
            <a:endParaRPr lang="en-US" dirty="0"/>
          </a:p>
        </p:txBody>
      </p:sp>
      <p:grpSp>
        <p:nvGrpSpPr>
          <p:cNvPr id="5" name="Group 70"/>
          <p:cNvGrpSpPr/>
          <p:nvPr/>
        </p:nvGrpSpPr>
        <p:grpSpPr>
          <a:xfrm>
            <a:off x="1776083" y="2090843"/>
            <a:ext cx="5329147" cy="1295400"/>
            <a:chOff x="1776083" y="2090843"/>
            <a:chExt cx="5329147" cy="1295400"/>
          </a:xfrm>
        </p:grpSpPr>
        <p:grpSp>
          <p:nvGrpSpPr>
            <p:cNvPr id="6" name="Group 50"/>
            <p:cNvGrpSpPr>
              <a:grpSpLocks/>
            </p:cNvGrpSpPr>
            <p:nvPr/>
          </p:nvGrpSpPr>
          <p:grpSpPr bwMode="auto">
            <a:xfrm>
              <a:off x="1776083" y="2090843"/>
              <a:ext cx="1447800" cy="1295400"/>
              <a:chOff x="3168" y="1824"/>
              <a:chExt cx="912" cy="816"/>
            </a:xfrm>
          </p:grpSpPr>
          <p:sp>
            <p:nvSpPr>
              <p:cNvPr id="44" name="Freeform 51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Freeform 52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Freeform 53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Freeform 54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Freeform 55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Freeform 56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Freeform 57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Freeform 58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" name="Freeform 59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60"/>
            <p:cNvGrpSpPr>
              <a:grpSpLocks/>
            </p:cNvGrpSpPr>
            <p:nvPr/>
          </p:nvGrpSpPr>
          <p:grpSpPr bwMode="auto">
            <a:xfrm flipH="1">
              <a:off x="5657430" y="2090843"/>
              <a:ext cx="1447800" cy="1295400"/>
              <a:chOff x="3168" y="1824"/>
              <a:chExt cx="912" cy="816"/>
            </a:xfrm>
          </p:grpSpPr>
          <p:sp>
            <p:nvSpPr>
              <p:cNvPr id="54" name="Freeform 61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Freeform 62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Freeform 63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" name="Freeform 64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" name="Freeform 65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" name="Freeform 66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" name="Freeform 67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" name="Freeform 68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Freeform 69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8" name="Group 73"/>
          <p:cNvGrpSpPr/>
          <p:nvPr/>
        </p:nvGrpSpPr>
        <p:grpSpPr>
          <a:xfrm>
            <a:off x="3867569" y="4137803"/>
            <a:ext cx="1146175" cy="1491323"/>
            <a:chOff x="3867569" y="4137803"/>
            <a:chExt cx="1146175" cy="1491323"/>
          </a:xfrm>
        </p:grpSpPr>
        <p:grpSp>
          <p:nvGrpSpPr>
            <p:cNvPr id="9" name="Group 39"/>
            <p:cNvGrpSpPr>
              <a:grpSpLocks/>
            </p:cNvGrpSpPr>
            <p:nvPr/>
          </p:nvGrpSpPr>
          <p:grpSpPr bwMode="auto">
            <a:xfrm>
              <a:off x="3867569" y="4629001"/>
              <a:ext cx="1146175" cy="1000125"/>
              <a:chOff x="1043" y="2546"/>
              <a:chExt cx="869" cy="740"/>
            </a:xfrm>
          </p:grpSpPr>
          <p:sp>
            <p:nvSpPr>
              <p:cNvPr id="35" name="Freeform 40"/>
              <p:cNvSpPr>
                <a:spLocks/>
              </p:cNvSpPr>
              <p:nvPr/>
            </p:nvSpPr>
            <p:spPr bwMode="auto">
              <a:xfrm>
                <a:off x="1769" y="3004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Freeform 41"/>
              <p:cNvSpPr>
                <a:spLocks/>
              </p:cNvSpPr>
              <p:nvPr/>
            </p:nvSpPr>
            <p:spPr bwMode="auto">
              <a:xfrm>
                <a:off x="1737" y="2814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Freeform 42"/>
              <p:cNvSpPr>
                <a:spLocks/>
              </p:cNvSpPr>
              <p:nvPr/>
            </p:nvSpPr>
            <p:spPr bwMode="auto">
              <a:xfrm flipH="1">
                <a:off x="1043" y="3008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" name="Freeform 43"/>
              <p:cNvSpPr>
                <a:spLocks/>
              </p:cNvSpPr>
              <p:nvPr/>
            </p:nvSpPr>
            <p:spPr bwMode="auto">
              <a:xfrm flipH="1">
                <a:off x="1133" y="2833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AutoShape 44"/>
              <p:cNvSpPr>
                <a:spLocks noChangeArrowheads="1"/>
              </p:cNvSpPr>
              <p:nvPr/>
            </p:nvSpPr>
            <p:spPr bwMode="auto">
              <a:xfrm flipV="1">
                <a:off x="1163" y="2546"/>
                <a:ext cx="657" cy="557"/>
              </a:xfrm>
              <a:custGeom>
                <a:avLst/>
                <a:gdLst>
                  <a:gd name="T0" fmla="*/ 17 w 21600"/>
                  <a:gd name="T1" fmla="*/ 7 h 21600"/>
                  <a:gd name="T2" fmla="*/ 10 w 21600"/>
                  <a:gd name="T3" fmla="*/ 14 h 21600"/>
                  <a:gd name="T4" fmla="*/ 2 w 21600"/>
                  <a:gd name="T5" fmla="*/ 7 h 21600"/>
                  <a:gd name="T6" fmla="*/ 1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4 w 21600"/>
                  <a:gd name="T13" fmla="*/ 4498 h 21600"/>
                  <a:gd name="T14" fmla="*/ 17096 w 21600"/>
                  <a:gd name="T15" fmla="*/ 1710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40" name="Rectangle 45"/>
              <p:cNvSpPr>
                <a:spLocks noChangeArrowheads="1"/>
              </p:cNvSpPr>
              <p:nvPr/>
            </p:nvSpPr>
            <p:spPr bwMode="auto">
              <a:xfrm>
                <a:off x="1163" y="3110"/>
                <a:ext cx="657" cy="157"/>
              </a:xfrm>
              <a:prstGeom prst="rect">
                <a:avLst/>
              </a:pr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Freeform 46"/>
              <p:cNvSpPr>
                <a:spLocks/>
              </p:cNvSpPr>
              <p:nvPr/>
            </p:nvSpPr>
            <p:spPr bwMode="auto">
              <a:xfrm>
                <a:off x="1694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Freeform 47"/>
              <p:cNvSpPr>
                <a:spLocks/>
              </p:cNvSpPr>
              <p:nvPr/>
            </p:nvSpPr>
            <p:spPr bwMode="auto">
              <a:xfrm flipH="1">
                <a:off x="1186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" name="Group 69"/>
            <p:cNvGrpSpPr/>
            <p:nvPr/>
          </p:nvGrpSpPr>
          <p:grpSpPr>
            <a:xfrm>
              <a:off x="4295400" y="4137803"/>
              <a:ext cx="290513" cy="249237"/>
              <a:chOff x="3897312" y="2438400"/>
              <a:chExt cx="290513" cy="249237"/>
            </a:xfrm>
          </p:grpSpPr>
          <p:sp>
            <p:nvSpPr>
              <p:cNvPr id="63" name="Oval 40"/>
              <p:cNvSpPr>
                <a:spLocks noChangeArrowheads="1"/>
              </p:cNvSpPr>
              <p:nvPr/>
            </p:nvSpPr>
            <p:spPr bwMode="auto">
              <a:xfrm>
                <a:off x="3897312" y="2438400"/>
                <a:ext cx="290513" cy="249237"/>
              </a:xfrm>
              <a:prstGeom prst="ellipse">
                <a:avLst/>
              </a:prstGeom>
              <a:solidFill>
                <a:srgbClr val="9999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Oval 41"/>
              <p:cNvSpPr>
                <a:spLocks noChangeArrowheads="1"/>
              </p:cNvSpPr>
              <p:nvPr/>
            </p:nvSpPr>
            <p:spPr bwMode="auto">
              <a:xfrm>
                <a:off x="4090987" y="2498725"/>
                <a:ext cx="42863" cy="85725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1" name="Group 72"/>
          <p:cNvGrpSpPr/>
          <p:nvPr/>
        </p:nvGrpSpPr>
        <p:grpSpPr>
          <a:xfrm>
            <a:off x="3404813" y="3040586"/>
            <a:ext cx="2071687" cy="261938"/>
            <a:chOff x="3276600" y="3040586"/>
            <a:chExt cx="2071687" cy="261938"/>
          </a:xfrm>
        </p:grpSpPr>
        <p:grpSp>
          <p:nvGrpSpPr>
            <p:cNvPr id="12" name="Group 71"/>
            <p:cNvGrpSpPr/>
            <p:nvPr/>
          </p:nvGrpSpPr>
          <p:grpSpPr>
            <a:xfrm>
              <a:off x="3276600" y="3040586"/>
              <a:ext cx="307975" cy="261938"/>
              <a:chOff x="3276600" y="3007773"/>
              <a:chExt cx="307975" cy="261938"/>
            </a:xfrm>
          </p:grpSpPr>
          <p:sp>
            <p:nvSpPr>
              <p:cNvPr id="65" name="Oval 44"/>
              <p:cNvSpPr>
                <a:spLocks noChangeArrowheads="1"/>
              </p:cNvSpPr>
              <p:nvPr/>
            </p:nvSpPr>
            <p:spPr bwMode="auto">
              <a:xfrm>
                <a:off x="3276600" y="3007773"/>
                <a:ext cx="307975" cy="261938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Oval 45"/>
              <p:cNvSpPr>
                <a:spLocks noChangeArrowheads="1"/>
              </p:cNvSpPr>
              <p:nvPr/>
            </p:nvSpPr>
            <p:spPr bwMode="auto">
              <a:xfrm>
                <a:off x="3482975" y="3071277"/>
                <a:ext cx="44450" cy="9048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" name="Group 49"/>
            <p:cNvGrpSpPr>
              <a:grpSpLocks/>
            </p:cNvGrpSpPr>
            <p:nvPr/>
          </p:nvGrpSpPr>
          <p:grpSpPr bwMode="auto">
            <a:xfrm>
              <a:off x="5040312" y="3040587"/>
              <a:ext cx="307975" cy="261937"/>
              <a:chOff x="4508" y="1837"/>
              <a:chExt cx="194" cy="165"/>
            </a:xfrm>
          </p:grpSpPr>
          <p:sp>
            <p:nvSpPr>
              <p:cNvPr id="68" name="Oval 50"/>
              <p:cNvSpPr>
                <a:spLocks noChangeArrowheads="1"/>
              </p:cNvSpPr>
              <p:nvPr/>
            </p:nvSpPr>
            <p:spPr bwMode="auto">
              <a:xfrm>
                <a:off x="4508" y="1837"/>
                <a:ext cx="194" cy="165"/>
              </a:xfrm>
              <a:prstGeom prst="ellipse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" name="Oval 51"/>
              <p:cNvSpPr>
                <a:spLocks noChangeArrowheads="1"/>
              </p:cNvSpPr>
              <p:nvPr/>
            </p:nvSpPr>
            <p:spPr bwMode="auto">
              <a:xfrm>
                <a:off x="4638" y="1877"/>
                <a:ext cx="28" cy="57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cxnSp>
        <p:nvCxnSpPr>
          <p:cNvPr id="53" name="Straight Connector 52"/>
          <p:cNvCxnSpPr/>
          <p:nvPr/>
        </p:nvCxnSpPr>
        <p:spPr bwMode="auto">
          <a:xfrm>
            <a:off x="3712788" y="3171555"/>
            <a:ext cx="1455737" cy="1"/>
          </a:xfrm>
          <a:prstGeom prst="line">
            <a:avLst/>
          </a:prstGeom>
          <a:noFill/>
          <a:ln w="5715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7" name="Text Box 122"/>
          <p:cNvSpPr txBox="1">
            <a:spLocks noChangeArrowheads="1"/>
          </p:cNvSpPr>
          <p:nvPr/>
        </p:nvSpPr>
        <p:spPr bwMode="auto">
          <a:xfrm>
            <a:off x="614861" y="4403435"/>
            <a:ext cx="290335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Any (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n-t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)-simplex</a:t>
            </a:r>
          </a:p>
        </p:txBody>
      </p:sp>
      <p:cxnSp>
        <p:nvCxnSpPr>
          <p:cNvPr id="70" name="Straight Connector 69"/>
          <p:cNvCxnSpPr/>
          <p:nvPr/>
        </p:nvCxnSpPr>
        <p:spPr bwMode="auto">
          <a:xfrm rot="5400000">
            <a:off x="4423429" y="3384104"/>
            <a:ext cx="910139" cy="670259"/>
          </a:xfrm>
          <a:prstGeom prst="line">
            <a:avLst/>
          </a:prstGeom>
          <a:noFill/>
          <a:ln w="5715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/>
          <p:cNvCxnSpPr/>
          <p:nvPr/>
        </p:nvCxnSpPr>
        <p:spPr bwMode="auto">
          <a:xfrm rot="16200000" flipH="1">
            <a:off x="3547746" y="3384103"/>
            <a:ext cx="910139" cy="670259"/>
          </a:xfrm>
          <a:prstGeom prst="line">
            <a:avLst/>
          </a:prstGeom>
          <a:noFill/>
          <a:ln w="5715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2" name="Curved Connector 72"/>
          <p:cNvCxnSpPr>
            <a:stCxn id="67" idx="0"/>
          </p:cNvCxnSpPr>
          <p:nvPr/>
        </p:nvCxnSpPr>
        <p:spPr bwMode="auto">
          <a:xfrm rot="5400000" flipH="1" flipV="1">
            <a:off x="2592397" y="3087509"/>
            <a:ext cx="790071" cy="1841782"/>
          </a:xfrm>
          <a:prstGeom prst="curvedConnector2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3" name="Curved Connector 72"/>
          <p:cNvCxnSpPr>
            <a:stCxn id="67" idx="0"/>
          </p:cNvCxnSpPr>
          <p:nvPr/>
        </p:nvCxnSpPr>
        <p:spPr bwMode="auto">
          <a:xfrm rot="5400000" flipH="1" flipV="1">
            <a:off x="3123337" y="2586063"/>
            <a:ext cx="760576" cy="2874169"/>
          </a:xfrm>
          <a:prstGeom prst="curvedConnector2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4" name="Curved Connector 72"/>
          <p:cNvCxnSpPr>
            <a:stCxn id="67" idx="0"/>
          </p:cNvCxnSpPr>
          <p:nvPr/>
        </p:nvCxnSpPr>
        <p:spPr bwMode="auto">
          <a:xfrm rot="5400000" flipH="1" flipV="1">
            <a:off x="2629270" y="2578690"/>
            <a:ext cx="1262017" cy="2387475"/>
          </a:xfrm>
          <a:prstGeom prst="curvedConnector2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5" name="Text Box 122"/>
          <p:cNvSpPr txBox="1">
            <a:spLocks noChangeArrowheads="1"/>
          </p:cNvSpPr>
          <p:nvPr/>
        </p:nvSpPr>
        <p:spPr bwMode="auto">
          <a:xfrm>
            <a:off x="5273624" y="3744674"/>
            <a:ext cx="3064132" cy="138499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Any  set of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n-t+1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processes is a survivor set</a:t>
            </a:r>
          </a:p>
        </p:txBody>
      </p:sp>
      <p:sp>
        <p:nvSpPr>
          <p:cNvPr id="76" name="Footer Placeholder 2"/>
          <p:cNvSpPr txBox="1">
            <a:spLocks/>
          </p:cNvSpPr>
          <p:nvPr/>
        </p:nvSpPr>
        <p:spPr bwMode="auto">
          <a:xfrm>
            <a:off x="32766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smtClean="0"/>
              <a:t>Distributed Computing through Combinatorial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357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75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latin typeface="msbm10"/>
              </a:rPr>
              <a:t>A</a:t>
            </a:r>
            <a:r>
              <a:rPr lang="en-US" sz="4000" dirty="0" smtClean="0"/>
              <a:t>-Resilient Layered Immediate Snapshot Protocol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70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11481" y="1970088"/>
            <a:ext cx="8321040" cy="440120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shared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err="1"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array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0..N-1,0..n 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of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Value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view := input</a:t>
            </a:r>
          </a:p>
          <a:p>
            <a:pPr algn="l"/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for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>
                <a:latin typeface="Script MT Bold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:= 0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to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N-1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do</a:t>
            </a:r>
          </a:p>
          <a:p>
            <a:pPr algn="l"/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do</a:t>
            </a: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immediate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   </a:t>
            </a:r>
            <a:r>
              <a:rPr lang="en-US" sz="28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>
                <a:latin typeface="Script MT Bold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][</a:t>
            </a:r>
            <a:r>
              <a:rPr lang="en-US" sz="28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] := view;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   snap := snapshot(</a:t>
            </a:r>
            <a:r>
              <a:rPr lang="en-US" sz="28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>
                <a:latin typeface="Script MT Bold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][*])</a:t>
            </a: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until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names(snap) </a:t>
            </a:r>
            <a:r>
              <a:rPr lang="en-US" sz="2800" b="1" dirty="0" smtClean="0">
                <a:latin typeface="cmsy10"/>
                <a:ea typeface="Verdana" pitchFamily="34" charset="0"/>
                <a:cs typeface="Courier New" pitchFamily="49" charset="0"/>
              </a:rPr>
              <a:t>µ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survivor set</a:t>
            </a: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view := values(snap)</a:t>
            </a:r>
          </a:p>
          <a:p>
            <a:pPr algn="l"/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return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l-GR" sz="2800" b="1" dirty="0" smtClean="0">
                <a:solidFill>
                  <a:schemeClr val="tx1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δ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(view)</a:t>
            </a:r>
            <a:endParaRPr lang="en-US" sz="2800" b="1" dirty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28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latin typeface="msbm10"/>
              </a:rPr>
              <a:t>A</a:t>
            </a:r>
            <a:r>
              <a:rPr lang="en-US" sz="4000" dirty="0" smtClean="0"/>
              <a:t>-Resilient Layered Immediate Snapshot Protocol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71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11481" y="1970088"/>
            <a:ext cx="8321040" cy="440120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shared </a:t>
            </a:r>
            <a:r>
              <a:rPr lang="en-US" sz="2800" b="1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array 0..N-1,0..n of Value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view := input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for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:= 0 to N-1 do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do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immediate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  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][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 := view;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  snap := snapshot(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mti10" panose="020B0500000000000000" pitchFamily="34" charset="0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][*])</a:t>
            </a: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until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names(snap) </a:t>
            </a:r>
            <a:r>
              <a:rPr lang="en-US" sz="2800" b="1" dirty="0" smtClean="0">
                <a:latin typeface="cmsy10"/>
                <a:ea typeface="Verdana" pitchFamily="34" charset="0"/>
                <a:cs typeface="Courier New" pitchFamily="49" charset="0"/>
              </a:rPr>
              <a:t>µ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survivor set</a:t>
            </a: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view := values(snap)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return </a:t>
            </a:r>
            <a:r>
              <a:rPr lang="el-GR" sz="2800" b="1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δ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(view)</a:t>
            </a:r>
            <a:endParaRPr lang="en-US" sz="2800" b="1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3366151" y="3852238"/>
            <a:ext cx="510107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wait to hear from a survivor set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1219199" y="4949188"/>
            <a:ext cx="7190509" cy="577809"/>
          </a:xfrm>
          <a:prstGeom prst="wedgeRoundRectCallout">
            <a:avLst>
              <a:gd name="adj1" fmla="val 32453"/>
              <a:gd name="adj2" fmla="val -125938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4917365" y="5719138"/>
            <a:ext cx="282160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why is this safe?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412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904422" y="1686764"/>
            <a:ext cx="334258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Overview of Models</a:t>
            </a: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904422" y="2484218"/>
            <a:ext cx="574548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i="1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-resilient layered snapshot models</a:t>
            </a:r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904422" y="3281672"/>
            <a:ext cx="672331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Layered Snapshots with </a:t>
            </a:r>
            <a:r>
              <a:rPr lang="en-US" sz="2800" i="1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-set agreement</a:t>
            </a:r>
          </a:p>
        </p:txBody>
      </p:sp>
      <p:sp>
        <p:nvSpPr>
          <p:cNvPr id="14" name="Text Box 122"/>
          <p:cNvSpPr txBox="1">
            <a:spLocks noChangeArrowheads="1"/>
          </p:cNvSpPr>
          <p:nvPr/>
        </p:nvSpPr>
        <p:spPr bwMode="auto">
          <a:xfrm>
            <a:off x="904422" y="4079126"/>
            <a:ext cx="208422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Adversaries</a:t>
            </a:r>
          </a:p>
        </p:txBody>
      </p:sp>
      <p:sp>
        <p:nvSpPr>
          <p:cNvPr id="15" name="Text Box 122"/>
          <p:cNvSpPr txBox="1">
            <a:spLocks noChangeArrowheads="1"/>
          </p:cNvSpPr>
          <p:nvPr/>
        </p:nvSpPr>
        <p:spPr bwMode="auto">
          <a:xfrm>
            <a:off x="904422" y="4876580"/>
            <a:ext cx="452078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Message-Passing Systems</a:t>
            </a: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</a:rPr>
              <a:t>Distributed Computing through Combinatorial Topology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904422" y="5674032"/>
            <a:ext cx="202491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Decidability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79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Message Passing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73</a:t>
            </a:fld>
            <a:endParaRPr lang="en-US"/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904421" y="2683384"/>
            <a:ext cx="582242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FF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that send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and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receive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messages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…</a:t>
            </a: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536560" y="1686690"/>
            <a:ext cx="693330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>
                <a:latin typeface="Arial" pitchFamily="34" charset="0"/>
                <a:cs typeface="Arial" pitchFamily="34" charset="0"/>
              </a:rPr>
              <a:t>There are </a:t>
            </a:r>
            <a:r>
              <a:rPr lang="en-US" sz="28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+1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asynchronous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processes …</a:t>
            </a: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904421" y="3680078"/>
            <a:ext cx="754244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via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a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fully-connected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communication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network. 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904421" y="4676773"/>
            <a:ext cx="622317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92D05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Message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delivery is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reliable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FIFO</a:t>
            </a:r>
          </a:p>
        </p:txBody>
      </p:sp>
    </p:spTree>
    <p:extLst>
      <p:ext uri="{BB962C8B-B14F-4D97-AF65-F5344CB8AC3E}">
        <p14:creationId xmlns:p14="http://schemas.microsoft.com/office/powerpoint/2010/main" val="1587506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://unrealitytv.com/wp-content/uploads/2014/07/the-shini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75" y="3675732"/>
            <a:ext cx="4331808" cy="274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Message-Passing Protocols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74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90521" y="2256269"/>
            <a:ext cx="4738798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itchFamily="34" charset="0"/>
              </a:rPr>
              <a:t>decide after finite # steps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521" y="3089345"/>
            <a:ext cx="4261103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l"/>
            <a:r>
              <a:rPr lang="en-US" sz="3200" dirty="0" smtClean="0">
                <a:latin typeface="Arial" panose="020B0604020202020204" pitchFamily="34" charset="0"/>
                <a:cs typeface="Arial" pitchFamily="34" charset="0"/>
              </a:rPr>
              <a:t>but protocol</a:t>
            </a:r>
          </a:p>
          <a:p>
            <a:pPr algn="l"/>
            <a:r>
              <a:rPr lang="en-US" sz="3200" dirty="0" smtClean="0">
                <a:latin typeface="Arial" panose="020B0604020202020204" pitchFamily="34" charset="0"/>
                <a:cs typeface="Arial" pitchFamily="34" charset="0"/>
              </a:rPr>
              <a:t>forwards messages …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6427749" y="3156462"/>
            <a:ext cx="1633712" cy="646986"/>
          </a:xfrm>
          <a:prstGeom prst="wedgeRoundRectCallout">
            <a:avLst>
              <a:gd name="adj1" fmla="val -34398"/>
              <a:gd name="adj2" fmla="val 97534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dirty="0" smtClean="0">
                <a:latin typeface="Arial" pitchFamily="34" charset="0"/>
                <a:cs typeface="Arial" pitchFamily="34" charset="0"/>
              </a:rPr>
              <a:t>forever!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462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Communication Syntax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75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792481" y="2231698"/>
            <a:ext cx="5019323" cy="52322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send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(P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, 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="1" baseline="-25000" dirty="0" smtClean="0">
                <a:latin typeface="Courier New"/>
                <a:ea typeface="Verdana" pitchFamily="34" charset="0"/>
                <a:cs typeface="Courier New" pitchFamily="49" charset="0"/>
              </a:rPr>
              <a:t>0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, …, </a:t>
            </a:r>
            <a:r>
              <a:rPr lang="en-US" sz="2800" dirty="0" err="1" smtClean="0"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="1" baseline="-25000" dirty="0" err="1" smtClean="0">
                <a:latin typeface="Script MT Bold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)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to 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Q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656223" y="3326448"/>
            <a:ext cx="5275803" cy="52322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send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(P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, 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="1" baseline="-25000" dirty="0" smtClean="0">
                <a:latin typeface="Courier New"/>
                <a:ea typeface="Verdana" pitchFamily="34" charset="0"/>
                <a:cs typeface="Courier New" pitchFamily="49" charset="0"/>
              </a:rPr>
              <a:t>0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, …, </a:t>
            </a:r>
            <a:r>
              <a:rPr lang="en-US" sz="2800" dirty="0" err="1" smtClean="0"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="1" baseline="-25000" dirty="0" err="1" smtClean="0">
                <a:latin typeface="Script MT Bold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)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to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all</a:t>
            </a:r>
            <a:endParaRPr lang="en-US" sz="2800" b="1" dirty="0">
              <a:solidFill>
                <a:schemeClr val="tx1"/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949973" y="4421198"/>
            <a:ext cx="6202339" cy="954107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upon 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receive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(P, 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="1" baseline="-25000" dirty="0" smtClean="0">
                <a:latin typeface="Courier New"/>
                <a:ea typeface="Verdana" pitchFamily="34" charset="0"/>
                <a:cs typeface="Courier New" pitchFamily="49" charset="0"/>
              </a:rPr>
              <a:t>0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, …, </a:t>
            </a:r>
            <a:r>
              <a:rPr lang="en-US" sz="2800" dirty="0" err="1" smtClean="0"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="1" baseline="-25000" dirty="0" err="1" smtClean="0">
                <a:latin typeface="Script MT Bold"/>
                <a:ea typeface="Verdana" pitchFamily="34" charset="0"/>
                <a:cs typeface="Courier New" pitchFamily="49" charset="0"/>
              </a:rPr>
              <a:t>l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)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do</a:t>
            </a:r>
          </a:p>
          <a:p>
            <a:pPr algn="l"/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  ... </a:t>
            </a:r>
            <a:r>
              <a:rPr lang="en-US" sz="2800" b="1" dirty="0">
                <a:solidFill>
                  <a:srgbClr val="00B050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// </a:t>
            </a:r>
            <a:r>
              <a:rPr lang="en-US" sz="2800" b="1" dirty="0" smtClean="0">
                <a:solidFill>
                  <a:srgbClr val="00B050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handle message</a:t>
            </a:r>
            <a:endParaRPr lang="en-US" sz="2800" b="1" dirty="0">
              <a:solidFill>
                <a:srgbClr val="00B050"/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26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Forwarding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76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91021" y="2736503"/>
            <a:ext cx="8561959" cy="138499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background </a:t>
            </a:r>
            <a:r>
              <a:rPr lang="en-US" sz="2800" b="1" dirty="0">
                <a:solidFill>
                  <a:srgbClr val="00B050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// forward messages forever</a:t>
            </a:r>
          </a:p>
          <a:p>
            <a:pPr algn="l"/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 upon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ea typeface="Verdana" pitchFamily="34" charset="0"/>
                <a:cs typeface="Courier New" pitchFamily="49" charset="0"/>
              </a:rPr>
              <a:t>receive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(</a:t>
            </a:r>
            <a:r>
              <a:rPr lang="en-US" sz="2800" dirty="0" err="1" smtClean="0">
                <a:latin typeface="Arial"/>
                <a:ea typeface="Verdana" pitchFamily="34" charset="0"/>
                <a:cs typeface="Courier New" pitchFamily="49" charset="0"/>
              </a:rPr>
              <a:t>P</a:t>
            </a:r>
            <a:r>
              <a:rPr lang="en-US" sz="2800" b="1" baseline="-25000" dirty="0" err="1" smtClean="0">
                <a:latin typeface="Courier New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err="1" smtClean="0">
                <a:latin typeface="Arial"/>
                <a:ea typeface="Verdana" pitchFamily="34" charset="0"/>
                <a:cs typeface="Courier New" pitchFamily="49" charset="0"/>
              </a:rPr>
              <a:t>,v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)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do</a:t>
            </a:r>
          </a:p>
          <a:p>
            <a:pPr algn="l"/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  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ea typeface="Verdana" pitchFamily="34" charset="0"/>
                <a:cs typeface="Courier New" pitchFamily="49" charset="0"/>
              </a:rPr>
              <a:t>send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(</a:t>
            </a:r>
            <a:r>
              <a:rPr lang="en-US" sz="2800" dirty="0" err="1" smtClean="0">
                <a:latin typeface="Arial"/>
                <a:ea typeface="Verdana" pitchFamily="34" charset="0"/>
                <a:cs typeface="Courier New" pitchFamily="49" charset="0"/>
              </a:rPr>
              <a:t>P</a:t>
            </a:r>
            <a:r>
              <a:rPr lang="en-US" sz="2800" b="1" baseline="-25000" dirty="0" err="1" smtClean="0">
                <a:latin typeface="Courier New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err="1" smtClean="0">
                <a:latin typeface="Arial"/>
                <a:ea typeface="Verdana" pitchFamily="34" charset="0"/>
                <a:cs typeface="Courier New" pitchFamily="49" charset="0"/>
              </a:rPr>
              <a:t>,v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)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to 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all</a:t>
            </a:r>
            <a:endParaRPr lang="en-US" sz="2800" b="1" dirty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2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Get Values from </a:t>
            </a:r>
            <a:r>
              <a:rPr lang="en-US" sz="4000" i="1" dirty="0" smtClean="0"/>
              <a:t>n</a:t>
            </a:r>
            <a:r>
              <a:rPr lang="en-US" sz="4000" dirty="0" smtClean="0"/>
              <a:t>+1-</a:t>
            </a:r>
            <a:r>
              <a:rPr lang="en-US" sz="4000" i="1" dirty="0" smtClean="0"/>
              <a:t>t</a:t>
            </a:r>
            <a:r>
              <a:rPr lang="en-US" sz="4000" dirty="0" smtClean="0"/>
              <a:t> Processes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77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794637" y="1911541"/>
            <a:ext cx="5554726" cy="3970318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b="1" dirty="0" err="1">
                <a:latin typeface="Courier New" pitchFamily="49" charset="0"/>
                <a:ea typeface="Verdana" pitchFamily="34" charset="0"/>
                <a:cs typeface="Courier New" pitchFamily="49" charset="0"/>
              </a:rPr>
              <a:t>getQuorum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(): 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Set of 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Value</a:t>
            </a: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 V: 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Set of 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Value := </a:t>
            </a:r>
            <a:r>
              <a:rPr lang="en-US" sz="2800" b="1" dirty="0" smtClean="0">
                <a:latin typeface="cmsy10"/>
                <a:ea typeface="Verdana" pitchFamily="34" charset="0"/>
                <a:cs typeface="Courier New" pitchFamily="49" charset="0"/>
              </a:rPr>
              <a:t>;</a:t>
            </a:r>
            <a:endParaRPr lang="en-US" sz="2800" b="1" dirty="0">
              <a:latin typeface="cmsy10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 q: </a:t>
            </a:r>
            <a:r>
              <a:rPr lang="en-US" sz="2800" b="1" dirty="0" err="1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int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:=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0</a:t>
            </a: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do</a:t>
            </a:r>
            <a:endParaRPr lang="en-US" sz="2800" b="1" dirty="0">
              <a:solidFill>
                <a:schemeClr val="tx1"/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upon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receive(</a:t>
            </a:r>
            <a:r>
              <a:rPr lang="en-US" sz="2800" b="1" dirty="0" err="1">
                <a:latin typeface="Courier New" pitchFamily="49" charset="0"/>
                <a:ea typeface="Verdana" pitchFamily="34" charset="0"/>
                <a:cs typeface="Courier New" pitchFamily="49" charset="0"/>
              </a:rPr>
              <a:t>Q,v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) 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do</a:t>
            </a: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    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V 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:= V </a:t>
            </a:r>
            <a:r>
              <a:rPr lang="en-US" sz="2800" b="1" dirty="0" smtClean="0">
                <a:latin typeface="cmsy1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{v}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   q := q + 1 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until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q = n+1-t </a:t>
            </a:r>
            <a:endParaRPr lang="en-US" sz="2800" b="1" dirty="0" smtClean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return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V</a:t>
            </a:r>
            <a:endParaRPr lang="en-US" sz="2800" b="1" dirty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14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Get Values from </a:t>
            </a:r>
            <a:r>
              <a:rPr lang="en-US" sz="4000" i="1" dirty="0" smtClean="0"/>
              <a:t>n</a:t>
            </a:r>
            <a:r>
              <a:rPr lang="en-US" sz="4000" dirty="0" smtClean="0"/>
              <a:t>+1-</a:t>
            </a:r>
            <a:r>
              <a:rPr lang="en-US" sz="4000" i="1" dirty="0" smtClean="0"/>
              <a:t>t</a:t>
            </a:r>
            <a:r>
              <a:rPr lang="en-US" sz="4000" dirty="0" smtClean="0"/>
              <a:t> Processes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78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794637" y="1911541"/>
            <a:ext cx="5554726" cy="3970318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b="1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getQuorum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(): Set of Value</a:t>
            </a: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 V: 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Set of 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Value := </a:t>
            </a:r>
            <a:r>
              <a:rPr lang="en-US" sz="2800" b="1" dirty="0" smtClean="0">
                <a:latin typeface="cmsy10"/>
                <a:ea typeface="Verdana" pitchFamily="34" charset="0"/>
                <a:cs typeface="Courier New" pitchFamily="49" charset="0"/>
              </a:rPr>
              <a:t>;</a:t>
            </a:r>
            <a:endParaRPr lang="en-US" sz="2800" b="1" dirty="0">
              <a:latin typeface="cmsy10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 q: </a:t>
            </a:r>
            <a:r>
              <a:rPr lang="en-US" sz="2800" b="1" dirty="0" err="1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int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:=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0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do</a:t>
            </a:r>
            <a:endParaRPr lang="en-US" sz="2800" b="1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upon 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receive(</a:t>
            </a:r>
            <a:r>
              <a:rPr lang="en-US" sz="2800" b="1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Q,v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) do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 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V 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:= V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{v}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  q := q + 1 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until 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q = n+1-t </a:t>
            </a:r>
            <a:endParaRPr lang="en-US" sz="2800" b="1" dirty="0" smtClean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return V</a:t>
            </a:r>
            <a:endParaRPr lang="en-US" sz="2800" b="1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4548083" y="3852238"/>
            <a:ext cx="273722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Initially, nothing.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2041249" y="2358388"/>
            <a:ext cx="4755791" cy="887732"/>
          </a:xfrm>
          <a:prstGeom prst="wedgeRoundRectCallout">
            <a:avLst>
              <a:gd name="adj1" fmla="val 33379"/>
              <a:gd name="adj2" fmla="val 100671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19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Get Values from </a:t>
            </a:r>
            <a:r>
              <a:rPr lang="en-US" sz="4000" i="1" dirty="0" smtClean="0"/>
              <a:t>n</a:t>
            </a:r>
            <a:r>
              <a:rPr lang="en-US" sz="4000" dirty="0" smtClean="0"/>
              <a:t>+1-</a:t>
            </a:r>
            <a:r>
              <a:rPr lang="en-US" sz="4000" i="1" dirty="0" smtClean="0"/>
              <a:t>t</a:t>
            </a:r>
            <a:r>
              <a:rPr lang="en-US" sz="4000" dirty="0" smtClean="0"/>
              <a:t> Processes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79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794637" y="1911541"/>
            <a:ext cx="5554726" cy="3970318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b="1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getQuorum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(): Set of Value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V: Set of Value :=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;</a:t>
            </a:r>
            <a:endParaRPr lang="en-US" sz="2800" b="1" dirty="0">
              <a:solidFill>
                <a:schemeClr val="bg1">
                  <a:lumMod val="75000"/>
                </a:schemeClr>
              </a:solidFill>
              <a:latin typeface="cmsy10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q: </a:t>
            </a:r>
            <a:r>
              <a:rPr lang="en-US" sz="2800" b="1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int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:=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0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do</a:t>
            </a:r>
            <a:endParaRPr lang="en-US" sz="2800" b="1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upon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receive(</a:t>
            </a:r>
            <a:r>
              <a:rPr lang="en-US" sz="2800" b="1" dirty="0" err="1">
                <a:latin typeface="Courier New" pitchFamily="49" charset="0"/>
                <a:ea typeface="Verdana" pitchFamily="34" charset="0"/>
                <a:cs typeface="Courier New" pitchFamily="49" charset="0"/>
              </a:rPr>
              <a:t>Q,v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) 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do</a:t>
            </a: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    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V 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:= V </a:t>
            </a:r>
            <a:r>
              <a:rPr lang="en-US" sz="2800" b="1" dirty="0" smtClean="0">
                <a:latin typeface="cmsy1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{v}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   q := q + 1 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until 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q = n+1-t </a:t>
            </a:r>
            <a:endParaRPr lang="en-US" sz="2800" b="1" dirty="0" smtClean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return V</a:t>
            </a:r>
            <a:endParaRPr lang="en-US" sz="2800" b="1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2249089" y="2516081"/>
            <a:ext cx="464582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remember values and count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2529516" y="3684268"/>
            <a:ext cx="4755791" cy="1253492"/>
          </a:xfrm>
          <a:prstGeom prst="wedgeRoundRectCallout">
            <a:avLst>
              <a:gd name="adj1" fmla="val 33059"/>
              <a:gd name="adj2" fmla="val -92642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72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Get Values from </a:t>
            </a:r>
            <a:r>
              <a:rPr lang="en-US" sz="4000" i="1" dirty="0" smtClean="0"/>
              <a:t>n</a:t>
            </a:r>
            <a:r>
              <a:rPr lang="en-US" sz="4000" dirty="0" smtClean="0"/>
              <a:t>+1-</a:t>
            </a:r>
            <a:r>
              <a:rPr lang="en-US" sz="4000" i="1" dirty="0" smtClean="0"/>
              <a:t>t</a:t>
            </a:r>
            <a:r>
              <a:rPr lang="en-US" sz="4000" dirty="0" smtClean="0"/>
              <a:t> Processes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80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794637" y="1911541"/>
            <a:ext cx="5554726" cy="3970318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b="1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getQuorum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(): Set of Value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V: Set of Value :=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;</a:t>
            </a:r>
            <a:endParaRPr lang="en-US" sz="2800" b="1" dirty="0">
              <a:solidFill>
                <a:schemeClr val="bg1">
                  <a:lumMod val="75000"/>
                </a:schemeClr>
              </a:solidFill>
              <a:latin typeface="cmsy10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q: </a:t>
            </a:r>
            <a:r>
              <a:rPr lang="en-US" sz="2800" b="1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int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:=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0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do</a:t>
            </a:r>
            <a:endParaRPr lang="en-US" sz="2800" b="1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upon 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receive(</a:t>
            </a:r>
            <a:r>
              <a:rPr lang="en-US" sz="2800" b="1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Q,v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) do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 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V 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:= V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{v}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  q := q + 1 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until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q = n+1-t </a:t>
            </a:r>
            <a:endParaRPr lang="en-US" sz="2800" b="1" dirty="0" smtClean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return V</a:t>
            </a:r>
            <a:endParaRPr lang="en-US" sz="2800" b="1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2276344" y="3635090"/>
            <a:ext cx="459132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safe to wait for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+1-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values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2102665" y="4765527"/>
            <a:ext cx="3597096" cy="720873"/>
          </a:xfrm>
          <a:prstGeom prst="wedgeRoundRectCallout">
            <a:avLst>
              <a:gd name="adj1" fmla="val 33059"/>
              <a:gd name="adj2" fmla="val -113783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91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Get Values from </a:t>
            </a:r>
            <a:r>
              <a:rPr lang="en-US" sz="4000" i="1" dirty="0" smtClean="0"/>
              <a:t>n</a:t>
            </a:r>
            <a:r>
              <a:rPr lang="en-US" sz="4000" dirty="0" smtClean="0"/>
              <a:t>+1-</a:t>
            </a:r>
            <a:r>
              <a:rPr lang="en-US" sz="4000" i="1" dirty="0" smtClean="0"/>
              <a:t>t</a:t>
            </a:r>
            <a:r>
              <a:rPr lang="en-US" sz="4000" dirty="0" smtClean="0"/>
              <a:t> Processes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81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794637" y="1911541"/>
            <a:ext cx="5554726" cy="3970318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b="1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getQuorum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(): Set of Value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V: Set of Value :=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;</a:t>
            </a:r>
            <a:endParaRPr lang="en-US" sz="2800" b="1" dirty="0">
              <a:solidFill>
                <a:schemeClr val="bg1">
                  <a:lumMod val="75000"/>
                </a:schemeClr>
              </a:solidFill>
              <a:latin typeface="cmsy10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q: </a:t>
            </a:r>
            <a:r>
              <a:rPr lang="en-US" sz="2800" b="1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int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:=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0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do</a:t>
            </a:r>
            <a:endParaRPr lang="en-US" sz="2800" b="1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upon 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receive(</a:t>
            </a:r>
            <a:r>
              <a:rPr lang="en-US" sz="2800" b="1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Q,v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) do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 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V 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:= V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{v}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  q := q + 1 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until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q = n+1-t </a:t>
            </a:r>
            <a:endParaRPr lang="en-US" sz="2800" b="1" dirty="0" smtClean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return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V</a:t>
            </a:r>
            <a:endParaRPr lang="en-US" sz="2800" b="1" dirty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578231" y="3635090"/>
            <a:ext cx="598753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return values when enough received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2102665" y="4765527"/>
            <a:ext cx="3597096" cy="1117113"/>
          </a:xfrm>
          <a:prstGeom prst="wedgeRoundRectCallout">
            <a:avLst>
              <a:gd name="adj1" fmla="val 33059"/>
              <a:gd name="adj2" fmla="val -92642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31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Protocol for (</a:t>
            </a:r>
            <a:r>
              <a:rPr lang="en-US" sz="4000" i="1" dirty="0" smtClean="0"/>
              <a:t>t</a:t>
            </a:r>
            <a:r>
              <a:rPr lang="en-US" sz="4000" dirty="0" smtClean="0"/>
              <a:t>+1)-Set Agreement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82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042829" y="2521059"/>
            <a:ext cx="7058343" cy="1815882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dirty="0" err="1" smtClean="0">
                <a:latin typeface="Arial"/>
                <a:ea typeface="Verdana" pitchFamily="34" charset="0"/>
                <a:cs typeface="Courier New" pitchFamily="49" charset="0"/>
              </a:rPr>
              <a:t>SetAgree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(v</a:t>
            </a:r>
            <a:r>
              <a:rPr lang="en-US" sz="2800" b="1" baseline="-25000" dirty="0" smtClean="0">
                <a:latin typeface="Courier New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): 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value</a:t>
            </a: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send(P, v</a:t>
            </a:r>
            <a:r>
              <a:rPr lang="en-US" sz="2800" b="1" baseline="-25000" dirty="0" smtClean="0">
                <a:latin typeface="Courier New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)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to 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all</a:t>
            </a: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 V: 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Set of 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Value := </a:t>
            </a:r>
            <a:r>
              <a:rPr lang="en-US" sz="2800" b="1" dirty="0" err="1">
                <a:latin typeface="Courier New" pitchFamily="49" charset="0"/>
                <a:ea typeface="Verdana" pitchFamily="34" charset="0"/>
                <a:cs typeface="Courier New" pitchFamily="49" charset="0"/>
              </a:rPr>
              <a:t>getQuorum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()</a:t>
            </a: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return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min(V) </a:t>
            </a:r>
          </a:p>
        </p:txBody>
      </p:sp>
    </p:spTree>
    <p:extLst>
      <p:ext uri="{BB962C8B-B14F-4D97-AF65-F5344CB8AC3E}">
        <p14:creationId xmlns:p14="http://schemas.microsoft.com/office/powerpoint/2010/main" val="242971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Protocol for (</a:t>
            </a:r>
            <a:r>
              <a:rPr lang="en-US" sz="4000" i="1" dirty="0" smtClean="0"/>
              <a:t>t</a:t>
            </a:r>
            <a:r>
              <a:rPr lang="en-US" sz="4000" dirty="0" smtClean="0"/>
              <a:t>+1)-Set Agreement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83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042829" y="2521059"/>
            <a:ext cx="7058343" cy="1815882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dirty="0" err="1" smtClean="0">
                <a:solidFill>
                  <a:schemeClr val="bg1">
                    <a:lumMod val="7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SetAgree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(v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): 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value</a:t>
            </a: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send(P, v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)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to 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all</a:t>
            </a: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V: Set of Value := </a:t>
            </a:r>
            <a:r>
              <a:rPr lang="en-US" sz="2800" b="1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getQuorum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()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return min(V) </a:t>
            </a: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2935822" y="4166280"/>
            <a:ext cx="330411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broadcast my value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1462585" y="2849880"/>
            <a:ext cx="3597096" cy="579120"/>
          </a:xfrm>
          <a:prstGeom prst="wedgeRoundRectCallout">
            <a:avLst>
              <a:gd name="adj1" fmla="val 32212"/>
              <a:gd name="adj2" fmla="val 146832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93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Protocol for (</a:t>
            </a:r>
            <a:r>
              <a:rPr lang="en-US" sz="4000" i="1" dirty="0" smtClean="0"/>
              <a:t>t</a:t>
            </a:r>
            <a:r>
              <a:rPr lang="en-US" sz="4000" dirty="0" smtClean="0"/>
              <a:t>+1)-Set Agreement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84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042829" y="2521059"/>
            <a:ext cx="7058343" cy="1815882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dirty="0" err="1" smtClean="0">
                <a:solidFill>
                  <a:schemeClr val="bg1">
                    <a:lumMod val="7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SetAgree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(v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): 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value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send(P, v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) to 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all</a:t>
            </a: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 V: 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Set of 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Value := </a:t>
            </a:r>
            <a:r>
              <a:rPr lang="en-US" sz="2800" b="1" dirty="0" err="1">
                <a:latin typeface="Courier New" pitchFamily="49" charset="0"/>
                <a:ea typeface="Verdana" pitchFamily="34" charset="0"/>
                <a:cs typeface="Courier New" pitchFamily="49" charset="0"/>
              </a:rPr>
              <a:t>getQuorum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()</a:t>
            </a: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return min(V) </a:t>
            </a: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2636865" y="4593000"/>
            <a:ext cx="390203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get values from all but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1462584" y="3276600"/>
            <a:ext cx="6638587" cy="579120"/>
          </a:xfrm>
          <a:prstGeom prst="wedgeRoundRectCallout">
            <a:avLst>
              <a:gd name="adj1" fmla="val 8107"/>
              <a:gd name="adj2" fmla="val 149463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02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Protocol for (</a:t>
            </a:r>
            <a:r>
              <a:rPr lang="en-US" sz="4000" i="1" dirty="0" smtClean="0"/>
              <a:t>t</a:t>
            </a:r>
            <a:r>
              <a:rPr lang="en-US" sz="4000" dirty="0" smtClean="0"/>
              <a:t>+1)-Set Agreement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85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042829" y="2521059"/>
            <a:ext cx="7058343" cy="1815882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dirty="0" err="1" smtClean="0">
                <a:solidFill>
                  <a:schemeClr val="bg1">
                    <a:lumMod val="7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SetAgree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(v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): 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value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send(P, v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) to 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all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V: Set of Value := </a:t>
            </a:r>
            <a:r>
              <a:rPr lang="en-US" sz="2800" b="1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getQuorum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()</a:t>
            </a: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return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min(V) </a:t>
            </a: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3709407" y="2768620"/>
            <a:ext cx="422583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return min value received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1462585" y="3840480"/>
            <a:ext cx="2926535" cy="579120"/>
          </a:xfrm>
          <a:prstGeom prst="wedgeRoundRectCallout">
            <a:avLst>
              <a:gd name="adj1" fmla="val 32582"/>
              <a:gd name="adj2" fmla="val -116326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501288" y="4902220"/>
            <a:ext cx="614142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B05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possible to “miss” only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lesser values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596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roup 42"/>
          <p:cNvGrpSpPr/>
          <p:nvPr/>
        </p:nvGrpSpPr>
        <p:grpSpPr>
          <a:xfrm>
            <a:off x="4557470" y="3006228"/>
            <a:ext cx="2589110" cy="2082083"/>
            <a:chOff x="5967772" y="3812612"/>
            <a:chExt cx="2589110" cy="2082083"/>
          </a:xfrm>
        </p:grpSpPr>
        <p:sp>
          <p:nvSpPr>
            <p:cNvPr id="119" name="AutoShape 13"/>
            <p:cNvSpPr>
              <a:spLocks noChangeArrowheads="1"/>
            </p:cNvSpPr>
            <p:nvPr/>
          </p:nvSpPr>
          <p:spPr bwMode="auto">
            <a:xfrm>
              <a:off x="6080432" y="3891321"/>
              <a:ext cx="2382819" cy="1904795"/>
            </a:xfrm>
            <a:prstGeom prst="triangle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37" name="Straight Connector 136"/>
            <p:cNvCxnSpPr>
              <a:stCxn id="119" idx="0"/>
              <a:endCxn id="119" idx="3"/>
            </p:cNvCxnSpPr>
            <p:nvPr/>
          </p:nvCxnSpPr>
          <p:spPr bwMode="auto">
            <a:xfrm rot="16200000" flipH="1">
              <a:off x="6319444" y="4843718"/>
              <a:ext cx="1904795" cy="0"/>
            </a:xfrm>
            <a:prstGeom prst="line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8" name="Straight Connector 137"/>
            <p:cNvCxnSpPr>
              <a:stCxn id="119" idx="2"/>
              <a:endCxn id="119" idx="5"/>
            </p:cNvCxnSpPr>
            <p:nvPr/>
          </p:nvCxnSpPr>
          <p:spPr bwMode="auto">
            <a:xfrm rot="5400000" flipH="1" flipV="1">
              <a:off x="6497790" y="4426361"/>
              <a:ext cx="952397" cy="1787114"/>
            </a:xfrm>
            <a:prstGeom prst="line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9" name="Straight Connector 138"/>
            <p:cNvCxnSpPr>
              <a:stCxn id="119" idx="4"/>
              <a:endCxn id="119" idx="1"/>
            </p:cNvCxnSpPr>
            <p:nvPr/>
          </p:nvCxnSpPr>
          <p:spPr bwMode="auto">
            <a:xfrm rot="5400000" flipH="1">
              <a:off x="7093495" y="4426361"/>
              <a:ext cx="952397" cy="1787114"/>
            </a:xfrm>
            <a:prstGeom prst="line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40" name="Oval 15"/>
            <p:cNvSpPr>
              <a:spLocks noChangeArrowheads="1"/>
            </p:cNvSpPr>
            <p:nvPr/>
          </p:nvSpPr>
          <p:spPr bwMode="auto">
            <a:xfrm>
              <a:off x="7167306" y="3812612"/>
              <a:ext cx="204788" cy="17462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41" name="Oval 15"/>
            <p:cNvSpPr>
              <a:spLocks noChangeArrowheads="1"/>
            </p:cNvSpPr>
            <p:nvPr/>
          </p:nvSpPr>
          <p:spPr bwMode="auto">
            <a:xfrm>
              <a:off x="8352094" y="5720070"/>
              <a:ext cx="204788" cy="17462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42" name="Oval 15"/>
            <p:cNvSpPr>
              <a:spLocks noChangeArrowheads="1"/>
            </p:cNvSpPr>
            <p:nvPr/>
          </p:nvSpPr>
          <p:spPr bwMode="auto">
            <a:xfrm>
              <a:off x="5967772" y="5680741"/>
              <a:ext cx="204788" cy="17462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43" name="Oval 15"/>
            <p:cNvSpPr>
              <a:spLocks noChangeArrowheads="1"/>
            </p:cNvSpPr>
            <p:nvPr/>
          </p:nvSpPr>
          <p:spPr bwMode="auto">
            <a:xfrm>
              <a:off x="7167308" y="5685657"/>
              <a:ext cx="204788" cy="17462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44" name="Oval 15"/>
            <p:cNvSpPr>
              <a:spLocks noChangeArrowheads="1"/>
            </p:cNvSpPr>
            <p:nvPr/>
          </p:nvSpPr>
          <p:spPr bwMode="auto">
            <a:xfrm>
              <a:off x="7172224" y="5056392"/>
              <a:ext cx="204788" cy="17462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45" name="Oval 15"/>
            <p:cNvSpPr>
              <a:spLocks noChangeArrowheads="1"/>
            </p:cNvSpPr>
            <p:nvPr/>
          </p:nvSpPr>
          <p:spPr bwMode="auto">
            <a:xfrm>
              <a:off x="7752327" y="4751592"/>
              <a:ext cx="204788" cy="17462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46" name="Oval 15"/>
            <p:cNvSpPr>
              <a:spLocks noChangeArrowheads="1"/>
            </p:cNvSpPr>
            <p:nvPr/>
          </p:nvSpPr>
          <p:spPr bwMode="auto">
            <a:xfrm>
              <a:off x="6562624" y="4756508"/>
              <a:ext cx="204788" cy="17462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</p:grpSp>
      <p:sp>
        <p:nvSpPr>
          <p:cNvPr id="39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141048" y="6314306"/>
            <a:ext cx="2895600" cy="457200"/>
          </a:xfrm>
        </p:spPr>
        <p:txBody>
          <a:bodyPr/>
          <a:lstStyle/>
          <a:p>
            <a:fld id="{1CF01A19-3C5A-41FC-B25E-4D2E8E356A09}" type="slidenum">
              <a:rPr lang="en-US" smtClean="0"/>
              <a:pPr/>
              <a:t>86</a:t>
            </a:fld>
            <a:endParaRPr lang="en-US" dirty="0"/>
          </a:p>
        </p:txBody>
      </p:sp>
      <p:sp>
        <p:nvSpPr>
          <p:cNvPr id="133940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Barycentric Agreement</a:t>
            </a:r>
            <a:endParaRPr lang="en-US" sz="4000" dirty="0"/>
          </a:p>
        </p:txBody>
      </p:sp>
      <p:sp>
        <p:nvSpPr>
          <p:cNvPr id="1339405" name="AutoShape 13"/>
          <p:cNvSpPr>
            <a:spLocks noChangeArrowheads="1"/>
          </p:cNvSpPr>
          <p:nvPr/>
        </p:nvSpPr>
        <p:spPr bwMode="auto">
          <a:xfrm>
            <a:off x="1036484" y="3084937"/>
            <a:ext cx="2382819" cy="1904795"/>
          </a:xfrm>
          <a:prstGeom prst="triangle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9407" name="Oval 15"/>
          <p:cNvSpPr>
            <a:spLocks noChangeArrowheads="1"/>
          </p:cNvSpPr>
          <p:nvPr/>
        </p:nvSpPr>
        <p:spPr bwMode="auto">
          <a:xfrm>
            <a:off x="2123358" y="3006228"/>
            <a:ext cx="204788" cy="1746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34" name="Oval 15"/>
          <p:cNvSpPr>
            <a:spLocks noChangeArrowheads="1"/>
          </p:cNvSpPr>
          <p:nvPr/>
        </p:nvSpPr>
        <p:spPr bwMode="auto">
          <a:xfrm>
            <a:off x="3308146" y="4913686"/>
            <a:ext cx="204788" cy="1746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35" name="Oval 15"/>
          <p:cNvSpPr>
            <a:spLocks noChangeArrowheads="1"/>
          </p:cNvSpPr>
          <p:nvPr/>
        </p:nvSpPr>
        <p:spPr bwMode="auto">
          <a:xfrm>
            <a:off x="923824" y="4874357"/>
            <a:ext cx="204788" cy="1746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grpSp>
        <p:nvGrpSpPr>
          <p:cNvPr id="4" name="Group 50"/>
          <p:cNvGrpSpPr>
            <a:grpSpLocks/>
          </p:cNvGrpSpPr>
          <p:nvPr/>
        </p:nvGrpSpPr>
        <p:grpSpPr bwMode="auto">
          <a:xfrm>
            <a:off x="1696065" y="2552709"/>
            <a:ext cx="569452" cy="509510"/>
            <a:chOff x="3168" y="1824"/>
            <a:chExt cx="912" cy="816"/>
          </a:xfrm>
        </p:grpSpPr>
        <p:sp>
          <p:nvSpPr>
            <p:cNvPr id="57" name="Freeform 51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Freeform 52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Freeform 53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Freeform 54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Freeform 55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Freeform 56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Freeform 57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Freeform 58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Freeform 59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60"/>
          <p:cNvGrpSpPr>
            <a:grpSpLocks/>
          </p:cNvGrpSpPr>
          <p:nvPr/>
        </p:nvGrpSpPr>
        <p:grpSpPr bwMode="auto">
          <a:xfrm flipH="1">
            <a:off x="3349500" y="5032902"/>
            <a:ext cx="569452" cy="509510"/>
            <a:chOff x="3168" y="1824"/>
            <a:chExt cx="912" cy="816"/>
          </a:xfrm>
        </p:grpSpPr>
        <p:sp>
          <p:nvSpPr>
            <p:cNvPr id="67" name="Freeform 61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Freeform 62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" name="Freeform 63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Freeform 64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" name="Freeform 65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" name="Freeform 66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" name="Freeform 67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" name="Freeform 68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" name="Freeform 69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1" name="Right Arrow 80"/>
          <p:cNvSpPr/>
          <p:nvPr/>
        </p:nvSpPr>
        <p:spPr>
          <a:xfrm>
            <a:off x="3451122" y="4100051"/>
            <a:ext cx="1224116" cy="324464"/>
          </a:xfrm>
          <a:prstGeom prst="rightArrow">
            <a:avLst/>
          </a:prstGeom>
          <a:ln w="38100"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Group 50"/>
          <p:cNvGrpSpPr>
            <a:grpSpLocks/>
          </p:cNvGrpSpPr>
          <p:nvPr/>
        </p:nvGrpSpPr>
        <p:grpSpPr bwMode="auto">
          <a:xfrm>
            <a:off x="575577" y="4980596"/>
            <a:ext cx="569452" cy="509510"/>
            <a:chOff x="3168" y="1824"/>
            <a:chExt cx="912" cy="816"/>
          </a:xfrm>
        </p:grpSpPr>
        <p:sp>
          <p:nvSpPr>
            <p:cNvPr id="85" name="Freeform 51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Freeform 52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" name="Freeform 53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Freeform 54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" name="Freeform 55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Freeform 56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Freeform 57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" name="Freeform 58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Freeform 59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60"/>
          <p:cNvGrpSpPr>
            <a:grpSpLocks/>
          </p:cNvGrpSpPr>
          <p:nvPr/>
        </p:nvGrpSpPr>
        <p:grpSpPr bwMode="auto">
          <a:xfrm flipH="1">
            <a:off x="6600229" y="3677172"/>
            <a:ext cx="569452" cy="509510"/>
            <a:chOff x="3168" y="1824"/>
            <a:chExt cx="912" cy="816"/>
          </a:xfrm>
        </p:grpSpPr>
        <p:sp>
          <p:nvSpPr>
            <p:cNvPr id="120" name="Freeform 61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" name="Freeform 62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" name="Freeform 63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" name="Freeform 64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" name="Freeform 65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" name="Freeform 66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" name="Freeform 67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7" name="Freeform 68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" name="Freeform 69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50"/>
          <p:cNvGrpSpPr>
            <a:grpSpLocks/>
          </p:cNvGrpSpPr>
          <p:nvPr/>
        </p:nvGrpSpPr>
        <p:grpSpPr bwMode="auto">
          <a:xfrm>
            <a:off x="5431835" y="4319352"/>
            <a:ext cx="569452" cy="509510"/>
            <a:chOff x="3168" y="1824"/>
            <a:chExt cx="912" cy="816"/>
          </a:xfrm>
        </p:grpSpPr>
        <p:sp>
          <p:nvSpPr>
            <p:cNvPr id="100" name="Freeform 51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" name="Freeform 52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" name="Freeform 53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" name="Freeform 54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" name="Freeform 55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" name="Freeform 56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" name="Freeform 57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" name="Freeform 58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" name="Freeform 59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50"/>
          <p:cNvGrpSpPr>
            <a:grpSpLocks/>
          </p:cNvGrpSpPr>
          <p:nvPr/>
        </p:nvGrpSpPr>
        <p:grpSpPr bwMode="auto">
          <a:xfrm>
            <a:off x="5284401" y="2576024"/>
            <a:ext cx="569452" cy="509510"/>
            <a:chOff x="3168" y="1824"/>
            <a:chExt cx="912" cy="816"/>
          </a:xfrm>
        </p:grpSpPr>
        <p:sp>
          <p:nvSpPr>
            <p:cNvPr id="110" name="Freeform 51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" name="Freeform 52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" name="Freeform 53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" name="Freeform 54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" name="Freeform 55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" name="Freeform 56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" name="Freeform 57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" name="Freeform 58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8" name="Freeform 59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7" name="Freeform 146"/>
          <p:cNvSpPr/>
          <p:nvPr/>
        </p:nvSpPr>
        <p:spPr>
          <a:xfrm>
            <a:off x="5866646" y="3069125"/>
            <a:ext cx="561314" cy="1258431"/>
          </a:xfrm>
          <a:custGeom>
            <a:avLst/>
            <a:gdLst>
              <a:gd name="connsiteX0" fmla="*/ 0 w 561314"/>
              <a:gd name="connsiteY0" fmla="*/ 0 h 1258431"/>
              <a:gd name="connsiteX1" fmla="*/ 561314 w 561314"/>
              <a:gd name="connsiteY1" fmla="*/ 986827 h 1258431"/>
              <a:gd name="connsiteX2" fmla="*/ 18106 w 561314"/>
              <a:gd name="connsiteY2" fmla="*/ 1258431 h 1258431"/>
              <a:gd name="connsiteX3" fmla="*/ 0 w 561314"/>
              <a:gd name="connsiteY3" fmla="*/ 0 h 1258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314" h="1258431">
                <a:moveTo>
                  <a:pt x="0" y="0"/>
                </a:moveTo>
                <a:lnTo>
                  <a:pt x="561314" y="986827"/>
                </a:lnTo>
                <a:lnTo>
                  <a:pt x="18106" y="125843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n>
                <a:solidFill>
                  <a:sysClr val="windowText" lastClr="0000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4" name="Group 50"/>
          <p:cNvGrpSpPr>
            <a:grpSpLocks/>
          </p:cNvGrpSpPr>
          <p:nvPr/>
        </p:nvGrpSpPr>
        <p:grpSpPr bwMode="auto">
          <a:xfrm>
            <a:off x="2426435" y="2782747"/>
            <a:ext cx="569452" cy="509510"/>
            <a:chOff x="3168" y="1824"/>
            <a:chExt cx="912" cy="816"/>
          </a:xfrm>
        </p:grpSpPr>
        <p:sp>
          <p:nvSpPr>
            <p:cNvPr id="95" name="Freeform 51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" name="Freeform 52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" name="Freeform 53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" name="Freeform 54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" name="Freeform 55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" name="Freeform 56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2" name="Freeform 57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" name="Freeform 58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4" name="Freeform 59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5" name="Group 50"/>
          <p:cNvGrpSpPr>
            <a:grpSpLocks/>
          </p:cNvGrpSpPr>
          <p:nvPr/>
        </p:nvGrpSpPr>
        <p:grpSpPr bwMode="auto">
          <a:xfrm>
            <a:off x="6667755" y="3978943"/>
            <a:ext cx="569452" cy="509510"/>
            <a:chOff x="3168" y="1824"/>
            <a:chExt cx="912" cy="816"/>
          </a:xfrm>
        </p:grpSpPr>
        <p:sp>
          <p:nvSpPr>
            <p:cNvPr id="136" name="Freeform 51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8" name="Freeform 52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" name="Freeform 53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" name="Freeform 54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1" name="Freeform 55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2" name="Freeform 56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" name="Freeform 57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" name="Freeform 58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5" name="Freeform 59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6" name="Footer Placeholder 2"/>
          <p:cNvSpPr txBox="1">
            <a:spLocks/>
          </p:cNvSpPr>
          <p:nvPr/>
        </p:nvSpPr>
        <p:spPr bwMode="auto">
          <a:xfrm>
            <a:off x="32766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smtClean="0"/>
              <a:t>Distributed Computing through Combinatorial Topology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947207" y="5215142"/>
            <a:ext cx="5613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4892467" y="5215142"/>
            <a:ext cx="19191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Bary</a:t>
            </a:r>
            <a:r>
              <a:rPr lang="en-US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 </a:t>
            </a:r>
            <a:r>
              <a:rPr lang="en-US" sz="54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endParaRPr lang="en-US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194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39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39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9405" grpId="0" animBg="1"/>
      <p:bldP spid="1339407" grpId="0" animBg="1"/>
      <p:bldP spid="34" grpId="0" animBg="1"/>
      <p:bldP spid="35" grpId="0" animBg="1"/>
      <p:bldP spid="81" grpId="0" animBg="1"/>
      <p:bldP spid="147" grpId="0" animBg="1"/>
      <p:bldP spid="2" grpId="0"/>
      <p:bldP spid="157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/>
              <a:t>Barycentric</a:t>
            </a:r>
            <a:r>
              <a:rPr lang="en-US" sz="4000" dirty="0"/>
              <a:t> </a:t>
            </a:r>
            <a:r>
              <a:rPr lang="en-US" sz="4000" dirty="0" smtClean="0"/>
              <a:t>Agreement Protocol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87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596730" y="1545699"/>
            <a:ext cx="5950540" cy="4832092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dirty="0" err="1" smtClean="0">
                <a:latin typeface="Arial"/>
                <a:ea typeface="Verdana" pitchFamily="34" charset="0"/>
                <a:cs typeface="Courier New" pitchFamily="49" charset="0"/>
              </a:rPr>
              <a:t>BaryAgree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(v</a:t>
            </a:r>
            <a:r>
              <a:rPr lang="en-US" sz="2800" baseline="-25000" dirty="0" smtClean="0"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: </a:t>
            </a:r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Vertex): </a:t>
            </a:r>
            <a:r>
              <a:rPr lang="en-US" sz="2800" dirty="0">
                <a:solidFill>
                  <a:schemeClr val="tx1"/>
                </a:solidFill>
                <a:latin typeface="Arial"/>
                <a:ea typeface="Verdana" pitchFamily="34" charset="0"/>
                <a:cs typeface="Courier New" pitchFamily="49" charset="0"/>
              </a:rPr>
              <a:t>set of </a:t>
            </a:r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Vertex</a:t>
            </a:r>
          </a:p>
          <a:p>
            <a:pPr algn="l"/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: </a:t>
            </a:r>
            <a:r>
              <a:rPr lang="en-US" sz="2800" dirty="0">
                <a:solidFill>
                  <a:schemeClr val="tx1"/>
                </a:solidFill>
                <a:latin typeface="Arial"/>
                <a:ea typeface="Verdana" pitchFamily="34" charset="0"/>
                <a:cs typeface="Courier New" pitchFamily="49" charset="0"/>
              </a:rPr>
              <a:t>set of </a:t>
            </a:r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Vertex := {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}</a:t>
            </a:r>
            <a:endParaRPr lang="en-US" sz="2800" dirty="0">
              <a:latin typeface="Arial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count: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ea typeface="Verdana" pitchFamily="34" charset="0"/>
                <a:cs typeface="Courier New" pitchFamily="49" charset="0"/>
              </a:rPr>
              <a:t>int</a:t>
            </a:r>
            <a:r>
              <a:rPr lang="en-US" sz="2800" dirty="0" smtClean="0">
                <a:solidFill>
                  <a:schemeClr val="tx1"/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:= 0</a:t>
            </a:r>
          </a:p>
          <a:p>
            <a:pPr algn="l"/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>
                <a:solidFill>
                  <a:schemeClr val="tx1"/>
                </a:solidFill>
                <a:latin typeface="Arial"/>
                <a:ea typeface="Verdana" pitchFamily="34" charset="0"/>
                <a:cs typeface="Courier New" pitchFamily="49" charset="0"/>
              </a:rPr>
              <a:t>while</a:t>
            </a:r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 count &lt; n+1-t do</a:t>
            </a:r>
          </a:p>
          <a:p>
            <a:pPr algn="l"/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send(P</a:t>
            </a:r>
            <a:r>
              <a:rPr lang="en-US" sz="2800" baseline="-25000" dirty="0" smtClean="0"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, V</a:t>
            </a:r>
            <a:r>
              <a:rPr lang="en-US" sz="2800" baseline="-25000" dirty="0" smtClean="0"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) </a:t>
            </a:r>
            <a:r>
              <a:rPr lang="en-US" sz="2800" dirty="0">
                <a:solidFill>
                  <a:schemeClr val="tx1"/>
                </a:solidFill>
                <a:latin typeface="Arial"/>
                <a:ea typeface="Verdana" pitchFamily="34" charset="0"/>
                <a:cs typeface="Courier New" pitchFamily="49" charset="0"/>
              </a:rPr>
              <a:t>to all</a:t>
            </a:r>
          </a:p>
          <a:p>
            <a:pPr algn="l"/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800" dirty="0">
                <a:solidFill>
                  <a:schemeClr val="tx1"/>
                </a:solidFill>
                <a:latin typeface="Arial"/>
                <a:ea typeface="Verdana" pitchFamily="34" charset="0"/>
                <a:cs typeface="Courier New" pitchFamily="49" charset="0"/>
              </a:rPr>
              <a:t>on</a:t>
            </a:r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receive(</a:t>
            </a:r>
            <a:r>
              <a:rPr lang="en-US" sz="2800" dirty="0" err="1" smtClean="0">
                <a:latin typeface="Arial"/>
                <a:ea typeface="Verdana" pitchFamily="34" charset="0"/>
                <a:cs typeface="Courier New" pitchFamily="49" charset="0"/>
              </a:rPr>
              <a:t>P</a:t>
            </a:r>
            <a:r>
              <a:rPr lang="en-US" sz="2800" baseline="-25000" dirty="0" err="1" smtClean="0"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, </a:t>
            </a:r>
            <a:r>
              <a:rPr lang="en-US" sz="2800" dirty="0" err="1" smtClean="0"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) </a:t>
            </a:r>
            <a:r>
              <a:rPr lang="en-US" sz="2800" dirty="0">
                <a:solidFill>
                  <a:schemeClr val="tx1"/>
                </a:solidFill>
                <a:latin typeface="Arial"/>
                <a:ea typeface="Verdana" pitchFamily="34" charset="0"/>
                <a:cs typeface="Courier New" pitchFamily="49" charset="0"/>
              </a:rPr>
              <a:t>do</a:t>
            </a:r>
          </a:p>
          <a:p>
            <a:pPr algn="l"/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      </a:t>
            </a:r>
            <a:r>
              <a:rPr lang="en-US" sz="2800" dirty="0">
                <a:solidFill>
                  <a:schemeClr val="tx1"/>
                </a:solidFill>
                <a:latin typeface="Arial"/>
                <a:ea typeface="Verdana" pitchFamily="34" charset="0"/>
                <a:cs typeface="Courier New" pitchFamily="49" charset="0"/>
              </a:rPr>
              <a:t>if</a:t>
            </a:r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= </a:t>
            </a:r>
            <a:r>
              <a:rPr lang="en-US" sz="2800" dirty="0" err="1" smtClean="0"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ea typeface="Verdana" pitchFamily="34" charset="0"/>
                <a:cs typeface="Courier New" pitchFamily="49" charset="0"/>
              </a:rPr>
              <a:t>then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count </a:t>
            </a:r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:= count + 1</a:t>
            </a:r>
          </a:p>
          <a:p>
            <a:pPr algn="l"/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      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            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ea typeface="Verdana" pitchFamily="34" charset="0"/>
                <a:cs typeface="Courier New" pitchFamily="49" charset="0"/>
              </a:rPr>
              <a:t>else </a:t>
            </a:r>
            <a:r>
              <a:rPr lang="en-US" sz="2800" dirty="0">
                <a:solidFill>
                  <a:schemeClr val="tx1"/>
                </a:solidFill>
                <a:latin typeface="Arial"/>
                <a:ea typeface="Verdana" pitchFamily="34" charset="0"/>
                <a:cs typeface="Courier New" pitchFamily="49" charset="0"/>
              </a:rPr>
              <a:t>if </a:t>
            </a:r>
            <a:r>
              <a:rPr lang="en-US" sz="2800" dirty="0" err="1" smtClean="0"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latin typeface="cmsy10"/>
                <a:ea typeface="Verdana" pitchFamily="34" charset="0"/>
                <a:cs typeface="Courier New" pitchFamily="49" charset="0"/>
              </a:rPr>
              <a:t>n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V</a:t>
            </a:r>
            <a:r>
              <a:rPr lang="en-US" sz="2800" baseline="-25000" dirty="0" smtClean="0"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latin typeface="Symbol"/>
                <a:ea typeface="Verdana" pitchFamily="34" charset="0"/>
                <a:cs typeface="Courier New" pitchFamily="49" charset="0"/>
                <a:sym typeface="Symbol"/>
              </a:rPr>
              <a:t>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latin typeface="cmsy10"/>
                <a:ea typeface="Verdana" pitchFamily="34" charset="0"/>
                <a:cs typeface="Courier New" pitchFamily="49" charset="0"/>
              </a:rPr>
              <a:t>;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Arial"/>
                <a:ea typeface="Verdana" pitchFamily="34" charset="0"/>
                <a:cs typeface="Courier New" pitchFamily="49" charset="0"/>
              </a:rPr>
              <a:t>then</a:t>
            </a:r>
          </a:p>
          <a:p>
            <a:pPr algn="l"/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        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                   V</a:t>
            </a:r>
            <a:r>
              <a:rPr lang="en-US" sz="2800" baseline="-25000" dirty="0" smtClean="0"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:= 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latin typeface="cmsy1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err="1" smtClean="0"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</a:t>
            </a:r>
          </a:p>
          <a:p>
            <a:pPr algn="l"/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                           count := 0         </a:t>
            </a:r>
          </a:p>
          <a:p>
            <a:pPr algn="l"/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>
                <a:solidFill>
                  <a:schemeClr val="tx1"/>
                </a:solidFill>
                <a:latin typeface="Arial"/>
                <a:ea typeface="Verdana" pitchFamily="34" charset="0"/>
                <a:cs typeface="Courier New" pitchFamily="49" charset="0"/>
              </a:rPr>
              <a:t>return</a:t>
            </a:r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latin typeface="Arial"/>
                <a:ea typeface="Verdana" pitchFamily="34" charset="0"/>
                <a:cs typeface="Courier New" pitchFamily="49" charset="0"/>
              </a:rPr>
              <a:t>i</a:t>
            </a:r>
            <a:endParaRPr lang="en-US" sz="2800" baseline="-25000" dirty="0">
              <a:latin typeface="Arial"/>
              <a:ea typeface="Verdana" pitchFamily="34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0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/>
              <a:t>Barycentric</a:t>
            </a:r>
            <a:r>
              <a:rPr lang="en-US" sz="4000" dirty="0"/>
              <a:t> </a:t>
            </a:r>
            <a:r>
              <a:rPr lang="en-US" sz="4000" dirty="0" smtClean="0"/>
              <a:t>Agreement Protocol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88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596730" y="1545699"/>
            <a:ext cx="5950540" cy="4832092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BaryAgree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(v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Vertex): set of Vertex</a:t>
            </a:r>
          </a:p>
          <a:p>
            <a:pPr algn="l"/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: </a:t>
            </a:r>
            <a:r>
              <a:rPr lang="en-US" sz="2800" dirty="0">
                <a:solidFill>
                  <a:schemeClr val="tx1"/>
                </a:solidFill>
                <a:latin typeface="Arial"/>
                <a:ea typeface="Verdana" pitchFamily="34" charset="0"/>
                <a:cs typeface="Courier New" pitchFamily="49" charset="0"/>
              </a:rPr>
              <a:t>set of </a:t>
            </a:r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Vertex := {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}</a:t>
            </a:r>
            <a:endParaRPr lang="en-US" sz="2800" dirty="0">
              <a:latin typeface="Arial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count: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int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:= 0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while count &lt; n+1-t do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send(P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, 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)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to all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on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receive(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P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,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)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do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if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=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then count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:= count + 1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        else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if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n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Symbol"/>
                <a:ea typeface="Verdana" pitchFamily="34" charset="0"/>
                <a:cs typeface="Courier New" pitchFamily="49" charset="0"/>
                <a:sym typeface="Symbol"/>
              </a:rPr>
              <a:t>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;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then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 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              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:=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</a:p>
          <a:p>
            <a:pPr algn="l"/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                      count := 0         </a:t>
            </a:r>
          </a:p>
          <a:p>
            <a:pPr algn="l"/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return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endParaRPr lang="en-US" sz="2800" baseline="-25000" dirty="0">
              <a:solidFill>
                <a:schemeClr val="bg1">
                  <a:lumMod val="85000"/>
                </a:schemeClr>
              </a:solidFill>
              <a:latin typeface="Arial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2762143" y="3329018"/>
            <a:ext cx="542007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Set of messages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has received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1596730" y="1835168"/>
            <a:ext cx="4755791" cy="887732"/>
          </a:xfrm>
          <a:prstGeom prst="wedgeRoundRectCallout">
            <a:avLst>
              <a:gd name="adj1" fmla="val 33379"/>
              <a:gd name="adj2" fmla="val 100671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61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/>
              <a:t>Barycentric</a:t>
            </a:r>
            <a:r>
              <a:rPr lang="en-US" sz="4000" dirty="0"/>
              <a:t> </a:t>
            </a:r>
            <a:r>
              <a:rPr lang="en-US" sz="4000" dirty="0" smtClean="0"/>
              <a:t>Agreement Protocol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89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596730" y="1545699"/>
            <a:ext cx="5950540" cy="4832092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BaryAgree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(v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Vertex): set of Vertex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set of Vertex := {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}</a:t>
            </a:r>
            <a:endParaRPr lang="en-US" sz="2800" dirty="0">
              <a:solidFill>
                <a:schemeClr val="bg1">
                  <a:lumMod val="85000"/>
                </a:schemeClr>
              </a:solidFill>
              <a:latin typeface="Arial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count: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ea typeface="Verdana" pitchFamily="34" charset="0"/>
                <a:cs typeface="Courier New" pitchFamily="49" charset="0"/>
              </a:rPr>
              <a:t>int</a:t>
            </a:r>
            <a:r>
              <a:rPr lang="en-US" sz="2800" dirty="0" smtClean="0">
                <a:solidFill>
                  <a:schemeClr val="tx1"/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:= 0</a:t>
            </a:r>
          </a:p>
          <a:p>
            <a:pPr algn="l"/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>
                <a:solidFill>
                  <a:schemeClr val="tx1"/>
                </a:solidFill>
                <a:latin typeface="Arial"/>
                <a:ea typeface="Verdana" pitchFamily="34" charset="0"/>
                <a:cs typeface="Courier New" pitchFamily="49" charset="0"/>
              </a:rPr>
              <a:t>while</a:t>
            </a:r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 count &lt; </a:t>
            </a:r>
            <a:r>
              <a:rPr lang="en-US" sz="2800" i="1" dirty="0">
                <a:latin typeface="Arial"/>
                <a:ea typeface="Verdana" pitchFamily="34" charset="0"/>
                <a:cs typeface="Courier New" pitchFamily="49" charset="0"/>
              </a:rPr>
              <a:t>n</a:t>
            </a:r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+1-</a:t>
            </a:r>
            <a:r>
              <a:rPr lang="en-US" sz="2800" i="1" dirty="0">
                <a:latin typeface="Arial"/>
                <a:ea typeface="Verdana" pitchFamily="34" charset="0"/>
                <a:cs typeface="Courier New" pitchFamily="49" charset="0"/>
              </a:rPr>
              <a:t>t</a:t>
            </a:r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 do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send(P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, 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)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to all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on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receive(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P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,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)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do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if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=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then count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:= count + 1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        else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if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n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Symbol"/>
                <a:ea typeface="Verdana" pitchFamily="34" charset="0"/>
                <a:cs typeface="Courier New" pitchFamily="49" charset="0"/>
                <a:sym typeface="Symbol"/>
              </a:rPr>
              <a:t>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;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then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 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              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:=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</a:p>
          <a:p>
            <a:pPr algn="l"/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                      count := 0         </a:t>
            </a:r>
          </a:p>
          <a:p>
            <a:pPr algn="l"/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return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endParaRPr lang="en-US" sz="2800" baseline="-25000" dirty="0">
              <a:solidFill>
                <a:schemeClr val="bg1">
                  <a:lumMod val="85000"/>
                </a:schemeClr>
              </a:solidFill>
              <a:latin typeface="Arial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918458" y="3837295"/>
            <a:ext cx="694132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keep track of confirmations received so far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1535770" y="2416194"/>
            <a:ext cx="4755791" cy="887732"/>
          </a:xfrm>
          <a:prstGeom prst="wedgeRoundRectCallout">
            <a:avLst>
              <a:gd name="adj1" fmla="val 33379"/>
              <a:gd name="adj2" fmla="val 100671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9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/>
              <a:t>Barycentric</a:t>
            </a:r>
            <a:r>
              <a:rPr lang="en-US" sz="4000" dirty="0"/>
              <a:t> </a:t>
            </a:r>
            <a:r>
              <a:rPr lang="en-US" sz="4000" dirty="0" smtClean="0"/>
              <a:t>Agreement Protocol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90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596730" y="1545699"/>
            <a:ext cx="5950540" cy="4832092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BaryAgree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(v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Vertex): set of Vertex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set of Vertex := {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}</a:t>
            </a:r>
            <a:endParaRPr lang="en-US" sz="2800" dirty="0">
              <a:solidFill>
                <a:schemeClr val="bg1">
                  <a:lumMod val="85000"/>
                </a:schemeClr>
              </a:solidFill>
              <a:latin typeface="Arial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count: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int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:= 0</a:t>
            </a:r>
          </a:p>
          <a:p>
            <a:pPr algn="l"/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>
                <a:solidFill>
                  <a:schemeClr val="tx1"/>
                </a:solidFill>
                <a:latin typeface="Arial"/>
                <a:ea typeface="Verdana" pitchFamily="34" charset="0"/>
                <a:cs typeface="Courier New" pitchFamily="49" charset="0"/>
              </a:rPr>
              <a:t>while</a:t>
            </a:r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 count &lt; n+1-t do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send(P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, 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)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to all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on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receive(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P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,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)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do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if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=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then count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:= count + 1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        else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if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n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Symbol"/>
                <a:ea typeface="Verdana" pitchFamily="34" charset="0"/>
                <a:cs typeface="Courier New" pitchFamily="49" charset="0"/>
                <a:sym typeface="Symbol"/>
              </a:rPr>
              <a:t>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;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then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 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              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:=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</a:p>
          <a:p>
            <a:pPr algn="l"/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                      count := 0         </a:t>
            </a:r>
          </a:p>
          <a:p>
            <a:pPr algn="l"/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return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endParaRPr lang="en-US" sz="2800" baseline="-25000" dirty="0">
              <a:solidFill>
                <a:schemeClr val="bg1">
                  <a:lumMod val="85000"/>
                </a:schemeClr>
              </a:solidFill>
              <a:latin typeface="Arial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730243" y="3961745"/>
            <a:ext cx="768351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get confirmation from each non-faulty process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1341460" y="2722900"/>
            <a:ext cx="4755791" cy="706100"/>
          </a:xfrm>
          <a:prstGeom prst="wedgeRoundRectCallout">
            <a:avLst>
              <a:gd name="adj1" fmla="val 33379"/>
              <a:gd name="adj2" fmla="val 100671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95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/>
              <a:t>Barycentric</a:t>
            </a:r>
            <a:r>
              <a:rPr lang="en-US" sz="4000" dirty="0"/>
              <a:t> </a:t>
            </a:r>
            <a:r>
              <a:rPr lang="en-US" sz="4000" dirty="0" smtClean="0"/>
              <a:t>Agreement Protocol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91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596730" y="1545699"/>
            <a:ext cx="5950540" cy="4832092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BaryAgree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(v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Vertex): set of Vertex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set of Vertex := {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}</a:t>
            </a:r>
            <a:endParaRPr lang="en-US" sz="2800" dirty="0">
              <a:solidFill>
                <a:schemeClr val="bg1">
                  <a:lumMod val="85000"/>
                </a:schemeClr>
              </a:solidFill>
              <a:latin typeface="Arial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count: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int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:= 0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while count &lt; n+1-t do</a:t>
            </a:r>
          </a:p>
          <a:p>
            <a:pPr algn="l"/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send(P</a:t>
            </a:r>
            <a:r>
              <a:rPr lang="en-US" sz="2800" baseline="-25000" dirty="0" smtClean="0"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, V</a:t>
            </a:r>
            <a:r>
              <a:rPr lang="en-US" sz="2800" baseline="-25000" dirty="0" smtClean="0"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) </a:t>
            </a:r>
            <a:r>
              <a:rPr lang="en-US" sz="2800" dirty="0">
                <a:solidFill>
                  <a:schemeClr val="tx1"/>
                </a:solidFill>
                <a:latin typeface="Arial"/>
                <a:ea typeface="Verdana" pitchFamily="34" charset="0"/>
                <a:cs typeface="Courier New" pitchFamily="49" charset="0"/>
              </a:rPr>
              <a:t>to all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on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receive(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P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,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)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do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if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=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then count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:= count + 1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        else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if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n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Symbol"/>
                <a:ea typeface="Verdana" pitchFamily="34" charset="0"/>
                <a:cs typeface="Courier New" pitchFamily="49" charset="0"/>
                <a:sym typeface="Symbol"/>
              </a:rPr>
              <a:t>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;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then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 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              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:=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</a:p>
          <a:p>
            <a:pPr algn="l"/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                      count := 0         </a:t>
            </a:r>
          </a:p>
          <a:p>
            <a:pPr algn="l"/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return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endParaRPr lang="en-US" sz="2800" baseline="-25000" dirty="0">
              <a:solidFill>
                <a:schemeClr val="bg1">
                  <a:lumMod val="85000"/>
                </a:schemeClr>
              </a:solidFill>
              <a:latin typeface="Arial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840323" y="1889105"/>
            <a:ext cx="546335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broadcast message set received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1718651" y="3255645"/>
            <a:ext cx="3234349" cy="706100"/>
          </a:xfrm>
          <a:prstGeom prst="wedgeRoundRectCallout">
            <a:avLst>
              <a:gd name="adj1" fmla="val 31494"/>
              <a:gd name="adj2" fmla="val -141062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37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/>
              <a:t>Barycentric</a:t>
            </a:r>
            <a:r>
              <a:rPr lang="en-US" sz="4000" dirty="0"/>
              <a:t> </a:t>
            </a:r>
            <a:r>
              <a:rPr lang="en-US" sz="4000" dirty="0" smtClean="0"/>
              <a:t>Agreement Protocol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92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596730" y="1545699"/>
            <a:ext cx="5950540" cy="4832092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BaryAgree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(v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Vertex): set of Vertex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set of Vertex := {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}</a:t>
            </a:r>
            <a:endParaRPr lang="en-US" sz="2800" dirty="0">
              <a:solidFill>
                <a:schemeClr val="bg1">
                  <a:lumMod val="85000"/>
                </a:schemeClr>
              </a:solidFill>
              <a:latin typeface="Arial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count: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int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:= 0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while count &lt; n+1-t do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send(P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, 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)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to all</a:t>
            </a:r>
          </a:p>
          <a:p>
            <a:pPr algn="l"/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800" dirty="0">
                <a:solidFill>
                  <a:schemeClr val="tx1"/>
                </a:solidFill>
                <a:latin typeface="Arial"/>
                <a:ea typeface="Verdana" pitchFamily="34" charset="0"/>
                <a:cs typeface="Courier New" pitchFamily="49" charset="0"/>
              </a:rPr>
              <a:t>on</a:t>
            </a:r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receive(</a:t>
            </a:r>
            <a:r>
              <a:rPr lang="en-US" sz="2800" dirty="0" err="1" smtClean="0">
                <a:latin typeface="Arial"/>
                <a:ea typeface="Verdana" pitchFamily="34" charset="0"/>
                <a:cs typeface="Courier New" pitchFamily="49" charset="0"/>
              </a:rPr>
              <a:t>P</a:t>
            </a:r>
            <a:r>
              <a:rPr lang="en-US" sz="2800" baseline="-25000" dirty="0" err="1" smtClean="0"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, </a:t>
            </a:r>
            <a:r>
              <a:rPr lang="en-US" sz="2800" dirty="0" err="1" smtClean="0"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) </a:t>
            </a:r>
            <a:r>
              <a:rPr lang="en-US" sz="2800" dirty="0">
                <a:solidFill>
                  <a:schemeClr val="tx1"/>
                </a:solidFill>
                <a:latin typeface="Arial"/>
                <a:ea typeface="Verdana" pitchFamily="34" charset="0"/>
                <a:cs typeface="Courier New" pitchFamily="49" charset="0"/>
              </a:rPr>
              <a:t>do</a:t>
            </a:r>
          </a:p>
          <a:p>
            <a:pPr algn="l"/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     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if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=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then count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:= count + 1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        else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if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n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Symbol"/>
                <a:ea typeface="Verdana" pitchFamily="34" charset="0"/>
                <a:cs typeface="Courier New" pitchFamily="49" charset="0"/>
                <a:sym typeface="Symbol"/>
              </a:rPr>
              <a:t>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;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then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 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              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:=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</a:p>
          <a:p>
            <a:pPr algn="l"/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                      count := 0         </a:t>
            </a:r>
          </a:p>
          <a:p>
            <a:pPr algn="l"/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return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endParaRPr lang="en-US" sz="2800" baseline="-25000" dirty="0">
              <a:solidFill>
                <a:schemeClr val="bg1">
                  <a:lumMod val="85000"/>
                </a:schemeClr>
              </a:solidFill>
              <a:latin typeface="Arial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3105746" y="2498705"/>
            <a:ext cx="296427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collect responses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1718651" y="3657600"/>
            <a:ext cx="3706789" cy="762000"/>
          </a:xfrm>
          <a:prstGeom prst="wedgeRoundRectCallout">
            <a:avLst>
              <a:gd name="adj1" fmla="val 33632"/>
              <a:gd name="adj2" fmla="val -108148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31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/>
              <a:t>Barycentric</a:t>
            </a:r>
            <a:r>
              <a:rPr lang="en-US" sz="4000" dirty="0"/>
              <a:t> </a:t>
            </a:r>
            <a:r>
              <a:rPr lang="en-US" sz="4000" dirty="0" smtClean="0"/>
              <a:t>Agreement Protocol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93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596730" y="1545699"/>
            <a:ext cx="5950540" cy="4832092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BaryAgree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(v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Vertex): set of Vertex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set of Vertex := {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}</a:t>
            </a:r>
            <a:endParaRPr lang="en-US" sz="2800" dirty="0">
              <a:solidFill>
                <a:schemeClr val="bg1">
                  <a:lumMod val="85000"/>
                </a:schemeClr>
              </a:solidFill>
              <a:latin typeface="Arial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count: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int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:= 0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while count &lt; n+1-t do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send(P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, 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)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to all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on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receive(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P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,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)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do</a:t>
            </a:r>
          </a:p>
          <a:p>
            <a:pPr algn="l"/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      </a:t>
            </a:r>
            <a:r>
              <a:rPr lang="en-US" sz="2800" dirty="0">
                <a:solidFill>
                  <a:schemeClr val="tx1"/>
                </a:solidFill>
                <a:latin typeface="Arial"/>
                <a:ea typeface="Verdana" pitchFamily="34" charset="0"/>
                <a:cs typeface="Courier New" pitchFamily="49" charset="0"/>
              </a:rPr>
              <a:t>if</a:t>
            </a:r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= </a:t>
            </a:r>
            <a:r>
              <a:rPr lang="en-US" sz="2800" dirty="0" err="1" smtClean="0"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ea typeface="Verdana" pitchFamily="34" charset="0"/>
                <a:cs typeface="Courier New" pitchFamily="49" charset="0"/>
              </a:rPr>
              <a:t>then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count </a:t>
            </a:r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:= count + 1</a:t>
            </a:r>
          </a:p>
          <a:p>
            <a:pPr algn="l"/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      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            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else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if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n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Symbol"/>
                <a:ea typeface="Verdana" pitchFamily="34" charset="0"/>
                <a:cs typeface="Courier New" pitchFamily="49" charset="0"/>
                <a:sym typeface="Symbol"/>
              </a:rPr>
              <a:t>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;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then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 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              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:=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</a:p>
          <a:p>
            <a:pPr algn="l"/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                      count := 0         </a:t>
            </a:r>
          </a:p>
          <a:p>
            <a:pPr algn="l"/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return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endParaRPr lang="en-US" sz="2800" baseline="-25000" dirty="0">
              <a:solidFill>
                <a:schemeClr val="bg1">
                  <a:lumMod val="85000"/>
                </a:schemeClr>
              </a:solidFill>
              <a:latin typeface="Arial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311334" y="2905780"/>
            <a:ext cx="652133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remember if message confirms my view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2099651" y="3976985"/>
            <a:ext cx="5306989" cy="762000"/>
          </a:xfrm>
          <a:prstGeom prst="wedgeRoundRectCallout">
            <a:avLst>
              <a:gd name="adj1" fmla="val 33632"/>
              <a:gd name="adj2" fmla="val -108148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26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/>
              <a:t>Barycentric</a:t>
            </a:r>
            <a:r>
              <a:rPr lang="en-US" sz="4000" dirty="0"/>
              <a:t> </a:t>
            </a:r>
            <a:r>
              <a:rPr lang="en-US" sz="4000" dirty="0" smtClean="0"/>
              <a:t>Agreement Protocol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94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596730" y="1545699"/>
            <a:ext cx="5950540" cy="4832092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BaryAgree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(v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Vertex): set of Vertex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set of Vertex := {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}</a:t>
            </a:r>
            <a:endParaRPr lang="en-US" sz="2800" dirty="0">
              <a:solidFill>
                <a:schemeClr val="bg1">
                  <a:lumMod val="85000"/>
                </a:schemeClr>
              </a:solidFill>
              <a:latin typeface="Arial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count: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int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:= 0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while count &lt; n+1-t do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send(P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, 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)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to all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on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receive(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P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,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)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do</a:t>
            </a:r>
          </a:p>
          <a:p>
            <a:pPr algn="l"/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     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if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=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then count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:= count + 1</a:t>
            </a:r>
          </a:p>
          <a:p>
            <a:pPr algn="l"/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      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            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ea typeface="Verdana" pitchFamily="34" charset="0"/>
                <a:cs typeface="Courier New" pitchFamily="49" charset="0"/>
              </a:rPr>
              <a:t>else </a:t>
            </a:r>
            <a:r>
              <a:rPr lang="en-US" sz="2800" dirty="0">
                <a:solidFill>
                  <a:schemeClr val="tx1"/>
                </a:solidFill>
                <a:latin typeface="Arial"/>
                <a:ea typeface="Verdana" pitchFamily="34" charset="0"/>
                <a:cs typeface="Courier New" pitchFamily="49" charset="0"/>
              </a:rPr>
              <a:t>if </a:t>
            </a:r>
            <a:r>
              <a:rPr lang="en-US" sz="2800" dirty="0" err="1" smtClean="0"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latin typeface="cmsy10"/>
                <a:ea typeface="Verdana" pitchFamily="34" charset="0"/>
                <a:cs typeface="Courier New" pitchFamily="49" charset="0"/>
              </a:rPr>
              <a:t>n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V</a:t>
            </a:r>
            <a:r>
              <a:rPr lang="en-US" sz="2800" baseline="-25000" dirty="0" smtClean="0"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latin typeface="Symbol"/>
                <a:ea typeface="Verdana" pitchFamily="34" charset="0"/>
                <a:cs typeface="Courier New" pitchFamily="49" charset="0"/>
                <a:sym typeface="Symbol"/>
              </a:rPr>
              <a:t>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latin typeface="cmsy10"/>
                <a:ea typeface="Verdana" pitchFamily="34" charset="0"/>
                <a:cs typeface="Courier New" pitchFamily="49" charset="0"/>
              </a:rPr>
              <a:t>;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Arial"/>
                <a:ea typeface="Verdana" pitchFamily="34" charset="0"/>
                <a:cs typeface="Courier New" pitchFamily="49" charset="0"/>
              </a:rPr>
              <a:t>then</a:t>
            </a:r>
          </a:p>
          <a:p>
            <a:pPr algn="l"/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        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                   V</a:t>
            </a:r>
            <a:r>
              <a:rPr lang="en-US" sz="2800" baseline="-25000" dirty="0" smtClean="0"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:= 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latin typeface="cmsy1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err="1" smtClean="0"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</a:t>
            </a:r>
          </a:p>
          <a:p>
            <a:pPr algn="l"/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                           count := 0         </a:t>
            </a:r>
          </a:p>
          <a:p>
            <a:pPr algn="l"/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return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endParaRPr lang="en-US" sz="2800" baseline="-25000" dirty="0">
              <a:solidFill>
                <a:schemeClr val="bg1">
                  <a:lumMod val="85000"/>
                </a:schemeClr>
              </a:solidFill>
              <a:latin typeface="Arial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959769" y="2905780"/>
            <a:ext cx="722447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otherwise learned something new, start over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3352800" y="4404360"/>
            <a:ext cx="4194470" cy="1508760"/>
          </a:xfrm>
          <a:prstGeom prst="wedgeRoundRectCallout">
            <a:avLst>
              <a:gd name="adj1" fmla="val -9605"/>
              <a:gd name="adj2" fmla="val -106128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37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/>
              <a:t>Barycentric</a:t>
            </a:r>
            <a:r>
              <a:rPr lang="en-US" sz="4000" dirty="0"/>
              <a:t> </a:t>
            </a:r>
            <a:r>
              <a:rPr lang="en-US" sz="4000" dirty="0" smtClean="0"/>
              <a:t>Agreement Protocol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95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596730" y="1545699"/>
            <a:ext cx="5950540" cy="4832092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BaryAgree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(v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Vertex): set of Vertex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set of Vertex := {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}</a:t>
            </a:r>
            <a:endParaRPr lang="en-US" sz="2800" dirty="0">
              <a:solidFill>
                <a:schemeClr val="bg1">
                  <a:lumMod val="85000"/>
                </a:schemeClr>
              </a:solidFill>
              <a:latin typeface="Arial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count: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int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:= 0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while count &lt; n+1-t do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send(P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, 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)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to all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on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receive(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P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,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)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do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if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=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then count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:= count + 1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        else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if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n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Symbol"/>
                <a:ea typeface="Verdana" pitchFamily="34" charset="0"/>
                <a:cs typeface="Courier New" pitchFamily="49" charset="0"/>
                <a:sym typeface="Symbol"/>
              </a:rPr>
              <a:t>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;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then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 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              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:=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</a:p>
          <a:p>
            <a:pPr algn="l"/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                      count := 0         </a:t>
            </a:r>
          </a:p>
          <a:p>
            <a:pPr algn="l"/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>
                <a:solidFill>
                  <a:schemeClr val="tx1"/>
                </a:solidFill>
                <a:latin typeface="Arial"/>
                <a:ea typeface="Verdana" pitchFamily="34" charset="0"/>
                <a:cs typeface="Courier New" pitchFamily="49" charset="0"/>
              </a:rPr>
              <a:t>return</a:t>
            </a:r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latin typeface="Arial"/>
                <a:ea typeface="Verdana" pitchFamily="34" charset="0"/>
                <a:cs typeface="Courier New" pitchFamily="49" charset="0"/>
              </a:rPr>
              <a:t>i</a:t>
            </a:r>
            <a:endParaRPr lang="en-US" sz="2800" baseline="-25000" dirty="0">
              <a:latin typeface="Arial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819081" y="4582180"/>
            <a:ext cx="440857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return when enough agree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1767840" y="5638800"/>
            <a:ext cx="1524000" cy="738991"/>
          </a:xfrm>
          <a:prstGeom prst="wedgeRoundRectCallout">
            <a:avLst>
              <a:gd name="adj1" fmla="val -9605"/>
              <a:gd name="adj2" fmla="val -106128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15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Wait, There’s More!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96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574498" y="2521059"/>
            <a:ext cx="3995004" cy="1815882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/>
                <a:ea typeface="Verdana" pitchFamily="34" charset="0"/>
                <a:cs typeface="Courier New" pitchFamily="49" charset="0"/>
              </a:rPr>
              <a:t>background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</a:t>
            </a:r>
          </a:p>
          <a:p>
            <a:pPr algn="l"/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upon receive(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P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,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)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do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:=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endParaRPr lang="en-US" sz="2800" baseline="-25000" dirty="0">
              <a:solidFill>
                <a:schemeClr val="bg1">
                  <a:lumMod val="85000"/>
                </a:schemeClr>
              </a:solidFill>
              <a:latin typeface="Arial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send(P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, V</a:t>
            </a:r>
            <a:r>
              <a:rPr lang="en-US" sz="2800" baseline="-25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)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to all</a:t>
            </a: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586901" y="4649599"/>
            <a:ext cx="600196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 operating system runs forever …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2574498" y="2521059"/>
            <a:ext cx="1997502" cy="738991"/>
          </a:xfrm>
          <a:prstGeom prst="wedgeRoundRectCallout">
            <a:avLst>
              <a:gd name="adj1" fmla="val 30395"/>
              <a:gd name="adj2" fmla="val 205275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82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Wait, There’s More!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97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574498" y="2521059"/>
            <a:ext cx="3995004" cy="1815882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background </a:t>
            </a:r>
          </a:p>
          <a:p>
            <a:pPr algn="l"/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ea typeface="Verdana" pitchFamily="34" charset="0"/>
                <a:cs typeface="Courier New" pitchFamily="49" charset="0"/>
              </a:rPr>
              <a:t>upon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receive(</a:t>
            </a:r>
            <a:r>
              <a:rPr lang="en-US" sz="2800" dirty="0" err="1" smtClean="0">
                <a:latin typeface="Arial"/>
                <a:ea typeface="Verdana" pitchFamily="34" charset="0"/>
                <a:cs typeface="Courier New" pitchFamily="49" charset="0"/>
              </a:rPr>
              <a:t>P</a:t>
            </a:r>
            <a:r>
              <a:rPr lang="en-US" sz="2800" baseline="-25000" dirty="0" err="1" smtClean="0"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, </a:t>
            </a:r>
            <a:r>
              <a:rPr lang="en-US" sz="2800" dirty="0" err="1" smtClean="0"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) </a:t>
            </a:r>
            <a:r>
              <a:rPr lang="en-US" sz="2800" dirty="0">
                <a:solidFill>
                  <a:schemeClr val="tx1"/>
                </a:solidFill>
                <a:latin typeface="Arial"/>
                <a:ea typeface="Verdana" pitchFamily="34" charset="0"/>
                <a:cs typeface="Courier New" pitchFamily="49" charset="0"/>
              </a:rPr>
              <a:t>do</a:t>
            </a:r>
          </a:p>
          <a:p>
            <a:pPr algn="l"/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       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:= 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latin typeface="cmsy1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err="1" smtClean="0"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latin typeface="Arial"/>
                <a:ea typeface="Verdana" pitchFamily="34" charset="0"/>
                <a:cs typeface="Courier New" pitchFamily="49" charset="0"/>
              </a:rPr>
              <a:t>j</a:t>
            </a:r>
            <a:endParaRPr lang="en-US" sz="2800" baseline="-25000" dirty="0">
              <a:latin typeface="Arial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dirty="0">
                <a:latin typeface="Arial"/>
                <a:ea typeface="Verdana" pitchFamily="34" charset="0"/>
                <a:cs typeface="Courier New" pitchFamily="49" charset="0"/>
              </a:rPr>
              <a:t>       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send(P</a:t>
            </a:r>
            <a:r>
              <a:rPr lang="en-US" sz="2800" baseline="-25000" dirty="0" smtClean="0"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, V</a:t>
            </a:r>
            <a:r>
              <a:rPr lang="en-US" sz="2800" baseline="-25000" dirty="0" smtClean="0"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) </a:t>
            </a:r>
            <a:r>
              <a:rPr lang="en-US" sz="2800" dirty="0">
                <a:solidFill>
                  <a:schemeClr val="tx1"/>
                </a:solidFill>
                <a:latin typeface="Arial"/>
                <a:ea typeface="Verdana" pitchFamily="34" charset="0"/>
                <a:cs typeface="Courier New" pitchFamily="49" charset="0"/>
              </a:rPr>
              <a:t>to all</a:t>
            </a: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2249088" y="1647319"/>
            <a:ext cx="464582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keep forwarding new values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2681812" y="3059504"/>
            <a:ext cx="3887689" cy="1421056"/>
          </a:xfrm>
          <a:prstGeom prst="wedgeRoundRectCallout">
            <a:avLst>
              <a:gd name="adj1" fmla="val 28827"/>
              <a:gd name="adj2" fmla="val -96081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76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Lemma: Protocol Terminates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98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596730" y="1545699"/>
            <a:ext cx="5950540" cy="4832092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dirty="0" err="1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BaryAgree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(v</a:t>
            </a:r>
            <a:r>
              <a:rPr lang="en-US" sz="2800" baseline="-250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Vertex): set of Vertex</a:t>
            </a:r>
          </a:p>
          <a:p>
            <a:pPr algn="l"/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set of Vertex := {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}</a:t>
            </a:r>
            <a:endParaRPr lang="en-US" sz="2800" dirty="0">
              <a:solidFill>
                <a:schemeClr val="bg1">
                  <a:lumMod val="50000"/>
                </a:schemeClr>
              </a:solidFill>
              <a:latin typeface="Arial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count: </a:t>
            </a:r>
            <a:r>
              <a:rPr lang="en-US" sz="2800" dirty="0" err="1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int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:= 0</a:t>
            </a:r>
          </a:p>
          <a:p>
            <a:pPr algn="l"/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while count &lt; n+1-t do</a:t>
            </a:r>
          </a:p>
          <a:p>
            <a:pPr algn="l"/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send(P</a:t>
            </a:r>
            <a:r>
              <a:rPr lang="en-US" sz="2800" baseline="-250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, V</a:t>
            </a:r>
            <a:r>
              <a:rPr lang="en-US" sz="2800" baseline="-250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)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to all</a:t>
            </a:r>
          </a:p>
          <a:p>
            <a:pPr algn="l"/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on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receive(</a:t>
            </a:r>
            <a:r>
              <a:rPr lang="en-US" sz="2800" dirty="0" err="1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P</a:t>
            </a:r>
            <a:r>
              <a:rPr lang="en-US" sz="2800" baseline="-25000" dirty="0" err="1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, </a:t>
            </a:r>
            <a:r>
              <a:rPr lang="en-US" sz="2800" dirty="0" err="1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)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do</a:t>
            </a:r>
          </a:p>
          <a:p>
            <a:pPr algn="l"/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if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= </a:t>
            </a:r>
            <a:r>
              <a:rPr lang="en-US" sz="2800" dirty="0" err="1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then count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:= count + 1</a:t>
            </a:r>
          </a:p>
          <a:p>
            <a:pPr algn="l"/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        else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if </a:t>
            </a:r>
            <a:r>
              <a:rPr lang="en-US" sz="2800" dirty="0" err="1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n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V</a:t>
            </a:r>
            <a:r>
              <a:rPr lang="en-US" sz="2800" baseline="-250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Symbol"/>
                <a:ea typeface="Verdana" pitchFamily="34" charset="0"/>
                <a:cs typeface="Courier New" pitchFamily="49" charset="0"/>
                <a:sym typeface="Symbol"/>
              </a:rPr>
              <a:t>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;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then</a:t>
            </a:r>
          </a:p>
          <a:p>
            <a:pPr algn="l"/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 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              V</a:t>
            </a:r>
            <a:r>
              <a:rPr lang="en-US" sz="2800" baseline="-250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:=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err="1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</a:p>
          <a:p>
            <a:pPr algn="l"/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                      count := 0         </a:t>
            </a:r>
          </a:p>
          <a:p>
            <a:pPr algn="l"/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return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endParaRPr lang="en-US" sz="2800" baseline="-25000" dirty="0">
              <a:solidFill>
                <a:schemeClr val="bg1">
                  <a:lumMod val="50000"/>
                </a:schemeClr>
              </a:solidFill>
              <a:latin typeface="Arial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586742" y="1814959"/>
            <a:ext cx="568937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Suppose BWOC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runs forever …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289417" y="2532824"/>
            <a:ext cx="628402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Eventually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V</a:t>
            </a:r>
            <a:r>
              <a:rPr lang="en-US" sz="2800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assumes final value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…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235685" y="3250689"/>
            <a:ext cx="639149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Non-faulty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j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where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V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j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= V’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receives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2320116" y="3968554"/>
            <a:ext cx="422263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j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must have sent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V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j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to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2529581" y="4686418"/>
            <a:ext cx="122020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V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j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cmsy10"/>
                <a:cs typeface="Arial" pitchFamily="34" charset="0"/>
              </a:rPr>
              <a:t>½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</a:t>
            </a:r>
            <a:endParaRPr lang="en-US" sz="2800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5032926" y="4686418"/>
            <a:ext cx="115127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V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j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=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</a:t>
            </a:r>
            <a:endParaRPr lang="en-US" sz="2800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4029719" y="4686418"/>
            <a:ext cx="72327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OR</a:t>
            </a:r>
            <a:endParaRPr lang="en-US" sz="2800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  <p:sp>
        <p:nvSpPr>
          <p:cNvPr id="14" name="Text Box 122"/>
          <p:cNvSpPr txBox="1">
            <a:spLocks noChangeArrowheads="1"/>
          </p:cNvSpPr>
          <p:nvPr/>
        </p:nvSpPr>
        <p:spPr bwMode="auto">
          <a:xfrm>
            <a:off x="739026" y="5388520"/>
            <a:ext cx="301076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j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will sent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to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</a:p>
        </p:txBody>
      </p:sp>
      <p:sp>
        <p:nvSpPr>
          <p:cNvPr id="15" name="Text Box 122"/>
          <p:cNvSpPr txBox="1">
            <a:spLocks noChangeArrowheads="1"/>
          </p:cNvSpPr>
          <p:nvPr/>
        </p:nvSpPr>
        <p:spPr bwMode="auto">
          <a:xfrm>
            <a:off x="5032926" y="5360512"/>
            <a:ext cx="309091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j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has sent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to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244051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 </a:t>
            </a:r>
            <a:r>
              <a:rPr lang="en-US" dirty="0" smtClean="0">
                <a:latin typeface="Arial"/>
              </a:rPr>
              <a:t>V</a:t>
            </a:r>
            <a:r>
              <a:rPr lang="en-US" baseline="-25000" dirty="0" smtClean="0">
                <a:latin typeface="Arial"/>
              </a:rPr>
              <a:t>i</a:t>
            </a:r>
            <a:r>
              <a:rPr lang="en-US" dirty="0" smtClean="0"/>
              <a:t>, </a:t>
            </a:r>
            <a:r>
              <a:rPr lang="en-US" dirty="0" err="1" smtClean="0">
                <a:latin typeface="Arial"/>
              </a:rPr>
              <a:t>V</a:t>
            </a:r>
            <a:r>
              <a:rPr lang="en-US" baseline="-25000" dirty="0" err="1" smtClean="0">
                <a:latin typeface="Arial"/>
              </a:rPr>
              <a:t>j</a:t>
            </a:r>
            <a:r>
              <a:rPr lang="en-US" dirty="0" smtClean="0"/>
              <a:t> Totally Ordered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99</a:t>
            </a:fld>
            <a:endParaRPr lang="en-US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596730" y="1545699"/>
            <a:ext cx="5950540" cy="4832092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dirty="0" err="1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BaryAgree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(v</a:t>
            </a:r>
            <a:r>
              <a:rPr lang="en-US" sz="2800" baseline="-250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Vertex): set of Vertex</a:t>
            </a:r>
          </a:p>
          <a:p>
            <a:pPr algn="l"/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set of Vertex := {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}</a:t>
            </a:r>
            <a:endParaRPr lang="en-US" sz="2800" dirty="0">
              <a:solidFill>
                <a:schemeClr val="bg1">
                  <a:lumMod val="50000"/>
                </a:schemeClr>
              </a:solidFill>
              <a:latin typeface="Arial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count: </a:t>
            </a:r>
            <a:r>
              <a:rPr lang="en-US" sz="2800" dirty="0" err="1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int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:= 0</a:t>
            </a:r>
          </a:p>
          <a:p>
            <a:pPr algn="l"/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while count &lt; n+1-t do</a:t>
            </a:r>
          </a:p>
          <a:p>
            <a:pPr algn="l"/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send(P</a:t>
            </a:r>
            <a:r>
              <a:rPr lang="en-US" sz="2800" baseline="-250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, V</a:t>
            </a:r>
            <a:r>
              <a:rPr lang="en-US" sz="2800" baseline="-250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)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to all</a:t>
            </a:r>
          </a:p>
          <a:p>
            <a:pPr algn="l"/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on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receive(</a:t>
            </a:r>
            <a:r>
              <a:rPr lang="en-US" sz="2800" dirty="0" err="1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P</a:t>
            </a:r>
            <a:r>
              <a:rPr lang="en-US" sz="2800" baseline="-25000" dirty="0" err="1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, </a:t>
            </a:r>
            <a:r>
              <a:rPr lang="en-US" sz="2800" dirty="0" err="1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)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do</a:t>
            </a:r>
          </a:p>
          <a:p>
            <a:pPr algn="l"/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if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= </a:t>
            </a:r>
            <a:r>
              <a:rPr lang="en-US" sz="2800" dirty="0" err="1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then count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:= count + 1</a:t>
            </a:r>
          </a:p>
          <a:p>
            <a:pPr algn="l"/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        else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if </a:t>
            </a:r>
            <a:r>
              <a:rPr lang="en-US" sz="2800" dirty="0" err="1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n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V</a:t>
            </a:r>
            <a:r>
              <a:rPr lang="en-US" sz="2800" baseline="-250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Symbol"/>
                <a:ea typeface="Verdana" pitchFamily="34" charset="0"/>
                <a:cs typeface="Courier New" pitchFamily="49" charset="0"/>
                <a:sym typeface="Symbol"/>
              </a:rPr>
              <a:t>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;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then</a:t>
            </a:r>
          </a:p>
          <a:p>
            <a:pPr algn="l"/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 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              V</a:t>
            </a:r>
            <a:r>
              <a:rPr lang="en-US" sz="2800" baseline="-250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:=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err="1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err="1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</a:t>
            </a:r>
          </a:p>
          <a:p>
            <a:pPr algn="l"/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                          count := 0         </a:t>
            </a:r>
          </a:p>
          <a:p>
            <a:pPr algn="l"/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return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V</a:t>
            </a:r>
            <a:r>
              <a:rPr lang="en-US" sz="2800" baseline="-250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Verdana" pitchFamily="34" charset="0"/>
                <a:cs typeface="Courier New" pitchFamily="49" charset="0"/>
              </a:rPr>
              <a:t>i</a:t>
            </a:r>
            <a:endParaRPr lang="en-US" sz="2800" baseline="-25000" dirty="0">
              <a:solidFill>
                <a:schemeClr val="bg1">
                  <a:lumMod val="50000"/>
                </a:schemeClr>
              </a:solidFill>
              <a:latin typeface="Arial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750895" y="1870391"/>
            <a:ext cx="725230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>
                <a:latin typeface="Arial" pitchFamily="34" charset="0"/>
                <a:cs typeface="Arial" pitchFamily="34" charset="0"/>
              </a:rPr>
              <a:t>If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broadcasts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V</a:t>
            </a:r>
            <a:r>
              <a:rPr lang="en-US" sz="2800" baseline="30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(0</a:t>
            </a:r>
            <a:r>
              <a:rPr lang="en-US" sz="280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…,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V</a:t>
            </a:r>
            <a:r>
              <a:rPr lang="en-US" sz="2800" baseline="30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(k</a:t>
            </a:r>
            <a:r>
              <a:rPr lang="en-US" sz="280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then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V</a:t>
            </a:r>
            <a:r>
              <a:rPr lang="en-US" sz="2800" baseline="30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(</a:t>
            </a:r>
            <a:r>
              <a:rPr lang="en-US" sz="2800" baseline="30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½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V</a:t>
            </a:r>
            <a:r>
              <a:rPr lang="en-US" sz="2800" baseline="30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(i+1</a:t>
            </a:r>
            <a:r>
              <a:rPr lang="en-US" sz="280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2800" i="1" baseline="30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750895" y="2724161"/>
            <a:ext cx="6227837" cy="1575269"/>
            <a:chOff x="750895" y="2472618"/>
            <a:chExt cx="6227837" cy="1575269"/>
          </a:xfrm>
        </p:grpSpPr>
        <p:sp>
          <p:nvSpPr>
            <p:cNvPr id="8" name="Text Box 122"/>
            <p:cNvSpPr txBox="1">
              <a:spLocks noChangeArrowheads="1"/>
            </p:cNvSpPr>
            <p:nvPr/>
          </p:nvSpPr>
          <p:spPr bwMode="auto">
            <a:xfrm>
              <a:off x="750895" y="2472618"/>
              <a:ext cx="2183868" cy="523220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l"/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To decide …</a:t>
              </a:r>
              <a:endParaRPr lang="en-US" sz="2800" i="1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Text Box 122"/>
            <p:cNvSpPr txBox="1">
              <a:spLocks noChangeArrowheads="1"/>
            </p:cNvSpPr>
            <p:nvPr/>
          </p:nvSpPr>
          <p:spPr bwMode="auto">
            <a:xfrm>
              <a:off x="1568340" y="2922440"/>
              <a:ext cx="5410392" cy="523220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rgbClr val="7030A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l"/>
              <a:r>
                <a:rPr lang="en-US" sz="2800" dirty="0" smtClean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P</a:t>
              </a:r>
              <a:r>
                <a:rPr lang="en-US" sz="2800" baseline="-25000" dirty="0" smtClean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i</a:t>
              </a:r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800" dirty="0">
                  <a:latin typeface="Arial" pitchFamily="34" charset="0"/>
                  <a:cs typeface="Arial" pitchFamily="34" charset="0"/>
                </a:rPr>
                <a:t>received </a:t>
              </a:r>
              <a:r>
                <a:rPr lang="en-US" sz="2800" dirty="0" smtClean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V</a:t>
              </a:r>
              <a:r>
                <a:rPr lang="en-US" sz="2800" baseline="-25000" dirty="0" smtClean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i</a:t>
              </a:r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800" dirty="0">
                  <a:latin typeface="Arial" pitchFamily="34" charset="0"/>
                  <a:cs typeface="Arial" pitchFamily="34" charset="0"/>
                </a:rPr>
                <a:t>from </a:t>
              </a:r>
              <a:r>
                <a:rPr lang="en-US" sz="28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X, |X| </a:t>
              </a:r>
              <a:r>
                <a:rPr lang="en-US" sz="2800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¸</a:t>
              </a: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800" i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n</a:t>
              </a:r>
              <a:r>
                <a:rPr lang="en-US" sz="28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+1-</a:t>
              </a:r>
              <a:r>
                <a:rPr lang="en-US" sz="2800" i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en-US" sz="2800" i="1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 Box 122"/>
            <p:cNvSpPr txBox="1">
              <a:spLocks noChangeArrowheads="1"/>
            </p:cNvSpPr>
            <p:nvPr/>
          </p:nvSpPr>
          <p:spPr bwMode="auto">
            <a:xfrm>
              <a:off x="1568340" y="3524667"/>
              <a:ext cx="5364097" cy="523220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rgbClr val="7030A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l"/>
              <a:r>
                <a:rPr lang="en-US" sz="2800" dirty="0" err="1" smtClean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P</a:t>
              </a:r>
              <a:r>
                <a:rPr lang="en-US" sz="2800" baseline="-25000" dirty="0" err="1" smtClean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j</a:t>
              </a:r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800" dirty="0">
                  <a:latin typeface="Arial" pitchFamily="34" charset="0"/>
                  <a:cs typeface="Arial" pitchFamily="34" charset="0"/>
                </a:rPr>
                <a:t>received </a:t>
              </a:r>
              <a:r>
                <a:rPr lang="en-US" sz="2800" dirty="0" err="1" smtClean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V</a:t>
              </a:r>
              <a:r>
                <a:rPr lang="en-US" sz="2800" baseline="-25000" dirty="0" err="1" smtClean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j</a:t>
              </a:r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800" dirty="0">
                  <a:latin typeface="Arial" pitchFamily="34" charset="0"/>
                  <a:cs typeface="Arial" pitchFamily="34" charset="0"/>
                </a:rPr>
                <a:t>from </a:t>
              </a: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Y, |Y| </a:t>
              </a:r>
              <a:r>
                <a:rPr lang="en-US" sz="2800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¸</a:t>
              </a: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800" i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n</a:t>
              </a:r>
              <a:r>
                <a:rPr lang="en-US" sz="28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+1-t</a:t>
              </a:r>
              <a:endParaRPr lang="en-US" sz="2800" i="1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750895" y="4629980"/>
            <a:ext cx="531728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/>
                <a:cs typeface="Arial" pitchFamily="34" charset="0"/>
              </a:rPr>
              <a:t>some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k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2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X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Å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Y</a:t>
            </a:r>
            <a:r>
              <a:rPr lang="en-US" sz="2800" dirty="0">
                <a:latin typeface="Arial"/>
                <a:cs typeface="Arial" pitchFamily="34" charset="0"/>
              </a:rPr>
              <a:t> sent both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V</a:t>
            </a:r>
            <a:r>
              <a:rPr lang="en-US" sz="2800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V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j</a:t>
            </a:r>
            <a:endParaRPr lang="en-US" sz="2800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750895" y="5483751"/>
            <a:ext cx="352846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/>
                <a:cs typeface="Arial" pitchFamily="34" charset="0"/>
              </a:rPr>
              <a:t>so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V</a:t>
            </a:r>
            <a:r>
              <a:rPr lang="en-US" sz="2800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latin typeface="Arial"/>
                <a:cs typeface="Arial" pitchFamily="34" charset="0"/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V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j</a:t>
            </a:r>
            <a:r>
              <a:rPr lang="en-US" sz="2800" dirty="0" smtClean="0">
                <a:latin typeface="Arial"/>
                <a:cs typeface="Arial" pitchFamily="34" charset="0"/>
              </a:rPr>
              <a:t> are ordered.</a:t>
            </a:r>
            <a:endParaRPr lang="en-US" sz="2800" i="1" baseline="30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807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Theorem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100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700157" y="1825672"/>
            <a:ext cx="7186543" cy="83099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en-US" sz="2400" dirty="0">
                <a:latin typeface="Arial" pitchFamily="34" charset="0"/>
                <a:cs typeface="Arial" pitchFamily="34" charset="0"/>
              </a:rPr>
              <a:t>For 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24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&lt; </a:t>
            </a:r>
            <a:r>
              <a:rPr lang="en-US" sz="24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+1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colorless task 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4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has a </a:t>
            </a:r>
            <a:r>
              <a:rPr lang="en-US" sz="24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-resilient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message-passing protocol …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700156" y="2935623"/>
            <a:ext cx="2220480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>if and only if …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134677" y="3345662"/>
            <a:ext cx="3711272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>there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a continuous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map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600703" y="3758407"/>
            <a:ext cx="2335896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|</a:t>
            </a:r>
            <a:r>
              <a:rPr lang="en-US" sz="24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skel</a:t>
            </a:r>
            <a:r>
              <a:rPr lang="en-US" sz="2400" i="1" baseline="30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t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 </a:t>
            </a:r>
            <a:r>
              <a:rPr lang="en-US" sz="24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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|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</a:t>
            </a:r>
            <a:endParaRPr lang="en-US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2269336" y="4156929"/>
            <a:ext cx="1963999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>carried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by </a:t>
            </a:r>
            <a:r>
              <a:rPr lang="en-US" sz="24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265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Theorem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101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700157" y="1825672"/>
            <a:ext cx="7186543" cy="83099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For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&lt; 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+1,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colorless task (</a:t>
            </a: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  <a:latin typeface="cmsy10"/>
                <a:cs typeface="Arial" pitchFamily="34" charset="0"/>
              </a:rPr>
              <a:t>I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  <a:latin typeface="cmsy10"/>
                <a:cs typeface="Arial" pitchFamily="34" charset="0"/>
              </a:rPr>
              <a:t>O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cmmi10"/>
                <a:cs typeface="Arial" pitchFamily="34" charset="0"/>
              </a:rPr>
              <a:t>¢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has a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-resilient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message-passing protocol …</a:t>
            </a:r>
            <a:endParaRPr lang="en-US" sz="2400" dirty="0">
              <a:solidFill>
                <a:schemeClr val="bg1">
                  <a:lumMod val="50000"/>
                </a:schemeClr>
              </a:solidFill>
              <a:latin typeface="cmmi1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700156" y="2935623"/>
            <a:ext cx="2220480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if and only if …</a:t>
            </a:r>
            <a:endParaRPr lang="en-US" sz="2400" dirty="0">
              <a:solidFill>
                <a:schemeClr val="bg1">
                  <a:lumMod val="50000"/>
                </a:schemeClr>
              </a:solidFill>
              <a:latin typeface="cmmi10"/>
              <a:cs typeface="Arial" pitchFamily="34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134677" y="3345662"/>
            <a:ext cx="3711272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there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is a continuous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map</a:t>
            </a:r>
            <a:endParaRPr lang="en-US" sz="2400" dirty="0">
              <a:solidFill>
                <a:schemeClr val="bg1">
                  <a:lumMod val="50000"/>
                </a:schemeClr>
              </a:solidFill>
              <a:latin typeface="cmmi1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600703" y="3758407"/>
            <a:ext cx="2335896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|</a:t>
            </a:r>
            <a:r>
              <a:rPr lang="en-US" sz="24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skel</a:t>
            </a:r>
            <a:r>
              <a:rPr lang="en-US" sz="2400" i="1" baseline="30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t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 </a:t>
            </a:r>
            <a:r>
              <a:rPr lang="en-US" sz="24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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|</a:t>
            </a:r>
            <a:r>
              <a:rPr lang="en-US" sz="24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</a:t>
            </a:r>
            <a:endParaRPr lang="en-US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2269336" y="4156929"/>
            <a:ext cx="1963999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carried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by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cmmi10"/>
                <a:cs typeface="Arial" pitchFamily="34" charset="0"/>
              </a:rPr>
              <a:t>¢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solidFill>
                <a:schemeClr val="bg1">
                  <a:lumMod val="50000"/>
                </a:schemeClr>
              </a:solidFill>
              <a:latin typeface="cmmi10"/>
              <a:cs typeface="Arial" pitchFamily="34" charset="0"/>
            </a:endParaRP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2424545" y="3758407"/>
            <a:ext cx="496091" cy="398522"/>
          </a:xfrm>
          <a:prstGeom prst="wedgeRoundRectCallout">
            <a:avLst>
              <a:gd name="adj1" fmla="val 250063"/>
              <a:gd name="adj2" fmla="val 340618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4028863" y="5154456"/>
            <a:ext cx="4804520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>same as snapshot when </a:t>
            </a:r>
            <a:r>
              <a:rPr lang="en-US" sz="24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2t &lt; n+1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!</a:t>
            </a:r>
            <a:endParaRPr lang="en-US" sz="24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66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904422" y="1686764"/>
            <a:ext cx="334258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Overview of Models</a:t>
            </a: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904422" y="2484218"/>
            <a:ext cx="574548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i="1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-resilient layered snapshot models</a:t>
            </a:r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904422" y="3281672"/>
            <a:ext cx="672331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Layered Snapshots with </a:t>
            </a:r>
            <a:r>
              <a:rPr lang="en-US" sz="2800" i="1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-set agreement</a:t>
            </a:r>
          </a:p>
        </p:txBody>
      </p:sp>
      <p:sp>
        <p:nvSpPr>
          <p:cNvPr id="14" name="Text Box 122"/>
          <p:cNvSpPr txBox="1">
            <a:spLocks noChangeArrowheads="1"/>
          </p:cNvSpPr>
          <p:nvPr/>
        </p:nvSpPr>
        <p:spPr bwMode="auto">
          <a:xfrm>
            <a:off x="904422" y="4079126"/>
            <a:ext cx="208422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Adversaries</a:t>
            </a:r>
          </a:p>
        </p:txBody>
      </p:sp>
      <p:sp>
        <p:nvSpPr>
          <p:cNvPr id="15" name="Text Box 122"/>
          <p:cNvSpPr txBox="1">
            <a:spLocks noChangeArrowheads="1"/>
          </p:cNvSpPr>
          <p:nvPr/>
        </p:nvSpPr>
        <p:spPr bwMode="auto">
          <a:xfrm>
            <a:off x="904422" y="4876580"/>
            <a:ext cx="452078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Message-Passing Systems</a:t>
            </a: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</a:rPr>
              <a:t>Distributed Computing through Combinatorial Topology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904422" y="5674032"/>
            <a:ext cx="202491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Decidability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85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Automatic Proofs?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17-Feb-15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103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933559" y="1994622"/>
            <a:ext cx="7123489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What if we could program a Turing machine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to tell whether a task has a protocol?</a:t>
            </a: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2792465" y="3096415"/>
            <a:ext cx="526458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 wait-free read-write memory?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5092774" y="3767321"/>
            <a:ext cx="296427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Or other models?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949355" y="4438227"/>
            <a:ext cx="213545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We could …</a:t>
            </a: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170227" y="5109133"/>
            <a:ext cx="688682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automatically generate conference papers</a:t>
            </a: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3732237" y="5780039"/>
            <a:ext cx="434445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No need for grad students</a:t>
            </a:r>
          </a:p>
        </p:txBody>
      </p:sp>
    </p:spTree>
    <p:extLst>
      <p:ext uri="{BB962C8B-B14F-4D97-AF65-F5344CB8AC3E}">
        <p14:creationId xmlns:p14="http://schemas.microsoft.com/office/powerpoint/2010/main" val="3638440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Alas no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17-Feb-15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104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1132521" y="1735413"/>
            <a:ext cx="659667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Whether a protocol exists for a task in …</a:t>
            </a: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132521" y="2979193"/>
            <a:ext cx="649087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Read-write memory for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3+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processes …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132521" y="4222973"/>
            <a:ext cx="676018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Read-write memory &amp;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-set agreement …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132521" y="5466753"/>
            <a:ext cx="260520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Is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undecidable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6567075" y="4686646"/>
            <a:ext cx="149271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for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&gt; 2</a:t>
            </a:r>
          </a:p>
        </p:txBody>
      </p:sp>
    </p:spTree>
    <p:extLst>
      <p:ext uri="{BB962C8B-B14F-4D97-AF65-F5344CB8AC3E}">
        <p14:creationId xmlns:p14="http://schemas.microsoft.com/office/powerpoint/2010/main" val="379447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Loop Agreement</a:t>
            </a:r>
            <a:endParaRPr lang="en-US" dirty="0"/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6B122-DFC7-4287-8CFB-09786B605E9A}" type="datetime5">
              <a:rPr lang="en-US"/>
              <a:pPr/>
              <a:t>17-Feb-15</a:t>
            </a:fld>
            <a:endParaRPr lang="en-US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6A3A38-DE40-45A5-81F9-2AF945EF4880}" type="slidenum">
              <a:rPr lang="en-US"/>
              <a:pPr/>
              <a:t>105</a:t>
            </a:fld>
            <a:endParaRPr lang="en-US"/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3292475" y="2144713"/>
            <a:ext cx="4449763" cy="2651125"/>
            <a:chOff x="2074" y="1351"/>
            <a:chExt cx="2803" cy="1670"/>
          </a:xfrm>
        </p:grpSpPr>
        <p:sp>
          <p:nvSpPr>
            <p:cNvPr id="197655" name="Freeform 23"/>
            <p:cNvSpPr>
              <a:spLocks/>
            </p:cNvSpPr>
            <p:nvPr/>
          </p:nvSpPr>
          <p:spPr bwMode="auto">
            <a:xfrm>
              <a:off x="2074" y="1351"/>
              <a:ext cx="2803" cy="1670"/>
            </a:xfrm>
            <a:custGeom>
              <a:avLst/>
              <a:gdLst/>
              <a:ahLst/>
              <a:cxnLst>
                <a:cxn ang="0">
                  <a:pos x="3" y="108"/>
                </a:cxn>
                <a:cxn ang="0">
                  <a:pos x="0" y="195"/>
                </a:cxn>
                <a:cxn ang="0">
                  <a:pos x="20" y="246"/>
                </a:cxn>
                <a:cxn ang="0">
                  <a:pos x="48" y="305"/>
                </a:cxn>
                <a:cxn ang="0">
                  <a:pos x="107" y="359"/>
                </a:cxn>
                <a:cxn ang="0">
                  <a:pos x="179" y="426"/>
                </a:cxn>
                <a:cxn ang="0">
                  <a:pos x="272" y="471"/>
                </a:cxn>
                <a:cxn ang="0">
                  <a:pos x="410" y="513"/>
                </a:cxn>
                <a:cxn ang="0">
                  <a:pos x="551" y="555"/>
                </a:cxn>
                <a:cxn ang="0">
                  <a:pos x="699" y="573"/>
                </a:cxn>
                <a:cxn ang="0">
                  <a:pos x="885" y="579"/>
                </a:cxn>
                <a:cxn ang="0">
                  <a:pos x="1041" y="551"/>
                </a:cxn>
                <a:cxn ang="0">
                  <a:pos x="1130" y="488"/>
                </a:cxn>
                <a:cxn ang="0">
                  <a:pos x="1151" y="425"/>
                </a:cxn>
                <a:cxn ang="0">
                  <a:pos x="1148" y="354"/>
                </a:cxn>
                <a:cxn ang="0">
                  <a:pos x="1116" y="279"/>
                </a:cxn>
                <a:cxn ang="0">
                  <a:pos x="1044" y="215"/>
                </a:cxn>
                <a:cxn ang="0">
                  <a:pos x="924" y="182"/>
                </a:cxn>
                <a:cxn ang="0">
                  <a:pos x="767" y="159"/>
                </a:cxn>
                <a:cxn ang="0">
                  <a:pos x="615" y="119"/>
                </a:cxn>
                <a:cxn ang="0">
                  <a:pos x="477" y="54"/>
                </a:cxn>
                <a:cxn ang="0">
                  <a:pos x="348" y="15"/>
                </a:cxn>
                <a:cxn ang="0">
                  <a:pos x="231" y="0"/>
                </a:cxn>
                <a:cxn ang="0">
                  <a:pos x="111" y="14"/>
                </a:cxn>
                <a:cxn ang="0">
                  <a:pos x="45" y="53"/>
                </a:cxn>
                <a:cxn ang="0">
                  <a:pos x="3" y="108"/>
                </a:cxn>
              </a:cxnLst>
              <a:rect l="0" t="0" r="r" b="b"/>
              <a:pathLst>
                <a:path w="1151" h="579">
                  <a:moveTo>
                    <a:pt x="3" y="108"/>
                  </a:moveTo>
                  <a:cubicBezTo>
                    <a:pt x="2" y="139"/>
                    <a:pt x="0" y="162"/>
                    <a:pt x="0" y="195"/>
                  </a:cubicBezTo>
                  <a:lnTo>
                    <a:pt x="20" y="246"/>
                  </a:lnTo>
                  <a:lnTo>
                    <a:pt x="48" y="305"/>
                  </a:lnTo>
                  <a:lnTo>
                    <a:pt x="107" y="359"/>
                  </a:lnTo>
                  <a:lnTo>
                    <a:pt x="179" y="426"/>
                  </a:lnTo>
                  <a:lnTo>
                    <a:pt x="272" y="471"/>
                  </a:lnTo>
                  <a:lnTo>
                    <a:pt x="410" y="513"/>
                  </a:lnTo>
                  <a:lnTo>
                    <a:pt x="551" y="555"/>
                  </a:lnTo>
                  <a:lnTo>
                    <a:pt x="699" y="573"/>
                  </a:lnTo>
                  <a:lnTo>
                    <a:pt x="885" y="579"/>
                  </a:lnTo>
                  <a:lnTo>
                    <a:pt x="1041" y="551"/>
                  </a:lnTo>
                  <a:lnTo>
                    <a:pt x="1130" y="488"/>
                  </a:lnTo>
                  <a:lnTo>
                    <a:pt x="1151" y="425"/>
                  </a:lnTo>
                  <a:lnTo>
                    <a:pt x="1148" y="354"/>
                  </a:lnTo>
                  <a:lnTo>
                    <a:pt x="1116" y="279"/>
                  </a:lnTo>
                  <a:lnTo>
                    <a:pt x="1044" y="215"/>
                  </a:lnTo>
                  <a:lnTo>
                    <a:pt x="924" y="182"/>
                  </a:lnTo>
                  <a:lnTo>
                    <a:pt x="767" y="159"/>
                  </a:lnTo>
                  <a:lnTo>
                    <a:pt x="615" y="119"/>
                  </a:lnTo>
                  <a:lnTo>
                    <a:pt x="477" y="54"/>
                  </a:lnTo>
                  <a:lnTo>
                    <a:pt x="348" y="15"/>
                  </a:lnTo>
                  <a:lnTo>
                    <a:pt x="231" y="0"/>
                  </a:lnTo>
                  <a:lnTo>
                    <a:pt x="111" y="14"/>
                  </a:lnTo>
                  <a:lnTo>
                    <a:pt x="45" y="53"/>
                  </a:lnTo>
                  <a:lnTo>
                    <a:pt x="3" y="108"/>
                  </a:lnTo>
                  <a:close/>
                </a:path>
              </a:pathLst>
            </a:custGeom>
            <a:solidFill>
              <a:schemeClr val="hlink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656" name="Freeform 24"/>
            <p:cNvSpPr>
              <a:spLocks/>
            </p:cNvSpPr>
            <p:nvPr/>
          </p:nvSpPr>
          <p:spPr bwMode="auto">
            <a:xfrm>
              <a:off x="3823" y="2283"/>
              <a:ext cx="458" cy="166"/>
            </a:xfrm>
            <a:custGeom>
              <a:avLst/>
              <a:gdLst/>
              <a:ahLst/>
              <a:cxnLst>
                <a:cxn ang="0">
                  <a:pos x="2" y="34"/>
                </a:cxn>
                <a:cxn ang="0">
                  <a:pos x="16" y="40"/>
                </a:cxn>
                <a:cxn ang="0">
                  <a:pos x="34" y="52"/>
                </a:cxn>
                <a:cxn ang="0">
                  <a:pos x="65" y="58"/>
                </a:cxn>
                <a:cxn ang="0">
                  <a:pos x="167" y="57"/>
                </a:cxn>
                <a:cxn ang="0">
                  <a:pos x="188" y="45"/>
                </a:cxn>
                <a:cxn ang="0">
                  <a:pos x="149" y="12"/>
                </a:cxn>
                <a:cxn ang="0">
                  <a:pos x="122" y="6"/>
                </a:cxn>
                <a:cxn ang="0">
                  <a:pos x="76" y="0"/>
                </a:cxn>
                <a:cxn ang="0">
                  <a:pos x="5" y="21"/>
                </a:cxn>
                <a:cxn ang="0">
                  <a:pos x="2" y="34"/>
                </a:cxn>
              </a:cxnLst>
              <a:rect l="0" t="0" r="r" b="b"/>
              <a:pathLst>
                <a:path w="188" h="58">
                  <a:moveTo>
                    <a:pt x="2" y="34"/>
                  </a:moveTo>
                  <a:cubicBezTo>
                    <a:pt x="7" y="36"/>
                    <a:pt x="10" y="39"/>
                    <a:pt x="16" y="40"/>
                  </a:cubicBezTo>
                  <a:cubicBezTo>
                    <a:pt x="18" y="48"/>
                    <a:pt x="26" y="51"/>
                    <a:pt x="34" y="52"/>
                  </a:cubicBezTo>
                  <a:cubicBezTo>
                    <a:pt x="44" y="57"/>
                    <a:pt x="54" y="57"/>
                    <a:pt x="65" y="58"/>
                  </a:cubicBezTo>
                  <a:cubicBezTo>
                    <a:pt x="99" y="58"/>
                    <a:pt x="133" y="58"/>
                    <a:pt x="167" y="57"/>
                  </a:cubicBezTo>
                  <a:cubicBezTo>
                    <a:pt x="175" y="57"/>
                    <a:pt x="188" y="45"/>
                    <a:pt x="188" y="45"/>
                  </a:cubicBezTo>
                  <a:cubicBezTo>
                    <a:pt x="185" y="29"/>
                    <a:pt x="165" y="15"/>
                    <a:pt x="149" y="12"/>
                  </a:cubicBezTo>
                  <a:cubicBezTo>
                    <a:pt x="138" y="6"/>
                    <a:pt x="139" y="7"/>
                    <a:pt x="122" y="6"/>
                  </a:cubicBezTo>
                  <a:cubicBezTo>
                    <a:pt x="108" y="1"/>
                    <a:pt x="91" y="1"/>
                    <a:pt x="76" y="0"/>
                  </a:cubicBezTo>
                  <a:cubicBezTo>
                    <a:pt x="47" y="1"/>
                    <a:pt x="29" y="7"/>
                    <a:pt x="5" y="21"/>
                  </a:cubicBezTo>
                  <a:cubicBezTo>
                    <a:pt x="0" y="27"/>
                    <a:pt x="2" y="23"/>
                    <a:pt x="2" y="34"/>
                  </a:cubicBezTo>
                  <a:close/>
                </a:path>
              </a:pathLst>
            </a:custGeom>
            <a:solidFill>
              <a:schemeClr val="bg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657" name="Freeform 25"/>
            <p:cNvSpPr>
              <a:spLocks/>
            </p:cNvSpPr>
            <p:nvPr/>
          </p:nvSpPr>
          <p:spPr bwMode="auto">
            <a:xfrm>
              <a:off x="2420" y="1731"/>
              <a:ext cx="536" cy="211"/>
            </a:xfrm>
            <a:custGeom>
              <a:avLst/>
              <a:gdLst/>
              <a:ahLst/>
              <a:cxnLst>
                <a:cxn ang="0">
                  <a:pos x="8" y="41"/>
                </a:cxn>
                <a:cxn ang="0">
                  <a:pos x="32" y="51"/>
                </a:cxn>
                <a:cxn ang="0">
                  <a:pos x="50" y="57"/>
                </a:cxn>
                <a:cxn ang="0">
                  <a:pos x="76" y="63"/>
                </a:cxn>
                <a:cxn ang="0">
                  <a:pos x="136" y="69"/>
                </a:cxn>
                <a:cxn ang="0">
                  <a:pos x="220" y="56"/>
                </a:cxn>
                <a:cxn ang="0">
                  <a:pos x="170" y="11"/>
                </a:cxn>
                <a:cxn ang="0">
                  <a:pos x="149" y="0"/>
                </a:cxn>
                <a:cxn ang="0">
                  <a:pos x="47" y="12"/>
                </a:cxn>
                <a:cxn ang="0">
                  <a:pos x="17" y="24"/>
                </a:cxn>
                <a:cxn ang="0">
                  <a:pos x="8" y="41"/>
                </a:cxn>
              </a:cxnLst>
              <a:rect l="0" t="0" r="r" b="b"/>
              <a:pathLst>
                <a:path w="220" h="73">
                  <a:moveTo>
                    <a:pt x="8" y="41"/>
                  </a:moveTo>
                  <a:cubicBezTo>
                    <a:pt x="17" y="44"/>
                    <a:pt x="23" y="50"/>
                    <a:pt x="32" y="51"/>
                  </a:cubicBezTo>
                  <a:cubicBezTo>
                    <a:pt x="38" y="54"/>
                    <a:pt x="43" y="56"/>
                    <a:pt x="50" y="57"/>
                  </a:cubicBezTo>
                  <a:cubicBezTo>
                    <a:pt x="58" y="60"/>
                    <a:pt x="67" y="62"/>
                    <a:pt x="76" y="63"/>
                  </a:cubicBezTo>
                  <a:cubicBezTo>
                    <a:pt x="105" y="73"/>
                    <a:pt x="86" y="68"/>
                    <a:pt x="136" y="69"/>
                  </a:cubicBezTo>
                  <a:cubicBezTo>
                    <a:pt x="188" y="68"/>
                    <a:pt x="180" y="64"/>
                    <a:pt x="220" y="56"/>
                  </a:cubicBezTo>
                  <a:cubicBezTo>
                    <a:pt x="198" y="47"/>
                    <a:pt x="195" y="15"/>
                    <a:pt x="170" y="11"/>
                  </a:cubicBezTo>
                  <a:cubicBezTo>
                    <a:pt x="164" y="6"/>
                    <a:pt x="156" y="3"/>
                    <a:pt x="149" y="0"/>
                  </a:cubicBezTo>
                  <a:cubicBezTo>
                    <a:pt x="113" y="2"/>
                    <a:pt x="82" y="5"/>
                    <a:pt x="47" y="12"/>
                  </a:cubicBezTo>
                  <a:cubicBezTo>
                    <a:pt x="38" y="16"/>
                    <a:pt x="27" y="22"/>
                    <a:pt x="17" y="24"/>
                  </a:cubicBezTo>
                  <a:cubicBezTo>
                    <a:pt x="12" y="27"/>
                    <a:pt x="0" y="36"/>
                    <a:pt x="8" y="41"/>
                  </a:cubicBezTo>
                  <a:close/>
                </a:path>
              </a:pathLst>
            </a:custGeom>
            <a:solidFill>
              <a:schemeClr val="bg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658" name="Freeform 26"/>
            <p:cNvSpPr>
              <a:spLocks/>
            </p:cNvSpPr>
            <p:nvPr/>
          </p:nvSpPr>
          <p:spPr bwMode="auto">
            <a:xfrm>
              <a:off x="3628" y="2274"/>
              <a:ext cx="871" cy="1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3" y="57"/>
                </a:cxn>
                <a:cxn ang="0">
                  <a:pos x="181" y="64"/>
                </a:cxn>
                <a:cxn ang="0">
                  <a:pos x="256" y="58"/>
                </a:cxn>
                <a:cxn ang="0">
                  <a:pos x="358" y="4"/>
                </a:cxn>
              </a:cxnLst>
              <a:rect l="0" t="0" r="r" b="b"/>
              <a:pathLst>
                <a:path w="358" h="68">
                  <a:moveTo>
                    <a:pt x="0" y="0"/>
                  </a:moveTo>
                  <a:cubicBezTo>
                    <a:pt x="36" y="23"/>
                    <a:pt x="73" y="46"/>
                    <a:pt x="103" y="57"/>
                  </a:cubicBezTo>
                  <a:cubicBezTo>
                    <a:pt x="133" y="68"/>
                    <a:pt x="156" y="64"/>
                    <a:pt x="181" y="64"/>
                  </a:cubicBezTo>
                  <a:cubicBezTo>
                    <a:pt x="206" y="64"/>
                    <a:pt x="227" y="68"/>
                    <a:pt x="256" y="58"/>
                  </a:cubicBezTo>
                  <a:cubicBezTo>
                    <a:pt x="285" y="48"/>
                    <a:pt x="321" y="26"/>
                    <a:pt x="358" y="4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659" name="Freeform 27"/>
            <p:cNvSpPr>
              <a:spLocks/>
            </p:cNvSpPr>
            <p:nvPr/>
          </p:nvSpPr>
          <p:spPr bwMode="auto">
            <a:xfrm>
              <a:off x="2424" y="1723"/>
              <a:ext cx="539" cy="161"/>
            </a:xfrm>
            <a:custGeom>
              <a:avLst/>
              <a:gdLst/>
              <a:ahLst/>
              <a:cxnLst>
                <a:cxn ang="0">
                  <a:pos x="0" y="44"/>
                </a:cxn>
                <a:cxn ang="0">
                  <a:pos x="30" y="18"/>
                </a:cxn>
                <a:cxn ang="0">
                  <a:pos x="69" y="8"/>
                </a:cxn>
                <a:cxn ang="0">
                  <a:pos x="107" y="3"/>
                </a:cxn>
                <a:cxn ang="0">
                  <a:pos x="161" y="2"/>
                </a:cxn>
                <a:cxn ang="0">
                  <a:pos x="189" y="15"/>
                </a:cxn>
                <a:cxn ang="0">
                  <a:pos x="221" y="56"/>
                </a:cxn>
              </a:cxnLst>
              <a:rect l="0" t="0" r="r" b="b"/>
              <a:pathLst>
                <a:path w="221" h="56">
                  <a:moveTo>
                    <a:pt x="0" y="44"/>
                  </a:moveTo>
                  <a:cubicBezTo>
                    <a:pt x="9" y="34"/>
                    <a:pt x="18" y="24"/>
                    <a:pt x="30" y="18"/>
                  </a:cubicBezTo>
                  <a:cubicBezTo>
                    <a:pt x="42" y="12"/>
                    <a:pt x="56" y="10"/>
                    <a:pt x="69" y="8"/>
                  </a:cubicBezTo>
                  <a:cubicBezTo>
                    <a:pt x="82" y="6"/>
                    <a:pt x="92" y="4"/>
                    <a:pt x="107" y="3"/>
                  </a:cubicBezTo>
                  <a:cubicBezTo>
                    <a:pt x="122" y="2"/>
                    <a:pt x="147" y="0"/>
                    <a:pt x="161" y="2"/>
                  </a:cubicBezTo>
                  <a:cubicBezTo>
                    <a:pt x="175" y="4"/>
                    <a:pt x="179" y="6"/>
                    <a:pt x="189" y="15"/>
                  </a:cubicBezTo>
                  <a:cubicBezTo>
                    <a:pt x="199" y="24"/>
                    <a:pt x="216" y="49"/>
                    <a:pt x="221" y="56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660" name="Freeform 28"/>
            <p:cNvSpPr>
              <a:spLocks/>
            </p:cNvSpPr>
            <p:nvPr/>
          </p:nvSpPr>
          <p:spPr bwMode="auto">
            <a:xfrm>
              <a:off x="2264" y="1737"/>
              <a:ext cx="869" cy="18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6" y="33"/>
                </a:cxn>
                <a:cxn ang="0">
                  <a:pos x="71" y="40"/>
                </a:cxn>
                <a:cxn ang="0">
                  <a:pos x="129" y="58"/>
                </a:cxn>
                <a:cxn ang="0">
                  <a:pos x="180" y="63"/>
                </a:cxn>
                <a:cxn ang="0">
                  <a:pos x="236" y="60"/>
                </a:cxn>
                <a:cxn ang="0">
                  <a:pos x="293" y="42"/>
                </a:cxn>
                <a:cxn ang="0">
                  <a:pos x="335" y="18"/>
                </a:cxn>
                <a:cxn ang="0">
                  <a:pos x="342" y="12"/>
                </a:cxn>
                <a:cxn ang="0">
                  <a:pos x="347" y="10"/>
                </a:cxn>
                <a:cxn ang="0">
                  <a:pos x="357" y="4"/>
                </a:cxn>
              </a:cxnLst>
              <a:rect l="0" t="0" r="r" b="b"/>
              <a:pathLst>
                <a:path w="357" h="65">
                  <a:moveTo>
                    <a:pt x="0" y="0"/>
                  </a:moveTo>
                  <a:cubicBezTo>
                    <a:pt x="12" y="16"/>
                    <a:pt x="37" y="27"/>
                    <a:pt x="56" y="33"/>
                  </a:cubicBezTo>
                  <a:cubicBezTo>
                    <a:pt x="61" y="37"/>
                    <a:pt x="65" y="39"/>
                    <a:pt x="71" y="40"/>
                  </a:cubicBezTo>
                  <a:cubicBezTo>
                    <a:pt x="87" y="52"/>
                    <a:pt x="109" y="56"/>
                    <a:pt x="129" y="58"/>
                  </a:cubicBezTo>
                  <a:cubicBezTo>
                    <a:pt x="147" y="62"/>
                    <a:pt x="159" y="62"/>
                    <a:pt x="180" y="63"/>
                  </a:cubicBezTo>
                  <a:cubicBezTo>
                    <a:pt x="199" y="62"/>
                    <a:pt x="218" y="65"/>
                    <a:pt x="236" y="60"/>
                  </a:cubicBezTo>
                  <a:cubicBezTo>
                    <a:pt x="255" y="55"/>
                    <a:pt x="274" y="46"/>
                    <a:pt x="293" y="42"/>
                  </a:cubicBezTo>
                  <a:cubicBezTo>
                    <a:pt x="306" y="32"/>
                    <a:pt x="321" y="26"/>
                    <a:pt x="335" y="18"/>
                  </a:cubicBezTo>
                  <a:cubicBezTo>
                    <a:pt x="338" y="16"/>
                    <a:pt x="339" y="14"/>
                    <a:pt x="342" y="12"/>
                  </a:cubicBezTo>
                  <a:cubicBezTo>
                    <a:pt x="343" y="11"/>
                    <a:pt x="345" y="11"/>
                    <a:pt x="347" y="10"/>
                  </a:cubicBezTo>
                  <a:cubicBezTo>
                    <a:pt x="350" y="8"/>
                    <a:pt x="357" y="4"/>
                    <a:pt x="357" y="4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661" name="Freeform 29"/>
            <p:cNvSpPr>
              <a:spLocks/>
            </p:cNvSpPr>
            <p:nvPr/>
          </p:nvSpPr>
          <p:spPr bwMode="auto">
            <a:xfrm>
              <a:off x="3827" y="2266"/>
              <a:ext cx="488" cy="193"/>
            </a:xfrm>
            <a:custGeom>
              <a:avLst/>
              <a:gdLst/>
              <a:ahLst/>
              <a:cxnLst>
                <a:cxn ang="0">
                  <a:pos x="0" y="43"/>
                </a:cxn>
                <a:cxn ang="0">
                  <a:pos x="41" y="63"/>
                </a:cxn>
                <a:cxn ang="0">
                  <a:pos x="74" y="67"/>
                </a:cxn>
                <a:cxn ang="0">
                  <a:pos x="125" y="67"/>
                </a:cxn>
                <a:cxn ang="0">
                  <a:pos x="167" y="67"/>
                </a:cxn>
                <a:cxn ang="0">
                  <a:pos x="200" y="49"/>
                </a:cxn>
                <a:cxn ang="0">
                  <a:pos x="174" y="22"/>
                </a:cxn>
                <a:cxn ang="0">
                  <a:pos x="144" y="13"/>
                </a:cxn>
                <a:cxn ang="0">
                  <a:pos x="105" y="3"/>
                </a:cxn>
                <a:cxn ang="0">
                  <a:pos x="71" y="0"/>
                </a:cxn>
                <a:cxn ang="0">
                  <a:pos x="21" y="12"/>
                </a:cxn>
                <a:cxn ang="0">
                  <a:pos x="0" y="43"/>
                </a:cxn>
              </a:cxnLst>
              <a:rect l="0" t="0" r="r" b="b"/>
              <a:pathLst>
                <a:path w="200" h="67">
                  <a:moveTo>
                    <a:pt x="0" y="43"/>
                  </a:moveTo>
                  <a:lnTo>
                    <a:pt x="41" y="63"/>
                  </a:lnTo>
                  <a:lnTo>
                    <a:pt x="74" y="67"/>
                  </a:lnTo>
                  <a:lnTo>
                    <a:pt x="125" y="67"/>
                  </a:lnTo>
                  <a:lnTo>
                    <a:pt x="167" y="67"/>
                  </a:lnTo>
                  <a:lnTo>
                    <a:pt x="200" y="49"/>
                  </a:lnTo>
                  <a:lnTo>
                    <a:pt x="174" y="22"/>
                  </a:lnTo>
                  <a:lnTo>
                    <a:pt x="144" y="13"/>
                  </a:lnTo>
                  <a:lnTo>
                    <a:pt x="105" y="3"/>
                  </a:lnTo>
                  <a:lnTo>
                    <a:pt x="71" y="0"/>
                  </a:lnTo>
                  <a:lnTo>
                    <a:pt x="21" y="12"/>
                  </a:lnTo>
                  <a:lnTo>
                    <a:pt x="0" y="43"/>
                  </a:lnTo>
                  <a:close/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7662" name="Oval 30"/>
          <p:cNvSpPr>
            <a:spLocks noChangeArrowheads="1"/>
          </p:cNvSpPr>
          <p:nvPr/>
        </p:nvSpPr>
        <p:spPr bwMode="auto">
          <a:xfrm>
            <a:off x="3797300" y="3190875"/>
            <a:ext cx="1830388" cy="877888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Text Box 122"/>
          <p:cNvSpPr txBox="1">
            <a:spLocks noChangeArrowheads="1"/>
          </p:cNvSpPr>
          <p:nvPr/>
        </p:nvSpPr>
        <p:spPr bwMode="auto">
          <a:xfrm>
            <a:off x="1452284" y="4000403"/>
            <a:ext cx="160492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Complex</a:t>
            </a:r>
          </a:p>
        </p:txBody>
      </p:sp>
      <p:sp>
        <p:nvSpPr>
          <p:cNvPr id="20" name="Text Box 122"/>
          <p:cNvSpPr txBox="1">
            <a:spLocks noChangeArrowheads="1"/>
          </p:cNvSpPr>
          <p:nvPr/>
        </p:nvSpPr>
        <p:spPr bwMode="auto">
          <a:xfrm>
            <a:off x="2260429" y="4429894"/>
            <a:ext cx="98616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Loop</a:t>
            </a:r>
          </a:p>
        </p:txBody>
      </p:sp>
      <p:sp>
        <p:nvSpPr>
          <p:cNvPr id="21" name="Text Box 122"/>
          <p:cNvSpPr txBox="1">
            <a:spLocks noChangeArrowheads="1"/>
          </p:cNvSpPr>
          <p:nvPr/>
        </p:nvSpPr>
        <p:spPr bwMode="auto">
          <a:xfrm>
            <a:off x="2606341" y="4900948"/>
            <a:ext cx="426591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Three </a:t>
            </a:r>
            <a:r>
              <a:rPr lang="en-US" sz="28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rendez-vous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points</a:t>
            </a:r>
          </a:p>
        </p:txBody>
      </p:sp>
      <p:sp>
        <p:nvSpPr>
          <p:cNvPr id="23" name="Oval 22"/>
          <p:cNvSpPr/>
          <p:nvPr/>
        </p:nvSpPr>
        <p:spPr>
          <a:xfrm>
            <a:off x="3849329" y="3303638"/>
            <a:ext cx="176981" cy="176981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5181600" y="3175819"/>
            <a:ext cx="176981" cy="176981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4994788" y="3962400"/>
            <a:ext cx="176981" cy="176981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463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97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662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roup 87"/>
          <p:cNvGrpSpPr/>
          <p:nvPr/>
        </p:nvGrpSpPr>
        <p:grpSpPr>
          <a:xfrm>
            <a:off x="4989871" y="3180221"/>
            <a:ext cx="3833916" cy="2284209"/>
            <a:chOff x="3292475" y="2144713"/>
            <a:chExt cx="4449763" cy="2651125"/>
          </a:xfrm>
        </p:grpSpPr>
        <p:grpSp>
          <p:nvGrpSpPr>
            <p:cNvPr id="89" name="Group 22"/>
            <p:cNvGrpSpPr>
              <a:grpSpLocks/>
            </p:cNvGrpSpPr>
            <p:nvPr/>
          </p:nvGrpSpPr>
          <p:grpSpPr bwMode="auto">
            <a:xfrm>
              <a:off x="3292475" y="2144713"/>
              <a:ext cx="4449763" cy="2651125"/>
              <a:chOff x="2074" y="1351"/>
              <a:chExt cx="2803" cy="1670"/>
            </a:xfrm>
          </p:grpSpPr>
          <p:sp>
            <p:nvSpPr>
              <p:cNvPr id="94" name="Freeform 23"/>
              <p:cNvSpPr>
                <a:spLocks/>
              </p:cNvSpPr>
              <p:nvPr/>
            </p:nvSpPr>
            <p:spPr bwMode="auto">
              <a:xfrm>
                <a:off x="2074" y="1351"/>
                <a:ext cx="2803" cy="1670"/>
              </a:xfrm>
              <a:custGeom>
                <a:avLst/>
                <a:gdLst/>
                <a:ahLst/>
                <a:cxnLst>
                  <a:cxn ang="0">
                    <a:pos x="3" y="108"/>
                  </a:cxn>
                  <a:cxn ang="0">
                    <a:pos x="0" y="195"/>
                  </a:cxn>
                  <a:cxn ang="0">
                    <a:pos x="20" y="246"/>
                  </a:cxn>
                  <a:cxn ang="0">
                    <a:pos x="48" y="305"/>
                  </a:cxn>
                  <a:cxn ang="0">
                    <a:pos x="107" y="359"/>
                  </a:cxn>
                  <a:cxn ang="0">
                    <a:pos x="179" y="426"/>
                  </a:cxn>
                  <a:cxn ang="0">
                    <a:pos x="272" y="471"/>
                  </a:cxn>
                  <a:cxn ang="0">
                    <a:pos x="410" y="513"/>
                  </a:cxn>
                  <a:cxn ang="0">
                    <a:pos x="551" y="555"/>
                  </a:cxn>
                  <a:cxn ang="0">
                    <a:pos x="699" y="573"/>
                  </a:cxn>
                  <a:cxn ang="0">
                    <a:pos x="885" y="579"/>
                  </a:cxn>
                  <a:cxn ang="0">
                    <a:pos x="1041" y="551"/>
                  </a:cxn>
                  <a:cxn ang="0">
                    <a:pos x="1130" y="488"/>
                  </a:cxn>
                  <a:cxn ang="0">
                    <a:pos x="1151" y="425"/>
                  </a:cxn>
                  <a:cxn ang="0">
                    <a:pos x="1148" y="354"/>
                  </a:cxn>
                  <a:cxn ang="0">
                    <a:pos x="1116" y="279"/>
                  </a:cxn>
                  <a:cxn ang="0">
                    <a:pos x="1044" y="215"/>
                  </a:cxn>
                  <a:cxn ang="0">
                    <a:pos x="924" y="182"/>
                  </a:cxn>
                  <a:cxn ang="0">
                    <a:pos x="767" y="159"/>
                  </a:cxn>
                  <a:cxn ang="0">
                    <a:pos x="615" y="119"/>
                  </a:cxn>
                  <a:cxn ang="0">
                    <a:pos x="477" y="54"/>
                  </a:cxn>
                  <a:cxn ang="0">
                    <a:pos x="348" y="15"/>
                  </a:cxn>
                  <a:cxn ang="0">
                    <a:pos x="231" y="0"/>
                  </a:cxn>
                  <a:cxn ang="0">
                    <a:pos x="111" y="14"/>
                  </a:cxn>
                  <a:cxn ang="0">
                    <a:pos x="45" y="53"/>
                  </a:cxn>
                  <a:cxn ang="0">
                    <a:pos x="3" y="108"/>
                  </a:cxn>
                </a:cxnLst>
                <a:rect l="0" t="0" r="r" b="b"/>
                <a:pathLst>
                  <a:path w="1151" h="579">
                    <a:moveTo>
                      <a:pt x="3" y="108"/>
                    </a:moveTo>
                    <a:cubicBezTo>
                      <a:pt x="2" y="139"/>
                      <a:pt x="0" y="162"/>
                      <a:pt x="0" y="195"/>
                    </a:cubicBezTo>
                    <a:lnTo>
                      <a:pt x="20" y="246"/>
                    </a:lnTo>
                    <a:lnTo>
                      <a:pt x="48" y="305"/>
                    </a:lnTo>
                    <a:lnTo>
                      <a:pt x="107" y="359"/>
                    </a:lnTo>
                    <a:lnTo>
                      <a:pt x="179" y="426"/>
                    </a:lnTo>
                    <a:lnTo>
                      <a:pt x="272" y="471"/>
                    </a:lnTo>
                    <a:lnTo>
                      <a:pt x="410" y="513"/>
                    </a:lnTo>
                    <a:lnTo>
                      <a:pt x="551" y="555"/>
                    </a:lnTo>
                    <a:lnTo>
                      <a:pt x="699" y="573"/>
                    </a:lnTo>
                    <a:lnTo>
                      <a:pt x="885" y="579"/>
                    </a:lnTo>
                    <a:lnTo>
                      <a:pt x="1041" y="551"/>
                    </a:lnTo>
                    <a:lnTo>
                      <a:pt x="1130" y="488"/>
                    </a:lnTo>
                    <a:lnTo>
                      <a:pt x="1151" y="425"/>
                    </a:lnTo>
                    <a:lnTo>
                      <a:pt x="1148" y="354"/>
                    </a:lnTo>
                    <a:lnTo>
                      <a:pt x="1116" y="279"/>
                    </a:lnTo>
                    <a:lnTo>
                      <a:pt x="1044" y="215"/>
                    </a:lnTo>
                    <a:lnTo>
                      <a:pt x="924" y="182"/>
                    </a:lnTo>
                    <a:lnTo>
                      <a:pt x="767" y="159"/>
                    </a:lnTo>
                    <a:lnTo>
                      <a:pt x="615" y="119"/>
                    </a:lnTo>
                    <a:lnTo>
                      <a:pt x="477" y="54"/>
                    </a:lnTo>
                    <a:lnTo>
                      <a:pt x="348" y="15"/>
                    </a:lnTo>
                    <a:lnTo>
                      <a:pt x="231" y="0"/>
                    </a:lnTo>
                    <a:lnTo>
                      <a:pt x="111" y="14"/>
                    </a:lnTo>
                    <a:lnTo>
                      <a:pt x="45" y="53"/>
                    </a:lnTo>
                    <a:lnTo>
                      <a:pt x="3" y="108"/>
                    </a:lnTo>
                    <a:close/>
                  </a:path>
                </a:pathLst>
              </a:custGeom>
              <a:solidFill>
                <a:schemeClr val="hlink"/>
              </a:solidFill>
              <a:ln w="285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5" name="Freeform 24"/>
              <p:cNvSpPr>
                <a:spLocks/>
              </p:cNvSpPr>
              <p:nvPr/>
            </p:nvSpPr>
            <p:spPr bwMode="auto">
              <a:xfrm>
                <a:off x="3823" y="2283"/>
                <a:ext cx="458" cy="166"/>
              </a:xfrm>
              <a:custGeom>
                <a:avLst/>
                <a:gdLst/>
                <a:ahLst/>
                <a:cxnLst>
                  <a:cxn ang="0">
                    <a:pos x="2" y="34"/>
                  </a:cxn>
                  <a:cxn ang="0">
                    <a:pos x="16" y="40"/>
                  </a:cxn>
                  <a:cxn ang="0">
                    <a:pos x="34" y="52"/>
                  </a:cxn>
                  <a:cxn ang="0">
                    <a:pos x="65" y="58"/>
                  </a:cxn>
                  <a:cxn ang="0">
                    <a:pos x="167" y="57"/>
                  </a:cxn>
                  <a:cxn ang="0">
                    <a:pos x="188" y="45"/>
                  </a:cxn>
                  <a:cxn ang="0">
                    <a:pos x="149" y="12"/>
                  </a:cxn>
                  <a:cxn ang="0">
                    <a:pos x="122" y="6"/>
                  </a:cxn>
                  <a:cxn ang="0">
                    <a:pos x="76" y="0"/>
                  </a:cxn>
                  <a:cxn ang="0">
                    <a:pos x="5" y="21"/>
                  </a:cxn>
                  <a:cxn ang="0">
                    <a:pos x="2" y="34"/>
                  </a:cxn>
                </a:cxnLst>
                <a:rect l="0" t="0" r="r" b="b"/>
                <a:pathLst>
                  <a:path w="188" h="58">
                    <a:moveTo>
                      <a:pt x="2" y="34"/>
                    </a:moveTo>
                    <a:cubicBezTo>
                      <a:pt x="7" y="36"/>
                      <a:pt x="10" y="39"/>
                      <a:pt x="16" y="40"/>
                    </a:cubicBezTo>
                    <a:cubicBezTo>
                      <a:pt x="18" y="48"/>
                      <a:pt x="26" y="51"/>
                      <a:pt x="34" y="52"/>
                    </a:cubicBezTo>
                    <a:cubicBezTo>
                      <a:pt x="44" y="57"/>
                      <a:pt x="54" y="57"/>
                      <a:pt x="65" y="58"/>
                    </a:cubicBezTo>
                    <a:cubicBezTo>
                      <a:pt x="99" y="58"/>
                      <a:pt x="133" y="58"/>
                      <a:pt x="167" y="57"/>
                    </a:cubicBezTo>
                    <a:cubicBezTo>
                      <a:pt x="175" y="57"/>
                      <a:pt x="188" y="45"/>
                      <a:pt x="188" y="45"/>
                    </a:cubicBezTo>
                    <a:cubicBezTo>
                      <a:pt x="185" y="29"/>
                      <a:pt x="165" y="15"/>
                      <a:pt x="149" y="12"/>
                    </a:cubicBezTo>
                    <a:cubicBezTo>
                      <a:pt x="138" y="6"/>
                      <a:pt x="139" y="7"/>
                      <a:pt x="122" y="6"/>
                    </a:cubicBezTo>
                    <a:cubicBezTo>
                      <a:pt x="108" y="1"/>
                      <a:pt x="91" y="1"/>
                      <a:pt x="76" y="0"/>
                    </a:cubicBezTo>
                    <a:cubicBezTo>
                      <a:pt x="47" y="1"/>
                      <a:pt x="29" y="7"/>
                      <a:pt x="5" y="21"/>
                    </a:cubicBezTo>
                    <a:cubicBezTo>
                      <a:pt x="0" y="27"/>
                      <a:pt x="2" y="23"/>
                      <a:pt x="2" y="3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6" name="Freeform 25"/>
              <p:cNvSpPr>
                <a:spLocks/>
              </p:cNvSpPr>
              <p:nvPr/>
            </p:nvSpPr>
            <p:spPr bwMode="auto">
              <a:xfrm>
                <a:off x="2420" y="1731"/>
                <a:ext cx="536" cy="211"/>
              </a:xfrm>
              <a:custGeom>
                <a:avLst/>
                <a:gdLst/>
                <a:ahLst/>
                <a:cxnLst>
                  <a:cxn ang="0">
                    <a:pos x="8" y="41"/>
                  </a:cxn>
                  <a:cxn ang="0">
                    <a:pos x="32" y="51"/>
                  </a:cxn>
                  <a:cxn ang="0">
                    <a:pos x="50" y="57"/>
                  </a:cxn>
                  <a:cxn ang="0">
                    <a:pos x="76" y="63"/>
                  </a:cxn>
                  <a:cxn ang="0">
                    <a:pos x="136" y="69"/>
                  </a:cxn>
                  <a:cxn ang="0">
                    <a:pos x="220" y="56"/>
                  </a:cxn>
                  <a:cxn ang="0">
                    <a:pos x="170" y="11"/>
                  </a:cxn>
                  <a:cxn ang="0">
                    <a:pos x="149" y="0"/>
                  </a:cxn>
                  <a:cxn ang="0">
                    <a:pos x="47" y="12"/>
                  </a:cxn>
                  <a:cxn ang="0">
                    <a:pos x="17" y="24"/>
                  </a:cxn>
                  <a:cxn ang="0">
                    <a:pos x="8" y="41"/>
                  </a:cxn>
                </a:cxnLst>
                <a:rect l="0" t="0" r="r" b="b"/>
                <a:pathLst>
                  <a:path w="220" h="73">
                    <a:moveTo>
                      <a:pt x="8" y="41"/>
                    </a:moveTo>
                    <a:cubicBezTo>
                      <a:pt x="17" y="44"/>
                      <a:pt x="23" y="50"/>
                      <a:pt x="32" y="51"/>
                    </a:cubicBezTo>
                    <a:cubicBezTo>
                      <a:pt x="38" y="54"/>
                      <a:pt x="43" y="56"/>
                      <a:pt x="50" y="57"/>
                    </a:cubicBezTo>
                    <a:cubicBezTo>
                      <a:pt x="58" y="60"/>
                      <a:pt x="67" y="62"/>
                      <a:pt x="76" y="63"/>
                    </a:cubicBezTo>
                    <a:cubicBezTo>
                      <a:pt x="105" y="73"/>
                      <a:pt x="86" y="68"/>
                      <a:pt x="136" y="69"/>
                    </a:cubicBezTo>
                    <a:cubicBezTo>
                      <a:pt x="188" y="68"/>
                      <a:pt x="180" y="64"/>
                      <a:pt x="220" y="56"/>
                    </a:cubicBezTo>
                    <a:cubicBezTo>
                      <a:pt x="198" y="47"/>
                      <a:pt x="195" y="15"/>
                      <a:pt x="170" y="11"/>
                    </a:cubicBezTo>
                    <a:cubicBezTo>
                      <a:pt x="164" y="6"/>
                      <a:pt x="156" y="3"/>
                      <a:pt x="149" y="0"/>
                    </a:cubicBezTo>
                    <a:cubicBezTo>
                      <a:pt x="113" y="2"/>
                      <a:pt x="82" y="5"/>
                      <a:pt x="47" y="12"/>
                    </a:cubicBezTo>
                    <a:cubicBezTo>
                      <a:pt x="38" y="16"/>
                      <a:pt x="27" y="22"/>
                      <a:pt x="17" y="24"/>
                    </a:cubicBezTo>
                    <a:cubicBezTo>
                      <a:pt x="12" y="27"/>
                      <a:pt x="0" y="36"/>
                      <a:pt x="8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7" name="Freeform 26"/>
              <p:cNvSpPr>
                <a:spLocks/>
              </p:cNvSpPr>
              <p:nvPr/>
            </p:nvSpPr>
            <p:spPr bwMode="auto">
              <a:xfrm>
                <a:off x="3628" y="2274"/>
                <a:ext cx="871" cy="19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3" y="57"/>
                  </a:cxn>
                  <a:cxn ang="0">
                    <a:pos x="181" y="64"/>
                  </a:cxn>
                  <a:cxn ang="0">
                    <a:pos x="256" y="58"/>
                  </a:cxn>
                  <a:cxn ang="0">
                    <a:pos x="358" y="4"/>
                  </a:cxn>
                </a:cxnLst>
                <a:rect l="0" t="0" r="r" b="b"/>
                <a:pathLst>
                  <a:path w="358" h="68">
                    <a:moveTo>
                      <a:pt x="0" y="0"/>
                    </a:moveTo>
                    <a:cubicBezTo>
                      <a:pt x="36" y="23"/>
                      <a:pt x="73" y="46"/>
                      <a:pt x="103" y="57"/>
                    </a:cubicBezTo>
                    <a:cubicBezTo>
                      <a:pt x="133" y="68"/>
                      <a:pt x="156" y="64"/>
                      <a:pt x="181" y="64"/>
                    </a:cubicBezTo>
                    <a:cubicBezTo>
                      <a:pt x="206" y="64"/>
                      <a:pt x="227" y="68"/>
                      <a:pt x="256" y="58"/>
                    </a:cubicBezTo>
                    <a:cubicBezTo>
                      <a:pt x="285" y="48"/>
                      <a:pt x="321" y="26"/>
                      <a:pt x="358" y="4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" name="Freeform 27"/>
              <p:cNvSpPr>
                <a:spLocks/>
              </p:cNvSpPr>
              <p:nvPr/>
            </p:nvSpPr>
            <p:spPr bwMode="auto">
              <a:xfrm>
                <a:off x="2424" y="1723"/>
                <a:ext cx="539" cy="161"/>
              </a:xfrm>
              <a:custGeom>
                <a:avLst/>
                <a:gdLst/>
                <a:ahLst/>
                <a:cxnLst>
                  <a:cxn ang="0">
                    <a:pos x="0" y="44"/>
                  </a:cxn>
                  <a:cxn ang="0">
                    <a:pos x="30" y="18"/>
                  </a:cxn>
                  <a:cxn ang="0">
                    <a:pos x="69" y="8"/>
                  </a:cxn>
                  <a:cxn ang="0">
                    <a:pos x="107" y="3"/>
                  </a:cxn>
                  <a:cxn ang="0">
                    <a:pos x="161" y="2"/>
                  </a:cxn>
                  <a:cxn ang="0">
                    <a:pos x="189" y="15"/>
                  </a:cxn>
                  <a:cxn ang="0">
                    <a:pos x="221" y="56"/>
                  </a:cxn>
                </a:cxnLst>
                <a:rect l="0" t="0" r="r" b="b"/>
                <a:pathLst>
                  <a:path w="221" h="56">
                    <a:moveTo>
                      <a:pt x="0" y="44"/>
                    </a:moveTo>
                    <a:cubicBezTo>
                      <a:pt x="9" y="34"/>
                      <a:pt x="18" y="24"/>
                      <a:pt x="30" y="18"/>
                    </a:cubicBezTo>
                    <a:cubicBezTo>
                      <a:pt x="42" y="12"/>
                      <a:pt x="56" y="10"/>
                      <a:pt x="69" y="8"/>
                    </a:cubicBezTo>
                    <a:cubicBezTo>
                      <a:pt x="82" y="6"/>
                      <a:pt x="92" y="4"/>
                      <a:pt x="107" y="3"/>
                    </a:cubicBezTo>
                    <a:cubicBezTo>
                      <a:pt x="122" y="2"/>
                      <a:pt x="147" y="0"/>
                      <a:pt x="161" y="2"/>
                    </a:cubicBezTo>
                    <a:cubicBezTo>
                      <a:pt x="175" y="4"/>
                      <a:pt x="179" y="6"/>
                      <a:pt x="189" y="15"/>
                    </a:cubicBezTo>
                    <a:cubicBezTo>
                      <a:pt x="199" y="24"/>
                      <a:pt x="216" y="49"/>
                      <a:pt x="221" y="56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" name="Freeform 28"/>
              <p:cNvSpPr>
                <a:spLocks/>
              </p:cNvSpPr>
              <p:nvPr/>
            </p:nvSpPr>
            <p:spPr bwMode="auto">
              <a:xfrm>
                <a:off x="2264" y="1737"/>
                <a:ext cx="869" cy="18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6" y="33"/>
                  </a:cxn>
                  <a:cxn ang="0">
                    <a:pos x="71" y="40"/>
                  </a:cxn>
                  <a:cxn ang="0">
                    <a:pos x="129" y="58"/>
                  </a:cxn>
                  <a:cxn ang="0">
                    <a:pos x="180" y="63"/>
                  </a:cxn>
                  <a:cxn ang="0">
                    <a:pos x="236" y="60"/>
                  </a:cxn>
                  <a:cxn ang="0">
                    <a:pos x="293" y="42"/>
                  </a:cxn>
                  <a:cxn ang="0">
                    <a:pos x="335" y="18"/>
                  </a:cxn>
                  <a:cxn ang="0">
                    <a:pos x="342" y="12"/>
                  </a:cxn>
                  <a:cxn ang="0">
                    <a:pos x="347" y="10"/>
                  </a:cxn>
                  <a:cxn ang="0">
                    <a:pos x="357" y="4"/>
                  </a:cxn>
                </a:cxnLst>
                <a:rect l="0" t="0" r="r" b="b"/>
                <a:pathLst>
                  <a:path w="357" h="65">
                    <a:moveTo>
                      <a:pt x="0" y="0"/>
                    </a:moveTo>
                    <a:cubicBezTo>
                      <a:pt x="12" y="16"/>
                      <a:pt x="37" y="27"/>
                      <a:pt x="56" y="33"/>
                    </a:cubicBezTo>
                    <a:cubicBezTo>
                      <a:pt x="61" y="37"/>
                      <a:pt x="65" y="39"/>
                      <a:pt x="71" y="40"/>
                    </a:cubicBezTo>
                    <a:cubicBezTo>
                      <a:pt x="87" y="52"/>
                      <a:pt x="109" y="56"/>
                      <a:pt x="129" y="58"/>
                    </a:cubicBezTo>
                    <a:cubicBezTo>
                      <a:pt x="147" y="62"/>
                      <a:pt x="159" y="62"/>
                      <a:pt x="180" y="63"/>
                    </a:cubicBezTo>
                    <a:cubicBezTo>
                      <a:pt x="199" y="62"/>
                      <a:pt x="218" y="65"/>
                      <a:pt x="236" y="60"/>
                    </a:cubicBezTo>
                    <a:cubicBezTo>
                      <a:pt x="255" y="55"/>
                      <a:pt x="274" y="46"/>
                      <a:pt x="293" y="42"/>
                    </a:cubicBezTo>
                    <a:cubicBezTo>
                      <a:pt x="306" y="32"/>
                      <a:pt x="321" y="26"/>
                      <a:pt x="335" y="18"/>
                    </a:cubicBezTo>
                    <a:cubicBezTo>
                      <a:pt x="338" y="16"/>
                      <a:pt x="339" y="14"/>
                      <a:pt x="342" y="12"/>
                    </a:cubicBezTo>
                    <a:cubicBezTo>
                      <a:pt x="343" y="11"/>
                      <a:pt x="345" y="11"/>
                      <a:pt x="347" y="10"/>
                    </a:cubicBezTo>
                    <a:cubicBezTo>
                      <a:pt x="350" y="8"/>
                      <a:pt x="357" y="4"/>
                      <a:pt x="357" y="4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" name="Freeform 29"/>
              <p:cNvSpPr>
                <a:spLocks/>
              </p:cNvSpPr>
              <p:nvPr/>
            </p:nvSpPr>
            <p:spPr bwMode="auto">
              <a:xfrm>
                <a:off x="3827" y="2266"/>
                <a:ext cx="488" cy="193"/>
              </a:xfrm>
              <a:custGeom>
                <a:avLst/>
                <a:gdLst/>
                <a:ahLst/>
                <a:cxnLst>
                  <a:cxn ang="0">
                    <a:pos x="0" y="43"/>
                  </a:cxn>
                  <a:cxn ang="0">
                    <a:pos x="41" y="63"/>
                  </a:cxn>
                  <a:cxn ang="0">
                    <a:pos x="74" y="67"/>
                  </a:cxn>
                  <a:cxn ang="0">
                    <a:pos x="125" y="67"/>
                  </a:cxn>
                  <a:cxn ang="0">
                    <a:pos x="167" y="67"/>
                  </a:cxn>
                  <a:cxn ang="0">
                    <a:pos x="200" y="49"/>
                  </a:cxn>
                  <a:cxn ang="0">
                    <a:pos x="174" y="22"/>
                  </a:cxn>
                  <a:cxn ang="0">
                    <a:pos x="144" y="13"/>
                  </a:cxn>
                  <a:cxn ang="0">
                    <a:pos x="105" y="3"/>
                  </a:cxn>
                  <a:cxn ang="0">
                    <a:pos x="71" y="0"/>
                  </a:cxn>
                  <a:cxn ang="0">
                    <a:pos x="21" y="12"/>
                  </a:cxn>
                  <a:cxn ang="0">
                    <a:pos x="0" y="43"/>
                  </a:cxn>
                </a:cxnLst>
                <a:rect l="0" t="0" r="r" b="b"/>
                <a:pathLst>
                  <a:path w="200" h="67">
                    <a:moveTo>
                      <a:pt x="0" y="43"/>
                    </a:moveTo>
                    <a:lnTo>
                      <a:pt x="41" y="63"/>
                    </a:lnTo>
                    <a:lnTo>
                      <a:pt x="74" y="67"/>
                    </a:lnTo>
                    <a:lnTo>
                      <a:pt x="125" y="67"/>
                    </a:lnTo>
                    <a:lnTo>
                      <a:pt x="167" y="67"/>
                    </a:lnTo>
                    <a:lnTo>
                      <a:pt x="200" y="49"/>
                    </a:lnTo>
                    <a:lnTo>
                      <a:pt x="174" y="22"/>
                    </a:lnTo>
                    <a:lnTo>
                      <a:pt x="144" y="13"/>
                    </a:lnTo>
                    <a:lnTo>
                      <a:pt x="105" y="3"/>
                    </a:lnTo>
                    <a:lnTo>
                      <a:pt x="71" y="0"/>
                    </a:lnTo>
                    <a:lnTo>
                      <a:pt x="21" y="12"/>
                    </a:lnTo>
                    <a:lnTo>
                      <a:pt x="0" y="43"/>
                    </a:lnTo>
                    <a:close/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0" name="Oval 30"/>
            <p:cNvSpPr>
              <a:spLocks noChangeArrowheads="1"/>
            </p:cNvSpPr>
            <p:nvPr/>
          </p:nvSpPr>
          <p:spPr bwMode="auto">
            <a:xfrm>
              <a:off x="3797300" y="3190875"/>
              <a:ext cx="1830388" cy="87788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>
              <a:off x="3849329" y="3303638"/>
              <a:ext cx="176981" cy="176981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" name="Oval 91"/>
            <p:cNvSpPr/>
            <p:nvPr/>
          </p:nvSpPr>
          <p:spPr>
            <a:xfrm>
              <a:off x="5181600" y="3175819"/>
              <a:ext cx="176981" cy="176981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Oval 92"/>
            <p:cNvSpPr/>
            <p:nvPr/>
          </p:nvSpPr>
          <p:spPr>
            <a:xfrm>
              <a:off x="4994788" y="3962400"/>
              <a:ext cx="176981" cy="176981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855406" y="1847950"/>
            <a:ext cx="3833916" cy="2284209"/>
            <a:chOff x="3292475" y="2144713"/>
            <a:chExt cx="4449763" cy="2651125"/>
          </a:xfrm>
        </p:grpSpPr>
        <p:grpSp>
          <p:nvGrpSpPr>
            <p:cNvPr id="28" name="Group 22"/>
            <p:cNvGrpSpPr>
              <a:grpSpLocks/>
            </p:cNvGrpSpPr>
            <p:nvPr/>
          </p:nvGrpSpPr>
          <p:grpSpPr bwMode="auto">
            <a:xfrm>
              <a:off x="3292475" y="2144713"/>
              <a:ext cx="4449763" cy="2651125"/>
              <a:chOff x="2074" y="1351"/>
              <a:chExt cx="2803" cy="1670"/>
            </a:xfrm>
          </p:grpSpPr>
          <p:sp>
            <p:nvSpPr>
              <p:cNvPr id="29" name="Freeform 23"/>
              <p:cNvSpPr>
                <a:spLocks/>
              </p:cNvSpPr>
              <p:nvPr/>
            </p:nvSpPr>
            <p:spPr bwMode="auto">
              <a:xfrm>
                <a:off x="2074" y="1351"/>
                <a:ext cx="2803" cy="1670"/>
              </a:xfrm>
              <a:custGeom>
                <a:avLst/>
                <a:gdLst/>
                <a:ahLst/>
                <a:cxnLst>
                  <a:cxn ang="0">
                    <a:pos x="3" y="108"/>
                  </a:cxn>
                  <a:cxn ang="0">
                    <a:pos x="0" y="195"/>
                  </a:cxn>
                  <a:cxn ang="0">
                    <a:pos x="20" y="246"/>
                  </a:cxn>
                  <a:cxn ang="0">
                    <a:pos x="48" y="305"/>
                  </a:cxn>
                  <a:cxn ang="0">
                    <a:pos x="107" y="359"/>
                  </a:cxn>
                  <a:cxn ang="0">
                    <a:pos x="179" y="426"/>
                  </a:cxn>
                  <a:cxn ang="0">
                    <a:pos x="272" y="471"/>
                  </a:cxn>
                  <a:cxn ang="0">
                    <a:pos x="410" y="513"/>
                  </a:cxn>
                  <a:cxn ang="0">
                    <a:pos x="551" y="555"/>
                  </a:cxn>
                  <a:cxn ang="0">
                    <a:pos x="699" y="573"/>
                  </a:cxn>
                  <a:cxn ang="0">
                    <a:pos x="885" y="579"/>
                  </a:cxn>
                  <a:cxn ang="0">
                    <a:pos x="1041" y="551"/>
                  </a:cxn>
                  <a:cxn ang="0">
                    <a:pos x="1130" y="488"/>
                  </a:cxn>
                  <a:cxn ang="0">
                    <a:pos x="1151" y="425"/>
                  </a:cxn>
                  <a:cxn ang="0">
                    <a:pos x="1148" y="354"/>
                  </a:cxn>
                  <a:cxn ang="0">
                    <a:pos x="1116" y="279"/>
                  </a:cxn>
                  <a:cxn ang="0">
                    <a:pos x="1044" y="215"/>
                  </a:cxn>
                  <a:cxn ang="0">
                    <a:pos x="924" y="182"/>
                  </a:cxn>
                  <a:cxn ang="0">
                    <a:pos x="767" y="159"/>
                  </a:cxn>
                  <a:cxn ang="0">
                    <a:pos x="615" y="119"/>
                  </a:cxn>
                  <a:cxn ang="0">
                    <a:pos x="477" y="54"/>
                  </a:cxn>
                  <a:cxn ang="0">
                    <a:pos x="348" y="15"/>
                  </a:cxn>
                  <a:cxn ang="0">
                    <a:pos x="231" y="0"/>
                  </a:cxn>
                  <a:cxn ang="0">
                    <a:pos x="111" y="14"/>
                  </a:cxn>
                  <a:cxn ang="0">
                    <a:pos x="45" y="53"/>
                  </a:cxn>
                  <a:cxn ang="0">
                    <a:pos x="3" y="108"/>
                  </a:cxn>
                </a:cxnLst>
                <a:rect l="0" t="0" r="r" b="b"/>
                <a:pathLst>
                  <a:path w="1151" h="579">
                    <a:moveTo>
                      <a:pt x="3" y="108"/>
                    </a:moveTo>
                    <a:cubicBezTo>
                      <a:pt x="2" y="139"/>
                      <a:pt x="0" y="162"/>
                      <a:pt x="0" y="195"/>
                    </a:cubicBezTo>
                    <a:lnTo>
                      <a:pt x="20" y="246"/>
                    </a:lnTo>
                    <a:lnTo>
                      <a:pt x="48" y="305"/>
                    </a:lnTo>
                    <a:lnTo>
                      <a:pt x="107" y="359"/>
                    </a:lnTo>
                    <a:lnTo>
                      <a:pt x="179" y="426"/>
                    </a:lnTo>
                    <a:lnTo>
                      <a:pt x="272" y="471"/>
                    </a:lnTo>
                    <a:lnTo>
                      <a:pt x="410" y="513"/>
                    </a:lnTo>
                    <a:lnTo>
                      <a:pt x="551" y="555"/>
                    </a:lnTo>
                    <a:lnTo>
                      <a:pt x="699" y="573"/>
                    </a:lnTo>
                    <a:lnTo>
                      <a:pt x="885" y="579"/>
                    </a:lnTo>
                    <a:lnTo>
                      <a:pt x="1041" y="551"/>
                    </a:lnTo>
                    <a:lnTo>
                      <a:pt x="1130" y="488"/>
                    </a:lnTo>
                    <a:lnTo>
                      <a:pt x="1151" y="425"/>
                    </a:lnTo>
                    <a:lnTo>
                      <a:pt x="1148" y="354"/>
                    </a:lnTo>
                    <a:lnTo>
                      <a:pt x="1116" y="279"/>
                    </a:lnTo>
                    <a:lnTo>
                      <a:pt x="1044" y="215"/>
                    </a:lnTo>
                    <a:lnTo>
                      <a:pt x="924" y="182"/>
                    </a:lnTo>
                    <a:lnTo>
                      <a:pt x="767" y="159"/>
                    </a:lnTo>
                    <a:lnTo>
                      <a:pt x="615" y="119"/>
                    </a:lnTo>
                    <a:lnTo>
                      <a:pt x="477" y="54"/>
                    </a:lnTo>
                    <a:lnTo>
                      <a:pt x="348" y="15"/>
                    </a:lnTo>
                    <a:lnTo>
                      <a:pt x="231" y="0"/>
                    </a:lnTo>
                    <a:lnTo>
                      <a:pt x="111" y="14"/>
                    </a:lnTo>
                    <a:lnTo>
                      <a:pt x="45" y="53"/>
                    </a:lnTo>
                    <a:lnTo>
                      <a:pt x="3" y="108"/>
                    </a:lnTo>
                    <a:close/>
                  </a:path>
                </a:pathLst>
              </a:custGeom>
              <a:solidFill>
                <a:schemeClr val="hlink"/>
              </a:solidFill>
              <a:ln w="285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" name="Freeform 24"/>
              <p:cNvSpPr>
                <a:spLocks/>
              </p:cNvSpPr>
              <p:nvPr/>
            </p:nvSpPr>
            <p:spPr bwMode="auto">
              <a:xfrm>
                <a:off x="3823" y="2283"/>
                <a:ext cx="458" cy="166"/>
              </a:xfrm>
              <a:custGeom>
                <a:avLst/>
                <a:gdLst/>
                <a:ahLst/>
                <a:cxnLst>
                  <a:cxn ang="0">
                    <a:pos x="2" y="34"/>
                  </a:cxn>
                  <a:cxn ang="0">
                    <a:pos x="16" y="40"/>
                  </a:cxn>
                  <a:cxn ang="0">
                    <a:pos x="34" y="52"/>
                  </a:cxn>
                  <a:cxn ang="0">
                    <a:pos x="65" y="58"/>
                  </a:cxn>
                  <a:cxn ang="0">
                    <a:pos x="167" y="57"/>
                  </a:cxn>
                  <a:cxn ang="0">
                    <a:pos x="188" y="45"/>
                  </a:cxn>
                  <a:cxn ang="0">
                    <a:pos x="149" y="12"/>
                  </a:cxn>
                  <a:cxn ang="0">
                    <a:pos x="122" y="6"/>
                  </a:cxn>
                  <a:cxn ang="0">
                    <a:pos x="76" y="0"/>
                  </a:cxn>
                  <a:cxn ang="0">
                    <a:pos x="5" y="21"/>
                  </a:cxn>
                  <a:cxn ang="0">
                    <a:pos x="2" y="34"/>
                  </a:cxn>
                </a:cxnLst>
                <a:rect l="0" t="0" r="r" b="b"/>
                <a:pathLst>
                  <a:path w="188" h="58">
                    <a:moveTo>
                      <a:pt x="2" y="34"/>
                    </a:moveTo>
                    <a:cubicBezTo>
                      <a:pt x="7" y="36"/>
                      <a:pt x="10" y="39"/>
                      <a:pt x="16" y="40"/>
                    </a:cubicBezTo>
                    <a:cubicBezTo>
                      <a:pt x="18" y="48"/>
                      <a:pt x="26" y="51"/>
                      <a:pt x="34" y="52"/>
                    </a:cubicBezTo>
                    <a:cubicBezTo>
                      <a:pt x="44" y="57"/>
                      <a:pt x="54" y="57"/>
                      <a:pt x="65" y="58"/>
                    </a:cubicBezTo>
                    <a:cubicBezTo>
                      <a:pt x="99" y="58"/>
                      <a:pt x="133" y="58"/>
                      <a:pt x="167" y="57"/>
                    </a:cubicBezTo>
                    <a:cubicBezTo>
                      <a:pt x="175" y="57"/>
                      <a:pt x="188" y="45"/>
                      <a:pt x="188" y="45"/>
                    </a:cubicBezTo>
                    <a:cubicBezTo>
                      <a:pt x="185" y="29"/>
                      <a:pt x="165" y="15"/>
                      <a:pt x="149" y="12"/>
                    </a:cubicBezTo>
                    <a:cubicBezTo>
                      <a:pt x="138" y="6"/>
                      <a:pt x="139" y="7"/>
                      <a:pt x="122" y="6"/>
                    </a:cubicBezTo>
                    <a:cubicBezTo>
                      <a:pt x="108" y="1"/>
                      <a:pt x="91" y="1"/>
                      <a:pt x="76" y="0"/>
                    </a:cubicBezTo>
                    <a:cubicBezTo>
                      <a:pt x="47" y="1"/>
                      <a:pt x="29" y="7"/>
                      <a:pt x="5" y="21"/>
                    </a:cubicBezTo>
                    <a:cubicBezTo>
                      <a:pt x="0" y="27"/>
                      <a:pt x="2" y="23"/>
                      <a:pt x="2" y="3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Freeform 25"/>
              <p:cNvSpPr>
                <a:spLocks/>
              </p:cNvSpPr>
              <p:nvPr/>
            </p:nvSpPr>
            <p:spPr bwMode="auto">
              <a:xfrm>
                <a:off x="2420" y="1731"/>
                <a:ext cx="536" cy="211"/>
              </a:xfrm>
              <a:custGeom>
                <a:avLst/>
                <a:gdLst/>
                <a:ahLst/>
                <a:cxnLst>
                  <a:cxn ang="0">
                    <a:pos x="8" y="41"/>
                  </a:cxn>
                  <a:cxn ang="0">
                    <a:pos x="32" y="51"/>
                  </a:cxn>
                  <a:cxn ang="0">
                    <a:pos x="50" y="57"/>
                  </a:cxn>
                  <a:cxn ang="0">
                    <a:pos x="76" y="63"/>
                  </a:cxn>
                  <a:cxn ang="0">
                    <a:pos x="136" y="69"/>
                  </a:cxn>
                  <a:cxn ang="0">
                    <a:pos x="220" y="56"/>
                  </a:cxn>
                  <a:cxn ang="0">
                    <a:pos x="170" y="11"/>
                  </a:cxn>
                  <a:cxn ang="0">
                    <a:pos x="149" y="0"/>
                  </a:cxn>
                  <a:cxn ang="0">
                    <a:pos x="47" y="12"/>
                  </a:cxn>
                  <a:cxn ang="0">
                    <a:pos x="17" y="24"/>
                  </a:cxn>
                  <a:cxn ang="0">
                    <a:pos x="8" y="41"/>
                  </a:cxn>
                </a:cxnLst>
                <a:rect l="0" t="0" r="r" b="b"/>
                <a:pathLst>
                  <a:path w="220" h="73">
                    <a:moveTo>
                      <a:pt x="8" y="41"/>
                    </a:moveTo>
                    <a:cubicBezTo>
                      <a:pt x="17" y="44"/>
                      <a:pt x="23" y="50"/>
                      <a:pt x="32" y="51"/>
                    </a:cubicBezTo>
                    <a:cubicBezTo>
                      <a:pt x="38" y="54"/>
                      <a:pt x="43" y="56"/>
                      <a:pt x="50" y="57"/>
                    </a:cubicBezTo>
                    <a:cubicBezTo>
                      <a:pt x="58" y="60"/>
                      <a:pt x="67" y="62"/>
                      <a:pt x="76" y="63"/>
                    </a:cubicBezTo>
                    <a:cubicBezTo>
                      <a:pt x="105" y="73"/>
                      <a:pt x="86" y="68"/>
                      <a:pt x="136" y="69"/>
                    </a:cubicBezTo>
                    <a:cubicBezTo>
                      <a:pt x="188" y="68"/>
                      <a:pt x="180" y="64"/>
                      <a:pt x="220" y="56"/>
                    </a:cubicBezTo>
                    <a:cubicBezTo>
                      <a:pt x="198" y="47"/>
                      <a:pt x="195" y="15"/>
                      <a:pt x="170" y="11"/>
                    </a:cubicBezTo>
                    <a:cubicBezTo>
                      <a:pt x="164" y="6"/>
                      <a:pt x="156" y="3"/>
                      <a:pt x="149" y="0"/>
                    </a:cubicBezTo>
                    <a:cubicBezTo>
                      <a:pt x="113" y="2"/>
                      <a:pt x="82" y="5"/>
                      <a:pt x="47" y="12"/>
                    </a:cubicBezTo>
                    <a:cubicBezTo>
                      <a:pt x="38" y="16"/>
                      <a:pt x="27" y="22"/>
                      <a:pt x="17" y="24"/>
                    </a:cubicBezTo>
                    <a:cubicBezTo>
                      <a:pt x="12" y="27"/>
                      <a:pt x="0" y="36"/>
                      <a:pt x="8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Freeform 26"/>
              <p:cNvSpPr>
                <a:spLocks/>
              </p:cNvSpPr>
              <p:nvPr/>
            </p:nvSpPr>
            <p:spPr bwMode="auto">
              <a:xfrm>
                <a:off x="3628" y="2274"/>
                <a:ext cx="871" cy="19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3" y="57"/>
                  </a:cxn>
                  <a:cxn ang="0">
                    <a:pos x="181" y="64"/>
                  </a:cxn>
                  <a:cxn ang="0">
                    <a:pos x="256" y="58"/>
                  </a:cxn>
                  <a:cxn ang="0">
                    <a:pos x="358" y="4"/>
                  </a:cxn>
                </a:cxnLst>
                <a:rect l="0" t="0" r="r" b="b"/>
                <a:pathLst>
                  <a:path w="358" h="68">
                    <a:moveTo>
                      <a:pt x="0" y="0"/>
                    </a:moveTo>
                    <a:cubicBezTo>
                      <a:pt x="36" y="23"/>
                      <a:pt x="73" y="46"/>
                      <a:pt x="103" y="57"/>
                    </a:cubicBezTo>
                    <a:cubicBezTo>
                      <a:pt x="133" y="68"/>
                      <a:pt x="156" y="64"/>
                      <a:pt x="181" y="64"/>
                    </a:cubicBezTo>
                    <a:cubicBezTo>
                      <a:pt x="206" y="64"/>
                      <a:pt x="227" y="68"/>
                      <a:pt x="256" y="58"/>
                    </a:cubicBezTo>
                    <a:cubicBezTo>
                      <a:pt x="285" y="48"/>
                      <a:pt x="321" y="26"/>
                      <a:pt x="358" y="4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Freeform 27"/>
              <p:cNvSpPr>
                <a:spLocks/>
              </p:cNvSpPr>
              <p:nvPr/>
            </p:nvSpPr>
            <p:spPr bwMode="auto">
              <a:xfrm>
                <a:off x="2424" y="1723"/>
                <a:ext cx="539" cy="161"/>
              </a:xfrm>
              <a:custGeom>
                <a:avLst/>
                <a:gdLst/>
                <a:ahLst/>
                <a:cxnLst>
                  <a:cxn ang="0">
                    <a:pos x="0" y="44"/>
                  </a:cxn>
                  <a:cxn ang="0">
                    <a:pos x="30" y="18"/>
                  </a:cxn>
                  <a:cxn ang="0">
                    <a:pos x="69" y="8"/>
                  </a:cxn>
                  <a:cxn ang="0">
                    <a:pos x="107" y="3"/>
                  </a:cxn>
                  <a:cxn ang="0">
                    <a:pos x="161" y="2"/>
                  </a:cxn>
                  <a:cxn ang="0">
                    <a:pos x="189" y="15"/>
                  </a:cxn>
                  <a:cxn ang="0">
                    <a:pos x="221" y="56"/>
                  </a:cxn>
                </a:cxnLst>
                <a:rect l="0" t="0" r="r" b="b"/>
                <a:pathLst>
                  <a:path w="221" h="56">
                    <a:moveTo>
                      <a:pt x="0" y="44"/>
                    </a:moveTo>
                    <a:cubicBezTo>
                      <a:pt x="9" y="34"/>
                      <a:pt x="18" y="24"/>
                      <a:pt x="30" y="18"/>
                    </a:cubicBezTo>
                    <a:cubicBezTo>
                      <a:pt x="42" y="12"/>
                      <a:pt x="56" y="10"/>
                      <a:pt x="69" y="8"/>
                    </a:cubicBezTo>
                    <a:cubicBezTo>
                      <a:pt x="82" y="6"/>
                      <a:pt x="92" y="4"/>
                      <a:pt x="107" y="3"/>
                    </a:cubicBezTo>
                    <a:cubicBezTo>
                      <a:pt x="122" y="2"/>
                      <a:pt x="147" y="0"/>
                      <a:pt x="161" y="2"/>
                    </a:cubicBezTo>
                    <a:cubicBezTo>
                      <a:pt x="175" y="4"/>
                      <a:pt x="179" y="6"/>
                      <a:pt x="189" y="15"/>
                    </a:cubicBezTo>
                    <a:cubicBezTo>
                      <a:pt x="199" y="24"/>
                      <a:pt x="216" y="49"/>
                      <a:pt x="221" y="56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" name="Freeform 28"/>
              <p:cNvSpPr>
                <a:spLocks/>
              </p:cNvSpPr>
              <p:nvPr/>
            </p:nvSpPr>
            <p:spPr bwMode="auto">
              <a:xfrm>
                <a:off x="2264" y="1737"/>
                <a:ext cx="869" cy="18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6" y="33"/>
                  </a:cxn>
                  <a:cxn ang="0">
                    <a:pos x="71" y="40"/>
                  </a:cxn>
                  <a:cxn ang="0">
                    <a:pos x="129" y="58"/>
                  </a:cxn>
                  <a:cxn ang="0">
                    <a:pos x="180" y="63"/>
                  </a:cxn>
                  <a:cxn ang="0">
                    <a:pos x="236" y="60"/>
                  </a:cxn>
                  <a:cxn ang="0">
                    <a:pos x="293" y="42"/>
                  </a:cxn>
                  <a:cxn ang="0">
                    <a:pos x="335" y="18"/>
                  </a:cxn>
                  <a:cxn ang="0">
                    <a:pos x="342" y="12"/>
                  </a:cxn>
                  <a:cxn ang="0">
                    <a:pos x="347" y="10"/>
                  </a:cxn>
                  <a:cxn ang="0">
                    <a:pos x="357" y="4"/>
                  </a:cxn>
                </a:cxnLst>
                <a:rect l="0" t="0" r="r" b="b"/>
                <a:pathLst>
                  <a:path w="357" h="65">
                    <a:moveTo>
                      <a:pt x="0" y="0"/>
                    </a:moveTo>
                    <a:cubicBezTo>
                      <a:pt x="12" y="16"/>
                      <a:pt x="37" y="27"/>
                      <a:pt x="56" y="33"/>
                    </a:cubicBezTo>
                    <a:cubicBezTo>
                      <a:pt x="61" y="37"/>
                      <a:pt x="65" y="39"/>
                      <a:pt x="71" y="40"/>
                    </a:cubicBezTo>
                    <a:cubicBezTo>
                      <a:pt x="87" y="52"/>
                      <a:pt x="109" y="56"/>
                      <a:pt x="129" y="58"/>
                    </a:cubicBezTo>
                    <a:cubicBezTo>
                      <a:pt x="147" y="62"/>
                      <a:pt x="159" y="62"/>
                      <a:pt x="180" y="63"/>
                    </a:cubicBezTo>
                    <a:cubicBezTo>
                      <a:pt x="199" y="62"/>
                      <a:pt x="218" y="65"/>
                      <a:pt x="236" y="60"/>
                    </a:cubicBezTo>
                    <a:cubicBezTo>
                      <a:pt x="255" y="55"/>
                      <a:pt x="274" y="46"/>
                      <a:pt x="293" y="42"/>
                    </a:cubicBezTo>
                    <a:cubicBezTo>
                      <a:pt x="306" y="32"/>
                      <a:pt x="321" y="26"/>
                      <a:pt x="335" y="18"/>
                    </a:cubicBezTo>
                    <a:cubicBezTo>
                      <a:pt x="338" y="16"/>
                      <a:pt x="339" y="14"/>
                      <a:pt x="342" y="12"/>
                    </a:cubicBezTo>
                    <a:cubicBezTo>
                      <a:pt x="343" y="11"/>
                      <a:pt x="345" y="11"/>
                      <a:pt x="347" y="10"/>
                    </a:cubicBezTo>
                    <a:cubicBezTo>
                      <a:pt x="350" y="8"/>
                      <a:pt x="357" y="4"/>
                      <a:pt x="357" y="4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" name="Freeform 29"/>
              <p:cNvSpPr>
                <a:spLocks/>
              </p:cNvSpPr>
              <p:nvPr/>
            </p:nvSpPr>
            <p:spPr bwMode="auto">
              <a:xfrm>
                <a:off x="3827" y="2266"/>
                <a:ext cx="488" cy="193"/>
              </a:xfrm>
              <a:custGeom>
                <a:avLst/>
                <a:gdLst/>
                <a:ahLst/>
                <a:cxnLst>
                  <a:cxn ang="0">
                    <a:pos x="0" y="43"/>
                  </a:cxn>
                  <a:cxn ang="0">
                    <a:pos x="41" y="63"/>
                  </a:cxn>
                  <a:cxn ang="0">
                    <a:pos x="74" y="67"/>
                  </a:cxn>
                  <a:cxn ang="0">
                    <a:pos x="125" y="67"/>
                  </a:cxn>
                  <a:cxn ang="0">
                    <a:pos x="167" y="67"/>
                  </a:cxn>
                  <a:cxn ang="0">
                    <a:pos x="200" y="49"/>
                  </a:cxn>
                  <a:cxn ang="0">
                    <a:pos x="174" y="22"/>
                  </a:cxn>
                  <a:cxn ang="0">
                    <a:pos x="144" y="13"/>
                  </a:cxn>
                  <a:cxn ang="0">
                    <a:pos x="105" y="3"/>
                  </a:cxn>
                  <a:cxn ang="0">
                    <a:pos x="71" y="0"/>
                  </a:cxn>
                  <a:cxn ang="0">
                    <a:pos x="21" y="12"/>
                  </a:cxn>
                  <a:cxn ang="0">
                    <a:pos x="0" y="43"/>
                  </a:cxn>
                </a:cxnLst>
                <a:rect l="0" t="0" r="r" b="b"/>
                <a:pathLst>
                  <a:path w="200" h="67">
                    <a:moveTo>
                      <a:pt x="0" y="43"/>
                    </a:moveTo>
                    <a:lnTo>
                      <a:pt x="41" y="63"/>
                    </a:lnTo>
                    <a:lnTo>
                      <a:pt x="74" y="67"/>
                    </a:lnTo>
                    <a:lnTo>
                      <a:pt x="125" y="67"/>
                    </a:lnTo>
                    <a:lnTo>
                      <a:pt x="167" y="67"/>
                    </a:lnTo>
                    <a:lnTo>
                      <a:pt x="200" y="49"/>
                    </a:lnTo>
                    <a:lnTo>
                      <a:pt x="174" y="22"/>
                    </a:lnTo>
                    <a:lnTo>
                      <a:pt x="144" y="13"/>
                    </a:lnTo>
                    <a:lnTo>
                      <a:pt x="105" y="3"/>
                    </a:lnTo>
                    <a:lnTo>
                      <a:pt x="71" y="0"/>
                    </a:lnTo>
                    <a:lnTo>
                      <a:pt x="21" y="12"/>
                    </a:lnTo>
                    <a:lnTo>
                      <a:pt x="0" y="43"/>
                    </a:lnTo>
                    <a:close/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6" name="Oval 30"/>
            <p:cNvSpPr>
              <a:spLocks noChangeArrowheads="1"/>
            </p:cNvSpPr>
            <p:nvPr/>
          </p:nvSpPr>
          <p:spPr bwMode="auto">
            <a:xfrm>
              <a:off x="3797300" y="3190875"/>
              <a:ext cx="1830388" cy="87788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3849329" y="3303638"/>
              <a:ext cx="176981" cy="176981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5181600" y="3175819"/>
              <a:ext cx="176981" cy="176981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4994788" y="3962400"/>
              <a:ext cx="176981" cy="176981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7" name="Freeform 86"/>
          <p:cNvSpPr/>
          <p:nvPr/>
        </p:nvSpPr>
        <p:spPr>
          <a:xfrm>
            <a:off x="1061883" y="3436374"/>
            <a:ext cx="1253613" cy="575187"/>
          </a:xfrm>
          <a:custGeom>
            <a:avLst/>
            <a:gdLst>
              <a:gd name="connsiteX0" fmla="*/ 0 w 412955"/>
              <a:gd name="connsiteY0" fmla="*/ 870155 h 1002891"/>
              <a:gd name="connsiteX1" fmla="*/ 412955 w 412955"/>
              <a:gd name="connsiteY1" fmla="*/ 0 h 1002891"/>
              <a:gd name="connsiteX2" fmla="*/ 44245 w 412955"/>
              <a:gd name="connsiteY2" fmla="*/ 1002891 h 1002891"/>
              <a:gd name="connsiteX3" fmla="*/ 0 w 412955"/>
              <a:gd name="connsiteY3" fmla="*/ 870155 h 1002891"/>
              <a:gd name="connsiteX0" fmla="*/ 0 w 412955"/>
              <a:gd name="connsiteY0" fmla="*/ 870155 h 971222"/>
              <a:gd name="connsiteX1" fmla="*/ 412955 w 412955"/>
              <a:gd name="connsiteY1" fmla="*/ 0 h 971222"/>
              <a:gd name="connsiteX2" fmla="*/ 11297 w 412955"/>
              <a:gd name="connsiteY2" fmla="*/ 971222 h 971222"/>
              <a:gd name="connsiteX3" fmla="*/ 0 w 412955"/>
              <a:gd name="connsiteY3" fmla="*/ 870155 h 971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955" h="971222">
                <a:moveTo>
                  <a:pt x="0" y="870155"/>
                </a:moveTo>
                <a:lnTo>
                  <a:pt x="412955" y="0"/>
                </a:lnTo>
                <a:lnTo>
                  <a:pt x="11297" y="971222"/>
                </a:lnTo>
                <a:lnTo>
                  <a:pt x="0" y="870155"/>
                </a:lnTo>
                <a:close/>
              </a:path>
            </a:pathLst>
          </a:custGeom>
          <a:solidFill>
            <a:schemeClr val="tx1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5" name="Freeform 84"/>
          <p:cNvSpPr/>
          <p:nvPr/>
        </p:nvSpPr>
        <p:spPr>
          <a:xfrm>
            <a:off x="1917290" y="3480619"/>
            <a:ext cx="412955" cy="1002891"/>
          </a:xfrm>
          <a:custGeom>
            <a:avLst/>
            <a:gdLst>
              <a:gd name="connsiteX0" fmla="*/ 0 w 412955"/>
              <a:gd name="connsiteY0" fmla="*/ 870155 h 1002891"/>
              <a:gd name="connsiteX1" fmla="*/ 412955 w 412955"/>
              <a:gd name="connsiteY1" fmla="*/ 0 h 1002891"/>
              <a:gd name="connsiteX2" fmla="*/ 44245 w 412955"/>
              <a:gd name="connsiteY2" fmla="*/ 1002891 h 1002891"/>
              <a:gd name="connsiteX3" fmla="*/ 0 w 412955"/>
              <a:gd name="connsiteY3" fmla="*/ 870155 h 1002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955" h="1002891">
                <a:moveTo>
                  <a:pt x="0" y="870155"/>
                </a:moveTo>
                <a:lnTo>
                  <a:pt x="412955" y="0"/>
                </a:lnTo>
                <a:lnTo>
                  <a:pt x="44245" y="1002891"/>
                </a:lnTo>
                <a:lnTo>
                  <a:pt x="0" y="870155"/>
                </a:lnTo>
                <a:close/>
              </a:path>
            </a:pathLst>
          </a:custGeom>
          <a:solidFill>
            <a:schemeClr val="tx1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FA6C-B561-4003-AF36-660E1174C288}" type="datetime5">
              <a:rPr lang="en-US"/>
              <a:pPr/>
              <a:t>17-Feb-15</a:t>
            </a:fld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41A96B2A-A03D-4E4B-B6EC-6D4E010B003D}" type="slidenum">
              <a:rPr lang="en-US" sz="1600">
                <a:latin typeface="Arial" pitchFamily="34" charset="0"/>
                <a:cs typeface="Arial" pitchFamily="34" charset="0"/>
              </a:rPr>
              <a:pPr/>
              <a:t>106</a:t>
            </a:fld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One Rendez-Vous Point</a:t>
            </a: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2661671" y="2045123"/>
            <a:ext cx="98456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Input</a:t>
            </a:r>
          </a:p>
        </p:txBody>
      </p:sp>
      <p:sp>
        <p:nvSpPr>
          <p:cNvPr id="41" name="Text Box 122"/>
          <p:cNvSpPr txBox="1">
            <a:spLocks noChangeArrowheads="1"/>
          </p:cNvSpPr>
          <p:nvPr/>
        </p:nvSpPr>
        <p:spPr bwMode="auto">
          <a:xfrm>
            <a:off x="6936893" y="3465886"/>
            <a:ext cx="126348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Output</a:t>
            </a:r>
          </a:p>
        </p:txBody>
      </p:sp>
      <p:grpSp>
        <p:nvGrpSpPr>
          <p:cNvPr id="55" name="Group 5"/>
          <p:cNvGrpSpPr>
            <a:grpSpLocks/>
          </p:cNvGrpSpPr>
          <p:nvPr/>
        </p:nvGrpSpPr>
        <p:grpSpPr bwMode="auto">
          <a:xfrm flipH="1">
            <a:off x="552450" y="3911140"/>
            <a:ext cx="939800" cy="925512"/>
            <a:chOff x="1584" y="816"/>
            <a:chExt cx="912" cy="816"/>
          </a:xfrm>
        </p:grpSpPr>
        <p:sp>
          <p:nvSpPr>
            <p:cNvPr id="56" name="Freeform 6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Freeform 7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Freeform 8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Freeform 9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/>
              <a:ahLst/>
              <a:cxnLst>
                <a:cxn ang="0">
                  <a:pos x="261" y="0"/>
                </a:cxn>
                <a:cxn ang="0">
                  <a:pos x="789" y="336"/>
                </a:cxn>
                <a:cxn ang="0">
                  <a:pos x="494" y="535"/>
                </a:cxn>
                <a:cxn ang="0">
                  <a:pos x="0" y="96"/>
                </a:cxn>
                <a:cxn ang="0">
                  <a:pos x="261" y="0"/>
                </a:cxn>
              </a:cxnLst>
              <a:rect l="0" t="0" r="r" b="b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3399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Freeform 10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491" y="432"/>
                </a:cxn>
                <a:cxn ang="0">
                  <a:pos x="484" y="567"/>
                </a:cxn>
                <a:cxn ang="0">
                  <a:pos x="0" y="119"/>
                </a:cxn>
                <a:cxn ang="0">
                  <a:pos x="11" y="0"/>
                </a:cxn>
              </a:cxnLst>
              <a:rect l="0" t="0" r="r" b="b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3399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Freeform 11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/>
              <a:ahLst/>
              <a:cxnLst>
                <a:cxn ang="0">
                  <a:pos x="304" y="0"/>
                </a:cxn>
                <a:cxn ang="0">
                  <a:pos x="304" y="96"/>
                </a:cxn>
                <a:cxn ang="0">
                  <a:pos x="0" y="327"/>
                </a:cxn>
                <a:cxn ang="0">
                  <a:pos x="18" y="181"/>
                </a:cxn>
                <a:cxn ang="0">
                  <a:pos x="304" y="0"/>
                </a:cxn>
              </a:cxnLst>
              <a:rect l="0" t="0" r="r" b="b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3399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Freeform 12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Freeform 13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Freeform 14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5" name="Group 15"/>
          <p:cNvGrpSpPr>
            <a:grpSpLocks/>
          </p:cNvGrpSpPr>
          <p:nvPr/>
        </p:nvGrpSpPr>
        <p:grpSpPr bwMode="auto">
          <a:xfrm flipH="1">
            <a:off x="906002" y="4279850"/>
            <a:ext cx="939800" cy="925512"/>
            <a:chOff x="1584" y="816"/>
            <a:chExt cx="912" cy="816"/>
          </a:xfrm>
        </p:grpSpPr>
        <p:sp>
          <p:nvSpPr>
            <p:cNvPr id="66" name="Freeform 16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Freeform 17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Freeform 18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" name="Freeform 19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/>
              <a:ahLst/>
              <a:cxnLst>
                <a:cxn ang="0">
                  <a:pos x="261" y="0"/>
                </a:cxn>
                <a:cxn ang="0">
                  <a:pos x="789" y="336"/>
                </a:cxn>
                <a:cxn ang="0">
                  <a:pos x="494" y="535"/>
                </a:cxn>
                <a:cxn ang="0">
                  <a:pos x="0" y="96"/>
                </a:cxn>
                <a:cxn ang="0">
                  <a:pos x="261" y="0"/>
                </a:cxn>
              </a:cxnLst>
              <a:rect l="0" t="0" r="r" b="b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996600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Freeform 20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491" y="432"/>
                </a:cxn>
                <a:cxn ang="0">
                  <a:pos x="484" y="567"/>
                </a:cxn>
                <a:cxn ang="0">
                  <a:pos x="0" y="119"/>
                </a:cxn>
                <a:cxn ang="0">
                  <a:pos x="11" y="0"/>
                </a:cxn>
              </a:cxnLst>
              <a:rect l="0" t="0" r="r" b="b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996600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" name="Freeform 21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/>
              <a:ahLst/>
              <a:cxnLst>
                <a:cxn ang="0">
                  <a:pos x="304" y="0"/>
                </a:cxn>
                <a:cxn ang="0">
                  <a:pos x="304" y="96"/>
                </a:cxn>
                <a:cxn ang="0">
                  <a:pos x="0" y="327"/>
                </a:cxn>
                <a:cxn ang="0">
                  <a:pos x="18" y="181"/>
                </a:cxn>
                <a:cxn ang="0">
                  <a:pos x="304" y="0"/>
                </a:cxn>
              </a:cxnLst>
              <a:rect l="0" t="0" r="r" b="b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96600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" name="Freeform 22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" name="Freeform 23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" name="Freeform 24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5" name="Group 25"/>
          <p:cNvGrpSpPr>
            <a:grpSpLocks/>
          </p:cNvGrpSpPr>
          <p:nvPr/>
        </p:nvGrpSpPr>
        <p:grpSpPr bwMode="auto">
          <a:xfrm flipH="1">
            <a:off x="1471766" y="4253220"/>
            <a:ext cx="939800" cy="925512"/>
            <a:chOff x="1584" y="816"/>
            <a:chExt cx="912" cy="816"/>
          </a:xfrm>
        </p:grpSpPr>
        <p:sp>
          <p:nvSpPr>
            <p:cNvPr id="76" name="Freeform 26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Freeform 27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Freeform 28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" name="Freeform 29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/>
              <a:ahLst/>
              <a:cxnLst>
                <a:cxn ang="0">
                  <a:pos x="261" y="0"/>
                </a:cxn>
                <a:cxn ang="0">
                  <a:pos x="789" y="336"/>
                </a:cxn>
                <a:cxn ang="0">
                  <a:pos x="494" y="535"/>
                </a:cxn>
                <a:cxn ang="0">
                  <a:pos x="0" y="96"/>
                </a:cxn>
                <a:cxn ang="0">
                  <a:pos x="261" y="0"/>
                </a:cxn>
              </a:cxnLst>
              <a:rect l="0" t="0" r="r" b="b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66FF33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Freeform 30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491" y="432"/>
                </a:cxn>
                <a:cxn ang="0">
                  <a:pos x="484" y="567"/>
                </a:cxn>
                <a:cxn ang="0">
                  <a:pos x="0" y="119"/>
                </a:cxn>
                <a:cxn ang="0">
                  <a:pos x="11" y="0"/>
                </a:cxn>
              </a:cxnLst>
              <a:rect l="0" t="0" r="r" b="b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66FF33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" name="Freeform 31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/>
              <a:ahLst/>
              <a:cxnLst>
                <a:cxn ang="0">
                  <a:pos x="304" y="0"/>
                </a:cxn>
                <a:cxn ang="0">
                  <a:pos x="304" y="96"/>
                </a:cxn>
                <a:cxn ang="0">
                  <a:pos x="0" y="327"/>
                </a:cxn>
                <a:cxn ang="0">
                  <a:pos x="18" y="181"/>
                </a:cxn>
                <a:cxn ang="0">
                  <a:pos x="304" y="0"/>
                </a:cxn>
              </a:cxnLst>
              <a:rect l="0" t="0" r="r" b="b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66FF33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" name="Freeform 32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Freeform 33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Freeform 34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6" name="Freeform 85"/>
          <p:cNvSpPr/>
          <p:nvPr/>
        </p:nvSpPr>
        <p:spPr>
          <a:xfrm>
            <a:off x="1435509" y="3451123"/>
            <a:ext cx="924233" cy="904569"/>
          </a:xfrm>
          <a:custGeom>
            <a:avLst/>
            <a:gdLst>
              <a:gd name="connsiteX0" fmla="*/ 0 w 412955"/>
              <a:gd name="connsiteY0" fmla="*/ 870155 h 1002891"/>
              <a:gd name="connsiteX1" fmla="*/ 412955 w 412955"/>
              <a:gd name="connsiteY1" fmla="*/ 0 h 1002891"/>
              <a:gd name="connsiteX2" fmla="*/ 44245 w 412955"/>
              <a:gd name="connsiteY2" fmla="*/ 1002891 h 1002891"/>
              <a:gd name="connsiteX3" fmla="*/ 0 w 412955"/>
              <a:gd name="connsiteY3" fmla="*/ 870155 h 1002891"/>
              <a:gd name="connsiteX0" fmla="*/ 0 w 412955"/>
              <a:gd name="connsiteY0" fmla="*/ 870155 h 971222"/>
              <a:gd name="connsiteX1" fmla="*/ 412955 w 412955"/>
              <a:gd name="connsiteY1" fmla="*/ 0 h 971222"/>
              <a:gd name="connsiteX2" fmla="*/ 11297 w 412955"/>
              <a:gd name="connsiteY2" fmla="*/ 971222 h 971222"/>
              <a:gd name="connsiteX3" fmla="*/ 0 w 412955"/>
              <a:gd name="connsiteY3" fmla="*/ 870155 h 971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955" h="971222">
                <a:moveTo>
                  <a:pt x="0" y="870155"/>
                </a:moveTo>
                <a:lnTo>
                  <a:pt x="412955" y="0"/>
                </a:lnTo>
                <a:lnTo>
                  <a:pt x="11297" y="971222"/>
                </a:lnTo>
                <a:lnTo>
                  <a:pt x="0" y="870155"/>
                </a:lnTo>
                <a:close/>
              </a:path>
            </a:pathLst>
          </a:custGeom>
          <a:solidFill>
            <a:schemeClr val="tx1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1" name="Freeform 100"/>
          <p:cNvSpPr/>
          <p:nvPr/>
        </p:nvSpPr>
        <p:spPr>
          <a:xfrm>
            <a:off x="5196348" y="4768645"/>
            <a:ext cx="1253613" cy="575187"/>
          </a:xfrm>
          <a:custGeom>
            <a:avLst/>
            <a:gdLst>
              <a:gd name="connsiteX0" fmla="*/ 0 w 412955"/>
              <a:gd name="connsiteY0" fmla="*/ 870155 h 1002891"/>
              <a:gd name="connsiteX1" fmla="*/ 412955 w 412955"/>
              <a:gd name="connsiteY1" fmla="*/ 0 h 1002891"/>
              <a:gd name="connsiteX2" fmla="*/ 44245 w 412955"/>
              <a:gd name="connsiteY2" fmla="*/ 1002891 h 1002891"/>
              <a:gd name="connsiteX3" fmla="*/ 0 w 412955"/>
              <a:gd name="connsiteY3" fmla="*/ 870155 h 1002891"/>
              <a:gd name="connsiteX0" fmla="*/ 0 w 412955"/>
              <a:gd name="connsiteY0" fmla="*/ 870155 h 971222"/>
              <a:gd name="connsiteX1" fmla="*/ 412955 w 412955"/>
              <a:gd name="connsiteY1" fmla="*/ 0 h 971222"/>
              <a:gd name="connsiteX2" fmla="*/ 11297 w 412955"/>
              <a:gd name="connsiteY2" fmla="*/ 971222 h 971222"/>
              <a:gd name="connsiteX3" fmla="*/ 0 w 412955"/>
              <a:gd name="connsiteY3" fmla="*/ 870155 h 971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955" h="971222">
                <a:moveTo>
                  <a:pt x="0" y="870155"/>
                </a:moveTo>
                <a:lnTo>
                  <a:pt x="412955" y="0"/>
                </a:lnTo>
                <a:lnTo>
                  <a:pt x="11297" y="971222"/>
                </a:lnTo>
                <a:lnTo>
                  <a:pt x="0" y="870155"/>
                </a:lnTo>
                <a:close/>
              </a:path>
            </a:pathLst>
          </a:custGeom>
          <a:solidFill>
            <a:schemeClr val="tx1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" name="Freeform 101"/>
          <p:cNvSpPr/>
          <p:nvPr/>
        </p:nvSpPr>
        <p:spPr>
          <a:xfrm>
            <a:off x="6051755" y="4812890"/>
            <a:ext cx="412955" cy="1002891"/>
          </a:xfrm>
          <a:custGeom>
            <a:avLst/>
            <a:gdLst>
              <a:gd name="connsiteX0" fmla="*/ 0 w 412955"/>
              <a:gd name="connsiteY0" fmla="*/ 870155 h 1002891"/>
              <a:gd name="connsiteX1" fmla="*/ 412955 w 412955"/>
              <a:gd name="connsiteY1" fmla="*/ 0 h 1002891"/>
              <a:gd name="connsiteX2" fmla="*/ 44245 w 412955"/>
              <a:gd name="connsiteY2" fmla="*/ 1002891 h 1002891"/>
              <a:gd name="connsiteX3" fmla="*/ 0 w 412955"/>
              <a:gd name="connsiteY3" fmla="*/ 870155 h 1002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955" h="1002891">
                <a:moveTo>
                  <a:pt x="0" y="870155"/>
                </a:moveTo>
                <a:lnTo>
                  <a:pt x="412955" y="0"/>
                </a:lnTo>
                <a:lnTo>
                  <a:pt x="44245" y="1002891"/>
                </a:lnTo>
                <a:lnTo>
                  <a:pt x="0" y="870155"/>
                </a:lnTo>
                <a:close/>
              </a:path>
            </a:pathLst>
          </a:custGeom>
          <a:solidFill>
            <a:schemeClr val="tx1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3" name="Group 5"/>
          <p:cNvGrpSpPr>
            <a:grpSpLocks/>
          </p:cNvGrpSpPr>
          <p:nvPr/>
        </p:nvGrpSpPr>
        <p:grpSpPr bwMode="auto">
          <a:xfrm flipH="1">
            <a:off x="4686915" y="5243411"/>
            <a:ext cx="939800" cy="925512"/>
            <a:chOff x="1584" y="816"/>
            <a:chExt cx="912" cy="816"/>
          </a:xfrm>
        </p:grpSpPr>
        <p:sp>
          <p:nvSpPr>
            <p:cNvPr id="104" name="Freeform 6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" name="Freeform 7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" name="Freeform 8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" name="Freeform 9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/>
              <a:ahLst/>
              <a:cxnLst>
                <a:cxn ang="0">
                  <a:pos x="261" y="0"/>
                </a:cxn>
                <a:cxn ang="0">
                  <a:pos x="789" y="336"/>
                </a:cxn>
                <a:cxn ang="0">
                  <a:pos x="494" y="535"/>
                </a:cxn>
                <a:cxn ang="0">
                  <a:pos x="0" y="96"/>
                </a:cxn>
                <a:cxn ang="0">
                  <a:pos x="261" y="0"/>
                </a:cxn>
              </a:cxnLst>
              <a:rect l="0" t="0" r="r" b="b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3399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" name="Freeform 10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491" y="432"/>
                </a:cxn>
                <a:cxn ang="0">
                  <a:pos x="484" y="567"/>
                </a:cxn>
                <a:cxn ang="0">
                  <a:pos x="0" y="119"/>
                </a:cxn>
                <a:cxn ang="0">
                  <a:pos x="11" y="0"/>
                </a:cxn>
              </a:cxnLst>
              <a:rect l="0" t="0" r="r" b="b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3399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" name="Freeform 11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/>
              <a:ahLst/>
              <a:cxnLst>
                <a:cxn ang="0">
                  <a:pos x="304" y="0"/>
                </a:cxn>
                <a:cxn ang="0">
                  <a:pos x="304" y="96"/>
                </a:cxn>
                <a:cxn ang="0">
                  <a:pos x="0" y="327"/>
                </a:cxn>
                <a:cxn ang="0">
                  <a:pos x="18" y="181"/>
                </a:cxn>
                <a:cxn ang="0">
                  <a:pos x="304" y="0"/>
                </a:cxn>
              </a:cxnLst>
              <a:rect l="0" t="0" r="r" b="b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3399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" name="Freeform 12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" name="Freeform 13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" name="Freeform 14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3" name="Group 15"/>
          <p:cNvGrpSpPr>
            <a:grpSpLocks/>
          </p:cNvGrpSpPr>
          <p:nvPr/>
        </p:nvGrpSpPr>
        <p:grpSpPr bwMode="auto">
          <a:xfrm flipH="1">
            <a:off x="5040467" y="5612121"/>
            <a:ext cx="939800" cy="925512"/>
            <a:chOff x="1584" y="816"/>
            <a:chExt cx="912" cy="816"/>
          </a:xfrm>
        </p:grpSpPr>
        <p:sp>
          <p:nvSpPr>
            <p:cNvPr id="114" name="Freeform 16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" name="Freeform 17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" name="Freeform 18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" name="Freeform 19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/>
              <a:ahLst/>
              <a:cxnLst>
                <a:cxn ang="0">
                  <a:pos x="261" y="0"/>
                </a:cxn>
                <a:cxn ang="0">
                  <a:pos x="789" y="336"/>
                </a:cxn>
                <a:cxn ang="0">
                  <a:pos x="494" y="535"/>
                </a:cxn>
                <a:cxn ang="0">
                  <a:pos x="0" y="96"/>
                </a:cxn>
                <a:cxn ang="0">
                  <a:pos x="261" y="0"/>
                </a:cxn>
              </a:cxnLst>
              <a:rect l="0" t="0" r="r" b="b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996600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8" name="Freeform 20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491" y="432"/>
                </a:cxn>
                <a:cxn ang="0">
                  <a:pos x="484" y="567"/>
                </a:cxn>
                <a:cxn ang="0">
                  <a:pos x="0" y="119"/>
                </a:cxn>
                <a:cxn ang="0">
                  <a:pos x="11" y="0"/>
                </a:cxn>
              </a:cxnLst>
              <a:rect l="0" t="0" r="r" b="b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996600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9" name="Freeform 21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/>
              <a:ahLst/>
              <a:cxnLst>
                <a:cxn ang="0">
                  <a:pos x="304" y="0"/>
                </a:cxn>
                <a:cxn ang="0">
                  <a:pos x="304" y="96"/>
                </a:cxn>
                <a:cxn ang="0">
                  <a:pos x="0" y="327"/>
                </a:cxn>
                <a:cxn ang="0">
                  <a:pos x="18" y="181"/>
                </a:cxn>
                <a:cxn ang="0">
                  <a:pos x="304" y="0"/>
                </a:cxn>
              </a:cxnLst>
              <a:rect l="0" t="0" r="r" b="b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96600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" name="Freeform 22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" name="Freeform 23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" name="Freeform 24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3" name="Group 25"/>
          <p:cNvGrpSpPr>
            <a:grpSpLocks/>
          </p:cNvGrpSpPr>
          <p:nvPr/>
        </p:nvGrpSpPr>
        <p:grpSpPr bwMode="auto">
          <a:xfrm flipH="1">
            <a:off x="5606231" y="5585491"/>
            <a:ext cx="939800" cy="925512"/>
            <a:chOff x="1584" y="816"/>
            <a:chExt cx="912" cy="816"/>
          </a:xfrm>
        </p:grpSpPr>
        <p:sp>
          <p:nvSpPr>
            <p:cNvPr id="124" name="Freeform 26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" name="Freeform 27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" name="Freeform 28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7" name="Freeform 29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/>
              <a:ahLst/>
              <a:cxnLst>
                <a:cxn ang="0">
                  <a:pos x="261" y="0"/>
                </a:cxn>
                <a:cxn ang="0">
                  <a:pos x="789" y="336"/>
                </a:cxn>
                <a:cxn ang="0">
                  <a:pos x="494" y="535"/>
                </a:cxn>
                <a:cxn ang="0">
                  <a:pos x="0" y="96"/>
                </a:cxn>
                <a:cxn ang="0">
                  <a:pos x="261" y="0"/>
                </a:cxn>
              </a:cxnLst>
              <a:rect l="0" t="0" r="r" b="b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66FF33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" name="Freeform 30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491" y="432"/>
                </a:cxn>
                <a:cxn ang="0">
                  <a:pos x="484" y="567"/>
                </a:cxn>
                <a:cxn ang="0">
                  <a:pos x="0" y="119"/>
                </a:cxn>
                <a:cxn ang="0">
                  <a:pos x="11" y="0"/>
                </a:cxn>
              </a:cxnLst>
              <a:rect l="0" t="0" r="r" b="b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66FF33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" name="Freeform 31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/>
              <a:ahLst/>
              <a:cxnLst>
                <a:cxn ang="0">
                  <a:pos x="304" y="0"/>
                </a:cxn>
                <a:cxn ang="0">
                  <a:pos x="304" y="96"/>
                </a:cxn>
                <a:cxn ang="0">
                  <a:pos x="0" y="327"/>
                </a:cxn>
                <a:cxn ang="0">
                  <a:pos x="18" y="181"/>
                </a:cxn>
                <a:cxn ang="0">
                  <a:pos x="304" y="0"/>
                </a:cxn>
              </a:cxnLst>
              <a:rect l="0" t="0" r="r" b="b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66FF33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" name="Freeform 32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1" name="Freeform 33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2" name="Freeform 34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" name="Freeform 132"/>
          <p:cNvSpPr/>
          <p:nvPr/>
        </p:nvSpPr>
        <p:spPr>
          <a:xfrm>
            <a:off x="5569974" y="4783394"/>
            <a:ext cx="924233" cy="904569"/>
          </a:xfrm>
          <a:custGeom>
            <a:avLst/>
            <a:gdLst>
              <a:gd name="connsiteX0" fmla="*/ 0 w 412955"/>
              <a:gd name="connsiteY0" fmla="*/ 870155 h 1002891"/>
              <a:gd name="connsiteX1" fmla="*/ 412955 w 412955"/>
              <a:gd name="connsiteY1" fmla="*/ 0 h 1002891"/>
              <a:gd name="connsiteX2" fmla="*/ 44245 w 412955"/>
              <a:gd name="connsiteY2" fmla="*/ 1002891 h 1002891"/>
              <a:gd name="connsiteX3" fmla="*/ 0 w 412955"/>
              <a:gd name="connsiteY3" fmla="*/ 870155 h 1002891"/>
              <a:gd name="connsiteX0" fmla="*/ 0 w 412955"/>
              <a:gd name="connsiteY0" fmla="*/ 870155 h 971222"/>
              <a:gd name="connsiteX1" fmla="*/ 412955 w 412955"/>
              <a:gd name="connsiteY1" fmla="*/ 0 h 971222"/>
              <a:gd name="connsiteX2" fmla="*/ 11297 w 412955"/>
              <a:gd name="connsiteY2" fmla="*/ 971222 h 971222"/>
              <a:gd name="connsiteX3" fmla="*/ 0 w 412955"/>
              <a:gd name="connsiteY3" fmla="*/ 870155 h 971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955" h="971222">
                <a:moveTo>
                  <a:pt x="0" y="870155"/>
                </a:moveTo>
                <a:lnTo>
                  <a:pt x="412955" y="0"/>
                </a:lnTo>
                <a:lnTo>
                  <a:pt x="11297" y="971222"/>
                </a:lnTo>
                <a:lnTo>
                  <a:pt x="0" y="870155"/>
                </a:lnTo>
                <a:close/>
              </a:path>
            </a:pathLst>
          </a:custGeom>
          <a:solidFill>
            <a:schemeClr val="tx1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024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85" grpId="0" animBg="1"/>
      <p:bldP spid="86" grpId="0" animBg="1"/>
      <p:bldP spid="101" grpId="0" animBg="1"/>
      <p:bldP spid="102" grpId="0" animBg="1"/>
      <p:bldP spid="133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7"/>
          <p:cNvGrpSpPr/>
          <p:nvPr/>
        </p:nvGrpSpPr>
        <p:grpSpPr>
          <a:xfrm>
            <a:off x="4989871" y="3180221"/>
            <a:ext cx="3833916" cy="2284209"/>
            <a:chOff x="3292475" y="2144713"/>
            <a:chExt cx="4449763" cy="2651125"/>
          </a:xfrm>
        </p:grpSpPr>
        <p:grpSp>
          <p:nvGrpSpPr>
            <p:cNvPr id="3" name="Group 22"/>
            <p:cNvGrpSpPr>
              <a:grpSpLocks/>
            </p:cNvGrpSpPr>
            <p:nvPr/>
          </p:nvGrpSpPr>
          <p:grpSpPr bwMode="auto">
            <a:xfrm>
              <a:off x="3292475" y="2144713"/>
              <a:ext cx="4449763" cy="2651125"/>
              <a:chOff x="2074" y="1351"/>
              <a:chExt cx="2803" cy="1670"/>
            </a:xfrm>
          </p:grpSpPr>
          <p:sp>
            <p:nvSpPr>
              <p:cNvPr id="94" name="Freeform 23"/>
              <p:cNvSpPr>
                <a:spLocks/>
              </p:cNvSpPr>
              <p:nvPr/>
            </p:nvSpPr>
            <p:spPr bwMode="auto">
              <a:xfrm>
                <a:off x="2074" y="1351"/>
                <a:ext cx="2803" cy="1670"/>
              </a:xfrm>
              <a:custGeom>
                <a:avLst/>
                <a:gdLst/>
                <a:ahLst/>
                <a:cxnLst>
                  <a:cxn ang="0">
                    <a:pos x="3" y="108"/>
                  </a:cxn>
                  <a:cxn ang="0">
                    <a:pos x="0" y="195"/>
                  </a:cxn>
                  <a:cxn ang="0">
                    <a:pos x="20" y="246"/>
                  </a:cxn>
                  <a:cxn ang="0">
                    <a:pos x="48" y="305"/>
                  </a:cxn>
                  <a:cxn ang="0">
                    <a:pos x="107" y="359"/>
                  </a:cxn>
                  <a:cxn ang="0">
                    <a:pos x="179" y="426"/>
                  </a:cxn>
                  <a:cxn ang="0">
                    <a:pos x="272" y="471"/>
                  </a:cxn>
                  <a:cxn ang="0">
                    <a:pos x="410" y="513"/>
                  </a:cxn>
                  <a:cxn ang="0">
                    <a:pos x="551" y="555"/>
                  </a:cxn>
                  <a:cxn ang="0">
                    <a:pos x="699" y="573"/>
                  </a:cxn>
                  <a:cxn ang="0">
                    <a:pos x="885" y="579"/>
                  </a:cxn>
                  <a:cxn ang="0">
                    <a:pos x="1041" y="551"/>
                  </a:cxn>
                  <a:cxn ang="0">
                    <a:pos x="1130" y="488"/>
                  </a:cxn>
                  <a:cxn ang="0">
                    <a:pos x="1151" y="425"/>
                  </a:cxn>
                  <a:cxn ang="0">
                    <a:pos x="1148" y="354"/>
                  </a:cxn>
                  <a:cxn ang="0">
                    <a:pos x="1116" y="279"/>
                  </a:cxn>
                  <a:cxn ang="0">
                    <a:pos x="1044" y="215"/>
                  </a:cxn>
                  <a:cxn ang="0">
                    <a:pos x="924" y="182"/>
                  </a:cxn>
                  <a:cxn ang="0">
                    <a:pos x="767" y="159"/>
                  </a:cxn>
                  <a:cxn ang="0">
                    <a:pos x="615" y="119"/>
                  </a:cxn>
                  <a:cxn ang="0">
                    <a:pos x="477" y="54"/>
                  </a:cxn>
                  <a:cxn ang="0">
                    <a:pos x="348" y="15"/>
                  </a:cxn>
                  <a:cxn ang="0">
                    <a:pos x="231" y="0"/>
                  </a:cxn>
                  <a:cxn ang="0">
                    <a:pos x="111" y="14"/>
                  </a:cxn>
                  <a:cxn ang="0">
                    <a:pos x="45" y="53"/>
                  </a:cxn>
                  <a:cxn ang="0">
                    <a:pos x="3" y="108"/>
                  </a:cxn>
                </a:cxnLst>
                <a:rect l="0" t="0" r="r" b="b"/>
                <a:pathLst>
                  <a:path w="1151" h="579">
                    <a:moveTo>
                      <a:pt x="3" y="108"/>
                    </a:moveTo>
                    <a:cubicBezTo>
                      <a:pt x="2" y="139"/>
                      <a:pt x="0" y="162"/>
                      <a:pt x="0" y="195"/>
                    </a:cubicBezTo>
                    <a:lnTo>
                      <a:pt x="20" y="246"/>
                    </a:lnTo>
                    <a:lnTo>
                      <a:pt x="48" y="305"/>
                    </a:lnTo>
                    <a:lnTo>
                      <a:pt x="107" y="359"/>
                    </a:lnTo>
                    <a:lnTo>
                      <a:pt x="179" y="426"/>
                    </a:lnTo>
                    <a:lnTo>
                      <a:pt x="272" y="471"/>
                    </a:lnTo>
                    <a:lnTo>
                      <a:pt x="410" y="513"/>
                    </a:lnTo>
                    <a:lnTo>
                      <a:pt x="551" y="555"/>
                    </a:lnTo>
                    <a:lnTo>
                      <a:pt x="699" y="573"/>
                    </a:lnTo>
                    <a:lnTo>
                      <a:pt x="885" y="579"/>
                    </a:lnTo>
                    <a:lnTo>
                      <a:pt x="1041" y="551"/>
                    </a:lnTo>
                    <a:lnTo>
                      <a:pt x="1130" y="488"/>
                    </a:lnTo>
                    <a:lnTo>
                      <a:pt x="1151" y="425"/>
                    </a:lnTo>
                    <a:lnTo>
                      <a:pt x="1148" y="354"/>
                    </a:lnTo>
                    <a:lnTo>
                      <a:pt x="1116" y="279"/>
                    </a:lnTo>
                    <a:lnTo>
                      <a:pt x="1044" y="215"/>
                    </a:lnTo>
                    <a:lnTo>
                      <a:pt x="924" y="182"/>
                    </a:lnTo>
                    <a:lnTo>
                      <a:pt x="767" y="159"/>
                    </a:lnTo>
                    <a:lnTo>
                      <a:pt x="615" y="119"/>
                    </a:lnTo>
                    <a:lnTo>
                      <a:pt x="477" y="54"/>
                    </a:lnTo>
                    <a:lnTo>
                      <a:pt x="348" y="15"/>
                    </a:lnTo>
                    <a:lnTo>
                      <a:pt x="231" y="0"/>
                    </a:lnTo>
                    <a:lnTo>
                      <a:pt x="111" y="14"/>
                    </a:lnTo>
                    <a:lnTo>
                      <a:pt x="45" y="53"/>
                    </a:lnTo>
                    <a:lnTo>
                      <a:pt x="3" y="108"/>
                    </a:lnTo>
                    <a:close/>
                  </a:path>
                </a:pathLst>
              </a:custGeom>
              <a:solidFill>
                <a:schemeClr val="hlink"/>
              </a:solidFill>
              <a:ln w="285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5" name="Freeform 24"/>
              <p:cNvSpPr>
                <a:spLocks/>
              </p:cNvSpPr>
              <p:nvPr/>
            </p:nvSpPr>
            <p:spPr bwMode="auto">
              <a:xfrm>
                <a:off x="3823" y="2283"/>
                <a:ext cx="458" cy="166"/>
              </a:xfrm>
              <a:custGeom>
                <a:avLst/>
                <a:gdLst/>
                <a:ahLst/>
                <a:cxnLst>
                  <a:cxn ang="0">
                    <a:pos x="2" y="34"/>
                  </a:cxn>
                  <a:cxn ang="0">
                    <a:pos x="16" y="40"/>
                  </a:cxn>
                  <a:cxn ang="0">
                    <a:pos x="34" y="52"/>
                  </a:cxn>
                  <a:cxn ang="0">
                    <a:pos x="65" y="58"/>
                  </a:cxn>
                  <a:cxn ang="0">
                    <a:pos x="167" y="57"/>
                  </a:cxn>
                  <a:cxn ang="0">
                    <a:pos x="188" y="45"/>
                  </a:cxn>
                  <a:cxn ang="0">
                    <a:pos x="149" y="12"/>
                  </a:cxn>
                  <a:cxn ang="0">
                    <a:pos x="122" y="6"/>
                  </a:cxn>
                  <a:cxn ang="0">
                    <a:pos x="76" y="0"/>
                  </a:cxn>
                  <a:cxn ang="0">
                    <a:pos x="5" y="21"/>
                  </a:cxn>
                  <a:cxn ang="0">
                    <a:pos x="2" y="34"/>
                  </a:cxn>
                </a:cxnLst>
                <a:rect l="0" t="0" r="r" b="b"/>
                <a:pathLst>
                  <a:path w="188" h="58">
                    <a:moveTo>
                      <a:pt x="2" y="34"/>
                    </a:moveTo>
                    <a:cubicBezTo>
                      <a:pt x="7" y="36"/>
                      <a:pt x="10" y="39"/>
                      <a:pt x="16" y="40"/>
                    </a:cubicBezTo>
                    <a:cubicBezTo>
                      <a:pt x="18" y="48"/>
                      <a:pt x="26" y="51"/>
                      <a:pt x="34" y="52"/>
                    </a:cubicBezTo>
                    <a:cubicBezTo>
                      <a:pt x="44" y="57"/>
                      <a:pt x="54" y="57"/>
                      <a:pt x="65" y="58"/>
                    </a:cubicBezTo>
                    <a:cubicBezTo>
                      <a:pt x="99" y="58"/>
                      <a:pt x="133" y="58"/>
                      <a:pt x="167" y="57"/>
                    </a:cubicBezTo>
                    <a:cubicBezTo>
                      <a:pt x="175" y="57"/>
                      <a:pt x="188" y="45"/>
                      <a:pt x="188" y="45"/>
                    </a:cubicBezTo>
                    <a:cubicBezTo>
                      <a:pt x="185" y="29"/>
                      <a:pt x="165" y="15"/>
                      <a:pt x="149" y="12"/>
                    </a:cubicBezTo>
                    <a:cubicBezTo>
                      <a:pt x="138" y="6"/>
                      <a:pt x="139" y="7"/>
                      <a:pt x="122" y="6"/>
                    </a:cubicBezTo>
                    <a:cubicBezTo>
                      <a:pt x="108" y="1"/>
                      <a:pt x="91" y="1"/>
                      <a:pt x="76" y="0"/>
                    </a:cubicBezTo>
                    <a:cubicBezTo>
                      <a:pt x="47" y="1"/>
                      <a:pt x="29" y="7"/>
                      <a:pt x="5" y="21"/>
                    </a:cubicBezTo>
                    <a:cubicBezTo>
                      <a:pt x="0" y="27"/>
                      <a:pt x="2" y="23"/>
                      <a:pt x="2" y="3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6" name="Freeform 25"/>
              <p:cNvSpPr>
                <a:spLocks/>
              </p:cNvSpPr>
              <p:nvPr/>
            </p:nvSpPr>
            <p:spPr bwMode="auto">
              <a:xfrm>
                <a:off x="2420" y="1731"/>
                <a:ext cx="536" cy="211"/>
              </a:xfrm>
              <a:custGeom>
                <a:avLst/>
                <a:gdLst/>
                <a:ahLst/>
                <a:cxnLst>
                  <a:cxn ang="0">
                    <a:pos x="8" y="41"/>
                  </a:cxn>
                  <a:cxn ang="0">
                    <a:pos x="32" y="51"/>
                  </a:cxn>
                  <a:cxn ang="0">
                    <a:pos x="50" y="57"/>
                  </a:cxn>
                  <a:cxn ang="0">
                    <a:pos x="76" y="63"/>
                  </a:cxn>
                  <a:cxn ang="0">
                    <a:pos x="136" y="69"/>
                  </a:cxn>
                  <a:cxn ang="0">
                    <a:pos x="220" y="56"/>
                  </a:cxn>
                  <a:cxn ang="0">
                    <a:pos x="170" y="11"/>
                  </a:cxn>
                  <a:cxn ang="0">
                    <a:pos x="149" y="0"/>
                  </a:cxn>
                  <a:cxn ang="0">
                    <a:pos x="47" y="12"/>
                  </a:cxn>
                  <a:cxn ang="0">
                    <a:pos x="17" y="24"/>
                  </a:cxn>
                  <a:cxn ang="0">
                    <a:pos x="8" y="41"/>
                  </a:cxn>
                </a:cxnLst>
                <a:rect l="0" t="0" r="r" b="b"/>
                <a:pathLst>
                  <a:path w="220" h="73">
                    <a:moveTo>
                      <a:pt x="8" y="41"/>
                    </a:moveTo>
                    <a:cubicBezTo>
                      <a:pt x="17" y="44"/>
                      <a:pt x="23" y="50"/>
                      <a:pt x="32" y="51"/>
                    </a:cubicBezTo>
                    <a:cubicBezTo>
                      <a:pt x="38" y="54"/>
                      <a:pt x="43" y="56"/>
                      <a:pt x="50" y="57"/>
                    </a:cubicBezTo>
                    <a:cubicBezTo>
                      <a:pt x="58" y="60"/>
                      <a:pt x="67" y="62"/>
                      <a:pt x="76" y="63"/>
                    </a:cubicBezTo>
                    <a:cubicBezTo>
                      <a:pt x="105" y="73"/>
                      <a:pt x="86" y="68"/>
                      <a:pt x="136" y="69"/>
                    </a:cubicBezTo>
                    <a:cubicBezTo>
                      <a:pt x="188" y="68"/>
                      <a:pt x="180" y="64"/>
                      <a:pt x="220" y="56"/>
                    </a:cubicBezTo>
                    <a:cubicBezTo>
                      <a:pt x="198" y="47"/>
                      <a:pt x="195" y="15"/>
                      <a:pt x="170" y="11"/>
                    </a:cubicBezTo>
                    <a:cubicBezTo>
                      <a:pt x="164" y="6"/>
                      <a:pt x="156" y="3"/>
                      <a:pt x="149" y="0"/>
                    </a:cubicBezTo>
                    <a:cubicBezTo>
                      <a:pt x="113" y="2"/>
                      <a:pt x="82" y="5"/>
                      <a:pt x="47" y="12"/>
                    </a:cubicBezTo>
                    <a:cubicBezTo>
                      <a:pt x="38" y="16"/>
                      <a:pt x="27" y="22"/>
                      <a:pt x="17" y="24"/>
                    </a:cubicBezTo>
                    <a:cubicBezTo>
                      <a:pt x="12" y="27"/>
                      <a:pt x="0" y="36"/>
                      <a:pt x="8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7" name="Freeform 26"/>
              <p:cNvSpPr>
                <a:spLocks/>
              </p:cNvSpPr>
              <p:nvPr/>
            </p:nvSpPr>
            <p:spPr bwMode="auto">
              <a:xfrm>
                <a:off x="3628" y="2274"/>
                <a:ext cx="871" cy="19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3" y="57"/>
                  </a:cxn>
                  <a:cxn ang="0">
                    <a:pos x="181" y="64"/>
                  </a:cxn>
                  <a:cxn ang="0">
                    <a:pos x="256" y="58"/>
                  </a:cxn>
                  <a:cxn ang="0">
                    <a:pos x="358" y="4"/>
                  </a:cxn>
                </a:cxnLst>
                <a:rect l="0" t="0" r="r" b="b"/>
                <a:pathLst>
                  <a:path w="358" h="68">
                    <a:moveTo>
                      <a:pt x="0" y="0"/>
                    </a:moveTo>
                    <a:cubicBezTo>
                      <a:pt x="36" y="23"/>
                      <a:pt x="73" y="46"/>
                      <a:pt x="103" y="57"/>
                    </a:cubicBezTo>
                    <a:cubicBezTo>
                      <a:pt x="133" y="68"/>
                      <a:pt x="156" y="64"/>
                      <a:pt x="181" y="64"/>
                    </a:cubicBezTo>
                    <a:cubicBezTo>
                      <a:pt x="206" y="64"/>
                      <a:pt x="227" y="68"/>
                      <a:pt x="256" y="58"/>
                    </a:cubicBezTo>
                    <a:cubicBezTo>
                      <a:pt x="285" y="48"/>
                      <a:pt x="321" y="26"/>
                      <a:pt x="358" y="4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" name="Freeform 27"/>
              <p:cNvSpPr>
                <a:spLocks/>
              </p:cNvSpPr>
              <p:nvPr/>
            </p:nvSpPr>
            <p:spPr bwMode="auto">
              <a:xfrm>
                <a:off x="2424" y="1723"/>
                <a:ext cx="539" cy="161"/>
              </a:xfrm>
              <a:custGeom>
                <a:avLst/>
                <a:gdLst/>
                <a:ahLst/>
                <a:cxnLst>
                  <a:cxn ang="0">
                    <a:pos x="0" y="44"/>
                  </a:cxn>
                  <a:cxn ang="0">
                    <a:pos x="30" y="18"/>
                  </a:cxn>
                  <a:cxn ang="0">
                    <a:pos x="69" y="8"/>
                  </a:cxn>
                  <a:cxn ang="0">
                    <a:pos x="107" y="3"/>
                  </a:cxn>
                  <a:cxn ang="0">
                    <a:pos x="161" y="2"/>
                  </a:cxn>
                  <a:cxn ang="0">
                    <a:pos x="189" y="15"/>
                  </a:cxn>
                  <a:cxn ang="0">
                    <a:pos x="221" y="56"/>
                  </a:cxn>
                </a:cxnLst>
                <a:rect l="0" t="0" r="r" b="b"/>
                <a:pathLst>
                  <a:path w="221" h="56">
                    <a:moveTo>
                      <a:pt x="0" y="44"/>
                    </a:moveTo>
                    <a:cubicBezTo>
                      <a:pt x="9" y="34"/>
                      <a:pt x="18" y="24"/>
                      <a:pt x="30" y="18"/>
                    </a:cubicBezTo>
                    <a:cubicBezTo>
                      <a:pt x="42" y="12"/>
                      <a:pt x="56" y="10"/>
                      <a:pt x="69" y="8"/>
                    </a:cubicBezTo>
                    <a:cubicBezTo>
                      <a:pt x="82" y="6"/>
                      <a:pt x="92" y="4"/>
                      <a:pt x="107" y="3"/>
                    </a:cubicBezTo>
                    <a:cubicBezTo>
                      <a:pt x="122" y="2"/>
                      <a:pt x="147" y="0"/>
                      <a:pt x="161" y="2"/>
                    </a:cubicBezTo>
                    <a:cubicBezTo>
                      <a:pt x="175" y="4"/>
                      <a:pt x="179" y="6"/>
                      <a:pt x="189" y="15"/>
                    </a:cubicBezTo>
                    <a:cubicBezTo>
                      <a:pt x="199" y="24"/>
                      <a:pt x="216" y="49"/>
                      <a:pt x="221" y="56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" name="Freeform 28"/>
              <p:cNvSpPr>
                <a:spLocks/>
              </p:cNvSpPr>
              <p:nvPr/>
            </p:nvSpPr>
            <p:spPr bwMode="auto">
              <a:xfrm>
                <a:off x="2264" y="1737"/>
                <a:ext cx="869" cy="18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6" y="33"/>
                  </a:cxn>
                  <a:cxn ang="0">
                    <a:pos x="71" y="40"/>
                  </a:cxn>
                  <a:cxn ang="0">
                    <a:pos x="129" y="58"/>
                  </a:cxn>
                  <a:cxn ang="0">
                    <a:pos x="180" y="63"/>
                  </a:cxn>
                  <a:cxn ang="0">
                    <a:pos x="236" y="60"/>
                  </a:cxn>
                  <a:cxn ang="0">
                    <a:pos x="293" y="42"/>
                  </a:cxn>
                  <a:cxn ang="0">
                    <a:pos x="335" y="18"/>
                  </a:cxn>
                  <a:cxn ang="0">
                    <a:pos x="342" y="12"/>
                  </a:cxn>
                  <a:cxn ang="0">
                    <a:pos x="347" y="10"/>
                  </a:cxn>
                  <a:cxn ang="0">
                    <a:pos x="357" y="4"/>
                  </a:cxn>
                </a:cxnLst>
                <a:rect l="0" t="0" r="r" b="b"/>
                <a:pathLst>
                  <a:path w="357" h="65">
                    <a:moveTo>
                      <a:pt x="0" y="0"/>
                    </a:moveTo>
                    <a:cubicBezTo>
                      <a:pt x="12" y="16"/>
                      <a:pt x="37" y="27"/>
                      <a:pt x="56" y="33"/>
                    </a:cubicBezTo>
                    <a:cubicBezTo>
                      <a:pt x="61" y="37"/>
                      <a:pt x="65" y="39"/>
                      <a:pt x="71" y="40"/>
                    </a:cubicBezTo>
                    <a:cubicBezTo>
                      <a:pt x="87" y="52"/>
                      <a:pt x="109" y="56"/>
                      <a:pt x="129" y="58"/>
                    </a:cubicBezTo>
                    <a:cubicBezTo>
                      <a:pt x="147" y="62"/>
                      <a:pt x="159" y="62"/>
                      <a:pt x="180" y="63"/>
                    </a:cubicBezTo>
                    <a:cubicBezTo>
                      <a:pt x="199" y="62"/>
                      <a:pt x="218" y="65"/>
                      <a:pt x="236" y="60"/>
                    </a:cubicBezTo>
                    <a:cubicBezTo>
                      <a:pt x="255" y="55"/>
                      <a:pt x="274" y="46"/>
                      <a:pt x="293" y="42"/>
                    </a:cubicBezTo>
                    <a:cubicBezTo>
                      <a:pt x="306" y="32"/>
                      <a:pt x="321" y="26"/>
                      <a:pt x="335" y="18"/>
                    </a:cubicBezTo>
                    <a:cubicBezTo>
                      <a:pt x="338" y="16"/>
                      <a:pt x="339" y="14"/>
                      <a:pt x="342" y="12"/>
                    </a:cubicBezTo>
                    <a:cubicBezTo>
                      <a:pt x="343" y="11"/>
                      <a:pt x="345" y="11"/>
                      <a:pt x="347" y="10"/>
                    </a:cubicBezTo>
                    <a:cubicBezTo>
                      <a:pt x="350" y="8"/>
                      <a:pt x="357" y="4"/>
                      <a:pt x="357" y="4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" name="Freeform 29"/>
              <p:cNvSpPr>
                <a:spLocks/>
              </p:cNvSpPr>
              <p:nvPr/>
            </p:nvSpPr>
            <p:spPr bwMode="auto">
              <a:xfrm>
                <a:off x="3827" y="2266"/>
                <a:ext cx="488" cy="193"/>
              </a:xfrm>
              <a:custGeom>
                <a:avLst/>
                <a:gdLst/>
                <a:ahLst/>
                <a:cxnLst>
                  <a:cxn ang="0">
                    <a:pos x="0" y="43"/>
                  </a:cxn>
                  <a:cxn ang="0">
                    <a:pos x="41" y="63"/>
                  </a:cxn>
                  <a:cxn ang="0">
                    <a:pos x="74" y="67"/>
                  </a:cxn>
                  <a:cxn ang="0">
                    <a:pos x="125" y="67"/>
                  </a:cxn>
                  <a:cxn ang="0">
                    <a:pos x="167" y="67"/>
                  </a:cxn>
                  <a:cxn ang="0">
                    <a:pos x="200" y="49"/>
                  </a:cxn>
                  <a:cxn ang="0">
                    <a:pos x="174" y="22"/>
                  </a:cxn>
                  <a:cxn ang="0">
                    <a:pos x="144" y="13"/>
                  </a:cxn>
                  <a:cxn ang="0">
                    <a:pos x="105" y="3"/>
                  </a:cxn>
                  <a:cxn ang="0">
                    <a:pos x="71" y="0"/>
                  </a:cxn>
                  <a:cxn ang="0">
                    <a:pos x="21" y="12"/>
                  </a:cxn>
                  <a:cxn ang="0">
                    <a:pos x="0" y="43"/>
                  </a:cxn>
                </a:cxnLst>
                <a:rect l="0" t="0" r="r" b="b"/>
                <a:pathLst>
                  <a:path w="200" h="67">
                    <a:moveTo>
                      <a:pt x="0" y="43"/>
                    </a:moveTo>
                    <a:lnTo>
                      <a:pt x="41" y="63"/>
                    </a:lnTo>
                    <a:lnTo>
                      <a:pt x="74" y="67"/>
                    </a:lnTo>
                    <a:lnTo>
                      <a:pt x="125" y="67"/>
                    </a:lnTo>
                    <a:lnTo>
                      <a:pt x="167" y="67"/>
                    </a:lnTo>
                    <a:lnTo>
                      <a:pt x="200" y="49"/>
                    </a:lnTo>
                    <a:lnTo>
                      <a:pt x="174" y="22"/>
                    </a:lnTo>
                    <a:lnTo>
                      <a:pt x="144" y="13"/>
                    </a:lnTo>
                    <a:lnTo>
                      <a:pt x="105" y="3"/>
                    </a:lnTo>
                    <a:lnTo>
                      <a:pt x="71" y="0"/>
                    </a:lnTo>
                    <a:lnTo>
                      <a:pt x="21" y="12"/>
                    </a:lnTo>
                    <a:lnTo>
                      <a:pt x="0" y="43"/>
                    </a:lnTo>
                    <a:close/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0" name="Oval 30"/>
            <p:cNvSpPr>
              <a:spLocks noChangeArrowheads="1"/>
            </p:cNvSpPr>
            <p:nvPr/>
          </p:nvSpPr>
          <p:spPr bwMode="auto">
            <a:xfrm>
              <a:off x="3797300" y="3190875"/>
              <a:ext cx="1830388" cy="87788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>
              <a:off x="3849329" y="3303638"/>
              <a:ext cx="176981" cy="176981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" name="Oval 91"/>
            <p:cNvSpPr/>
            <p:nvPr/>
          </p:nvSpPr>
          <p:spPr>
            <a:xfrm>
              <a:off x="5181600" y="3175819"/>
              <a:ext cx="176981" cy="176981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Oval 92"/>
            <p:cNvSpPr/>
            <p:nvPr/>
          </p:nvSpPr>
          <p:spPr>
            <a:xfrm>
              <a:off x="4994788" y="3962400"/>
              <a:ext cx="176981" cy="176981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Group 39"/>
          <p:cNvGrpSpPr/>
          <p:nvPr/>
        </p:nvGrpSpPr>
        <p:grpSpPr>
          <a:xfrm>
            <a:off x="855406" y="1847950"/>
            <a:ext cx="3833916" cy="2284209"/>
            <a:chOff x="3292475" y="2144713"/>
            <a:chExt cx="4449763" cy="2651125"/>
          </a:xfrm>
        </p:grpSpPr>
        <p:grpSp>
          <p:nvGrpSpPr>
            <p:cNvPr id="5" name="Group 22"/>
            <p:cNvGrpSpPr>
              <a:grpSpLocks/>
            </p:cNvGrpSpPr>
            <p:nvPr/>
          </p:nvGrpSpPr>
          <p:grpSpPr bwMode="auto">
            <a:xfrm>
              <a:off x="3292475" y="2144713"/>
              <a:ext cx="4449763" cy="2651125"/>
              <a:chOff x="2074" y="1351"/>
              <a:chExt cx="2803" cy="1670"/>
            </a:xfrm>
          </p:grpSpPr>
          <p:sp>
            <p:nvSpPr>
              <p:cNvPr id="29" name="Freeform 23"/>
              <p:cNvSpPr>
                <a:spLocks/>
              </p:cNvSpPr>
              <p:nvPr/>
            </p:nvSpPr>
            <p:spPr bwMode="auto">
              <a:xfrm>
                <a:off x="2074" y="1351"/>
                <a:ext cx="2803" cy="1670"/>
              </a:xfrm>
              <a:custGeom>
                <a:avLst/>
                <a:gdLst/>
                <a:ahLst/>
                <a:cxnLst>
                  <a:cxn ang="0">
                    <a:pos x="3" y="108"/>
                  </a:cxn>
                  <a:cxn ang="0">
                    <a:pos x="0" y="195"/>
                  </a:cxn>
                  <a:cxn ang="0">
                    <a:pos x="20" y="246"/>
                  </a:cxn>
                  <a:cxn ang="0">
                    <a:pos x="48" y="305"/>
                  </a:cxn>
                  <a:cxn ang="0">
                    <a:pos x="107" y="359"/>
                  </a:cxn>
                  <a:cxn ang="0">
                    <a:pos x="179" y="426"/>
                  </a:cxn>
                  <a:cxn ang="0">
                    <a:pos x="272" y="471"/>
                  </a:cxn>
                  <a:cxn ang="0">
                    <a:pos x="410" y="513"/>
                  </a:cxn>
                  <a:cxn ang="0">
                    <a:pos x="551" y="555"/>
                  </a:cxn>
                  <a:cxn ang="0">
                    <a:pos x="699" y="573"/>
                  </a:cxn>
                  <a:cxn ang="0">
                    <a:pos x="885" y="579"/>
                  </a:cxn>
                  <a:cxn ang="0">
                    <a:pos x="1041" y="551"/>
                  </a:cxn>
                  <a:cxn ang="0">
                    <a:pos x="1130" y="488"/>
                  </a:cxn>
                  <a:cxn ang="0">
                    <a:pos x="1151" y="425"/>
                  </a:cxn>
                  <a:cxn ang="0">
                    <a:pos x="1148" y="354"/>
                  </a:cxn>
                  <a:cxn ang="0">
                    <a:pos x="1116" y="279"/>
                  </a:cxn>
                  <a:cxn ang="0">
                    <a:pos x="1044" y="215"/>
                  </a:cxn>
                  <a:cxn ang="0">
                    <a:pos x="924" y="182"/>
                  </a:cxn>
                  <a:cxn ang="0">
                    <a:pos x="767" y="159"/>
                  </a:cxn>
                  <a:cxn ang="0">
                    <a:pos x="615" y="119"/>
                  </a:cxn>
                  <a:cxn ang="0">
                    <a:pos x="477" y="54"/>
                  </a:cxn>
                  <a:cxn ang="0">
                    <a:pos x="348" y="15"/>
                  </a:cxn>
                  <a:cxn ang="0">
                    <a:pos x="231" y="0"/>
                  </a:cxn>
                  <a:cxn ang="0">
                    <a:pos x="111" y="14"/>
                  </a:cxn>
                  <a:cxn ang="0">
                    <a:pos x="45" y="53"/>
                  </a:cxn>
                  <a:cxn ang="0">
                    <a:pos x="3" y="108"/>
                  </a:cxn>
                </a:cxnLst>
                <a:rect l="0" t="0" r="r" b="b"/>
                <a:pathLst>
                  <a:path w="1151" h="579">
                    <a:moveTo>
                      <a:pt x="3" y="108"/>
                    </a:moveTo>
                    <a:cubicBezTo>
                      <a:pt x="2" y="139"/>
                      <a:pt x="0" y="162"/>
                      <a:pt x="0" y="195"/>
                    </a:cubicBezTo>
                    <a:lnTo>
                      <a:pt x="20" y="246"/>
                    </a:lnTo>
                    <a:lnTo>
                      <a:pt x="48" y="305"/>
                    </a:lnTo>
                    <a:lnTo>
                      <a:pt x="107" y="359"/>
                    </a:lnTo>
                    <a:lnTo>
                      <a:pt x="179" y="426"/>
                    </a:lnTo>
                    <a:lnTo>
                      <a:pt x="272" y="471"/>
                    </a:lnTo>
                    <a:lnTo>
                      <a:pt x="410" y="513"/>
                    </a:lnTo>
                    <a:lnTo>
                      <a:pt x="551" y="555"/>
                    </a:lnTo>
                    <a:lnTo>
                      <a:pt x="699" y="573"/>
                    </a:lnTo>
                    <a:lnTo>
                      <a:pt x="885" y="579"/>
                    </a:lnTo>
                    <a:lnTo>
                      <a:pt x="1041" y="551"/>
                    </a:lnTo>
                    <a:lnTo>
                      <a:pt x="1130" y="488"/>
                    </a:lnTo>
                    <a:lnTo>
                      <a:pt x="1151" y="425"/>
                    </a:lnTo>
                    <a:lnTo>
                      <a:pt x="1148" y="354"/>
                    </a:lnTo>
                    <a:lnTo>
                      <a:pt x="1116" y="279"/>
                    </a:lnTo>
                    <a:lnTo>
                      <a:pt x="1044" y="215"/>
                    </a:lnTo>
                    <a:lnTo>
                      <a:pt x="924" y="182"/>
                    </a:lnTo>
                    <a:lnTo>
                      <a:pt x="767" y="159"/>
                    </a:lnTo>
                    <a:lnTo>
                      <a:pt x="615" y="119"/>
                    </a:lnTo>
                    <a:lnTo>
                      <a:pt x="477" y="54"/>
                    </a:lnTo>
                    <a:lnTo>
                      <a:pt x="348" y="15"/>
                    </a:lnTo>
                    <a:lnTo>
                      <a:pt x="231" y="0"/>
                    </a:lnTo>
                    <a:lnTo>
                      <a:pt x="111" y="14"/>
                    </a:lnTo>
                    <a:lnTo>
                      <a:pt x="45" y="53"/>
                    </a:lnTo>
                    <a:lnTo>
                      <a:pt x="3" y="108"/>
                    </a:lnTo>
                    <a:close/>
                  </a:path>
                </a:pathLst>
              </a:custGeom>
              <a:solidFill>
                <a:schemeClr val="hlink"/>
              </a:solidFill>
              <a:ln w="285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" name="Freeform 24"/>
              <p:cNvSpPr>
                <a:spLocks/>
              </p:cNvSpPr>
              <p:nvPr/>
            </p:nvSpPr>
            <p:spPr bwMode="auto">
              <a:xfrm>
                <a:off x="3823" y="2283"/>
                <a:ext cx="458" cy="166"/>
              </a:xfrm>
              <a:custGeom>
                <a:avLst/>
                <a:gdLst/>
                <a:ahLst/>
                <a:cxnLst>
                  <a:cxn ang="0">
                    <a:pos x="2" y="34"/>
                  </a:cxn>
                  <a:cxn ang="0">
                    <a:pos x="16" y="40"/>
                  </a:cxn>
                  <a:cxn ang="0">
                    <a:pos x="34" y="52"/>
                  </a:cxn>
                  <a:cxn ang="0">
                    <a:pos x="65" y="58"/>
                  </a:cxn>
                  <a:cxn ang="0">
                    <a:pos x="167" y="57"/>
                  </a:cxn>
                  <a:cxn ang="0">
                    <a:pos x="188" y="45"/>
                  </a:cxn>
                  <a:cxn ang="0">
                    <a:pos x="149" y="12"/>
                  </a:cxn>
                  <a:cxn ang="0">
                    <a:pos x="122" y="6"/>
                  </a:cxn>
                  <a:cxn ang="0">
                    <a:pos x="76" y="0"/>
                  </a:cxn>
                  <a:cxn ang="0">
                    <a:pos x="5" y="21"/>
                  </a:cxn>
                  <a:cxn ang="0">
                    <a:pos x="2" y="34"/>
                  </a:cxn>
                </a:cxnLst>
                <a:rect l="0" t="0" r="r" b="b"/>
                <a:pathLst>
                  <a:path w="188" h="58">
                    <a:moveTo>
                      <a:pt x="2" y="34"/>
                    </a:moveTo>
                    <a:cubicBezTo>
                      <a:pt x="7" y="36"/>
                      <a:pt x="10" y="39"/>
                      <a:pt x="16" y="40"/>
                    </a:cubicBezTo>
                    <a:cubicBezTo>
                      <a:pt x="18" y="48"/>
                      <a:pt x="26" y="51"/>
                      <a:pt x="34" y="52"/>
                    </a:cubicBezTo>
                    <a:cubicBezTo>
                      <a:pt x="44" y="57"/>
                      <a:pt x="54" y="57"/>
                      <a:pt x="65" y="58"/>
                    </a:cubicBezTo>
                    <a:cubicBezTo>
                      <a:pt x="99" y="58"/>
                      <a:pt x="133" y="58"/>
                      <a:pt x="167" y="57"/>
                    </a:cubicBezTo>
                    <a:cubicBezTo>
                      <a:pt x="175" y="57"/>
                      <a:pt x="188" y="45"/>
                      <a:pt x="188" y="45"/>
                    </a:cubicBezTo>
                    <a:cubicBezTo>
                      <a:pt x="185" y="29"/>
                      <a:pt x="165" y="15"/>
                      <a:pt x="149" y="12"/>
                    </a:cubicBezTo>
                    <a:cubicBezTo>
                      <a:pt x="138" y="6"/>
                      <a:pt x="139" y="7"/>
                      <a:pt x="122" y="6"/>
                    </a:cubicBezTo>
                    <a:cubicBezTo>
                      <a:pt x="108" y="1"/>
                      <a:pt x="91" y="1"/>
                      <a:pt x="76" y="0"/>
                    </a:cubicBezTo>
                    <a:cubicBezTo>
                      <a:pt x="47" y="1"/>
                      <a:pt x="29" y="7"/>
                      <a:pt x="5" y="21"/>
                    </a:cubicBezTo>
                    <a:cubicBezTo>
                      <a:pt x="0" y="27"/>
                      <a:pt x="2" y="23"/>
                      <a:pt x="2" y="3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Freeform 25"/>
              <p:cNvSpPr>
                <a:spLocks/>
              </p:cNvSpPr>
              <p:nvPr/>
            </p:nvSpPr>
            <p:spPr bwMode="auto">
              <a:xfrm>
                <a:off x="2420" y="1731"/>
                <a:ext cx="536" cy="211"/>
              </a:xfrm>
              <a:custGeom>
                <a:avLst/>
                <a:gdLst/>
                <a:ahLst/>
                <a:cxnLst>
                  <a:cxn ang="0">
                    <a:pos x="8" y="41"/>
                  </a:cxn>
                  <a:cxn ang="0">
                    <a:pos x="32" y="51"/>
                  </a:cxn>
                  <a:cxn ang="0">
                    <a:pos x="50" y="57"/>
                  </a:cxn>
                  <a:cxn ang="0">
                    <a:pos x="76" y="63"/>
                  </a:cxn>
                  <a:cxn ang="0">
                    <a:pos x="136" y="69"/>
                  </a:cxn>
                  <a:cxn ang="0">
                    <a:pos x="220" y="56"/>
                  </a:cxn>
                  <a:cxn ang="0">
                    <a:pos x="170" y="11"/>
                  </a:cxn>
                  <a:cxn ang="0">
                    <a:pos x="149" y="0"/>
                  </a:cxn>
                  <a:cxn ang="0">
                    <a:pos x="47" y="12"/>
                  </a:cxn>
                  <a:cxn ang="0">
                    <a:pos x="17" y="24"/>
                  </a:cxn>
                  <a:cxn ang="0">
                    <a:pos x="8" y="41"/>
                  </a:cxn>
                </a:cxnLst>
                <a:rect l="0" t="0" r="r" b="b"/>
                <a:pathLst>
                  <a:path w="220" h="73">
                    <a:moveTo>
                      <a:pt x="8" y="41"/>
                    </a:moveTo>
                    <a:cubicBezTo>
                      <a:pt x="17" y="44"/>
                      <a:pt x="23" y="50"/>
                      <a:pt x="32" y="51"/>
                    </a:cubicBezTo>
                    <a:cubicBezTo>
                      <a:pt x="38" y="54"/>
                      <a:pt x="43" y="56"/>
                      <a:pt x="50" y="57"/>
                    </a:cubicBezTo>
                    <a:cubicBezTo>
                      <a:pt x="58" y="60"/>
                      <a:pt x="67" y="62"/>
                      <a:pt x="76" y="63"/>
                    </a:cubicBezTo>
                    <a:cubicBezTo>
                      <a:pt x="105" y="73"/>
                      <a:pt x="86" y="68"/>
                      <a:pt x="136" y="69"/>
                    </a:cubicBezTo>
                    <a:cubicBezTo>
                      <a:pt x="188" y="68"/>
                      <a:pt x="180" y="64"/>
                      <a:pt x="220" y="56"/>
                    </a:cubicBezTo>
                    <a:cubicBezTo>
                      <a:pt x="198" y="47"/>
                      <a:pt x="195" y="15"/>
                      <a:pt x="170" y="11"/>
                    </a:cubicBezTo>
                    <a:cubicBezTo>
                      <a:pt x="164" y="6"/>
                      <a:pt x="156" y="3"/>
                      <a:pt x="149" y="0"/>
                    </a:cubicBezTo>
                    <a:cubicBezTo>
                      <a:pt x="113" y="2"/>
                      <a:pt x="82" y="5"/>
                      <a:pt x="47" y="12"/>
                    </a:cubicBezTo>
                    <a:cubicBezTo>
                      <a:pt x="38" y="16"/>
                      <a:pt x="27" y="22"/>
                      <a:pt x="17" y="24"/>
                    </a:cubicBezTo>
                    <a:cubicBezTo>
                      <a:pt x="12" y="27"/>
                      <a:pt x="0" y="36"/>
                      <a:pt x="8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Freeform 26"/>
              <p:cNvSpPr>
                <a:spLocks/>
              </p:cNvSpPr>
              <p:nvPr/>
            </p:nvSpPr>
            <p:spPr bwMode="auto">
              <a:xfrm>
                <a:off x="3628" y="2274"/>
                <a:ext cx="871" cy="19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3" y="57"/>
                  </a:cxn>
                  <a:cxn ang="0">
                    <a:pos x="181" y="64"/>
                  </a:cxn>
                  <a:cxn ang="0">
                    <a:pos x="256" y="58"/>
                  </a:cxn>
                  <a:cxn ang="0">
                    <a:pos x="358" y="4"/>
                  </a:cxn>
                </a:cxnLst>
                <a:rect l="0" t="0" r="r" b="b"/>
                <a:pathLst>
                  <a:path w="358" h="68">
                    <a:moveTo>
                      <a:pt x="0" y="0"/>
                    </a:moveTo>
                    <a:cubicBezTo>
                      <a:pt x="36" y="23"/>
                      <a:pt x="73" y="46"/>
                      <a:pt x="103" y="57"/>
                    </a:cubicBezTo>
                    <a:cubicBezTo>
                      <a:pt x="133" y="68"/>
                      <a:pt x="156" y="64"/>
                      <a:pt x="181" y="64"/>
                    </a:cubicBezTo>
                    <a:cubicBezTo>
                      <a:pt x="206" y="64"/>
                      <a:pt x="227" y="68"/>
                      <a:pt x="256" y="58"/>
                    </a:cubicBezTo>
                    <a:cubicBezTo>
                      <a:pt x="285" y="48"/>
                      <a:pt x="321" y="26"/>
                      <a:pt x="358" y="4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Freeform 27"/>
              <p:cNvSpPr>
                <a:spLocks/>
              </p:cNvSpPr>
              <p:nvPr/>
            </p:nvSpPr>
            <p:spPr bwMode="auto">
              <a:xfrm>
                <a:off x="2424" y="1723"/>
                <a:ext cx="539" cy="161"/>
              </a:xfrm>
              <a:custGeom>
                <a:avLst/>
                <a:gdLst/>
                <a:ahLst/>
                <a:cxnLst>
                  <a:cxn ang="0">
                    <a:pos x="0" y="44"/>
                  </a:cxn>
                  <a:cxn ang="0">
                    <a:pos x="30" y="18"/>
                  </a:cxn>
                  <a:cxn ang="0">
                    <a:pos x="69" y="8"/>
                  </a:cxn>
                  <a:cxn ang="0">
                    <a:pos x="107" y="3"/>
                  </a:cxn>
                  <a:cxn ang="0">
                    <a:pos x="161" y="2"/>
                  </a:cxn>
                  <a:cxn ang="0">
                    <a:pos x="189" y="15"/>
                  </a:cxn>
                  <a:cxn ang="0">
                    <a:pos x="221" y="56"/>
                  </a:cxn>
                </a:cxnLst>
                <a:rect l="0" t="0" r="r" b="b"/>
                <a:pathLst>
                  <a:path w="221" h="56">
                    <a:moveTo>
                      <a:pt x="0" y="44"/>
                    </a:moveTo>
                    <a:cubicBezTo>
                      <a:pt x="9" y="34"/>
                      <a:pt x="18" y="24"/>
                      <a:pt x="30" y="18"/>
                    </a:cubicBezTo>
                    <a:cubicBezTo>
                      <a:pt x="42" y="12"/>
                      <a:pt x="56" y="10"/>
                      <a:pt x="69" y="8"/>
                    </a:cubicBezTo>
                    <a:cubicBezTo>
                      <a:pt x="82" y="6"/>
                      <a:pt x="92" y="4"/>
                      <a:pt x="107" y="3"/>
                    </a:cubicBezTo>
                    <a:cubicBezTo>
                      <a:pt x="122" y="2"/>
                      <a:pt x="147" y="0"/>
                      <a:pt x="161" y="2"/>
                    </a:cubicBezTo>
                    <a:cubicBezTo>
                      <a:pt x="175" y="4"/>
                      <a:pt x="179" y="6"/>
                      <a:pt x="189" y="15"/>
                    </a:cubicBezTo>
                    <a:cubicBezTo>
                      <a:pt x="199" y="24"/>
                      <a:pt x="216" y="49"/>
                      <a:pt x="221" y="56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" name="Freeform 28"/>
              <p:cNvSpPr>
                <a:spLocks/>
              </p:cNvSpPr>
              <p:nvPr/>
            </p:nvSpPr>
            <p:spPr bwMode="auto">
              <a:xfrm>
                <a:off x="2264" y="1737"/>
                <a:ext cx="869" cy="18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6" y="33"/>
                  </a:cxn>
                  <a:cxn ang="0">
                    <a:pos x="71" y="40"/>
                  </a:cxn>
                  <a:cxn ang="0">
                    <a:pos x="129" y="58"/>
                  </a:cxn>
                  <a:cxn ang="0">
                    <a:pos x="180" y="63"/>
                  </a:cxn>
                  <a:cxn ang="0">
                    <a:pos x="236" y="60"/>
                  </a:cxn>
                  <a:cxn ang="0">
                    <a:pos x="293" y="42"/>
                  </a:cxn>
                  <a:cxn ang="0">
                    <a:pos x="335" y="18"/>
                  </a:cxn>
                  <a:cxn ang="0">
                    <a:pos x="342" y="12"/>
                  </a:cxn>
                  <a:cxn ang="0">
                    <a:pos x="347" y="10"/>
                  </a:cxn>
                  <a:cxn ang="0">
                    <a:pos x="357" y="4"/>
                  </a:cxn>
                </a:cxnLst>
                <a:rect l="0" t="0" r="r" b="b"/>
                <a:pathLst>
                  <a:path w="357" h="65">
                    <a:moveTo>
                      <a:pt x="0" y="0"/>
                    </a:moveTo>
                    <a:cubicBezTo>
                      <a:pt x="12" y="16"/>
                      <a:pt x="37" y="27"/>
                      <a:pt x="56" y="33"/>
                    </a:cubicBezTo>
                    <a:cubicBezTo>
                      <a:pt x="61" y="37"/>
                      <a:pt x="65" y="39"/>
                      <a:pt x="71" y="40"/>
                    </a:cubicBezTo>
                    <a:cubicBezTo>
                      <a:pt x="87" y="52"/>
                      <a:pt x="109" y="56"/>
                      <a:pt x="129" y="58"/>
                    </a:cubicBezTo>
                    <a:cubicBezTo>
                      <a:pt x="147" y="62"/>
                      <a:pt x="159" y="62"/>
                      <a:pt x="180" y="63"/>
                    </a:cubicBezTo>
                    <a:cubicBezTo>
                      <a:pt x="199" y="62"/>
                      <a:pt x="218" y="65"/>
                      <a:pt x="236" y="60"/>
                    </a:cubicBezTo>
                    <a:cubicBezTo>
                      <a:pt x="255" y="55"/>
                      <a:pt x="274" y="46"/>
                      <a:pt x="293" y="42"/>
                    </a:cubicBezTo>
                    <a:cubicBezTo>
                      <a:pt x="306" y="32"/>
                      <a:pt x="321" y="26"/>
                      <a:pt x="335" y="18"/>
                    </a:cubicBezTo>
                    <a:cubicBezTo>
                      <a:pt x="338" y="16"/>
                      <a:pt x="339" y="14"/>
                      <a:pt x="342" y="12"/>
                    </a:cubicBezTo>
                    <a:cubicBezTo>
                      <a:pt x="343" y="11"/>
                      <a:pt x="345" y="11"/>
                      <a:pt x="347" y="10"/>
                    </a:cubicBezTo>
                    <a:cubicBezTo>
                      <a:pt x="350" y="8"/>
                      <a:pt x="357" y="4"/>
                      <a:pt x="357" y="4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" name="Freeform 29"/>
              <p:cNvSpPr>
                <a:spLocks/>
              </p:cNvSpPr>
              <p:nvPr/>
            </p:nvSpPr>
            <p:spPr bwMode="auto">
              <a:xfrm>
                <a:off x="3827" y="2266"/>
                <a:ext cx="488" cy="193"/>
              </a:xfrm>
              <a:custGeom>
                <a:avLst/>
                <a:gdLst/>
                <a:ahLst/>
                <a:cxnLst>
                  <a:cxn ang="0">
                    <a:pos x="0" y="43"/>
                  </a:cxn>
                  <a:cxn ang="0">
                    <a:pos x="41" y="63"/>
                  </a:cxn>
                  <a:cxn ang="0">
                    <a:pos x="74" y="67"/>
                  </a:cxn>
                  <a:cxn ang="0">
                    <a:pos x="125" y="67"/>
                  </a:cxn>
                  <a:cxn ang="0">
                    <a:pos x="167" y="67"/>
                  </a:cxn>
                  <a:cxn ang="0">
                    <a:pos x="200" y="49"/>
                  </a:cxn>
                  <a:cxn ang="0">
                    <a:pos x="174" y="22"/>
                  </a:cxn>
                  <a:cxn ang="0">
                    <a:pos x="144" y="13"/>
                  </a:cxn>
                  <a:cxn ang="0">
                    <a:pos x="105" y="3"/>
                  </a:cxn>
                  <a:cxn ang="0">
                    <a:pos x="71" y="0"/>
                  </a:cxn>
                  <a:cxn ang="0">
                    <a:pos x="21" y="12"/>
                  </a:cxn>
                  <a:cxn ang="0">
                    <a:pos x="0" y="43"/>
                  </a:cxn>
                </a:cxnLst>
                <a:rect l="0" t="0" r="r" b="b"/>
                <a:pathLst>
                  <a:path w="200" h="67">
                    <a:moveTo>
                      <a:pt x="0" y="43"/>
                    </a:moveTo>
                    <a:lnTo>
                      <a:pt x="41" y="63"/>
                    </a:lnTo>
                    <a:lnTo>
                      <a:pt x="74" y="67"/>
                    </a:lnTo>
                    <a:lnTo>
                      <a:pt x="125" y="67"/>
                    </a:lnTo>
                    <a:lnTo>
                      <a:pt x="167" y="67"/>
                    </a:lnTo>
                    <a:lnTo>
                      <a:pt x="200" y="49"/>
                    </a:lnTo>
                    <a:lnTo>
                      <a:pt x="174" y="22"/>
                    </a:lnTo>
                    <a:lnTo>
                      <a:pt x="144" y="13"/>
                    </a:lnTo>
                    <a:lnTo>
                      <a:pt x="105" y="3"/>
                    </a:lnTo>
                    <a:lnTo>
                      <a:pt x="71" y="0"/>
                    </a:lnTo>
                    <a:lnTo>
                      <a:pt x="21" y="12"/>
                    </a:lnTo>
                    <a:lnTo>
                      <a:pt x="0" y="43"/>
                    </a:lnTo>
                    <a:close/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6" name="Oval 30"/>
            <p:cNvSpPr>
              <a:spLocks noChangeArrowheads="1"/>
            </p:cNvSpPr>
            <p:nvPr/>
          </p:nvSpPr>
          <p:spPr bwMode="auto">
            <a:xfrm>
              <a:off x="3797300" y="3190875"/>
              <a:ext cx="1830388" cy="87788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3849329" y="3303638"/>
              <a:ext cx="176981" cy="176981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5181600" y="3175819"/>
              <a:ext cx="176981" cy="176981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4994788" y="3962400"/>
              <a:ext cx="176981" cy="176981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7" name="Freeform 86"/>
          <p:cNvSpPr/>
          <p:nvPr/>
        </p:nvSpPr>
        <p:spPr>
          <a:xfrm>
            <a:off x="737418" y="2920181"/>
            <a:ext cx="678427" cy="811161"/>
          </a:xfrm>
          <a:custGeom>
            <a:avLst/>
            <a:gdLst>
              <a:gd name="connsiteX0" fmla="*/ 0 w 412955"/>
              <a:gd name="connsiteY0" fmla="*/ 870155 h 1002891"/>
              <a:gd name="connsiteX1" fmla="*/ 412955 w 412955"/>
              <a:gd name="connsiteY1" fmla="*/ 0 h 1002891"/>
              <a:gd name="connsiteX2" fmla="*/ 44245 w 412955"/>
              <a:gd name="connsiteY2" fmla="*/ 1002891 h 1002891"/>
              <a:gd name="connsiteX3" fmla="*/ 0 w 412955"/>
              <a:gd name="connsiteY3" fmla="*/ 870155 h 1002891"/>
              <a:gd name="connsiteX0" fmla="*/ 0 w 412955"/>
              <a:gd name="connsiteY0" fmla="*/ 870155 h 971222"/>
              <a:gd name="connsiteX1" fmla="*/ 412955 w 412955"/>
              <a:gd name="connsiteY1" fmla="*/ 0 h 971222"/>
              <a:gd name="connsiteX2" fmla="*/ 11297 w 412955"/>
              <a:gd name="connsiteY2" fmla="*/ 971222 h 971222"/>
              <a:gd name="connsiteX3" fmla="*/ 0 w 412955"/>
              <a:gd name="connsiteY3" fmla="*/ 870155 h 971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955" h="971222">
                <a:moveTo>
                  <a:pt x="0" y="870155"/>
                </a:moveTo>
                <a:lnTo>
                  <a:pt x="412955" y="0"/>
                </a:lnTo>
                <a:lnTo>
                  <a:pt x="11297" y="971222"/>
                </a:lnTo>
                <a:lnTo>
                  <a:pt x="0" y="870155"/>
                </a:lnTo>
                <a:close/>
              </a:path>
            </a:pathLst>
          </a:custGeom>
          <a:solidFill>
            <a:schemeClr val="tx1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5" name="Freeform 84"/>
          <p:cNvSpPr/>
          <p:nvPr/>
        </p:nvSpPr>
        <p:spPr>
          <a:xfrm>
            <a:off x="1917290" y="3480619"/>
            <a:ext cx="412955" cy="1002891"/>
          </a:xfrm>
          <a:custGeom>
            <a:avLst/>
            <a:gdLst>
              <a:gd name="connsiteX0" fmla="*/ 0 w 412955"/>
              <a:gd name="connsiteY0" fmla="*/ 870155 h 1002891"/>
              <a:gd name="connsiteX1" fmla="*/ 412955 w 412955"/>
              <a:gd name="connsiteY1" fmla="*/ 0 h 1002891"/>
              <a:gd name="connsiteX2" fmla="*/ 44245 w 412955"/>
              <a:gd name="connsiteY2" fmla="*/ 1002891 h 1002891"/>
              <a:gd name="connsiteX3" fmla="*/ 0 w 412955"/>
              <a:gd name="connsiteY3" fmla="*/ 870155 h 1002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955" h="1002891">
                <a:moveTo>
                  <a:pt x="0" y="870155"/>
                </a:moveTo>
                <a:lnTo>
                  <a:pt x="412955" y="0"/>
                </a:lnTo>
                <a:lnTo>
                  <a:pt x="44245" y="1002891"/>
                </a:lnTo>
                <a:lnTo>
                  <a:pt x="0" y="870155"/>
                </a:lnTo>
                <a:close/>
              </a:path>
            </a:pathLst>
          </a:custGeom>
          <a:solidFill>
            <a:schemeClr val="tx1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FA6C-B561-4003-AF36-660E1174C288}" type="datetime5">
              <a:rPr lang="en-US"/>
              <a:pPr/>
              <a:t>17-Feb-15</a:t>
            </a:fld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41A96B2A-A03D-4E4B-B6EC-6D4E010B003D}" type="slidenum">
              <a:rPr lang="en-US" sz="1600">
                <a:latin typeface="Arial" pitchFamily="34" charset="0"/>
                <a:cs typeface="Arial" pitchFamily="34" charset="0"/>
              </a:rPr>
              <a:pPr/>
              <a:t>107</a:t>
            </a:fld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</a:t>
            </a:r>
            <a:r>
              <a:rPr lang="en-US" dirty="0" err="1" smtClean="0"/>
              <a:t>Rendez-Vous</a:t>
            </a:r>
            <a:r>
              <a:rPr lang="en-US" dirty="0" smtClean="0"/>
              <a:t> Points</a:t>
            </a:r>
            <a:endParaRPr lang="en-US" dirty="0"/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2661671" y="2045123"/>
            <a:ext cx="98456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Input</a:t>
            </a:r>
          </a:p>
        </p:txBody>
      </p:sp>
      <p:sp>
        <p:nvSpPr>
          <p:cNvPr id="41" name="Text Box 122"/>
          <p:cNvSpPr txBox="1">
            <a:spLocks noChangeArrowheads="1"/>
          </p:cNvSpPr>
          <p:nvPr/>
        </p:nvSpPr>
        <p:spPr bwMode="auto">
          <a:xfrm>
            <a:off x="6936893" y="3465886"/>
            <a:ext cx="126348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Output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 flipH="1">
            <a:off x="227985" y="3630921"/>
            <a:ext cx="939800" cy="925512"/>
            <a:chOff x="1584" y="816"/>
            <a:chExt cx="912" cy="816"/>
          </a:xfrm>
        </p:grpSpPr>
        <p:sp>
          <p:nvSpPr>
            <p:cNvPr id="56" name="Freeform 6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Freeform 7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Freeform 8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Freeform 9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/>
              <a:ahLst/>
              <a:cxnLst>
                <a:cxn ang="0">
                  <a:pos x="261" y="0"/>
                </a:cxn>
                <a:cxn ang="0">
                  <a:pos x="789" y="336"/>
                </a:cxn>
                <a:cxn ang="0">
                  <a:pos x="494" y="535"/>
                </a:cxn>
                <a:cxn ang="0">
                  <a:pos x="0" y="96"/>
                </a:cxn>
                <a:cxn ang="0">
                  <a:pos x="261" y="0"/>
                </a:cxn>
              </a:cxnLst>
              <a:rect l="0" t="0" r="r" b="b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3399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Freeform 10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491" y="432"/>
                </a:cxn>
                <a:cxn ang="0">
                  <a:pos x="484" y="567"/>
                </a:cxn>
                <a:cxn ang="0">
                  <a:pos x="0" y="119"/>
                </a:cxn>
                <a:cxn ang="0">
                  <a:pos x="11" y="0"/>
                </a:cxn>
              </a:cxnLst>
              <a:rect l="0" t="0" r="r" b="b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3399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Freeform 11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/>
              <a:ahLst/>
              <a:cxnLst>
                <a:cxn ang="0">
                  <a:pos x="304" y="0"/>
                </a:cxn>
                <a:cxn ang="0">
                  <a:pos x="304" y="96"/>
                </a:cxn>
                <a:cxn ang="0">
                  <a:pos x="0" y="327"/>
                </a:cxn>
                <a:cxn ang="0">
                  <a:pos x="18" y="181"/>
                </a:cxn>
                <a:cxn ang="0">
                  <a:pos x="304" y="0"/>
                </a:cxn>
              </a:cxnLst>
              <a:rect l="0" t="0" r="r" b="b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3399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Freeform 12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Freeform 13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Freeform 14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15"/>
          <p:cNvGrpSpPr>
            <a:grpSpLocks/>
          </p:cNvGrpSpPr>
          <p:nvPr/>
        </p:nvGrpSpPr>
        <p:grpSpPr bwMode="auto">
          <a:xfrm flipH="1">
            <a:off x="906002" y="4279850"/>
            <a:ext cx="939800" cy="925512"/>
            <a:chOff x="1584" y="816"/>
            <a:chExt cx="912" cy="816"/>
          </a:xfrm>
        </p:grpSpPr>
        <p:sp>
          <p:nvSpPr>
            <p:cNvPr id="66" name="Freeform 16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Freeform 17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Freeform 18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" name="Freeform 19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/>
              <a:ahLst/>
              <a:cxnLst>
                <a:cxn ang="0">
                  <a:pos x="261" y="0"/>
                </a:cxn>
                <a:cxn ang="0">
                  <a:pos x="789" y="336"/>
                </a:cxn>
                <a:cxn ang="0">
                  <a:pos x="494" y="535"/>
                </a:cxn>
                <a:cxn ang="0">
                  <a:pos x="0" y="96"/>
                </a:cxn>
                <a:cxn ang="0">
                  <a:pos x="261" y="0"/>
                </a:cxn>
              </a:cxnLst>
              <a:rect l="0" t="0" r="r" b="b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996600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Freeform 20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491" y="432"/>
                </a:cxn>
                <a:cxn ang="0">
                  <a:pos x="484" y="567"/>
                </a:cxn>
                <a:cxn ang="0">
                  <a:pos x="0" y="119"/>
                </a:cxn>
                <a:cxn ang="0">
                  <a:pos x="11" y="0"/>
                </a:cxn>
              </a:cxnLst>
              <a:rect l="0" t="0" r="r" b="b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996600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" name="Freeform 21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/>
              <a:ahLst/>
              <a:cxnLst>
                <a:cxn ang="0">
                  <a:pos x="304" y="0"/>
                </a:cxn>
                <a:cxn ang="0">
                  <a:pos x="304" y="96"/>
                </a:cxn>
                <a:cxn ang="0">
                  <a:pos x="0" y="327"/>
                </a:cxn>
                <a:cxn ang="0">
                  <a:pos x="18" y="181"/>
                </a:cxn>
                <a:cxn ang="0">
                  <a:pos x="304" y="0"/>
                </a:cxn>
              </a:cxnLst>
              <a:rect l="0" t="0" r="r" b="b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96600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" name="Freeform 22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" name="Freeform 23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" name="Freeform 24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25"/>
          <p:cNvGrpSpPr>
            <a:grpSpLocks/>
          </p:cNvGrpSpPr>
          <p:nvPr/>
        </p:nvGrpSpPr>
        <p:grpSpPr bwMode="auto">
          <a:xfrm flipH="1">
            <a:off x="1471766" y="4253220"/>
            <a:ext cx="939800" cy="925512"/>
            <a:chOff x="1584" y="816"/>
            <a:chExt cx="912" cy="816"/>
          </a:xfrm>
        </p:grpSpPr>
        <p:sp>
          <p:nvSpPr>
            <p:cNvPr id="76" name="Freeform 26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Freeform 27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Freeform 28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" name="Freeform 29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/>
              <a:ahLst/>
              <a:cxnLst>
                <a:cxn ang="0">
                  <a:pos x="261" y="0"/>
                </a:cxn>
                <a:cxn ang="0">
                  <a:pos x="789" y="336"/>
                </a:cxn>
                <a:cxn ang="0">
                  <a:pos x="494" y="535"/>
                </a:cxn>
                <a:cxn ang="0">
                  <a:pos x="0" y="96"/>
                </a:cxn>
                <a:cxn ang="0">
                  <a:pos x="261" y="0"/>
                </a:cxn>
              </a:cxnLst>
              <a:rect l="0" t="0" r="r" b="b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66FF33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Freeform 30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491" y="432"/>
                </a:cxn>
                <a:cxn ang="0">
                  <a:pos x="484" y="567"/>
                </a:cxn>
                <a:cxn ang="0">
                  <a:pos x="0" y="119"/>
                </a:cxn>
                <a:cxn ang="0">
                  <a:pos x="11" y="0"/>
                </a:cxn>
              </a:cxnLst>
              <a:rect l="0" t="0" r="r" b="b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66FF33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" name="Freeform 31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/>
              <a:ahLst/>
              <a:cxnLst>
                <a:cxn ang="0">
                  <a:pos x="304" y="0"/>
                </a:cxn>
                <a:cxn ang="0">
                  <a:pos x="304" y="96"/>
                </a:cxn>
                <a:cxn ang="0">
                  <a:pos x="0" y="327"/>
                </a:cxn>
                <a:cxn ang="0">
                  <a:pos x="18" y="181"/>
                </a:cxn>
                <a:cxn ang="0">
                  <a:pos x="304" y="0"/>
                </a:cxn>
              </a:cxnLst>
              <a:rect l="0" t="0" r="r" b="b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66FF33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" name="Freeform 32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Freeform 33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Freeform 34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6" name="Freeform 85"/>
          <p:cNvSpPr/>
          <p:nvPr/>
        </p:nvSpPr>
        <p:spPr>
          <a:xfrm>
            <a:off x="1435509" y="3451123"/>
            <a:ext cx="924233" cy="904569"/>
          </a:xfrm>
          <a:custGeom>
            <a:avLst/>
            <a:gdLst>
              <a:gd name="connsiteX0" fmla="*/ 0 w 412955"/>
              <a:gd name="connsiteY0" fmla="*/ 870155 h 1002891"/>
              <a:gd name="connsiteX1" fmla="*/ 412955 w 412955"/>
              <a:gd name="connsiteY1" fmla="*/ 0 h 1002891"/>
              <a:gd name="connsiteX2" fmla="*/ 44245 w 412955"/>
              <a:gd name="connsiteY2" fmla="*/ 1002891 h 1002891"/>
              <a:gd name="connsiteX3" fmla="*/ 0 w 412955"/>
              <a:gd name="connsiteY3" fmla="*/ 870155 h 1002891"/>
              <a:gd name="connsiteX0" fmla="*/ 0 w 412955"/>
              <a:gd name="connsiteY0" fmla="*/ 870155 h 971222"/>
              <a:gd name="connsiteX1" fmla="*/ 412955 w 412955"/>
              <a:gd name="connsiteY1" fmla="*/ 0 h 971222"/>
              <a:gd name="connsiteX2" fmla="*/ 11297 w 412955"/>
              <a:gd name="connsiteY2" fmla="*/ 971222 h 971222"/>
              <a:gd name="connsiteX3" fmla="*/ 0 w 412955"/>
              <a:gd name="connsiteY3" fmla="*/ 870155 h 971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955" h="971222">
                <a:moveTo>
                  <a:pt x="0" y="870155"/>
                </a:moveTo>
                <a:lnTo>
                  <a:pt x="412955" y="0"/>
                </a:lnTo>
                <a:lnTo>
                  <a:pt x="11297" y="971222"/>
                </a:lnTo>
                <a:lnTo>
                  <a:pt x="0" y="870155"/>
                </a:lnTo>
                <a:close/>
              </a:path>
            </a:pathLst>
          </a:custGeom>
          <a:solidFill>
            <a:schemeClr val="tx1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1" name="Freeform 100"/>
          <p:cNvSpPr/>
          <p:nvPr/>
        </p:nvSpPr>
        <p:spPr>
          <a:xfrm>
            <a:off x="4208207" y="4562166"/>
            <a:ext cx="1253613" cy="575187"/>
          </a:xfrm>
          <a:custGeom>
            <a:avLst/>
            <a:gdLst>
              <a:gd name="connsiteX0" fmla="*/ 0 w 412955"/>
              <a:gd name="connsiteY0" fmla="*/ 870155 h 1002891"/>
              <a:gd name="connsiteX1" fmla="*/ 412955 w 412955"/>
              <a:gd name="connsiteY1" fmla="*/ 0 h 1002891"/>
              <a:gd name="connsiteX2" fmla="*/ 44245 w 412955"/>
              <a:gd name="connsiteY2" fmla="*/ 1002891 h 1002891"/>
              <a:gd name="connsiteX3" fmla="*/ 0 w 412955"/>
              <a:gd name="connsiteY3" fmla="*/ 870155 h 1002891"/>
              <a:gd name="connsiteX0" fmla="*/ 0 w 412955"/>
              <a:gd name="connsiteY0" fmla="*/ 870155 h 971222"/>
              <a:gd name="connsiteX1" fmla="*/ 412955 w 412955"/>
              <a:gd name="connsiteY1" fmla="*/ 0 h 971222"/>
              <a:gd name="connsiteX2" fmla="*/ 11297 w 412955"/>
              <a:gd name="connsiteY2" fmla="*/ 971222 h 971222"/>
              <a:gd name="connsiteX3" fmla="*/ 0 w 412955"/>
              <a:gd name="connsiteY3" fmla="*/ 870155 h 971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955" h="971222">
                <a:moveTo>
                  <a:pt x="0" y="870155"/>
                </a:moveTo>
                <a:lnTo>
                  <a:pt x="412955" y="0"/>
                </a:lnTo>
                <a:lnTo>
                  <a:pt x="11297" y="971222"/>
                </a:lnTo>
                <a:lnTo>
                  <a:pt x="0" y="870155"/>
                </a:lnTo>
                <a:close/>
              </a:path>
            </a:pathLst>
          </a:custGeom>
          <a:solidFill>
            <a:schemeClr val="tx1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" name="Freeform 101"/>
          <p:cNvSpPr/>
          <p:nvPr/>
        </p:nvSpPr>
        <p:spPr>
          <a:xfrm>
            <a:off x="5225845" y="4798142"/>
            <a:ext cx="412955" cy="1002891"/>
          </a:xfrm>
          <a:custGeom>
            <a:avLst/>
            <a:gdLst>
              <a:gd name="connsiteX0" fmla="*/ 0 w 412955"/>
              <a:gd name="connsiteY0" fmla="*/ 870155 h 1002891"/>
              <a:gd name="connsiteX1" fmla="*/ 412955 w 412955"/>
              <a:gd name="connsiteY1" fmla="*/ 0 h 1002891"/>
              <a:gd name="connsiteX2" fmla="*/ 44245 w 412955"/>
              <a:gd name="connsiteY2" fmla="*/ 1002891 h 1002891"/>
              <a:gd name="connsiteX3" fmla="*/ 0 w 412955"/>
              <a:gd name="connsiteY3" fmla="*/ 870155 h 1002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955" h="1002891">
                <a:moveTo>
                  <a:pt x="0" y="870155"/>
                </a:moveTo>
                <a:lnTo>
                  <a:pt x="412955" y="0"/>
                </a:lnTo>
                <a:lnTo>
                  <a:pt x="44245" y="1002891"/>
                </a:lnTo>
                <a:lnTo>
                  <a:pt x="0" y="870155"/>
                </a:lnTo>
                <a:close/>
              </a:path>
            </a:pathLst>
          </a:custGeom>
          <a:solidFill>
            <a:schemeClr val="tx1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" name="Group 5"/>
          <p:cNvGrpSpPr>
            <a:grpSpLocks/>
          </p:cNvGrpSpPr>
          <p:nvPr/>
        </p:nvGrpSpPr>
        <p:grpSpPr bwMode="auto">
          <a:xfrm flipH="1">
            <a:off x="3698774" y="5036932"/>
            <a:ext cx="939800" cy="925512"/>
            <a:chOff x="1584" y="816"/>
            <a:chExt cx="912" cy="816"/>
          </a:xfrm>
        </p:grpSpPr>
        <p:sp>
          <p:nvSpPr>
            <p:cNvPr id="104" name="Freeform 6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" name="Freeform 7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" name="Freeform 8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" name="Freeform 9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/>
              <a:ahLst/>
              <a:cxnLst>
                <a:cxn ang="0">
                  <a:pos x="261" y="0"/>
                </a:cxn>
                <a:cxn ang="0">
                  <a:pos x="789" y="336"/>
                </a:cxn>
                <a:cxn ang="0">
                  <a:pos x="494" y="535"/>
                </a:cxn>
                <a:cxn ang="0">
                  <a:pos x="0" y="96"/>
                </a:cxn>
                <a:cxn ang="0">
                  <a:pos x="261" y="0"/>
                </a:cxn>
              </a:cxnLst>
              <a:rect l="0" t="0" r="r" b="b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3399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" name="Freeform 10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491" y="432"/>
                </a:cxn>
                <a:cxn ang="0">
                  <a:pos x="484" y="567"/>
                </a:cxn>
                <a:cxn ang="0">
                  <a:pos x="0" y="119"/>
                </a:cxn>
                <a:cxn ang="0">
                  <a:pos x="11" y="0"/>
                </a:cxn>
              </a:cxnLst>
              <a:rect l="0" t="0" r="r" b="b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3399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" name="Freeform 11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/>
              <a:ahLst/>
              <a:cxnLst>
                <a:cxn ang="0">
                  <a:pos x="304" y="0"/>
                </a:cxn>
                <a:cxn ang="0">
                  <a:pos x="304" y="96"/>
                </a:cxn>
                <a:cxn ang="0">
                  <a:pos x="0" y="327"/>
                </a:cxn>
                <a:cxn ang="0">
                  <a:pos x="18" y="181"/>
                </a:cxn>
                <a:cxn ang="0">
                  <a:pos x="304" y="0"/>
                </a:cxn>
              </a:cxnLst>
              <a:rect l="0" t="0" r="r" b="b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3399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" name="Freeform 12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" name="Freeform 13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" name="Freeform 14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" name="Group 15"/>
          <p:cNvGrpSpPr>
            <a:grpSpLocks/>
          </p:cNvGrpSpPr>
          <p:nvPr/>
        </p:nvGrpSpPr>
        <p:grpSpPr bwMode="auto">
          <a:xfrm flipH="1">
            <a:off x="4214557" y="5597373"/>
            <a:ext cx="939800" cy="925512"/>
            <a:chOff x="1584" y="816"/>
            <a:chExt cx="912" cy="816"/>
          </a:xfrm>
        </p:grpSpPr>
        <p:sp>
          <p:nvSpPr>
            <p:cNvPr id="114" name="Freeform 16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" name="Freeform 17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" name="Freeform 18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" name="Freeform 19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/>
              <a:ahLst/>
              <a:cxnLst>
                <a:cxn ang="0">
                  <a:pos x="261" y="0"/>
                </a:cxn>
                <a:cxn ang="0">
                  <a:pos x="789" y="336"/>
                </a:cxn>
                <a:cxn ang="0">
                  <a:pos x="494" y="535"/>
                </a:cxn>
                <a:cxn ang="0">
                  <a:pos x="0" y="96"/>
                </a:cxn>
                <a:cxn ang="0">
                  <a:pos x="261" y="0"/>
                </a:cxn>
              </a:cxnLst>
              <a:rect l="0" t="0" r="r" b="b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996600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8" name="Freeform 20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491" y="432"/>
                </a:cxn>
                <a:cxn ang="0">
                  <a:pos x="484" y="567"/>
                </a:cxn>
                <a:cxn ang="0">
                  <a:pos x="0" y="119"/>
                </a:cxn>
                <a:cxn ang="0">
                  <a:pos x="11" y="0"/>
                </a:cxn>
              </a:cxnLst>
              <a:rect l="0" t="0" r="r" b="b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996600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9" name="Freeform 21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/>
              <a:ahLst/>
              <a:cxnLst>
                <a:cxn ang="0">
                  <a:pos x="304" y="0"/>
                </a:cxn>
                <a:cxn ang="0">
                  <a:pos x="304" y="96"/>
                </a:cxn>
                <a:cxn ang="0">
                  <a:pos x="0" y="327"/>
                </a:cxn>
                <a:cxn ang="0">
                  <a:pos x="18" y="181"/>
                </a:cxn>
                <a:cxn ang="0">
                  <a:pos x="304" y="0"/>
                </a:cxn>
              </a:cxnLst>
              <a:rect l="0" t="0" r="r" b="b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96600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" name="Freeform 22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" name="Freeform 23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" name="Freeform 24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" name="Group 25"/>
          <p:cNvGrpSpPr>
            <a:grpSpLocks/>
          </p:cNvGrpSpPr>
          <p:nvPr/>
        </p:nvGrpSpPr>
        <p:grpSpPr bwMode="auto">
          <a:xfrm flipH="1">
            <a:off x="4780321" y="5570743"/>
            <a:ext cx="939800" cy="925512"/>
            <a:chOff x="1584" y="816"/>
            <a:chExt cx="912" cy="816"/>
          </a:xfrm>
        </p:grpSpPr>
        <p:sp>
          <p:nvSpPr>
            <p:cNvPr id="124" name="Freeform 26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" name="Freeform 27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" name="Freeform 28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7" name="Freeform 29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/>
              <a:ahLst/>
              <a:cxnLst>
                <a:cxn ang="0">
                  <a:pos x="261" y="0"/>
                </a:cxn>
                <a:cxn ang="0">
                  <a:pos x="789" y="336"/>
                </a:cxn>
                <a:cxn ang="0">
                  <a:pos x="494" y="535"/>
                </a:cxn>
                <a:cxn ang="0">
                  <a:pos x="0" y="96"/>
                </a:cxn>
                <a:cxn ang="0">
                  <a:pos x="261" y="0"/>
                </a:cxn>
              </a:cxnLst>
              <a:rect l="0" t="0" r="r" b="b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66FF33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" name="Freeform 30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491" y="432"/>
                </a:cxn>
                <a:cxn ang="0">
                  <a:pos x="484" y="567"/>
                </a:cxn>
                <a:cxn ang="0">
                  <a:pos x="0" y="119"/>
                </a:cxn>
                <a:cxn ang="0">
                  <a:pos x="11" y="0"/>
                </a:cxn>
              </a:cxnLst>
              <a:rect l="0" t="0" r="r" b="b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66FF33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" name="Freeform 31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/>
              <a:ahLst/>
              <a:cxnLst>
                <a:cxn ang="0">
                  <a:pos x="304" y="0"/>
                </a:cxn>
                <a:cxn ang="0">
                  <a:pos x="304" y="96"/>
                </a:cxn>
                <a:cxn ang="0">
                  <a:pos x="0" y="327"/>
                </a:cxn>
                <a:cxn ang="0">
                  <a:pos x="18" y="181"/>
                </a:cxn>
                <a:cxn ang="0">
                  <a:pos x="304" y="0"/>
                </a:cxn>
              </a:cxnLst>
              <a:rect l="0" t="0" r="r" b="b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66FF33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" name="Freeform 32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1" name="Freeform 33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2" name="Freeform 34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" name="Freeform 132"/>
          <p:cNvSpPr/>
          <p:nvPr/>
        </p:nvSpPr>
        <p:spPr>
          <a:xfrm>
            <a:off x="4744064" y="4768646"/>
            <a:ext cx="924233" cy="904569"/>
          </a:xfrm>
          <a:custGeom>
            <a:avLst/>
            <a:gdLst>
              <a:gd name="connsiteX0" fmla="*/ 0 w 412955"/>
              <a:gd name="connsiteY0" fmla="*/ 870155 h 1002891"/>
              <a:gd name="connsiteX1" fmla="*/ 412955 w 412955"/>
              <a:gd name="connsiteY1" fmla="*/ 0 h 1002891"/>
              <a:gd name="connsiteX2" fmla="*/ 44245 w 412955"/>
              <a:gd name="connsiteY2" fmla="*/ 1002891 h 1002891"/>
              <a:gd name="connsiteX3" fmla="*/ 0 w 412955"/>
              <a:gd name="connsiteY3" fmla="*/ 870155 h 1002891"/>
              <a:gd name="connsiteX0" fmla="*/ 0 w 412955"/>
              <a:gd name="connsiteY0" fmla="*/ 870155 h 971222"/>
              <a:gd name="connsiteX1" fmla="*/ 412955 w 412955"/>
              <a:gd name="connsiteY1" fmla="*/ 0 h 971222"/>
              <a:gd name="connsiteX2" fmla="*/ 11297 w 412955"/>
              <a:gd name="connsiteY2" fmla="*/ 971222 h 971222"/>
              <a:gd name="connsiteX3" fmla="*/ 0 w 412955"/>
              <a:gd name="connsiteY3" fmla="*/ 870155 h 971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955" h="971222">
                <a:moveTo>
                  <a:pt x="0" y="870155"/>
                </a:moveTo>
                <a:lnTo>
                  <a:pt x="412955" y="0"/>
                </a:lnTo>
                <a:lnTo>
                  <a:pt x="11297" y="971222"/>
                </a:lnTo>
                <a:lnTo>
                  <a:pt x="0" y="870155"/>
                </a:lnTo>
                <a:close/>
              </a:path>
            </a:pathLst>
          </a:custGeom>
          <a:solidFill>
            <a:schemeClr val="tx1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9" name="Straight Connector 138"/>
          <p:cNvCxnSpPr>
            <a:stCxn id="101" idx="1"/>
            <a:endCxn id="133" idx="1"/>
          </p:cNvCxnSpPr>
          <p:nvPr/>
        </p:nvCxnSpPr>
        <p:spPr bwMode="auto">
          <a:xfrm>
            <a:off x="5461820" y="4562166"/>
            <a:ext cx="206477" cy="206480"/>
          </a:xfrm>
          <a:prstGeom prst="line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3" name="Text Box 122"/>
          <p:cNvSpPr txBox="1">
            <a:spLocks noChangeArrowheads="1"/>
          </p:cNvSpPr>
          <p:nvPr/>
        </p:nvSpPr>
        <p:spPr bwMode="auto">
          <a:xfrm>
            <a:off x="5979526" y="5039681"/>
            <a:ext cx="2005632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Any simplex on path between</a:t>
            </a:r>
          </a:p>
        </p:txBody>
      </p:sp>
    </p:spTree>
    <p:extLst>
      <p:ext uri="{BB962C8B-B14F-4D97-AF65-F5344CB8AC3E}">
        <p14:creationId xmlns:p14="http://schemas.microsoft.com/office/powerpoint/2010/main" val="2141590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85" grpId="0" animBg="1"/>
      <p:bldP spid="86" grpId="0" animBg="1"/>
      <p:bldP spid="101" grpId="0" animBg="1"/>
      <p:bldP spid="102" grpId="0" animBg="1"/>
      <p:bldP spid="133" grpId="0" animBg="1"/>
      <p:bldP spid="113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7"/>
          <p:cNvGrpSpPr/>
          <p:nvPr/>
        </p:nvGrpSpPr>
        <p:grpSpPr>
          <a:xfrm>
            <a:off x="4989871" y="3180221"/>
            <a:ext cx="3833916" cy="2284209"/>
            <a:chOff x="3292475" y="2144713"/>
            <a:chExt cx="4449763" cy="2651125"/>
          </a:xfrm>
        </p:grpSpPr>
        <p:grpSp>
          <p:nvGrpSpPr>
            <p:cNvPr id="3" name="Group 22"/>
            <p:cNvGrpSpPr>
              <a:grpSpLocks/>
            </p:cNvGrpSpPr>
            <p:nvPr/>
          </p:nvGrpSpPr>
          <p:grpSpPr bwMode="auto">
            <a:xfrm>
              <a:off x="3292475" y="2144713"/>
              <a:ext cx="4449763" cy="2651125"/>
              <a:chOff x="2074" y="1351"/>
              <a:chExt cx="2803" cy="1670"/>
            </a:xfrm>
          </p:grpSpPr>
          <p:sp>
            <p:nvSpPr>
              <p:cNvPr id="94" name="Freeform 23"/>
              <p:cNvSpPr>
                <a:spLocks/>
              </p:cNvSpPr>
              <p:nvPr/>
            </p:nvSpPr>
            <p:spPr bwMode="auto">
              <a:xfrm>
                <a:off x="2074" y="1351"/>
                <a:ext cx="2803" cy="1670"/>
              </a:xfrm>
              <a:custGeom>
                <a:avLst/>
                <a:gdLst/>
                <a:ahLst/>
                <a:cxnLst>
                  <a:cxn ang="0">
                    <a:pos x="3" y="108"/>
                  </a:cxn>
                  <a:cxn ang="0">
                    <a:pos x="0" y="195"/>
                  </a:cxn>
                  <a:cxn ang="0">
                    <a:pos x="20" y="246"/>
                  </a:cxn>
                  <a:cxn ang="0">
                    <a:pos x="48" y="305"/>
                  </a:cxn>
                  <a:cxn ang="0">
                    <a:pos x="107" y="359"/>
                  </a:cxn>
                  <a:cxn ang="0">
                    <a:pos x="179" y="426"/>
                  </a:cxn>
                  <a:cxn ang="0">
                    <a:pos x="272" y="471"/>
                  </a:cxn>
                  <a:cxn ang="0">
                    <a:pos x="410" y="513"/>
                  </a:cxn>
                  <a:cxn ang="0">
                    <a:pos x="551" y="555"/>
                  </a:cxn>
                  <a:cxn ang="0">
                    <a:pos x="699" y="573"/>
                  </a:cxn>
                  <a:cxn ang="0">
                    <a:pos x="885" y="579"/>
                  </a:cxn>
                  <a:cxn ang="0">
                    <a:pos x="1041" y="551"/>
                  </a:cxn>
                  <a:cxn ang="0">
                    <a:pos x="1130" y="488"/>
                  </a:cxn>
                  <a:cxn ang="0">
                    <a:pos x="1151" y="425"/>
                  </a:cxn>
                  <a:cxn ang="0">
                    <a:pos x="1148" y="354"/>
                  </a:cxn>
                  <a:cxn ang="0">
                    <a:pos x="1116" y="279"/>
                  </a:cxn>
                  <a:cxn ang="0">
                    <a:pos x="1044" y="215"/>
                  </a:cxn>
                  <a:cxn ang="0">
                    <a:pos x="924" y="182"/>
                  </a:cxn>
                  <a:cxn ang="0">
                    <a:pos x="767" y="159"/>
                  </a:cxn>
                  <a:cxn ang="0">
                    <a:pos x="615" y="119"/>
                  </a:cxn>
                  <a:cxn ang="0">
                    <a:pos x="477" y="54"/>
                  </a:cxn>
                  <a:cxn ang="0">
                    <a:pos x="348" y="15"/>
                  </a:cxn>
                  <a:cxn ang="0">
                    <a:pos x="231" y="0"/>
                  </a:cxn>
                  <a:cxn ang="0">
                    <a:pos x="111" y="14"/>
                  </a:cxn>
                  <a:cxn ang="0">
                    <a:pos x="45" y="53"/>
                  </a:cxn>
                  <a:cxn ang="0">
                    <a:pos x="3" y="108"/>
                  </a:cxn>
                </a:cxnLst>
                <a:rect l="0" t="0" r="r" b="b"/>
                <a:pathLst>
                  <a:path w="1151" h="579">
                    <a:moveTo>
                      <a:pt x="3" y="108"/>
                    </a:moveTo>
                    <a:cubicBezTo>
                      <a:pt x="2" y="139"/>
                      <a:pt x="0" y="162"/>
                      <a:pt x="0" y="195"/>
                    </a:cubicBezTo>
                    <a:lnTo>
                      <a:pt x="20" y="246"/>
                    </a:lnTo>
                    <a:lnTo>
                      <a:pt x="48" y="305"/>
                    </a:lnTo>
                    <a:lnTo>
                      <a:pt x="107" y="359"/>
                    </a:lnTo>
                    <a:lnTo>
                      <a:pt x="179" y="426"/>
                    </a:lnTo>
                    <a:lnTo>
                      <a:pt x="272" y="471"/>
                    </a:lnTo>
                    <a:lnTo>
                      <a:pt x="410" y="513"/>
                    </a:lnTo>
                    <a:lnTo>
                      <a:pt x="551" y="555"/>
                    </a:lnTo>
                    <a:lnTo>
                      <a:pt x="699" y="573"/>
                    </a:lnTo>
                    <a:lnTo>
                      <a:pt x="885" y="579"/>
                    </a:lnTo>
                    <a:lnTo>
                      <a:pt x="1041" y="551"/>
                    </a:lnTo>
                    <a:lnTo>
                      <a:pt x="1130" y="488"/>
                    </a:lnTo>
                    <a:lnTo>
                      <a:pt x="1151" y="425"/>
                    </a:lnTo>
                    <a:lnTo>
                      <a:pt x="1148" y="354"/>
                    </a:lnTo>
                    <a:lnTo>
                      <a:pt x="1116" y="279"/>
                    </a:lnTo>
                    <a:lnTo>
                      <a:pt x="1044" y="215"/>
                    </a:lnTo>
                    <a:lnTo>
                      <a:pt x="924" y="182"/>
                    </a:lnTo>
                    <a:lnTo>
                      <a:pt x="767" y="159"/>
                    </a:lnTo>
                    <a:lnTo>
                      <a:pt x="615" y="119"/>
                    </a:lnTo>
                    <a:lnTo>
                      <a:pt x="477" y="54"/>
                    </a:lnTo>
                    <a:lnTo>
                      <a:pt x="348" y="15"/>
                    </a:lnTo>
                    <a:lnTo>
                      <a:pt x="231" y="0"/>
                    </a:lnTo>
                    <a:lnTo>
                      <a:pt x="111" y="14"/>
                    </a:lnTo>
                    <a:lnTo>
                      <a:pt x="45" y="53"/>
                    </a:lnTo>
                    <a:lnTo>
                      <a:pt x="3" y="108"/>
                    </a:lnTo>
                    <a:close/>
                  </a:path>
                </a:pathLst>
              </a:custGeom>
              <a:solidFill>
                <a:schemeClr val="hlink"/>
              </a:solidFill>
              <a:ln w="285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5" name="Freeform 24"/>
              <p:cNvSpPr>
                <a:spLocks/>
              </p:cNvSpPr>
              <p:nvPr/>
            </p:nvSpPr>
            <p:spPr bwMode="auto">
              <a:xfrm>
                <a:off x="3823" y="2283"/>
                <a:ext cx="458" cy="166"/>
              </a:xfrm>
              <a:custGeom>
                <a:avLst/>
                <a:gdLst/>
                <a:ahLst/>
                <a:cxnLst>
                  <a:cxn ang="0">
                    <a:pos x="2" y="34"/>
                  </a:cxn>
                  <a:cxn ang="0">
                    <a:pos x="16" y="40"/>
                  </a:cxn>
                  <a:cxn ang="0">
                    <a:pos x="34" y="52"/>
                  </a:cxn>
                  <a:cxn ang="0">
                    <a:pos x="65" y="58"/>
                  </a:cxn>
                  <a:cxn ang="0">
                    <a:pos x="167" y="57"/>
                  </a:cxn>
                  <a:cxn ang="0">
                    <a:pos x="188" y="45"/>
                  </a:cxn>
                  <a:cxn ang="0">
                    <a:pos x="149" y="12"/>
                  </a:cxn>
                  <a:cxn ang="0">
                    <a:pos x="122" y="6"/>
                  </a:cxn>
                  <a:cxn ang="0">
                    <a:pos x="76" y="0"/>
                  </a:cxn>
                  <a:cxn ang="0">
                    <a:pos x="5" y="21"/>
                  </a:cxn>
                  <a:cxn ang="0">
                    <a:pos x="2" y="34"/>
                  </a:cxn>
                </a:cxnLst>
                <a:rect l="0" t="0" r="r" b="b"/>
                <a:pathLst>
                  <a:path w="188" h="58">
                    <a:moveTo>
                      <a:pt x="2" y="34"/>
                    </a:moveTo>
                    <a:cubicBezTo>
                      <a:pt x="7" y="36"/>
                      <a:pt x="10" y="39"/>
                      <a:pt x="16" y="40"/>
                    </a:cubicBezTo>
                    <a:cubicBezTo>
                      <a:pt x="18" y="48"/>
                      <a:pt x="26" y="51"/>
                      <a:pt x="34" y="52"/>
                    </a:cubicBezTo>
                    <a:cubicBezTo>
                      <a:pt x="44" y="57"/>
                      <a:pt x="54" y="57"/>
                      <a:pt x="65" y="58"/>
                    </a:cubicBezTo>
                    <a:cubicBezTo>
                      <a:pt x="99" y="58"/>
                      <a:pt x="133" y="58"/>
                      <a:pt x="167" y="57"/>
                    </a:cubicBezTo>
                    <a:cubicBezTo>
                      <a:pt x="175" y="57"/>
                      <a:pt x="188" y="45"/>
                      <a:pt x="188" y="45"/>
                    </a:cubicBezTo>
                    <a:cubicBezTo>
                      <a:pt x="185" y="29"/>
                      <a:pt x="165" y="15"/>
                      <a:pt x="149" y="12"/>
                    </a:cubicBezTo>
                    <a:cubicBezTo>
                      <a:pt x="138" y="6"/>
                      <a:pt x="139" y="7"/>
                      <a:pt x="122" y="6"/>
                    </a:cubicBezTo>
                    <a:cubicBezTo>
                      <a:pt x="108" y="1"/>
                      <a:pt x="91" y="1"/>
                      <a:pt x="76" y="0"/>
                    </a:cubicBezTo>
                    <a:cubicBezTo>
                      <a:pt x="47" y="1"/>
                      <a:pt x="29" y="7"/>
                      <a:pt x="5" y="21"/>
                    </a:cubicBezTo>
                    <a:cubicBezTo>
                      <a:pt x="0" y="27"/>
                      <a:pt x="2" y="23"/>
                      <a:pt x="2" y="3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6" name="Freeform 25"/>
              <p:cNvSpPr>
                <a:spLocks/>
              </p:cNvSpPr>
              <p:nvPr/>
            </p:nvSpPr>
            <p:spPr bwMode="auto">
              <a:xfrm>
                <a:off x="2420" y="1731"/>
                <a:ext cx="536" cy="211"/>
              </a:xfrm>
              <a:custGeom>
                <a:avLst/>
                <a:gdLst/>
                <a:ahLst/>
                <a:cxnLst>
                  <a:cxn ang="0">
                    <a:pos x="8" y="41"/>
                  </a:cxn>
                  <a:cxn ang="0">
                    <a:pos x="32" y="51"/>
                  </a:cxn>
                  <a:cxn ang="0">
                    <a:pos x="50" y="57"/>
                  </a:cxn>
                  <a:cxn ang="0">
                    <a:pos x="76" y="63"/>
                  </a:cxn>
                  <a:cxn ang="0">
                    <a:pos x="136" y="69"/>
                  </a:cxn>
                  <a:cxn ang="0">
                    <a:pos x="220" y="56"/>
                  </a:cxn>
                  <a:cxn ang="0">
                    <a:pos x="170" y="11"/>
                  </a:cxn>
                  <a:cxn ang="0">
                    <a:pos x="149" y="0"/>
                  </a:cxn>
                  <a:cxn ang="0">
                    <a:pos x="47" y="12"/>
                  </a:cxn>
                  <a:cxn ang="0">
                    <a:pos x="17" y="24"/>
                  </a:cxn>
                  <a:cxn ang="0">
                    <a:pos x="8" y="41"/>
                  </a:cxn>
                </a:cxnLst>
                <a:rect l="0" t="0" r="r" b="b"/>
                <a:pathLst>
                  <a:path w="220" h="73">
                    <a:moveTo>
                      <a:pt x="8" y="41"/>
                    </a:moveTo>
                    <a:cubicBezTo>
                      <a:pt x="17" y="44"/>
                      <a:pt x="23" y="50"/>
                      <a:pt x="32" y="51"/>
                    </a:cubicBezTo>
                    <a:cubicBezTo>
                      <a:pt x="38" y="54"/>
                      <a:pt x="43" y="56"/>
                      <a:pt x="50" y="57"/>
                    </a:cubicBezTo>
                    <a:cubicBezTo>
                      <a:pt x="58" y="60"/>
                      <a:pt x="67" y="62"/>
                      <a:pt x="76" y="63"/>
                    </a:cubicBezTo>
                    <a:cubicBezTo>
                      <a:pt x="105" y="73"/>
                      <a:pt x="86" y="68"/>
                      <a:pt x="136" y="69"/>
                    </a:cubicBezTo>
                    <a:cubicBezTo>
                      <a:pt x="188" y="68"/>
                      <a:pt x="180" y="64"/>
                      <a:pt x="220" y="56"/>
                    </a:cubicBezTo>
                    <a:cubicBezTo>
                      <a:pt x="198" y="47"/>
                      <a:pt x="195" y="15"/>
                      <a:pt x="170" y="11"/>
                    </a:cubicBezTo>
                    <a:cubicBezTo>
                      <a:pt x="164" y="6"/>
                      <a:pt x="156" y="3"/>
                      <a:pt x="149" y="0"/>
                    </a:cubicBezTo>
                    <a:cubicBezTo>
                      <a:pt x="113" y="2"/>
                      <a:pt x="82" y="5"/>
                      <a:pt x="47" y="12"/>
                    </a:cubicBezTo>
                    <a:cubicBezTo>
                      <a:pt x="38" y="16"/>
                      <a:pt x="27" y="22"/>
                      <a:pt x="17" y="24"/>
                    </a:cubicBezTo>
                    <a:cubicBezTo>
                      <a:pt x="12" y="27"/>
                      <a:pt x="0" y="36"/>
                      <a:pt x="8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7" name="Freeform 26"/>
              <p:cNvSpPr>
                <a:spLocks/>
              </p:cNvSpPr>
              <p:nvPr/>
            </p:nvSpPr>
            <p:spPr bwMode="auto">
              <a:xfrm>
                <a:off x="3628" y="2274"/>
                <a:ext cx="871" cy="19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3" y="57"/>
                  </a:cxn>
                  <a:cxn ang="0">
                    <a:pos x="181" y="64"/>
                  </a:cxn>
                  <a:cxn ang="0">
                    <a:pos x="256" y="58"/>
                  </a:cxn>
                  <a:cxn ang="0">
                    <a:pos x="358" y="4"/>
                  </a:cxn>
                </a:cxnLst>
                <a:rect l="0" t="0" r="r" b="b"/>
                <a:pathLst>
                  <a:path w="358" h="68">
                    <a:moveTo>
                      <a:pt x="0" y="0"/>
                    </a:moveTo>
                    <a:cubicBezTo>
                      <a:pt x="36" y="23"/>
                      <a:pt x="73" y="46"/>
                      <a:pt x="103" y="57"/>
                    </a:cubicBezTo>
                    <a:cubicBezTo>
                      <a:pt x="133" y="68"/>
                      <a:pt x="156" y="64"/>
                      <a:pt x="181" y="64"/>
                    </a:cubicBezTo>
                    <a:cubicBezTo>
                      <a:pt x="206" y="64"/>
                      <a:pt x="227" y="68"/>
                      <a:pt x="256" y="58"/>
                    </a:cubicBezTo>
                    <a:cubicBezTo>
                      <a:pt x="285" y="48"/>
                      <a:pt x="321" y="26"/>
                      <a:pt x="358" y="4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" name="Freeform 27"/>
              <p:cNvSpPr>
                <a:spLocks/>
              </p:cNvSpPr>
              <p:nvPr/>
            </p:nvSpPr>
            <p:spPr bwMode="auto">
              <a:xfrm>
                <a:off x="2424" y="1723"/>
                <a:ext cx="539" cy="161"/>
              </a:xfrm>
              <a:custGeom>
                <a:avLst/>
                <a:gdLst/>
                <a:ahLst/>
                <a:cxnLst>
                  <a:cxn ang="0">
                    <a:pos x="0" y="44"/>
                  </a:cxn>
                  <a:cxn ang="0">
                    <a:pos x="30" y="18"/>
                  </a:cxn>
                  <a:cxn ang="0">
                    <a:pos x="69" y="8"/>
                  </a:cxn>
                  <a:cxn ang="0">
                    <a:pos x="107" y="3"/>
                  </a:cxn>
                  <a:cxn ang="0">
                    <a:pos x="161" y="2"/>
                  </a:cxn>
                  <a:cxn ang="0">
                    <a:pos x="189" y="15"/>
                  </a:cxn>
                  <a:cxn ang="0">
                    <a:pos x="221" y="56"/>
                  </a:cxn>
                </a:cxnLst>
                <a:rect l="0" t="0" r="r" b="b"/>
                <a:pathLst>
                  <a:path w="221" h="56">
                    <a:moveTo>
                      <a:pt x="0" y="44"/>
                    </a:moveTo>
                    <a:cubicBezTo>
                      <a:pt x="9" y="34"/>
                      <a:pt x="18" y="24"/>
                      <a:pt x="30" y="18"/>
                    </a:cubicBezTo>
                    <a:cubicBezTo>
                      <a:pt x="42" y="12"/>
                      <a:pt x="56" y="10"/>
                      <a:pt x="69" y="8"/>
                    </a:cubicBezTo>
                    <a:cubicBezTo>
                      <a:pt x="82" y="6"/>
                      <a:pt x="92" y="4"/>
                      <a:pt x="107" y="3"/>
                    </a:cubicBezTo>
                    <a:cubicBezTo>
                      <a:pt x="122" y="2"/>
                      <a:pt x="147" y="0"/>
                      <a:pt x="161" y="2"/>
                    </a:cubicBezTo>
                    <a:cubicBezTo>
                      <a:pt x="175" y="4"/>
                      <a:pt x="179" y="6"/>
                      <a:pt x="189" y="15"/>
                    </a:cubicBezTo>
                    <a:cubicBezTo>
                      <a:pt x="199" y="24"/>
                      <a:pt x="216" y="49"/>
                      <a:pt x="221" y="56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" name="Freeform 28"/>
              <p:cNvSpPr>
                <a:spLocks/>
              </p:cNvSpPr>
              <p:nvPr/>
            </p:nvSpPr>
            <p:spPr bwMode="auto">
              <a:xfrm>
                <a:off x="2264" y="1737"/>
                <a:ext cx="869" cy="18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6" y="33"/>
                  </a:cxn>
                  <a:cxn ang="0">
                    <a:pos x="71" y="40"/>
                  </a:cxn>
                  <a:cxn ang="0">
                    <a:pos x="129" y="58"/>
                  </a:cxn>
                  <a:cxn ang="0">
                    <a:pos x="180" y="63"/>
                  </a:cxn>
                  <a:cxn ang="0">
                    <a:pos x="236" y="60"/>
                  </a:cxn>
                  <a:cxn ang="0">
                    <a:pos x="293" y="42"/>
                  </a:cxn>
                  <a:cxn ang="0">
                    <a:pos x="335" y="18"/>
                  </a:cxn>
                  <a:cxn ang="0">
                    <a:pos x="342" y="12"/>
                  </a:cxn>
                  <a:cxn ang="0">
                    <a:pos x="347" y="10"/>
                  </a:cxn>
                  <a:cxn ang="0">
                    <a:pos x="357" y="4"/>
                  </a:cxn>
                </a:cxnLst>
                <a:rect l="0" t="0" r="r" b="b"/>
                <a:pathLst>
                  <a:path w="357" h="65">
                    <a:moveTo>
                      <a:pt x="0" y="0"/>
                    </a:moveTo>
                    <a:cubicBezTo>
                      <a:pt x="12" y="16"/>
                      <a:pt x="37" y="27"/>
                      <a:pt x="56" y="33"/>
                    </a:cubicBezTo>
                    <a:cubicBezTo>
                      <a:pt x="61" y="37"/>
                      <a:pt x="65" y="39"/>
                      <a:pt x="71" y="40"/>
                    </a:cubicBezTo>
                    <a:cubicBezTo>
                      <a:pt x="87" y="52"/>
                      <a:pt x="109" y="56"/>
                      <a:pt x="129" y="58"/>
                    </a:cubicBezTo>
                    <a:cubicBezTo>
                      <a:pt x="147" y="62"/>
                      <a:pt x="159" y="62"/>
                      <a:pt x="180" y="63"/>
                    </a:cubicBezTo>
                    <a:cubicBezTo>
                      <a:pt x="199" y="62"/>
                      <a:pt x="218" y="65"/>
                      <a:pt x="236" y="60"/>
                    </a:cubicBezTo>
                    <a:cubicBezTo>
                      <a:pt x="255" y="55"/>
                      <a:pt x="274" y="46"/>
                      <a:pt x="293" y="42"/>
                    </a:cubicBezTo>
                    <a:cubicBezTo>
                      <a:pt x="306" y="32"/>
                      <a:pt x="321" y="26"/>
                      <a:pt x="335" y="18"/>
                    </a:cubicBezTo>
                    <a:cubicBezTo>
                      <a:pt x="338" y="16"/>
                      <a:pt x="339" y="14"/>
                      <a:pt x="342" y="12"/>
                    </a:cubicBezTo>
                    <a:cubicBezTo>
                      <a:pt x="343" y="11"/>
                      <a:pt x="345" y="11"/>
                      <a:pt x="347" y="10"/>
                    </a:cubicBezTo>
                    <a:cubicBezTo>
                      <a:pt x="350" y="8"/>
                      <a:pt x="357" y="4"/>
                      <a:pt x="357" y="4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" name="Freeform 29"/>
              <p:cNvSpPr>
                <a:spLocks/>
              </p:cNvSpPr>
              <p:nvPr/>
            </p:nvSpPr>
            <p:spPr bwMode="auto">
              <a:xfrm>
                <a:off x="3827" y="2266"/>
                <a:ext cx="488" cy="193"/>
              </a:xfrm>
              <a:custGeom>
                <a:avLst/>
                <a:gdLst/>
                <a:ahLst/>
                <a:cxnLst>
                  <a:cxn ang="0">
                    <a:pos x="0" y="43"/>
                  </a:cxn>
                  <a:cxn ang="0">
                    <a:pos x="41" y="63"/>
                  </a:cxn>
                  <a:cxn ang="0">
                    <a:pos x="74" y="67"/>
                  </a:cxn>
                  <a:cxn ang="0">
                    <a:pos x="125" y="67"/>
                  </a:cxn>
                  <a:cxn ang="0">
                    <a:pos x="167" y="67"/>
                  </a:cxn>
                  <a:cxn ang="0">
                    <a:pos x="200" y="49"/>
                  </a:cxn>
                  <a:cxn ang="0">
                    <a:pos x="174" y="22"/>
                  </a:cxn>
                  <a:cxn ang="0">
                    <a:pos x="144" y="13"/>
                  </a:cxn>
                  <a:cxn ang="0">
                    <a:pos x="105" y="3"/>
                  </a:cxn>
                  <a:cxn ang="0">
                    <a:pos x="71" y="0"/>
                  </a:cxn>
                  <a:cxn ang="0">
                    <a:pos x="21" y="12"/>
                  </a:cxn>
                  <a:cxn ang="0">
                    <a:pos x="0" y="43"/>
                  </a:cxn>
                </a:cxnLst>
                <a:rect l="0" t="0" r="r" b="b"/>
                <a:pathLst>
                  <a:path w="200" h="67">
                    <a:moveTo>
                      <a:pt x="0" y="43"/>
                    </a:moveTo>
                    <a:lnTo>
                      <a:pt x="41" y="63"/>
                    </a:lnTo>
                    <a:lnTo>
                      <a:pt x="74" y="67"/>
                    </a:lnTo>
                    <a:lnTo>
                      <a:pt x="125" y="67"/>
                    </a:lnTo>
                    <a:lnTo>
                      <a:pt x="167" y="67"/>
                    </a:lnTo>
                    <a:lnTo>
                      <a:pt x="200" y="49"/>
                    </a:lnTo>
                    <a:lnTo>
                      <a:pt x="174" y="22"/>
                    </a:lnTo>
                    <a:lnTo>
                      <a:pt x="144" y="13"/>
                    </a:lnTo>
                    <a:lnTo>
                      <a:pt x="105" y="3"/>
                    </a:lnTo>
                    <a:lnTo>
                      <a:pt x="71" y="0"/>
                    </a:lnTo>
                    <a:lnTo>
                      <a:pt x="21" y="12"/>
                    </a:lnTo>
                    <a:lnTo>
                      <a:pt x="0" y="43"/>
                    </a:lnTo>
                    <a:close/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0" name="Oval 30"/>
            <p:cNvSpPr>
              <a:spLocks noChangeArrowheads="1"/>
            </p:cNvSpPr>
            <p:nvPr/>
          </p:nvSpPr>
          <p:spPr bwMode="auto">
            <a:xfrm>
              <a:off x="3797300" y="3190875"/>
              <a:ext cx="1830388" cy="87788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>
              <a:off x="3849329" y="3303638"/>
              <a:ext cx="176981" cy="176981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" name="Oval 91"/>
            <p:cNvSpPr/>
            <p:nvPr/>
          </p:nvSpPr>
          <p:spPr>
            <a:xfrm>
              <a:off x="5181600" y="3175819"/>
              <a:ext cx="176981" cy="176981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Oval 92"/>
            <p:cNvSpPr/>
            <p:nvPr/>
          </p:nvSpPr>
          <p:spPr>
            <a:xfrm>
              <a:off x="4994788" y="3962400"/>
              <a:ext cx="176981" cy="176981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Group 39"/>
          <p:cNvGrpSpPr/>
          <p:nvPr/>
        </p:nvGrpSpPr>
        <p:grpSpPr>
          <a:xfrm>
            <a:off x="855406" y="1847950"/>
            <a:ext cx="3833916" cy="2284209"/>
            <a:chOff x="3292475" y="2144713"/>
            <a:chExt cx="4449763" cy="2651125"/>
          </a:xfrm>
        </p:grpSpPr>
        <p:grpSp>
          <p:nvGrpSpPr>
            <p:cNvPr id="5" name="Group 22"/>
            <p:cNvGrpSpPr>
              <a:grpSpLocks/>
            </p:cNvGrpSpPr>
            <p:nvPr/>
          </p:nvGrpSpPr>
          <p:grpSpPr bwMode="auto">
            <a:xfrm>
              <a:off x="3292475" y="2144713"/>
              <a:ext cx="4449763" cy="2651125"/>
              <a:chOff x="2074" y="1351"/>
              <a:chExt cx="2803" cy="1670"/>
            </a:xfrm>
          </p:grpSpPr>
          <p:sp>
            <p:nvSpPr>
              <p:cNvPr id="29" name="Freeform 23"/>
              <p:cNvSpPr>
                <a:spLocks/>
              </p:cNvSpPr>
              <p:nvPr/>
            </p:nvSpPr>
            <p:spPr bwMode="auto">
              <a:xfrm>
                <a:off x="2074" y="1351"/>
                <a:ext cx="2803" cy="1670"/>
              </a:xfrm>
              <a:custGeom>
                <a:avLst/>
                <a:gdLst/>
                <a:ahLst/>
                <a:cxnLst>
                  <a:cxn ang="0">
                    <a:pos x="3" y="108"/>
                  </a:cxn>
                  <a:cxn ang="0">
                    <a:pos x="0" y="195"/>
                  </a:cxn>
                  <a:cxn ang="0">
                    <a:pos x="20" y="246"/>
                  </a:cxn>
                  <a:cxn ang="0">
                    <a:pos x="48" y="305"/>
                  </a:cxn>
                  <a:cxn ang="0">
                    <a:pos x="107" y="359"/>
                  </a:cxn>
                  <a:cxn ang="0">
                    <a:pos x="179" y="426"/>
                  </a:cxn>
                  <a:cxn ang="0">
                    <a:pos x="272" y="471"/>
                  </a:cxn>
                  <a:cxn ang="0">
                    <a:pos x="410" y="513"/>
                  </a:cxn>
                  <a:cxn ang="0">
                    <a:pos x="551" y="555"/>
                  </a:cxn>
                  <a:cxn ang="0">
                    <a:pos x="699" y="573"/>
                  </a:cxn>
                  <a:cxn ang="0">
                    <a:pos x="885" y="579"/>
                  </a:cxn>
                  <a:cxn ang="0">
                    <a:pos x="1041" y="551"/>
                  </a:cxn>
                  <a:cxn ang="0">
                    <a:pos x="1130" y="488"/>
                  </a:cxn>
                  <a:cxn ang="0">
                    <a:pos x="1151" y="425"/>
                  </a:cxn>
                  <a:cxn ang="0">
                    <a:pos x="1148" y="354"/>
                  </a:cxn>
                  <a:cxn ang="0">
                    <a:pos x="1116" y="279"/>
                  </a:cxn>
                  <a:cxn ang="0">
                    <a:pos x="1044" y="215"/>
                  </a:cxn>
                  <a:cxn ang="0">
                    <a:pos x="924" y="182"/>
                  </a:cxn>
                  <a:cxn ang="0">
                    <a:pos x="767" y="159"/>
                  </a:cxn>
                  <a:cxn ang="0">
                    <a:pos x="615" y="119"/>
                  </a:cxn>
                  <a:cxn ang="0">
                    <a:pos x="477" y="54"/>
                  </a:cxn>
                  <a:cxn ang="0">
                    <a:pos x="348" y="15"/>
                  </a:cxn>
                  <a:cxn ang="0">
                    <a:pos x="231" y="0"/>
                  </a:cxn>
                  <a:cxn ang="0">
                    <a:pos x="111" y="14"/>
                  </a:cxn>
                  <a:cxn ang="0">
                    <a:pos x="45" y="53"/>
                  </a:cxn>
                  <a:cxn ang="0">
                    <a:pos x="3" y="108"/>
                  </a:cxn>
                </a:cxnLst>
                <a:rect l="0" t="0" r="r" b="b"/>
                <a:pathLst>
                  <a:path w="1151" h="579">
                    <a:moveTo>
                      <a:pt x="3" y="108"/>
                    </a:moveTo>
                    <a:cubicBezTo>
                      <a:pt x="2" y="139"/>
                      <a:pt x="0" y="162"/>
                      <a:pt x="0" y="195"/>
                    </a:cubicBezTo>
                    <a:lnTo>
                      <a:pt x="20" y="246"/>
                    </a:lnTo>
                    <a:lnTo>
                      <a:pt x="48" y="305"/>
                    </a:lnTo>
                    <a:lnTo>
                      <a:pt x="107" y="359"/>
                    </a:lnTo>
                    <a:lnTo>
                      <a:pt x="179" y="426"/>
                    </a:lnTo>
                    <a:lnTo>
                      <a:pt x="272" y="471"/>
                    </a:lnTo>
                    <a:lnTo>
                      <a:pt x="410" y="513"/>
                    </a:lnTo>
                    <a:lnTo>
                      <a:pt x="551" y="555"/>
                    </a:lnTo>
                    <a:lnTo>
                      <a:pt x="699" y="573"/>
                    </a:lnTo>
                    <a:lnTo>
                      <a:pt x="885" y="579"/>
                    </a:lnTo>
                    <a:lnTo>
                      <a:pt x="1041" y="551"/>
                    </a:lnTo>
                    <a:lnTo>
                      <a:pt x="1130" y="488"/>
                    </a:lnTo>
                    <a:lnTo>
                      <a:pt x="1151" y="425"/>
                    </a:lnTo>
                    <a:lnTo>
                      <a:pt x="1148" y="354"/>
                    </a:lnTo>
                    <a:lnTo>
                      <a:pt x="1116" y="279"/>
                    </a:lnTo>
                    <a:lnTo>
                      <a:pt x="1044" y="215"/>
                    </a:lnTo>
                    <a:lnTo>
                      <a:pt x="924" y="182"/>
                    </a:lnTo>
                    <a:lnTo>
                      <a:pt x="767" y="159"/>
                    </a:lnTo>
                    <a:lnTo>
                      <a:pt x="615" y="119"/>
                    </a:lnTo>
                    <a:lnTo>
                      <a:pt x="477" y="54"/>
                    </a:lnTo>
                    <a:lnTo>
                      <a:pt x="348" y="15"/>
                    </a:lnTo>
                    <a:lnTo>
                      <a:pt x="231" y="0"/>
                    </a:lnTo>
                    <a:lnTo>
                      <a:pt x="111" y="14"/>
                    </a:lnTo>
                    <a:lnTo>
                      <a:pt x="45" y="53"/>
                    </a:lnTo>
                    <a:lnTo>
                      <a:pt x="3" y="108"/>
                    </a:lnTo>
                    <a:close/>
                  </a:path>
                </a:pathLst>
              </a:custGeom>
              <a:solidFill>
                <a:schemeClr val="hlink"/>
              </a:solidFill>
              <a:ln w="285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" name="Freeform 24"/>
              <p:cNvSpPr>
                <a:spLocks/>
              </p:cNvSpPr>
              <p:nvPr/>
            </p:nvSpPr>
            <p:spPr bwMode="auto">
              <a:xfrm>
                <a:off x="3823" y="2283"/>
                <a:ext cx="458" cy="166"/>
              </a:xfrm>
              <a:custGeom>
                <a:avLst/>
                <a:gdLst/>
                <a:ahLst/>
                <a:cxnLst>
                  <a:cxn ang="0">
                    <a:pos x="2" y="34"/>
                  </a:cxn>
                  <a:cxn ang="0">
                    <a:pos x="16" y="40"/>
                  </a:cxn>
                  <a:cxn ang="0">
                    <a:pos x="34" y="52"/>
                  </a:cxn>
                  <a:cxn ang="0">
                    <a:pos x="65" y="58"/>
                  </a:cxn>
                  <a:cxn ang="0">
                    <a:pos x="167" y="57"/>
                  </a:cxn>
                  <a:cxn ang="0">
                    <a:pos x="188" y="45"/>
                  </a:cxn>
                  <a:cxn ang="0">
                    <a:pos x="149" y="12"/>
                  </a:cxn>
                  <a:cxn ang="0">
                    <a:pos x="122" y="6"/>
                  </a:cxn>
                  <a:cxn ang="0">
                    <a:pos x="76" y="0"/>
                  </a:cxn>
                  <a:cxn ang="0">
                    <a:pos x="5" y="21"/>
                  </a:cxn>
                  <a:cxn ang="0">
                    <a:pos x="2" y="34"/>
                  </a:cxn>
                </a:cxnLst>
                <a:rect l="0" t="0" r="r" b="b"/>
                <a:pathLst>
                  <a:path w="188" h="58">
                    <a:moveTo>
                      <a:pt x="2" y="34"/>
                    </a:moveTo>
                    <a:cubicBezTo>
                      <a:pt x="7" y="36"/>
                      <a:pt x="10" y="39"/>
                      <a:pt x="16" y="40"/>
                    </a:cubicBezTo>
                    <a:cubicBezTo>
                      <a:pt x="18" y="48"/>
                      <a:pt x="26" y="51"/>
                      <a:pt x="34" y="52"/>
                    </a:cubicBezTo>
                    <a:cubicBezTo>
                      <a:pt x="44" y="57"/>
                      <a:pt x="54" y="57"/>
                      <a:pt x="65" y="58"/>
                    </a:cubicBezTo>
                    <a:cubicBezTo>
                      <a:pt x="99" y="58"/>
                      <a:pt x="133" y="58"/>
                      <a:pt x="167" y="57"/>
                    </a:cubicBezTo>
                    <a:cubicBezTo>
                      <a:pt x="175" y="57"/>
                      <a:pt x="188" y="45"/>
                      <a:pt x="188" y="45"/>
                    </a:cubicBezTo>
                    <a:cubicBezTo>
                      <a:pt x="185" y="29"/>
                      <a:pt x="165" y="15"/>
                      <a:pt x="149" y="12"/>
                    </a:cubicBezTo>
                    <a:cubicBezTo>
                      <a:pt x="138" y="6"/>
                      <a:pt x="139" y="7"/>
                      <a:pt x="122" y="6"/>
                    </a:cubicBezTo>
                    <a:cubicBezTo>
                      <a:pt x="108" y="1"/>
                      <a:pt x="91" y="1"/>
                      <a:pt x="76" y="0"/>
                    </a:cubicBezTo>
                    <a:cubicBezTo>
                      <a:pt x="47" y="1"/>
                      <a:pt x="29" y="7"/>
                      <a:pt x="5" y="21"/>
                    </a:cubicBezTo>
                    <a:cubicBezTo>
                      <a:pt x="0" y="27"/>
                      <a:pt x="2" y="23"/>
                      <a:pt x="2" y="3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Freeform 25"/>
              <p:cNvSpPr>
                <a:spLocks/>
              </p:cNvSpPr>
              <p:nvPr/>
            </p:nvSpPr>
            <p:spPr bwMode="auto">
              <a:xfrm>
                <a:off x="2420" y="1731"/>
                <a:ext cx="536" cy="211"/>
              </a:xfrm>
              <a:custGeom>
                <a:avLst/>
                <a:gdLst/>
                <a:ahLst/>
                <a:cxnLst>
                  <a:cxn ang="0">
                    <a:pos x="8" y="41"/>
                  </a:cxn>
                  <a:cxn ang="0">
                    <a:pos x="32" y="51"/>
                  </a:cxn>
                  <a:cxn ang="0">
                    <a:pos x="50" y="57"/>
                  </a:cxn>
                  <a:cxn ang="0">
                    <a:pos x="76" y="63"/>
                  </a:cxn>
                  <a:cxn ang="0">
                    <a:pos x="136" y="69"/>
                  </a:cxn>
                  <a:cxn ang="0">
                    <a:pos x="220" y="56"/>
                  </a:cxn>
                  <a:cxn ang="0">
                    <a:pos x="170" y="11"/>
                  </a:cxn>
                  <a:cxn ang="0">
                    <a:pos x="149" y="0"/>
                  </a:cxn>
                  <a:cxn ang="0">
                    <a:pos x="47" y="12"/>
                  </a:cxn>
                  <a:cxn ang="0">
                    <a:pos x="17" y="24"/>
                  </a:cxn>
                  <a:cxn ang="0">
                    <a:pos x="8" y="41"/>
                  </a:cxn>
                </a:cxnLst>
                <a:rect l="0" t="0" r="r" b="b"/>
                <a:pathLst>
                  <a:path w="220" h="73">
                    <a:moveTo>
                      <a:pt x="8" y="41"/>
                    </a:moveTo>
                    <a:cubicBezTo>
                      <a:pt x="17" y="44"/>
                      <a:pt x="23" y="50"/>
                      <a:pt x="32" y="51"/>
                    </a:cubicBezTo>
                    <a:cubicBezTo>
                      <a:pt x="38" y="54"/>
                      <a:pt x="43" y="56"/>
                      <a:pt x="50" y="57"/>
                    </a:cubicBezTo>
                    <a:cubicBezTo>
                      <a:pt x="58" y="60"/>
                      <a:pt x="67" y="62"/>
                      <a:pt x="76" y="63"/>
                    </a:cubicBezTo>
                    <a:cubicBezTo>
                      <a:pt x="105" y="73"/>
                      <a:pt x="86" y="68"/>
                      <a:pt x="136" y="69"/>
                    </a:cubicBezTo>
                    <a:cubicBezTo>
                      <a:pt x="188" y="68"/>
                      <a:pt x="180" y="64"/>
                      <a:pt x="220" y="56"/>
                    </a:cubicBezTo>
                    <a:cubicBezTo>
                      <a:pt x="198" y="47"/>
                      <a:pt x="195" y="15"/>
                      <a:pt x="170" y="11"/>
                    </a:cubicBezTo>
                    <a:cubicBezTo>
                      <a:pt x="164" y="6"/>
                      <a:pt x="156" y="3"/>
                      <a:pt x="149" y="0"/>
                    </a:cubicBezTo>
                    <a:cubicBezTo>
                      <a:pt x="113" y="2"/>
                      <a:pt x="82" y="5"/>
                      <a:pt x="47" y="12"/>
                    </a:cubicBezTo>
                    <a:cubicBezTo>
                      <a:pt x="38" y="16"/>
                      <a:pt x="27" y="22"/>
                      <a:pt x="17" y="24"/>
                    </a:cubicBezTo>
                    <a:cubicBezTo>
                      <a:pt x="12" y="27"/>
                      <a:pt x="0" y="36"/>
                      <a:pt x="8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Freeform 26"/>
              <p:cNvSpPr>
                <a:spLocks/>
              </p:cNvSpPr>
              <p:nvPr/>
            </p:nvSpPr>
            <p:spPr bwMode="auto">
              <a:xfrm>
                <a:off x="3628" y="2274"/>
                <a:ext cx="871" cy="19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3" y="57"/>
                  </a:cxn>
                  <a:cxn ang="0">
                    <a:pos x="181" y="64"/>
                  </a:cxn>
                  <a:cxn ang="0">
                    <a:pos x="256" y="58"/>
                  </a:cxn>
                  <a:cxn ang="0">
                    <a:pos x="358" y="4"/>
                  </a:cxn>
                </a:cxnLst>
                <a:rect l="0" t="0" r="r" b="b"/>
                <a:pathLst>
                  <a:path w="358" h="68">
                    <a:moveTo>
                      <a:pt x="0" y="0"/>
                    </a:moveTo>
                    <a:cubicBezTo>
                      <a:pt x="36" y="23"/>
                      <a:pt x="73" y="46"/>
                      <a:pt x="103" y="57"/>
                    </a:cubicBezTo>
                    <a:cubicBezTo>
                      <a:pt x="133" y="68"/>
                      <a:pt x="156" y="64"/>
                      <a:pt x="181" y="64"/>
                    </a:cubicBezTo>
                    <a:cubicBezTo>
                      <a:pt x="206" y="64"/>
                      <a:pt x="227" y="68"/>
                      <a:pt x="256" y="58"/>
                    </a:cubicBezTo>
                    <a:cubicBezTo>
                      <a:pt x="285" y="48"/>
                      <a:pt x="321" y="26"/>
                      <a:pt x="358" y="4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Freeform 27"/>
              <p:cNvSpPr>
                <a:spLocks/>
              </p:cNvSpPr>
              <p:nvPr/>
            </p:nvSpPr>
            <p:spPr bwMode="auto">
              <a:xfrm>
                <a:off x="2424" y="1723"/>
                <a:ext cx="539" cy="161"/>
              </a:xfrm>
              <a:custGeom>
                <a:avLst/>
                <a:gdLst/>
                <a:ahLst/>
                <a:cxnLst>
                  <a:cxn ang="0">
                    <a:pos x="0" y="44"/>
                  </a:cxn>
                  <a:cxn ang="0">
                    <a:pos x="30" y="18"/>
                  </a:cxn>
                  <a:cxn ang="0">
                    <a:pos x="69" y="8"/>
                  </a:cxn>
                  <a:cxn ang="0">
                    <a:pos x="107" y="3"/>
                  </a:cxn>
                  <a:cxn ang="0">
                    <a:pos x="161" y="2"/>
                  </a:cxn>
                  <a:cxn ang="0">
                    <a:pos x="189" y="15"/>
                  </a:cxn>
                  <a:cxn ang="0">
                    <a:pos x="221" y="56"/>
                  </a:cxn>
                </a:cxnLst>
                <a:rect l="0" t="0" r="r" b="b"/>
                <a:pathLst>
                  <a:path w="221" h="56">
                    <a:moveTo>
                      <a:pt x="0" y="44"/>
                    </a:moveTo>
                    <a:cubicBezTo>
                      <a:pt x="9" y="34"/>
                      <a:pt x="18" y="24"/>
                      <a:pt x="30" y="18"/>
                    </a:cubicBezTo>
                    <a:cubicBezTo>
                      <a:pt x="42" y="12"/>
                      <a:pt x="56" y="10"/>
                      <a:pt x="69" y="8"/>
                    </a:cubicBezTo>
                    <a:cubicBezTo>
                      <a:pt x="82" y="6"/>
                      <a:pt x="92" y="4"/>
                      <a:pt x="107" y="3"/>
                    </a:cubicBezTo>
                    <a:cubicBezTo>
                      <a:pt x="122" y="2"/>
                      <a:pt x="147" y="0"/>
                      <a:pt x="161" y="2"/>
                    </a:cubicBezTo>
                    <a:cubicBezTo>
                      <a:pt x="175" y="4"/>
                      <a:pt x="179" y="6"/>
                      <a:pt x="189" y="15"/>
                    </a:cubicBezTo>
                    <a:cubicBezTo>
                      <a:pt x="199" y="24"/>
                      <a:pt x="216" y="49"/>
                      <a:pt x="221" y="56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" name="Freeform 28"/>
              <p:cNvSpPr>
                <a:spLocks/>
              </p:cNvSpPr>
              <p:nvPr/>
            </p:nvSpPr>
            <p:spPr bwMode="auto">
              <a:xfrm>
                <a:off x="2264" y="1737"/>
                <a:ext cx="869" cy="18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6" y="33"/>
                  </a:cxn>
                  <a:cxn ang="0">
                    <a:pos x="71" y="40"/>
                  </a:cxn>
                  <a:cxn ang="0">
                    <a:pos x="129" y="58"/>
                  </a:cxn>
                  <a:cxn ang="0">
                    <a:pos x="180" y="63"/>
                  </a:cxn>
                  <a:cxn ang="0">
                    <a:pos x="236" y="60"/>
                  </a:cxn>
                  <a:cxn ang="0">
                    <a:pos x="293" y="42"/>
                  </a:cxn>
                  <a:cxn ang="0">
                    <a:pos x="335" y="18"/>
                  </a:cxn>
                  <a:cxn ang="0">
                    <a:pos x="342" y="12"/>
                  </a:cxn>
                  <a:cxn ang="0">
                    <a:pos x="347" y="10"/>
                  </a:cxn>
                  <a:cxn ang="0">
                    <a:pos x="357" y="4"/>
                  </a:cxn>
                </a:cxnLst>
                <a:rect l="0" t="0" r="r" b="b"/>
                <a:pathLst>
                  <a:path w="357" h="65">
                    <a:moveTo>
                      <a:pt x="0" y="0"/>
                    </a:moveTo>
                    <a:cubicBezTo>
                      <a:pt x="12" y="16"/>
                      <a:pt x="37" y="27"/>
                      <a:pt x="56" y="33"/>
                    </a:cubicBezTo>
                    <a:cubicBezTo>
                      <a:pt x="61" y="37"/>
                      <a:pt x="65" y="39"/>
                      <a:pt x="71" y="40"/>
                    </a:cubicBezTo>
                    <a:cubicBezTo>
                      <a:pt x="87" y="52"/>
                      <a:pt x="109" y="56"/>
                      <a:pt x="129" y="58"/>
                    </a:cubicBezTo>
                    <a:cubicBezTo>
                      <a:pt x="147" y="62"/>
                      <a:pt x="159" y="62"/>
                      <a:pt x="180" y="63"/>
                    </a:cubicBezTo>
                    <a:cubicBezTo>
                      <a:pt x="199" y="62"/>
                      <a:pt x="218" y="65"/>
                      <a:pt x="236" y="60"/>
                    </a:cubicBezTo>
                    <a:cubicBezTo>
                      <a:pt x="255" y="55"/>
                      <a:pt x="274" y="46"/>
                      <a:pt x="293" y="42"/>
                    </a:cubicBezTo>
                    <a:cubicBezTo>
                      <a:pt x="306" y="32"/>
                      <a:pt x="321" y="26"/>
                      <a:pt x="335" y="18"/>
                    </a:cubicBezTo>
                    <a:cubicBezTo>
                      <a:pt x="338" y="16"/>
                      <a:pt x="339" y="14"/>
                      <a:pt x="342" y="12"/>
                    </a:cubicBezTo>
                    <a:cubicBezTo>
                      <a:pt x="343" y="11"/>
                      <a:pt x="345" y="11"/>
                      <a:pt x="347" y="10"/>
                    </a:cubicBezTo>
                    <a:cubicBezTo>
                      <a:pt x="350" y="8"/>
                      <a:pt x="357" y="4"/>
                      <a:pt x="357" y="4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" name="Freeform 29"/>
              <p:cNvSpPr>
                <a:spLocks/>
              </p:cNvSpPr>
              <p:nvPr/>
            </p:nvSpPr>
            <p:spPr bwMode="auto">
              <a:xfrm>
                <a:off x="3827" y="2266"/>
                <a:ext cx="488" cy="193"/>
              </a:xfrm>
              <a:custGeom>
                <a:avLst/>
                <a:gdLst/>
                <a:ahLst/>
                <a:cxnLst>
                  <a:cxn ang="0">
                    <a:pos x="0" y="43"/>
                  </a:cxn>
                  <a:cxn ang="0">
                    <a:pos x="41" y="63"/>
                  </a:cxn>
                  <a:cxn ang="0">
                    <a:pos x="74" y="67"/>
                  </a:cxn>
                  <a:cxn ang="0">
                    <a:pos x="125" y="67"/>
                  </a:cxn>
                  <a:cxn ang="0">
                    <a:pos x="167" y="67"/>
                  </a:cxn>
                  <a:cxn ang="0">
                    <a:pos x="200" y="49"/>
                  </a:cxn>
                  <a:cxn ang="0">
                    <a:pos x="174" y="22"/>
                  </a:cxn>
                  <a:cxn ang="0">
                    <a:pos x="144" y="13"/>
                  </a:cxn>
                  <a:cxn ang="0">
                    <a:pos x="105" y="3"/>
                  </a:cxn>
                  <a:cxn ang="0">
                    <a:pos x="71" y="0"/>
                  </a:cxn>
                  <a:cxn ang="0">
                    <a:pos x="21" y="12"/>
                  </a:cxn>
                  <a:cxn ang="0">
                    <a:pos x="0" y="43"/>
                  </a:cxn>
                </a:cxnLst>
                <a:rect l="0" t="0" r="r" b="b"/>
                <a:pathLst>
                  <a:path w="200" h="67">
                    <a:moveTo>
                      <a:pt x="0" y="43"/>
                    </a:moveTo>
                    <a:lnTo>
                      <a:pt x="41" y="63"/>
                    </a:lnTo>
                    <a:lnTo>
                      <a:pt x="74" y="67"/>
                    </a:lnTo>
                    <a:lnTo>
                      <a:pt x="125" y="67"/>
                    </a:lnTo>
                    <a:lnTo>
                      <a:pt x="167" y="67"/>
                    </a:lnTo>
                    <a:lnTo>
                      <a:pt x="200" y="49"/>
                    </a:lnTo>
                    <a:lnTo>
                      <a:pt x="174" y="22"/>
                    </a:lnTo>
                    <a:lnTo>
                      <a:pt x="144" y="13"/>
                    </a:lnTo>
                    <a:lnTo>
                      <a:pt x="105" y="3"/>
                    </a:lnTo>
                    <a:lnTo>
                      <a:pt x="71" y="0"/>
                    </a:lnTo>
                    <a:lnTo>
                      <a:pt x="21" y="12"/>
                    </a:lnTo>
                    <a:lnTo>
                      <a:pt x="0" y="43"/>
                    </a:lnTo>
                    <a:close/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6" name="Oval 30"/>
            <p:cNvSpPr>
              <a:spLocks noChangeArrowheads="1"/>
            </p:cNvSpPr>
            <p:nvPr/>
          </p:nvSpPr>
          <p:spPr bwMode="auto">
            <a:xfrm>
              <a:off x="3797300" y="3190875"/>
              <a:ext cx="1830388" cy="87788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3849329" y="3303638"/>
              <a:ext cx="176981" cy="176981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5181600" y="3175819"/>
              <a:ext cx="176981" cy="176981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4994788" y="3962400"/>
              <a:ext cx="176981" cy="176981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7" name="Freeform 86"/>
          <p:cNvSpPr/>
          <p:nvPr/>
        </p:nvSpPr>
        <p:spPr>
          <a:xfrm>
            <a:off x="737418" y="2920181"/>
            <a:ext cx="678427" cy="811161"/>
          </a:xfrm>
          <a:custGeom>
            <a:avLst/>
            <a:gdLst>
              <a:gd name="connsiteX0" fmla="*/ 0 w 412955"/>
              <a:gd name="connsiteY0" fmla="*/ 870155 h 1002891"/>
              <a:gd name="connsiteX1" fmla="*/ 412955 w 412955"/>
              <a:gd name="connsiteY1" fmla="*/ 0 h 1002891"/>
              <a:gd name="connsiteX2" fmla="*/ 44245 w 412955"/>
              <a:gd name="connsiteY2" fmla="*/ 1002891 h 1002891"/>
              <a:gd name="connsiteX3" fmla="*/ 0 w 412955"/>
              <a:gd name="connsiteY3" fmla="*/ 870155 h 1002891"/>
              <a:gd name="connsiteX0" fmla="*/ 0 w 412955"/>
              <a:gd name="connsiteY0" fmla="*/ 870155 h 971222"/>
              <a:gd name="connsiteX1" fmla="*/ 412955 w 412955"/>
              <a:gd name="connsiteY1" fmla="*/ 0 h 971222"/>
              <a:gd name="connsiteX2" fmla="*/ 11297 w 412955"/>
              <a:gd name="connsiteY2" fmla="*/ 971222 h 971222"/>
              <a:gd name="connsiteX3" fmla="*/ 0 w 412955"/>
              <a:gd name="connsiteY3" fmla="*/ 870155 h 971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955" h="971222">
                <a:moveTo>
                  <a:pt x="0" y="870155"/>
                </a:moveTo>
                <a:lnTo>
                  <a:pt x="412955" y="0"/>
                </a:lnTo>
                <a:lnTo>
                  <a:pt x="11297" y="971222"/>
                </a:lnTo>
                <a:lnTo>
                  <a:pt x="0" y="870155"/>
                </a:lnTo>
                <a:close/>
              </a:path>
            </a:pathLst>
          </a:custGeom>
          <a:solidFill>
            <a:schemeClr val="tx1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5" name="Freeform 84"/>
          <p:cNvSpPr/>
          <p:nvPr/>
        </p:nvSpPr>
        <p:spPr>
          <a:xfrm>
            <a:off x="2610465" y="2846440"/>
            <a:ext cx="87964" cy="1151458"/>
          </a:xfrm>
          <a:custGeom>
            <a:avLst/>
            <a:gdLst>
              <a:gd name="connsiteX0" fmla="*/ 0 w 412955"/>
              <a:gd name="connsiteY0" fmla="*/ 870155 h 1002891"/>
              <a:gd name="connsiteX1" fmla="*/ 412955 w 412955"/>
              <a:gd name="connsiteY1" fmla="*/ 0 h 1002891"/>
              <a:gd name="connsiteX2" fmla="*/ 44245 w 412955"/>
              <a:gd name="connsiteY2" fmla="*/ 1002891 h 1002891"/>
              <a:gd name="connsiteX3" fmla="*/ 0 w 412955"/>
              <a:gd name="connsiteY3" fmla="*/ 870155 h 1002891"/>
              <a:gd name="connsiteX0" fmla="*/ 0 w 457205"/>
              <a:gd name="connsiteY0" fmla="*/ 870155 h 909288"/>
              <a:gd name="connsiteX1" fmla="*/ 412955 w 457205"/>
              <a:gd name="connsiteY1" fmla="*/ 0 h 909288"/>
              <a:gd name="connsiteX2" fmla="*/ 457205 w 457205"/>
              <a:gd name="connsiteY2" fmla="*/ 909288 h 909288"/>
              <a:gd name="connsiteX3" fmla="*/ 0 w 457205"/>
              <a:gd name="connsiteY3" fmla="*/ 870155 h 909288"/>
              <a:gd name="connsiteX0" fmla="*/ 0 w 90130"/>
              <a:gd name="connsiteY0" fmla="*/ 1057362 h 1057362"/>
              <a:gd name="connsiteX1" fmla="*/ 45880 w 90130"/>
              <a:gd name="connsiteY1" fmla="*/ 0 h 1057362"/>
              <a:gd name="connsiteX2" fmla="*/ 90130 w 90130"/>
              <a:gd name="connsiteY2" fmla="*/ 909288 h 1057362"/>
              <a:gd name="connsiteX3" fmla="*/ 0 w 90130"/>
              <a:gd name="connsiteY3" fmla="*/ 1057362 h 1057362"/>
              <a:gd name="connsiteX0" fmla="*/ 0 w 273669"/>
              <a:gd name="connsiteY0" fmla="*/ 1043990 h 1043990"/>
              <a:gd name="connsiteX1" fmla="*/ 229419 w 273669"/>
              <a:gd name="connsiteY1" fmla="*/ 0 h 1043990"/>
              <a:gd name="connsiteX2" fmla="*/ 273669 w 273669"/>
              <a:gd name="connsiteY2" fmla="*/ 909288 h 1043990"/>
              <a:gd name="connsiteX3" fmla="*/ 0 w 273669"/>
              <a:gd name="connsiteY3" fmla="*/ 1043990 h 1043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669" h="1043990">
                <a:moveTo>
                  <a:pt x="0" y="1043990"/>
                </a:moveTo>
                <a:lnTo>
                  <a:pt x="229419" y="0"/>
                </a:lnTo>
                <a:lnTo>
                  <a:pt x="273669" y="909288"/>
                </a:lnTo>
                <a:lnTo>
                  <a:pt x="0" y="1043990"/>
                </a:lnTo>
                <a:close/>
              </a:path>
            </a:pathLst>
          </a:custGeom>
          <a:solidFill>
            <a:schemeClr val="tx1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FA6C-B561-4003-AF36-660E1174C288}" type="datetime5">
              <a:rPr lang="en-US"/>
              <a:pPr/>
              <a:t>17-Feb-15</a:t>
            </a:fld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41A96B2A-A03D-4E4B-B6EC-6D4E010B003D}" type="slidenum">
              <a:rPr lang="en-US" sz="1600">
                <a:latin typeface="Arial" pitchFamily="34" charset="0"/>
                <a:cs typeface="Arial" pitchFamily="34" charset="0"/>
              </a:rPr>
              <a:pPr/>
              <a:t>108</a:t>
            </a:fld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</a:t>
            </a:r>
            <a:r>
              <a:rPr lang="en-US" dirty="0" err="1" smtClean="0"/>
              <a:t>Rendez-Vous</a:t>
            </a:r>
            <a:r>
              <a:rPr lang="en-US" dirty="0" smtClean="0"/>
              <a:t> Points</a:t>
            </a:r>
            <a:endParaRPr lang="en-US" dirty="0"/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2661671" y="2045123"/>
            <a:ext cx="98456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Input</a:t>
            </a:r>
          </a:p>
        </p:txBody>
      </p:sp>
      <p:sp>
        <p:nvSpPr>
          <p:cNvPr id="41" name="Text Box 122"/>
          <p:cNvSpPr txBox="1">
            <a:spLocks noChangeArrowheads="1"/>
          </p:cNvSpPr>
          <p:nvPr/>
        </p:nvSpPr>
        <p:spPr bwMode="auto">
          <a:xfrm>
            <a:off x="6936893" y="3465886"/>
            <a:ext cx="126348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Output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 flipH="1">
            <a:off x="227985" y="3630921"/>
            <a:ext cx="939800" cy="925512"/>
            <a:chOff x="1584" y="816"/>
            <a:chExt cx="912" cy="816"/>
          </a:xfrm>
        </p:grpSpPr>
        <p:sp>
          <p:nvSpPr>
            <p:cNvPr id="56" name="Freeform 6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Freeform 7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Freeform 8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Freeform 9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/>
              <a:ahLst/>
              <a:cxnLst>
                <a:cxn ang="0">
                  <a:pos x="261" y="0"/>
                </a:cxn>
                <a:cxn ang="0">
                  <a:pos x="789" y="336"/>
                </a:cxn>
                <a:cxn ang="0">
                  <a:pos x="494" y="535"/>
                </a:cxn>
                <a:cxn ang="0">
                  <a:pos x="0" y="96"/>
                </a:cxn>
                <a:cxn ang="0">
                  <a:pos x="261" y="0"/>
                </a:cxn>
              </a:cxnLst>
              <a:rect l="0" t="0" r="r" b="b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3399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Freeform 10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491" y="432"/>
                </a:cxn>
                <a:cxn ang="0">
                  <a:pos x="484" y="567"/>
                </a:cxn>
                <a:cxn ang="0">
                  <a:pos x="0" y="119"/>
                </a:cxn>
                <a:cxn ang="0">
                  <a:pos x="11" y="0"/>
                </a:cxn>
              </a:cxnLst>
              <a:rect l="0" t="0" r="r" b="b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3399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Freeform 11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/>
              <a:ahLst/>
              <a:cxnLst>
                <a:cxn ang="0">
                  <a:pos x="304" y="0"/>
                </a:cxn>
                <a:cxn ang="0">
                  <a:pos x="304" y="96"/>
                </a:cxn>
                <a:cxn ang="0">
                  <a:pos x="0" y="327"/>
                </a:cxn>
                <a:cxn ang="0">
                  <a:pos x="18" y="181"/>
                </a:cxn>
                <a:cxn ang="0">
                  <a:pos x="304" y="0"/>
                </a:cxn>
              </a:cxnLst>
              <a:rect l="0" t="0" r="r" b="b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3399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Freeform 12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Freeform 13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Freeform 14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15"/>
          <p:cNvGrpSpPr>
            <a:grpSpLocks/>
          </p:cNvGrpSpPr>
          <p:nvPr/>
        </p:nvGrpSpPr>
        <p:grpSpPr bwMode="auto">
          <a:xfrm flipH="1">
            <a:off x="906002" y="4279850"/>
            <a:ext cx="939800" cy="925512"/>
            <a:chOff x="1584" y="816"/>
            <a:chExt cx="912" cy="816"/>
          </a:xfrm>
        </p:grpSpPr>
        <p:sp>
          <p:nvSpPr>
            <p:cNvPr id="66" name="Freeform 16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Freeform 17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Freeform 18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" name="Freeform 19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/>
              <a:ahLst/>
              <a:cxnLst>
                <a:cxn ang="0">
                  <a:pos x="261" y="0"/>
                </a:cxn>
                <a:cxn ang="0">
                  <a:pos x="789" y="336"/>
                </a:cxn>
                <a:cxn ang="0">
                  <a:pos x="494" y="535"/>
                </a:cxn>
                <a:cxn ang="0">
                  <a:pos x="0" y="96"/>
                </a:cxn>
                <a:cxn ang="0">
                  <a:pos x="261" y="0"/>
                </a:cxn>
              </a:cxnLst>
              <a:rect l="0" t="0" r="r" b="b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996600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Freeform 20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491" y="432"/>
                </a:cxn>
                <a:cxn ang="0">
                  <a:pos x="484" y="567"/>
                </a:cxn>
                <a:cxn ang="0">
                  <a:pos x="0" y="119"/>
                </a:cxn>
                <a:cxn ang="0">
                  <a:pos x="11" y="0"/>
                </a:cxn>
              </a:cxnLst>
              <a:rect l="0" t="0" r="r" b="b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996600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" name="Freeform 21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/>
              <a:ahLst/>
              <a:cxnLst>
                <a:cxn ang="0">
                  <a:pos x="304" y="0"/>
                </a:cxn>
                <a:cxn ang="0">
                  <a:pos x="304" y="96"/>
                </a:cxn>
                <a:cxn ang="0">
                  <a:pos x="0" y="327"/>
                </a:cxn>
                <a:cxn ang="0">
                  <a:pos x="18" y="181"/>
                </a:cxn>
                <a:cxn ang="0">
                  <a:pos x="304" y="0"/>
                </a:cxn>
              </a:cxnLst>
              <a:rect l="0" t="0" r="r" b="b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96600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" name="Freeform 22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" name="Freeform 23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" name="Freeform 24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25"/>
          <p:cNvGrpSpPr>
            <a:grpSpLocks/>
          </p:cNvGrpSpPr>
          <p:nvPr/>
        </p:nvGrpSpPr>
        <p:grpSpPr bwMode="auto">
          <a:xfrm flipH="1">
            <a:off x="2164940" y="3796020"/>
            <a:ext cx="939800" cy="925512"/>
            <a:chOff x="1584" y="816"/>
            <a:chExt cx="912" cy="816"/>
          </a:xfrm>
        </p:grpSpPr>
        <p:sp>
          <p:nvSpPr>
            <p:cNvPr id="76" name="Freeform 26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Freeform 27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Freeform 28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" name="Freeform 29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/>
              <a:ahLst/>
              <a:cxnLst>
                <a:cxn ang="0">
                  <a:pos x="261" y="0"/>
                </a:cxn>
                <a:cxn ang="0">
                  <a:pos x="789" y="336"/>
                </a:cxn>
                <a:cxn ang="0">
                  <a:pos x="494" y="535"/>
                </a:cxn>
                <a:cxn ang="0">
                  <a:pos x="0" y="96"/>
                </a:cxn>
                <a:cxn ang="0">
                  <a:pos x="261" y="0"/>
                </a:cxn>
              </a:cxnLst>
              <a:rect l="0" t="0" r="r" b="b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66FF33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Freeform 30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491" y="432"/>
                </a:cxn>
                <a:cxn ang="0">
                  <a:pos x="484" y="567"/>
                </a:cxn>
                <a:cxn ang="0">
                  <a:pos x="0" y="119"/>
                </a:cxn>
                <a:cxn ang="0">
                  <a:pos x="11" y="0"/>
                </a:cxn>
              </a:cxnLst>
              <a:rect l="0" t="0" r="r" b="b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66FF33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" name="Freeform 31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/>
              <a:ahLst/>
              <a:cxnLst>
                <a:cxn ang="0">
                  <a:pos x="304" y="0"/>
                </a:cxn>
                <a:cxn ang="0">
                  <a:pos x="304" y="96"/>
                </a:cxn>
                <a:cxn ang="0">
                  <a:pos x="0" y="327"/>
                </a:cxn>
                <a:cxn ang="0">
                  <a:pos x="18" y="181"/>
                </a:cxn>
                <a:cxn ang="0">
                  <a:pos x="304" y="0"/>
                </a:cxn>
              </a:cxnLst>
              <a:rect l="0" t="0" r="r" b="b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66FF33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" name="Freeform 32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Freeform 33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Freeform 34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6" name="Freeform 85"/>
          <p:cNvSpPr/>
          <p:nvPr/>
        </p:nvSpPr>
        <p:spPr>
          <a:xfrm>
            <a:off x="1435509" y="3451123"/>
            <a:ext cx="924233" cy="904569"/>
          </a:xfrm>
          <a:custGeom>
            <a:avLst/>
            <a:gdLst>
              <a:gd name="connsiteX0" fmla="*/ 0 w 412955"/>
              <a:gd name="connsiteY0" fmla="*/ 870155 h 1002891"/>
              <a:gd name="connsiteX1" fmla="*/ 412955 w 412955"/>
              <a:gd name="connsiteY1" fmla="*/ 0 h 1002891"/>
              <a:gd name="connsiteX2" fmla="*/ 44245 w 412955"/>
              <a:gd name="connsiteY2" fmla="*/ 1002891 h 1002891"/>
              <a:gd name="connsiteX3" fmla="*/ 0 w 412955"/>
              <a:gd name="connsiteY3" fmla="*/ 870155 h 1002891"/>
              <a:gd name="connsiteX0" fmla="*/ 0 w 412955"/>
              <a:gd name="connsiteY0" fmla="*/ 870155 h 971222"/>
              <a:gd name="connsiteX1" fmla="*/ 412955 w 412955"/>
              <a:gd name="connsiteY1" fmla="*/ 0 h 971222"/>
              <a:gd name="connsiteX2" fmla="*/ 11297 w 412955"/>
              <a:gd name="connsiteY2" fmla="*/ 971222 h 971222"/>
              <a:gd name="connsiteX3" fmla="*/ 0 w 412955"/>
              <a:gd name="connsiteY3" fmla="*/ 870155 h 971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955" h="971222">
                <a:moveTo>
                  <a:pt x="0" y="870155"/>
                </a:moveTo>
                <a:lnTo>
                  <a:pt x="412955" y="0"/>
                </a:lnTo>
                <a:lnTo>
                  <a:pt x="11297" y="971222"/>
                </a:lnTo>
                <a:lnTo>
                  <a:pt x="0" y="870155"/>
                </a:lnTo>
                <a:close/>
              </a:path>
            </a:pathLst>
          </a:custGeom>
          <a:solidFill>
            <a:schemeClr val="tx1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1" name="Freeform 100"/>
          <p:cNvSpPr/>
          <p:nvPr/>
        </p:nvSpPr>
        <p:spPr>
          <a:xfrm>
            <a:off x="6037007" y="4960373"/>
            <a:ext cx="1253613" cy="575187"/>
          </a:xfrm>
          <a:custGeom>
            <a:avLst/>
            <a:gdLst>
              <a:gd name="connsiteX0" fmla="*/ 0 w 412955"/>
              <a:gd name="connsiteY0" fmla="*/ 870155 h 1002891"/>
              <a:gd name="connsiteX1" fmla="*/ 412955 w 412955"/>
              <a:gd name="connsiteY1" fmla="*/ 0 h 1002891"/>
              <a:gd name="connsiteX2" fmla="*/ 44245 w 412955"/>
              <a:gd name="connsiteY2" fmla="*/ 1002891 h 1002891"/>
              <a:gd name="connsiteX3" fmla="*/ 0 w 412955"/>
              <a:gd name="connsiteY3" fmla="*/ 870155 h 1002891"/>
              <a:gd name="connsiteX0" fmla="*/ 0 w 412955"/>
              <a:gd name="connsiteY0" fmla="*/ 870155 h 971222"/>
              <a:gd name="connsiteX1" fmla="*/ 412955 w 412955"/>
              <a:gd name="connsiteY1" fmla="*/ 0 h 971222"/>
              <a:gd name="connsiteX2" fmla="*/ 11297 w 412955"/>
              <a:gd name="connsiteY2" fmla="*/ 971222 h 971222"/>
              <a:gd name="connsiteX3" fmla="*/ 0 w 412955"/>
              <a:gd name="connsiteY3" fmla="*/ 870155 h 971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955" h="971222">
                <a:moveTo>
                  <a:pt x="0" y="870155"/>
                </a:moveTo>
                <a:lnTo>
                  <a:pt x="412955" y="0"/>
                </a:lnTo>
                <a:lnTo>
                  <a:pt x="11297" y="971222"/>
                </a:lnTo>
                <a:lnTo>
                  <a:pt x="0" y="870155"/>
                </a:lnTo>
                <a:close/>
              </a:path>
            </a:pathLst>
          </a:custGeom>
          <a:solidFill>
            <a:schemeClr val="tx1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" name="Freeform 101"/>
          <p:cNvSpPr/>
          <p:nvPr/>
        </p:nvSpPr>
        <p:spPr>
          <a:xfrm flipH="1">
            <a:off x="7462684" y="5250426"/>
            <a:ext cx="816077" cy="462117"/>
          </a:xfrm>
          <a:custGeom>
            <a:avLst/>
            <a:gdLst>
              <a:gd name="connsiteX0" fmla="*/ 0 w 412955"/>
              <a:gd name="connsiteY0" fmla="*/ 870155 h 1002891"/>
              <a:gd name="connsiteX1" fmla="*/ 412955 w 412955"/>
              <a:gd name="connsiteY1" fmla="*/ 0 h 1002891"/>
              <a:gd name="connsiteX2" fmla="*/ 44245 w 412955"/>
              <a:gd name="connsiteY2" fmla="*/ 1002891 h 1002891"/>
              <a:gd name="connsiteX3" fmla="*/ 0 w 412955"/>
              <a:gd name="connsiteY3" fmla="*/ 870155 h 1002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955" h="1002891">
                <a:moveTo>
                  <a:pt x="0" y="870155"/>
                </a:moveTo>
                <a:lnTo>
                  <a:pt x="412955" y="0"/>
                </a:lnTo>
                <a:lnTo>
                  <a:pt x="44245" y="1002891"/>
                </a:lnTo>
                <a:lnTo>
                  <a:pt x="0" y="870155"/>
                </a:lnTo>
                <a:close/>
              </a:path>
            </a:pathLst>
          </a:custGeom>
          <a:solidFill>
            <a:schemeClr val="tx1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" name="Group 5"/>
          <p:cNvGrpSpPr>
            <a:grpSpLocks/>
          </p:cNvGrpSpPr>
          <p:nvPr/>
        </p:nvGrpSpPr>
        <p:grpSpPr bwMode="auto">
          <a:xfrm flipH="1">
            <a:off x="5527574" y="5435139"/>
            <a:ext cx="939800" cy="925512"/>
            <a:chOff x="1584" y="816"/>
            <a:chExt cx="912" cy="816"/>
          </a:xfrm>
        </p:grpSpPr>
        <p:sp>
          <p:nvSpPr>
            <p:cNvPr id="104" name="Freeform 6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" name="Freeform 7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" name="Freeform 8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" name="Freeform 9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/>
              <a:ahLst/>
              <a:cxnLst>
                <a:cxn ang="0">
                  <a:pos x="261" y="0"/>
                </a:cxn>
                <a:cxn ang="0">
                  <a:pos x="789" y="336"/>
                </a:cxn>
                <a:cxn ang="0">
                  <a:pos x="494" y="535"/>
                </a:cxn>
                <a:cxn ang="0">
                  <a:pos x="0" y="96"/>
                </a:cxn>
                <a:cxn ang="0">
                  <a:pos x="261" y="0"/>
                </a:cxn>
              </a:cxnLst>
              <a:rect l="0" t="0" r="r" b="b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3399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" name="Freeform 10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491" y="432"/>
                </a:cxn>
                <a:cxn ang="0">
                  <a:pos x="484" y="567"/>
                </a:cxn>
                <a:cxn ang="0">
                  <a:pos x="0" y="119"/>
                </a:cxn>
                <a:cxn ang="0">
                  <a:pos x="11" y="0"/>
                </a:cxn>
              </a:cxnLst>
              <a:rect l="0" t="0" r="r" b="b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3399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" name="Freeform 11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/>
              <a:ahLst/>
              <a:cxnLst>
                <a:cxn ang="0">
                  <a:pos x="304" y="0"/>
                </a:cxn>
                <a:cxn ang="0">
                  <a:pos x="304" y="96"/>
                </a:cxn>
                <a:cxn ang="0">
                  <a:pos x="0" y="327"/>
                </a:cxn>
                <a:cxn ang="0">
                  <a:pos x="18" y="181"/>
                </a:cxn>
                <a:cxn ang="0">
                  <a:pos x="304" y="0"/>
                </a:cxn>
              </a:cxnLst>
              <a:rect l="0" t="0" r="r" b="b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3399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" name="Freeform 12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" name="Freeform 13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" name="Freeform 14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" name="Group 15"/>
          <p:cNvGrpSpPr>
            <a:grpSpLocks/>
          </p:cNvGrpSpPr>
          <p:nvPr/>
        </p:nvGrpSpPr>
        <p:grpSpPr bwMode="auto">
          <a:xfrm flipH="1">
            <a:off x="6338324" y="5932488"/>
            <a:ext cx="939800" cy="925512"/>
            <a:chOff x="1584" y="816"/>
            <a:chExt cx="912" cy="816"/>
          </a:xfrm>
        </p:grpSpPr>
        <p:sp>
          <p:nvSpPr>
            <p:cNvPr id="114" name="Freeform 16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" name="Freeform 17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" name="Freeform 18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" name="Freeform 19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/>
              <a:ahLst/>
              <a:cxnLst>
                <a:cxn ang="0">
                  <a:pos x="261" y="0"/>
                </a:cxn>
                <a:cxn ang="0">
                  <a:pos x="789" y="336"/>
                </a:cxn>
                <a:cxn ang="0">
                  <a:pos x="494" y="535"/>
                </a:cxn>
                <a:cxn ang="0">
                  <a:pos x="0" y="96"/>
                </a:cxn>
                <a:cxn ang="0">
                  <a:pos x="261" y="0"/>
                </a:cxn>
              </a:cxnLst>
              <a:rect l="0" t="0" r="r" b="b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996600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8" name="Freeform 20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491" y="432"/>
                </a:cxn>
                <a:cxn ang="0">
                  <a:pos x="484" y="567"/>
                </a:cxn>
                <a:cxn ang="0">
                  <a:pos x="0" y="119"/>
                </a:cxn>
                <a:cxn ang="0">
                  <a:pos x="11" y="0"/>
                </a:cxn>
              </a:cxnLst>
              <a:rect l="0" t="0" r="r" b="b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996600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9" name="Freeform 21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/>
              <a:ahLst/>
              <a:cxnLst>
                <a:cxn ang="0">
                  <a:pos x="304" y="0"/>
                </a:cxn>
                <a:cxn ang="0">
                  <a:pos x="304" y="96"/>
                </a:cxn>
                <a:cxn ang="0">
                  <a:pos x="0" y="327"/>
                </a:cxn>
                <a:cxn ang="0">
                  <a:pos x="18" y="181"/>
                </a:cxn>
                <a:cxn ang="0">
                  <a:pos x="304" y="0"/>
                </a:cxn>
              </a:cxnLst>
              <a:rect l="0" t="0" r="r" b="b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96600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" name="Freeform 22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" name="Freeform 23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" name="Freeform 24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" name="Group 25"/>
          <p:cNvGrpSpPr>
            <a:grpSpLocks/>
          </p:cNvGrpSpPr>
          <p:nvPr/>
        </p:nvGrpSpPr>
        <p:grpSpPr bwMode="auto">
          <a:xfrm>
            <a:off x="7936477" y="5482252"/>
            <a:ext cx="939800" cy="925512"/>
            <a:chOff x="1584" y="816"/>
            <a:chExt cx="912" cy="816"/>
          </a:xfrm>
        </p:grpSpPr>
        <p:sp>
          <p:nvSpPr>
            <p:cNvPr id="124" name="Freeform 26"/>
            <p:cNvSpPr>
              <a:spLocks/>
            </p:cNvSpPr>
            <p:nvPr/>
          </p:nvSpPr>
          <p:spPr bwMode="auto">
            <a:xfrm>
              <a:off x="2352" y="1056"/>
              <a:ext cx="144" cy="3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" name="Freeform 27"/>
            <p:cNvSpPr>
              <a:spLocks/>
            </p:cNvSpPr>
            <p:nvPr/>
          </p:nvSpPr>
          <p:spPr bwMode="auto">
            <a:xfrm>
              <a:off x="2160" y="912"/>
              <a:ext cx="144" cy="3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" name="Freeform 28"/>
            <p:cNvSpPr>
              <a:spLocks/>
            </p:cNvSpPr>
            <p:nvPr/>
          </p:nvSpPr>
          <p:spPr bwMode="auto">
            <a:xfrm>
              <a:off x="1920" y="816"/>
              <a:ext cx="144" cy="28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144" y="336"/>
                </a:cxn>
                <a:cxn ang="0">
                  <a:pos x="96" y="288"/>
                </a:cxn>
                <a:cxn ang="0">
                  <a:pos x="96" y="96"/>
                </a:cxn>
                <a:cxn ang="0">
                  <a:pos x="0" y="144"/>
                </a:cxn>
                <a:cxn ang="0">
                  <a:pos x="0" y="48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7" name="Freeform 29"/>
            <p:cNvSpPr>
              <a:spLocks/>
            </p:cNvSpPr>
            <p:nvPr/>
          </p:nvSpPr>
          <p:spPr bwMode="auto">
            <a:xfrm>
              <a:off x="1659" y="816"/>
              <a:ext cx="789" cy="535"/>
            </a:xfrm>
            <a:custGeom>
              <a:avLst/>
              <a:gdLst/>
              <a:ahLst/>
              <a:cxnLst>
                <a:cxn ang="0">
                  <a:pos x="261" y="0"/>
                </a:cxn>
                <a:cxn ang="0">
                  <a:pos x="789" y="336"/>
                </a:cxn>
                <a:cxn ang="0">
                  <a:pos x="494" y="535"/>
                </a:cxn>
                <a:cxn ang="0">
                  <a:pos x="0" y="96"/>
                </a:cxn>
                <a:cxn ang="0">
                  <a:pos x="261" y="0"/>
                </a:cxn>
              </a:cxnLst>
              <a:rect l="0" t="0" r="r" b="b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66FF33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" name="Freeform 30"/>
            <p:cNvSpPr>
              <a:spLocks/>
            </p:cNvSpPr>
            <p:nvPr/>
          </p:nvSpPr>
          <p:spPr bwMode="auto">
            <a:xfrm>
              <a:off x="1669" y="912"/>
              <a:ext cx="491" cy="567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491" y="432"/>
                </a:cxn>
                <a:cxn ang="0">
                  <a:pos x="484" y="567"/>
                </a:cxn>
                <a:cxn ang="0">
                  <a:pos x="0" y="119"/>
                </a:cxn>
                <a:cxn ang="0">
                  <a:pos x="11" y="0"/>
                </a:cxn>
              </a:cxnLst>
              <a:rect l="0" t="0" r="r" b="b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66FF33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" name="Freeform 31"/>
            <p:cNvSpPr>
              <a:spLocks/>
            </p:cNvSpPr>
            <p:nvPr/>
          </p:nvSpPr>
          <p:spPr bwMode="auto">
            <a:xfrm>
              <a:off x="2144" y="1152"/>
              <a:ext cx="304" cy="327"/>
            </a:xfrm>
            <a:custGeom>
              <a:avLst/>
              <a:gdLst/>
              <a:ahLst/>
              <a:cxnLst>
                <a:cxn ang="0">
                  <a:pos x="304" y="0"/>
                </a:cxn>
                <a:cxn ang="0">
                  <a:pos x="304" y="96"/>
                </a:cxn>
                <a:cxn ang="0">
                  <a:pos x="0" y="327"/>
                </a:cxn>
                <a:cxn ang="0">
                  <a:pos x="18" y="181"/>
                </a:cxn>
                <a:cxn ang="0">
                  <a:pos x="304" y="0"/>
                </a:cxn>
              </a:cxnLst>
              <a:rect l="0" t="0" r="r" b="b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66FF33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" name="Freeform 32"/>
            <p:cNvSpPr>
              <a:spLocks/>
            </p:cNvSpPr>
            <p:nvPr/>
          </p:nvSpPr>
          <p:spPr bwMode="auto">
            <a:xfrm>
              <a:off x="1920" y="1296"/>
              <a:ext cx="240" cy="336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1" name="Freeform 33"/>
            <p:cNvSpPr>
              <a:spLocks/>
            </p:cNvSpPr>
            <p:nvPr/>
          </p:nvSpPr>
          <p:spPr bwMode="auto">
            <a:xfrm>
              <a:off x="1728" y="1152"/>
              <a:ext cx="240" cy="288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2" name="Freeform 34"/>
            <p:cNvSpPr>
              <a:spLocks/>
            </p:cNvSpPr>
            <p:nvPr/>
          </p:nvSpPr>
          <p:spPr bwMode="auto">
            <a:xfrm>
              <a:off x="1584" y="1008"/>
              <a:ext cx="192" cy="288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36" y="96"/>
                </a:cxn>
                <a:cxn ang="0">
                  <a:pos x="96" y="144"/>
                </a:cxn>
                <a:cxn ang="0">
                  <a:pos x="96" y="432"/>
                </a:cxn>
                <a:cxn ang="0">
                  <a:pos x="0" y="336"/>
                </a:cxn>
                <a:cxn ang="0">
                  <a:pos x="0" y="48"/>
                </a:cxn>
                <a:cxn ang="0">
                  <a:pos x="192" y="0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" name="Freeform 132"/>
          <p:cNvSpPr/>
          <p:nvPr/>
        </p:nvSpPr>
        <p:spPr>
          <a:xfrm>
            <a:off x="6823587" y="5294671"/>
            <a:ext cx="344130" cy="820996"/>
          </a:xfrm>
          <a:custGeom>
            <a:avLst/>
            <a:gdLst>
              <a:gd name="connsiteX0" fmla="*/ 0 w 412955"/>
              <a:gd name="connsiteY0" fmla="*/ 870155 h 1002891"/>
              <a:gd name="connsiteX1" fmla="*/ 412955 w 412955"/>
              <a:gd name="connsiteY1" fmla="*/ 0 h 1002891"/>
              <a:gd name="connsiteX2" fmla="*/ 44245 w 412955"/>
              <a:gd name="connsiteY2" fmla="*/ 1002891 h 1002891"/>
              <a:gd name="connsiteX3" fmla="*/ 0 w 412955"/>
              <a:gd name="connsiteY3" fmla="*/ 870155 h 1002891"/>
              <a:gd name="connsiteX0" fmla="*/ 0 w 412955"/>
              <a:gd name="connsiteY0" fmla="*/ 870155 h 971222"/>
              <a:gd name="connsiteX1" fmla="*/ 412955 w 412955"/>
              <a:gd name="connsiteY1" fmla="*/ 0 h 971222"/>
              <a:gd name="connsiteX2" fmla="*/ 11297 w 412955"/>
              <a:gd name="connsiteY2" fmla="*/ 971222 h 971222"/>
              <a:gd name="connsiteX3" fmla="*/ 0 w 412955"/>
              <a:gd name="connsiteY3" fmla="*/ 870155 h 971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955" h="971222">
                <a:moveTo>
                  <a:pt x="0" y="870155"/>
                </a:moveTo>
                <a:lnTo>
                  <a:pt x="412955" y="0"/>
                </a:lnTo>
                <a:lnTo>
                  <a:pt x="11297" y="971222"/>
                </a:lnTo>
                <a:lnTo>
                  <a:pt x="0" y="870155"/>
                </a:lnTo>
                <a:close/>
              </a:path>
            </a:pathLst>
          </a:custGeom>
          <a:solidFill>
            <a:schemeClr val="tx1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3" name="Isosceles Triangle 102"/>
          <p:cNvSpPr/>
          <p:nvPr/>
        </p:nvSpPr>
        <p:spPr>
          <a:xfrm>
            <a:off x="7167716" y="4940710"/>
            <a:ext cx="265471" cy="294967"/>
          </a:xfrm>
          <a:prstGeom prst="triangle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3" name="Text Box 122"/>
          <p:cNvSpPr txBox="1">
            <a:spLocks noChangeArrowheads="1"/>
          </p:cNvSpPr>
          <p:nvPr/>
        </p:nvSpPr>
        <p:spPr bwMode="auto">
          <a:xfrm>
            <a:off x="7715404" y="4921985"/>
            <a:ext cx="1428596" cy="369332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Any simplex</a:t>
            </a:r>
          </a:p>
        </p:txBody>
      </p:sp>
    </p:spTree>
    <p:extLst>
      <p:ext uri="{BB962C8B-B14F-4D97-AF65-F5344CB8AC3E}">
        <p14:creationId xmlns:p14="http://schemas.microsoft.com/office/powerpoint/2010/main" val="726289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85" grpId="0" animBg="1"/>
      <p:bldP spid="86" grpId="0" animBg="1"/>
      <p:bldP spid="101" grpId="0" animBg="1"/>
      <p:bldP spid="102" grpId="0" animBg="1"/>
      <p:bldP spid="133" grpId="0" animBg="1"/>
      <p:bldP spid="103" grpId="0" animBg="1"/>
      <p:bldP spid="113" grpId="0" animBg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Contractibility</a:t>
            </a:r>
            <a:endParaRPr lang="en-US" dirty="0"/>
          </a:p>
        </p:txBody>
      </p:sp>
      <p:sp>
        <p:nvSpPr>
          <p:cNvPr id="2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425F4-D169-4297-8078-30904E62D592}" type="datetime5">
              <a:rPr lang="en-US"/>
              <a:pPr/>
              <a:t>17-Feb-15</a:t>
            </a:fld>
            <a:endParaRPr lang="en-US"/>
          </a:p>
        </p:txBody>
      </p:sp>
      <p:sp>
        <p:nvSpPr>
          <p:cNvPr id="27" name="Slide Number Placeholder 4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671BCE65-9BED-4937-AA08-B21360D48597}" type="slidenum">
              <a:rPr lang="en-US" sz="2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/>
              <a:t>109</a:t>
            </a:fld>
            <a:endParaRPr 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5285" name="Freeform 5"/>
          <p:cNvSpPr>
            <a:spLocks/>
          </p:cNvSpPr>
          <p:nvPr/>
        </p:nvSpPr>
        <p:spPr bwMode="auto">
          <a:xfrm>
            <a:off x="803275" y="1984375"/>
            <a:ext cx="3646488" cy="2144713"/>
          </a:xfrm>
          <a:custGeom>
            <a:avLst/>
            <a:gdLst/>
            <a:ahLst/>
            <a:cxnLst>
              <a:cxn ang="0">
                <a:pos x="3" y="108"/>
              </a:cxn>
              <a:cxn ang="0">
                <a:pos x="0" y="195"/>
              </a:cxn>
              <a:cxn ang="0">
                <a:pos x="20" y="246"/>
              </a:cxn>
              <a:cxn ang="0">
                <a:pos x="48" y="305"/>
              </a:cxn>
              <a:cxn ang="0">
                <a:pos x="107" y="359"/>
              </a:cxn>
              <a:cxn ang="0">
                <a:pos x="179" y="426"/>
              </a:cxn>
              <a:cxn ang="0">
                <a:pos x="272" y="471"/>
              </a:cxn>
              <a:cxn ang="0">
                <a:pos x="410" y="513"/>
              </a:cxn>
              <a:cxn ang="0">
                <a:pos x="551" y="555"/>
              </a:cxn>
              <a:cxn ang="0">
                <a:pos x="699" y="573"/>
              </a:cxn>
              <a:cxn ang="0">
                <a:pos x="885" y="579"/>
              </a:cxn>
              <a:cxn ang="0">
                <a:pos x="1041" y="551"/>
              </a:cxn>
              <a:cxn ang="0">
                <a:pos x="1130" y="488"/>
              </a:cxn>
              <a:cxn ang="0">
                <a:pos x="1151" y="425"/>
              </a:cxn>
              <a:cxn ang="0">
                <a:pos x="1148" y="354"/>
              </a:cxn>
              <a:cxn ang="0">
                <a:pos x="1116" y="279"/>
              </a:cxn>
              <a:cxn ang="0">
                <a:pos x="1044" y="215"/>
              </a:cxn>
              <a:cxn ang="0">
                <a:pos x="924" y="182"/>
              </a:cxn>
              <a:cxn ang="0">
                <a:pos x="767" y="159"/>
              </a:cxn>
              <a:cxn ang="0">
                <a:pos x="615" y="119"/>
              </a:cxn>
              <a:cxn ang="0">
                <a:pos x="477" y="54"/>
              </a:cxn>
              <a:cxn ang="0">
                <a:pos x="348" y="15"/>
              </a:cxn>
              <a:cxn ang="0">
                <a:pos x="231" y="0"/>
              </a:cxn>
              <a:cxn ang="0">
                <a:pos x="111" y="14"/>
              </a:cxn>
              <a:cxn ang="0">
                <a:pos x="45" y="53"/>
              </a:cxn>
              <a:cxn ang="0">
                <a:pos x="3" y="108"/>
              </a:cxn>
            </a:cxnLst>
            <a:rect l="0" t="0" r="r" b="b"/>
            <a:pathLst>
              <a:path w="1151" h="579">
                <a:moveTo>
                  <a:pt x="3" y="108"/>
                </a:moveTo>
                <a:cubicBezTo>
                  <a:pt x="2" y="139"/>
                  <a:pt x="0" y="162"/>
                  <a:pt x="0" y="195"/>
                </a:cubicBezTo>
                <a:lnTo>
                  <a:pt x="20" y="246"/>
                </a:lnTo>
                <a:lnTo>
                  <a:pt x="48" y="305"/>
                </a:lnTo>
                <a:lnTo>
                  <a:pt x="107" y="359"/>
                </a:lnTo>
                <a:lnTo>
                  <a:pt x="179" y="426"/>
                </a:lnTo>
                <a:lnTo>
                  <a:pt x="272" y="471"/>
                </a:lnTo>
                <a:lnTo>
                  <a:pt x="410" y="513"/>
                </a:lnTo>
                <a:lnTo>
                  <a:pt x="551" y="555"/>
                </a:lnTo>
                <a:lnTo>
                  <a:pt x="699" y="573"/>
                </a:lnTo>
                <a:lnTo>
                  <a:pt x="885" y="579"/>
                </a:lnTo>
                <a:lnTo>
                  <a:pt x="1041" y="551"/>
                </a:lnTo>
                <a:lnTo>
                  <a:pt x="1130" y="488"/>
                </a:lnTo>
                <a:lnTo>
                  <a:pt x="1151" y="425"/>
                </a:lnTo>
                <a:lnTo>
                  <a:pt x="1148" y="354"/>
                </a:lnTo>
                <a:lnTo>
                  <a:pt x="1116" y="279"/>
                </a:lnTo>
                <a:lnTo>
                  <a:pt x="1044" y="215"/>
                </a:lnTo>
                <a:lnTo>
                  <a:pt x="924" y="182"/>
                </a:lnTo>
                <a:lnTo>
                  <a:pt x="767" y="159"/>
                </a:lnTo>
                <a:lnTo>
                  <a:pt x="615" y="119"/>
                </a:lnTo>
                <a:lnTo>
                  <a:pt x="477" y="54"/>
                </a:lnTo>
                <a:lnTo>
                  <a:pt x="348" y="15"/>
                </a:lnTo>
                <a:lnTo>
                  <a:pt x="231" y="0"/>
                </a:lnTo>
                <a:lnTo>
                  <a:pt x="111" y="14"/>
                </a:lnTo>
                <a:lnTo>
                  <a:pt x="45" y="53"/>
                </a:lnTo>
                <a:lnTo>
                  <a:pt x="3" y="108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286" name="Freeform 6"/>
          <p:cNvSpPr>
            <a:spLocks/>
          </p:cNvSpPr>
          <p:nvPr/>
        </p:nvSpPr>
        <p:spPr bwMode="auto">
          <a:xfrm>
            <a:off x="3077974" y="3180821"/>
            <a:ext cx="595604" cy="214842"/>
          </a:xfrm>
          <a:custGeom>
            <a:avLst/>
            <a:gdLst/>
            <a:ahLst/>
            <a:cxnLst>
              <a:cxn ang="0">
                <a:pos x="2" y="34"/>
              </a:cxn>
              <a:cxn ang="0">
                <a:pos x="16" y="40"/>
              </a:cxn>
              <a:cxn ang="0">
                <a:pos x="34" y="52"/>
              </a:cxn>
              <a:cxn ang="0">
                <a:pos x="65" y="58"/>
              </a:cxn>
              <a:cxn ang="0">
                <a:pos x="167" y="57"/>
              </a:cxn>
              <a:cxn ang="0">
                <a:pos x="188" y="45"/>
              </a:cxn>
              <a:cxn ang="0">
                <a:pos x="149" y="12"/>
              </a:cxn>
              <a:cxn ang="0">
                <a:pos x="122" y="6"/>
              </a:cxn>
              <a:cxn ang="0">
                <a:pos x="76" y="0"/>
              </a:cxn>
              <a:cxn ang="0">
                <a:pos x="5" y="21"/>
              </a:cxn>
              <a:cxn ang="0">
                <a:pos x="2" y="34"/>
              </a:cxn>
            </a:cxnLst>
            <a:rect l="0" t="0" r="r" b="b"/>
            <a:pathLst>
              <a:path w="188" h="58">
                <a:moveTo>
                  <a:pt x="2" y="34"/>
                </a:moveTo>
                <a:cubicBezTo>
                  <a:pt x="7" y="36"/>
                  <a:pt x="10" y="39"/>
                  <a:pt x="16" y="40"/>
                </a:cubicBezTo>
                <a:cubicBezTo>
                  <a:pt x="18" y="48"/>
                  <a:pt x="26" y="51"/>
                  <a:pt x="34" y="52"/>
                </a:cubicBezTo>
                <a:cubicBezTo>
                  <a:pt x="44" y="57"/>
                  <a:pt x="54" y="57"/>
                  <a:pt x="65" y="58"/>
                </a:cubicBezTo>
                <a:cubicBezTo>
                  <a:pt x="99" y="58"/>
                  <a:pt x="133" y="58"/>
                  <a:pt x="167" y="57"/>
                </a:cubicBezTo>
                <a:cubicBezTo>
                  <a:pt x="175" y="57"/>
                  <a:pt x="188" y="45"/>
                  <a:pt x="188" y="45"/>
                </a:cubicBezTo>
                <a:cubicBezTo>
                  <a:pt x="185" y="29"/>
                  <a:pt x="165" y="15"/>
                  <a:pt x="149" y="12"/>
                </a:cubicBezTo>
                <a:cubicBezTo>
                  <a:pt x="138" y="6"/>
                  <a:pt x="139" y="7"/>
                  <a:pt x="122" y="6"/>
                </a:cubicBezTo>
                <a:cubicBezTo>
                  <a:pt x="108" y="1"/>
                  <a:pt x="91" y="1"/>
                  <a:pt x="76" y="0"/>
                </a:cubicBezTo>
                <a:cubicBezTo>
                  <a:pt x="47" y="1"/>
                  <a:pt x="29" y="7"/>
                  <a:pt x="5" y="21"/>
                </a:cubicBezTo>
                <a:cubicBezTo>
                  <a:pt x="0" y="27"/>
                  <a:pt x="2" y="23"/>
                  <a:pt x="2" y="34"/>
                </a:cubicBezTo>
                <a:close/>
              </a:path>
            </a:pathLst>
          </a:cu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287" name="Freeform 7"/>
          <p:cNvSpPr>
            <a:spLocks/>
          </p:cNvSpPr>
          <p:nvPr/>
        </p:nvSpPr>
        <p:spPr bwMode="auto">
          <a:xfrm>
            <a:off x="1253146" y="2473325"/>
            <a:ext cx="696983" cy="270404"/>
          </a:xfrm>
          <a:custGeom>
            <a:avLst/>
            <a:gdLst/>
            <a:ahLst/>
            <a:cxnLst>
              <a:cxn ang="0">
                <a:pos x="8" y="41"/>
              </a:cxn>
              <a:cxn ang="0">
                <a:pos x="32" y="51"/>
              </a:cxn>
              <a:cxn ang="0">
                <a:pos x="50" y="57"/>
              </a:cxn>
              <a:cxn ang="0">
                <a:pos x="76" y="63"/>
              </a:cxn>
              <a:cxn ang="0">
                <a:pos x="136" y="69"/>
              </a:cxn>
              <a:cxn ang="0">
                <a:pos x="220" y="56"/>
              </a:cxn>
              <a:cxn ang="0">
                <a:pos x="170" y="11"/>
              </a:cxn>
              <a:cxn ang="0">
                <a:pos x="149" y="0"/>
              </a:cxn>
              <a:cxn ang="0">
                <a:pos x="47" y="12"/>
              </a:cxn>
              <a:cxn ang="0">
                <a:pos x="17" y="24"/>
              </a:cxn>
              <a:cxn ang="0">
                <a:pos x="8" y="41"/>
              </a:cxn>
            </a:cxnLst>
            <a:rect l="0" t="0" r="r" b="b"/>
            <a:pathLst>
              <a:path w="220" h="73">
                <a:moveTo>
                  <a:pt x="8" y="41"/>
                </a:moveTo>
                <a:cubicBezTo>
                  <a:pt x="17" y="44"/>
                  <a:pt x="23" y="50"/>
                  <a:pt x="32" y="51"/>
                </a:cubicBezTo>
                <a:cubicBezTo>
                  <a:pt x="38" y="54"/>
                  <a:pt x="43" y="56"/>
                  <a:pt x="50" y="57"/>
                </a:cubicBezTo>
                <a:cubicBezTo>
                  <a:pt x="58" y="60"/>
                  <a:pt x="67" y="62"/>
                  <a:pt x="76" y="63"/>
                </a:cubicBezTo>
                <a:cubicBezTo>
                  <a:pt x="105" y="73"/>
                  <a:pt x="86" y="68"/>
                  <a:pt x="136" y="69"/>
                </a:cubicBezTo>
                <a:cubicBezTo>
                  <a:pt x="188" y="68"/>
                  <a:pt x="180" y="64"/>
                  <a:pt x="220" y="56"/>
                </a:cubicBezTo>
                <a:cubicBezTo>
                  <a:pt x="198" y="47"/>
                  <a:pt x="195" y="15"/>
                  <a:pt x="170" y="11"/>
                </a:cubicBezTo>
                <a:cubicBezTo>
                  <a:pt x="164" y="6"/>
                  <a:pt x="156" y="3"/>
                  <a:pt x="149" y="0"/>
                </a:cubicBezTo>
                <a:cubicBezTo>
                  <a:pt x="113" y="2"/>
                  <a:pt x="82" y="5"/>
                  <a:pt x="47" y="12"/>
                </a:cubicBezTo>
                <a:cubicBezTo>
                  <a:pt x="38" y="16"/>
                  <a:pt x="27" y="22"/>
                  <a:pt x="17" y="24"/>
                </a:cubicBezTo>
                <a:cubicBezTo>
                  <a:pt x="12" y="27"/>
                  <a:pt x="0" y="36"/>
                  <a:pt x="8" y="41"/>
                </a:cubicBezTo>
                <a:close/>
              </a:path>
            </a:pathLst>
          </a:cu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288" name="Freeform 8"/>
          <p:cNvSpPr>
            <a:spLocks/>
          </p:cNvSpPr>
          <p:nvPr/>
        </p:nvSpPr>
        <p:spPr bwMode="auto">
          <a:xfrm>
            <a:off x="2824526" y="3169709"/>
            <a:ext cx="1134181" cy="25188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3" y="57"/>
              </a:cxn>
              <a:cxn ang="0">
                <a:pos x="181" y="64"/>
              </a:cxn>
              <a:cxn ang="0">
                <a:pos x="256" y="58"/>
              </a:cxn>
              <a:cxn ang="0">
                <a:pos x="358" y="4"/>
              </a:cxn>
            </a:cxnLst>
            <a:rect l="0" t="0" r="r" b="b"/>
            <a:pathLst>
              <a:path w="358" h="68">
                <a:moveTo>
                  <a:pt x="0" y="0"/>
                </a:moveTo>
                <a:cubicBezTo>
                  <a:pt x="36" y="23"/>
                  <a:pt x="73" y="46"/>
                  <a:pt x="103" y="57"/>
                </a:cubicBezTo>
                <a:cubicBezTo>
                  <a:pt x="133" y="68"/>
                  <a:pt x="156" y="64"/>
                  <a:pt x="181" y="64"/>
                </a:cubicBezTo>
                <a:cubicBezTo>
                  <a:pt x="206" y="64"/>
                  <a:pt x="227" y="68"/>
                  <a:pt x="256" y="58"/>
                </a:cubicBezTo>
                <a:cubicBezTo>
                  <a:pt x="285" y="48"/>
                  <a:pt x="321" y="26"/>
                  <a:pt x="358" y="4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289" name="Freeform 9"/>
          <p:cNvSpPr>
            <a:spLocks/>
          </p:cNvSpPr>
          <p:nvPr/>
        </p:nvSpPr>
        <p:spPr bwMode="auto">
          <a:xfrm>
            <a:off x="1259482" y="2462213"/>
            <a:ext cx="700151" cy="207433"/>
          </a:xfrm>
          <a:custGeom>
            <a:avLst/>
            <a:gdLst/>
            <a:ahLst/>
            <a:cxnLst>
              <a:cxn ang="0">
                <a:pos x="0" y="44"/>
              </a:cxn>
              <a:cxn ang="0">
                <a:pos x="30" y="18"/>
              </a:cxn>
              <a:cxn ang="0">
                <a:pos x="69" y="8"/>
              </a:cxn>
              <a:cxn ang="0">
                <a:pos x="107" y="3"/>
              </a:cxn>
              <a:cxn ang="0">
                <a:pos x="161" y="2"/>
              </a:cxn>
              <a:cxn ang="0">
                <a:pos x="189" y="15"/>
              </a:cxn>
              <a:cxn ang="0">
                <a:pos x="221" y="56"/>
              </a:cxn>
            </a:cxnLst>
            <a:rect l="0" t="0" r="r" b="b"/>
            <a:pathLst>
              <a:path w="221" h="56">
                <a:moveTo>
                  <a:pt x="0" y="44"/>
                </a:moveTo>
                <a:cubicBezTo>
                  <a:pt x="9" y="34"/>
                  <a:pt x="18" y="24"/>
                  <a:pt x="30" y="18"/>
                </a:cubicBezTo>
                <a:cubicBezTo>
                  <a:pt x="42" y="12"/>
                  <a:pt x="56" y="10"/>
                  <a:pt x="69" y="8"/>
                </a:cubicBezTo>
                <a:cubicBezTo>
                  <a:pt x="82" y="6"/>
                  <a:pt x="92" y="4"/>
                  <a:pt x="107" y="3"/>
                </a:cubicBezTo>
                <a:cubicBezTo>
                  <a:pt x="122" y="2"/>
                  <a:pt x="147" y="0"/>
                  <a:pt x="161" y="2"/>
                </a:cubicBezTo>
                <a:cubicBezTo>
                  <a:pt x="175" y="4"/>
                  <a:pt x="179" y="6"/>
                  <a:pt x="189" y="15"/>
                </a:cubicBezTo>
                <a:cubicBezTo>
                  <a:pt x="199" y="24"/>
                  <a:pt x="216" y="49"/>
                  <a:pt x="221" y="56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290" name="Freeform 10"/>
          <p:cNvSpPr>
            <a:spLocks/>
          </p:cNvSpPr>
          <p:nvPr/>
        </p:nvSpPr>
        <p:spPr bwMode="auto">
          <a:xfrm>
            <a:off x="1050387" y="2480733"/>
            <a:ext cx="1131013" cy="240771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6" y="33"/>
              </a:cxn>
              <a:cxn ang="0">
                <a:pos x="71" y="40"/>
              </a:cxn>
              <a:cxn ang="0">
                <a:pos x="129" y="58"/>
              </a:cxn>
              <a:cxn ang="0">
                <a:pos x="180" y="63"/>
              </a:cxn>
              <a:cxn ang="0">
                <a:pos x="236" y="60"/>
              </a:cxn>
              <a:cxn ang="0">
                <a:pos x="293" y="42"/>
              </a:cxn>
              <a:cxn ang="0">
                <a:pos x="335" y="18"/>
              </a:cxn>
              <a:cxn ang="0">
                <a:pos x="342" y="12"/>
              </a:cxn>
              <a:cxn ang="0">
                <a:pos x="347" y="10"/>
              </a:cxn>
              <a:cxn ang="0">
                <a:pos x="357" y="4"/>
              </a:cxn>
            </a:cxnLst>
            <a:rect l="0" t="0" r="r" b="b"/>
            <a:pathLst>
              <a:path w="357" h="65">
                <a:moveTo>
                  <a:pt x="0" y="0"/>
                </a:moveTo>
                <a:cubicBezTo>
                  <a:pt x="12" y="16"/>
                  <a:pt x="37" y="27"/>
                  <a:pt x="56" y="33"/>
                </a:cubicBezTo>
                <a:cubicBezTo>
                  <a:pt x="61" y="37"/>
                  <a:pt x="65" y="39"/>
                  <a:pt x="71" y="40"/>
                </a:cubicBezTo>
                <a:cubicBezTo>
                  <a:pt x="87" y="52"/>
                  <a:pt x="109" y="56"/>
                  <a:pt x="129" y="58"/>
                </a:cubicBezTo>
                <a:cubicBezTo>
                  <a:pt x="147" y="62"/>
                  <a:pt x="159" y="62"/>
                  <a:pt x="180" y="63"/>
                </a:cubicBezTo>
                <a:cubicBezTo>
                  <a:pt x="199" y="62"/>
                  <a:pt x="218" y="65"/>
                  <a:pt x="236" y="60"/>
                </a:cubicBezTo>
                <a:cubicBezTo>
                  <a:pt x="255" y="55"/>
                  <a:pt x="274" y="46"/>
                  <a:pt x="293" y="42"/>
                </a:cubicBezTo>
                <a:cubicBezTo>
                  <a:pt x="306" y="32"/>
                  <a:pt x="321" y="26"/>
                  <a:pt x="335" y="18"/>
                </a:cubicBezTo>
                <a:cubicBezTo>
                  <a:pt x="338" y="16"/>
                  <a:pt x="339" y="14"/>
                  <a:pt x="342" y="12"/>
                </a:cubicBezTo>
                <a:cubicBezTo>
                  <a:pt x="343" y="11"/>
                  <a:pt x="345" y="11"/>
                  <a:pt x="347" y="10"/>
                </a:cubicBezTo>
                <a:cubicBezTo>
                  <a:pt x="350" y="8"/>
                  <a:pt x="357" y="4"/>
                  <a:pt x="357" y="4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291" name="Freeform 11"/>
          <p:cNvSpPr>
            <a:spLocks/>
          </p:cNvSpPr>
          <p:nvPr/>
        </p:nvSpPr>
        <p:spPr bwMode="auto">
          <a:xfrm>
            <a:off x="3084310" y="3158596"/>
            <a:ext cx="633621" cy="248179"/>
          </a:xfrm>
          <a:custGeom>
            <a:avLst/>
            <a:gdLst/>
            <a:ahLst/>
            <a:cxnLst>
              <a:cxn ang="0">
                <a:pos x="0" y="43"/>
              </a:cxn>
              <a:cxn ang="0">
                <a:pos x="41" y="63"/>
              </a:cxn>
              <a:cxn ang="0">
                <a:pos x="74" y="67"/>
              </a:cxn>
              <a:cxn ang="0">
                <a:pos x="125" y="67"/>
              </a:cxn>
              <a:cxn ang="0">
                <a:pos x="167" y="67"/>
              </a:cxn>
              <a:cxn ang="0">
                <a:pos x="200" y="49"/>
              </a:cxn>
              <a:cxn ang="0">
                <a:pos x="174" y="22"/>
              </a:cxn>
              <a:cxn ang="0">
                <a:pos x="144" y="13"/>
              </a:cxn>
              <a:cxn ang="0">
                <a:pos x="105" y="3"/>
              </a:cxn>
              <a:cxn ang="0">
                <a:pos x="71" y="0"/>
              </a:cxn>
              <a:cxn ang="0">
                <a:pos x="21" y="12"/>
              </a:cxn>
              <a:cxn ang="0">
                <a:pos x="0" y="43"/>
              </a:cxn>
            </a:cxnLst>
            <a:rect l="0" t="0" r="r" b="b"/>
            <a:pathLst>
              <a:path w="200" h="67">
                <a:moveTo>
                  <a:pt x="0" y="43"/>
                </a:moveTo>
                <a:lnTo>
                  <a:pt x="41" y="63"/>
                </a:lnTo>
                <a:lnTo>
                  <a:pt x="74" y="67"/>
                </a:lnTo>
                <a:lnTo>
                  <a:pt x="125" y="67"/>
                </a:lnTo>
                <a:lnTo>
                  <a:pt x="167" y="67"/>
                </a:lnTo>
                <a:lnTo>
                  <a:pt x="200" y="49"/>
                </a:lnTo>
                <a:lnTo>
                  <a:pt x="174" y="22"/>
                </a:lnTo>
                <a:lnTo>
                  <a:pt x="144" y="13"/>
                </a:lnTo>
                <a:lnTo>
                  <a:pt x="105" y="3"/>
                </a:lnTo>
                <a:lnTo>
                  <a:pt x="71" y="0"/>
                </a:lnTo>
                <a:lnTo>
                  <a:pt x="21" y="12"/>
                </a:lnTo>
                <a:lnTo>
                  <a:pt x="0" y="43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293" name="Freeform 13"/>
          <p:cNvSpPr>
            <a:spLocks/>
          </p:cNvSpPr>
          <p:nvPr/>
        </p:nvSpPr>
        <p:spPr bwMode="auto">
          <a:xfrm>
            <a:off x="4865688" y="3992563"/>
            <a:ext cx="3646487" cy="2144712"/>
          </a:xfrm>
          <a:custGeom>
            <a:avLst/>
            <a:gdLst/>
            <a:ahLst/>
            <a:cxnLst>
              <a:cxn ang="0">
                <a:pos x="3" y="108"/>
              </a:cxn>
              <a:cxn ang="0">
                <a:pos x="0" y="195"/>
              </a:cxn>
              <a:cxn ang="0">
                <a:pos x="20" y="246"/>
              </a:cxn>
              <a:cxn ang="0">
                <a:pos x="48" y="305"/>
              </a:cxn>
              <a:cxn ang="0">
                <a:pos x="107" y="359"/>
              </a:cxn>
              <a:cxn ang="0">
                <a:pos x="179" y="426"/>
              </a:cxn>
              <a:cxn ang="0">
                <a:pos x="272" y="471"/>
              </a:cxn>
              <a:cxn ang="0">
                <a:pos x="410" y="513"/>
              </a:cxn>
              <a:cxn ang="0">
                <a:pos x="551" y="555"/>
              </a:cxn>
              <a:cxn ang="0">
                <a:pos x="699" y="573"/>
              </a:cxn>
              <a:cxn ang="0">
                <a:pos x="885" y="579"/>
              </a:cxn>
              <a:cxn ang="0">
                <a:pos x="1041" y="551"/>
              </a:cxn>
              <a:cxn ang="0">
                <a:pos x="1130" y="488"/>
              </a:cxn>
              <a:cxn ang="0">
                <a:pos x="1151" y="425"/>
              </a:cxn>
              <a:cxn ang="0">
                <a:pos x="1148" y="354"/>
              </a:cxn>
              <a:cxn ang="0">
                <a:pos x="1116" y="279"/>
              </a:cxn>
              <a:cxn ang="0">
                <a:pos x="1044" y="215"/>
              </a:cxn>
              <a:cxn ang="0">
                <a:pos x="924" y="182"/>
              </a:cxn>
              <a:cxn ang="0">
                <a:pos x="767" y="159"/>
              </a:cxn>
              <a:cxn ang="0">
                <a:pos x="615" y="119"/>
              </a:cxn>
              <a:cxn ang="0">
                <a:pos x="477" y="54"/>
              </a:cxn>
              <a:cxn ang="0">
                <a:pos x="348" y="15"/>
              </a:cxn>
              <a:cxn ang="0">
                <a:pos x="231" y="0"/>
              </a:cxn>
              <a:cxn ang="0">
                <a:pos x="111" y="14"/>
              </a:cxn>
              <a:cxn ang="0">
                <a:pos x="45" y="53"/>
              </a:cxn>
              <a:cxn ang="0">
                <a:pos x="3" y="108"/>
              </a:cxn>
            </a:cxnLst>
            <a:rect l="0" t="0" r="r" b="b"/>
            <a:pathLst>
              <a:path w="1151" h="579">
                <a:moveTo>
                  <a:pt x="3" y="108"/>
                </a:moveTo>
                <a:cubicBezTo>
                  <a:pt x="2" y="139"/>
                  <a:pt x="0" y="162"/>
                  <a:pt x="0" y="195"/>
                </a:cubicBezTo>
                <a:lnTo>
                  <a:pt x="20" y="246"/>
                </a:lnTo>
                <a:lnTo>
                  <a:pt x="48" y="305"/>
                </a:lnTo>
                <a:lnTo>
                  <a:pt x="107" y="359"/>
                </a:lnTo>
                <a:lnTo>
                  <a:pt x="179" y="426"/>
                </a:lnTo>
                <a:lnTo>
                  <a:pt x="272" y="471"/>
                </a:lnTo>
                <a:lnTo>
                  <a:pt x="410" y="513"/>
                </a:lnTo>
                <a:lnTo>
                  <a:pt x="551" y="555"/>
                </a:lnTo>
                <a:lnTo>
                  <a:pt x="699" y="573"/>
                </a:lnTo>
                <a:lnTo>
                  <a:pt x="885" y="579"/>
                </a:lnTo>
                <a:lnTo>
                  <a:pt x="1041" y="551"/>
                </a:lnTo>
                <a:lnTo>
                  <a:pt x="1130" y="488"/>
                </a:lnTo>
                <a:lnTo>
                  <a:pt x="1151" y="425"/>
                </a:lnTo>
                <a:lnTo>
                  <a:pt x="1148" y="354"/>
                </a:lnTo>
                <a:lnTo>
                  <a:pt x="1116" y="279"/>
                </a:lnTo>
                <a:lnTo>
                  <a:pt x="1044" y="215"/>
                </a:lnTo>
                <a:lnTo>
                  <a:pt x="924" y="182"/>
                </a:lnTo>
                <a:lnTo>
                  <a:pt x="767" y="159"/>
                </a:lnTo>
                <a:lnTo>
                  <a:pt x="615" y="119"/>
                </a:lnTo>
                <a:lnTo>
                  <a:pt x="477" y="54"/>
                </a:lnTo>
                <a:lnTo>
                  <a:pt x="348" y="15"/>
                </a:lnTo>
                <a:lnTo>
                  <a:pt x="231" y="0"/>
                </a:lnTo>
                <a:lnTo>
                  <a:pt x="111" y="14"/>
                </a:lnTo>
                <a:lnTo>
                  <a:pt x="45" y="53"/>
                </a:lnTo>
                <a:lnTo>
                  <a:pt x="3" y="108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294" name="Freeform 14"/>
          <p:cNvSpPr>
            <a:spLocks/>
          </p:cNvSpPr>
          <p:nvPr/>
        </p:nvSpPr>
        <p:spPr bwMode="auto">
          <a:xfrm>
            <a:off x="7140386" y="5189009"/>
            <a:ext cx="595603" cy="214842"/>
          </a:xfrm>
          <a:custGeom>
            <a:avLst/>
            <a:gdLst/>
            <a:ahLst/>
            <a:cxnLst>
              <a:cxn ang="0">
                <a:pos x="2" y="34"/>
              </a:cxn>
              <a:cxn ang="0">
                <a:pos x="16" y="40"/>
              </a:cxn>
              <a:cxn ang="0">
                <a:pos x="34" y="52"/>
              </a:cxn>
              <a:cxn ang="0">
                <a:pos x="65" y="58"/>
              </a:cxn>
              <a:cxn ang="0">
                <a:pos x="167" y="57"/>
              </a:cxn>
              <a:cxn ang="0">
                <a:pos x="188" y="45"/>
              </a:cxn>
              <a:cxn ang="0">
                <a:pos x="149" y="12"/>
              </a:cxn>
              <a:cxn ang="0">
                <a:pos x="122" y="6"/>
              </a:cxn>
              <a:cxn ang="0">
                <a:pos x="76" y="0"/>
              </a:cxn>
              <a:cxn ang="0">
                <a:pos x="5" y="21"/>
              </a:cxn>
              <a:cxn ang="0">
                <a:pos x="2" y="34"/>
              </a:cxn>
            </a:cxnLst>
            <a:rect l="0" t="0" r="r" b="b"/>
            <a:pathLst>
              <a:path w="188" h="58">
                <a:moveTo>
                  <a:pt x="2" y="34"/>
                </a:moveTo>
                <a:cubicBezTo>
                  <a:pt x="7" y="36"/>
                  <a:pt x="10" y="39"/>
                  <a:pt x="16" y="40"/>
                </a:cubicBezTo>
                <a:cubicBezTo>
                  <a:pt x="18" y="48"/>
                  <a:pt x="26" y="51"/>
                  <a:pt x="34" y="52"/>
                </a:cubicBezTo>
                <a:cubicBezTo>
                  <a:pt x="44" y="57"/>
                  <a:pt x="54" y="57"/>
                  <a:pt x="65" y="58"/>
                </a:cubicBezTo>
                <a:cubicBezTo>
                  <a:pt x="99" y="58"/>
                  <a:pt x="133" y="58"/>
                  <a:pt x="167" y="57"/>
                </a:cubicBezTo>
                <a:cubicBezTo>
                  <a:pt x="175" y="57"/>
                  <a:pt x="188" y="45"/>
                  <a:pt x="188" y="45"/>
                </a:cubicBezTo>
                <a:cubicBezTo>
                  <a:pt x="185" y="29"/>
                  <a:pt x="165" y="15"/>
                  <a:pt x="149" y="12"/>
                </a:cubicBezTo>
                <a:cubicBezTo>
                  <a:pt x="138" y="6"/>
                  <a:pt x="139" y="7"/>
                  <a:pt x="122" y="6"/>
                </a:cubicBezTo>
                <a:cubicBezTo>
                  <a:pt x="108" y="1"/>
                  <a:pt x="91" y="1"/>
                  <a:pt x="76" y="0"/>
                </a:cubicBezTo>
                <a:cubicBezTo>
                  <a:pt x="47" y="1"/>
                  <a:pt x="29" y="7"/>
                  <a:pt x="5" y="21"/>
                </a:cubicBezTo>
                <a:cubicBezTo>
                  <a:pt x="0" y="27"/>
                  <a:pt x="2" y="23"/>
                  <a:pt x="2" y="34"/>
                </a:cubicBezTo>
                <a:close/>
              </a:path>
            </a:pathLst>
          </a:cu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295" name="Freeform 15"/>
          <p:cNvSpPr>
            <a:spLocks/>
          </p:cNvSpPr>
          <p:nvPr/>
        </p:nvSpPr>
        <p:spPr bwMode="auto">
          <a:xfrm>
            <a:off x="5315559" y="4481513"/>
            <a:ext cx="696983" cy="270404"/>
          </a:xfrm>
          <a:custGeom>
            <a:avLst/>
            <a:gdLst/>
            <a:ahLst/>
            <a:cxnLst>
              <a:cxn ang="0">
                <a:pos x="8" y="41"/>
              </a:cxn>
              <a:cxn ang="0">
                <a:pos x="32" y="51"/>
              </a:cxn>
              <a:cxn ang="0">
                <a:pos x="50" y="57"/>
              </a:cxn>
              <a:cxn ang="0">
                <a:pos x="76" y="63"/>
              </a:cxn>
              <a:cxn ang="0">
                <a:pos x="136" y="69"/>
              </a:cxn>
              <a:cxn ang="0">
                <a:pos x="220" y="56"/>
              </a:cxn>
              <a:cxn ang="0">
                <a:pos x="170" y="11"/>
              </a:cxn>
              <a:cxn ang="0">
                <a:pos x="149" y="0"/>
              </a:cxn>
              <a:cxn ang="0">
                <a:pos x="47" y="12"/>
              </a:cxn>
              <a:cxn ang="0">
                <a:pos x="17" y="24"/>
              </a:cxn>
              <a:cxn ang="0">
                <a:pos x="8" y="41"/>
              </a:cxn>
            </a:cxnLst>
            <a:rect l="0" t="0" r="r" b="b"/>
            <a:pathLst>
              <a:path w="220" h="73">
                <a:moveTo>
                  <a:pt x="8" y="41"/>
                </a:moveTo>
                <a:cubicBezTo>
                  <a:pt x="17" y="44"/>
                  <a:pt x="23" y="50"/>
                  <a:pt x="32" y="51"/>
                </a:cubicBezTo>
                <a:cubicBezTo>
                  <a:pt x="38" y="54"/>
                  <a:pt x="43" y="56"/>
                  <a:pt x="50" y="57"/>
                </a:cubicBezTo>
                <a:cubicBezTo>
                  <a:pt x="58" y="60"/>
                  <a:pt x="67" y="62"/>
                  <a:pt x="76" y="63"/>
                </a:cubicBezTo>
                <a:cubicBezTo>
                  <a:pt x="105" y="73"/>
                  <a:pt x="86" y="68"/>
                  <a:pt x="136" y="69"/>
                </a:cubicBezTo>
                <a:cubicBezTo>
                  <a:pt x="188" y="68"/>
                  <a:pt x="180" y="64"/>
                  <a:pt x="220" y="56"/>
                </a:cubicBezTo>
                <a:cubicBezTo>
                  <a:pt x="198" y="47"/>
                  <a:pt x="195" y="15"/>
                  <a:pt x="170" y="11"/>
                </a:cubicBezTo>
                <a:cubicBezTo>
                  <a:pt x="164" y="6"/>
                  <a:pt x="156" y="3"/>
                  <a:pt x="149" y="0"/>
                </a:cubicBezTo>
                <a:cubicBezTo>
                  <a:pt x="113" y="2"/>
                  <a:pt x="82" y="5"/>
                  <a:pt x="47" y="12"/>
                </a:cubicBezTo>
                <a:cubicBezTo>
                  <a:pt x="38" y="16"/>
                  <a:pt x="27" y="22"/>
                  <a:pt x="17" y="24"/>
                </a:cubicBezTo>
                <a:cubicBezTo>
                  <a:pt x="12" y="27"/>
                  <a:pt x="0" y="36"/>
                  <a:pt x="8" y="41"/>
                </a:cubicBezTo>
                <a:close/>
              </a:path>
            </a:pathLst>
          </a:cu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296" name="Freeform 16"/>
          <p:cNvSpPr>
            <a:spLocks/>
          </p:cNvSpPr>
          <p:nvPr/>
        </p:nvSpPr>
        <p:spPr bwMode="auto">
          <a:xfrm>
            <a:off x="6886938" y="5177896"/>
            <a:ext cx="1134181" cy="25188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3" y="57"/>
              </a:cxn>
              <a:cxn ang="0">
                <a:pos x="181" y="64"/>
              </a:cxn>
              <a:cxn ang="0">
                <a:pos x="256" y="58"/>
              </a:cxn>
              <a:cxn ang="0">
                <a:pos x="358" y="4"/>
              </a:cxn>
            </a:cxnLst>
            <a:rect l="0" t="0" r="r" b="b"/>
            <a:pathLst>
              <a:path w="358" h="68">
                <a:moveTo>
                  <a:pt x="0" y="0"/>
                </a:moveTo>
                <a:cubicBezTo>
                  <a:pt x="36" y="23"/>
                  <a:pt x="73" y="46"/>
                  <a:pt x="103" y="57"/>
                </a:cubicBezTo>
                <a:cubicBezTo>
                  <a:pt x="133" y="68"/>
                  <a:pt x="156" y="64"/>
                  <a:pt x="181" y="64"/>
                </a:cubicBezTo>
                <a:cubicBezTo>
                  <a:pt x="206" y="64"/>
                  <a:pt x="227" y="68"/>
                  <a:pt x="256" y="58"/>
                </a:cubicBezTo>
                <a:cubicBezTo>
                  <a:pt x="285" y="48"/>
                  <a:pt x="321" y="26"/>
                  <a:pt x="358" y="4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297" name="Freeform 17"/>
          <p:cNvSpPr>
            <a:spLocks/>
          </p:cNvSpPr>
          <p:nvPr/>
        </p:nvSpPr>
        <p:spPr bwMode="auto">
          <a:xfrm>
            <a:off x="5321895" y="4470400"/>
            <a:ext cx="700151" cy="207433"/>
          </a:xfrm>
          <a:custGeom>
            <a:avLst/>
            <a:gdLst/>
            <a:ahLst/>
            <a:cxnLst>
              <a:cxn ang="0">
                <a:pos x="0" y="44"/>
              </a:cxn>
              <a:cxn ang="0">
                <a:pos x="30" y="18"/>
              </a:cxn>
              <a:cxn ang="0">
                <a:pos x="69" y="8"/>
              </a:cxn>
              <a:cxn ang="0">
                <a:pos x="107" y="3"/>
              </a:cxn>
              <a:cxn ang="0">
                <a:pos x="161" y="2"/>
              </a:cxn>
              <a:cxn ang="0">
                <a:pos x="189" y="15"/>
              </a:cxn>
              <a:cxn ang="0">
                <a:pos x="221" y="56"/>
              </a:cxn>
            </a:cxnLst>
            <a:rect l="0" t="0" r="r" b="b"/>
            <a:pathLst>
              <a:path w="221" h="56">
                <a:moveTo>
                  <a:pt x="0" y="44"/>
                </a:moveTo>
                <a:cubicBezTo>
                  <a:pt x="9" y="34"/>
                  <a:pt x="18" y="24"/>
                  <a:pt x="30" y="18"/>
                </a:cubicBezTo>
                <a:cubicBezTo>
                  <a:pt x="42" y="12"/>
                  <a:pt x="56" y="10"/>
                  <a:pt x="69" y="8"/>
                </a:cubicBezTo>
                <a:cubicBezTo>
                  <a:pt x="82" y="6"/>
                  <a:pt x="92" y="4"/>
                  <a:pt x="107" y="3"/>
                </a:cubicBezTo>
                <a:cubicBezTo>
                  <a:pt x="122" y="2"/>
                  <a:pt x="147" y="0"/>
                  <a:pt x="161" y="2"/>
                </a:cubicBezTo>
                <a:cubicBezTo>
                  <a:pt x="175" y="4"/>
                  <a:pt x="179" y="6"/>
                  <a:pt x="189" y="15"/>
                </a:cubicBezTo>
                <a:cubicBezTo>
                  <a:pt x="199" y="24"/>
                  <a:pt x="216" y="49"/>
                  <a:pt x="221" y="56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298" name="Freeform 18"/>
          <p:cNvSpPr>
            <a:spLocks/>
          </p:cNvSpPr>
          <p:nvPr/>
        </p:nvSpPr>
        <p:spPr bwMode="auto">
          <a:xfrm>
            <a:off x="5112800" y="4488921"/>
            <a:ext cx="1131013" cy="240771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6" y="33"/>
              </a:cxn>
              <a:cxn ang="0">
                <a:pos x="71" y="40"/>
              </a:cxn>
              <a:cxn ang="0">
                <a:pos x="129" y="58"/>
              </a:cxn>
              <a:cxn ang="0">
                <a:pos x="180" y="63"/>
              </a:cxn>
              <a:cxn ang="0">
                <a:pos x="236" y="60"/>
              </a:cxn>
              <a:cxn ang="0">
                <a:pos x="293" y="42"/>
              </a:cxn>
              <a:cxn ang="0">
                <a:pos x="335" y="18"/>
              </a:cxn>
              <a:cxn ang="0">
                <a:pos x="342" y="12"/>
              </a:cxn>
              <a:cxn ang="0">
                <a:pos x="347" y="10"/>
              </a:cxn>
              <a:cxn ang="0">
                <a:pos x="357" y="4"/>
              </a:cxn>
            </a:cxnLst>
            <a:rect l="0" t="0" r="r" b="b"/>
            <a:pathLst>
              <a:path w="357" h="65">
                <a:moveTo>
                  <a:pt x="0" y="0"/>
                </a:moveTo>
                <a:cubicBezTo>
                  <a:pt x="12" y="16"/>
                  <a:pt x="37" y="27"/>
                  <a:pt x="56" y="33"/>
                </a:cubicBezTo>
                <a:cubicBezTo>
                  <a:pt x="61" y="37"/>
                  <a:pt x="65" y="39"/>
                  <a:pt x="71" y="40"/>
                </a:cubicBezTo>
                <a:cubicBezTo>
                  <a:pt x="87" y="52"/>
                  <a:pt x="109" y="56"/>
                  <a:pt x="129" y="58"/>
                </a:cubicBezTo>
                <a:cubicBezTo>
                  <a:pt x="147" y="62"/>
                  <a:pt x="159" y="62"/>
                  <a:pt x="180" y="63"/>
                </a:cubicBezTo>
                <a:cubicBezTo>
                  <a:pt x="199" y="62"/>
                  <a:pt x="218" y="65"/>
                  <a:pt x="236" y="60"/>
                </a:cubicBezTo>
                <a:cubicBezTo>
                  <a:pt x="255" y="55"/>
                  <a:pt x="274" y="46"/>
                  <a:pt x="293" y="42"/>
                </a:cubicBezTo>
                <a:cubicBezTo>
                  <a:pt x="306" y="32"/>
                  <a:pt x="321" y="26"/>
                  <a:pt x="335" y="18"/>
                </a:cubicBezTo>
                <a:cubicBezTo>
                  <a:pt x="338" y="16"/>
                  <a:pt x="339" y="14"/>
                  <a:pt x="342" y="12"/>
                </a:cubicBezTo>
                <a:cubicBezTo>
                  <a:pt x="343" y="11"/>
                  <a:pt x="345" y="11"/>
                  <a:pt x="347" y="10"/>
                </a:cubicBezTo>
                <a:cubicBezTo>
                  <a:pt x="350" y="8"/>
                  <a:pt x="357" y="4"/>
                  <a:pt x="357" y="4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299" name="Freeform 19"/>
          <p:cNvSpPr>
            <a:spLocks/>
          </p:cNvSpPr>
          <p:nvPr/>
        </p:nvSpPr>
        <p:spPr bwMode="auto">
          <a:xfrm>
            <a:off x="7146722" y="5166784"/>
            <a:ext cx="633621" cy="248179"/>
          </a:xfrm>
          <a:custGeom>
            <a:avLst/>
            <a:gdLst/>
            <a:ahLst/>
            <a:cxnLst>
              <a:cxn ang="0">
                <a:pos x="0" y="43"/>
              </a:cxn>
              <a:cxn ang="0">
                <a:pos x="41" y="63"/>
              </a:cxn>
              <a:cxn ang="0">
                <a:pos x="74" y="67"/>
              </a:cxn>
              <a:cxn ang="0">
                <a:pos x="125" y="67"/>
              </a:cxn>
              <a:cxn ang="0">
                <a:pos x="167" y="67"/>
              </a:cxn>
              <a:cxn ang="0">
                <a:pos x="200" y="49"/>
              </a:cxn>
              <a:cxn ang="0">
                <a:pos x="174" y="22"/>
              </a:cxn>
              <a:cxn ang="0">
                <a:pos x="144" y="13"/>
              </a:cxn>
              <a:cxn ang="0">
                <a:pos x="105" y="3"/>
              </a:cxn>
              <a:cxn ang="0">
                <a:pos x="71" y="0"/>
              </a:cxn>
              <a:cxn ang="0">
                <a:pos x="21" y="12"/>
              </a:cxn>
              <a:cxn ang="0">
                <a:pos x="0" y="43"/>
              </a:cxn>
            </a:cxnLst>
            <a:rect l="0" t="0" r="r" b="b"/>
            <a:pathLst>
              <a:path w="200" h="67">
                <a:moveTo>
                  <a:pt x="0" y="43"/>
                </a:moveTo>
                <a:lnTo>
                  <a:pt x="41" y="63"/>
                </a:lnTo>
                <a:lnTo>
                  <a:pt x="74" y="67"/>
                </a:lnTo>
                <a:lnTo>
                  <a:pt x="125" y="67"/>
                </a:lnTo>
                <a:lnTo>
                  <a:pt x="167" y="67"/>
                </a:lnTo>
                <a:lnTo>
                  <a:pt x="200" y="49"/>
                </a:lnTo>
                <a:lnTo>
                  <a:pt x="174" y="22"/>
                </a:lnTo>
                <a:lnTo>
                  <a:pt x="144" y="13"/>
                </a:lnTo>
                <a:lnTo>
                  <a:pt x="105" y="3"/>
                </a:lnTo>
                <a:lnTo>
                  <a:pt x="71" y="0"/>
                </a:lnTo>
                <a:lnTo>
                  <a:pt x="21" y="12"/>
                </a:lnTo>
                <a:lnTo>
                  <a:pt x="0" y="43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300" name="Oval 20"/>
          <p:cNvSpPr>
            <a:spLocks noChangeArrowheads="1"/>
          </p:cNvSpPr>
          <p:nvPr/>
        </p:nvSpPr>
        <p:spPr bwMode="auto">
          <a:xfrm>
            <a:off x="2584450" y="2882900"/>
            <a:ext cx="1547813" cy="766763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301" name="Oval 21"/>
          <p:cNvSpPr>
            <a:spLocks noChangeArrowheads="1"/>
          </p:cNvSpPr>
          <p:nvPr/>
        </p:nvSpPr>
        <p:spPr bwMode="auto">
          <a:xfrm>
            <a:off x="5321300" y="4805363"/>
            <a:ext cx="1547813" cy="766762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302" name="Line 22"/>
          <p:cNvSpPr>
            <a:spLocks noChangeShapeType="1"/>
          </p:cNvSpPr>
          <p:nvPr/>
        </p:nvSpPr>
        <p:spPr bwMode="auto">
          <a:xfrm rot="1395493">
            <a:off x="5494338" y="5111750"/>
            <a:ext cx="439737" cy="79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305" name="Line 25"/>
          <p:cNvSpPr>
            <a:spLocks noChangeShapeType="1"/>
          </p:cNvSpPr>
          <p:nvPr/>
        </p:nvSpPr>
        <p:spPr bwMode="auto">
          <a:xfrm rot="-16139572" flipH="1" flipV="1">
            <a:off x="5972175" y="5427663"/>
            <a:ext cx="249238" cy="47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306" name="Line 26"/>
          <p:cNvSpPr>
            <a:spLocks noChangeShapeType="1"/>
          </p:cNvSpPr>
          <p:nvPr/>
        </p:nvSpPr>
        <p:spPr bwMode="auto">
          <a:xfrm rot="20204507" flipH="1">
            <a:off x="6229350" y="5102225"/>
            <a:ext cx="439738" cy="79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308" name="Text Box 28"/>
          <p:cNvSpPr txBox="1">
            <a:spLocks noChangeArrowheads="1"/>
          </p:cNvSpPr>
          <p:nvPr/>
        </p:nvSpPr>
        <p:spPr bwMode="auto">
          <a:xfrm>
            <a:off x="760899" y="4379010"/>
            <a:ext cx="331372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3600" dirty="0">
                <a:latin typeface="Arial" pitchFamily="34" charset="0"/>
                <a:cs typeface="Arial" pitchFamily="34" charset="0"/>
              </a:rPr>
              <a:t>not contractible</a:t>
            </a:r>
          </a:p>
        </p:txBody>
      </p:sp>
      <p:sp>
        <p:nvSpPr>
          <p:cNvPr id="225309" name="Text Box 29"/>
          <p:cNvSpPr txBox="1">
            <a:spLocks noChangeArrowheads="1"/>
          </p:cNvSpPr>
          <p:nvPr/>
        </p:nvSpPr>
        <p:spPr bwMode="auto">
          <a:xfrm>
            <a:off x="6306582" y="3453498"/>
            <a:ext cx="254428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3600" dirty="0">
                <a:latin typeface="Arial" pitchFamily="34" charset="0"/>
                <a:cs typeface="Arial" pitchFamily="34" charset="0"/>
              </a:rPr>
              <a:t>contractible</a:t>
            </a:r>
          </a:p>
        </p:txBody>
      </p:sp>
    </p:spTree>
    <p:extLst>
      <p:ext uri="{BB962C8B-B14F-4D97-AF65-F5344CB8AC3E}">
        <p14:creationId xmlns:p14="http://schemas.microsoft.com/office/powerpoint/2010/main" val="337551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4044643" y="2808390"/>
            <a:ext cx="4449763" cy="2651125"/>
            <a:chOff x="2074" y="1351"/>
            <a:chExt cx="2803" cy="1670"/>
          </a:xfrm>
        </p:grpSpPr>
        <p:sp>
          <p:nvSpPr>
            <p:cNvPr id="197655" name="Freeform 23"/>
            <p:cNvSpPr>
              <a:spLocks/>
            </p:cNvSpPr>
            <p:nvPr/>
          </p:nvSpPr>
          <p:spPr bwMode="auto">
            <a:xfrm>
              <a:off x="2074" y="1351"/>
              <a:ext cx="2803" cy="1670"/>
            </a:xfrm>
            <a:custGeom>
              <a:avLst/>
              <a:gdLst/>
              <a:ahLst/>
              <a:cxnLst>
                <a:cxn ang="0">
                  <a:pos x="3" y="108"/>
                </a:cxn>
                <a:cxn ang="0">
                  <a:pos x="0" y="195"/>
                </a:cxn>
                <a:cxn ang="0">
                  <a:pos x="20" y="246"/>
                </a:cxn>
                <a:cxn ang="0">
                  <a:pos x="48" y="305"/>
                </a:cxn>
                <a:cxn ang="0">
                  <a:pos x="107" y="359"/>
                </a:cxn>
                <a:cxn ang="0">
                  <a:pos x="179" y="426"/>
                </a:cxn>
                <a:cxn ang="0">
                  <a:pos x="272" y="471"/>
                </a:cxn>
                <a:cxn ang="0">
                  <a:pos x="410" y="513"/>
                </a:cxn>
                <a:cxn ang="0">
                  <a:pos x="551" y="555"/>
                </a:cxn>
                <a:cxn ang="0">
                  <a:pos x="699" y="573"/>
                </a:cxn>
                <a:cxn ang="0">
                  <a:pos x="885" y="579"/>
                </a:cxn>
                <a:cxn ang="0">
                  <a:pos x="1041" y="551"/>
                </a:cxn>
                <a:cxn ang="0">
                  <a:pos x="1130" y="488"/>
                </a:cxn>
                <a:cxn ang="0">
                  <a:pos x="1151" y="425"/>
                </a:cxn>
                <a:cxn ang="0">
                  <a:pos x="1148" y="354"/>
                </a:cxn>
                <a:cxn ang="0">
                  <a:pos x="1116" y="279"/>
                </a:cxn>
                <a:cxn ang="0">
                  <a:pos x="1044" y="215"/>
                </a:cxn>
                <a:cxn ang="0">
                  <a:pos x="924" y="182"/>
                </a:cxn>
                <a:cxn ang="0">
                  <a:pos x="767" y="159"/>
                </a:cxn>
                <a:cxn ang="0">
                  <a:pos x="615" y="119"/>
                </a:cxn>
                <a:cxn ang="0">
                  <a:pos x="477" y="54"/>
                </a:cxn>
                <a:cxn ang="0">
                  <a:pos x="348" y="15"/>
                </a:cxn>
                <a:cxn ang="0">
                  <a:pos x="231" y="0"/>
                </a:cxn>
                <a:cxn ang="0">
                  <a:pos x="111" y="14"/>
                </a:cxn>
                <a:cxn ang="0">
                  <a:pos x="45" y="53"/>
                </a:cxn>
                <a:cxn ang="0">
                  <a:pos x="3" y="108"/>
                </a:cxn>
              </a:cxnLst>
              <a:rect l="0" t="0" r="r" b="b"/>
              <a:pathLst>
                <a:path w="1151" h="579">
                  <a:moveTo>
                    <a:pt x="3" y="108"/>
                  </a:moveTo>
                  <a:cubicBezTo>
                    <a:pt x="2" y="139"/>
                    <a:pt x="0" y="162"/>
                    <a:pt x="0" y="195"/>
                  </a:cubicBezTo>
                  <a:lnTo>
                    <a:pt x="20" y="246"/>
                  </a:lnTo>
                  <a:lnTo>
                    <a:pt x="48" y="305"/>
                  </a:lnTo>
                  <a:lnTo>
                    <a:pt x="107" y="359"/>
                  </a:lnTo>
                  <a:lnTo>
                    <a:pt x="179" y="426"/>
                  </a:lnTo>
                  <a:lnTo>
                    <a:pt x="272" y="471"/>
                  </a:lnTo>
                  <a:lnTo>
                    <a:pt x="410" y="513"/>
                  </a:lnTo>
                  <a:lnTo>
                    <a:pt x="551" y="555"/>
                  </a:lnTo>
                  <a:lnTo>
                    <a:pt x="699" y="573"/>
                  </a:lnTo>
                  <a:lnTo>
                    <a:pt x="885" y="579"/>
                  </a:lnTo>
                  <a:lnTo>
                    <a:pt x="1041" y="551"/>
                  </a:lnTo>
                  <a:lnTo>
                    <a:pt x="1130" y="488"/>
                  </a:lnTo>
                  <a:lnTo>
                    <a:pt x="1151" y="425"/>
                  </a:lnTo>
                  <a:lnTo>
                    <a:pt x="1148" y="354"/>
                  </a:lnTo>
                  <a:lnTo>
                    <a:pt x="1116" y="279"/>
                  </a:lnTo>
                  <a:lnTo>
                    <a:pt x="1044" y="215"/>
                  </a:lnTo>
                  <a:lnTo>
                    <a:pt x="924" y="182"/>
                  </a:lnTo>
                  <a:lnTo>
                    <a:pt x="767" y="159"/>
                  </a:lnTo>
                  <a:lnTo>
                    <a:pt x="615" y="119"/>
                  </a:lnTo>
                  <a:lnTo>
                    <a:pt x="477" y="54"/>
                  </a:lnTo>
                  <a:lnTo>
                    <a:pt x="348" y="15"/>
                  </a:lnTo>
                  <a:lnTo>
                    <a:pt x="231" y="0"/>
                  </a:lnTo>
                  <a:lnTo>
                    <a:pt x="111" y="14"/>
                  </a:lnTo>
                  <a:lnTo>
                    <a:pt x="45" y="53"/>
                  </a:lnTo>
                  <a:lnTo>
                    <a:pt x="3" y="108"/>
                  </a:lnTo>
                  <a:close/>
                </a:path>
              </a:pathLst>
            </a:custGeom>
            <a:solidFill>
              <a:schemeClr val="hlink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656" name="Freeform 24"/>
            <p:cNvSpPr>
              <a:spLocks/>
            </p:cNvSpPr>
            <p:nvPr/>
          </p:nvSpPr>
          <p:spPr bwMode="auto">
            <a:xfrm>
              <a:off x="3823" y="2283"/>
              <a:ext cx="458" cy="166"/>
            </a:xfrm>
            <a:custGeom>
              <a:avLst/>
              <a:gdLst/>
              <a:ahLst/>
              <a:cxnLst>
                <a:cxn ang="0">
                  <a:pos x="2" y="34"/>
                </a:cxn>
                <a:cxn ang="0">
                  <a:pos x="16" y="40"/>
                </a:cxn>
                <a:cxn ang="0">
                  <a:pos x="34" y="52"/>
                </a:cxn>
                <a:cxn ang="0">
                  <a:pos x="65" y="58"/>
                </a:cxn>
                <a:cxn ang="0">
                  <a:pos x="167" y="57"/>
                </a:cxn>
                <a:cxn ang="0">
                  <a:pos x="188" y="45"/>
                </a:cxn>
                <a:cxn ang="0">
                  <a:pos x="149" y="12"/>
                </a:cxn>
                <a:cxn ang="0">
                  <a:pos x="122" y="6"/>
                </a:cxn>
                <a:cxn ang="0">
                  <a:pos x="76" y="0"/>
                </a:cxn>
                <a:cxn ang="0">
                  <a:pos x="5" y="21"/>
                </a:cxn>
                <a:cxn ang="0">
                  <a:pos x="2" y="34"/>
                </a:cxn>
              </a:cxnLst>
              <a:rect l="0" t="0" r="r" b="b"/>
              <a:pathLst>
                <a:path w="188" h="58">
                  <a:moveTo>
                    <a:pt x="2" y="34"/>
                  </a:moveTo>
                  <a:cubicBezTo>
                    <a:pt x="7" y="36"/>
                    <a:pt x="10" y="39"/>
                    <a:pt x="16" y="40"/>
                  </a:cubicBezTo>
                  <a:cubicBezTo>
                    <a:pt x="18" y="48"/>
                    <a:pt x="26" y="51"/>
                    <a:pt x="34" y="52"/>
                  </a:cubicBezTo>
                  <a:cubicBezTo>
                    <a:pt x="44" y="57"/>
                    <a:pt x="54" y="57"/>
                    <a:pt x="65" y="58"/>
                  </a:cubicBezTo>
                  <a:cubicBezTo>
                    <a:pt x="99" y="58"/>
                    <a:pt x="133" y="58"/>
                    <a:pt x="167" y="57"/>
                  </a:cubicBezTo>
                  <a:cubicBezTo>
                    <a:pt x="175" y="57"/>
                    <a:pt x="188" y="45"/>
                    <a:pt x="188" y="45"/>
                  </a:cubicBezTo>
                  <a:cubicBezTo>
                    <a:pt x="185" y="29"/>
                    <a:pt x="165" y="15"/>
                    <a:pt x="149" y="12"/>
                  </a:cubicBezTo>
                  <a:cubicBezTo>
                    <a:pt x="138" y="6"/>
                    <a:pt x="139" y="7"/>
                    <a:pt x="122" y="6"/>
                  </a:cubicBezTo>
                  <a:cubicBezTo>
                    <a:pt x="108" y="1"/>
                    <a:pt x="91" y="1"/>
                    <a:pt x="76" y="0"/>
                  </a:cubicBezTo>
                  <a:cubicBezTo>
                    <a:pt x="47" y="1"/>
                    <a:pt x="29" y="7"/>
                    <a:pt x="5" y="21"/>
                  </a:cubicBezTo>
                  <a:cubicBezTo>
                    <a:pt x="0" y="27"/>
                    <a:pt x="2" y="23"/>
                    <a:pt x="2" y="34"/>
                  </a:cubicBezTo>
                  <a:close/>
                </a:path>
              </a:pathLst>
            </a:custGeom>
            <a:solidFill>
              <a:schemeClr val="bg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657" name="Freeform 25"/>
            <p:cNvSpPr>
              <a:spLocks/>
            </p:cNvSpPr>
            <p:nvPr/>
          </p:nvSpPr>
          <p:spPr bwMode="auto">
            <a:xfrm>
              <a:off x="2420" y="1731"/>
              <a:ext cx="536" cy="211"/>
            </a:xfrm>
            <a:custGeom>
              <a:avLst/>
              <a:gdLst/>
              <a:ahLst/>
              <a:cxnLst>
                <a:cxn ang="0">
                  <a:pos x="8" y="41"/>
                </a:cxn>
                <a:cxn ang="0">
                  <a:pos x="32" y="51"/>
                </a:cxn>
                <a:cxn ang="0">
                  <a:pos x="50" y="57"/>
                </a:cxn>
                <a:cxn ang="0">
                  <a:pos x="76" y="63"/>
                </a:cxn>
                <a:cxn ang="0">
                  <a:pos x="136" y="69"/>
                </a:cxn>
                <a:cxn ang="0">
                  <a:pos x="220" y="56"/>
                </a:cxn>
                <a:cxn ang="0">
                  <a:pos x="170" y="11"/>
                </a:cxn>
                <a:cxn ang="0">
                  <a:pos x="149" y="0"/>
                </a:cxn>
                <a:cxn ang="0">
                  <a:pos x="47" y="12"/>
                </a:cxn>
                <a:cxn ang="0">
                  <a:pos x="17" y="24"/>
                </a:cxn>
                <a:cxn ang="0">
                  <a:pos x="8" y="41"/>
                </a:cxn>
              </a:cxnLst>
              <a:rect l="0" t="0" r="r" b="b"/>
              <a:pathLst>
                <a:path w="220" h="73">
                  <a:moveTo>
                    <a:pt x="8" y="41"/>
                  </a:moveTo>
                  <a:cubicBezTo>
                    <a:pt x="17" y="44"/>
                    <a:pt x="23" y="50"/>
                    <a:pt x="32" y="51"/>
                  </a:cubicBezTo>
                  <a:cubicBezTo>
                    <a:pt x="38" y="54"/>
                    <a:pt x="43" y="56"/>
                    <a:pt x="50" y="57"/>
                  </a:cubicBezTo>
                  <a:cubicBezTo>
                    <a:pt x="58" y="60"/>
                    <a:pt x="67" y="62"/>
                    <a:pt x="76" y="63"/>
                  </a:cubicBezTo>
                  <a:cubicBezTo>
                    <a:pt x="105" y="73"/>
                    <a:pt x="86" y="68"/>
                    <a:pt x="136" y="69"/>
                  </a:cubicBezTo>
                  <a:cubicBezTo>
                    <a:pt x="188" y="68"/>
                    <a:pt x="180" y="64"/>
                    <a:pt x="220" y="56"/>
                  </a:cubicBezTo>
                  <a:cubicBezTo>
                    <a:pt x="198" y="47"/>
                    <a:pt x="195" y="15"/>
                    <a:pt x="170" y="11"/>
                  </a:cubicBezTo>
                  <a:cubicBezTo>
                    <a:pt x="164" y="6"/>
                    <a:pt x="156" y="3"/>
                    <a:pt x="149" y="0"/>
                  </a:cubicBezTo>
                  <a:cubicBezTo>
                    <a:pt x="113" y="2"/>
                    <a:pt x="82" y="5"/>
                    <a:pt x="47" y="12"/>
                  </a:cubicBezTo>
                  <a:cubicBezTo>
                    <a:pt x="38" y="16"/>
                    <a:pt x="27" y="22"/>
                    <a:pt x="17" y="24"/>
                  </a:cubicBezTo>
                  <a:cubicBezTo>
                    <a:pt x="12" y="27"/>
                    <a:pt x="0" y="36"/>
                    <a:pt x="8" y="41"/>
                  </a:cubicBezTo>
                  <a:close/>
                </a:path>
              </a:pathLst>
            </a:custGeom>
            <a:solidFill>
              <a:schemeClr val="bg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658" name="Freeform 26"/>
            <p:cNvSpPr>
              <a:spLocks/>
            </p:cNvSpPr>
            <p:nvPr/>
          </p:nvSpPr>
          <p:spPr bwMode="auto">
            <a:xfrm>
              <a:off x="3628" y="2274"/>
              <a:ext cx="871" cy="1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3" y="57"/>
                </a:cxn>
                <a:cxn ang="0">
                  <a:pos x="181" y="64"/>
                </a:cxn>
                <a:cxn ang="0">
                  <a:pos x="256" y="58"/>
                </a:cxn>
                <a:cxn ang="0">
                  <a:pos x="358" y="4"/>
                </a:cxn>
              </a:cxnLst>
              <a:rect l="0" t="0" r="r" b="b"/>
              <a:pathLst>
                <a:path w="358" h="68">
                  <a:moveTo>
                    <a:pt x="0" y="0"/>
                  </a:moveTo>
                  <a:cubicBezTo>
                    <a:pt x="36" y="23"/>
                    <a:pt x="73" y="46"/>
                    <a:pt x="103" y="57"/>
                  </a:cubicBezTo>
                  <a:cubicBezTo>
                    <a:pt x="133" y="68"/>
                    <a:pt x="156" y="64"/>
                    <a:pt x="181" y="64"/>
                  </a:cubicBezTo>
                  <a:cubicBezTo>
                    <a:pt x="206" y="64"/>
                    <a:pt x="227" y="68"/>
                    <a:pt x="256" y="58"/>
                  </a:cubicBezTo>
                  <a:cubicBezTo>
                    <a:pt x="285" y="48"/>
                    <a:pt x="321" y="26"/>
                    <a:pt x="358" y="4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659" name="Freeform 27"/>
            <p:cNvSpPr>
              <a:spLocks/>
            </p:cNvSpPr>
            <p:nvPr/>
          </p:nvSpPr>
          <p:spPr bwMode="auto">
            <a:xfrm>
              <a:off x="2424" y="1723"/>
              <a:ext cx="539" cy="161"/>
            </a:xfrm>
            <a:custGeom>
              <a:avLst/>
              <a:gdLst/>
              <a:ahLst/>
              <a:cxnLst>
                <a:cxn ang="0">
                  <a:pos x="0" y="44"/>
                </a:cxn>
                <a:cxn ang="0">
                  <a:pos x="30" y="18"/>
                </a:cxn>
                <a:cxn ang="0">
                  <a:pos x="69" y="8"/>
                </a:cxn>
                <a:cxn ang="0">
                  <a:pos x="107" y="3"/>
                </a:cxn>
                <a:cxn ang="0">
                  <a:pos x="161" y="2"/>
                </a:cxn>
                <a:cxn ang="0">
                  <a:pos x="189" y="15"/>
                </a:cxn>
                <a:cxn ang="0">
                  <a:pos x="221" y="56"/>
                </a:cxn>
              </a:cxnLst>
              <a:rect l="0" t="0" r="r" b="b"/>
              <a:pathLst>
                <a:path w="221" h="56">
                  <a:moveTo>
                    <a:pt x="0" y="44"/>
                  </a:moveTo>
                  <a:cubicBezTo>
                    <a:pt x="9" y="34"/>
                    <a:pt x="18" y="24"/>
                    <a:pt x="30" y="18"/>
                  </a:cubicBezTo>
                  <a:cubicBezTo>
                    <a:pt x="42" y="12"/>
                    <a:pt x="56" y="10"/>
                    <a:pt x="69" y="8"/>
                  </a:cubicBezTo>
                  <a:cubicBezTo>
                    <a:pt x="82" y="6"/>
                    <a:pt x="92" y="4"/>
                    <a:pt x="107" y="3"/>
                  </a:cubicBezTo>
                  <a:cubicBezTo>
                    <a:pt x="122" y="2"/>
                    <a:pt x="147" y="0"/>
                    <a:pt x="161" y="2"/>
                  </a:cubicBezTo>
                  <a:cubicBezTo>
                    <a:pt x="175" y="4"/>
                    <a:pt x="179" y="6"/>
                    <a:pt x="189" y="15"/>
                  </a:cubicBezTo>
                  <a:cubicBezTo>
                    <a:pt x="199" y="24"/>
                    <a:pt x="216" y="49"/>
                    <a:pt x="221" y="56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660" name="Freeform 28"/>
            <p:cNvSpPr>
              <a:spLocks/>
            </p:cNvSpPr>
            <p:nvPr/>
          </p:nvSpPr>
          <p:spPr bwMode="auto">
            <a:xfrm>
              <a:off x="2264" y="1737"/>
              <a:ext cx="869" cy="18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6" y="33"/>
                </a:cxn>
                <a:cxn ang="0">
                  <a:pos x="71" y="40"/>
                </a:cxn>
                <a:cxn ang="0">
                  <a:pos x="129" y="58"/>
                </a:cxn>
                <a:cxn ang="0">
                  <a:pos x="180" y="63"/>
                </a:cxn>
                <a:cxn ang="0">
                  <a:pos x="236" y="60"/>
                </a:cxn>
                <a:cxn ang="0">
                  <a:pos x="293" y="42"/>
                </a:cxn>
                <a:cxn ang="0">
                  <a:pos x="335" y="18"/>
                </a:cxn>
                <a:cxn ang="0">
                  <a:pos x="342" y="12"/>
                </a:cxn>
                <a:cxn ang="0">
                  <a:pos x="347" y="10"/>
                </a:cxn>
                <a:cxn ang="0">
                  <a:pos x="357" y="4"/>
                </a:cxn>
              </a:cxnLst>
              <a:rect l="0" t="0" r="r" b="b"/>
              <a:pathLst>
                <a:path w="357" h="65">
                  <a:moveTo>
                    <a:pt x="0" y="0"/>
                  </a:moveTo>
                  <a:cubicBezTo>
                    <a:pt x="12" y="16"/>
                    <a:pt x="37" y="27"/>
                    <a:pt x="56" y="33"/>
                  </a:cubicBezTo>
                  <a:cubicBezTo>
                    <a:pt x="61" y="37"/>
                    <a:pt x="65" y="39"/>
                    <a:pt x="71" y="40"/>
                  </a:cubicBezTo>
                  <a:cubicBezTo>
                    <a:pt x="87" y="52"/>
                    <a:pt x="109" y="56"/>
                    <a:pt x="129" y="58"/>
                  </a:cubicBezTo>
                  <a:cubicBezTo>
                    <a:pt x="147" y="62"/>
                    <a:pt x="159" y="62"/>
                    <a:pt x="180" y="63"/>
                  </a:cubicBezTo>
                  <a:cubicBezTo>
                    <a:pt x="199" y="62"/>
                    <a:pt x="218" y="65"/>
                    <a:pt x="236" y="60"/>
                  </a:cubicBezTo>
                  <a:cubicBezTo>
                    <a:pt x="255" y="55"/>
                    <a:pt x="274" y="46"/>
                    <a:pt x="293" y="42"/>
                  </a:cubicBezTo>
                  <a:cubicBezTo>
                    <a:pt x="306" y="32"/>
                    <a:pt x="321" y="26"/>
                    <a:pt x="335" y="18"/>
                  </a:cubicBezTo>
                  <a:cubicBezTo>
                    <a:pt x="338" y="16"/>
                    <a:pt x="339" y="14"/>
                    <a:pt x="342" y="12"/>
                  </a:cubicBezTo>
                  <a:cubicBezTo>
                    <a:pt x="343" y="11"/>
                    <a:pt x="345" y="11"/>
                    <a:pt x="347" y="10"/>
                  </a:cubicBezTo>
                  <a:cubicBezTo>
                    <a:pt x="350" y="8"/>
                    <a:pt x="357" y="4"/>
                    <a:pt x="357" y="4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661" name="Freeform 29"/>
            <p:cNvSpPr>
              <a:spLocks/>
            </p:cNvSpPr>
            <p:nvPr/>
          </p:nvSpPr>
          <p:spPr bwMode="auto">
            <a:xfrm>
              <a:off x="3827" y="2266"/>
              <a:ext cx="488" cy="193"/>
            </a:xfrm>
            <a:custGeom>
              <a:avLst/>
              <a:gdLst/>
              <a:ahLst/>
              <a:cxnLst>
                <a:cxn ang="0">
                  <a:pos x="0" y="43"/>
                </a:cxn>
                <a:cxn ang="0">
                  <a:pos x="41" y="63"/>
                </a:cxn>
                <a:cxn ang="0">
                  <a:pos x="74" y="67"/>
                </a:cxn>
                <a:cxn ang="0">
                  <a:pos x="125" y="67"/>
                </a:cxn>
                <a:cxn ang="0">
                  <a:pos x="167" y="67"/>
                </a:cxn>
                <a:cxn ang="0">
                  <a:pos x="200" y="49"/>
                </a:cxn>
                <a:cxn ang="0">
                  <a:pos x="174" y="22"/>
                </a:cxn>
                <a:cxn ang="0">
                  <a:pos x="144" y="13"/>
                </a:cxn>
                <a:cxn ang="0">
                  <a:pos x="105" y="3"/>
                </a:cxn>
                <a:cxn ang="0">
                  <a:pos x="71" y="0"/>
                </a:cxn>
                <a:cxn ang="0">
                  <a:pos x="21" y="12"/>
                </a:cxn>
                <a:cxn ang="0">
                  <a:pos x="0" y="43"/>
                </a:cxn>
              </a:cxnLst>
              <a:rect l="0" t="0" r="r" b="b"/>
              <a:pathLst>
                <a:path w="200" h="67">
                  <a:moveTo>
                    <a:pt x="0" y="43"/>
                  </a:moveTo>
                  <a:lnTo>
                    <a:pt x="41" y="63"/>
                  </a:lnTo>
                  <a:lnTo>
                    <a:pt x="74" y="67"/>
                  </a:lnTo>
                  <a:lnTo>
                    <a:pt x="125" y="67"/>
                  </a:lnTo>
                  <a:lnTo>
                    <a:pt x="167" y="67"/>
                  </a:lnTo>
                  <a:lnTo>
                    <a:pt x="200" y="49"/>
                  </a:lnTo>
                  <a:lnTo>
                    <a:pt x="174" y="22"/>
                  </a:lnTo>
                  <a:lnTo>
                    <a:pt x="144" y="13"/>
                  </a:lnTo>
                  <a:lnTo>
                    <a:pt x="105" y="3"/>
                  </a:lnTo>
                  <a:lnTo>
                    <a:pt x="71" y="0"/>
                  </a:lnTo>
                  <a:lnTo>
                    <a:pt x="21" y="12"/>
                  </a:lnTo>
                  <a:lnTo>
                    <a:pt x="0" y="43"/>
                  </a:lnTo>
                  <a:close/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34" name="Straight Arrow Connector 33"/>
          <p:cNvCxnSpPr>
            <a:stCxn id="22" idx="2"/>
            <a:endCxn id="23" idx="2"/>
          </p:cNvCxnSpPr>
          <p:nvPr/>
        </p:nvCxnSpPr>
        <p:spPr bwMode="auto">
          <a:xfrm rot="5400000" flipH="1" flipV="1">
            <a:off x="2324345" y="2575068"/>
            <a:ext cx="796413" cy="3757890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ysDot"/>
            <a:round/>
            <a:headEnd type="none" w="med" len="med"/>
            <a:tailEnd type="arrow"/>
          </a:ln>
          <a:effectLst/>
        </p:spPr>
      </p:cxnSp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Solvable Iff Loop Contractible</a:t>
            </a:r>
            <a:endParaRPr lang="en-US" dirty="0"/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6B122-DFC7-4287-8CFB-09786B605E9A}" type="datetime5">
              <a:rPr lang="en-US"/>
              <a:pPr/>
              <a:t>17-Feb-15</a:t>
            </a:fld>
            <a:endParaRPr lang="en-US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6A3A38-DE40-45A5-81F9-2AF945EF4880}" type="slidenum">
              <a:rPr lang="en-US"/>
              <a:pPr/>
              <a:t>110</a:t>
            </a:fld>
            <a:endParaRPr lang="en-US"/>
          </a:p>
        </p:txBody>
      </p:sp>
      <p:sp>
        <p:nvSpPr>
          <p:cNvPr id="197662" name="Oval 30"/>
          <p:cNvSpPr>
            <a:spLocks noChangeArrowheads="1"/>
          </p:cNvSpPr>
          <p:nvPr/>
        </p:nvSpPr>
        <p:spPr bwMode="auto">
          <a:xfrm>
            <a:off x="4549468" y="3854552"/>
            <a:ext cx="1830388" cy="877888"/>
          </a:xfrm>
          <a:prstGeom prst="ellips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Text Box 122"/>
          <p:cNvSpPr txBox="1">
            <a:spLocks noChangeArrowheads="1"/>
          </p:cNvSpPr>
          <p:nvPr/>
        </p:nvSpPr>
        <p:spPr bwMode="auto">
          <a:xfrm>
            <a:off x="477148" y="5372003"/>
            <a:ext cx="240482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InputComplex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4601497" y="3967315"/>
            <a:ext cx="176981" cy="176981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5933768" y="3839496"/>
            <a:ext cx="176981" cy="176981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5746956" y="4626077"/>
            <a:ext cx="176981" cy="176981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Isosceles Triangle 21"/>
          <p:cNvSpPr/>
          <p:nvPr/>
        </p:nvSpPr>
        <p:spPr>
          <a:xfrm>
            <a:off x="843607" y="3303638"/>
            <a:ext cx="1796354" cy="1548581"/>
          </a:xfrm>
          <a:prstGeom prst="triangl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762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1592826" y="3200400"/>
            <a:ext cx="221226" cy="221226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2541640" y="4753897"/>
            <a:ext cx="221226" cy="221226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732505" y="4714569"/>
            <a:ext cx="221226" cy="221226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0" name="Straight Arrow Connector 29"/>
          <p:cNvCxnSpPr>
            <a:stCxn id="22" idx="0"/>
            <a:endCxn id="24" idx="1"/>
          </p:cNvCxnSpPr>
          <p:nvPr/>
        </p:nvCxnSpPr>
        <p:spPr bwMode="auto">
          <a:xfrm rot="16200000" flipH="1">
            <a:off x="3569847" y="1475575"/>
            <a:ext cx="561776" cy="4217902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ysDot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>
            <a:stCxn id="22" idx="4"/>
            <a:endCxn id="25" idx="4"/>
          </p:cNvCxnSpPr>
          <p:nvPr/>
        </p:nvCxnSpPr>
        <p:spPr bwMode="auto">
          <a:xfrm rot="5400000" flipH="1" flipV="1">
            <a:off x="4213123" y="3229896"/>
            <a:ext cx="49161" cy="3195486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ysDot"/>
            <a:round/>
            <a:headEnd type="none" w="med" len="med"/>
            <a:tailEnd type="arrow"/>
          </a:ln>
          <a:effectLst/>
        </p:spPr>
      </p:cxnSp>
      <p:sp>
        <p:nvSpPr>
          <p:cNvPr id="43" name="Text Box 122"/>
          <p:cNvSpPr txBox="1">
            <a:spLocks noChangeArrowheads="1"/>
          </p:cNvSpPr>
          <p:nvPr/>
        </p:nvSpPr>
        <p:spPr bwMode="auto">
          <a:xfrm>
            <a:off x="5248371" y="5627641"/>
            <a:ext cx="278313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Output Complex</a:t>
            </a:r>
          </a:p>
        </p:txBody>
      </p:sp>
    </p:spTree>
    <p:extLst>
      <p:ext uri="{BB962C8B-B14F-4D97-AF65-F5344CB8AC3E}">
        <p14:creationId xmlns:p14="http://schemas.microsoft.com/office/powerpoint/2010/main" val="105726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Undecidability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17-Feb-15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111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360983" y="2147023"/>
            <a:ext cx="6540573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But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Contractiblity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is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undecidable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…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2784435" y="2682881"/>
            <a:ext cx="4830168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even for finite complexes!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442452" y="3203991"/>
            <a:ext cx="5456903" cy="83099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(reduces to the word problem for finitely-presented groups)</a:t>
            </a: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595821" y="4555925"/>
            <a:ext cx="7722269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Undecidable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whether a task has a protocol in wait-free read-write memory</a:t>
            </a:r>
          </a:p>
        </p:txBody>
      </p:sp>
    </p:spTree>
    <p:extLst>
      <p:ext uri="{BB962C8B-B14F-4D97-AF65-F5344CB8AC3E}">
        <p14:creationId xmlns:p14="http://schemas.microsoft.com/office/powerpoint/2010/main" val="855255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Models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17-Feb-15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112</a:t>
            </a:fld>
            <a:endParaRPr lang="en-US"/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585264" y="1576750"/>
            <a:ext cx="5874530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Wait-free read-write memory plus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-set agreement , for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&gt; 2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585264" y="3828615"/>
            <a:ext cx="5874530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Implies contractible, for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&gt; 2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1102173" y="4708325"/>
            <a:ext cx="7722269" cy="156966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Undecidable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whether a task has a protocol in wait-free read-write memory plus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-set agreement , for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&gt; 2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1002423" y="2978172"/>
            <a:ext cx="7050905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Solvable iff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32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skel</a:t>
            </a:r>
            <a:r>
              <a:rPr lang="en-US" sz="3200" baseline="30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k-1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* </a:t>
            </a:r>
            <a:r>
              <a:rPr lang="en-US" sz="32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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*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exists …</a:t>
            </a:r>
          </a:p>
        </p:txBody>
      </p:sp>
    </p:spTree>
    <p:extLst>
      <p:ext uri="{BB962C8B-B14F-4D97-AF65-F5344CB8AC3E}">
        <p14:creationId xmlns:p14="http://schemas.microsoft.com/office/powerpoint/2010/main" val="160489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 animBg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F9662913-7592-44AC-A320-BDEE55E73DA9}" type="slidenum">
              <a:rPr lang="ar-SA" smtClean="0"/>
              <a:pPr/>
              <a:t>113</a:t>
            </a:fld>
            <a:endParaRPr lang="en-US" smtClean="0"/>
          </a:p>
        </p:txBody>
      </p:sp>
      <p:sp>
        <p:nvSpPr>
          <p:cNvPr id="194564" name="Rectangle 2"/>
          <p:cNvSpPr>
            <a:spLocks noChangeArrowheads="1"/>
          </p:cNvSpPr>
          <p:nvPr/>
        </p:nvSpPr>
        <p:spPr bwMode="auto">
          <a:xfrm>
            <a:off x="0" y="-6439"/>
            <a:ext cx="9144000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3"/>
              </a:rPr>
              <a:t>  </a:t>
            </a: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       </a:t>
            </a:r>
            <a:b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This work is licensed under a 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3"/>
              </a:rPr>
              <a:t>Creative Commons Attribution-</a:t>
            </a:r>
            <a:r>
              <a:rPr lang="en-US" sz="2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3"/>
              </a:rPr>
              <a:t>ShareAlike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3"/>
              </a:rPr>
              <a:t> 2.5 License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  <p:pic>
        <p:nvPicPr>
          <p:cNvPr id="194565" name="Picture 3" descr="Creative Commons Licens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563" y="46038"/>
            <a:ext cx="838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66" name="Rectangle 4"/>
          <p:cNvSpPr>
            <a:spLocks noChangeArrowheads="1"/>
          </p:cNvSpPr>
          <p:nvPr/>
        </p:nvSpPr>
        <p:spPr bwMode="auto">
          <a:xfrm>
            <a:off x="685800" y="1343025"/>
            <a:ext cx="7772400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You are free:</a:t>
            </a:r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Share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— to copy, distribute and transmit the work </a:t>
            </a:r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Remix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— to adapt the work 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Under the following conditions:</a:t>
            </a:r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Attribution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You must attribute the work to </a:t>
            </a:r>
            <a:r>
              <a:rPr lang="en-US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“Distributed Computing through Combinatorial Topology” 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(but not in any way that suggests that the authors endorse you or your use of the work). </a:t>
            </a:r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Share Alike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If you alter, transform, or build upon this work, you may distribute the resulting work only under the same, similar or a compatible license. 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For any reuse or distribution, you must make clear to others the license terms of this work. The best way to do this is with a link to</a:t>
            </a:r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http://creativecommons.org/licenses/by-sa/3.0/. 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Any of the above conditions can be waived if you get permission from the copyright holder. 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Nothing in this license impairs or restricts the author's moral rights. 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</a:rPr>
              <a:t>Distributed Computing through Combinatorial Topology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76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DDENFONTSHAPE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book/slides}&#10;\begin{document}&#10;$f:|\cA|~\to~|\cB|$ 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63"/>
  <p:tag name="PICTUREFILESIZE" val="235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defs/slides}&#10;\begin{document}&#10;$\phi:\Bary^N \cA \to \cB$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77"/>
  <p:tag name="PICTUREFILESIZE" val="2852"/>
</p:tagLst>
</file>

<file path=ppt/theme/theme1.xml><?xml version="1.0" encoding="utf-8"?>
<a:theme xmlns:a="http://schemas.openxmlformats.org/drawingml/2006/main" name="Blank Presentation.pot">
  <a:themeElements>
    <a:clrScheme name="Blank Presentation.po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.pot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>
          <a:solidFill>
            <a:schemeClr val="tx1"/>
          </a:solidFill>
          <a:round/>
          <a:headEnd/>
          <a:tailEnd/>
        </a:ln>
        <a:effectLst/>
      </a:spPr>
      <a:bodyPr wrap="none" anchor="ctr"/>
      <a:lstStyle>
        <a:defPPr>
          <a:defRPr dirty="0"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3200" dirty="0" smtClean="0">
            <a:latin typeface="Arial" pitchFamily="34" charset="0"/>
            <a:cs typeface="Arial" pitchFamily="34" charset="0"/>
          </a:defRPr>
        </a:defPPr>
      </a:lstStyle>
    </a:txDef>
  </a:objectDefaults>
  <a:extraClrSchemeLst>
    <a:extraClrScheme>
      <a:clrScheme name="Blank Presentation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10270</TotalTime>
  <Words>7508</Words>
  <Application>Microsoft Office PowerPoint</Application>
  <PresentationFormat>Overhead</PresentationFormat>
  <Paragraphs>1216</Paragraphs>
  <Slides>113</Slides>
  <Notes>75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113</vt:i4>
      </vt:variant>
    </vt:vector>
  </HeadingPairs>
  <TitlesOfParts>
    <vt:vector size="128" baseType="lpstr">
      <vt:lpstr>Arial</vt:lpstr>
      <vt:lpstr>Script MT Bold</vt:lpstr>
      <vt:lpstr>Courier New</vt:lpstr>
      <vt:lpstr>CMMI10</vt:lpstr>
      <vt:lpstr>msbm10</vt:lpstr>
      <vt:lpstr>Marlett</vt:lpstr>
      <vt:lpstr>CMSY10ORIG</vt:lpstr>
      <vt:lpstr>Verdana</vt:lpstr>
      <vt:lpstr>Symbol</vt:lpstr>
      <vt:lpstr>CMMI7</vt:lpstr>
      <vt:lpstr>Comic Sans MS</vt:lpstr>
      <vt:lpstr>CMR10</vt:lpstr>
      <vt:lpstr>cmti10</vt:lpstr>
      <vt:lpstr>cmsy10</vt:lpstr>
      <vt:lpstr>Blank Presentation.pot</vt:lpstr>
      <vt:lpstr>Solvability of Colorless Tasks in Different Models</vt:lpstr>
      <vt:lpstr>Road Map</vt:lpstr>
      <vt:lpstr>Road Map</vt:lpstr>
      <vt:lpstr>Skeleton</vt:lpstr>
      <vt:lpstr>Parameter p</vt:lpstr>
      <vt:lpstr>Dimension of Skeleton map vs Computational Power</vt:lpstr>
      <vt:lpstr>Wait-Free Layered Immediate Snapshots</vt:lpstr>
      <vt:lpstr>t-resilient Layered Immediate Snapshots</vt:lpstr>
      <vt:lpstr>Wait-Free Layered Immediate Snapshot with k-set Agreement</vt:lpstr>
      <vt:lpstr>Equivalent Models</vt:lpstr>
      <vt:lpstr>Decidability</vt:lpstr>
      <vt:lpstr>Road Map</vt:lpstr>
      <vt:lpstr>t-Resilient Layered Immediate Snapshot Protocol</vt:lpstr>
      <vt:lpstr>t-Resilient Layered Immediate Snapshot Protocol</vt:lpstr>
      <vt:lpstr>t-Resilient Layered Immediate Snapshot Protocol</vt:lpstr>
      <vt:lpstr>t-Resilient Layered Immediate Snapshot Protocol</vt:lpstr>
      <vt:lpstr>t-Resilient Layered Immediate Snapshot Protocol</vt:lpstr>
      <vt:lpstr>t-Resilient Layered Immediate Snapshot Protocol</vt:lpstr>
      <vt:lpstr>t-Resilient Layered Immediate Snapshot Protocol</vt:lpstr>
      <vt:lpstr>t-Resilient Layered Immediate Snapshot Protocol</vt:lpstr>
      <vt:lpstr>k-set Agreement</vt:lpstr>
      <vt:lpstr>(t+1)-Set Agreement</vt:lpstr>
      <vt:lpstr>(t+1)-Set Agreement</vt:lpstr>
      <vt:lpstr>(t+1)-Set Agreement</vt:lpstr>
      <vt:lpstr>(t+1)-Set Agreement</vt:lpstr>
      <vt:lpstr>Informal Skeleton Lemma</vt:lpstr>
      <vt:lpstr>Skeleton Lemma</vt:lpstr>
      <vt:lpstr>Informal Protocol Complex Lemma</vt:lpstr>
      <vt:lpstr>Informal Protocol Complex Lemma</vt:lpstr>
      <vt:lpstr>Protocol Complex Lemma</vt:lpstr>
      <vt:lpstr>Theorem</vt:lpstr>
      <vt:lpstr>Protocol Implies Map</vt:lpstr>
      <vt:lpstr>Simplicial Approximation Theorem</vt:lpstr>
      <vt:lpstr>Map Implies Protocol</vt:lpstr>
      <vt:lpstr>Road Map</vt:lpstr>
      <vt:lpstr>Motivation</vt:lpstr>
      <vt:lpstr>Wait-Free Layered Set Agreement Protocol</vt:lpstr>
      <vt:lpstr>Wait-Free Layered Set Agreement Protocol</vt:lpstr>
      <vt:lpstr>Wait-Free Layered Set Agreement Protocol</vt:lpstr>
      <vt:lpstr>Wait-Free Layered Set Agreement Protocol</vt:lpstr>
      <vt:lpstr>Wait-Free Layered Set Agreement Protocol</vt:lpstr>
      <vt:lpstr>Wait-Free Layered Set Agreement Protocol</vt:lpstr>
      <vt:lpstr>Wait-Free Layered Set Agreement Protocol</vt:lpstr>
      <vt:lpstr>Protocol Complex Lemma</vt:lpstr>
      <vt:lpstr>Theorem</vt:lpstr>
      <vt:lpstr>Theorem</vt:lpstr>
      <vt:lpstr>Road Map</vt:lpstr>
      <vt:lpstr>Wait-Free</vt:lpstr>
      <vt:lpstr>t-resilient</vt:lpstr>
      <vt:lpstr>Irregular Failures</vt:lpstr>
      <vt:lpstr>Adversaries</vt:lpstr>
      <vt:lpstr>Faulty Sets</vt:lpstr>
      <vt:lpstr>Faulty Sets Closed under Containment</vt:lpstr>
      <vt:lpstr>Failure Complex</vt:lpstr>
      <vt:lpstr>Failure Complex</vt:lpstr>
      <vt:lpstr>Irregular Failure Complex</vt:lpstr>
      <vt:lpstr>Wait-Free Failure Complex</vt:lpstr>
      <vt:lpstr>t-resilient Failure Complex</vt:lpstr>
      <vt:lpstr>Cores</vt:lpstr>
      <vt:lpstr>Cores &amp; Failure Complex</vt:lpstr>
      <vt:lpstr>Irregular Failure Complex</vt:lpstr>
      <vt:lpstr>Wait-Free Failure Complex</vt:lpstr>
      <vt:lpstr>t-resilient Failure Complex</vt:lpstr>
      <vt:lpstr>Cores</vt:lpstr>
      <vt:lpstr>Survivor Sets</vt:lpstr>
      <vt:lpstr>Survivor Sets in Failure Complex</vt:lpstr>
      <vt:lpstr>Irregular Failure Complex</vt:lpstr>
      <vt:lpstr>Wait-Free Failure Complex</vt:lpstr>
      <vt:lpstr>t-resilient Failure Complex</vt:lpstr>
      <vt:lpstr>A-Resilient Layered Immediate Snapshot Protocol</vt:lpstr>
      <vt:lpstr>A-Resilient Layered Immediate Snapshot Protocol</vt:lpstr>
      <vt:lpstr>Road Map</vt:lpstr>
      <vt:lpstr>Message Passing</vt:lpstr>
      <vt:lpstr>Message-Passing Protocols</vt:lpstr>
      <vt:lpstr>Communication Syntax</vt:lpstr>
      <vt:lpstr>Forwarding</vt:lpstr>
      <vt:lpstr>Get Values from n+1-t Processes</vt:lpstr>
      <vt:lpstr>Get Values from n+1-t Processes</vt:lpstr>
      <vt:lpstr>Get Values from n+1-t Processes</vt:lpstr>
      <vt:lpstr>Get Values from n+1-t Processes</vt:lpstr>
      <vt:lpstr>Get Values from n+1-t Processes</vt:lpstr>
      <vt:lpstr>Protocol for (t+1)-Set Agreement</vt:lpstr>
      <vt:lpstr>Protocol for (t+1)-Set Agreement</vt:lpstr>
      <vt:lpstr>Protocol for (t+1)-Set Agreement</vt:lpstr>
      <vt:lpstr>Protocol for (t+1)-Set Agreement</vt:lpstr>
      <vt:lpstr>Barycentric Agreement</vt:lpstr>
      <vt:lpstr>Barycentric Agreement Protocol</vt:lpstr>
      <vt:lpstr>Barycentric Agreement Protocol</vt:lpstr>
      <vt:lpstr>Barycentric Agreement Protocol</vt:lpstr>
      <vt:lpstr>Barycentric Agreement Protocol</vt:lpstr>
      <vt:lpstr>Barycentric Agreement Protocol</vt:lpstr>
      <vt:lpstr>Barycentric Agreement Protocol</vt:lpstr>
      <vt:lpstr>Barycentric Agreement Protocol</vt:lpstr>
      <vt:lpstr>Barycentric Agreement Protocol</vt:lpstr>
      <vt:lpstr>Barycentric Agreement Protocol</vt:lpstr>
      <vt:lpstr>Wait, There’s More!</vt:lpstr>
      <vt:lpstr>Wait, There’s More!</vt:lpstr>
      <vt:lpstr>Lemma: Protocol Terminates</vt:lpstr>
      <vt:lpstr>All Vi, Vj Totally Ordered</vt:lpstr>
      <vt:lpstr>Theorem</vt:lpstr>
      <vt:lpstr>Theorem</vt:lpstr>
      <vt:lpstr>Road Map</vt:lpstr>
      <vt:lpstr>Automatic Proofs?</vt:lpstr>
      <vt:lpstr>Alas no</vt:lpstr>
      <vt:lpstr>Loop Agreement</vt:lpstr>
      <vt:lpstr>One Rendez-Vous Point</vt:lpstr>
      <vt:lpstr>Two Rendez-Vous Points</vt:lpstr>
      <vt:lpstr>Three Rendez-Vous Points</vt:lpstr>
      <vt:lpstr>Contractibility</vt:lpstr>
      <vt:lpstr>Solvable Iff Loop Contractible</vt:lpstr>
      <vt:lpstr>Undecidability</vt:lpstr>
      <vt:lpstr>Other Models</vt:lpstr>
      <vt:lpstr>PowerPoint Presentation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Algebraic Topology and Distributed Computing</dc:title>
  <dc:creator>Maurice Herlihy</dc:creator>
  <cp:lastModifiedBy>mph</cp:lastModifiedBy>
  <cp:revision>140</cp:revision>
  <cp:lastPrinted>1999-05-13T01:42:18Z</cp:lastPrinted>
  <dcterms:created xsi:type="dcterms:W3CDTF">1999-05-12T13:47:53Z</dcterms:created>
  <dcterms:modified xsi:type="dcterms:W3CDTF">2015-02-18T01:37:42Z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iveCommonsLicenseID">
    <vt:lpwstr>standard&amp;commercial=n&amp;derivatives=y&amp;jurisdiction=</vt:lpwstr>
  </property>
  <property fmtid="{D5CDD505-2E9C-101B-9397-08002B2CF9AE}" pid="3" name="CreativeCommonsLicenseURL">
    <vt:lpwstr>http://creativecommons.org/licenses/by-nc/3.0/</vt:lpwstr>
  </property>
  <property fmtid="{D5CDD505-2E9C-101B-9397-08002B2CF9AE}" pid="4" name="CreativeCommonsLicenseXml">
    <vt:lpwstr>&lt;?xml version="1.0" encoding="utf-8"?&gt;&lt;result&gt;&lt;license-uri&gt;http://creativecommons.org/licenses/by-nc/3.0/&lt;/license-uri&gt;&lt;license-name&gt;Attribution-Noncommercial 3.0 Unported&lt;/license-name&gt;&lt;rdf&gt;&lt;rdf:RDF xmlns="http://creativecommons.org/ns#" xmlns:dc="http:/</vt:lpwstr>
  </property>
</Properties>
</file>