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p:sldMasterIdLst>
    <p:sldMasterId id="2147483648" r:id="rId1"/>
  </p:sldMasterIdLst>
  <p:notesMasterIdLst>
    <p:notesMasterId r:id="rId111"/>
  </p:notesMasterIdLst>
  <p:handoutMasterIdLst>
    <p:handoutMasterId r:id="rId112"/>
  </p:handoutMasterIdLst>
  <p:sldIdLst>
    <p:sldId id="385" r:id="rId2"/>
    <p:sldId id="507" r:id="rId3"/>
    <p:sldId id="508" r:id="rId4"/>
    <p:sldId id="509" r:id="rId5"/>
    <p:sldId id="510" r:id="rId6"/>
    <p:sldId id="511" r:id="rId7"/>
    <p:sldId id="512" r:id="rId8"/>
    <p:sldId id="516" r:id="rId9"/>
    <p:sldId id="584" r:id="rId10"/>
    <p:sldId id="585" r:id="rId11"/>
    <p:sldId id="588" r:id="rId12"/>
    <p:sldId id="586" r:id="rId13"/>
    <p:sldId id="589" r:id="rId14"/>
    <p:sldId id="581" r:id="rId15"/>
    <p:sldId id="519" r:id="rId16"/>
    <p:sldId id="582" r:id="rId17"/>
    <p:sldId id="583" r:id="rId18"/>
    <p:sldId id="590" r:id="rId19"/>
    <p:sldId id="520" r:id="rId20"/>
    <p:sldId id="591" r:id="rId21"/>
    <p:sldId id="592" r:id="rId22"/>
    <p:sldId id="593" r:id="rId23"/>
    <p:sldId id="594" r:id="rId24"/>
    <p:sldId id="595" r:id="rId25"/>
    <p:sldId id="596" r:id="rId26"/>
    <p:sldId id="597" r:id="rId27"/>
    <p:sldId id="598" r:id="rId28"/>
    <p:sldId id="599" r:id="rId29"/>
    <p:sldId id="602" r:id="rId30"/>
    <p:sldId id="600" r:id="rId31"/>
    <p:sldId id="603" r:id="rId32"/>
    <p:sldId id="604" r:id="rId33"/>
    <p:sldId id="605" r:id="rId34"/>
    <p:sldId id="606" r:id="rId35"/>
    <p:sldId id="607" r:id="rId36"/>
    <p:sldId id="608" r:id="rId37"/>
    <p:sldId id="609" r:id="rId38"/>
    <p:sldId id="518" r:id="rId39"/>
    <p:sldId id="610" r:id="rId40"/>
    <p:sldId id="611" r:id="rId41"/>
    <p:sldId id="612" r:id="rId42"/>
    <p:sldId id="613" r:id="rId43"/>
    <p:sldId id="614" r:id="rId44"/>
    <p:sldId id="615" r:id="rId45"/>
    <p:sldId id="515" r:id="rId46"/>
    <p:sldId id="625" r:id="rId47"/>
    <p:sldId id="517" r:id="rId48"/>
    <p:sldId id="548" r:id="rId49"/>
    <p:sldId id="549" r:id="rId50"/>
    <p:sldId id="550" r:id="rId51"/>
    <p:sldId id="551" r:id="rId52"/>
    <p:sldId id="552" r:id="rId53"/>
    <p:sldId id="553" r:id="rId54"/>
    <p:sldId id="554" r:id="rId55"/>
    <p:sldId id="555" r:id="rId56"/>
    <p:sldId id="556" r:id="rId57"/>
    <p:sldId id="616" r:id="rId58"/>
    <p:sldId id="557" r:id="rId59"/>
    <p:sldId id="558" r:id="rId60"/>
    <p:sldId id="559" r:id="rId61"/>
    <p:sldId id="560" r:id="rId62"/>
    <p:sldId id="561" r:id="rId63"/>
    <p:sldId id="562" r:id="rId64"/>
    <p:sldId id="563" r:id="rId65"/>
    <p:sldId id="564" r:id="rId66"/>
    <p:sldId id="565" r:id="rId67"/>
    <p:sldId id="566" r:id="rId68"/>
    <p:sldId id="567" r:id="rId69"/>
    <p:sldId id="568" r:id="rId70"/>
    <p:sldId id="569" r:id="rId71"/>
    <p:sldId id="570" r:id="rId72"/>
    <p:sldId id="571" r:id="rId73"/>
    <p:sldId id="572" r:id="rId74"/>
    <p:sldId id="573" r:id="rId75"/>
    <p:sldId id="574" r:id="rId76"/>
    <p:sldId id="575" r:id="rId77"/>
    <p:sldId id="576" r:id="rId78"/>
    <p:sldId id="626" r:id="rId79"/>
    <p:sldId id="627" r:id="rId80"/>
    <p:sldId id="628" r:id="rId81"/>
    <p:sldId id="629" r:id="rId82"/>
    <p:sldId id="630" r:id="rId83"/>
    <p:sldId id="631" r:id="rId84"/>
    <p:sldId id="632" r:id="rId85"/>
    <p:sldId id="633" r:id="rId86"/>
    <p:sldId id="634" r:id="rId87"/>
    <p:sldId id="635" r:id="rId88"/>
    <p:sldId id="636" r:id="rId89"/>
    <p:sldId id="637" r:id="rId90"/>
    <p:sldId id="638" r:id="rId91"/>
    <p:sldId id="639" r:id="rId92"/>
    <p:sldId id="640" r:id="rId93"/>
    <p:sldId id="641" r:id="rId94"/>
    <p:sldId id="642" r:id="rId95"/>
    <p:sldId id="643" r:id="rId96"/>
    <p:sldId id="655" r:id="rId97"/>
    <p:sldId id="656" r:id="rId98"/>
    <p:sldId id="657" r:id="rId99"/>
    <p:sldId id="644" r:id="rId100"/>
    <p:sldId id="645" r:id="rId101"/>
    <p:sldId id="646" r:id="rId102"/>
    <p:sldId id="647" r:id="rId103"/>
    <p:sldId id="648" r:id="rId104"/>
    <p:sldId id="649" r:id="rId105"/>
    <p:sldId id="650" r:id="rId106"/>
    <p:sldId id="651" r:id="rId107"/>
    <p:sldId id="652" r:id="rId108"/>
    <p:sldId id="653" r:id="rId109"/>
    <p:sldId id="654" r:id="rId110"/>
  </p:sldIdLst>
  <p:sldSz cx="9144000" cy="6858000" type="overhead"/>
  <p:notesSz cx="6858000" cy="9144000"/>
  <p:embeddedFontLst>
    <p:embeddedFont>
      <p:font typeface="Marlett" pitchFamily="2" charset="2"/>
      <p:regular r:id="rId113"/>
    </p:embeddedFont>
    <p:embeddedFont>
      <p:font typeface="Gill Sans MT" panose="020B0502020104020203" pitchFamily="34" charset="0"/>
      <p:regular r:id="rId114"/>
      <p:bold r:id="rId115"/>
      <p:italic r:id="rId116"/>
      <p:boldItalic r:id="rId117"/>
    </p:embeddedFont>
    <p:embeddedFont>
      <p:font typeface="CMMI10" panose="020B0500000000000000" pitchFamily="34" charset="0"/>
      <p:regular r:id="rId118"/>
    </p:embeddedFont>
    <p:embeddedFont>
      <p:font typeface="CMMI7" panose="020B0500000000000000" pitchFamily="34" charset="0"/>
      <p:regular r:id="rId119"/>
    </p:embeddedFont>
    <p:embeddedFont>
      <p:font typeface="Verdana" panose="020B0604030504040204" pitchFamily="34" charset="0"/>
      <p:regular r:id="rId120"/>
      <p:bold r:id="rId121"/>
      <p:italic r:id="rId122"/>
      <p:boldItalic r:id="rId123"/>
    </p:embeddedFont>
    <p:embeddedFont>
      <p:font typeface="cmti10" panose="020B0500000000000000" pitchFamily="34" charset="0"/>
      <p:regular r:id="rId124"/>
    </p:embeddedFont>
    <p:embeddedFont>
      <p:font typeface="Comic Sans MS" panose="030F0702030302020204" pitchFamily="66" charset="0"/>
      <p:regular r:id="rId125"/>
      <p:bold r:id="rId126"/>
      <p:italic r:id="rId127"/>
      <p:boldItalic r:id="rId128"/>
    </p:embeddedFont>
    <p:embeddedFont>
      <p:font typeface="CMR10" panose="020B0500000000000000" pitchFamily="34" charset="0"/>
      <p:regular r:id="rId129"/>
    </p:embeddedFont>
    <p:embeddedFont>
      <p:font typeface="CMSY10ORIG" panose="020B0500000000000000" pitchFamily="34" charset="0"/>
      <p:regular r:id="rId130"/>
    </p:embeddedFont>
    <p:embeddedFont>
      <p:font typeface="MT Extra" panose="05050102010205020202" pitchFamily="18" charset="2"/>
      <p:regular r:id="rId131"/>
    </p:embeddedFont>
    <p:embeddedFont>
      <p:font typeface="cmsy10" panose="020B0500000000000000" pitchFamily="34" charset="0"/>
      <p:regular r:id="rId132"/>
    </p:embeddedFont>
  </p:embeddedFontLst>
  <p:defaultTextStyle>
    <a:defPPr>
      <a:defRPr lang="en-US"/>
    </a:defPPr>
    <a:lvl1pPr algn="ctr" rtl="0" eaLnBrk="0" fontAlgn="base" hangingPunct="0">
      <a:spcBef>
        <a:spcPct val="0"/>
      </a:spcBef>
      <a:spcAft>
        <a:spcPct val="0"/>
      </a:spcAft>
      <a:defRPr sz="4400" kern="1200">
        <a:solidFill>
          <a:srgbClr val="0000FF"/>
        </a:solidFill>
        <a:latin typeface="Comic Sans MS" pitchFamily="66" charset="0"/>
        <a:ea typeface="+mn-ea"/>
        <a:cs typeface="+mn-cs"/>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0000FF"/>
    <a:srgbClr val="FF0000"/>
    <a:srgbClr val="6666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169" autoAdjust="0"/>
  </p:normalViewPr>
  <p:slideViewPr>
    <p:cSldViewPr snapToGrid="0">
      <p:cViewPr varScale="1">
        <p:scale>
          <a:sx n="43" d="100"/>
          <a:sy n="43" d="100"/>
        </p:scale>
        <p:origin x="-1099" y="-67"/>
      </p:cViewPr>
      <p:guideLst>
        <p:guide orient="horz" pos="217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5.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handoutMaster" Target="handoutMasters/handoutMaster1.xml"/><Relationship Id="rId133"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11.fntdata"/><Relationship Id="rId128" Type="http://schemas.openxmlformats.org/officeDocument/2006/relationships/font" Target="fonts/font16.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font" Target="fonts/font1.fntdata"/><Relationship Id="rId118" Type="http://schemas.openxmlformats.org/officeDocument/2006/relationships/font" Target="fonts/font6.fntdata"/><Relationship Id="rId126" Type="http://schemas.openxmlformats.org/officeDocument/2006/relationships/font" Target="fonts/font14.fntdata"/><Relationship Id="rId13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font" Target="fonts/font4.fntdata"/><Relationship Id="rId124" Type="http://schemas.openxmlformats.org/officeDocument/2006/relationships/font" Target="fonts/font12.fntdata"/><Relationship Id="rId129"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32"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font" Target="fonts/font2.fntdata"/><Relationship Id="rId119" Type="http://schemas.openxmlformats.org/officeDocument/2006/relationships/font" Target="fonts/font7.fntdata"/><Relationship Id="rId12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10.fntdata"/><Relationship Id="rId130" Type="http://schemas.openxmlformats.org/officeDocument/2006/relationships/font" Target="fonts/font18.fntdata"/><Relationship Id="rId13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8.fntdata"/><Relationship Id="rId125" Type="http://schemas.openxmlformats.org/officeDocument/2006/relationships/font" Target="fonts/font1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font" Target="fonts/font3.fntdata"/><Relationship Id="rId131" Type="http://schemas.openxmlformats.org/officeDocument/2006/relationships/font" Target="fonts/font19.fntdata"/><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l">
              <a:defRPr sz="1200"/>
            </a:lvl1pPr>
          </a:lstStyle>
          <a:p>
            <a:endParaRPr lang="en-US"/>
          </a:p>
        </p:txBody>
      </p:sp>
      <p:sp>
        <p:nvSpPr>
          <p:cNvPr id="409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a:defRPr sz="1200"/>
            </a:lvl1pPr>
          </a:lstStyle>
          <a:p>
            <a:endParaRPr lang="en-US"/>
          </a:p>
        </p:txBody>
      </p:sp>
      <p:sp>
        <p:nvSpPr>
          <p:cNvPr id="409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l">
              <a:defRPr sz="1200"/>
            </a:lvl1pPr>
          </a:lstStyle>
          <a:p>
            <a:endParaRPr lang="en-US"/>
          </a:p>
        </p:txBody>
      </p:sp>
      <p:sp>
        <p:nvSpPr>
          <p:cNvPr id="409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defRPr sz="1200"/>
            </a:lvl1pPr>
          </a:lstStyle>
          <a:p>
            <a:fld id="{E454DCB5-9DE9-4EE3-9260-92104C624DD9}" type="slidenum">
              <a:rPr lang="en-US"/>
              <a:pPr/>
              <a:t>‹#›</a:t>
            </a:fld>
            <a:endParaRPr lang="en-US"/>
          </a:p>
        </p:txBody>
      </p:sp>
    </p:spTree>
    <p:extLst>
      <p:ext uri="{BB962C8B-B14F-4D97-AF65-F5344CB8AC3E}">
        <p14:creationId xmlns:p14="http://schemas.microsoft.com/office/powerpoint/2010/main" val="29373950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Marlett" pitchFamily="2" charset="2"/>
              </a:defRPr>
            </a:lvl1pPr>
          </a:lstStyle>
          <a:p>
            <a:endParaRPr lang="en-US"/>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arlett" pitchFamily="2" charset="2"/>
              </a:defRPr>
            </a:lvl1pPr>
          </a:lstStyle>
          <a:p>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Marlett" pitchFamily="2" charset="2"/>
              </a:defRPr>
            </a:lvl1pPr>
          </a:lstStyle>
          <a:p>
            <a:endParaRPr lang="en-US"/>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arlett" pitchFamily="2" charset="2"/>
              </a:defRPr>
            </a:lvl1pPr>
          </a:lstStyle>
          <a:p>
            <a:fld id="{886F922C-F0D1-40DC-A6FC-4E72FB561E34}" type="slidenum">
              <a:rPr lang="en-US"/>
              <a:pPr/>
              <a:t>‹#›</a:t>
            </a:fld>
            <a:endParaRPr lang="en-US"/>
          </a:p>
        </p:txBody>
      </p:sp>
    </p:spTree>
    <p:extLst>
      <p:ext uri="{BB962C8B-B14F-4D97-AF65-F5344CB8AC3E}">
        <p14:creationId xmlns:p14="http://schemas.microsoft.com/office/powerpoint/2010/main" val="30620985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omic Sans MS" pitchFamily="66" charset="0"/>
        <a:ea typeface="+mn-ea"/>
        <a:cs typeface="+mn-cs"/>
      </a:defRPr>
    </a:lvl1pPr>
    <a:lvl2pPr marL="457200" algn="l" rtl="0" eaLnBrk="0" fontAlgn="base" hangingPunct="0">
      <a:spcBef>
        <a:spcPct val="30000"/>
      </a:spcBef>
      <a:spcAft>
        <a:spcPct val="0"/>
      </a:spcAft>
      <a:defRPr sz="1200" kern="1200">
        <a:solidFill>
          <a:schemeClr val="tx1"/>
        </a:solidFill>
        <a:latin typeface="Comic Sans MS" pitchFamily="66" charset="0"/>
        <a:ea typeface="+mn-ea"/>
        <a:cs typeface="+mn-cs"/>
      </a:defRPr>
    </a:lvl2pPr>
    <a:lvl3pPr marL="914400" algn="l" rtl="0" eaLnBrk="0" fontAlgn="base" hangingPunct="0">
      <a:spcBef>
        <a:spcPct val="30000"/>
      </a:spcBef>
      <a:spcAft>
        <a:spcPct val="0"/>
      </a:spcAft>
      <a:defRPr sz="1200" kern="1200">
        <a:solidFill>
          <a:schemeClr val="tx1"/>
        </a:solidFill>
        <a:latin typeface="Comic Sans MS" pitchFamily="66" charset="0"/>
        <a:ea typeface="+mn-ea"/>
        <a:cs typeface="+mn-cs"/>
      </a:defRPr>
    </a:lvl3pPr>
    <a:lvl4pPr marL="1371600" algn="l" rtl="0" eaLnBrk="0" fontAlgn="base" hangingPunct="0">
      <a:spcBef>
        <a:spcPct val="30000"/>
      </a:spcBef>
      <a:spcAft>
        <a:spcPct val="0"/>
      </a:spcAft>
      <a:defRPr sz="1200" kern="1200">
        <a:solidFill>
          <a:schemeClr val="tx1"/>
        </a:solidFill>
        <a:latin typeface="Comic Sans MS" pitchFamily="66" charset="0"/>
        <a:ea typeface="+mn-ea"/>
        <a:cs typeface="+mn-cs"/>
      </a:defRPr>
    </a:lvl4pPr>
    <a:lvl5pPr marL="1828800" algn="l" rtl="0" eaLnBrk="0" fontAlgn="base" hangingPunct="0">
      <a:spcBef>
        <a:spcPct val="30000"/>
      </a:spcBef>
      <a:spcAft>
        <a:spcPct val="0"/>
      </a:spcAft>
      <a:defRPr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18C608E-EE0F-433D-BFEB-DE265B61B3FA}" type="slidenum">
              <a:rPr lang="en-US"/>
              <a:pPr/>
              <a:t>1</a:t>
            </a:fld>
            <a:endParaRPr lang="en-US"/>
          </a:p>
        </p:txBody>
      </p:sp>
      <p:sp>
        <p:nvSpPr>
          <p:cNvPr id="61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24" tIns="45712" rIns="91424" bIns="45712" anchor="b"/>
          <a:lstStyle/>
          <a:p>
            <a:pPr algn="r" eaLnBrk="0" hangingPunct="0"/>
            <a:fld id="{4AF87DD0-A627-4EBD-82BC-B932426052A0}" type="slidenum">
              <a:rPr lang="ar-SA" sz="1200">
                <a:latin typeface="Marlett" pitchFamily="2" charset="2"/>
              </a:rPr>
              <a:pPr algn="r" eaLnBrk="0" hangingPunct="0"/>
              <a:t>1</a:t>
            </a:fld>
            <a:endParaRPr lang="en-US" sz="1200">
              <a:latin typeface="Marlett" pitchFamily="2" charset="2"/>
            </a:endParaRPr>
          </a:p>
        </p:txBody>
      </p:sp>
      <p:sp>
        <p:nvSpPr>
          <p:cNvPr id="6147" name="Rectangle 2"/>
          <p:cNvSpPr>
            <a:spLocks noGrp="1" noRot="1" noChangeAspect="1" noChangeArrowheads="1" noTextEdit="1"/>
          </p:cNvSpPr>
          <p:nvPr>
            <p:ph type="sldImg"/>
          </p:nvPr>
        </p:nvSpPr>
        <p:spPr>
          <a:xfrm>
            <a:off x="1144588" y="685800"/>
            <a:ext cx="4570412" cy="3429000"/>
          </a:xfrm>
          <a:ln/>
        </p:spPr>
      </p:sp>
      <p:sp>
        <p:nvSpPr>
          <p:cNvPr id="6148" name="Rectangle 3"/>
          <p:cNvSpPr>
            <a:spLocks noGrp="1" noChangeArrowheads="1"/>
          </p:cNvSpPr>
          <p:nvPr>
            <p:ph type="body" idx="1"/>
          </p:nvPr>
        </p:nvSpPr>
        <p:spPr>
          <a:xfrm>
            <a:off x="914400" y="4343400"/>
            <a:ext cx="5029200" cy="4114800"/>
          </a:xfrm>
        </p:spPr>
        <p:txBody>
          <a:bodyPr lIns="91424" tIns="45712" rIns="91424" bIns="45712"/>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ar-SA" smtClean="0"/>
              <a:pPr/>
              <a:t>2</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i="0" dirty="0" smtClean="0"/>
              <a:t>In a </a:t>
            </a:r>
            <a:r>
              <a:rPr lang="en-US" i="1" dirty="0" smtClean="0"/>
              <a:t>colorless task</a:t>
            </a:r>
            <a:r>
              <a:rPr lang="en-US" i="0" dirty="0" smtClean="0"/>
              <a:t>, process identity is unimportant, in the sense that eac</a:t>
            </a:r>
            <a:r>
              <a:rPr lang="en-US" i="0" baseline="0" dirty="0" smtClean="0"/>
              <a:t>h process can take another’s input or output values. Here they swap values,</a:t>
            </a:r>
            <a:endParaRPr lang="en-US" i="0" dirty="0" smtClean="0"/>
          </a:p>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ar-SA" smtClean="0"/>
              <a:pPr/>
              <a:t>3</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i="0" dirty="0" smtClean="0"/>
              <a:t>But it is OK for one thread to adapt another’s input</a:t>
            </a:r>
            <a:r>
              <a:rPr lang="en-US" i="0" baseline="0" dirty="0" smtClean="0"/>
              <a:t> or output value.</a:t>
            </a:r>
            <a:endParaRPr lang="en-US" i="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Consensus and set agreement are simple</a:t>
            </a:r>
            <a:r>
              <a:rPr lang="en-US" baseline="0" dirty="0" smtClean="0"/>
              <a:t> examples of colorless tasks where any process can take another’s input or output values.</a:t>
            </a:r>
            <a:endParaRPr lang="en-US" dirty="0"/>
          </a:p>
        </p:txBody>
      </p:sp>
      <p:sp>
        <p:nvSpPr>
          <p:cNvPr id="4" name="Slide Number Placeholder 3"/>
          <p:cNvSpPr>
            <a:spLocks noGrp="1"/>
          </p:cNvSpPr>
          <p:nvPr>
            <p:ph type="sldNum" sz="quarter" idx="10"/>
          </p:nvPr>
        </p:nvSpPr>
        <p:spPr/>
        <p:txBody>
          <a:bodyPr/>
          <a:lstStyle/>
          <a:p>
            <a:fld id="{0B56EED0-E808-497C-BD16-6D07048374B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all interesting tasks are colorless. For example, in weak symmetry-breaking, it is not legal to replace one process's output with another's: if one process joins</a:t>
            </a:r>
            <a:r>
              <a:rPr lang="en-US" baseline="0" dirty="0" smtClean="0"/>
              <a:t> group </a:t>
            </a:r>
            <a:r>
              <a:rPr lang="en-US" dirty="0" smtClean="0"/>
              <a:t>0, it is not legal for them all to join group zero.</a:t>
            </a:r>
            <a:endParaRPr lang="en-US" dirty="0"/>
          </a:p>
        </p:txBody>
      </p:sp>
      <p:sp>
        <p:nvSpPr>
          <p:cNvPr id="4" name="Slide Number Placeholder 3"/>
          <p:cNvSpPr>
            <a:spLocks noGrp="1"/>
          </p:cNvSpPr>
          <p:nvPr>
            <p:ph type="sldNum" sz="quarter" idx="10"/>
          </p:nvPr>
        </p:nvSpPr>
        <p:spPr/>
        <p:txBody>
          <a:bodyPr/>
          <a:lstStyle/>
          <a:p>
            <a:fld id="{0B56EED0-E808-497C-BD16-6D07048374B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ar-SA" smtClean="0"/>
              <a:pPr/>
              <a:t>7</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i="0" dirty="0" smtClean="0"/>
              <a:t>Majority is another example of a task</a:t>
            </a:r>
            <a:r>
              <a:rPr lang="en-US" i="0" baseline="0" dirty="0" smtClean="0"/>
              <a:t> where it is not legal</a:t>
            </a:r>
            <a:r>
              <a:rPr lang="en-US" i="0" dirty="0" smtClean="0"/>
              <a:t> for one thread to adapt another’s input</a:t>
            </a:r>
            <a:r>
              <a:rPr lang="en-US" i="0" baseline="0" dirty="0" smtClean="0"/>
              <a:t> or output value.</a:t>
            </a:r>
            <a:endParaRPr lang="en-US" i="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ar-SA" smtClean="0"/>
              <a:pPr/>
              <a:t>9</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dirty="0" smtClean="0"/>
              <a:t> It is convenient to model a process as a sequential  automaton with a</a:t>
            </a:r>
            <a:r>
              <a:rPr lang="en-US" baseline="0" dirty="0" smtClean="0"/>
              <a:t> </a:t>
            </a:r>
            <a:r>
              <a:rPr lang="en-US" dirty="0" smtClean="0"/>
              <a:t>possibly infinite set of states. Remarkably, the set of computable tasks in a given system does not change if the individual processes are modeled as Turing machines, or as even more powerful automata with infinite numbers of states, capable of solving ``undecidable'' problems that Turing machines cannot. The important questions of distributed computing are concerned with communication and dissemination of knowledge, and are largely independent of the computational power of individual processes.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ar-SA" smtClean="0"/>
              <a:pPr/>
              <a:t>10</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dirty="0" smtClean="0"/>
              <a:t>Each process has a unique </a:t>
            </a:r>
            <a:r>
              <a:rPr lang="en-US" i="1" dirty="0" smtClean="0"/>
              <a:t>name</a:t>
            </a:r>
            <a:r>
              <a:rPr lang="en-US" dirty="0" smtClean="0"/>
              <a:t> taken from a universe of names $\Pi$. Each process state $q$ also includes a mutable </a:t>
            </a:r>
            <a:r>
              <a:rPr lang="en-US" i="1" dirty="0" smtClean="0"/>
              <a:t>view</a:t>
            </a:r>
            <a:r>
              <a:rPr lang="en-US" dirty="0" smtClean="0"/>
              <a:t> component, denoted </a:t>
            </a:r>
            <a:r>
              <a:rPr lang="en-US" i="1" dirty="0" smtClean="0"/>
              <a:t>view(q)</a:t>
            </a:r>
            <a:r>
              <a:rPr lang="en-US" dirty="0" smtClean="0"/>
              <a:t>, which typically changes from state to state over an execution.  This component represents what the process ``knows'' about the current computation, including any local variables the process may use.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ar-SA" smtClean="0"/>
              <a:pPr/>
              <a:t>11</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dirty="0" smtClean="0"/>
              <a:t>Each process ``knows'' its name, but it does not know </a:t>
            </a:r>
            <a:r>
              <a:rPr lang="en-US" i="1" dirty="0" smtClean="0"/>
              <a:t>a priori </a:t>
            </a:r>
            <a:r>
              <a:rPr lang="en-US" dirty="0" smtClean="0"/>
              <a:t>the names of the participating processes. Instead, each process includes its own name in each communication, so processes learn the names of other participating processes dynamically as the computation unfolds.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ar-SA" smtClean="0"/>
              <a:pPr/>
              <a:t>12</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dirty="0" smtClean="0"/>
              <a:t> A distributed system is a set of communicating state machines called \</a:t>
            </a:r>
            <a:r>
              <a:rPr lang="en-US" dirty="0" err="1" smtClean="0"/>
              <a:t>emph</a:t>
            </a:r>
            <a:r>
              <a:rPr lang="en-US" dirty="0" smtClean="0"/>
              <a:t>{processes}. It is convenient to model a process as a sequential  automaton with a</a:t>
            </a:r>
            <a:r>
              <a:rPr lang="en-US" baseline="0" dirty="0" smtClean="0"/>
              <a:t> </a:t>
            </a:r>
            <a:r>
              <a:rPr lang="en-US" dirty="0" smtClean="0"/>
              <a:t>possibly infinite set of states. Remarkably, the set of computable tasks in a given system does not change if the individual processes are modeled as Turing machines, or as even more powerful automata with infinite numbers of states, capable of solving ``undecidable'' problems that Turing machines cannot. The important questions of distributed computing are concerned with communication and dissemination of knowledge, and are largely independent of the computational power of individual processes.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ar-SA" smtClean="0"/>
              <a:pPr/>
              <a:t>13</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dirty="0" smtClean="0"/>
              <a:t> A distributed system is a set of communicating state machines called \</a:t>
            </a:r>
            <a:r>
              <a:rPr lang="en-US" dirty="0" err="1" smtClean="0"/>
              <a:t>emph</a:t>
            </a:r>
            <a:r>
              <a:rPr lang="en-US" dirty="0" smtClean="0"/>
              <a:t>{processes}. It is convenient to model a process as a sequential  automaton with </a:t>
            </a:r>
            <a:r>
              <a:rPr lang="en-US" dirty="0" err="1" smtClean="0"/>
              <a:t>a~possibly</a:t>
            </a:r>
            <a:r>
              <a:rPr lang="en-US" dirty="0" smtClean="0"/>
              <a:t> infinite set of states. Remarkably, the set of computable tasks in a given system does not change if the individual processes are modeled as Turing machines, or as even more powerful automata with infinite numbers of states, capable of solving ``undecidable'' problems that Turing machines cannot. The important questions of distributed computing are concerned with communication and dissemination of knowledge, and are largely independent of the computational power of individual processes.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2416FF76-5DD2-468A-9C5D-1E170F93724B}" type="slidenum">
              <a:rPr lang="ar-SA" smtClean="0"/>
              <a:pPr/>
              <a:t>14</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dirty="0" smtClean="0"/>
              <a:t>For the time being, we will consider a model of computation in which processes communicate by reading and writing a shared memory. In modern shared-memory multiprocessors, often called \</a:t>
            </a:r>
            <a:r>
              <a:rPr lang="en-US" dirty="0" err="1" smtClean="0"/>
              <a:t>emph</a:t>
            </a:r>
            <a:r>
              <a:rPr lang="en-US" dirty="0" smtClean="0"/>
              <a:t>{multicores}, memory is a sequence of individually-addressable \</a:t>
            </a:r>
            <a:r>
              <a:rPr lang="en-US" dirty="0" err="1" smtClean="0"/>
              <a:t>emph</a:t>
            </a:r>
            <a:r>
              <a:rPr lang="en-US" dirty="0" smtClean="0"/>
              <a:t>{words}. Multicores provide instructions that read or write individual memory words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Arial" pitchFamily="34" charset="0"/>
                <a:cs typeface="Arial" pitchFamily="34" charset="0"/>
              </a:rPr>
              <a:t>For our purposes, we will use an idealized version of this model, recasting conventional read and write instructions into equivalent forms that have a cleaner combinatorial structure. Superficially, this idealized model may not look like your laptop, but in terms of task solvability, these models are equivalent: any algorithm in the idealized model can be translated to an </a:t>
            </a:r>
            <a:r>
              <a:rPr lang="en-US" sz="1200" dirty="0" err="1" smtClean="0">
                <a:latin typeface="Arial" pitchFamily="34" charset="0"/>
                <a:cs typeface="Arial" pitchFamily="34" charset="0"/>
              </a:rPr>
              <a:t>an</a:t>
            </a:r>
            <a:r>
              <a:rPr lang="en-US" sz="1200" dirty="0" smtClean="0">
                <a:latin typeface="Arial" pitchFamily="34" charset="0"/>
                <a:cs typeface="Arial" pitchFamily="34" charset="0"/>
              </a:rPr>
              <a:t> algorithm for the more realistic model, and vice-versa.</a:t>
            </a:r>
            <a:endParaRPr lang="en-US" sz="1200" dirty="0" smtClean="0">
              <a:solidFill>
                <a:schemeClr val="tx1"/>
              </a:solidFill>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15</a:t>
            </a:fld>
            <a:endParaRPr lang="en-US"/>
          </a:p>
        </p:txBody>
      </p:sp>
    </p:spTree>
    <p:extLst>
      <p:ext uri="{BB962C8B-B14F-4D97-AF65-F5344CB8AC3E}">
        <p14:creationId xmlns:p14="http://schemas.microsoft.com/office/powerpoint/2010/main" val="3053700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Arial" pitchFamily="34" charset="0"/>
                <a:cs typeface="Arial" pitchFamily="34" charset="0"/>
              </a:rPr>
              <a:t>We combine writes and snapshots as follows. An \</a:t>
            </a:r>
            <a:r>
              <a:rPr lang="en-US" sz="1200" dirty="0" err="1" smtClean="0">
                <a:latin typeface="Arial" pitchFamily="34" charset="0"/>
                <a:cs typeface="Arial" pitchFamily="34" charset="0"/>
              </a:rPr>
              <a:t>emph</a:t>
            </a:r>
            <a:r>
              <a:rPr lang="en-US" sz="1200" dirty="0" smtClean="0">
                <a:latin typeface="Arial" pitchFamily="34" charset="0"/>
                <a:cs typeface="Arial" pitchFamily="34" charset="0"/>
              </a:rPr>
              <a:t>{immediate snapshot} takes place in two contiguous steps. In the first step, a process writes its view to a word in memory, possibly concurrently with other processes. In the very next step, it takes a snapshot of some or all of the memory, possibly concurrently with other processes. It is important to understand that that in an immediate snapshot, the snapshot step takes place \</a:t>
            </a:r>
            <a:r>
              <a:rPr lang="en-US" sz="1200" dirty="0" err="1" smtClean="0">
                <a:latin typeface="Arial" pitchFamily="34" charset="0"/>
                <a:cs typeface="Arial" pitchFamily="34" charset="0"/>
              </a:rPr>
              <a:t>emph</a:t>
            </a:r>
            <a:r>
              <a:rPr lang="en-US" sz="1200" dirty="0" smtClean="0">
                <a:latin typeface="Arial" pitchFamily="34" charset="0"/>
                <a:cs typeface="Arial" pitchFamily="34" charset="0"/>
              </a:rPr>
              <a:t>{immediately after} the write step.</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16</a:t>
            </a:fld>
            <a:endParaRPr lang="en-US"/>
          </a:p>
        </p:txBody>
      </p:sp>
    </p:spTree>
    <p:extLst>
      <p:ext uri="{BB962C8B-B14F-4D97-AF65-F5344CB8AC3E}">
        <p14:creationId xmlns:p14="http://schemas.microsoft.com/office/powerpoint/2010/main" val="3053700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Arial" pitchFamily="34" charset="0"/>
                <a:cs typeface="Arial" pitchFamily="34" charset="0"/>
              </a:rPr>
              <a:t>Here the red</a:t>
            </a:r>
            <a:r>
              <a:rPr lang="en-US" sz="1200" baseline="0" dirty="0" smtClean="0">
                <a:latin typeface="Arial" pitchFamily="34" charset="0"/>
                <a:cs typeface="Arial" pitchFamily="34" charset="0"/>
              </a:rPr>
              <a:t> and blue processes take steps at the same time.</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17</a:t>
            </a:fld>
            <a:endParaRPr lang="en-US"/>
          </a:p>
        </p:txBody>
      </p:sp>
    </p:spTree>
    <p:extLst>
      <p:ext uri="{BB962C8B-B14F-4D97-AF65-F5344CB8AC3E}">
        <p14:creationId xmlns:p14="http://schemas.microsoft.com/office/powerpoint/2010/main" val="3053700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our pseudo-code examples,</a:t>
            </a:r>
            <a:r>
              <a:rPr lang="en-US" baseline="0" dirty="0" smtClean="0"/>
              <a:t> here is how we write immediate snapshots.</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18</a:t>
            </a:fld>
            <a:endParaRPr lang="en-US"/>
          </a:p>
        </p:txBody>
      </p:sp>
    </p:spTree>
    <p:extLst>
      <p:ext uri="{BB962C8B-B14F-4D97-AF65-F5344CB8AC3E}">
        <p14:creationId xmlns:p14="http://schemas.microsoft.com/office/powerpoint/2010/main" val="4079226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ln/>
        </p:spPr>
      </p:sp>
      <p:sp>
        <p:nvSpPr>
          <p:cNvPr id="21506" name="Notes Placeholder 2"/>
          <p:cNvSpPr>
            <a:spLocks noGrp="1"/>
          </p:cNvSpPr>
          <p:nvPr>
            <p:ph type="body" idx="1"/>
          </p:nvPr>
        </p:nvSpPr>
        <p:spPr>
          <a:noFill/>
          <a:ln/>
        </p:spPr>
        <p:txBody>
          <a:bodyPr/>
          <a:lstStyle/>
          <a:p>
            <a:r>
              <a:rPr lang="en-US" dirty="0" smtClean="0">
                <a:latin typeface="Comic Sans MS" pitchFamily="-72" charset="0"/>
              </a:rPr>
              <a:t>Here are three examples of immediate snapshot</a:t>
            </a:r>
            <a:r>
              <a:rPr lang="en-US" baseline="0" dirty="0" smtClean="0">
                <a:latin typeface="Comic Sans MS" pitchFamily="-72" charset="0"/>
              </a:rPr>
              <a:t> executions. Notice that as we “perturb” each execution, only one process’s view changes.</a:t>
            </a:r>
            <a:endParaRPr lang="en-US" dirty="0">
              <a:latin typeface="Comic Sans MS" pitchFamily="-72" charset="0"/>
            </a:endParaRPr>
          </a:p>
        </p:txBody>
      </p:sp>
      <p:sp>
        <p:nvSpPr>
          <p:cNvPr id="4" name="Slide Number Placeholder 3"/>
          <p:cNvSpPr>
            <a:spLocks noGrp="1"/>
          </p:cNvSpPr>
          <p:nvPr>
            <p:ph type="sldNum" sz="quarter" idx="5"/>
          </p:nvPr>
        </p:nvSpPr>
        <p:spPr/>
        <p:txBody>
          <a:bodyPr/>
          <a:lstStyle/>
          <a:p>
            <a:pPr>
              <a:defRPr/>
            </a:pPr>
            <a:fld id="{82974F65-A3A2-474A-8630-D1F901F49657}"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Superficially, a model based on immediate snapshots may seem unrealistic. As noted, modern multicores do not provide snapshots directly. At best, they provide the ability to atomically read a small, constant number of contiguous memory words. Moreover, in modern multicores, concurrent read and write instructions are typically interleaved in an arbitrary order. Nevertheless, the idealized model includes immediate snapshots for two reasons. First, immediate snapshots simplify lower bounds. It is clear that any task that is impossible using immediate snapshots is also impossible using single-word reads and writes. Moreover, we will see that immediate snapshots yield simpler combinatorial structures than reading and writing individual words. Second, perhaps surprisingly, immediate snapshots do not affect task solvability. It is well-known (see the chapter notes) that one can construct a wait-free snapshot from single-word reads and writes, and we will see in Chapter~\ref{</a:t>
            </a:r>
            <a:r>
              <a:rPr lang="en-US" dirty="0" err="1" smtClean="0"/>
              <a:t>chapter:simcolor</a:t>
            </a:r>
            <a:r>
              <a:rPr lang="en-US" dirty="0" smtClean="0"/>
              <a:t>} how to construct a wait-free immediate snapshot from snapshots and single-word write instructions. It follows that any task that can be solved using immediate snapshots can be solved using single-word reads and writes, although a direct translation may be impractical.</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20</a:t>
            </a:fld>
            <a:endParaRPr lang="en-US"/>
          </a:p>
        </p:txBody>
      </p:sp>
    </p:spTree>
    <p:extLst>
      <p:ext uri="{BB962C8B-B14F-4D97-AF65-F5344CB8AC3E}">
        <p14:creationId xmlns:p14="http://schemas.microsoft.com/office/powerpoint/2010/main" val="168905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Failures</a:t>
            </a:r>
            <a:r>
              <a:rPr lang="en-US" baseline="0" dirty="0" smtClean="0"/>
              <a:t> are halting failures: a process simply stops and takes no more steps. When designing a protocol, it is important to know what kinds of failures your protocol must tolerate.</a:t>
            </a:r>
            <a:endParaRPr lang="en-US" dirty="0"/>
          </a:p>
        </p:txBody>
      </p:sp>
      <p:sp>
        <p:nvSpPr>
          <p:cNvPr id="4" name="Slide Number Placeholder 3"/>
          <p:cNvSpPr>
            <a:spLocks noGrp="1"/>
          </p:cNvSpPr>
          <p:nvPr>
            <p:ph type="sldNum" sz="quarter" idx="10"/>
          </p:nvPr>
        </p:nvSpPr>
        <p:spPr/>
        <p:txBody>
          <a:bodyPr/>
          <a:lstStyle/>
          <a:p>
            <a:fld id="{0B56EED0-E808-497C-BD16-6D07048374B0}"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t>
            </a:r>
            <a:r>
              <a:rPr lang="en-US" i="1" dirty="0" smtClean="0"/>
              <a:t>asynchronous</a:t>
            </a:r>
            <a:r>
              <a:rPr lang="en-US" dirty="0" smtClean="0"/>
              <a:t> models, processes take steps</a:t>
            </a:r>
            <a:r>
              <a:rPr lang="en-US" baseline="0" dirty="0" smtClean="0"/>
              <a:t> at any rate.</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i="1" baseline="0" dirty="0" smtClean="0"/>
              <a:t>Asynchronous</a:t>
            </a:r>
            <a:r>
              <a:rPr lang="en-US" baseline="0" dirty="0" smtClean="0"/>
              <a:t> comes from Greek: </a:t>
            </a:r>
            <a:r>
              <a:rPr lang="en-US" i="1" baseline="0" dirty="0" smtClean="0"/>
              <a:t>a</a:t>
            </a:r>
            <a:r>
              <a:rPr lang="en-US" baseline="0" dirty="0" smtClean="0"/>
              <a:t> (</a:t>
            </a:r>
            <a:r>
              <a:rPr lang="en-US" i="0" baseline="0" dirty="0" smtClean="0"/>
              <a:t>not</a:t>
            </a:r>
            <a:r>
              <a:rPr lang="en-US" baseline="0" dirty="0" smtClean="0"/>
              <a:t>) + </a:t>
            </a:r>
            <a:r>
              <a:rPr lang="en-US" i="1" baseline="0" dirty="0" smtClean="0"/>
              <a:t>synchronous</a:t>
            </a:r>
            <a:r>
              <a:rPr lang="en-US" baseline="0" dirty="0" smtClean="0"/>
              <a:t> (at the same time).</a:t>
            </a:r>
            <a:endParaRPr lang="en-US"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r>
              <a:rPr lang="en-US" baseline="0" dirty="0" smtClean="0"/>
              <a:t>Synchronous comes from Greek: </a:t>
            </a:r>
            <a:r>
              <a:rPr lang="en-US" i="1" baseline="0" dirty="0" err="1" smtClean="0"/>
              <a:t>syn</a:t>
            </a:r>
            <a:r>
              <a:rPr lang="en-US" baseline="0" dirty="0" smtClean="0"/>
              <a:t> = together, </a:t>
            </a:r>
            <a:r>
              <a:rPr lang="en-US" i="1" baseline="0" dirty="0" err="1" smtClean="0"/>
              <a:t>chronos</a:t>
            </a:r>
            <a:r>
              <a:rPr lang="en-US" baseline="0" dirty="0" smtClean="0"/>
              <a:t> = time.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84BB558E-7A7B-4BEB-A1C5-4B18FBD6FDE2}"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asynchronous model is difficult because it is impossible to tell whether</a:t>
            </a:r>
            <a:r>
              <a:rPr lang="en-US" baseline="0" dirty="0" smtClean="0"/>
              <a:t> another process has failed or is just slow.</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84BB558E-7A7B-4BEB-A1C5-4B18FBD6FDE2}"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dirty="0" err="1" smtClean="0"/>
              <a:t>emph</a:t>
            </a:r>
            <a:r>
              <a:rPr lang="en-US" dirty="0" smtClean="0"/>
              <a:t>{configuration} $C$ is a set of process states corresponding to the state of the system at a moment in time. Each process appears at most once in a configuration: if $s_0,s_1$ are distinct states in $</a:t>
            </a:r>
            <a:r>
              <a:rPr lang="en-US" dirty="0" err="1" smtClean="0"/>
              <a:t>C_i</a:t>
            </a:r>
            <a:r>
              <a:rPr lang="en-US" dirty="0" smtClean="0"/>
              <a:t>$, then $\name(s_0)\</a:t>
            </a:r>
            <a:r>
              <a:rPr lang="en-US" dirty="0" err="1" smtClean="0"/>
              <a:t>neq</a:t>
            </a:r>
            <a:r>
              <a:rPr lang="en-US" dirty="0" smtClean="0"/>
              <a:t>\name(s_1)$. An \</a:t>
            </a:r>
            <a:r>
              <a:rPr lang="en-US" dirty="0" err="1" smtClean="0"/>
              <a:t>emph</a:t>
            </a:r>
            <a:r>
              <a:rPr lang="en-US" dirty="0" smtClean="0"/>
              <a:t>{initial configuration} $C_0$ is one where every process state is an initial state, and a </a:t>
            </a:r>
            <a:r>
              <a:rPr lang="en-US" dirty="0" err="1" smtClean="0"/>
              <a:t>a</a:t>
            </a:r>
            <a:r>
              <a:rPr lang="en-US" dirty="0" smtClean="0"/>
              <a:t> \</a:t>
            </a:r>
            <a:r>
              <a:rPr lang="en-US" dirty="0" err="1" smtClean="0"/>
              <a:t>emph</a:t>
            </a:r>
            <a:r>
              <a:rPr lang="en-US" dirty="0" smtClean="0"/>
              <a:t>{final configuration} is one where every process state is a final state. Name components are immutable: each process retains its name from one configuration to the next. We use $\names(C)$ for the set of names of processes whose states appear in $C$, and $\act(C)$ for the subset whose states are not final.</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24</a:t>
            </a:fld>
            <a:endParaRPr lang="en-US"/>
          </a:p>
        </p:txBody>
      </p:sp>
    </p:spTree>
    <p:extLst>
      <p:ext uri="{BB962C8B-B14F-4D97-AF65-F5344CB8AC3E}">
        <p14:creationId xmlns:p14="http://schemas.microsoft.com/office/powerpoint/2010/main" val="2815570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t>
            </a:r>
            <a:r>
              <a:rPr lang="en-US" dirty="0" err="1" smtClean="0"/>
              <a:t>emph</a:t>
            </a:r>
            <a:r>
              <a:rPr lang="en-US" dirty="0" smtClean="0"/>
              <a:t>{execution} defines the order in which processes communicate. Formally, an \</a:t>
            </a:r>
            <a:r>
              <a:rPr lang="en-US" dirty="0" err="1" smtClean="0"/>
              <a:t>emph</a:t>
            </a:r>
            <a:r>
              <a:rPr lang="en-US" dirty="0" smtClean="0"/>
              <a:t>{execution} is an alternating (usually, but not necessarily, finite) sequence of configurations and sets of process names:</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25</a:t>
            </a:fld>
            <a:endParaRPr lang="en-US"/>
          </a:p>
        </p:txBody>
      </p:sp>
    </p:spTree>
    <p:extLst>
      <p:ext uri="{BB962C8B-B14F-4D97-AF65-F5344CB8AC3E}">
        <p14:creationId xmlns:p14="http://schemas.microsoft.com/office/powerpoint/2010/main" val="281557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processes whose states appear in a step are said to \</a:t>
            </a:r>
            <a:r>
              <a:rPr lang="en-US" dirty="0" err="1" smtClean="0"/>
              <a:t>emph</a:t>
            </a:r>
            <a:r>
              <a:rPr lang="en-US" dirty="0" smtClean="0"/>
              <a:t>{participate} in that step, and similarly for executions. It is essential that only the processes that participate in a step change state. In this way, the model captures the restriction that processes change state only as a result of explicit communication occurring within the schedule.</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26</a:t>
            </a:fld>
            <a:endParaRPr lang="en-US"/>
          </a:p>
        </p:txBody>
      </p:sp>
    </p:spTree>
    <p:extLst>
      <p:ext uri="{BB962C8B-B14F-4D97-AF65-F5344CB8AC3E}">
        <p14:creationId xmlns:p14="http://schemas.microsoft.com/office/powerpoint/2010/main" val="2815570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Executions are usually (but not always) finite, and a</a:t>
            </a:r>
            <a:r>
              <a:rPr lang="en-US" baseline="0" dirty="0" smtClean="0"/>
              <a:t> </a:t>
            </a:r>
            <a:r>
              <a:rPr lang="en-US" i="1" baseline="0" dirty="0" smtClean="0"/>
              <a:t>partial</a:t>
            </a:r>
            <a:r>
              <a:rPr lang="en-US" baseline="0" dirty="0" smtClean="0"/>
              <a:t> execution is a prefix of a longer execution.</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27</a:t>
            </a:fld>
            <a:endParaRPr lang="en-US"/>
          </a:p>
        </p:txBody>
      </p:sp>
    </p:spTree>
    <p:extLst>
      <p:ext uri="{BB962C8B-B14F-4D97-AF65-F5344CB8AC3E}">
        <p14:creationId xmlns:p14="http://schemas.microsoft.com/office/powerpoint/2010/main" val="281557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Crashes are implicit. If an execution's last configuration is not final, because it includes processes whose states are not final, then those processes are considered to have crashed. This definition captures an essential property of asynchronous systems: it is ambiguous whether an active process has failed (and will never take a step), or whether it  is just slow (and will be scheduled in the execution's extension). As noted earlier, this ambiguity is a key aspect of asynchronous systems. </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28</a:t>
            </a:fld>
            <a:endParaRPr lang="en-US"/>
          </a:p>
        </p:txBody>
      </p:sp>
    </p:spTree>
    <p:extLst>
      <p:ext uri="{BB962C8B-B14F-4D97-AF65-F5344CB8AC3E}">
        <p14:creationId xmlns:p14="http://schemas.microsoft.com/office/powerpoint/2010/main" val="2815570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colorless task is given by a set of colorless input assignments $\</a:t>
            </a:r>
            <a:r>
              <a:rPr lang="en-US" dirty="0" err="1" smtClean="0"/>
              <a:t>cI</a:t>
            </a:r>
            <a:r>
              <a:rPr lang="en-US" dirty="0" smtClean="0"/>
              <a:t>$, a set of colorless output assignments $\</a:t>
            </a:r>
            <a:r>
              <a:rPr lang="en-US" dirty="0" err="1" smtClean="0"/>
              <a:t>cO</a:t>
            </a:r>
            <a:r>
              <a:rPr lang="en-US" dirty="0" smtClean="0"/>
              <a:t>$, and a relation $\Delta$ which specifies, for each input assignment, which output assignments can be chosen. Note that a colorless task specification is independent of the number of participating processes, or their names.</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29</a:t>
            </a:fld>
            <a:endParaRPr lang="en-US"/>
          </a:p>
        </p:txBody>
      </p:sp>
    </p:spTree>
    <p:extLst>
      <p:ext uri="{BB962C8B-B14F-4D97-AF65-F5344CB8AC3E}">
        <p14:creationId xmlns:p14="http://schemas.microsoft.com/office/powerpoint/2010/main" val="39827637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Crashes are implicit. If an execution's last configuration is not final, because it includes processes whose states are not final, then those processes are considered to have crashed. This definition captures an essential property of asynchronous systems: it is ambiguous whether an active process has failed (and will never take a step), or whether it  is just slow (and will be scheduled in the execution's extension). </a:t>
            </a:r>
            <a:r>
              <a:rPr lang="en-US" smtClean="0"/>
              <a:t>As noted earlier, this ambiguity is a key aspect of asynchronous systems. </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30</a:t>
            </a:fld>
            <a:endParaRPr lang="en-US"/>
          </a:p>
        </p:txBody>
      </p:sp>
    </p:spTree>
    <p:extLst>
      <p:ext uri="{BB962C8B-B14F-4D97-AF65-F5344CB8AC3E}">
        <p14:creationId xmlns:p14="http://schemas.microsoft.com/office/powerpoint/2010/main" val="2815570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Crashes are implicit. If an execution's last configuration is not final, because it includes processes whose states are not final, then those processes are considered to have crashed. This definition captures an essential property of asynchronous systems: it is ambiguous whether an active process has failed (and will never take a step), or whether it  is just slow (and will be scheduled in the execution's extension). </a:t>
            </a:r>
            <a:r>
              <a:rPr lang="en-US" smtClean="0"/>
              <a:t>As noted earlier, this ambiguity is a key aspect of asynchronous systems. </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31</a:t>
            </a:fld>
            <a:endParaRPr lang="en-US"/>
          </a:p>
        </p:txBody>
      </p:sp>
    </p:spTree>
    <p:extLst>
      <p:ext uri="{BB962C8B-B14F-4D97-AF65-F5344CB8AC3E}">
        <p14:creationId xmlns:p14="http://schemas.microsoft.com/office/powerpoint/2010/main" val="281557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Crashes are implicit. If an execution's last configuration is not final, because it includes processes whose states are not final, then those processes are considered to have crashed. This definition captures an essential property of asynchronous systems: it is ambiguous whether an active process has failed (and will never take a step), or whether it  is just slow (and will be scheduled in the execution's extension). </a:t>
            </a:r>
            <a:r>
              <a:rPr lang="en-US" smtClean="0"/>
              <a:t>As noted earlier, this ambiguity is a key aspect of asynchronous systems. </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32</a:t>
            </a:fld>
            <a:endParaRPr lang="en-US"/>
          </a:p>
        </p:txBody>
      </p:sp>
    </p:spTree>
    <p:extLst>
      <p:ext uri="{BB962C8B-B14F-4D97-AF65-F5344CB8AC3E}">
        <p14:creationId xmlns:p14="http://schemas.microsoft.com/office/powerpoint/2010/main" val="281557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a:ln/>
        </p:spPr>
        <p:txBody>
          <a:bodyPr/>
          <a:lstStyle/>
          <a:p>
            <a:r>
              <a:rPr lang="en-US" dirty="0" smtClean="0">
                <a:latin typeface="Comic Sans MS" pitchFamily="-72" charset="0"/>
              </a:rPr>
              <a:t>Fig4-2.pdf</a:t>
            </a:r>
            <a:endParaRPr lang="en-US" dirty="0">
              <a:latin typeface="Comic Sans MS" pitchFamily="-72" charset="0"/>
            </a:endParaRPr>
          </a:p>
        </p:txBody>
      </p:sp>
      <p:sp>
        <p:nvSpPr>
          <p:cNvPr id="4" name="Slide Number Placeholder 3"/>
          <p:cNvSpPr>
            <a:spLocks noGrp="1"/>
          </p:cNvSpPr>
          <p:nvPr>
            <p:ph type="sldNum" sz="quarter" idx="5"/>
          </p:nvPr>
        </p:nvSpPr>
        <p:spPr/>
        <p:txBody>
          <a:bodyPr/>
          <a:lstStyle/>
          <a:p>
            <a:pPr>
              <a:defRPr/>
            </a:pPr>
            <a:fld id="{EF88BB50-EDCF-489F-A4D3-B45346162719}" type="slidenum">
              <a:rPr lang="en-US" smtClean="0"/>
              <a:pPr>
                <a:defRPr/>
              </a:pPr>
              <a:t>45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a:ln/>
        </p:spPr>
        <p:txBody>
          <a:bodyPr/>
          <a:lstStyle/>
          <a:p>
            <a:r>
              <a:rPr lang="en-US" dirty="0" smtClean="0">
                <a:latin typeface="Comic Sans MS" pitchFamily="-72" charset="0"/>
              </a:rPr>
              <a:t>Fig4-2.pdf</a:t>
            </a:r>
            <a:endParaRPr lang="en-US" dirty="0">
              <a:latin typeface="Comic Sans MS" pitchFamily="-72" charset="0"/>
            </a:endParaRPr>
          </a:p>
        </p:txBody>
      </p:sp>
      <p:sp>
        <p:nvSpPr>
          <p:cNvPr id="4" name="Slide Number Placeholder 3"/>
          <p:cNvSpPr>
            <a:spLocks noGrp="1"/>
          </p:cNvSpPr>
          <p:nvPr>
            <p:ph type="sldNum" sz="quarter" idx="5"/>
          </p:nvPr>
        </p:nvSpPr>
        <p:spPr/>
        <p:txBody>
          <a:bodyPr/>
          <a:lstStyle/>
          <a:p>
            <a:pPr>
              <a:defRPr/>
            </a:pPr>
            <a:fld id="{EF88BB50-EDCF-489F-A4D3-B45346162719}" type="slidenum">
              <a:rPr lang="en-US" smtClean="0"/>
              <a:pPr>
                <a:defRPr/>
              </a:pPr>
              <a:t>46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47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B34A33-FEEE-464A-85FF-E4FD09F14F12}" type="slidenum">
              <a:rPr lang="en-US"/>
              <a:pPr/>
              <a:t>48</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D43A6E-7448-4B64-8B2A-92FDC83E4368}" type="slidenum">
              <a:rPr lang="en-US"/>
              <a:pPr/>
              <a:t>49</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ACA869-2470-47CE-AAB4-A25BDADA8A1E}" type="slidenum">
              <a:rPr lang="en-US"/>
              <a:pPr/>
              <a:t>50</a:t>
            </a:fld>
            <a:endParaRPr 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B0C505-0DF5-4C1B-9C8F-186FAA93A2D5}" type="slidenum">
              <a:rPr lang="en-US"/>
              <a:pPr/>
              <a:t>51</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74896B-3082-4CF6-B7F9-5E5B5C1211CA}" type="slidenum">
              <a:rPr lang="en-US"/>
              <a:pPr/>
              <a:t>52</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51A7F7-1C94-4A0A-A6ED-5E5F1D49EBB0}" type="slidenum">
              <a:rPr lang="en-US"/>
              <a:pPr/>
              <a:t>53</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51A7F7-1C94-4A0A-A6ED-5E5F1D49EBB0}" type="slidenum">
              <a:rPr lang="en-US"/>
              <a:pPr/>
              <a:t>54</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5C8D79-1D28-4A25-A16E-D3B9333D97D1}" type="slidenum">
              <a:rPr lang="en-US"/>
              <a:pPr/>
              <a:t>55</a:t>
            </a:fld>
            <a:endParaRPr lang="en-US"/>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56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colorless task is given by a set of colorless input assignments $\</a:t>
            </a:r>
            <a:r>
              <a:rPr lang="en-US" dirty="0" err="1" smtClean="0"/>
              <a:t>cI</a:t>
            </a:r>
            <a:r>
              <a:rPr lang="en-US" dirty="0" smtClean="0"/>
              <a:t>$, a set of colorless output assignments $\</a:t>
            </a:r>
            <a:r>
              <a:rPr lang="en-US" dirty="0" err="1" smtClean="0"/>
              <a:t>cO</a:t>
            </a:r>
            <a:r>
              <a:rPr lang="en-US" dirty="0" smtClean="0"/>
              <a:t>$, and a relation $\Delta$ which specifies, for each input assignment, which output assignments can be chosen. Note that a colorless task specification is independent of the number of participating processes, or their names.</a:t>
            </a:r>
            <a:endParaRPr lang="en-US" dirty="0"/>
          </a:p>
        </p:txBody>
      </p:sp>
      <p:sp>
        <p:nvSpPr>
          <p:cNvPr id="4" name="Slide Number Placeholder 3"/>
          <p:cNvSpPr>
            <a:spLocks noGrp="1"/>
          </p:cNvSpPr>
          <p:nvPr>
            <p:ph type="sldNum" sz="quarter" idx="10"/>
          </p:nvPr>
        </p:nvSpPr>
        <p:spPr/>
        <p:txBody>
          <a:bodyPr/>
          <a:lstStyle/>
          <a:p>
            <a:fld id="{886F922C-F0D1-40DC-A6FC-4E72FB561E34}" type="slidenum">
              <a:rPr lang="en-US" smtClean="0"/>
              <a:pPr/>
              <a:t>57</a:t>
            </a:fld>
            <a:endParaRPr lang="en-US"/>
          </a:p>
        </p:txBody>
      </p:sp>
    </p:spTree>
    <p:extLst>
      <p:ext uri="{BB962C8B-B14F-4D97-AF65-F5344CB8AC3E}">
        <p14:creationId xmlns:p14="http://schemas.microsoft.com/office/powerpoint/2010/main" val="39827637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58</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646454-B689-47F5-A7A9-DDA4788A88FB}" type="slidenum">
              <a:rPr lang="en-US"/>
              <a:pPr/>
              <a:t>59</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A88620-DB85-455E-8728-43BC1D86F071}" type="slidenum">
              <a:rPr lang="en-US"/>
              <a:pPr/>
              <a:t>60</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764A6C-B533-4846-AF02-42758EFAF317}" type="slidenum">
              <a:rPr lang="en-US"/>
              <a:pPr/>
              <a:t>61</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53B2E5-FDD4-4248-8799-09C4CE9771D5}" type="slidenum">
              <a:rPr lang="en-US"/>
              <a:pPr/>
              <a:t>62</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821000-BD3A-49FB-94E6-F88D020E6A0A}" type="slidenum">
              <a:rPr lang="en-US"/>
              <a:pPr/>
              <a:t>63</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821000-BD3A-49FB-94E6-F88D020E6A0A}" type="slidenum">
              <a:rPr lang="en-US"/>
              <a:pPr/>
              <a:t>64</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821000-BD3A-49FB-94E6-F88D020E6A0A}" type="slidenum">
              <a:rPr lang="en-US"/>
              <a:pPr/>
              <a:t>65</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821000-BD3A-49FB-94E6-F88D020E6A0A}" type="slidenum">
              <a:rPr lang="en-US"/>
              <a:pPr/>
              <a:t>66</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4510EE-41E0-4782-A531-D7081EE8156F}" type="slidenum">
              <a:rPr lang="en-US"/>
              <a:pPr/>
              <a:t>67</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4A7ABF-867B-4248-803C-2B90EE06FE35}" type="slidenum">
              <a:rPr lang="en-US"/>
              <a:pPr/>
              <a:t>68</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3AC7CB-3514-45D9-87E8-2901FD9EC9C2}" type="slidenum">
              <a:rPr lang="en-US"/>
              <a:pPr/>
              <a:t>69</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C250F5-C46B-48A0-A411-6CA319666C7D}" type="slidenum">
              <a:rPr lang="en-US"/>
              <a:pPr/>
              <a:t>70</a:t>
            </a:fld>
            <a:endParaRPr lang="en-US"/>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69C3A0-B853-4D30-B875-59C276001701}" type="slidenum">
              <a:rPr lang="en-US"/>
              <a:pPr/>
              <a:t>71</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69C3A0-B853-4D30-B875-59C276001701}" type="slidenum">
              <a:rPr lang="en-US"/>
              <a:pPr/>
              <a:t>72</a:t>
            </a:fld>
            <a:endParaRPr lang="en-US" dirty="0"/>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A24161-861E-45EE-BBF7-E5F964291974}" type="slidenum">
              <a:rPr lang="en-US"/>
              <a:pPr/>
              <a:t>73</a:t>
            </a:fld>
            <a:endParaRPr lang="en-US" dirty="0"/>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A24161-861E-45EE-BBF7-E5F964291974}" type="slidenum">
              <a:rPr lang="en-US"/>
              <a:pPr/>
              <a:t>74</a:t>
            </a:fld>
            <a:endParaRPr lang="en-US" dirty="0"/>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88BD95-BCD2-4FEF-8474-DCCE97D31CE9}" type="slidenum">
              <a:rPr lang="en-US"/>
              <a:pPr/>
              <a:t>75</a:t>
            </a:fld>
            <a:endParaRPr lang="en-US" dirty="0"/>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88BD95-BCD2-4FEF-8474-DCCE97D31CE9}" type="slidenum">
              <a:rPr lang="en-US"/>
              <a:pPr/>
              <a:t>76</a:t>
            </a:fld>
            <a:endParaRPr lang="en-US" dirty="0"/>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88BD95-BCD2-4FEF-8474-DCCE97D31CE9}" type="slidenum">
              <a:rPr lang="en-US"/>
              <a:pPr/>
              <a:t>77</a:t>
            </a:fld>
            <a:endParaRPr lang="en-US" dirty="0"/>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78</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6F922C-F0D1-40DC-A6FC-4E72FB561E34}" type="slidenum">
              <a:rPr lang="en-US" smtClean="0"/>
              <a:pPr/>
              <a:t>79</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our purposes, the most useful subdivision is the \</a:t>
            </a:r>
            <a:r>
              <a:rPr lang="en-US" dirty="0" err="1" smtClean="0"/>
              <a:t>emph</a:t>
            </a:r>
            <a:r>
              <a:rPr lang="en-US" dirty="0" smtClean="0"/>
              <a:t>{standard chromatic subdivision} defined as follows. Let $\</a:t>
            </a:r>
            <a:r>
              <a:rPr lang="en-US" dirty="0" err="1" smtClean="0"/>
              <a:t>cC</a:t>
            </a:r>
            <a:r>
              <a:rPr lang="en-US" dirty="0" smtClean="0"/>
              <a:t>$ be a chromatic complex.</a:t>
            </a:r>
            <a:endParaRPr lang="en-US" dirty="0"/>
          </a:p>
        </p:txBody>
      </p:sp>
      <p:sp>
        <p:nvSpPr>
          <p:cNvPr id="4" name="Slide Number Placeholder 3"/>
          <p:cNvSpPr>
            <a:spLocks noGrp="1"/>
          </p:cNvSpPr>
          <p:nvPr>
            <p:ph type="sldNum" sz="quarter" idx="10"/>
          </p:nvPr>
        </p:nvSpPr>
        <p:spPr/>
        <p:txBody>
          <a:bodyPr/>
          <a:lstStyle/>
          <a:p>
            <a:fld id="{0B56EED0-E808-497C-BD16-6D07048374B0}" type="slidenum">
              <a:rPr lang="en-US" smtClean="0"/>
              <a:pPr/>
              <a:t>80</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8FA871-0825-4687-B2C0-BB56E6DD859E}" type="slidenum">
              <a:rPr lang="en-US"/>
              <a:pPr/>
              <a:t>81</a:t>
            </a:fld>
            <a:endParaRPr lang="en-US"/>
          </a:p>
        </p:txBody>
      </p:sp>
      <p:sp>
        <p:nvSpPr>
          <p:cNvPr id="1340418" name="Rectangle 2"/>
          <p:cNvSpPr>
            <a:spLocks noGrp="1" noRot="1" noChangeAspect="1" noChangeArrowheads="1" noTextEdit="1"/>
          </p:cNvSpPr>
          <p:nvPr>
            <p:ph type="sldImg"/>
          </p:nvPr>
        </p:nvSpPr>
        <p:spPr>
          <a:ln/>
        </p:spPr>
      </p:sp>
      <p:sp>
        <p:nvSpPr>
          <p:cNvPr id="1340419" name="Rectangle 3"/>
          <p:cNvSpPr>
            <a:spLocks noGrp="1" noChangeArrowheads="1"/>
          </p:cNvSpPr>
          <p:nvPr>
            <p:ph type="body" idx="1"/>
          </p:nvPr>
        </p:nvSpPr>
        <p:spPr/>
        <p:txBody>
          <a:bodyPr/>
          <a:lstStyle/>
          <a:p>
            <a:r>
              <a:rPr lang="en-US" dirty="0" smtClean="0"/>
              <a:t>Informally, the processes start out on vertexes of a single simplex $\sigma$ of $\</a:t>
            </a:r>
            <a:r>
              <a:rPr lang="en-US" dirty="0" err="1" smtClean="0"/>
              <a:t>cI</a:t>
            </a:r>
            <a:r>
              <a:rPr lang="en-US" dirty="0" smtClean="0"/>
              <a:t>$, and they eventually halt on vertexes of a single simplex of $\Delta(\sigma) \</a:t>
            </a:r>
            <a:r>
              <a:rPr lang="en-US" dirty="0" err="1" smtClean="0"/>
              <a:t>subseteq</a:t>
            </a:r>
            <a:r>
              <a:rPr lang="en-US" dirty="0" smtClean="0"/>
              <a:t> \</a:t>
            </a:r>
            <a:r>
              <a:rPr lang="en-US" dirty="0" err="1" smtClean="0"/>
              <a:t>cI</a:t>
            </a:r>
            <a:r>
              <a:rPr lang="en-US" dirty="0" smtClean="0"/>
              <a:t>$.</a:t>
            </a:r>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8FA871-0825-4687-B2C0-BB56E6DD859E}" type="slidenum">
              <a:rPr lang="en-US"/>
              <a:pPr/>
              <a:t>82</a:t>
            </a:fld>
            <a:endParaRPr lang="en-US"/>
          </a:p>
        </p:txBody>
      </p:sp>
      <p:sp>
        <p:nvSpPr>
          <p:cNvPr id="1340418" name="Rectangle 2"/>
          <p:cNvSpPr>
            <a:spLocks noGrp="1" noRot="1" noChangeAspect="1" noChangeArrowheads="1" noTextEdit="1"/>
          </p:cNvSpPr>
          <p:nvPr>
            <p:ph type="sldImg"/>
          </p:nvPr>
        </p:nvSpPr>
        <p:spPr>
          <a:ln/>
        </p:spPr>
      </p:sp>
      <p:sp>
        <p:nvSpPr>
          <p:cNvPr id="1340419" name="Rectangle 3"/>
          <p:cNvSpPr>
            <a:spLocks noGrp="1" noChangeArrowheads="1"/>
          </p:cNvSpPr>
          <p:nvPr>
            <p:ph type="body" idx="1"/>
          </p:nvPr>
        </p:nvSpPr>
        <p:spPr/>
        <p:txBody>
          <a:bodyPr/>
          <a:lstStyle/>
          <a:p>
            <a:r>
              <a:rPr lang="en-US" dirty="0" smtClean="0"/>
              <a:t>Informally, the processes start out on vertexes of a single simplex $\sigma$ of $\</a:t>
            </a:r>
            <a:r>
              <a:rPr lang="en-US" dirty="0" err="1" smtClean="0"/>
              <a:t>cI</a:t>
            </a:r>
            <a:r>
              <a:rPr lang="en-US" dirty="0" smtClean="0"/>
              <a:t>$, and they eventually halt on vertexes of a single simplex of $\Delta(\sigma) \</a:t>
            </a:r>
            <a:r>
              <a:rPr lang="en-US" dirty="0" err="1" smtClean="0"/>
              <a:t>subseteq</a:t>
            </a:r>
            <a:r>
              <a:rPr lang="en-US" dirty="0" smtClean="0"/>
              <a:t> \</a:t>
            </a:r>
            <a:r>
              <a:rPr lang="en-US" dirty="0" err="1" smtClean="0"/>
              <a:t>cI</a:t>
            </a:r>
            <a:r>
              <a:rPr lang="en-US" dirty="0" smtClean="0"/>
              <a:t>$.</a:t>
            </a:r>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8FA871-0825-4687-B2C0-BB56E6DD859E}" type="slidenum">
              <a:rPr lang="en-US"/>
              <a:pPr/>
              <a:t>83</a:t>
            </a:fld>
            <a:endParaRPr lang="en-US"/>
          </a:p>
        </p:txBody>
      </p:sp>
      <p:sp>
        <p:nvSpPr>
          <p:cNvPr id="1340418" name="Rectangle 2"/>
          <p:cNvSpPr>
            <a:spLocks noGrp="1" noRot="1" noChangeAspect="1" noChangeArrowheads="1" noTextEdit="1"/>
          </p:cNvSpPr>
          <p:nvPr>
            <p:ph type="sldImg"/>
          </p:nvPr>
        </p:nvSpPr>
        <p:spPr>
          <a:ln/>
        </p:spPr>
      </p:sp>
      <p:sp>
        <p:nvSpPr>
          <p:cNvPr id="1340419" name="Rectangle 3"/>
          <p:cNvSpPr>
            <a:spLocks noGrp="1" noChangeArrowheads="1"/>
          </p:cNvSpPr>
          <p:nvPr>
            <p:ph type="body" idx="1"/>
          </p:nvPr>
        </p:nvSpPr>
        <p:spPr/>
        <p:txBody>
          <a:bodyPr/>
          <a:lstStyle/>
          <a:p>
            <a:r>
              <a:rPr lang="en-US" dirty="0" smtClean="0"/>
              <a:t>Informally, the processes start out on vertexes of a single simplex $\sigma$ of $\</a:t>
            </a:r>
            <a:r>
              <a:rPr lang="en-US" dirty="0" err="1" smtClean="0"/>
              <a:t>cI</a:t>
            </a:r>
            <a:r>
              <a:rPr lang="en-US" dirty="0" smtClean="0"/>
              <a:t>$, and they eventually halt on vertexes of a single simplex of $\Delta(\sigma) \</a:t>
            </a:r>
            <a:r>
              <a:rPr lang="en-US" dirty="0" err="1" smtClean="0"/>
              <a:t>subseteq</a:t>
            </a:r>
            <a:r>
              <a:rPr lang="en-US" dirty="0" smtClean="0"/>
              <a:t> \</a:t>
            </a:r>
            <a:r>
              <a:rPr lang="en-US" dirty="0" err="1" smtClean="0"/>
              <a:t>cI</a:t>
            </a:r>
            <a:r>
              <a:rPr lang="en-US" dirty="0" smtClean="0"/>
              <a:t>$.</a:t>
            </a:r>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p:txBody>
          <a:bodyPr/>
          <a:lstStyle/>
          <a:p>
            <a:pPr>
              <a:defRPr/>
            </a:pPr>
            <a:fld id="{B059DFF1-FEA6-44AD-B0F6-CF8CBEBF7FA7}" type="slidenum">
              <a:rPr lang="ar-SA" smtClean="0"/>
              <a:pPr>
                <a:defRPr/>
              </a:pPr>
              <a:t>85</a:t>
            </a:fld>
            <a:endParaRPr lang="en-US" smtClean="0">
              <a:cs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r>
              <a:rPr lang="en-US" dirty="0" smtClean="0"/>
              <a:t>When process $</a:t>
            </a:r>
            <a:r>
              <a:rPr lang="en-US" dirty="0" err="1" smtClean="0"/>
              <a:t>P_i</a:t>
            </a:r>
            <a:r>
              <a:rPr lang="en-US" dirty="0" smtClean="0"/>
              <a:t>$ is scheduled to run, it writes its state to $m[</a:t>
            </a:r>
            <a:r>
              <a:rPr lang="en-US" dirty="0" err="1" smtClean="0"/>
              <a:t>i</a:t>
            </a:r>
            <a:r>
              <a:rPr lang="en-US" dirty="0" smtClean="0"/>
              <a:t>]$, and then</a:t>
            </a:r>
          </a:p>
          <a:p>
            <a:pPr eaLnBrk="1" hangingPunct="1"/>
            <a:r>
              <a:rPr lang="en-US" dirty="0" smtClean="0"/>
              <a:t>atomically reads the entire array.  (We call such an atomic read a</a:t>
            </a:r>
          </a:p>
          <a:p>
            <a:pPr eaLnBrk="1" hangingPunct="1"/>
            <a:r>
              <a:rPr lang="en-US" dirty="0" smtClean="0"/>
              <a:t>\</a:t>
            </a:r>
            <a:r>
              <a:rPr lang="en-US" dirty="0" err="1" smtClean="0"/>
              <a:t>emph</a:t>
            </a:r>
            <a:r>
              <a:rPr lang="en-US" dirty="0" smtClean="0"/>
              <a:t>{snapshot}, and its result a \</a:t>
            </a:r>
            <a:r>
              <a:rPr lang="en-US" dirty="0" err="1" smtClean="0"/>
              <a:t>emph</a:t>
            </a:r>
            <a:r>
              <a:rPr lang="en-US" dirty="0" smtClean="0"/>
              <a:t>{view}.)</a:t>
            </a:r>
          </a:p>
          <a:p>
            <a:pPr eaLnBrk="1" hangingPunct="1"/>
            <a:endParaRPr lang="en-US"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p:txBody>
          <a:bodyPr/>
          <a:lstStyle/>
          <a:p>
            <a:pPr>
              <a:defRPr/>
            </a:pPr>
            <a:fld id="{B059DFF1-FEA6-44AD-B0F6-CF8CBEBF7FA7}" type="slidenum">
              <a:rPr lang="ar-SA" smtClean="0"/>
              <a:pPr>
                <a:defRPr/>
              </a:pPr>
              <a:t>86</a:t>
            </a:fld>
            <a:endParaRPr lang="en-US" smtClean="0">
              <a:cs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r>
              <a:rPr lang="en-US" dirty="0" smtClean="0"/>
              <a:t>When process $</a:t>
            </a:r>
            <a:r>
              <a:rPr lang="en-US" dirty="0" err="1" smtClean="0"/>
              <a:t>P_i</a:t>
            </a:r>
            <a:r>
              <a:rPr lang="en-US" dirty="0" smtClean="0"/>
              <a:t>$ is scheduled to run, it writes its state to $m[</a:t>
            </a:r>
            <a:r>
              <a:rPr lang="en-US" dirty="0" err="1" smtClean="0"/>
              <a:t>i</a:t>
            </a:r>
            <a:r>
              <a:rPr lang="en-US" dirty="0" smtClean="0"/>
              <a:t>]$, and then</a:t>
            </a:r>
          </a:p>
          <a:p>
            <a:pPr eaLnBrk="1" hangingPunct="1"/>
            <a:r>
              <a:rPr lang="en-US" dirty="0" smtClean="0"/>
              <a:t>atomically reads the entire array.  (We call such an atomic read a</a:t>
            </a:r>
          </a:p>
          <a:p>
            <a:pPr eaLnBrk="1" hangingPunct="1"/>
            <a:r>
              <a:rPr lang="en-US" dirty="0" smtClean="0"/>
              <a:t>\</a:t>
            </a:r>
            <a:r>
              <a:rPr lang="en-US" dirty="0" err="1" smtClean="0"/>
              <a:t>emph</a:t>
            </a:r>
            <a:r>
              <a:rPr lang="en-US" dirty="0" smtClean="0"/>
              <a:t>{snapshot}, and its result a \</a:t>
            </a:r>
            <a:r>
              <a:rPr lang="en-US" dirty="0" err="1" smtClean="0"/>
              <a:t>emph</a:t>
            </a:r>
            <a:r>
              <a:rPr lang="en-US" dirty="0" smtClean="0"/>
              <a:t>{view}.)</a:t>
            </a:r>
          </a:p>
          <a:p>
            <a:pPr eaLnBrk="1" hangingPunct="1"/>
            <a:endParaRPr lang="en-US" dirty="0"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p:txBody>
          <a:bodyPr/>
          <a:lstStyle/>
          <a:p>
            <a:pPr>
              <a:defRPr/>
            </a:pPr>
            <a:fld id="{B059DFF1-FEA6-44AD-B0F6-CF8CBEBF7FA7}" type="slidenum">
              <a:rPr lang="ar-SA" smtClean="0"/>
              <a:pPr>
                <a:defRPr/>
              </a:pPr>
              <a:t>87</a:t>
            </a:fld>
            <a:endParaRPr lang="en-US" smtClean="0">
              <a:cs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r>
              <a:rPr lang="en-US" dirty="0" smtClean="0"/>
              <a:t>When process $</a:t>
            </a:r>
            <a:r>
              <a:rPr lang="en-US" dirty="0" err="1" smtClean="0"/>
              <a:t>P_i</a:t>
            </a:r>
            <a:r>
              <a:rPr lang="en-US" dirty="0" smtClean="0"/>
              <a:t>$ is scheduled to run, it writes its state to $m[</a:t>
            </a:r>
            <a:r>
              <a:rPr lang="en-US" dirty="0" err="1" smtClean="0"/>
              <a:t>i</a:t>
            </a:r>
            <a:r>
              <a:rPr lang="en-US" dirty="0" smtClean="0"/>
              <a:t>]$, and then</a:t>
            </a:r>
          </a:p>
          <a:p>
            <a:pPr eaLnBrk="1" hangingPunct="1"/>
            <a:r>
              <a:rPr lang="en-US" dirty="0" smtClean="0"/>
              <a:t>atomically reads the entire array.  (We call such an atomic read a</a:t>
            </a:r>
          </a:p>
          <a:p>
            <a:pPr eaLnBrk="1" hangingPunct="1"/>
            <a:r>
              <a:rPr lang="en-US" dirty="0" smtClean="0"/>
              <a:t>\</a:t>
            </a:r>
            <a:r>
              <a:rPr lang="en-US" dirty="0" err="1" smtClean="0"/>
              <a:t>emph</a:t>
            </a:r>
            <a:r>
              <a:rPr lang="en-US" dirty="0" smtClean="0"/>
              <a:t>{snapshot}, and its result a \</a:t>
            </a:r>
            <a:r>
              <a:rPr lang="en-US" dirty="0" err="1" smtClean="0"/>
              <a:t>emph</a:t>
            </a:r>
            <a:r>
              <a:rPr lang="en-US" dirty="0" smtClean="0"/>
              <a:t>{view}.)</a:t>
            </a:r>
          </a:p>
          <a:p>
            <a:pPr eaLnBrk="1" hangingPunct="1"/>
            <a:endParaRPr lang="en-US"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p:txBody>
          <a:bodyPr/>
          <a:lstStyle/>
          <a:p>
            <a:pPr>
              <a:defRPr/>
            </a:pPr>
            <a:fld id="{B059DFF1-FEA6-44AD-B0F6-CF8CBEBF7FA7}" type="slidenum">
              <a:rPr lang="ar-SA" smtClean="0"/>
              <a:pPr>
                <a:defRPr/>
              </a:pPr>
              <a:t>88</a:t>
            </a:fld>
            <a:endParaRPr lang="en-US" smtClean="0">
              <a:cs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r>
              <a:rPr lang="en-US" dirty="0" smtClean="0"/>
              <a:t>When process $</a:t>
            </a:r>
            <a:r>
              <a:rPr lang="en-US" dirty="0" err="1" smtClean="0"/>
              <a:t>P_i</a:t>
            </a:r>
            <a:r>
              <a:rPr lang="en-US" dirty="0" smtClean="0"/>
              <a:t>$ is scheduled to run, it writes its state to $m[</a:t>
            </a:r>
            <a:r>
              <a:rPr lang="en-US" dirty="0" err="1" smtClean="0"/>
              <a:t>i</a:t>
            </a:r>
            <a:r>
              <a:rPr lang="en-US" dirty="0" smtClean="0"/>
              <a:t>]$, and then</a:t>
            </a:r>
          </a:p>
          <a:p>
            <a:pPr eaLnBrk="1" hangingPunct="1"/>
            <a:r>
              <a:rPr lang="en-US" dirty="0" smtClean="0"/>
              <a:t>atomically reads the entire array.  (We call such an atomic read a</a:t>
            </a:r>
          </a:p>
          <a:p>
            <a:pPr eaLnBrk="1" hangingPunct="1"/>
            <a:r>
              <a:rPr lang="en-US" dirty="0" smtClean="0"/>
              <a:t>\</a:t>
            </a:r>
            <a:r>
              <a:rPr lang="en-US" dirty="0" err="1" smtClean="0"/>
              <a:t>emph</a:t>
            </a:r>
            <a:r>
              <a:rPr lang="en-US" dirty="0" smtClean="0"/>
              <a:t>{snapshot}, and its result a \</a:t>
            </a:r>
            <a:r>
              <a:rPr lang="en-US" dirty="0" err="1" smtClean="0"/>
              <a:t>emph</a:t>
            </a:r>
            <a:r>
              <a:rPr lang="en-US" dirty="0" smtClean="0"/>
              <a:t>{view}.)</a:t>
            </a:r>
          </a:p>
          <a:p>
            <a:pPr eaLnBrk="1" hangingPunct="1"/>
            <a:endParaRPr lang="en-US" dirty="0"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p:txBody>
          <a:bodyPr/>
          <a:lstStyle/>
          <a:p>
            <a:pPr>
              <a:defRPr/>
            </a:pPr>
            <a:fld id="{B059DFF1-FEA6-44AD-B0F6-CF8CBEBF7FA7}" type="slidenum">
              <a:rPr lang="ar-SA" smtClean="0"/>
              <a:pPr>
                <a:defRPr/>
              </a:pPr>
              <a:t>89</a:t>
            </a:fld>
            <a:endParaRPr lang="en-US" smtClean="0">
              <a:cs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r>
              <a:rPr lang="en-US" dirty="0" smtClean="0"/>
              <a:t>When process $</a:t>
            </a:r>
            <a:r>
              <a:rPr lang="en-US" dirty="0" err="1" smtClean="0"/>
              <a:t>P_i</a:t>
            </a:r>
            <a:r>
              <a:rPr lang="en-US" dirty="0" smtClean="0"/>
              <a:t>$ is scheduled to run, it writes its state to $m[</a:t>
            </a:r>
            <a:r>
              <a:rPr lang="en-US" dirty="0" err="1" smtClean="0"/>
              <a:t>i</a:t>
            </a:r>
            <a:r>
              <a:rPr lang="en-US" dirty="0" smtClean="0"/>
              <a:t>]$, and then</a:t>
            </a:r>
          </a:p>
          <a:p>
            <a:pPr eaLnBrk="1" hangingPunct="1"/>
            <a:r>
              <a:rPr lang="en-US" dirty="0" smtClean="0"/>
              <a:t>atomically reads the entire array.  (We call such an atomic read a</a:t>
            </a:r>
          </a:p>
          <a:p>
            <a:pPr eaLnBrk="1" hangingPunct="1"/>
            <a:r>
              <a:rPr lang="en-US" dirty="0" smtClean="0"/>
              <a:t>\</a:t>
            </a:r>
            <a:r>
              <a:rPr lang="en-US" dirty="0" err="1" smtClean="0"/>
              <a:t>emph</a:t>
            </a:r>
            <a:r>
              <a:rPr lang="en-US" dirty="0" smtClean="0"/>
              <a:t>{snapshot}, and its result a \</a:t>
            </a:r>
            <a:r>
              <a:rPr lang="en-US" dirty="0" err="1" smtClean="0"/>
              <a:t>emph</a:t>
            </a:r>
            <a:r>
              <a:rPr lang="en-US" dirty="0" smtClean="0"/>
              <a:t>{view}.)</a:t>
            </a:r>
          </a:p>
          <a:p>
            <a:pPr eaLnBrk="1" hangingPunct="1"/>
            <a:endParaRPr lang="en-US" dirty="0"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8FA871-0825-4687-B2C0-BB56E6DD859E}" type="slidenum">
              <a:rPr lang="en-US"/>
              <a:pPr/>
              <a:t>90</a:t>
            </a:fld>
            <a:endParaRPr lang="en-US"/>
          </a:p>
        </p:txBody>
      </p:sp>
      <p:sp>
        <p:nvSpPr>
          <p:cNvPr id="1340418" name="Rectangle 2"/>
          <p:cNvSpPr>
            <a:spLocks noGrp="1" noRot="1" noChangeAspect="1" noChangeArrowheads="1" noTextEdit="1"/>
          </p:cNvSpPr>
          <p:nvPr>
            <p:ph type="sldImg"/>
          </p:nvPr>
        </p:nvSpPr>
        <p:spPr>
          <a:ln/>
        </p:spPr>
      </p:sp>
      <p:sp>
        <p:nvSpPr>
          <p:cNvPr id="1340419" name="Rectangle 3"/>
          <p:cNvSpPr>
            <a:spLocks noGrp="1" noChangeArrowheads="1"/>
          </p:cNvSpPr>
          <p:nvPr>
            <p:ph type="body" idx="1"/>
          </p:nvPr>
        </p:nvSpPr>
        <p:spPr/>
        <p:txBody>
          <a:bodyPr/>
          <a:lstStyle/>
          <a:p>
            <a:r>
              <a:rPr lang="en-US" dirty="0" smtClean="0"/>
              <a:t>Informally, the processes start out on vertexes of a single simplex $\sigma$ of $\</a:t>
            </a:r>
            <a:r>
              <a:rPr lang="en-US" dirty="0" err="1" smtClean="0"/>
              <a:t>cI</a:t>
            </a:r>
            <a:r>
              <a:rPr lang="en-US" dirty="0" smtClean="0"/>
              <a:t>$, and they eventually halt on vertexes of a single simplex of $\Delta(\sigma) \</a:t>
            </a:r>
            <a:r>
              <a:rPr lang="en-US" dirty="0" err="1" smtClean="0"/>
              <a:t>subseteq</a:t>
            </a:r>
            <a:r>
              <a:rPr lang="en-US" dirty="0" smtClean="0"/>
              <a:t> \</a:t>
            </a:r>
            <a:r>
              <a:rPr lang="en-US" dirty="0" err="1" smtClean="0"/>
              <a:t>cI</a:t>
            </a:r>
            <a:r>
              <a:rPr lang="en-US" dirty="0" smtClean="0"/>
              <a:t>$.</a:t>
            </a:r>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8FA871-0825-4687-B2C0-BB56E6DD859E}" type="slidenum">
              <a:rPr lang="en-US"/>
              <a:pPr/>
              <a:t>91</a:t>
            </a:fld>
            <a:endParaRPr lang="en-US"/>
          </a:p>
        </p:txBody>
      </p:sp>
      <p:sp>
        <p:nvSpPr>
          <p:cNvPr id="1340418" name="Rectangle 2"/>
          <p:cNvSpPr>
            <a:spLocks noGrp="1" noRot="1" noChangeAspect="1" noChangeArrowheads="1" noTextEdit="1"/>
          </p:cNvSpPr>
          <p:nvPr>
            <p:ph type="sldImg"/>
          </p:nvPr>
        </p:nvSpPr>
        <p:spPr>
          <a:ln/>
        </p:spPr>
      </p:sp>
      <p:sp>
        <p:nvSpPr>
          <p:cNvPr id="1340419" name="Rectangle 3"/>
          <p:cNvSpPr>
            <a:spLocks noGrp="1" noChangeArrowheads="1"/>
          </p:cNvSpPr>
          <p:nvPr>
            <p:ph type="body" idx="1"/>
          </p:nvPr>
        </p:nvSpPr>
        <p:spPr/>
        <p:txBody>
          <a:bodyPr/>
          <a:lstStyle/>
          <a:p>
            <a:r>
              <a:rPr lang="en-US" dirty="0" smtClean="0"/>
              <a:t>Informally, the processes start out on vertexes of a single simplex $\sigma$ of $\</a:t>
            </a:r>
            <a:r>
              <a:rPr lang="en-US" dirty="0" err="1" smtClean="0"/>
              <a:t>cI</a:t>
            </a:r>
            <a:r>
              <a:rPr lang="en-US" dirty="0" smtClean="0"/>
              <a:t>$, and they eventually halt on vertexes of a single simplex of $\Delta(\sigma) \</a:t>
            </a:r>
            <a:r>
              <a:rPr lang="en-US" dirty="0" err="1" smtClean="0"/>
              <a:t>subseteq</a:t>
            </a:r>
            <a:r>
              <a:rPr lang="en-US" dirty="0" smtClean="0"/>
              <a:t> \</a:t>
            </a:r>
            <a:r>
              <a:rPr lang="en-US" dirty="0" err="1" smtClean="0"/>
              <a:t>cI</a:t>
            </a:r>
            <a:r>
              <a:rPr lang="en-US" dirty="0" smtClean="0"/>
              <a:t>$.</a:t>
            </a:r>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a:ln/>
        </p:spPr>
        <p:txBody>
          <a:bodyPr/>
          <a:lstStyle/>
          <a:p>
            <a:r>
              <a:rPr lang="en-US" dirty="0" smtClean="0">
                <a:latin typeface="Comic Sans MS" pitchFamily="-72" charset="0"/>
              </a:rPr>
              <a:t>Fig4-2.pdf</a:t>
            </a:r>
            <a:endParaRPr lang="en-US" dirty="0">
              <a:latin typeface="Comic Sans MS" pitchFamily="-72" charset="0"/>
            </a:endParaRPr>
          </a:p>
        </p:txBody>
      </p:sp>
      <p:sp>
        <p:nvSpPr>
          <p:cNvPr id="4" name="Slide Number Placeholder 3"/>
          <p:cNvSpPr>
            <a:spLocks noGrp="1"/>
          </p:cNvSpPr>
          <p:nvPr>
            <p:ph type="sldNum" sz="quarter" idx="5"/>
          </p:nvPr>
        </p:nvSpPr>
        <p:spPr/>
        <p:txBody>
          <a:bodyPr/>
          <a:lstStyle/>
          <a:p>
            <a:pPr>
              <a:defRPr/>
            </a:pPr>
            <a:fld id="{EF88BB50-EDCF-489F-A4D3-B45346162719}" type="slidenum">
              <a:rPr lang="en-US" smtClean="0"/>
              <a:pPr>
                <a:defRPr/>
              </a:pPr>
              <a:t>92</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3885903" y="8687405"/>
            <a:ext cx="2972097" cy="456595"/>
          </a:xfrm>
          <a:prstGeom prst="rect">
            <a:avLst/>
          </a:prstGeom>
          <a:noFill/>
          <a:ln w="9525">
            <a:noFill/>
            <a:miter lim="800000"/>
            <a:headEnd/>
            <a:tailEnd/>
          </a:ln>
        </p:spPr>
        <p:txBody>
          <a:bodyPr lIns="91432" tIns="45716" rIns="91432" bIns="45716" anchor="b">
            <a:prstTxWarp prst="textNoShape">
              <a:avLst/>
            </a:prstTxWarp>
          </a:bodyPr>
          <a:lstStyle/>
          <a:p>
            <a:pPr algn="r" eaLnBrk="0" hangingPunct="0"/>
            <a:fld id="{43ACDA57-AB4A-409B-AF89-22EEF97A6ADD}" type="slidenum">
              <a:rPr lang="en-US" sz="1200">
                <a:latin typeface="Marlett" pitchFamily="2" charset="2"/>
              </a:rPr>
              <a:pPr algn="r" eaLnBrk="0" hangingPunct="0"/>
              <a:t>93</a:t>
            </a:fld>
            <a:endParaRPr lang="en-US" sz="1200">
              <a:latin typeface="Marlett" pitchFamily="2" charset="2"/>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r>
              <a:rPr lang="en-US" smtClean="0">
                <a:latin typeface="Comic Sans MS" pitchFamily="-72" charset="0"/>
              </a:rPr>
              <a:t>subdivision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3885903" y="8687405"/>
            <a:ext cx="2972097" cy="456595"/>
          </a:xfrm>
          <a:prstGeom prst="rect">
            <a:avLst/>
          </a:prstGeom>
          <a:noFill/>
          <a:ln w="9525">
            <a:noFill/>
            <a:miter lim="800000"/>
            <a:headEnd/>
            <a:tailEnd/>
          </a:ln>
        </p:spPr>
        <p:txBody>
          <a:bodyPr lIns="91432" tIns="45716" rIns="91432" bIns="45716" anchor="b">
            <a:prstTxWarp prst="textNoShape">
              <a:avLst/>
            </a:prstTxWarp>
          </a:bodyPr>
          <a:lstStyle/>
          <a:p>
            <a:pPr algn="r" eaLnBrk="0" hangingPunct="0"/>
            <a:fld id="{43ACDA57-AB4A-409B-AF89-22EEF97A6ADD}" type="slidenum">
              <a:rPr lang="en-US" sz="1200">
                <a:latin typeface="Marlett" pitchFamily="2" charset="2"/>
              </a:rPr>
              <a:pPr algn="r" eaLnBrk="0" hangingPunct="0"/>
              <a:t>94</a:t>
            </a:fld>
            <a:endParaRPr lang="en-US" sz="1200">
              <a:latin typeface="Marlett" pitchFamily="2" charset="2"/>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r>
              <a:rPr lang="en-US" smtClean="0">
                <a:latin typeface="Comic Sans MS" pitchFamily="-72" charset="0"/>
              </a:rPr>
              <a:t>subdivision</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99</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We will prove a simple theorem that completely characterizes when it is possible  to solve a colorless task in wait-free read-write memory.</a:t>
            </a:r>
          </a:p>
          <a:p>
            <a:r>
              <a:rPr lang="en-US" dirty="0" smtClean="0"/>
              <a:t>The theorem states that a colorless task $(\</a:t>
            </a:r>
            <a:r>
              <a:rPr lang="en-US" dirty="0" err="1" smtClean="0"/>
              <a:t>cI</a:t>
            </a:r>
            <a:r>
              <a:rPr lang="en-US" dirty="0" smtClean="0"/>
              <a:t>^*,\</a:t>
            </a:r>
            <a:r>
              <a:rPr lang="en-US" dirty="0" err="1" smtClean="0"/>
              <a:t>cO</a:t>
            </a:r>
            <a:r>
              <a:rPr lang="en-US" dirty="0" smtClean="0"/>
              <a:t>^*,\Delta^*)$ has a wait-free read-write protocol if and only if there is a continuous map between their polyhedrons,</a:t>
            </a:r>
            <a:endParaRPr lang="en-US" dirty="0"/>
          </a:p>
        </p:txBody>
      </p:sp>
      <p:sp>
        <p:nvSpPr>
          <p:cNvPr id="4" name="Slide Number Placeholder 3"/>
          <p:cNvSpPr>
            <a:spLocks noGrp="1"/>
          </p:cNvSpPr>
          <p:nvPr>
            <p:ph type="sldNum" sz="quarter" idx="10"/>
          </p:nvPr>
        </p:nvSpPr>
        <p:spPr/>
        <p:txBody>
          <a:bodyPr/>
          <a:lstStyle/>
          <a:p>
            <a:fld id="{0B56EED0-E808-497C-BD16-6D07048374B0}" type="slidenum">
              <a:rPr lang="en-US" smtClean="0"/>
              <a:pPr/>
              <a:t>100</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101</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102</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103</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104</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105</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106</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107</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B56EED0-E808-497C-BD16-6D07048374B0}" type="slidenum">
              <a:rPr lang="en-US" smtClean="0"/>
              <a:pPr/>
              <a:t>108</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p:spPr>
        <p:txBody>
          <a:bodyPr/>
          <a:lstStyle/>
          <a:p>
            <a:fld id="{737F6488-3414-4831-AF89-B557648DF732}" type="slidenum">
              <a:rPr lang="ar-SA" smtClean="0"/>
              <a:pPr/>
              <a:t>109</a:t>
            </a:fld>
            <a:endParaRPr lang="en-US" smtClean="0"/>
          </a:p>
        </p:txBody>
      </p:sp>
      <p:sp>
        <p:nvSpPr>
          <p:cNvPr id="389123" name="Rectangle 2"/>
          <p:cNvSpPr>
            <a:spLocks noGrp="1" noRot="1" noChangeAspect="1" noChangeArrowheads="1" noTextEdit="1"/>
          </p:cNvSpPr>
          <p:nvPr>
            <p:ph type="sldImg"/>
          </p:nvPr>
        </p:nvSpPr>
        <p:spPr>
          <a:ln/>
        </p:spPr>
      </p:sp>
      <p:sp>
        <p:nvSpPr>
          <p:cNvPr id="389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C037671F-F50F-45D3-88D3-CF15E523BF82}" type="datetime5">
              <a:rPr lang="en-US" smtClean="0"/>
              <a:t>9-Feb-16</a:t>
            </a:fld>
            <a:endParaRPr lang="en-US"/>
          </a:p>
        </p:txBody>
      </p:sp>
      <p:sp>
        <p:nvSpPr>
          <p:cNvPr id="5" name="Footer Placeholder 4"/>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6" name="Slide Number Placeholder 5"/>
          <p:cNvSpPr>
            <a:spLocks noGrp="1"/>
          </p:cNvSpPr>
          <p:nvPr>
            <p:ph type="sldNum" sz="quarter" idx="12"/>
          </p:nvPr>
        </p:nvSpPr>
        <p:spPr/>
        <p:txBody>
          <a:bodyPr/>
          <a:lstStyle>
            <a:lvl1pPr>
              <a:defRPr/>
            </a:lvl1pPr>
          </a:lstStyle>
          <a:p>
            <a:fld id="{D5AB854F-6E64-416C-9FCE-2D0DB987E2D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577C8BE-F158-4899-9AB3-EB9A87E29AD7}" type="datetime5">
              <a:rPr lang="en-US" smtClean="0"/>
              <a:t>9-Feb-16</a:t>
            </a:fld>
            <a:endParaRPr lang="en-US"/>
          </a:p>
        </p:txBody>
      </p:sp>
      <p:sp>
        <p:nvSpPr>
          <p:cNvPr id="5" name="Footer Placeholder 4"/>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6" name="Slide Number Placeholder 5"/>
          <p:cNvSpPr>
            <a:spLocks noGrp="1"/>
          </p:cNvSpPr>
          <p:nvPr>
            <p:ph type="sldNum" sz="quarter" idx="12"/>
          </p:nvPr>
        </p:nvSpPr>
        <p:spPr/>
        <p:txBody>
          <a:bodyPr/>
          <a:lstStyle>
            <a:lvl1pPr>
              <a:defRPr/>
            </a:lvl1pPr>
          </a:lstStyle>
          <a:p>
            <a:fld id="{1BFA7DCD-5630-4D24-9A18-AC12E430C23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5D6E3D9-921B-4C25-A90E-9DB6DFEB41EC}" type="datetime5">
              <a:rPr lang="en-US" smtClean="0"/>
              <a:t>9-Feb-16</a:t>
            </a:fld>
            <a:endParaRPr lang="en-US"/>
          </a:p>
        </p:txBody>
      </p:sp>
      <p:sp>
        <p:nvSpPr>
          <p:cNvPr id="5" name="Footer Placeholder 4"/>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6" name="Slide Number Placeholder 5"/>
          <p:cNvSpPr>
            <a:spLocks noGrp="1"/>
          </p:cNvSpPr>
          <p:nvPr>
            <p:ph type="sldNum" sz="quarter" idx="12"/>
          </p:nvPr>
        </p:nvSpPr>
        <p:spPr/>
        <p:txBody>
          <a:bodyPr/>
          <a:lstStyle>
            <a:lvl1pPr>
              <a:defRPr/>
            </a:lvl1pPr>
          </a:lstStyle>
          <a:p>
            <a:fld id="{F6B2189F-54B1-4876-8FE3-0DBF2E35EB0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1C32A60B-D737-481B-9605-CBB80FC978BB}" type="datetime5">
              <a:rPr lang="en-US" smtClean="0"/>
              <a:t>9-Feb-16</a:t>
            </a:fld>
            <a:endParaRPr lang="en-US"/>
          </a:p>
        </p:txBody>
      </p:sp>
      <p:sp>
        <p:nvSpPr>
          <p:cNvPr id="6" name="Footer Placeholder 5"/>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7" name="Slide Number Placeholder 6"/>
          <p:cNvSpPr>
            <a:spLocks noGrp="1"/>
          </p:cNvSpPr>
          <p:nvPr>
            <p:ph type="sldNum" sz="quarter" idx="12"/>
          </p:nvPr>
        </p:nvSpPr>
        <p:spPr/>
        <p:txBody>
          <a:bodyPr/>
          <a:lstStyle>
            <a:lvl1pPr>
              <a:defRPr/>
            </a:lvl1pPr>
          </a:lstStyle>
          <a:p>
            <a:fld id="{2B077382-940A-41A0-82F5-37474C6A915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3F416259-913B-482D-A9D4-33F75711E5B5}" type="datetime5">
              <a:rPr lang="en-US" smtClean="0"/>
              <a:t>9-Feb-16</a:t>
            </a:fld>
            <a:endParaRPr lang="en-US"/>
          </a:p>
        </p:txBody>
      </p:sp>
      <p:sp>
        <p:nvSpPr>
          <p:cNvPr id="8" name="Footer Placeholder 7"/>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9" name="Slide Number Placeholder 8"/>
          <p:cNvSpPr>
            <a:spLocks noGrp="1"/>
          </p:cNvSpPr>
          <p:nvPr>
            <p:ph type="sldNum" sz="quarter" idx="12"/>
          </p:nvPr>
        </p:nvSpPr>
        <p:spPr/>
        <p:txBody>
          <a:bodyPr/>
          <a:lstStyle>
            <a:lvl1pPr>
              <a:defRPr/>
            </a:lvl1pPr>
          </a:lstStyle>
          <a:p>
            <a:fld id="{8D534E8B-4CAC-49A0-9905-52A8AB74E1A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E8933B77-A187-4AA9-8D9F-03DB0E4C3431}" type="datetime5">
              <a:rPr lang="en-US" smtClean="0"/>
              <a:t>9-Feb-16</a:t>
            </a:fld>
            <a:endParaRPr lang="en-US"/>
          </a:p>
        </p:txBody>
      </p:sp>
      <p:sp>
        <p:nvSpPr>
          <p:cNvPr id="4" name="Footer Placeholder 3"/>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5" name="Slide Number Placeholder 4"/>
          <p:cNvSpPr>
            <a:spLocks noGrp="1"/>
          </p:cNvSpPr>
          <p:nvPr>
            <p:ph type="sldNum" sz="quarter" idx="12"/>
          </p:nvPr>
        </p:nvSpPr>
        <p:spPr/>
        <p:txBody>
          <a:bodyPr/>
          <a:lstStyle>
            <a:lvl1pPr>
              <a:defRPr/>
            </a:lvl1pPr>
          </a:lstStyle>
          <a:p>
            <a:fld id="{E43608CE-920D-4F6F-98C9-0491388AB413}" type="slidenum">
              <a:rPr lang="en-US"/>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3458150-8A4C-4D87-9DCF-CE37BC30C6C8}" type="datetime5">
              <a:rPr lang="en-US" smtClean="0"/>
              <a:t>9-Feb-16</a:t>
            </a:fld>
            <a:endParaRPr lang="en-US"/>
          </a:p>
        </p:txBody>
      </p:sp>
      <p:sp>
        <p:nvSpPr>
          <p:cNvPr id="3" name="Footer Placeholder 2"/>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lvl1pPr>
              <a:defRPr/>
            </a:lvl1pPr>
          </a:lstStyle>
          <a:p>
            <a:fld id="{9380F6C7-BF34-4D15-B948-1AE357C77E8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5C7DB43-9B36-4066-A440-41C118965EEC}" type="datetime5">
              <a:rPr lang="en-US" smtClean="0"/>
              <a:t>9-Feb-16</a:t>
            </a:fld>
            <a:endParaRPr lang="en-US"/>
          </a:p>
        </p:txBody>
      </p:sp>
      <p:sp>
        <p:nvSpPr>
          <p:cNvPr id="6" name="Footer Placeholder 5"/>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7" name="Slide Number Placeholder 6"/>
          <p:cNvSpPr>
            <a:spLocks noGrp="1"/>
          </p:cNvSpPr>
          <p:nvPr>
            <p:ph type="sldNum" sz="quarter" idx="12"/>
          </p:nvPr>
        </p:nvSpPr>
        <p:spPr/>
        <p:txBody>
          <a:bodyPr/>
          <a:lstStyle>
            <a:lvl1pPr>
              <a:defRPr/>
            </a:lvl1pPr>
          </a:lstStyle>
          <a:p>
            <a:fld id="{8E0175C4-5CBB-44C2-B39A-9A0A97F8F6E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3B00EE6-4C9B-4743-BB4E-7EBBB828C1EF}" type="datetime5">
              <a:rPr lang="en-US" smtClean="0"/>
              <a:t>9-Feb-16</a:t>
            </a:fld>
            <a:endParaRPr lang="en-US"/>
          </a:p>
        </p:txBody>
      </p:sp>
      <p:sp>
        <p:nvSpPr>
          <p:cNvPr id="6" name="Footer Placeholder 5"/>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7" name="Slide Number Placeholder 6"/>
          <p:cNvSpPr>
            <a:spLocks noGrp="1"/>
          </p:cNvSpPr>
          <p:nvPr>
            <p:ph type="sldNum" sz="quarter" idx="12"/>
          </p:nvPr>
        </p:nvSpPr>
        <p:spPr/>
        <p:txBody>
          <a:bodyPr/>
          <a:lstStyle>
            <a:lvl1pPr>
              <a:defRPr/>
            </a:lvl1pPr>
          </a:lstStyle>
          <a:p>
            <a:fld id="{C0953061-03A8-478F-A817-BEBADB2071F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1B35816-6DE4-4D3C-8F3F-14DCFEAA12AF}" type="datetime5">
              <a:rPr lang="en-US" smtClean="0"/>
              <a:t>9-Feb-16</a:t>
            </a:fld>
            <a:endParaRPr lang="en-US"/>
          </a:p>
        </p:txBody>
      </p:sp>
      <p:sp>
        <p:nvSpPr>
          <p:cNvPr id="5" name="Footer Placeholder 4"/>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6" name="Slide Number Placeholder 5"/>
          <p:cNvSpPr>
            <a:spLocks noGrp="1"/>
          </p:cNvSpPr>
          <p:nvPr>
            <p:ph type="sldNum" sz="quarter" idx="12"/>
          </p:nvPr>
        </p:nvSpPr>
        <p:spPr/>
        <p:txBody>
          <a:bodyPr/>
          <a:lstStyle>
            <a:lvl1pPr>
              <a:defRPr/>
            </a:lvl1pPr>
          </a:lstStyle>
          <a:p>
            <a:fld id="{6E33B003-9C04-4439-A9F5-04947BDDACB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B4872AE-C337-478D-8CD7-0654A4EF2DB8}" type="datetime5">
              <a:rPr lang="en-US" smtClean="0"/>
              <a:t>9-Feb-16</a:t>
            </a:fld>
            <a:endParaRPr lang="en-US"/>
          </a:p>
        </p:txBody>
      </p:sp>
      <p:sp>
        <p:nvSpPr>
          <p:cNvPr id="5" name="Footer Placeholder 4"/>
          <p:cNvSpPr>
            <a:spLocks noGrp="1"/>
          </p:cNvSpPr>
          <p:nvPr>
            <p:ph type="ftr" sz="quarter" idx="11"/>
          </p:nvPr>
        </p:nvSpPr>
        <p:spPr/>
        <p:txBody>
          <a:bodyPr/>
          <a:lstStyle>
            <a:lvl1pPr>
              <a:defRPr/>
            </a:lvl1pPr>
          </a:lstStyle>
          <a:p>
            <a:r>
              <a:rPr lang="en-US" smtClean="0"/>
              <a:t>Distributed Computing through Combinatorial Topology</a:t>
            </a:r>
            <a:endParaRPr lang="en-US"/>
          </a:p>
        </p:txBody>
      </p:sp>
      <p:sp>
        <p:nvSpPr>
          <p:cNvPr id="6" name="Slide Number Placeholder 5"/>
          <p:cNvSpPr>
            <a:spLocks noGrp="1"/>
          </p:cNvSpPr>
          <p:nvPr>
            <p:ph type="sldNum" sz="quarter" idx="12"/>
          </p:nvPr>
        </p:nvSpPr>
        <p:spPr/>
        <p:txBody>
          <a:bodyPr/>
          <a:lstStyle>
            <a:lvl1pPr>
              <a:defRPr/>
            </a:lvl1pPr>
          </a:lstStyle>
          <a:p>
            <a:fld id="{007CFFBD-B6E8-4335-97AB-07EFC109060A}"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fld id="{22675959-10E3-47C5-8E7A-95F43946E56A}" type="datetime5">
              <a:rPr lang="en-US" smtClean="0"/>
              <a:t>9-Feb-16</a:t>
            </a:fld>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r>
              <a:rPr lang="en-US" smtClean="0"/>
              <a:t>Distributed Computing through Combinatorial Topology</a:t>
            </a: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AD43621-E57E-4485-88D3-AEAA25779B2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latin typeface="Arial" pitchFamily="34" charset="0"/>
                <a:cs typeface="Arial" pitchFamily="34" charset="0"/>
              </a:defRPr>
            </a:lvl1pPr>
          </a:lstStyle>
          <a:p>
            <a:fld id="{2959632D-2460-4575-B806-371CC1D0E3E1}" type="datetime5">
              <a:rPr lang="en-US" smtClean="0"/>
              <a:t>9-Feb-16</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cs typeface="Arial" pitchFamily="34" charset="0"/>
              </a:defRPr>
            </a:lvl1pPr>
          </a:lstStyle>
          <a:p>
            <a:r>
              <a:rPr lang="en-US" smtClean="0"/>
              <a:t>Distributed Computing through Combinatorial Topology</a:t>
            </a: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pitchFamily="34" charset="0"/>
                <a:cs typeface="Arial" pitchFamily="34" charset="0"/>
              </a:defRPr>
            </a:lvl1pPr>
          </a:lstStyle>
          <a:p>
            <a:fld id="{532C375A-7E56-4213-9496-F32FC25606B7}" type="slidenum">
              <a:rPr lang="en-US" smtClean="0"/>
              <a:pPr/>
              <a:t>‹#›</a:t>
            </a:fld>
            <a:endParaRPr lang="en-US"/>
          </a:p>
        </p:txBody>
      </p:sp>
      <p:pic>
        <p:nvPicPr>
          <p:cNvPr id="7" name="Picture 2" descr="http://ecx.images-amazon.com/images/I/51jtNBvavPL.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2085" y="5683162"/>
            <a:ext cx="790381" cy="97337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dt="0"/>
  <p:txStyles>
    <p:titleStyle>
      <a:lvl1pPr algn="ctr" rtl="0" eaLnBrk="0" fontAlgn="base" hangingPunct="0">
        <a:spcBef>
          <a:spcPct val="0"/>
        </a:spcBef>
        <a:spcAft>
          <a:spcPct val="0"/>
        </a:spcAft>
        <a:defRPr sz="4400">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0000FF"/>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0000FF"/>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0000FF"/>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0000FF"/>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0000FF"/>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8.wmf"/></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noFill/>
            <a:miter lim="800000"/>
            <a:headEnd/>
            <a:tailEnd/>
          </a:ln>
        </p:spPr>
      </p:pic>
      <p:pic>
        <p:nvPicPr>
          <p:cNvPr id="5123" name="Picture 3" descr="magic"/>
          <p:cNvPicPr>
            <a:picLocks noChangeAspect="1" noChangeArrowheads="1"/>
          </p:cNvPicPr>
          <p:nvPr/>
        </p:nvPicPr>
        <p:blipFill>
          <a:blip r:embed="rId4" cstate="print"/>
          <a:srcRect/>
          <a:stretch>
            <a:fillRect/>
          </a:stretch>
        </p:blipFill>
        <p:spPr bwMode="auto">
          <a:xfrm>
            <a:off x="2540000" y="2540000"/>
            <a:ext cx="127000" cy="127000"/>
          </a:xfrm>
          <a:prstGeom prst="rect">
            <a:avLst/>
          </a:prstGeom>
          <a:noFill/>
          <a:ln w="9525">
            <a:noFill/>
            <a:miter lim="800000"/>
            <a:headEnd/>
            <a:tailEnd/>
          </a:ln>
        </p:spPr>
      </p:pic>
      <p:sp>
        <p:nvSpPr>
          <p:cNvPr id="5124" name="Rectangle 4"/>
          <p:cNvSpPr>
            <a:spLocks noGrp="1" noChangeArrowheads="1"/>
          </p:cNvSpPr>
          <p:nvPr>
            <p:ph type="ctrTitle" idx="4294967295"/>
          </p:nvPr>
        </p:nvSpPr>
        <p:spPr>
          <a:xfrm>
            <a:off x="685800" y="292100"/>
            <a:ext cx="7772400" cy="1143000"/>
          </a:xfrm>
        </p:spPr>
        <p:txBody>
          <a:bodyPr/>
          <a:lstStyle/>
          <a:p>
            <a:r>
              <a:rPr lang="en-US" altLang="en-US" dirty="0" smtClean="0"/>
              <a:t>Colorless Wait-Free Computation</a:t>
            </a:r>
            <a:endParaRPr lang="en-US" dirty="0"/>
          </a:p>
        </p:txBody>
      </p:sp>
      <p:sp>
        <p:nvSpPr>
          <p:cNvPr id="5126" name="Rectangle 6"/>
          <p:cNvSpPr>
            <a:spLocks noChangeArrowheads="1"/>
          </p:cNvSpPr>
          <p:nvPr/>
        </p:nvSpPr>
        <p:spPr bwMode="auto">
          <a:xfrm>
            <a:off x="392113" y="5586531"/>
            <a:ext cx="1509712" cy="1087224"/>
          </a:xfrm>
          <a:prstGeom prst="rect">
            <a:avLst/>
          </a:prstGeom>
          <a:solidFill>
            <a:schemeClr val="bg1"/>
          </a:solidFill>
          <a:ln w="9525">
            <a:noFill/>
            <a:miter lim="800000"/>
            <a:headEnd/>
            <a:tailEnd/>
          </a:ln>
        </p:spPr>
        <p:txBody>
          <a:bodyPr wrap="none" anchor="ctr"/>
          <a:lstStyle/>
          <a:p>
            <a:pPr algn="r" eaLnBrk="0" hangingPunct="0"/>
            <a:endParaRPr lang="en-US" sz="4400" b="1" dirty="0">
              <a:solidFill>
                <a:srgbClr val="0000FF"/>
              </a:solidFill>
              <a:latin typeface="Arial" pitchFamily="34" charset="0"/>
            </a:endParaRPr>
          </a:p>
        </p:txBody>
      </p:sp>
      <p:sp>
        <p:nvSpPr>
          <p:cNvPr id="9" name="TextBox 8"/>
          <p:cNvSpPr txBox="1"/>
          <p:nvPr>
            <p:custDataLst>
              <p:tags r:id="rId1"/>
            </p:custDataLst>
          </p:nvPr>
        </p:nvSpPr>
        <p:spPr>
          <a:xfrm>
            <a:off x="0" y="7112000"/>
            <a:ext cx="9144000" cy="2123658"/>
          </a:xfrm>
          <a:prstGeom prst="rect">
            <a:avLst/>
          </a:prstGeom>
          <a:noFill/>
        </p:spPr>
        <p:txBody>
          <a:bodyPr vert="horz" rtlCol="0">
            <a:spAutoFit/>
          </a:bodyPr>
          <a:lstStyle/>
          <a:p>
            <a:r>
              <a:rPr lang="en-US" dirty="0" err="1" smtClean="0">
                <a:latin typeface="Arial" pitchFamily="34" charset="0"/>
              </a:rPr>
              <a:t>TexPoint</a:t>
            </a:r>
            <a:r>
              <a:rPr lang="en-US" dirty="0" smtClean="0">
                <a:latin typeface="Arial" pitchFamily="34" charset="0"/>
              </a:rPr>
              <a:t> fonts used in EMF. </a:t>
            </a:r>
          </a:p>
          <a:p>
            <a:r>
              <a:rPr lang="en-US" dirty="0" smtClean="0">
                <a:latin typeface="Arial" pitchFamily="34" charset="0"/>
              </a:rPr>
              <a:t>Read the </a:t>
            </a:r>
            <a:r>
              <a:rPr lang="en-US" dirty="0" err="1" smtClean="0">
                <a:latin typeface="Arial" pitchFamily="34" charset="0"/>
              </a:rPr>
              <a:t>TexPoint</a:t>
            </a:r>
            <a:r>
              <a:rPr lang="en-US" dirty="0" smtClean="0">
                <a:latin typeface="Arial" pitchFamily="34" charset="0"/>
              </a:rPr>
              <a:t> manual before you delete this box.: </a:t>
            </a:r>
            <a:r>
              <a:rPr lang="en-US" dirty="0" smtClean="0">
                <a:latin typeface="CMR10"/>
              </a:rPr>
              <a:t>A</a:t>
            </a:r>
            <a:r>
              <a:rPr lang="en-US" dirty="0" smtClean="0">
                <a:latin typeface="CMSY10ORIG"/>
              </a:rPr>
              <a:t>A</a:t>
            </a:r>
            <a:r>
              <a:rPr lang="en-US" dirty="0" smtClean="0">
                <a:latin typeface="CMMI10"/>
              </a:rPr>
              <a:t>A</a:t>
            </a:r>
            <a:r>
              <a:rPr lang="en-US" dirty="0" smtClean="0">
                <a:latin typeface="CMMI7"/>
              </a:rPr>
              <a:t>A</a:t>
            </a:r>
            <a:endParaRPr lang="en-US" dirty="0">
              <a:latin typeface="Arial" pitchFamily="34" charset="0"/>
            </a:endParaRPr>
          </a:p>
        </p:txBody>
      </p:sp>
      <p:pic>
        <p:nvPicPr>
          <p:cNvPr id="196610" name="Picture 2" descr="http://ecx.images-amazon.com/images/I/51jtNBvavPL._SY300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9950" y="1588770"/>
            <a:ext cx="2324100" cy="2857500"/>
          </a:xfrm>
          <a:prstGeom prst="rect">
            <a:avLst/>
          </a:prstGeom>
          <a:noFill/>
          <a:extLst>
            <a:ext uri="{909E8E84-426E-40DD-AFC4-6F175D3DCCD1}">
              <a14:hiddenFill xmlns:a14="http://schemas.microsoft.com/office/drawing/2010/main">
                <a:solidFill>
                  <a:srgbClr val="FFFFFF"/>
                </a:solidFill>
              </a14:hiddenFill>
            </a:ext>
          </a:extLst>
        </p:spPr>
      </p:pic>
      <p:sp>
        <p:nvSpPr>
          <p:cNvPr id="5125" name="Rectangle 5"/>
          <p:cNvSpPr>
            <a:spLocks noGrp="1" noChangeArrowheads="1"/>
          </p:cNvSpPr>
          <p:nvPr>
            <p:ph type="subTitle" idx="4294967295"/>
          </p:nvPr>
        </p:nvSpPr>
        <p:spPr>
          <a:xfrm>
            <a:off x="27296" y="4754178"/>
            <a:ext cx="9089408" cy="1927225"/>
          </a:xfrm>
        </p:spPr>
        <p:txBody>
          <a:bodyPr/>
          <a:lstStyle/>
          <a:p>
            <a:pPr marL="0" indent="0" algn="ctr">
              <a:lnSpc>
                <a:spcPct val="80000"/>
              </a:lnSpc>
              <a:buFontTx/>
              <a:buNone/>
            </a:pPr>
            <a:r>
              <a:rPr lang="en-US" sz="2400" dirty="0">
                <a:solidFill>
                  <a:srgbClr val="7030A0"/>
                </a:solidFill>
              </a:rPr>
              <a:t>Companion slides </a:t>
            </a:r>
            <a:r>
              <a:rPr lang="en-US" sz="2400" dirty="0" smtClean="0">
                <a:solidFill>
                  <a:srgbClr val="7030A0"/>
                </a:solidFill>
              </a:rPr>
              <a:t>for</a:t>
            </a:r>
          </a:p>
          <a:p>
            <a:pPr marL="0" indent="0" algn="ctr">
              <a:lnSpc>
                <a:spcPct val="80000"/>
              </a:lnSpc>
              <a:buFontTx/>
              <a:buNone/>
            </a:pPr>
            <a:r>
              <a:rPr lang="en-US" sz="2800" dirty="0" smtClean="0"/>
              <a:t>Distributed Computing</a:t>
            </a:r>
          </a:p>
          <a:p>
            <a:pPr marL="0" indent="0" algn="ctr">
              <a:lnSpc>
                <a:spcPct val="80000"/>
              </a:lnSpc>
              <a:buFontTx/>
              <a:buNone/>
            </a:pPr>
            <a:r>
              <a:rPr lang="en-US" sz="2800" dirty="0" smtClean="0"/>
              <a:t>Through </a:t>
            </a:r>
            <a:r>
              <a:rPr lang="en-US" sz="2800" dirty="0"/>
              <a:t>Combinatorial Topology</a:t>
            </a:r>
          </a:p>
          <a:p>
            <a:pPr marL="0" indent="0" algn="ctr">
              <a:lnSpc>
                <a:spcPct val="80000"/>
              </a:lnSpc>
              <a:buFontTx/>
              <a:buNone/>
            </a:pPr>
            <a:r>
              <a:rPr lang="en-US" sz="2400" dirty="0" smtClean="0">
                <a:solidFill>
                  <a:srgbClr val="7030A0"/>
                </a:solidFill>
              </a:rPr>
              <a:t>Maurice </a:t>
            </a:r>
            <a:r>
              <a:rPr lang="en-US" sz="2400" dirty="0">
                <a:solidFill>
                  <a:srgbClr val="7030A0"/>
                </a:solidFill>
              </a:rPr>
              <a:t>Herlihy </a:t>
            </a:r>
            <a:r>
              <a:rPr lang="en-US" sz="2400" dirty="0" smtClean="0">
                <a:solidFill>
                  <a:srgbClr val="7030A0"/>
                </a:solidFill>
              </a:rPr>
              <a:t>&amp; Dmitry </a:t>
            </a:r>
            <a:r>
              <a:rPr lang="en-US" sz="2400" dirty="0" err="1" smtClean="0">
                <a:solidFill>
                  <a:srgbClr val="7030A0"/>
                </a:solidFill>
              </a:rPr>
              <a:t>Kozlov</a:t>
            </a:r>
            <a:r>
              <a:rPr lang="en-US" sz="2400" dirty="0" smtClean="0">
                <a:solidFill>
                  <a:srgbClr val="7030A0"/>
                </a:solidFill>
              </a:rPr>
              <a:t> &amp; Sergio </a:t>
            </a:r>
            <a:r>
              <a:rPr lang="en-US" sz="2400" dirty="0" err="1" smtClean="0">
                <a:solidFill>
                  <a:srgbClr val="7030A0"/>
                </a:solidFill>
              </a:rPr>
              <a:t>Rajsbaum</a:t>
            </a:r>
            <a:endParaRPr lang="en-US" sz="2400" dirty="0">
              <a:solidFill>
                <a:schemeClr val="hlink"/>
              </a:solidFill>
            </a:endParaRPr>
          </a:p>
        </p:txBody>
      </p:sp>
      <p:sp>
        <p:nvSpPr>
          <p:cNvPr id="5" name="Footer Placeholder 4"/>
          <p:cNvSpPr>
            <a:spLocks noGrp="1"/>
          </p:cNvSpPr>
          <p:nvPr>
            <p:ph type="ftr" sz="quarter" idx="4294967295"/>
          </p:nvPr>
        </p:nvSpPr>
        <p:spPr>
          <a:xfrm>
            <a:off x="3124200" y="6248400"/>
            <a:ext cx="2895600" cy="457200"/>
          </a:xfrm>
          <a:prstGeom prst="rect">
            <a:avLst/>
          </a:prstGeo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3" name="Slide Number Placeholder 2"/>
          <p:cNvSpPr>
            <a:spLocks noGrp="1"/>
          </p:cNvSpPr>
          <p:nvPr>
            <p:ph type="sldNum" sz="quarter" idx="12"/>
          </p:nvPr>
        </p:nvSpPr>
        <p:spPr/>
        <p:txBody>
          <a:bodyPr/>
          <a:lstStyle/>
          <a:p>
            <a:fld id="{9380F6C7-BF34-4D15-B948-1AE357C77E8F}" type="slidenum">
              <a:rPr lang="en-US" smtClean="0"/>
              <a:pPr/>
              <a:t>1</a:t>
            </a:fld>
            <a:endParaRPr lang="en-US"/>
          </a:p>
        </p:txBody>
      </p:sp>
    </p:spTree>
    <p:extLst>
      <p:ext uri="{BB962C8B-B14F-4D97-AF65-F5344CB8AC3E}">
        <p14:creationId xmlns:p14="http://schemas.microsoft.com/office/powerpoint/2010/main" val="2990443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4"/>
          <p:cNvSpPr>
            <a:spLocks noGrp="1" noChangeArrowheads="1"/>
          </p:cNvSpPr>
          <p:nvPr>
            <p:ph type="title"/>
          </p:nvPr>
        </p:nvSpPr>
        <p:spPr/>
        <p:txBody>
          <a:bodyPr/>
          <a:lstStyle/>
          <a:p>
            <a:r>
              <a:rPr lang="en-US" dirty="0" smtClean="0"/>
              <a:t>Colorless Tasks</a:t>
            </a:r>
          </a:p>
        </p:txBody>
      </p:sp>
      <p:sp>
        <p:nvSpPr>
          <p:cNvPr id="31748" name="AutoShape 2"/>
          <p:cNvSpPr>
            <a:spLocks noChangeArrowheads="1"/>
          </p:cNvSpPr>
          <p:nvPr/>
        </p:nvSpPr>
        <p:spPr bwMode="auto">
          <a:xfrm>
            <a:off x="3490913" y="1890713"/>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latin typeface="Arial" pitchFamily="34" charset="0"/>
              <a:cs typeface="Arial" pitchFamily="34" charset="0"/>
            </a:endParaRPr>
          </a:p>
        </p:txBody>
      </p:sp>
      <p:sp>
        <p:nvSpPr>
          <p:cNvPr id="31749" name="AutoShape 3"/>
          <p:cNvSpPr>
            <a:spLocks noChangeArrowheads="1"/>
          </p:cNvSpPr>
          <p:nvPr/>
        </p:nvSpPr>
        <p:spPr bwMode="auto">
          <a:xfrm>
            <a:off x="2209800" y="381000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p>
        </p:txBody>
      </p:sp>
      <p:sp>
        <p:nvSpPr>
          <p:cNvPr id="31751" name="AutoShape 38"/>
          <p:cNvSpPr>
            <a:spLocks noChangeArrowheads="1"/>
          </p:cNvSpPr>
          <p:nvPr/>
        </p:nvSpPr>
        <p:spPr bwMode="auto">
          <a:xfrm>
            <a:off x="566738" y="179705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p>
        </p:txBody>
      </p:sp>
      <p:grpSp>
        <p:nvGrpSpPr>
          <p:cNvPr id="3" name="Group 39"/>
          <p:cNvGrpSpPr>
            <a:grpSpLocks/>
          </p:cNvGrpSpPr>
          <p:nvPr/>
        </p:nvGrpSpPr>
        <p:grpSpPr bwMode="auto">
          <a:xfrm>
            <a:off x="3998913" y="4551363"/>
            <a:ext cx="1146175" cy="1000125"/>
            <a:chOff x="1043" y="2546"/>
            <a:chExt cx="869" cy="740"/>
          </a:xfrm>
        </p:grpSpPr>
        <p:sp>
          <p:nvSpPr>
            <p:cNvPr id="31776" name="Freeform 40"/>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7" name="Freeform 41"/>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8" name="Freeform 42"/>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9" name="Freeform 43"/>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0" name="AutoShape 44"/>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p>
          </p:txBody>
        </p:sp>
        <p:sp>
          <p:nvSpPr>
            <p:cNvPr id="31781" name="Rectangle 45"/>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p>
          </p:txBody>
        </p:sp>
        <p:sp>
          <p:nvSpPr>
            <p:cNvPr id="31782" name="Freeform 46"/>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3" name="Freeform 47"/>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grpSp>
      <p:sp>
        <p:nvSpPr>
          <p:cNvPr id="31753" name="AutoShape 48"/>
          <p:cNvSpPr>
            <a:spLocks noChangeArrowheads="1"/>
          </p:cNvSpPr>
          <p:nvPr/>
        </p:nvSpPr>
        <p:spPr bwMode="auto">
          <a:xfrm>
            <a:off x="409575" y="1479550"/>
            <a:ext cx="1981200" cy="106680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r>
              <a:rPr lang="en-US" sz="4400" b="1">
                <a:solidFill>
                  <a:srgbClr val="FF0000"/>
                </a:solidFill>
                <a:latin typeface="Arial" pitchFamily="34" charset="0"/>
                <a:cs typeface="Arial" pitchFamily="34" charset="0"/>
              </a:rPr>
              <a:t>32</a:t>
            </a:r>
          </a:p>
        </p:txBody>
      </p:sp>
      <p:sp>
        <p:nvSpPr>
          <p:cNvPr id="31754" name="AutoShape 49"/>
          <p:cNvSpPr>
            <a:spLocks noChangeArrowheads="1"/>
          </p:cNvSpPr>
          <p:nvPr/>
        </p:nvSpPr>
        <p:spPr bwMode="auto">
          <a:xfrm>
            <a:off x="6591300" y="1389063"/>
            <a:ext cx="1981200" cy="1066800"/>
          </a:xfrm>
          <a:prstGeom prst="cloudCallout">
            <a:avLst>
              <a:gd name="adj1" fmla="val -35977"/>
              <a:gd name="adj2" fmla="val 93306"/>
            </a:avLst>
          </a:prstGeom>
          <a:solidFill>
            <a:schemeClr val="bg1">
              <a:alpha val="70195"/>
            </a:schemeClr>
          </a:solidFill>
          <a:ln w="38100">
            <a:solidFill>
              <a:srgbClr val="00FF99"/>
            </a:solidFill>
            <a:round/>
            <a:headEnd/>
            <a:tailEnd/>
          </a:ln>
        </p:spPr>
        <p:txBody>
          <a:bodyPr anchor="ctr"/>
          <a:lstStyle/>
          <a:p>
            <a:r>
              <a:rPr lang="en-US" sz="4400" b="1">
                <a:solidFill>
                  <a:srgbClr val="33CC33"/>
                </a:solidFill>
                <a:latin typeface="Arial" pitchFamily="34" charset="0"/>
                <a:cs typeface="Arial" pitchFamily="34" charset="0"/>
              </a:rPr>
              <a:t>19</a:t>
            </a:r>
          </a:p>
        </p:txBody>
      </p:sp>
      <p:grpSp>
        <p:nvGrpSpPr>
          <p:cNvPr id="4" name="Group 50"/>
          <p:cNvGrpSpPr>
            <a:grpSpLocks/>
          </p:cNvGrpSpPr>
          <p:nvPr/>
        </p:nvGrpSpPr>
        <p:grpSpPr bwMode="auto">
          <a:xfrm>
            <a:off x="1879600" y="2784475"/>
            <a:ext cx="1447800" cy="1295400"/>
            <a:chOff x="3168" y="1824"/>
            <a:chExt cx="912" cy="816"/>
          </a:xfrm>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5" name="Group 60"/>
          <p:cNvGrpSpPr>
            <a:grpSpLocks/>
          </p:cNvGrpSpPr>
          <p:nvPr/>
        </p:nvGrpSpPr>
        <p:grpSpPr bwMode="auto">
          <a:xfrm flipH="1">
            <a:off x="5165725" y="2786063"/>
            <a:ext cx="1447800" cy="1295400"/>
            <a:chOff x="3168" y="1824"/>
            <a:chExt cx="912" cy="816"/>
          </a:xfrm>
        </p:grpSpPr>
        <p:sp>
          <p:nvSpPr>
            <p:cNvPr id="31758"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59"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0"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1"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2"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3"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4"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5"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6"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31757" name="AutoShape 70"/>
          <p:cNvSpPr>
            <a:spLocks noChangeArrowheads="1"/>
          </p:cNvSpPr>
          <p:nvPr/>
        </p:nvSpPr>
        <p:spPr bwMode="auto">
          <a:xfrm>
            <a:off x="5881688" y="4092575"/>
            <a:ext cx="1981200" cy="1066800"/>
          </a:xfrm>
          <a:prstGeom prst="cloudCallout">
            <a:avLst>
              <a:gd name="adj1" fmla="val -73079"/>
              <a:gd name="adj2" fmla="val 43454"/>
            </a:avLst>
          </a:prstGeom>
          <a:solidFill>
            <a:schemeClr val="bg1"/>
          </a:solidFill>
          <a:ln w="38100">
            <a:solidFill>
              <a:srgbClr val="9966FF"/>
            </a:solidFill>
            <a:round/>
            <a:headEnd/>
            <a:tailEnd/>
          </a:ln>
        </p:spPr>
        <p:txBody>
          <a:bodyPr anchor="ctr"/>
          <a:lstStyle/>
          <a:p>
            <a:r>
              <a:rPr lang="en-US" sz="4400" b="1">
                <a:solidFill>
                  <a:srgbClr val="9966FF"/>
                </a:solidFill>
                <a:latin typeface="Arial" pitchFamily="34" charset="0"/>
                <a:cs typeface="Arial" pitchFamily="34" charset="0"/>
              </a:rPr>
              <a:t>21</a:t>
            </a:r>
          </a:p>
        </p:txBody>
      </p:sp>
      <p:sp>
        <p:nvSpPr>
          <p:cNvPr id="39" name="Date Placeholder 2"/>
          <p:cNvSpPr>
            <a:spLocks noGrp="1"/>
          </p:cNvSpPr>
          <p:nvPr>
            <p:ph type="dt" sz="half" idx="10"/>
          </p:nvPr>
        </p:nvSpPr>
        <p:spPr>
          <a:xfrm>
            <a:off x="838200" y="6400800"/>
            <a:ext cx="1905000" cy="457200"/>
          </a:xfrm>
        </p:spPr>
        <p:txBody>
          <a:bodyPr/>
          <a:lstStyle/>
          <a:p>
            <a:fld id="{4E8BDBEA-5ABB-4842-80BE-9E94F4C3D640}" type="datetime5">
              <a:rPr lang="en-US"/>
              <a:pPr/>
              <a:t>9-Feb-16</a:t>
            </a:fld>
            <a:endParaRPr lang="en-US" dirty="0"/>
          </a:p>
        </p:txBody>
      </p:sp>
      <p:sp>
        <p:nvSpPr>
          <p:cNvPr id="40" name="Slide Number Placeholder 4"/>
          <p:cNvSpPr txBox="1">
            <a:spLocks/>
          </p:cNvSpPr>
          <p:nvPr/>
        </p:nvSpPr>
        <p:spPr bwMode="auto">
          <a:xfrm>
            <a:off x="67056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64844EFD-EF4E-41CC-9CE0-1AB8DA1413EE}" type="slidenum">
              <a:rPr kumimoji="0" lang="en-US" sz="14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a:t>
            </a:fld>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81800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6615 0.00116 C 0.10244 -0.01204 0.22119 -0.07778 0.28403 -0.07847 C 0.34688 -0.07917 0.41042 -0.01898 0.44358 -0.00324 " pathEditMode="relative" rAng="0" ptsTypes="aaa">
                                      <p:cBhvr>
                                        <p:cTn id="6" dur="2000" fill="hold"/>
                                        <p:tgtEl>
                                          <p:spTgt spid="31753"/>
                                        </p:tgtEl>
                                        <p:attrNameLst>
                                          <p:attrName>ppt_x</p:attrName>
                                          <p:attrName>ppt_y</p:attrName>
                                        </p:attrNameLst>
                                      </p:cBhvr>
                                      <p:rCtr x="18900" y="-4000"/>
                                    </p:animMotion>
                                  </p:childTnLst>
                                </p:cTn>
                              </p:par>
                              <p:par>
                                <p:cTn id="7" presetID="0" presetClass="path" presetSubtype="0" accel="50000" decel="50000" fill="hold" grpId="0" nodeType="withEffect">
                                  <p:stCondLst>
                                    <p:cond delay="0"/>
                                  </p:stCondLst>
                                  <p:childTnLst>
                                    <p:animMotion origin="layout" path="M 0.00312 0.07871 C 0.04583 0.14491 0.1085 0.23357 0.07413 0.27662 C 0.03975 0.31968 -0.14549 0.32431 -0.2033 0.33681 " pathEditMode="relative" rAng="0" ptsTypes="aaa">
                                      <p:cBhvr>
                                        <p:cTn id="8" dur="2000" fill="hold"/>
                                        <p:tgtEl>
                                          <p:spTgt spid="31754"/>
                                        </p:tgtEl>
                                        <p:attrNameLst>
                                          <p:attrName>ppt_x</p:attrName>
                                          <p:attrName>ppt_y</p:attrName>
                                        </p:attrNameLst>
                                      </p:cBhvr>
                                      <p:rCtr x="-5100" y="12900"/>
                                    </p:animMotion>
                                  </p:childTnLst>
                                </p:cTn>
                              </p:par>
                              <p:par>
                                <p:cTn id="9" presetID="0" presetClass="path" presetSubtype="0" accel="50000" decel="50000" fill="hold" grpId="0" nodeType="withEffect">
                                  <p:stCondLst>
                                    <p:cond delay="0"/>
                                  </p:stCondLst>
                                  <p:childTnLst>
                                    <p:animMotion origin="layout" path="M -0.12569 -0.05741 C -0.19861 -0.00996 -0.31736 0.02245 -0.3434 -0.01204 C -0.36944 -0.04653 -0.29496 -0.21135 -0.28229 -0.26389 " pathEditMode="relative" rAng="0" ptsTypes="aaa">
                                      <p:cBhvr>
                                        <p:cTn id="10" dur="2000" fill="hold"/>
                                        <p:tgtEl>
                                          <p:spTgt spid="31757"/>
                                        </p:tgtEl>
                                        <p:attrNameLst>
                                          <p:attrName>ppt_x</p:attrName>
                                          <p:attrName>ppt_y</p:attrName>
                                        </p:attrNameLst>
                                      </p:cBhvr>
                                      <p:rCtr x="-12200" y="-6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3" grpId="0" animBg="1"/>
      <p:bldP spid="31754" grpId="0" animBg="1"/>
      <p:bldP spid="3175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4"/>
          <p:cNvSpPr>
            <a:spLocks noGrp="1" noChangeArrowheads="1"/>
          </p:cNvSpPr>
          <p:nvPr>
            <p:ph type="title"/>
          </p:nvPr>
        </p:nvSpPr>
        <p:spPr/>
        <p:txBody>
          <a:bodyPr/>
          <a:lstStyle/>
          <a:p>
            <a:r>
              <a:rPr lang="en-US" dirty="0" smtClean="0"/>
              <a:t>Colorless Tasks</a:t>
            </a:r>
          </a:p>
        </p:txBody>
      </p:sp>
      <p:sp>
        <p:nvSpPr>
          <p:cNvPr id="31748" name="AutoShape 2"/>
          <p:cNvSpPr>
            <a:spLocks noChangeArrowheads="1"/>
          </p:cNvSpPr>
          <p:nvPr/>
        </p:nvSpPr>
        <p:spPr bwMode="auto">
          <a:xfrm>
            <a:off x="3490913" y="1890713"/>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latin typeface="Arial" pitchFamily="34" charset="0"/>
              <a:cs typeface="Arial" pitchFamily="34" charset="0"/>
            </a:endParaRPr>
          </a:p>
        </p:txBody>
      </p:sp>
      <p:sp>
        <p:nvSpPr>
          <p:cNvPr id="31749" name="AutoShape 3"/>
          <p:cNvSpPr>
            <a:spLocks noChangeArrowheads="1"/>
          </p:cNvSpPr>
          <p:nvPr/>
        </p:nvSpPr>
        <p:spPr bwMode="auto">
          <a:xfrm>
            <a:off x="2209800" y="381000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p>
        </p:txBody>
      </p:sp>
      <p:sp>
        <p:nvSpPr>
          <p:cNvPr id="31751" name="AutoShape 38"/>
          <p:cNvSpPr>
            <a:spLocks noChangeArrowheads="1"/>
          </p:cNvSpPr>
          <p:nvPr/>
        </p:nvSpPr>
        <p:spPr bwMode="auto">
          <a:xfrm>
            <a:off x="566738" y="179705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p>
        </p:txBody>
      </p:sp>
      <p:grpSp>
        <p:nvGrpSpPr>
          <p:cNvPr id="2" name="Group 39"/>
          <p:cNvGrpSpPr>
            <a:grpSpLocks/>
          </p:cNvGrpSpPr>
          <p:nvPr/>
        </p:nvGrpSpPr>
        <p:grpSpPr bwMode="auto">
          <a:xfrm>
            <a:off x="3998913" y="4551363"/>
            <a:ext cx="1146175" cy="1000125"/>
            <a:chOff x="1043" y="2546"/>
            <a:chExt cx="869" cy="740"/>
          </a:xfrm>
        </p:grpSpPr>
        <p:sp>
          <p:nvSpPr>
            <p:cNvPr id="31776" name="Freeform 40"/>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7" name="Freeform 41"/>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8" name="Freeform 42"/>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9" name="Freeform 43"/>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0" name="AutoShape 44"/>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p>
          </p:txBody>
        </p:sp>
        <p:sp>
          <p:nvSpPr>
            <p:cNvPr id="31781" name="Rectangle 45"/>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p>
          </p:txBody>
        </p:sp>
        <p:sp>
          <p:nvSpPr>
            <p:cNvPr id="31782" name="Freeform 46"/>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3" name="Freeform 47"/>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grpSp>
      <p:sp>
        <p:nvSpPr>
          <p:cNvPr id="31753" name="AutoShape 48"/>
          <p:cNvSpPr>
            <a:spLocks noChangeArrowheads="1"/>
          </p:cNvSpPr>
          <p:nvPr/>
        </p:nvSpPr>
        <p:spPr bwMode="auto">
          <a:xfrm>
            <a:off x="409575" y="1479550"/>
            <a:ext cx="1981200" cy="106680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r>
              <a:rPr lang="en-US" sz="4400" b="1">
                <a:solidFill>
                  <a:srgbClr val="FF0000"/>
                </a:solidFill>
                <a:latin typeface="Arial" pitchFamily="34" charset="0"/>
                <a:cs typeface="Arial" pitchFamily="34" charset="0"/>
              </a:rPr>
              <a:t>32</a:t>
            </a:r>
          </a:p>
        </p:txBody>
      </p:sp>
      <p:sp>
        <p:nvSpPr>
          <p:cNvPr id="31754" name="AutoShape 49"/>
          <p:cNvSpPr>
            <a:spLocks noChangeArrowheads="1"/>
          </p:cNvSpPr>
          <p:nvPr/>
        </p:nvSpPr>
        <p:spPr bwMode="auto">
          <a:xfrm>
            <a:off x="6591300" y="1389063"/>
            <a:ext cx="1981200" cy="1066800"/>
          </a:xfrm>
          <a:prstGeom prst="cloudCallout">
            <a:avLst>
              <a:gd name="adj1" fmla="val -35977"/>
              <a:gd name="adj2" fmla="val 93306"/>
            </a:avLst>
          </a:prstGeom>
          <a:solidFill>
            <a:schemeClr val="bg1">
              <a:alpha val="70195"/>
            </a:schemeClr>
          </a:solidFill>
          <a:ln w="38100">
            <a:solidFill>
              <a:srgbClr val="00FF99"/>
            </a:solidFill>
            <a:round/>
            <a:headEnd/>
            <a:tailEnd/>
          </a:ln>
        </p:spPr>
        <p:txBody>
          <a:bodyPr anchor="ctr"/>
          <a:lstStyle/>
          <a:p>
            <a:r>
              <a:rPr lang="en-US" sz="4400" b="1">
                <a:solidFill>
                  <a:srgbClr val="33CC33"/>
                </a:solidFill>
                <a:latin typeface="Arial" pitchFamily="34" charset="0"/>
                <a:cs typeface="Arial" pitchFamily="34" charset="0"/>
              </a:rPr>
              <a:t>19</a:t>
            </a:r>
          </a:p>
        </p:txBody>
      </p:sp>
      <p:grpSp>
        <p:nvGrpSpPr>
          <p:cNvPr id="3" name="Group 50"/>
          <p:cNvGrpSpPr>
            <a:grpSpLocks/>
          </p:cNvGrpSpPr>
          <p:nvPr/>
        </p:nvGrpSpPr>
        <p:grpSpPr bwMode="auto">
          <a:xfrm>
            <a:off x="1879600" y="2784475"/>
            <a:ext cx="1447800" cy="1295400"/>
            <a:chOff x="3168" y="1824"/>
            <a:chExt cx="912" cy="816"/>
          </a:xfrm>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4" name="Group 60"/>
          <p:cNvGrpSpPr>
            <a:grpSpLocks/>
          </p:cNvGrpSpPr>
          <p:nvPr/>
        </p:nvGrpSpPr>
        <p:grpSpPr bwMode="auto">
          <a:xfrm flipH="1">
            <a:off x="5165725" y="2786063"/>
            <a:ext cx="1447800" cy="1295400"/>
            <a:chOff x="3168" y="1824"/>
            <a:chExt cx="912" cy="816"/>
          </a:xfrm>
        </p:grpSpPr>
        <p:sp>
          <p:nvSpPr>
            <p:cNvPr id="31758"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59"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0"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1"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2"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3"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4"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5"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6"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31757" name="AutoShape 70"/>
          <p:cNvSpPr>
            <a:spLocks noChangeArrowheads="1"/>
          </p:cNvSpPr>
          <p:nvPr/>
        </p:nvSpPr>
        <p:spPr bwMode="auto">
          <a:xfrm>
            <a:off x="5881688" y="4092575"/>
            <a:ext cx="1981200" cy="1066800"/>
          </a:xfrm>
          <a:prstGeom prst="cloudCallout">
            <a:avLst>
              <a:gd name="adj1" fmla="val -73079"/>
              <a:gd name="adj2" fmla="val 43454"/>
            </a:avLst>
          </a:prstGeom>
          <a:solidFill>
            <a:schemeClr val="bg1"/>
          </a:solidFill>
          <a:ln w="38100">
            <a:solidFill>
              <a:srgbClr val="9966FF"/>
            </a:solidFill>
            <a:round/>
            <a:headEnd/>
            <a:tailEnd/>
          </a:ln>
        </p:spPr>
        <p:txBody>
          <a:bodyPr anchor="ctr"/>
          <a:lstStyle/>
          <a:p>
            <a:r>
              <a:rPr lang="en-US" sz="4400" b="1">
                <a:solidFill>
                  <a:srgbClr val="9966FF"/>
                </a:solidFill>
                <a:latin typeface="Arial" pitchFamily="34" charset="0"/>
                <a:cs typeface="Arial" pitchFamily="34" charset="0"/>
              </a:rPr>
              <a:t>21</a:t>
            </a:r>
          </a:p>
        </p:txBody>
      </p:sp>
      <p:sp>
        <p:nvSpPr>
          <p:cNvPr id="39" name="Date Placeholder 2"/>
          <p:cNvSpPr>
            <a:spLocks noGrp="1"/>
          </p:cNvSpPr>
          <p:nvPr>
            <p:ph type="dt" sz="half" idx="10"/>
          </p:nvPr>
        </p:nvSpPr>
        <p:spPr>
          <a:xfrm>
            <a:off x="838200" y="6400800"/>
            <a:ext cx="1905000" cy="457200"/>
          </a:xfrm>
        </p:spPr>
        <p:txBody>
          <a:bodyPr/>
          <a:lstStyle/>
          <a:p>
            <a:fld id="{4E8BDBEA-5ABB-4842-80BE-9E94F4C3D640}" type="datetime5">
              <a:rPr lang="en-US"/>
              <a:pPr/>
              <a:t>9-Feb-16</a:t>
            </a:fld>
            <a:endParaRPr lang="en-US" dirty="0"/>
          </a:p>
        </p:txBody>
      </p:sp>
      <p:sp>
        <p:nvSpPr>
          <p:cNvPr id="40" name="Slide Number Placeholder 4"/>
          <p:cNvSpPr txBox="1">
            <a:spLocks/>
          </p:cNvSpPr>
          <p:nvPr/>
        </p:nvSpPr>
        <p:spPr bwMode="auto">
          <a:xfrm>
            <a:off x="67056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64844EFD-EF4E-41CC-9CE0-1AB8DA1413EE}" type="slidenum">
              <a:rPr kumimoji="0" lang="en-US" sz="14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a:t>
            </a:fld>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1" name="AutoShape 48"/>
          <p:cNvSpPr>
            <a:spLocks noChangeArrowheads="1"/>
          </p:cNvSpPr>
          <p:nvPr/>
        </p:nvSpPr>
        <p:spPr bwMode="auto">
          <a:xfrm>
            <a:off x="414495" y="1454974"/>
            <a:ext cx="1981200" cy="106680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r>
              <a:rPr lang="en-US" sz="4400" b="1">
                <a:solidFill>
                  <a:srgbClr val="FF0000"/>
                </a:solidFill>
                <a:latin typeface="Arial" pitchFamily="34" charset="0"/>
                <a:cs typeface="Arial" pitchFamily="34" charset="0"/>
              </a:rPr>
              <a:t>32</a:t>
            </a:r>
          </a:p>
        </p:txBody>
      </p:sp>
    </p:spTree>
    <p:extLst>
      <p:ext uri="{BB962C8B-B14F-4D97-AF65-F5344CB8AC3E}">
        <p14:creationId xmlns:p14="http://schemas.microsoft.com/office/powerpoint/2010/main" val="200261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6615 0.00116 C 0.10244 -0.01204 0.22119 -0.07778 0.28403 -0.07847 C 0.34688 -0.07917 0.41042 -0.01898 0.44358 -0.00324 " pathEditMode="relative" rAng="0" ptsTypes="aaa">
                                      <p:cBhvr>
                                        <p:cTn id="6" dur="2000" fill="hold"/>
                                        <p:tgtEl>
                                          <p:spTgt spid="31753"/>
                                        </p:tgtEl>
                                        <p:attrNameLst>
                                          <p:attrName>ppt_x</p:attrName>
                                          <p:attrName>ppt_y</p:attrName>
                                        </p:attrNameLst>
                                      </p:cBhvr>
                                      <p:rCtr x="18900" y="-4000"/>
                                    </p:animMotion>
                                  </p:childTnLst>
                                </p:cTn>
                              </p:par>
                              <p:par>
                                <p:cTn id="7" presetID="3" presetClass="exit" presetSubtype="10" fill="hold" grpId="0" nodeType="withEffect">
                                  <p:stCondLst>
                                    <p:cond delay="0"/>
                                  </p:stCondLst>
                                  <p:childTnLst>
                                    <p:animEffect transition="out" filter="blinds(horizontal)">
                                      <p:cBhvr>
                                        <p:cTn id="8" dur="500"/>
                                        <p:tgtEl>
                                          <p:spTgt spid="31754"/>
                                        </p:tgtEl>
                                      </p:cBhvr>
                                    </p:animEffect>
                                    <p:set>
                                      <p:cBhvr>
                                        <p:cTn id="9" dur="1" fill="hold">
                                          <p:stCondLst>
                                            <p:cond delay="499"/>
                                          </p:stCondLst>
                                        </p:cTn>
                                        <p:tgtEl>
                                          <p:spTgt spid="317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3" grpId="0" animBg="1"/>
      <p:bldP spid="3175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Colorless Tasks</a:t>
            </a:r>
            <a:endParaRPr lang="en-US" dirty="0"/>
          </a:p>
        </p:txBody>
      </p:sp>
      <p:sp>
        <p:nvSpPr>
          <p:cNvPr id="4" name="Date Placeholder 3"/>
          <p:cNvSpPr>
            <a:spLocks noGrp="1"/>
          </p:cNvSpPr>
          <p:nvPr>
            <p:ph type="dt" sz="half" idx="10"/>
          </p:nvPr>
        </p:nvSpPr>
        <p:spPr/>
        <p:txBody>
          <a:bodyPr/>
          <a:lstStyle/>
          <a:p>
            <a:fld id="{AAE97061-BA2E-4D6F-B15F-ACB42A044AC7}" type="datetime5">
              <a:rPr lang="en-US" smtClean="0"/>
              <a:pPr/>
              <a:t>9-Feb-16</a:t>
            </a:fld>
            <a:endParaRPr lang="en-US"/>
          </a:p>
        </p:txBody>
      </p:sp>
      <p:sp>
        <p:nvSpPr>
          <p:cNvPr id="5" name="Slide Number Placeholder 4"/>
          <p:cNvSpPr>
            <a:spLocks noGrp="1"/>
          </p:cNvSpPr>
          <p:nvPr>
            <p:ph type="sldNum" sz="quarter" idx="11"/>
          </p:nvPr>
        </p:nvSpPr>
        <p:spPr/>
        <p:txBody>
          <a:bodyPr/>
          <a:lstStyle/>
          <a:p>
            <a:fld id="{8F295F75-C4A9-44C0-BFBB-F9713B270148}" type="slidenum">
              <a:rPr lang="en-US" smtClean="0"/>
              <a:pPr/>
              <a:t>4</a:t>
            </a:fld>
            <a:endParaRPr lang="en-US"/>
          </a:p>
        </p:txBody>
      </p:sp>
      <p:sp>
        <p:nvSpPr>
          <p:cNvPr id="7" name="Text Box 122"/>
          <p:cNvSpPr txBox="1">
            <a:spLocks noChangeArrowheads="1"/>
          </p:cNvSpPr>
          <p:nvPr/>
        </p:nvSpPr>
        <p:spPr bwMode="auto">
          <a:xfrm>
            <a:off x="1186189" y="2044345"/>
            <a:ext cx="4261103"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The </a:t>
            </a:r>
            <a:r>
              <a:rPr lang="en-US" sz="2800" i="1" dirty="0" smtClean="0">
                <a:solidFill>
                  <a:schemeClr val="tx1"/>
                </a:solidFill>
                <a:latin typeface="Arial" pitchFamily="34" charset="0"/>
                <a:cs typeface="Arial" pitchFamily="34" charset="0"/>
              </a:rPr>
              <a:t>set</a:t>
            </a:r>
            <a:r>
              <a:rPr lang="en-US" sz="2800" dirty="0" smtClean="0">
                <a:latin typeface="Arial" pitchFamily="34" charset="0"/>
                <a:cs typeface="Arial" pitchFamily="34" charset="0"/>
              </a:rPr>
              <a:t> of input values …</a:t>
            </a:r>
          </a:p>
        </p:txBody>
      </p:sp>
      <p:sp>
        <p:nvSpPr>
          <p:cNvPr id="8" name="Text Box 122"/>
          <p:cNvSpPr txBox="1">
            <a:spLocks noChangeArrowheads="1"/>
          </p:cNvSpPr>
          <p:nvPr/>
        </p:nvSpPr>
        <p:spPr bwMode="auto">
          <a:xfrm>
            <a:off x="1812551" y="2843061"/>
            <a:ext cx="584166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determines the </a:t>
            </a:r>
            <a:r>
              <a:rPr lang="en-US" sz="2800" i="1" dirty="0" smtClean="0">
                <a:solidFill>
                  <a:schemeClr val="tx1"/>
                </a:solidFill>
                <a:latin typeface="Arial" pitchFamily="34" charset="0"/>
                <a:cs typeface="Arial" pitchFamily="34" charset="0"/>
              </a:rPr>
              <a:t>set</a:t>
            </a:r>
            <a:r>
              <a:rPr lang="en-US" sz="2800" dirty="0" smtClean="0">
                <a:latin typeface="Arial" pitchFamily="34" charset="0"/>
                <a:cs typeface="Arial" pitchFamily="34" charset="0"/>
              </a:rPr>
              <a:t> of output values.</a:t>
            </a:r>
          </a:p>
        </p:txBody>
      </p:sp>
      <p:sp>
        <p:nvSpPr>
          <p:cNvPr id="9" name="Text Box 122"/>
          <p:cNvSpPr txBox="1">
            <a:spLocks noChangeArrowheads="1"/>
          </p:cNvSpPr>
          <p:nvPr/>
        </p:nvSpPr>
        <p:spPr bwMode="auto">
          <a:xfrm>
            <a:off x="1186189" y="3641777"/>
            <a:ext cx="5625258"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Number and identities irrelevant…</a:t>
            </a:r>
          </a:p>
        </p:txBody>
      </p:sp>
      <p:sp>
        <p:nvSpPr>
          <p:cNvPr id="10" name="Text Box 122"/>
          <p:cNvSpPr txBox="1">
            <a:spLocks noChangeArrowheads="1"/>
          </p:cNvSpPr>
          <p:nvPr/>
        </p:nvSpPr>
        <p:spPr bwMode="auto">
          <a:xfrm>
            <a:off x="1812551" y="4440494"/>
            <a:ext cx="540404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for both input and output values</a:t>
            </a:r>
          </a:p>
        </p:txBody>
      </p:sp>
    </p:spTree>
    <p:extLst>
      <p:ext uri="{BB962C8B-B14F-4D97-AF65-F5344CB8AC3E}">
        <p14:creationId xmlns:p14="http://schemas.microsoft.com/office/powerpoint/2010/main" val="29977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4" name="Date Placeholder 3"/>
          <p:cNvSpPr>
            <a:spLocks noGrp="1"/>
          </p:cNvSpPr>
          <p:nvPr>
            <p:ph type="dt" sz="half" idx="10"/>
          </p:nvPr>
        </p:nvSpPr>
        <p:spPr/>
        <p:txBody>
          <a:bodyPr/>
          <a:lstStyle/>
          <a:p>
            <a:fld id="{AAE97061-BA2E-4D6F-B15F-ACB42A044AC7}" type="datetime5">
              <a:rPr lang="en-US" smtClean="0"/>
              <a:pPr/>
              <a:t>9-Feb-16</a:t>
            </a:fld>
            <a:endParaRPr lang="en-US" dirty="0"/>
          </a:p>
        </p:txBody>
      </p:sp>
      <p:sp>
        <p:nvSpPr>
          <p:cNvPr id="5" name="Slide Number Placeholder 4"/>
          <p:cNvSpPr>
            <a:spLocks noGrp="1"/>
          </p:cNvSpPr>
          <p:nvPr>
            <p:ph type="sldNum" sz="quarter" idx="12"/>
          </p:nvPr>
        </p:nvSpPr>
        <p:spPr/>
        <p:txBody>
          <a:bodyPr/>
          <a:lstStyle/>
          <a:p>
            <a:fld id="{8F295F75-C4A9-44C0-BFBB-F9713B270148}" type="slidenum">
              <a:rPr lang="en-US" smtClean="0"/>
              <a:pPr/>
              <a:t>5</a:t>
            </a:fld>
            <a:endParaRPr lang="en-US"/>
          </a:p>
        </p:txBody>
      </p:sp>
      <p:sp>
        <p:nvSpPr>
          <p:cNvPr id="78" name="AutoShape 2"/>
          <p:cNvSpPr>
            <a:spLocks noChangeArrowheads="1"/>
          </p:cNvSpPr>
          <p:nvPr/>
        </p:nvSpPr>
        <p:spPr bwMode="auto">
          <a:xfrm>
            <a:off x="5404604" y="2000304"/>
            <a:ext cx="1615176" cy="986690"/>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latin typeface="Arial" pitchFamily="34" charset="0"/>
              <a:cs typeface="Arial" pitchFamily="34" charset="0"/>
            </a:endParaRPr>
          </a:p>
        </p:txBody>
      </p:sp>
      <p:sp>
        <p:nvSpPr>
          <p:cNvPr id="79" name="AutoShape 3"/>
          <p:cNvSpPr>
            <a:spLocks noChangeArrowheads="1"/>
          </p:cNvSpPr>
          <p:nvPr/>
        </p:nvSpPr>
        <p:spPr bwMode="auto">
          <a:xfrm>
            <a:off x="4966618" y="2656469"/>
            <a:ext cx="1615176" cy="986690"/>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p>
        </p:txBody>
      </p:sp>
      <p:sp>
        <p:nvSpPr>
          <p:cNvPr id="80" name="AutoShape 38"/>
          <p:cNvSpPr>
            <a:spLocks noChangeArrowheads="1"/>
          </p:cNvSpPr>
          <p:nvPr/>
        </p:nvSpPr>
        <p:spPr bwMode="auto">
          <a:xfrm>
            <a:off x="4404889" y="1968282"/>
            <a:ext cx="1615176" cy="986690"/>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p>
        </p:txBody>
      </p:sp>
      <p:grpSp>
        <p:nvGrpSpPr>
          <p:cNvPr id="81" name="Group 39"/>
          <p:cNvGrpSpPr>
            <a:grpSpLocks/>
          </p:cNvGrpSpPr>
          <p:nvPr/>
        </p:nvGrpSpPr>
        <p:grpSpPr bwMode="auto">
          <a:xfrm>
            <a:off x="5578279" y="2909926"/>
            <a:ext cx="391854" cy="341922"/>
            <a:chOff x="1043" y="2546"/>
            <a:chExt cx="869" cy="740"/>
          </a:xfrm>
        </p:grpSpPr>
        <p:sp>
          <p:nvSpPr>
            <p:cNvPr id="82" name="Freeform 40"/>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83" name="Freeform 41"/>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84" name="Freeform 42"/>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85" name="Freeform 43"/>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86" name="AutoShape 44"/>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p>
          </p:txBody>
        </p:sp>
        <p:sp>
          <p:nvSpPr>
            <p:cNvPr id="87" name="Rectangle 45"/>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p>
          </p:txBody>
        </p:sp>
        <p:sp>
          <p:nvSpPr>
            <p:cNvPr id="88" name="Freeform 46"/>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89" name="Freeform 47"/>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grpSp>
      <p:sp>
        <p:nvSpPr>
          <p:cNvPr id="90" name="AutoShape 48"/>
          <p:cNvSpPr>
            <a:spLocks noChangeArrowheads="1"/>
          </p:cNvSpPr>
          <p:nvPr/>
        </p:nvSpPr>
        <p:spPr bwMode="auto">
          <a:xfrm>
            <a:off x="4351158" y="1859736"/>
            <a:ext cx="677332" cy="364717"/>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r>
              <a:rPr lang="en-US" sz="1200" b="1" dirty="0">
                <a:solidFill>
                  <a:srgbClr val="FF0000"/>
                </a:solidFill>
                <a:latin typeface="Arial" pitchFamily="34" charset="0"/>
                <a:cs typeface="Arial" pitchFamily="34" charset="0"/>
              </a:rPr>
              <a:t>32</a:t>
            </a:r>
          </a:p>
        </p:txBody>
      </p:sp>
      <p:sp>
        <p:nvSpPr>
          <p:cNvPr id="91" name="AutoShape 49"/>
          <p:cNvSpPr>
            <a:spLocks noChangeArrowheads="1"/>
          </p:cNvSpPr>
          <p:nvPr/>
        </p:nvSpPr>
        <p:spPr bwMode="auto">
          <a:xfrm>
            <a:off x="6464563" y="1828800"/>
            <a:ext cx="677332" cy="364717"/>
          </a:xfrm>
          <a:prstGeom prst="cloudCallout">
            <a:avLst>
              <a:gd name="adj1" fmla="val -35977"/>
              <a:gd name="adj2" fmla="val 93306"/>
            </a:avLst>
          </a:prstGeom>
          <a:solidFill>
            <a:schemeClr val="bg1">
              <a:alpha val="70195"/>
            </a:schemeClr>
          </a:solidFill>
          <a:ln w="38100">
            <a:solidFill>
              <a:srgbClr val="00FF99"/>
            </a:solidFill>
            <a:round/>
            <a:headEnd/>
            <a:tailEnd/>
          </a:ln>
        </p:spPr>
        <p:txBody>
          <a:bodyPr anchor="ctr"/>
          <a:lstStyle/>
          <a:p>
            <a:r>
              <a:rPr lang="en-US" sz="1200" b="1" dirty="0" smtClean="0">
                <a:solidFill>
                  <a:srgbClr val="FF0000"/>
                </a:solidFill>
                <a:latin typeface="Arial" pitchFamily="34" charset="0"/>
                <a:cs typeface="Arial" pitchFamily="34" charset="0"/>
              </a:rPr>
              <a:t>32</a:t>
            </a:r>
            <a:endParaRPr lang="en-US" sz="1200" b="1" dirty="0">
              <a:solidFill>
                <a:srgbClr val="FF0000"/>
              </a:solidFill>
              <a:latin typeface="Arial" pitchFamily="34" charset="0"/>
              <a:cs typeface="Arial" pitchFamily="34" charset="0"/>
            </a:endParaRPr>
          </a:p>
        </p:txBody>
      </p:sp>
      <p:grpSp>
        <p:nvGrpSpPr>
          <p:cNvPr id="92" name="Group 50"/>
          <p:cNvGrpSpPr>
            <a:grpSpLocks/>
          </p:cNvGrpSpPr>
          <p:nvPr/>
        </p:nvGrpSpPr>
        <p:grpSpPr bwMode="auto">
          <a:xfrm>
            <a:off x="4853729" y="2305863"/>
            <a:ext cx="494973" cy="442871"/>
            <a:chOff x="3168" y="1824"/>
            <a:chExt cx="912" cy="816"/>
          </a:xfrm>
        </p:grpSpPr>
        <p:sp>
          <p:nvSpPr>
            <p:cNvPr id="93"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4"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5"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6"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97"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98"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99"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0"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1"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102" name="Group 60"/>
          <p:cNvGrpSpPr>
            <a:grpSpLocks/>
          </p:cNvGrpSpPr>
          <p:nvPr/>
        </p:nvGrpSpPr>
        <p:grpSpPr bwMode="auto">
          <a:xfrm flipH="1">
            <a:off x="5977188" y="2306406"/>
            <a:ext cx="494973" cy="442871"/>
            <a:chOff x="3168" y="1824"/>
            <a:chExt cx="912" cy="816"/>
          </a:xfrm>
        </p:grpSpPr>
        <p:sp>
          <p:nvSpPr>
            <p:cNvPr id="103"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4"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5"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6"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107"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108"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109"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0"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1"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12" name="AutoShape 70"/>
          <p:cNvSpPr>
            <a:spLocks noChangeArrowheads="1"/>
          </p:cNvSpPr>
          <p:nvPr/>
        </p:nvSpPr>
        <p:spPr bwMode="auto">
          <a:xfrm>
            <a:off x="6221961" y="2753076"/>
            <a:ext cx="677332" cy="364717"/>
          </a:xfrm>
          <a:prstGeom prst="cloudCallout">
            <a:avLst>
              <a:gd name="adj1" fmla="val -73079"/>
              <a:gd name="adj2" fmla="val 43454"/>
            </a:avLst>
          </a:prstGeom>
          <a:solidFill>
            <a:schemeClr val="bg1"/>
          </a:solidFill>
          <a:ln w="38100">
            <a:solidFill>
              <a:srgbClr val="9966FF"/>
            </a:solidFill>
            <a:round/>
            <a:headEnd/>
            <a:tailEnd/>
          </a:ln>
        </p:spPr>
        <p:txBody>
          <a:bodyPr anchor="ctr"/>
          <a:lstStyle/>
          <a:p>
            <a:r>
              <a:rPr lang="en-US" sz="1200" b="1" dirty="0" smtClean="0">
                <a:solidFill>
                  <a:srgbClr val="FF0000"/>
                </a:solidFill>
                <a:latin typeface="Arial" pitchFamily="34" charset="0"/>
                <a:cs typeface="Arial" pitchFamily="34" charset="0"/>
              </a:rPr>
              <a:t>32</a:t>
            </a:r>
            <a:endParaRPr lang="en-US" sz="1200" b="1" dirty="0">
              <a:solidFill>
                <a:srgbClr val="FF0000"/>
              </a:solidFill>
              <a:latin typeface="Arial" pitchFamily="34" charset="0"/>
              <a:cs typeface="Arial" pitchFamily="34" charset="0"/>
            </a:endParaRPr>
          </a:p>
        </p:txBody>
      </p:sp>
      <p:sp>
        <p:nvSpPr>
          <p:cNvPr id="113" name="AutoShape 2"/>
          <p:cNvSpPr>
            <a:spLocks noChangeArrowheads="1"/>
          </p:cNvSpPr>
          <p:nvPr/>
        </p:nvSpPr>
        <p:spPr bwMode="auto">
          <a:xfrm>
            <a:off x="5483262" y="4468201"/>
            <a:ext cx="1615176" cy="986690"/>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latin typeface="Arial" pitchFamily="34" charset="0"/>
              <a:cs typeface="Arial" pitchFamily="34" charset="0"/>
            </a:endParaRPr>
          </a:p>
        </p:txBody>
      </p:sp>
      <p:sp>
        <p:nvSpPr>
          <p:cNvPr id="114" name="AutoShape 3"/>
          <p:cNvSpPr>
            <a:spLocks noChangeArrowheads="1"/>
          </p:cNvSpPr>
          <p:nvPr/>
        </p:nvSpPr>
        <p:spPr bwMode="auto">
          <a:xfrm>
            <a:off x="5045276" y="5124366"/>
            <a:ext cx="1615176" cy="986690"/>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p>
        </p:txBody>
      </p:sp>
      <p:sp>
        <p:nvSpPr>
          <p:cNvPr id="115" name="AutoShape 38"/>
          <p:cNvSpPr>
            <a:spLocks noChangeArrowheads="1"/>
          </p:cNvSpPr>
          <p:nvPr/>
        </p:nvSpPr>
        <p:spPr bwMode="auto">
          <a:xfrm>
            <a:off x="4483547" y="4436179"/>
            <a:ext cx="1615176" cy="986690"/>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p>
        </p:txBody>
      </p:sp>
      <p:grpSp>
        <p:nvGrpSpPr>
          <p:cNvPr id="116" name="Group 39"/>
          <p:cNvGrpSpPr>
            <a:grpSpLocks/>
          </p:cNvGrpSpPr>
          <p:nvPr/>
        </p:nvGrpSpPr>
        <p:grpSpPr bwMode="auto">
          <a:xfrm>
            <a:off x="5656937" y="5377823"/>
            <a:ext cx="391854" cy="341922"/>
            <a:chOff x="1043" y="2546"/>
            <a:chExt cx="869" cy="740"/>
          </a:xfrm>
        </p:grpSpPr>
        <p:sp>
          <p:nvSpPr>
            <p:cNvPr id="117" name="Freeform 40"/>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18" name="Freeform 41"/>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19" name="Freeform 42"/>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20" name="Freeform 43"/>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21" name="AutoShape 44"/>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p>
          </p:txBody>
        </p:sp>
        <p:sp>
          <p:nvSpPr>
            <p:cNvPr id="122" name="Rectangle 45"/>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p>
          </p:txBody>
        </p:sp>
        <p:sp>
          <p:nvSpPr>
            <p:cNvPr id="123" name="Freeform 46"/>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24" name="Freeform 47"/>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grpSp>
      <p:sp>
        <p:nvSpPr>
          <p:cNvPr id="125" name="AutoShape 48"/>
          <p:cNvSpPr>
            <a:spLocks noChangeArrowheads="1"/>
          </p:cNvSpPr>
          <p:nvPr/>
        </p:nvSpPr>
        <p:spPr bwMode="auto">
          <a:xfrm>
            <a:off x="4429816" y="4327633"/>
            <a:ext cx="677332" cy="364717"/>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r>
              <a:rPr lang="en-US" sz="1200" b="1" dirty="0">
                <a:solidFill>
                  <a:srgbClr val="FF0000"/>
                </a:solidFill>
                <a:latin typeface="Arial" pitchFamily="34" charset="0"/>
                <a:cs typeface="Arial" pitchFamily="34" charset="0"/>
              </a:rPr>
              <a:t>32</a:t>
            </a:r>
          </a:p>
        </p:txBody>
      </p:sp>
      <p:sp>
        <p:nvSpPr>
          <p:cNvPr id="126" name="AutoShape 49"/>
          <p:cNvSpPr>
            <a:spLocks noChangeArrowheads="1"/>
          </p:cNvSpPr>
          <p:nvPr/>
        </p:nvSpPr>
        <p:spPr bwMode="auto">
          <a:xfrm>
            <a:off x="6543221" y="4296697"/>
            <a:ext cx="677332" cy="364717"/>
          </a:xfrm>
          <a:prstGeom prst="cloudCallout">
            <a:avLst>
              <a:gd name="adj1" fmla="val -35977"/>
              <a:gd name="adj2" fmla="val 93306"/>
            </a:avLst>
          </a:prstGeom>
          <a:solidFill>
            <a:schemeClr val="bg1">
              <a:alpha val="70195"/>
            </a:schemeClr>
          </a:solidFill>
          <a:ln w="38100">
            <a:solidFill>
              <a:srgbClr val="00FF99"/>
            </a:solidFill>
            <a:round/>
            <a:headEnd/>
            <a:tailEnd/>
          </a:ln>
        </p:spPr>
        <p:txBody>
          <a:bodyPr anchor="ctr"/>
          <a:lstStyle/>
          <a:p>
            <a:r>
              <a:rPr lang="en-US" sz="1200" b="1" dirty="0" smtClean="0">
                <a:solidFill>
                  <a:srgbClr val="FF0000"/>
                </a:solidFill>
                <a:latin typeface="Arial" pitchFamily="34" charset="0"/>
                <a:cs typeface="Arial" pitchFamily="34" charset="0"/>
              </a:rPr>
              <a:t>7</a:t>
            </a:r>
            <a:endParaRPr lang="en-US" sz="1200" b="1" dirty="0">
              <a:solidFill>
                <a:srgbClr val="FF0000"/>
              </a:solidFill>
              <a:latin typeface="Arial" pitchFamily="34" charset="0"/>
              <a:cs typeface="Arial" pitchFamily="34" charset="0"/>
            </a:endParaRPr>
          </a:p>
        </p:txBody>
      </p:sp>
      <p:grpSp>
        <p:nvGrpSpPr>
          <p:cNvPr id="127" name="Group 50"/>
          <p:cNvGrpSpPr>
            <a:grpSpLocks/>
          </p:cNvGrpSpPr>
          <p:nvPr/>
        </p:nvGrpSpPr>
        <p:grpSpPr bwMode="auto">
          <a:xfrm>
            <a:off x="4932387" y="4773760"/>
            <a:ext cx="494973" cy="442871"/>
            <a:chOff x="3168" y="1824"/>
            <a:chExt cx="912" cy="816"/>
          </a:xfrm>
        </p:grpSpPr>
        <p:sp>
          <p:nvSpPr>
            <p:cNvPr id="128"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9"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30"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31"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32"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33"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34"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35"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36"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137" name="Group 60"/>
          <p:cNvGrpSpPr>
            <a:grpSpLocks/>
          </p:cNvGrpSpPr>
          <p:nvPr/>
        </p:nvGrpSpPr>
        <p:grpSpPr bwMode="auto">
          <a:xfrm flipH="1">
            <a:off x="6055846" y="4774303"/>
            <a:ext cx="494973" cy="442871"/>
            <a:chOff x="3168" y="1824"/>
            <a:chExt cx="912" cy="816"/>
          </a:xfrm>
        </p:grpSpPr>
        <p:sp>
          <p:nvSpPr>
            <p:cNvPr id="138"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39"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40"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41"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142"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143"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144"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45"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46"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47" name="AutoShape 70"/>
          <p:cNvSpPr>
            <a:spLocks noChangeArrowheads="1"/>
          </p:cNvSpPr>
          <p:nvPr/>
        </p:nvSpPr>
        <p:spPr bwMode="auto">
          <a:xfrm>
            <a:off x="6300619" y="5220973"/>
            <a:ext cx="677332" cy="364717"/>
          </a:xfrm>
          <a:prstGeom prst="cloudCallout">
            <a:avLst>
              <a:gd name="adj1" fmla="val -73079"/>
              <a:gd name="adj2" fmla="val 43454"/>
            </a:avLst>
          </a:prstGeom>
          <a:solidFill>
            <a:schemeClr val="bg1"/>
          </a:solidFill>
          <a:ln w="38100">
            <a:solidFill>
              <a:srgbClr val="9966FF"/>
            </a:solidFill>
            <a:round/>
            <a:headEnd/>
            <a:tailEnd/>
          </a:ln>
        </p:spPr>
        <p:txBody>
          <a:bodyPr anchor="ctr"/>
          <a:lstStyle/>
          <a:p>
            <a:r>
              <a:rPr lang="en-US" sz="1200" b="1" dirty="0" smtClean="0">
                <a:solidFill>
                  <a:srgbClr val="FF0000"/>
                </a:solidFill>
                <a:latin typeface="Arial" pitchFamily="34" charset="0"/>
                <a:cs typeface="Arial" pitchFamily="34" charset="0"/>
              </a:rPr>
              <a:t>32</a:t>
            </a:r>
            <a:endParaRPr lang="en-US" sz="1200" b="1" dirty="0">
              <a:solidFill>
                <a:srgbClr val="FF0000"/>
              </a:solidFill>
              <a:latin typeface="Arial" pitchFamily="34" charset="0"/>
              <a:cs typeface="Arial" pitchFamily="34" charset="0"/>
            </a:endParaRPr>
          </a:p>
        </p:txBody>
      </p:sp>
      <p:sp>
        <p:nvSpPr>
          <p:cNvPr id="150" name="Text Box 122"/>
          <p:cNvSpPr txBox="1">
            <a:spLocks noChangeArrowheads="1"/>
          </p:cNvSpPr>
          <p:nvPr/>
        </p:nvSpPr>
        <p:spPr bwMode="auto">
          <a:xfrm rot="1058342">
            <a:off x="6144650" y="3197688"/>
            <a:ext cx="78709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smtClean="0">
                <a:latin typeface="Arial" pitchFamily="34" charset="0"/>
                <a:cs typeface="Arial" pitchFamily="34" charset="0"/>
              </a:rPr>
              <a:t>OK</a:t>
            </a:r>
          </a:p>
        </p:txBody>
      </p:sp>
      <p:sp>
        <p:nvSpPr>
          <p:cNvPr id="151" name="Text Box 122"/>
          <p:cNvSpPr txBox="1">
            <a:spLocks noChangeArrowheads="1"/>
          </p:cNvSpPr>
          <p:nvPr/>
        </p:nvSpPr>
        <p:spPr bwMode="auto">
          <a:xfrm rot="20915140">
            <a:off x="4645231" y="5414861"/>
            <a:ext cx="78709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smtClean="0">
                <a:latin typeface="Arial" pitchFamily="34" charset="0"/>
                <a:cs typeface="Arial" pitchFamily="34" charset="0"/>
              </a:rPr>
              <a:t>OK</a:t>
            </a:r>
          </a:p>
        </p:txBody>
      </p:sp>
      <p:sp>
        <p:nvSpPr>
          <p:cNvPr id="148" name="Text Box 122"/>
          <p:cNvSpPr txBox="1">
            <a:spLocks noChangeArrowheads="1"/>
          </p:cNvSpPr>
          <p:nvPr/>
        </p:nvSpPr>
        <p:spPr bwMode="auto">
          <a:xfrm>
            <a:off x="1067477" y="2725027"/>
            <a:ext cx="198483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Consensus</a:t>
            </a:r>
            <a:endParaRPr lang="en-US" sz="2800" dirty="0" smtClean="0">
              <a:solidFill>
                <a:schemeClr val="tx1"/>
              </a:solidFill>
              <a:latin typeface="Arial" pitchFamily="34" charset="0"/>
              <a:cs typeface="Arial" pitchFamily="34" charset="0"/>
            </a:endParaRPr>
          </a:p>
        </p:txBody>
      </p:sp>
      <p:sp>
        <p:nvSpPr>
          <p:cNvPr id="149" name="Text Box 122"/>
          <p:cNvSpPr txBox="1">
            <a:spLocks noChangeArrowheads="1"/>
          </p:cNvSpPr>
          <p:nvPr/>
        </p:nvSpPr>
        <p:spPr bwMode="auto">
          <a:xfrm>
            <a:off x="1067477" y="4349040"/>
            <a:ext cx="278473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i="1" dirty="0" smtClean="0">
                <a:solidFill>
                  <a:schemeClr val="tx1"/>
                </a:solidFill>
                <a:latin typeface="Arial" pitchFamily="34" charset="0"/>
                <a:cs typeface="Arial" pitchFamily="34" charset="0"/>
              </a:rPr>
              <a:t>k</a:t>
            </a:r>
            <a:r>
              <a:rPr lang="en-US" sz="2800" dirty="0" smtClean="0">
                <a:latin typeface="Arial" pitchFamily="34" charset="0"/>
                <a:cs typeface="Arial" pitchFamily="34" charset="0"/>
              </a:rPr>
              <a:t>-set agreement</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7432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22222E-6 -9.25926E-6 C 0.0342 -0.01806 0.0684 -0.03589 0.09184 -0.0345 C 0.11528 -0.03311 0.13212 0.00138 0.14028 0.00856 " pathEditMode="relative" ptsTypes="aaA">
                                      <p:cBhvr>
                                        <p:cTn id="6" dur="2000" fill="hold"/>
                                        <p:tgtEl>
                                          <p:spTgt spid="90"/>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02066 0.0294 C 0.02847 0.06643 0.04028 0.10717 0.02708 0.12176 C 0.01389 0.13634 -0.04063 0.11828 -0.05834 0.11736 " pathEditMode="relative" rAng="0" ptsTypes="aaa">
                                      <p:cBhvr>
                                        <p:cTn id="8" dur="2000" fill="hold"/>
                                        <p:tgtEl>
                                          <p:spTgt spid="91"/>
                                        </p:tgtEl>
                                        <p:attrNameLst>
                                          <p:attrName>ppt_x</p:attrName>
                                          <p:attrName>ppt_y</p:attrName>
                                        </p:attrNameLst>
                                      </p:cBhvr>
                                      <p:rCtr x="-3000" y="5300"/>
                                    </p:animMotion>
                                  </p:childTnLst>
                                </p:cTn>
                              </p:par>
                              <p:par>
                                <p:cTn id="9" presetID="0" presetClass="path" presetSubtype="0" accel="50000" decel="50000" fill="hold" grpId="0" nodeType="withEffect">
                                  <p:stCondLst>
                                    <p:cond delay="0"/>
                                  </p:stCondLst>
                                  <p:childTnLst>
                                    <p:animMotion origin="layout" path="M -0.03195 -0.01736 C -0.07726 -0.00602 -0.12604 0.0044 -0.13837 -0.0132 C -0.1507 -0.03079 -0.11285 -0.09977 -0.10625 -0.12269 " pathEditMode="relative" rAng="0" ptsTypes="aaa">
                                      <p:cBhvr>
                                        <p:cTn id="10" dur="2000" fill="hold"/>
                                        <p:tgtEl>
                                          <p:spTgt spid="112"/>
                                        </p:tgtEl>
                                        <p:attrNameLst>
                                          <p:attrName>ppt_x</p:attrName>
                                          <p:attrName>ppt_y</p:attrName>
                                        </p:attrNameLst>
                                      </p:cBhvr>
                                      <p:rCtr x="-5900" y="-4200"/>
                                    </p:animMotion>
                                  </p:childTnLst>
                                </p:cTn>
                              </p:par>
                            </p:childTnLst>
                          </p:cTn>
                        </p:par>
                        <p:par>
                          <p:cTn id="11" fill="hold">
                            <p:stCondLst>
                              <p:cond delay="2000"/>
                            </p:stCondLst>
                            <p:childTnLst>
                              <p:par>
                                <p:cTn id="12" presetID="3" presetClass="entr" presetSubtype="10" fill="hold" grpId="0" nodeType="afterEffect">
                                  <p:stCondLst>
                                    <p:cond delay="0"/>
                                  </p:stCondLst>
                                  <p:childTnLst>
                                    <p:set>
                                      <p:cBhvr>
                                        <p:cTn id="13" dur="1" fill="hold">
                                          <p:stCondLst>
                                            <p:cond delay="0"/>
                                          </p:stCondLst>
                                        </p:cTn>
                                        <p:tgtEl>
                                          <p:spTgt spid="150"/>
                                        </p:tgtEl>
                                        <p:attrNameLst>
                                          <p:attrName>style.visibility</p:attrName>
                                        </p:attrNameLst>
                                      </p:cBhvr>
                                      <p:to>
                                        <p:strVal val="visible"/>
                                      </p:to>
                                    </p:set>
                                    <p:animEffect transition="in" filter="blinds(horizontal)">
                                      <p:cBhvr>
                                        <p:cTn id="14" dur="500"/>
                                        <p:tgtEl>
                                          <p:spTgt spid="150"/>
                                        </p:tgtEl>
                                      </p:cBhvr>
                                    </p:animEffec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2.22222E-6 -9.25926E-6 C 0.0342 -0.01806 0.0684 -0.03589 0.09184 -0.0345 C 0.11528 -0.03311 0.13212 0.00138 0.14028 0.00856 " pathEditMode="relative" ptsTypes="aaA">
                                      <p:cBhvr>
                                        <p:cTn id="18" dur="2000" fill="hold"/>
                                        <p:tgtEl>
                                          <p:spTgt spid="125"/>
                                        </p:tgtEl>
                                        <p:attrNameLst>
                                          <p:attrName>ppt_x</p:attrName>
                                          <p:attrName>ppt_y</p:attrName>
                                        </p:attrNameLst>
                                      </p:cBhvr>
                                    </p:animMotion>
                                  </p:childTnLst>
                                </p:cTn>
                              </p:par>
                              <p:par>
                                <p:cTn id="19" presetID="0" presetClass="path" presetSubtype="0" accel="50000" decel="50000" fill="hold" grpId="0" nodeType="withEffect">
                                  <p:stCondLst>
                                    <p:cond delay="0"/>
                                  </p:stCondLst>
                                  <p:childTnLst>
                                    <p:animMotion origin="layout" path="M 0.02066 0.0294 C 0.02847 0.06643 0.04028 0.10717 0.02708 0.12176 C 0.01389 0.13634 -0.04063 0.11828 -0.05834 0.11736 " pathEditMode="relative" rAng="0" ptsTypes="aaa">
                                      <p:cBhvr>
                                        <p:cTn id="20" dur="2000" fill="hold"/>
                                        <p:tgtEl>
                                          <p:spTgt spid="126"/>
                                        </p:tgtEl>
                                        <p:attrNameLst>
                                          <p:attrName>ppt_x</p:attrName>
                                          <p:attrName>ppt_y</p:attrName>
                                        </p:attrNameLst>
                                      </p:cBhvr>
                                      <p:rCtr x="-3000" y="5300"/>
                                    </p:animMotion>
                                  </p:childTnLst>
                                </p:cTn>
                              </p:par>
                              <p:par>
                                <p:cTn id="21" presetID="0" presetClass="path" presetSubtype="0" accel="50000" decel="50000" fill="hold" grpId="0" nodeType="withEffect">
                                  <p:stCondLst>
                                    <p:cond delay="0"/>
                                  </p:stCondLst>
                                  <p:childTnLst>
                                    <p:animMotion origin="layout" path="M -0.03195 -0.01736 C -0.07726 -0.00602 -0.12604 0.0044 -0.13837 -0.0132 C -0.1507 -0.03079 -0.11285 -0.09977 -0.10625 -0.12269 " pathEditMode="relative" rAng="0" ptsTypes="aaa">
                                      <p:cBhvr>
                                        <p:cTn id="22" dur="2000" fill="hold"/>
                                        <p:tgtEl>
                                          <p:spTgt spid="147"/>
                                        </p:tgtEl>
                                        <p:attrNameLst>
                                          <p:attrName>ppt_x</p:attrName>
                                          <p:attrName>ppt_y</p:attrName>
                                        </p:attrNameLst>
                                      </p:cBhvr>
                                      <p:rCtr x="-5900" y="-4200"/>
                                    </p:animMotion>
                                  </p:childTnLst>
                                </p:cTn>
                              </p:par>
                            </p:childTnLst>
                          </p:cTn>
                        </p:par>
                        <p:par>
                          <p:cTn id="23" fill="hold">
                            <p:stCondLst>
                              <p:cond delay="2000"/>
                            </p:stCondLst>
                            <p:childTnLst>
                              <p:par>
                                <p:cTn id="24" presetID="3" presetClass="entr" presetSubtype="10" fill="hold" grpId="0" nodeType="afterEffect">
                                  <p:stCondLst>
                                    <p:cond delay="0"/>
                                  </p:stCondLst>
                                  <p:childTnLst>
                                    <p:set>
                                      <p:cBhvr>
                                        <p:cTn id="25" dur="1" fill="hold">
                                          <p:stCondLst>
                                            <p:cond delay="0"/>
                                          </p:stCondLst>
                                        </p:cTn>
                                        <p:tgtEl>
                                          <p:spTgt spid="151"/>
                                        </p:tgtEl>
                                        <p:attrNameLst>
                                          <p:attrName>style.visibility</p:attrName>
                                        </p:attrNameLst>
                                      </p:cBhvr>
                                      <p:to>
                                        <p:strVal val="visible"/>
                                      </p:to>
                                    </p:set>
                                    <p:animEffect transition="in" filter="blinds(horizontal)">
                                      <p:cBhvr>
                                        <p:cTn id="26"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112" grpId="0" animBg="1"/>
      <p:bldP spid="125" grpId="0" animBg="1"/>
      <p:bldP spid="126" grpId="0" animBg="1"/>
      <p:bldP spid="147" grpId="0" animBg="1"/>
      <p:bldP spid="150" grpId="0" animBg="1"/>
      <p:bldP spid="1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Non-Examples</a:t>
            </a:r>
            <a:endParaRPr lang="en-US" dirty="0"/>
          </a:p>
        </p:txBody>
      </p:sp>
      <p:sp>
        <p:nvSpPr>
          <p:cNvPr id="4" name="Date Placeholder 3"/>
          <p:cNvSpPr>
            <a:spLocks noGrp="1"/>
          </p:cNvSpPr>
          <p:nvPr>
            <p:ph type="dt" sz="half" idx="10"/>
          </p:nvPr>
        </p:nvSpPr>
        <p:spPr/>
        <p:txBody>
          <a:bodyPr/>
          <a:lstStyle/>
          <a:p>
            <a:fld id="{AAE97061-BA2E-4D6F-B15F-ACB42A044AC7}" type="datetime5">
              <a:rPr lang="en-US" smtClean="0"/>
              <a:pPr/>
              <a:t>9-Feb-16</a:t>
            </a:fld>
            <a:endParaRPr lang="en-US"/>
          </a:p>
        </p:txBody>
      </p:sp>
      <p:sp>
        <p:nvSpPr>
          <p:cNvPr id="5" name="Slide Number Placeholder 4"/>
          <p:cNvSpPr>
            <a:spLocks noGrp="1"/>
          </p:cNvSpPr>
          <p:nvPr>
            <p:ph type="sldNum" sz="quarter" idx="12"/>
          </p:nvPr>
        </p:nvSpPr>
        <p:spPr/>
        <p:txBody>
          <a:bodyPr/>
          <a:lstStyle/>
          <a:p>
            <a:fld id="{8F295F75-C4A9-44C0-BFBB-F9713B270148}" type="slidenum">
              <a:rPr lang="en-US" smtClean="0"/>
              <a:pPr/>
              <a:t>6</a:t>
            </a:fld>
            <a:endParaRPr lang="en-US"/>
          </a:p>
        </p:txBody>
      </p:sp>
      <p:grpSp>
        <p:nvGrpSpPr>
          <p:cNvPr id="7" name="Group 6"/>
          <p:cNvGrpSpPr>
            <a:grpSpLocks/>
          </p:cNvGrpSpPr>
          <p:nvPr/>
        </p:nvGrpSpPr>
        <p:grpSpPr bwMode="auto">
          <a:xfrm>
            <a:off x="3988088" y="3837145"/>
            <a:ext cx="390533" cy="340769"/>
            <a:chOff x="1043" y="2546"/>
            <a:chExt cx="869" cy="740"/>
          </a:xfrm>
        </p:grpSpPr>
        <p:sp>
          <p:nvSpPr>
            <p:cNvPr id="77" name="Freeform 7"/>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8" name="Freeform 8"/>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9" name="Freeform 9"/>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80" name="Freeform 10"/>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81" name="AutoShape 11"/>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latin typeface="Arial" pitchFamily="34" charset="0"/>
                <a:cs typeface="Arial" pitchFamily="34" charset="0"/>
              </a:endParaRPr>
            </a:p>
          </p:txBody>
        </p:sp>
        <p:sp>
          <p:nvSpPr>
            <p:cNvPr id="82" name="Rectangle 12"/>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83" name="Freeform 13"/>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84" name="Freeform 14"/>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8" name="Group 17"/>
          <p:cNvGrpSpPr>
            <a:grpSpLocks/>
          </p:cNvGrpSpPr>
          <p:nvPr/>
        </p:nvGrpSpPr>
        <p:grpSpPr bwMode="auto">
          <a:xfrm>
            <a:off x="2999980" y="3898442"/>
            <a:ext cx="493304" cy="441377"/>
            <a:chOff x="3168" y="1824"/>
            <a:chExt cx="912" cy="816"/>
          </a:xfrm>
        </p:grpSpPr>
        <p:sp>
          <p:nvSpPr>
            <p:cNvPr id="68"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9"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0"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1"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2"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3"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74"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5"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76"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9" name="Group 27"/>
          <p:cNvGrpSpPr>
            <a:grpSpLocks/>
          </p:cNvGrpSpPr>
          <p:nvPr/>
        </p:nvGrpSpPr>
        <p:grpSpPr bwMode="auto">
          <a:xfrm flipH="1">
            <a:off x="4873423" y="3949235"/>
            <a:ext cx="493304" cy="441377"/>
            <a:chOff x="3168" y="1824"/>
            <a:chExt cx="912" cy="816"/>
          </a:xfrm>
        </p:grpSpPr>
        <p:sp>
          <p:nvSpPr>
            <p:cNvPr id="59" name="Freeform 2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0" name="Freeform 2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1" name="Freeform 3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2" name="Freeform 3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3" name="Freeform 3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4" name="Freeform 3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65" name="Freeform 3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6" name="Freeform 3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67" name="Freeform 3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0" name="Group 34"/>
          <p:cNvGrpSpPr/>
          <p:nvPr/>
        </p:nvGrpSpPr>
        <p:grpSpPr>
          <a:xfrm>
            <a:off x="3795529" y="4352023"/>
            <a:ext cx="783621" cy="462620"/>
            <a:chOff x="2438400" y="4031673"/>
            <a:chExt cx="3034145" cy="2036618"/>
          </a:xfrm>
        </p:grpSpPr>
        <p:sp>
          <p:nvSpPr>
            <p:cNvPr id="46" name="Rectangle 45"/>
            <p:cNvSpPr/>
            <p:nvPr/>
          </p:nvSpPr>
          <p:spPr bwMode="auto">
            <a:xfrm>
              <a:off x="2438400" y="4031673"/>
              <a:ext cx="3034145" cy="2036618"/>
            </a:xfrm>
            <a:prstGeom prst="rect">
              <a:avLst/>
            </a:prstGeom>
            <a:solidFill>
              <a:schemeClr val="tx1"/>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grpSp>
          <p:nvGrpSpPr>
            <p:cNvPr id="47" name="Group 52"/>
            <p:cNvGrpSpPr/>
            <p:nvPr/>
          </p:nvGrpSpPr>
          <p:grpSpPr>
            <a:xfrm>
              <a:off x="2883116" y="4420539"/>
              <a:ext cx="2144713" cy="1258887"/>
              <a:chOff x="2827771" y="4303136"/>
              <a:chExt cx="2144713" cy="1258887"/>
            </a:xfrm>
          </p:grpSpPr>
          <p:sp>
            <p:nvSpPr>
              <p:cNvPr id="48" name="Oval 15"/>
              <p:cNvSpPr>
                <a:spLocks noChangeArrowheads="1"/>
              </p:cNvSpPr>
              <p:nvPr/>
            </p:nvSpPr>
            <p:spPr bwMode="auto">
              <a:xfrm>
                <a:off x="3253221" y="4457123"/>
                <a:ext cx="304800" cy="304800"/>
              </a:xfrm>
              <a:prstGeom prst="ellipse">
                <a:avLst/>
              </a:prstGeom>
              <a:noFill/>
              <a:ln w="38100">
                <a:solidFill>
                  <a:schemeClr val="bg1"/>
                </a:solidFill>
                <a:round/>
                <a:headEnd/>
                <a:tailEnd/>
              </a:ln>
              <a:effectLst/>
            </p:spPr>
            <p:txBody>
              <a:bodyPr wrap="none" anchor="ctr"/>
              <a:lstStyle/>
              <a:p>
                <a:endParaRPr lang="en-US"/>
              </a:p>
            </p:txBody>
          </p:sp>
          <p:sp>
            <p:nvSpPr>
              <p:cNvPr id="49" name="Oval 16"/>
              <p:cNvSpPr>
                <a:spLocks noChangeArrowheads="1"/>
              </p:cNvSpPr>
              <p:nvPr/>
            </p:nvSpPr>
            <p:spPr bwMode="auto">
              <a:xfrm>
                <a:off x="4472421" y="4444423"/>
                <a:ext cx="304800" cy="304800"/>
              </a:xfrm>
              <a:prstGeom prst="ellipse">
                <a:avLst/>
              </a:prstGeom>
              <a:noFill/>
              <a:ln w="38100">
                <a:solidFill>
                  <a:schemeClr val="bg1"/>
                </a:solidFill>
                <a:round/>
                <a:headEnd/>
                <a:tailEnd/>
              </a:ln>
              <a:effectLst/>
            </p:spPr>
            <p:txBody>
              <a:bodyPr wrap="none" anchor="ctr"/>
              <a:lstStyle/>
              <a:p>
                <a:endParaRPr lang="en-US"/>
              </a:p>
            </p:txBody>
          </p:sp>
          <p:sp>
            <p:nvSpPr>
              <p:cNvPr id="50" name="Oval 17"/>
              <p:cNvSpPr>
                <a:spLocks noChangeArrowheads="1"/>
              </p:cNvSpPr>
              <p:nvPr/>
            </p:nvSpPr>
            <p:spPr bwMode="auto">
              <a:xfrm>
                <a:off x="3221471" y="5117523"/>
                <a:ext cx="304800" cy="304800"/>
              </a:xfrm>
              <a:prstGeom prst="ellipse">
                <a:avLst/>
              </a:prstGeom>
              <a:noFill/>
              <a:ln w="38100">
                <a:solidFill>
                  <a:schemeClr val="bg1"/>
                </a:solidFill>
                <a:round/>
                <a:headEnd/>
                <a:tailEnd/>
              </a:ln>
              <a:effectLst/>
            </p:spPr>
            <p:txBody>
              <a:bodyPr wrap="none" anchor="ctr"/>
              <a:lstStyle/>
              <a:p>
                <a:endParaRPr lang="en-US"/>
              </a:p>
            </p:txBody>
          </p:sp>
          <p:sp>
            <p:nvSpPr>
              <p:cNvPr id="51" name="Oval 18"/>
              <p:cNvSpPr>
                <a:spLocks noChangeArrowheads="1"/>
              </p:cNvSpPr>
              <p:nvPr/>
            </p:nvSpPr>
            <p:spPr bwMode="auto">
              <a:xfrm>
                <a:off x="4472421" y="5117523"/>
                <a:ext cx="304800" cy="304800"/>
              </a:xfrm>
              <a:prstGeom prst="ellipse">
                <a:avLst/>
              </a:prstGeom>
              <a:noFill/>
              <a:ln w="38100">
                <a:solidFill>
                  <a:schemeClr val="bg1"/>
                </a:solidFill>
                <a:round/>
                <a:headEnd/>
                <a:tailEnd/>
              </a:ln>
              <a:effectLst/>
            </p:spPr>
            <p:txBody>
              <a:bodyPr wrap="none" anchor="ctr"/>
              <a:lstStyle/>
              <a:p>
                <a:endParaRPr lang="en-US"/>
              </a:p>
            </p:txBody>
          </p:sp>
          <p:sp>
            <p:nvSpPr>
              <p:cNvPr id="52" name="Oval 19"/>
              <p:cNvSpPr>
                <a:spLocks noChangeArrowheads="1"/>
              </p:cNvSpPr>
              <p:nvPr/>
            </p:nvSpPr>
            <p:spPr bwMode="auto">
              <a:xfrm>
                <a:off x="3297671" y="4501573"/>
                <a:ext cx="215900" cy="215900"/>
              </a:xfrm>
              <a:prstGeom prst="ellipse">
                <a:avLst/>
              </a:prstGeom>
              <a:noFill/>
              <a:ln w="28575">
                <a:solidFill>
                  <a:schemeClr val="bg1"/>
                </a:solidFill>
                <a:round/>
                <a:headEnd/>
                <a:tailEnd/>
              </a:ln>
              <a:effectLst/>
            </p:spPr>
            <p:txBody>
              <a:bodyPr wrap="none" anchor="ctr"/>
              <a:lstStyle/>
              <a:p>
                <a:endParaRPr lang="en-US"/>
              </a:p>
            </p:txBody>
          </p:sp>
          <p:sp>
            <p:nvSpPr>
              <p:cNvPr id="53" name="Freeform 20"/>
              <p:cNvSpPr>
                <a:spLocks/>
              </p:cNvSpPr>
              <p:nvPr/>
            </p:nvSpPr>
            <p:spPr bwMode="auto">
              <a:xfrm>
                <a:off x="3627871" y="4303136"/>
                <a:ext cx="812800" cy="192087"/>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chemeClr val="bg1"/>
                </a:solidFill>
                <a:prstDash val="solid"/>
                <a:round/>
                <a:headEnd type="none" w="med" len="med"/>
                <a:tailEnd type="triangle" w="med" len="med"/>
              </a:ln>
              <a:effectLst/>
            </p:spPr>
            <p:txBody>
              <a:bodyPr wrap="none" anchor="ctr"/>
              <a:lstStyle/>
              <a:p>
                <a:endParaRPr lang="en-US"/>
              </a:p>
            </p:txBody>
          </p:sp>
          <p:sp>
            <p:nvSpPr>
              <p:cNvPr id="54" name="Freeform 21"/>
              <p:cNvSpPr>
                <a:spLocks/>
              </p:cNvSpPr>
              <p:nvPr/>
            </p:nvSpPr>
            <p:spPr bwMode="auto">
              <a:xfrm flipH="1" flipV="1">
                <a:off x="3615171" y="4671436"/>
                <a:ext cx="812800" cy="192087"/>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chemeClr val="bg1"/>
                </a:solidFill>
                <a:prstDash val="solid"/>
                <a:round/>
                <a:headEnd type="none" w="med" len="med"/>
                <a:tailEnd type="triangle" w="med" len="med"/>
              </a:ln>
              <a:effectLst/>
            </p:spPr>
            <p:txBody>
              <a:bodyPr wrap="none" anchor="ctr"/>
              <a:lstStyle/>
              <a:p>
                <a:endParaRPr lang="en-US"/>
              </a:p>
            </p:txBody>
          </p:sp>
          <p:sp>
            <p:nvSpPr>
              <p:cNvPr id="55" name="Freeform 22"/>
              <p:cNvSpPr>
                <a:spLocks/>
              </p:cNvSpPr>
              <p:nvPr/>
            </p:nvSpPr>
            <p:spPr bwMode="auto">
              <a:xfrm flipH="1" flipV="1">
                <a:off x="3602471" y="5369936"/>
                <a:ext cx="812800" cy="192087"/>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chemeClr val="bg1"/>
                </a:solidFill>
                <a:prstDash val="solid"/>
                <a:round/>
                <a:headEnd type="none" w="med" len="med"/>
                <a:tailEnd type="triangle" w="med" len="med"/>
              </a:ln>
              <a:effectLst/>
            </p:spPr>
            <p:txBody>
              <a:bodyPr wrap="none" anchor="ctr"/>
              <a:lstStyle/>
              <a:p>
                <a:endParaRPr lang="en-US"/>
              </a:p>
            </p:txBody>
          </p:sp>
          <p:sp>
            <p:nvSpPr>
              <p:cNvPr id="56" name="Freeform 23"/>
              <p:cNvSpPr>
                <a:spLocks/>
              </p:cNvSpPr>
              <p:nvPr/>
            </p:nvSpPr>
            <p:spPr bwMode="auto">
              <a:xfrm>
                <a:off x="4796271" y="4660323"/>
                <a:ext cx="176213" cy="457200"/>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chemeClr val="bg1"/>
                </a:solidFill>
                <a:prstDash val="solid"/>
                <a:round/>
                <a:headEnd type="none" w="med" len="med"/>
                <a:tailEnd type="triangle" w="med" len="med"/>
              </a:ln>
              <a:effectLst/>
            </p:spPr>
            <p:txBody>
              <a:bodyPr wrap="none" anchor="ctr"/>
              <a:lstStyle/>
              <a:p>
                <a:endParaRPr lang="en-US"/>
              </a:p>
            </p:txBody>
          </p:sp>
          <p:sp>
            <p:nvSpPr>
              <p:cNvPr id="57" name="Freeform 24"/>
              <p:cNvSpPr>
                <a:spLocks/>
              </p:cNvSpPr>
              <p:nvPr/>
            </p:nvSpPr>
            <p:spPr bwMode="auto">
              <a:xfrm rot="10800000">
                <a:off x="2980171" y="4711123"/>
                <a:ext cx="176213" cy="457200"/>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chemeClr val="bg1"/>
                </a:solidFill>
                <a:prstDash val="solid"/>
                <a:round/>
                <a:headEnd type="none" w="med" len="med"/>
                <a:tailEnd type="triangle" w="med" len="med"/>
              </a:ln>
              <a:effectLst/>
            </p:spPr>
            <p:txBody>
              <a:bodyPr wrap="none" anchor="ctr"/>
              <a:lstStyle/>
              <a:p>
                <a:endParaRPr lang="en-US"/>
              </a:p>
            </p:txBody>
          </p:sp>
          <p:sp>
            <p:nvSpPr>
              <p:cNvPr id="58" name="Line 25"/>
              <p:cNvSpPr>
                <a:spLocks noChangeShapeType="1"/>
              </p:cNvSpPr>
              <p:nvPr/>
            </p:nvSpPr>
            <p:spPr bwMode="auto">
              <a:xfrm>
                <a:off x="2827771" y="4584123"/>
                <a:ext cx="393700" cy="0"/>
              </a:xfrm>
              <a:prstGeom prst="line">
                <a:avLst/>
              </a:prstGeom>
              <a:noFill/>
              <a:ln w="38100">
                <a:solidFill>
                  <a:schemeClr val="bg1"/>
                </a:solidFill>
                <a:round/>
                <a:headEnd/>
                <a:tailEnd type="triangle" w="med" len="med"/>
              </a:ln>
              <a:effectLst/>
            </p:spPr>
            <p:txBody>
              <a:bodyPr wrap="none" anchor="ctr"/>
              <a:lstStyle/>
              <a:p>
                <a:endParaRPr lang="en-US"/>
              </a:p>
            </p:txBody>
          </p:sp>
        </p:grpSp>
      </p:grpSp>
      <p:grpSp>
        <p:nvGrpSpPr>
          <p:cNvPr id="11" name="Group 10"/>
          <p:cNvGrpSpPr>
            <a:grpSpLocks/>
          </p:cNvGrpSpPr>
          <p:nvPr/>
        </p:nvGrpSpPr>
        <p:grpSpPr bwMode="auto">
          <a:xfrm>
            <a:off x="2713702" y="4949382"/>
            <a:ext cx="390533" cy="340769"/>
            <a:chOff x="1043" y="2546"/>
            <a:chExt cx="869" cy="740"/>
          </a:xfrm>
        </p:grpSpPr>
        <p:sp>
          <p:nvSpPr>
            <p:cNvPr id="38" name="Freeform 7"/>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9" name="Freeform 8"/>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0" name="Freeform 9"/>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1" name="Freeform 10"/>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2" name="AutoShape 11"/>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latin typeface="Arial" pitchFamily="34" charset="0"/>
                <a:cs typeface="Arial" pitchFamily="34" charset="0"/>
              </a:endParaRPr>
            </a:p>
          </p:txBody>
        </p:sp>
        <p:sp>
          <p:nvSpPr>
            <p:cNvPr id="43" name="Rectangle 12"/>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44" name="Freeform 13"/>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45" name="Freeform 14"/>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2" name="Group 27"/>
          <p:cNvGrpSpPr>
            <a:grpSpLocks/>
          </p:cNvGrpSpPr>
          <p:nvPr/>
        </p:nvGrpSpPr>
        <p:grpSpPr bwMode="auto">
          <a:xfrm flipH="1">
            <a:off x="3106239" y="4860464"/>
            <a:ext cx="493304" cy="441377"/>
            <a:chOff x="3168" y="1824"/>
            <a:chExt cx="912" cy="816"/>
          </a:xfrm>
        </p:grpSpPr>
        <p:sp>
          <p:nvSpPr>
            <p:cNvPr id="29" name="Freeform 2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0" name="Freeform 2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1" name="Freeform 3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2" name="Freeform 3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3" name="Freeform 3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4" name="Freeform 3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35" name="Freeform 3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6" name="Freeform 3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37" name="Freeform 3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grpSp>
        <p:nvGrpSpPr>
          <p:cNvPr id="13" name="Group 17"/>
          <p:cNvGrpSpPr>
            <a:grpSpLocks/>
          </p:cNvGrpSpPr>
          <p:nvPr/>
        </p:nvGrpSpPr>
        <p:grpSpPr bwMode="auto">
          <a:xfrm>
            <a:off x="5021772" y="4965453"/>
            <a:ext cx="493304" cy="441377"/>
            <a:chOff x="3168" y="1824"/>
            <a:chExt cx="912" cy="816"/>
          </a:xfrm>
        </p:grpSpPr>
        <p:sp>
          <p:nvSpPr>
            <p:cNvPr id="20"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1"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2"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3"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4"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5"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latin typeface="Arial" pitchFamily="34" charset="0"/>
                <a:cs typeface="Arial" pitchFamily="34" charset="0"/>
              </a:endParaRPr>
            </a:p>
          </p:txBody>
        </p:sp>
        <p:sp>
          <p:nvSpPr>
            <p:cNvPr id="26"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7"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sp>
          <p:nvSpPr>
            <p:cNvPr id="28"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latin typeface="Arial" pitchFamily="34" charset="0"/>
                <a:cs typeface="Arial" pitchFamily="34" charset="0"/>
              </a:endParaRPr>
            </a:p>
          </p:txBody>
        </p:sp>
      </p:grpSp>
      <p:sp>
        <p:nvSpPr>
          <p:cNvPr id="17" name="Bent-Up Arrow 16"/>
          <p:cNvSpPr/>
          <p:nvPr/>
        </p:nvSpPr>
        <p:spPr>
          <a:xfrm rot="5400000">
            <a:off x="4450019" y="4879361"/>
            <a:ext cx="221107" cy="241208"/>
          </a:xfrm>
          <a:prstGeom prst="bentUpArrow">
            <a:avLst/>
          </a:prstGeom>
          <a:ln w="38100">
            <a:solidFill>
              <a:srgbClr val="FF0000"/>
            </a:solidFill>
          </a:ln>
        </p:spPr>
        <p:txBody>
          <a:bodyPr rtlCol="0" anchor="ctr">
            <a:spAutoFit/>
          </a:bodyPr>
          <a:lstStyle/>
          <a:p>
            <a:pPr algn="ctr">
              <a:buNone/>
            </a:pPr>
            <a:endParaRPr lang="en-US" sz="2800" dirty="0" smtClean="0">
              <a:latin typeface="Arial" pitchFamily="34" charset="0"/>
              <a:cs typeface="Arial" pitchFamily="34" charset="0"/>
            </a:endParaRPr>
          </a:p>
        </p:txBody>
      </p:sp>
      <p:sp>
        <p:nvSpPr>
          <p:cNvPr id="18" name="Bent-Up Arrow 17"/>
          <p:cNvSpPr/>
          <p:nvPr/>
        </p:nvSpPr>
        <p:spPr>
          <a:xfrm rot="16200000" flipH="1">
            <a:off x="3763247" y="4860936"/>
            <a:ext cx="221107" cy="241208"/>
          </a:xfrm>
          <a:prstGeom prst="bentUpArrow">
            <a:avLst/>
          </a:prstGeom>
          <a:ln w="38100">
            <a:solidFill>
              <a:srgbClr val="7030A0"/>
            </a:solidFill>
          </a:ln>
        </p:spPr>
        <p:txBody>
          <a:bodyPr rtlCol="0" anchor="ctr">
            <a:spAutoFit/>
          </a:bodyPr>
          <a:lstStyle/>
          <a:p>
            <a:pPr algn="ctr">
              <a:buNone/>
            </a:pPr>
            <a:endParaRPr lang="en-US" sz="2800" dirty="0" smtClean="0">
              <a:latin typeface="Arial" pitchFamily="34" charset="0"/>
              <a:cs typeface="Arial" pitchFamily="34" charset="0"/>
            </a:endParaRPr>
          </a:p>
        </p:txBody>
      </p:sp>
      <p:sp>
        <p:nvSpPr>
          <p:cNvPr id="19" name="Bent-Up Arrow 18"/>
          <p:cNvSpPr/>
          <p:nvPr/>
        </p:nvSpPr>
        <p:spPr>
          <a:xfrm rot="16200000" flipH="1">
            <a:off x="3870451" y="4998291"/>
            <a:ext cx="221107" cy="241208"/>
          </a:xfrm>
          <a:prstGeom prst="bentUpArrow">
            <a:avLst/>
          </a:prstGeom>
          <a:ln w="38100">
            <a:solidFill>
              <a:srgbClr val="00B050"/>
            </a:solidFill>
          </a:ln>
        </p:spPr>
        <p:txBody>
          <a:bodyPr rtlCol="0" anchor="ctr">
            <a:spAutoFit/>
          </a:bodyPr>
          <a:lstStyle/>
          <a:p>
            <a:pPr algn="ctr">
              <a:buNone/>
            </a:pPr>
            <a:endParaRPr lang="en-US" sz="2800" dirty="0" smtClean="0">
              <a:latin typeface="Arial" pitchFamily="34" charset="0"/>
              <a:cs typeface="Arial" pitchFamily="34" charset="0"/>
            </a:endParaRPr>
          </a:p>
        </p:txBody>
      </p:sp>
      <p:sp>
        <p:nvSpPr>
          <p:cNvPr id="86" name="Text Box 122"/>
          <p:cNvSpPr txBox="1">
            <a:spLocks noChangeArrowheads="1"/>
          </p:cNvSpPr>
          <p:nvPr/>
        </p:nvSpPr>
        <p:spPr bwMode="auto">
          <a:xfrm rot="20722687">
            <a:off x="3471196" y="4553441"/>
            <a:ext cx="151375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smtClean="0">
                <a:latin typeface="Arial" pitchFamily="34" charset="0"/>
                <a:cs typeface="Arial" pitchFamily="34" charset="0"/>
              </a:rPr>
              <a:t>Not OK!</a:t>
            </a:r>
          </a:p>
        </p:txBody>
      </p:sp>
      <p:sp>
        <p:nvSpPr>
          <p:cNvPr id="85" name="Text Box 122"/>
          <p:cNvSpPr txBox="1">
            <a:spLocks noChangeArrowheads="1"/>
          </p:cNvSpPr>
          <p:nvPr/>
        </p:nvSpPr>
        <p:spPr bwMode="auto">
          <a:xfrm>
            <a:off x="740040" y="1974550"/>
            <a:ext cx="435401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Weak Symmetry-Breaking</a:t>
            </a:r>
            <a:endParaRPr lang="en-US" sz="2800" dirty="0" smtClean="0">
              <a:solidFill>
                <a:schemeClr val="tx1"/>
              </a:solidFill>
              <a:latin typeface="Arial" pitchFamily="34" charset="0"/>
              <a:cs typeface="Arial" pitchFamily="34" charset="0"/>
            </a:endParaRPr>
          </a:p>
        </p:txBody>
      </p:sp>
      <p:sp>
        <p:nvSpPr>
          <p:cNvPr id="87" name="Text Box 122"/>
          <p:cNvSpPr txBox="1">
            <a:spLocks noChangeArrowheads="1"/>
          </p:cNvSpPr>
          <p:nvPr/>
        </p:nvSpPr>
        <p:spPr bwMode="auto">
          <a:xfrm>
            <a:off x="1558249" y="2377678"/>
            <a:ext cx="3802644"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When all participate …</a:t>
            </a:r>
            <a:endParaRPr lang="en-US" sz="2800" dirty="0" smtClean="0">
              <a:solidFill>
                <a:schemeClr val="tx1"/>
              </a:solidFill>
              <a:latin typeface="Arial" pitchFamily="34" charset="0"/>
              <a:cs typeface="Arial" pitchFamily="34" charset="0"/>
            </a:endParaRPr>
          </a:p>
        </p:txBody>
      </p:sp>
      <p:sp>
        <p:nvSpPr>
          <p:cNvPr id="88" name="Text Box 122"/>
          <p:cNvSpPr txBox="1">
            <a:spLocks noChangeArrowheads="1"/>
          </p:cNvSpPr>
          <p:nvPr/>
        </p:nvSpPr>
        <p:spPr bwMode="auto">
          <a:xfrm>
            <a:off x="1558249" y="3031523"/>
            <a:ext cx="5323894"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At least one on group 0, group 1</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95278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blinds(horizontal)">
                                      <p:cBhvr>
                                        <p:cTn id="7" dur="500"/>
                                        <p:tgtEl>
                                          <p:spTgt spid="87"/>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blinds(horizontal)">
                                      <p:cBhvr>
                                        <p:cTn id="11" dur="500"/>
                                        <p:tgtEl>
                                          <p:spTgt spid="88"/>
                                        </p:tgtEl>
                                      </p:cBhvr>
                                    </p:animEffect>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4.72222E-6 -6.2963E-6 C -0.03108 0.03008 -0.06198 0.06041 -0.09688 0.06434 C -0.13177 0.06828 -0.17084 0.04583 -0.20973 0.0236 " pathEditMode="relative" ptsTypes="aaA">
                                      <p:cBhvr>
                                        <p:cTn id="15" dur="2000" fill="hold"/>
                                        <p:tgtEl>
                                          <p:spTgt spid="13"/>
                                        </p:tgtEl>
                                        <p:attrNameLst>
                                          <p:attrName>ppt_x</p:attrName>
                                          <p:attrName>ppt_y</p:attrName>
                                        </p:attrNameLst>
                                      </p:cBhvr>
                                    </p:animMotion>
                                  </p:childTnLst>
                                </p:cTn>
                              </p:par>
                            </p:childTnLst>
                          </p:cTn>
                        </p:par>
                        <p:par>
                          <p:cTn id="16" fill="hold">
                            <p:stCondLst>
                              <p:cond delay="2000"/>
                            </p:stCondLst>
                            <p:childTnLst>
                              <p:par>
                                <p:cTn id="17" presetID="3" presetClass="entr" presetSubtype="10" fill="hold" grpId="0" nodeType="afterEffect">
                                  <p:stCondLst>
                                    <p:cond delay="0"/>
                                  </p:stCondLst>
                                  <p:childTnLst>
                                    <p:set>
                                      <p:cBhvr>
                                        <p:cTn id="18" dur="1" fill="hold">
                                          <p:stCondLst>
                                            <p:cond delay="0"/>
                                          </p:stCondLst>
                                        </p:cTn>
                                        <p:tgtEl>
                                          <p:spTgt spid="86"/>
                                        </p:tgtEl>
                                        <p:attrNameLst>
                                          <p:attrName>style.visibility</p:attrName>
                                        </p:attrNameLst>
                                      </p:cBhvr>
                                      <p:to>
                                        <p:strVal val="visible"/>
                                      </p:to>
                                    </p:set>
                                    <p:animEffect transition="in" filter="blinds(horizontal)">
                                      <p:cBhvr>
                                        <p:cTn id="1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AutoShape 48"/>
          <p:cNvSpPr>
            <a:spLocks noChangeArrowheads="1"/>
          </p:cNvSpPr>
          <p:nvPr/>
        </p:nvSpPr>
        <p:spPr bwMode="auto">
          <a:xfrm>
            <a:off x="315241" y="267930"/>
            <a:ext cx="1471771" cy="77332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r>
              <a:rPr lang="en-US" sz="2800" b="1" dirty="0" smtClean="0">
                <a:solidFill>
                  <a:srgbClr val="FF0000"/>
                </a:solidFill>
                <a:latin typeface="Arial" pitchFamily="34" charset="0"/>
                <a:cs typeface="Arial" pitchFamily="34" charset="0"/>
              </a:rPr>
              <a:t>Yes</a:t>
            </a:r>
            <a:endParaRPr lang="en-US" sz="2800" b="1" dirty="0">
              <a:solidFill>
                <a:srgbClr val="FF0000"/>
              </a:solidFill>
              <a:latin typeface="Arial" pitchFamily="34" charset="0"/>
              <a:cs typeface="Arial" pitchFamily="34" charset="0"/>
            </a:endParaRPr>
          </a:p>
        </p:txBody>
      </p:sp>
      <p:sp>
        <p:nvSpPr>
          <p:cNvPr id="31748" name="AutoShape 2"/>
          <p:cNvSpPr>
            <a:spLocks noChangeArrowheads="1"/>
          </p:cNvSpPr>
          <p:nvPr/>
        </p:nvSpPr>
        <p:spPr bwMode="auto">
          <a:xfrm>
            <a:off x="2158208" y="571374"/>
            <a:ext cx="2947228" cy="1800424"/>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latin typeface="Arial" pitchFamily="34" charset="0"/>
              <a:cs typeface="Arial" pitchFamily="34" charset="0"/>
            </a:endParaRPr>
          </a:p>
        </p:txBody>
      </p:sp>
      <p:sp>
        <p:nvSpPr>
          <p:cNvPr id="31749" name="AutoShape 3"/>
          <p:cNvSpPr>
            <a:spLocks noChangeArrowheads="1"/>
          </p:cNvSpPr>
          <p:nvPr/>
        </p:nvSpPr>
        <p:spPr bwMode="auto">
          <a:xfrm>
            <a:off x="1359009" y="1768685"/>
            <a:ext cx="2947228" cy="1800424"/>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p>
        </p:txBody>
      </p:sp>
      <p:sp>
        <p:nvSpPr>
          <p:cNvPr id="31751" name="AutoShape 38"/>
          <p:cNvSpPr>
            <a:spLocks noChangeArrowheads="1"/>
          </p:cNvSpPr>
          <p:nvPr/>
        </p:nvSpPr>
        <p:spPr bwMode="auto">
          <a:xfrm>
            <a:off x="334016" y="512944"/>
            <a:ext cx="2947228" cy="1800424"/>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p>
        </p:txBody>
      </p:sp>
      <p:grpSp>
        <p:nvGrpSpPr>
          <p:cNvPr id="2" name="Group 39"/>
          <p:cNvGrpSpPr>
            <a:grpSpLocks/>
          </p:cNvGrpSpPr>
          <p:nvPr/>
        </p:nvGrpSpPr>
        <p:grpSpPr bwMode="auto">
          <a:xfrm>
            <a:off x="2475114" y="2231171"/>
            <a:ext cx="715020" cy="623909"/>
            <a:chOff x="1043" y="2546"/>
            <a:chExt cx="869" cy="740"/>
          </a:xfrm>
        </p:grpSpPr>
        <p:sp>
          <p:nvSpPr>
            <p:cNvPr id="31776" name="Freeform 40"/>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7" name="Freeform 41"/>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8" name="Freeform 42"/>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9" name="Freeform 43"/>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0" name="AutoShape 44"/>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p>
          </p:txBody>
        </p:sp>
        <p:sp>
          <p:nvSpPr>
            <p:cNvPr id="31781" name="Rectangle 45"/>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p>
          </p:txBody>
        </p:sp>
        <p:sp>
          <p:nvSpPr>
            <p:cNvPr id="31782" name="Freeform 46"/>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3" name="Freeform 47"/>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grpSp>
      <p:sp>
        <p:nvSpPr>
          <p:cNvPr id="31754" name="AutoShape 49"/>
          <p:cNvSpPr>
            <a:spLocks noChangeArrowheads="1"/>
          </p:cNvSpPr>
          <p:nvPr/>
        </p:nvSpPr>
        <p:spPr bwMode="auto">
          <a:xfrm>
            <a:off x="4092325" y="258429"/>
            <a:ext cx="1364577" cy="665503"/>
          </a:xfrm>
          <a:prstGeom prst="cloudCallout">
            <a:avLst>
              <a:gd name="adj1" fmla="val -35977"/>
              <a:gd name="adj2" fmla="val 93306"/>
            </a:avLst>
          </a:prstGeom>
          <a:solidFill>
            <a:schemeClr val="bg1">
              <a:alpha val="70195"/>
            </a:schemeClr>
          </a:solidFill>
          <a:ln w="38100">
            <a:solidFill>
              <a:srgbClr val="00FF99"/>
            </a:solidFill>
            <a:round/>
            <a:headEnd/>
            <a:tailEnd/>
          </a:ln>
        </p:spPr>
        <p:txBody>
          <a:bodyPr anchor="ctr"/>
          <a:lstStyle/>
          <a:p>
            <a:r>
              <a:rPr lang="en-US" sz="2800" b="1" dirty="0" smtClean="0">
                <a:solidFill>
                  <a:srgbClr val="33CC33"/>
                </a:solidFill>
                <a:latin typeface="Arial" pitchFamily="34" charset="0"/>
                <a:cs typeface="Arial" pitchFamily="34" charset="0"/>
              </a:rPr>
              <a:t>No</a:t>
            </a:r>
            <a:endParaRPr lang="en-US" sz="2800" b="1" dirty="0">
              <a:solidFill>
                <a:srgbClr val="33CC33"/>
              </a:solidFill>
              <a:latin typeface="Arial" pitchFamily="34" charset="0"/>
              <a:cs typeface="Arial" pitchFamily="34" charset="0"/>
            </a:endParaRPr>
          </a:p>
        </p:txBody>
      </p:sp>
      <p:grpSp>
        <p:nvGrpSpPr>
          <p:cNvPr id="3" name="Group 50"/>
          <p:cNvGrpSpPr>
            <a:grpSpLocks/>
          </p:cNvGrpSpPr>
          <p:nvPr/>
        </p:nvGrpSpPr>
        <p:grpSpPr bwMode="auto">
          <a:xfrm>
            <a:off x="1153020" y="1128931"/>
            <a:ext cx="903183" cy="808111"/>
            <a:chOff x="3168" y="1824"/>
            <a:chExt cx="912" cy="816"/>
          </a:xfrm>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4" name="Group 60"/>
          <p:cNvGrpSpPr>
            <a:grpSpLocks/>
          </p:cNvGrpSpPr>
          <p:nvPr/>
        </p:nvGrpSpPr>
        <p:grpSpPr bwMode="auto">
          <a:xfrm flipH="1">
            <a:off x="3203007" y="1129921"/>
            <a:ext cx="903183" cy="808111"/>
            <a:chOff x="3168" y="1824"/>
            <a:chExt cx="912" cy="816"/>
          </a:xfrm>
        </p:grpSpPr>
        <p:sp>
          <p:nvSpPr>
            <p:cNvPr id="31758"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59"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0"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1"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2"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3"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4"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5"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6"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31757" name="AutoShape 70"/>
          <p:cNvSpPr>
            <a:spLocks noChangeArrowheads="1"/>
          </p:cNvSpPr>
          <p:nvPr/>
        </p:nvSpPr>
        <p:spPr bwMode="auto">
          <a:xfrm>
            <a:off x="3649648" y="1944964"/>
            <a:ext cx="1541784" cy="665503"/>
          </a:xfrm>
          <a:prstGeom prst="cloudCallout">
            <a:avLst>
              <a:gd name="adj1" fmla="val -73079"/>
              <a:gd name="adj2" fmla="val 43454"/>
            </a:avLst>
          </a:prstGeom>
          <a:solidFill>
            <a:schemeClr val="bg1"/>
          </a:solidFill>
          <a:ln w="38100">
            <a:solidFill>
              <a:srgbClr val="9966FF"/>
            </a:solidFill>
            <a:round/>
            <a:headEnd/>
            <a:tailEnd/>
          </a:ln>
        </p:spPr>
        <p:txBody>
          <a:bodyPr anchor="ctr"/>
          <a:lstStyle/>
          <a:p>
            <a:r>
              <a:rPr lang="en-US" sz="2800" b="1" dirty="0" smtClean="0">
                <a:solidFill>
                  <a:srgbClr val="9966FF"/>
                </a:solidFill>
                <a:latin typeface="Arial" pitchFamily="34" charset="0"/>
                <a:cs typeface="Arial" pitchFamily="34" charset="0"/>
              </a:rPr>
              <a:t>No</a:t>
            </a:r>
            <a:endParaRPr lang="en-US" sz="2800" b="1" dirty="0">
              <a:solidFill>
                <a:srgbClr val="9966FF"/>
              </a:solidFill>
              <a:latin typeface="Arial" pitchFamily="34" charset="0"/>
              <a:cs typeface="Arial" pitchFamily="34" charset="0"/>
            </a:endParaRPr>
          </a:p>
        </p:txBody>
      </p:sp>
      <p:sp>
        <p:nvSpPr>
          <p:cNvPr id="83" name="AutoShape 2"/>
          <p:cNvSpPr>
            <a:spLocks noChangeArrowheads="1"/>
          </p:cNvSpPr>
          <p:nvPr/>
        </p:nvSpPr>
        <p:spPr bwMode="auto">
          <a:xfrm>
            <a:off x="5752728" y="3535795"/>
            <a:ext cx="2947228" cy="1800424"/>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latin typeface="Arial" pitchFamily="34" charset="0"/>
              <a:cs typeface="Arial" pitchFamily="34" charset="0"/>
            </a:endParaRPr>
          </a:p>
        </p:txBody>
      </p:sp>
      <p:sp>
        <p:nvSpPr>
          <p:cNvPr id="84" name="AutoShape 3"/>
          <p:cNvSpPr>
            <a:spLocks noChangeArrowheads="1"/>
          </p:cNvSpPr>
          <p:nvPr/>
        </p:nvSpPr>
        <p:spPr bwMode="auto">
          <a:xfrm>
            <a:off x="4953529" y="4733106"/>
            <a:ext cx="2947228" cy="1800424"/>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p>
        </p:txBody>
      </p:sp>
      <p:sp>
        <p:nvSpPr>
          <p:cNvPr id="85" name="AutoShape 38"/>
          <p:cNvSpPr>
            <a:spLocks noChangeArrowheads="1"/>
          </p:cNvSpPr>
          <p:nvPr/>
        </p:nvSpPr>
        <p:spPr bwMode="auto">
          <a:xfrm>
            <a:off x="3928536" y="3477365"/>
            <a:ext cx="2947228" cy="1800424"/>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p>
        </p:txBody>
      </p:sp>
      <p:grpSp>
        <p:nvGrpSpPr>
          <p:cNvPr id="86" name="Group 39"/>
          <p:cNvGrpSpPr>
            <a:grpSpLocks/>
          </p:cNvGrpSpPr>
          <p:nvPr/>
        </p:nvGrpSpPr>
        <p:grpSpPr bwMode="auto">
          <a:xfrm>
            <a:off x="6069635" y="5195593"/>
            <a:ext cx="715020" cy="623910"/>
            <a:chOff x="1043" y="2546"/>
            <a:chExt cx="869" cy="740"/>
          </a:xfrm>
        </p:grpSpPr>
        <p:sp>
          <p:nvSpPr>
            <p:cNvPr id="110" name="Freeform 40"/>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11" name="Freeform 41"/>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12" name="Freeform 42"/>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13" name="Freeform 43"/>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14" name="AutoShape 44"/>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p>
          </p:txBody>
        </p:sp>
        <p:sp>
          <p:nvSpPr>
            <p:cNvPr id="115" name="Rectangle 45"/>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p>
          </p:txBody>
        </p:sp>
        <p:sp>
          <p:nvSpPr>
            <p:cNvPr id="116" name="Freeform 46"/>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117" name="Freeform 47"/>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grpSp>
      <p:sp>
        <p:nvSpPr>
          <p:cNvPr id="87" name="AutoShape 48"/>
          <p:cNvSpPr>
            <a:spLocks noChangeArrowheads="1"/>
          </p:cNvSpPr>
          <p:nvPr/>
        </p:nvSpPr>
        <p:spPr bwMode="auto">
          <a:xfrm>
            <a:off x="3830493" y="3279299"/>
            <a:ext cx="1235934" cy="665503"/>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r>
              <a:rPr lang="en-US" sz="2800" b="1" dirty="0" smtClean="0">
                <a:solidFill>
                  <a:srgbClr val="FF0000"/>
                </a:solidFill>
                <a:latin typeface="Arial" pitchFamily="34" charset="0"/>
                <a:cs typeface="Arial" pitchFamily="34" charset="0"/>
              </a:rPr>
              <a:t>No!</a:t>
            </a:r>
            <a:endParaRPr lang="en-US" sz="2800" b="1" dirty="0">
              <a:solidFill>
                <a:srgbClr val="FF0000"/>
              </a:solidFill>
              <a:latin typeface="Arial" pitchFamily="34" charset="0"/>
              <a:cs typeface="Arial" pitchFamily="34" charset="0"/>
            </a:endParaRPr>
          </a:p>
        </p:txBody>
      </p:sp>
      <p:sp>
        <p:nvSpPr>
          <p:cNvPr id="88" name="AutoShape 49"/>
          <p:cNvSpPr>
            <a:spLocks noChangeArrowheads="1"/>
          </p:cNvSpPr>
          <p:nvPr/>
        </p:nvSpPr>
        <p:spPr bwMode="auto">
          <a:xfrm>
            <a:off x="7686846" y="3222850"/>
            <a:ext cx="1235934" cy="665503"/>
          </a:xfrm>
          <a:prstGeom prst="cloudCallout">
            <a:avLst>
              <a:gd name="adj1" fmla="val -35977"/>
              <a:gd name="adj2" fmla="val 93306"/>
            </a:avLst>
          </a:prstGeom>
          <a:solidFill>
            <a:schemeClr val="bg1">
              <a:alpha val="70195"/>
            </a:schemeClr>
          </a:solidFill>
          <a:ln w="38100">
            <a:solidFill>
              <a:srgbClr val="00FF99"/>
            </a:solidFill>
            <a:round/>
            <a:headEnd/>
            <a:tailEnd/>
          </a:ln>
        </p:spPr>
        <p:txBody>
          <a:bodyPr anchor="ctr"/>
          <a:lstStyle/>
          <a:p>
            <a:r>
              <a:rPr lang="en-US" sz="2800" b="1" dirty="0" smtClean="0">
                <a:solidFill>
                  <a:srgbClr val="33CC33"/>
                </a:solidFill>
                <a:latin typeface="Arial" pitchFamily="34" charset="0"/>
                <a:cs typeface="Arial" pitchFamily="34" charset="0"/>
              </a:rPr>
              <a:t>No!</a:t>
            </a:r>
            <a:endParaRPr lang="en-US" sz="2800" b="1" dirty="0">
              <a:solidFill>
                <a:srgbClr val="33CC33"/>
              </a:solidFill>
              <a:latin typeface="Arial" pitchFamily="34" charset="0"/>
              <a:cs typeface="Arial" pitchFamily="34" charset="0"/>
            </a:endParaRPr>
          </a:p>
        </p:txBody>
      </p:sp>
      <p:grpSp>
        <p:nvGrpSpPr>
          <p:cNvPr id="89" name="Group 50"/>
          <p:cNvGrpSpPr>
            <a:grpSpLocks/>
          </p:cNvGrpSpPr>
          <p:nvPr/>
        </p:nvGrpSpPr>
        <p:grpSpPr bwMode="auto">
          <a:xfrm>
            <a:off x="4747542" y="4093352"/>
            <a:ext cx="903183" cy="808112"/>
            <a:chOff x="3168" y="1824"/>
            <a:chExt cx="912" cy="816"/>
          </a:xfrm>
        </p:grpSpPr>
        <p:sp>
          <p:nvSpPr>
            <p:cNvPr id="101"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2"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3"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4"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05"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06"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07"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8"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9"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90" name="Group 60"/>
          <p:cNvGrpSpPr>
            <a:grpSpLocks/>
          </p:cNvGrpSpPr>
          <p:nvPr/>
        </p:nvGrpSpPr>
        <p:grpSpPr bwMode="auto">
          <a:xfrm flipH="1">
            <a:off x="6797526" y="4094344"/>
            <a:ext cx="903183" cy="808112"/>
            <a:chOff x="3168" y="1824"/>
            <a:chExt cx="912" cy="816"/>
          </a:xfrm>
        </p:grpSpPr>
        <p:sp>
          <p:nvSpPr>
            <p:cNvPr id="92"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3"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4"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5"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96"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97"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98"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99"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0"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91" name="AutoShape 70"/>
          <p:cNvSpPr>
            <a:spLocks noChangeArrowheads="1"/>
          </p:cNvSpPr>
          <p:nvPr/>
        </p:nvSpPr>
        <p:spPr bwMode="auto">
          <a:xfrm>
            <a:off x="7244168" y="4909385"/>
            <a:ext cx="1235934" cy="665503"/>
          </a:xfrm>
          <a:prstGeom prst="cloudCallout">
            <a:avLst>
              <a:gd name="adj1" fmla="val -73079"/>
              <a:gd name="adj2" fmla="val 43454"/>
            </a:avLst>
          </a:prstGeom>
          <a:solidFill>
            <a:schemeClr val="bg1"/>
          </a:solidFill>
          <a:ln w="38100">
            <a:solidFill>
              <a:srgbClr val="9966FF"/>
            </a:solidFill>
            <a:round/>
            <a:headEnd/>
            <a:tailEnd/>
          </a:ln>
        </p:spPr>
        <p:txBody>
          <a:bodyPr anchor="ctr"/>
          <a:lstStyle/>
          <a:p>
            <a:r>
              <a:rPr lang="en-US" sz="2800" b="1" dirty="0" smtClean="0">
                <a:solidFill>
                  <a:srgbClr val="9966FF"/>
                </a:solidFill>
                <a:latin typeface="Arial" pitchFamily="34" charset="0"/>
                <a:cs typeface="Arial" pitchFamily="34" charset="0"/>
              </a:rPr>
              <a:t>No!</a:t>
            </a:r>
            <a:endParaRPr lang="en-US" sz="2800" b="1" dirty="0">
              <a:solidFill>
                <a:srgbClr val="9966FF"/>
              </a:solidFill>
              <a:latin typeface="Arial" pitchFamily="34" charset="0"/>
              <a:cs typeface="Arial" pitchFamily="34" charset="0"/>
            </a:endParaRPr>
          </a:p>
        </p:txBody>
      </p:sp>
      <p:sp>
        <p:nvSpPr>
          <p:cNvPr id="118" name="Bent Arrow 117"/>
          <p:cNvSpPr/>
          <p:nvPr/>
        </p:nvSpPr>
        <p:spPr>
          <a:xfrm rot="5400000">
            <a:off x="6076335" y="1533835"/>
            <a:ext cx="1297858" cy="1106129"/>
          </a:xfrm>
          <a:prstGeom prst="bentArrow">
            <a:avLst/>
          </a:prstGeom>
          <a:solidFill>
            <a:schemeClr val="accent6">
              <a:lumMod val="75000"/>
            </a:schemeClr>
          </a:solidFill>
          <a:ln w="38100">
            <a:solidFill>
              <a:schemeClr val="accent6">
                <a:lumMod val="75000"/>
              </a:schemeClr>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119" name="Text Box 122"/>
          <p:cNvSpPr txBox="1">
            <a:spLocks noChangeArrowheads="1"/>
          </p:cNvSpPr>
          <p:nvPr/>
        </p:nvSpPr>
        <p:spPr bwMode="auto">
          <a:xfrm>
            <a:off x="1049061" y="4499488"/>
            <a:ext cx="144462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Majority</a:t>
            </a:r>
          </a:p>
        </p:txBody>
      </p:sp>
      <p:sp>
        <p:nvSpPr>
          <p:cNvPr id="120" name="AutoShape 48"/>
          <p:cNvSpPr>
            <a:spLocks noChangeArrowheads="1"/>
          </p:cNvSpPr>
          <p:nvPr/>
        </p:nvSpPr>
        <p:spPr bwMode="auto">
          <a:xfrm>
            <a:off x="315241" y="267930"/>
            <a:ext cx="1471771" cy="773320"/>
          </a:xfrm>
          <a:prstGeom prst="cloudCallout">
            <a:avLst>
              <a:gd name="adj1" fmla="val 19713"/>
              <a:gd name="adj2" fmla="val 82440"/>
            </a:avLst>
          </a:prstGeom>
          <a:solidFill>
            <a:schemeClr val="bg1">
              <a:alpha val="70195"/>
            </a:schemeClr>
          </a:solidFill>
          <a:ln w="38100">
            <a:solidFill>
              <a:srgbClr val="FF0000"/>
            </a:solidFill>
            <a:round/>
            <a:headEnd/>
            <a:tailEnd/>
          </a:ln>
        </p:spPr>
        <p:txBody>
          <a:bodyPr anchor="ctr"/>
          <a:lstStyle/>
          <a:p>
            <a:r>
              <a:rPr lang="en-US" sz="2800" b="1" dirty="0" smtClean="0">
                <a:solidFill>
                  <a:srgbClr val="FF0000"/>
                </a:solidFill>
                <a:latin typeface="Arial" pitchFamily="34" charset="0"/>
                <a:cs typeface="Arial" pitchFamily="34" charset="0"/>
              </a:rPr>
              <a:t>Yes</a:t>
            </a:r>
            <a:endParaRPr lang="en-US" sz="2800" b="1" dirty="0">
              <a:solidFill>
                <a:srgbClr val="FF0000"/>
              </a:solidFill>
              <a:latin typeface="Arial" pitchFamily="34" charset="0"/>
              <a:cs typeface="Arial" pitchFamily="34" charset="0"/>
            </a:endParaRPr>
          </a:p>
        </p:txBody>
      </p:sp>
      <p:sp>
        <p:nvSpPr>
          <p:cNvPr id="121" name="Text Box 122"/>
          <p:cNvSpPr txBox="1">
            <a:spLocks noChangeArrowheads="1"/>
          </p:cNvSpPr>
          <p:nvPr/>
        </p:nvSpPr>
        <p:spPr bwMode="auto">
          <a:xfrm rot="20405096">
            <a:off x="1382967" y="4875343"/>
            <a:ext cx="1826141" cy="646331"/>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3600" dirty="0" smtClean="0">
                <a:latin typeface="Arial" pitchFamily="34" charset="0"/>
                <a:cs typeface="Arial" pitchFamily="34" charset="0"/>
              </a:rPr>
              <a:t>Not OK!</a:t>
            </a:r>
          </a:p>
        </p:txBody>
      </p:sp>
    </p:spTree>
    <p:extLst>
      <p:ext uri="{BB962C8B-B14F-4D97-AF65-F5344CB8AC3E}">
        <p14:creationId xmlns:p14="http://schemas.microsoft.com/office/powerpoint/2010/main" val="324866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31754"/>
                                        </p:tgtEl>
                                      </p:cBhvr>
                                    </p:animEffect>
                                    <p:set>
                                      <p:cBhvr>
                                        <p:cTn id="7" dur="1" fill="hold">
                                          <p:stCondLst>
                                            <p:cond delay="499"/>
                                          </p:stCondLst>
                                        </p:cTn>
                                        <p:tgtEl>
                                          <p:spTgt spid="31754"/>
                                        </p:tgtEl>
                                        <p:attrNameLst>
                                          <p:attrName>style.visibility</p:attrName>
                                        </p:attrNameLst>
                                      </p:cBhvr>
                                      <p:to>
                                        <p:strVal val="hidden"/>
                                      </p:to>
                                    </p:set>
                                  </p:childTnLst>
                                </p:cTn>
                              </p:par>
                              <p:par>
                                <p:cTn id="8" presetID="0" presetClass="path" presetSubtype="0" accel="50000" decel="50000" fill="hold" grpId="0" nodeType="withEffect">
                                  <p:stCondLst>
                                    <p:cond delay="0"/>
                                  </p:stCondLst>
                                  <p:childTnLst>
                                    <p:animMotion origin="layout" path="M 2.5E-6 -3.7037E-6 C 0.0559 -0.02013 0.11198 -0.04027 0.15955 -0.04305 C 0.20712 -0.04583 0.24618 -0.03148 0.28541 -0.01713 " pathEditMode="relative" ptsTypes="aaA">
                                      <p:cBhvr>
                                        <p:cTn id="9" dur="2000" fill="hold"/>
                                        <p:tgtEl>
                                          <p:spTgt spid="120"/>
                                        </p:tgtEl>
                                        <p:attrNameLst>
                                          <p:attrName>ppt_x</p:attrName>
                                          <p:attrName>ppt_y</p:attrName>
                                        </p:attrNameLst>
                                      </p:cBhvr>
                                    </p:animMotion>
                                  </p:childTnLst>
                                </p:cTn>
                              </p:par>
                            </p:childTnLst>
                          </p:cTn>
                        </p:par>
                        <p:par>
                          <p:cTn id="10" fill="hold">
                            <p:stCondLst>
                              <p:cond delay="2000"/>
                            </p:stCondLst>
                            <p:childTnLst>
                              <p:par>
                                <p:cTn id="11" presetID="3" presetClass="entr" presetSubtype="10" fill="hold" grpId="0" nodeType="afterEffect">
                                  <p:stCondLst>
                                    <p:cond delay="0"/>
                                  </p:stCondLst>
                                  <p:childTnLst>
                                    <p:set>
                                      <p:cBhvr>
                                        <p:cTn id="12" dur="1" fill="hold">
                                          <p:stCondLst>
                                            <p:cond delay="0"/>
                                          </p:stCondLst>
                                        </p:cTn>
                                        <p:tgtEl>
                                          <p:spTgt spid="121"/>
                                        </p:tgtEl>
                                        <p:attrNameLst>
                                          <p:attrName>style.visibility</p:attrName>
                                        </p:attrNameLst>
                                      </p:cBhvr>
                                      <p:to>
                                        <p:strVal val="visible"/>
                                      </p:to>
                                    </p:set>
                                    <p:animEffect transition="in" filter="blinds(horizontal)">
                                      <p:cBhvr>
                                        <p:cTn id="1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4" grpId="0" animBg="1"/>
      <p:bldP spid="120" grpId="0" animBg="1"/>
      <p:bldP spid="1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6" name="Text Box 122"/>
          <p:cNvSpPr txBox="1">
            <a:spLocks noChangeArrowheads="1"/>
          </p:cNvSpPr>
          <p:nvPr/>
        </p:nvSpPr>
        <p:spPr bwMode="auto">
          <a:xfrm>
            <a:off x="904422" y="1686764"/>
            <a:ext cx="312617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Operational Model</a:t>
            </a:r>
          </a:p>
        </p:txBody>
      </p:sp>
      <p:sp>
        <p:nvSpPr>
          <p:cNvPr id="13" name="Text Box 122"/>
          <p:cNvSpPr txBox="1">
            <a:spLocks noChangeArrowheads="1"/>
          </p:cNvSpPr>
          <p:nvPr/>
        </p:nvSpPr>
        <p:spPr bwMode="auto">
          <a:xfrm>
            <a:off x="904422" y="3281672"/>
            <a:ext cx="3486852" cy="523220"/>
          </a:xfrm>
          <a:prstGeom prst="rect">
            <a:avLst/>
          </a:prstGeom>
          <a:solidFill>
            <a:schemeClr val="bg1">
              <a:alpha val="89999"/>
            </a:schemeClr>
          </a:solidFill>
          <a:ln w="38100" algn="ctr">
            <a:solidFill>
              <a:schemeClr val="bg1">
                <a:lumMod val="8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Combinatorial Model</a:t>
            </a:r>
          </a:p>
        </p:txBody>
      </p:sp>
      <p:sp>
        <p:nvSpPr>
          <p:cNvPr id="15" name="Text Box 122"/>
          <p:cNvSpPr txBox="1">
            <a:spLocks noChangeArrowheads="1"/>
          </p:cNvSpPr>
          <p:nvPr/>
        </p:nvSpPr>
        <p:spPr bwMode="auto">
          <a:xfrm>
            <a:off x="904422" y="4876580"/>
            <a:ext cx="2499339" cy="523220"/>
          </a:xfrm>
          <a:prstGeom prst="rect">
            <a:avLst/>
          </a:prstGeom>
          <a:solidFill>
            <a:schemeClr val="bg1">
              <a:alpha val="89999"/>
            </a:schemeClr>
          </a:solidFill>
          <a:ln w="38100" algn="ctr">
            <a:solidFill>
              <a:schemeClr val="bg1">
                <a:lumMod val="8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Main Theorem</a:t>
            </a:r>
          </a:p>
        </p:txBody>
      </p:sp>
      <p:sp>
        <p:nvSpPr>
          <p:cNvPr id="16" name="Footer Placeholder 15"/>
          <p:cNvSpPr>
            <a:spLocks noGrp="1"/>
          </p:cNvSpPr>
          <p:nvPr>
            <p:ph type="ftr" sz="quarter" idx="4294967295"/>
          </p:nvPr>
        </p:nvSpPr>
        <p:spPr>
          <a:xfrm>
            <a:off x="3124200" y="6248400"/>
            <a:ext cx="2895600" cy="457200"/>
          </a:xfrm>
          <a:prstGeom prst="rect">
            <a:avLst/>
          </a:prstGeo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E43608CE-920D-4F6F-98C9-0491388AB413}" type="slidenum">
              <a:rPr lang="en-US" smtClean="0"/>
              <a:pPr/>
              <a:t>8</a:t>
            </a:fld>
            <a:endParaRPr lang="en-US"/>
          </a:p>
        </p:txBody>
      </p:sp>
    </p:spTree>
    <p:extLst>
      <p:ext uri="{BB962C8B-B14F-4D97-AF65-F5344CB8AC3E}">
        <p14:creationId xmlns:p14="http://schemas.microsoft.com/office/powerpoint/2010/main" val="1965826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4"/>
          <p:cNvSpPr>
            <a:spLocks noGrp="1" noChangeArrowheads="1"/>
          </p:cNvSpPr>
          <p:nvPr>
            <p:ph type="title"/>
          </p:nvPr>
        </p:nvSpPr>
        <p:spPr/>
        <p:txBody>
          <a:bodyPr/>
          <a:lstStyle/>
          <a:p>
            <a:r>
              <a:rPr lang="en-US" dirty="0" smtClean="0"/>
              <a:t>Processes</a:t>
            </a:r>
          </a:p>
        </p:txBody>
      </p:sp>
      <p:grpSp>
        <p:nvGrpSpPr>
          <p:cNvPr id="3" name="Group 50"/>
          <p:cNvGrpSpPr>
            <a:grpSpLocks/>
          </p:cNvGrpSpPr>
          <p:nvPr/>
        </p:nvGrpSpPr>
        <p:grpSpPr bwMode="auto">
          <a:xfrm>
            <a:off x="1641974" y="3862319"/>
            <a:ext cx="3009930" cy="2693095"/>
            <a:chOff x="3168" y="1824"/>
            <a:chExt cx="912" cy="816"/>
          </a:xfrm>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40" name="Slide Number Placeholder 4"/>
          <p:cNvSpPr txBox="1">
            <a:spLocks/>
          </p:cNvSpPr>
          <p:nvPr/>
        </p:nvSpPr>
        <p:spPr bwMode="auto">
          <a:xfrm>
            <a:off x="67056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64844EFD-EF4E-41CC-9CE0-1AB8DA1413EE}" type="slidenum">
              <a:rPr kumimoji="0" lang="en-US" sz="14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9</a:t>
            </a:fld>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2" name="Footer Placeholder 2"/>
          <p:cNvSpPr>
            <a:spLocks noGrp="1"/>
          </p:cNvSpPr>
          <p:nvPr>
            <p:ph type="ftr" sz="quarter" idx="11"/>
          </p:nvPr>
        </p:nvSpPr>
        <p:spPr>
          <a:xfrm>
            <a:off x="3124200" y="6248400"/>
            <a:ext cx="2895600" cy="457200"/>
          </a:xfrm>
        </p:spPr>
        <p:txBody>
          <a:bodyPr/>
          <a:lstStyle/>
          <a:p>
            <a:r>
              <a:rPr lang="en-US" dirty="0" smtClean="0"/>
              <a:t>Distributed Computing though Combinatorial Topology</a:t>
            </a:r>
            <a:endParaRPr lang="en-US" dirty="0"/>
          </a:p>
        </p:txBody>
      </p:sp>
      <p:grpSp>
        <p:nvGrpSpPr>
          <p:cNvPr id="6" name="Group 5"/>
          <p:cNvGrpSpPr/>
          <p:nvPr/>
        </p:nvGrpSpPr>
        <p:grpSpPr>
          <a:xfrm>
            <a:off x="3727803" y="1911002"/>
            <a:ext cx="3235153" cy="1685088"/>
            <a:chOff x="2562050" y="1404187"/>
            <a:chExt cx="1901825" cy="990600"/>
          </a:xfrm>
        </p:grpSpPr>
        <p:sp>
          <p:nvSpPr>
            <p:cNvPr id="44"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FF0000"/>
              </a:solidFill>
              <a:round/>
              <a:headEnd/>
              <a:tailEnd/>
            </a:ln>
            <a:effectLst/>
          </p:spPr>
          <p:txBody>
            <a:bodyPr anchor="ctr"/>
            <a:lstStyle/>
            <a:p>
              <a:endParaRPr lang="en-GB" sz="4400"/>
            </a:p>
          </p:txBody>
        </p:sp>
        <p:grpSp>
          <p:nvGrpSpPr>
            <p:cNvPr id="5" name="Group 4"/>
            <p:cNvGrpSpPr/>
            <p:nvPr/>
          </p:nvGrpSpPr>
          <p:grpSpPr>
            <a:xfrm>
              <a:off x="2857422" y="1556722"/>
              <a:ext cx="1138903" cy="667981"/>
              <a:chOff x="4334385" y="2205259"/>
              <a:chExt cx="1138903" cy="667981"/>
            </a:xfrm>
          </p:grpSpPr>
          <p:sp>
            <p:nvSpPr>
              <p:cNvPr id="45" name="Oval 22"/>
              <p:cNvSpPr>
                <a:spLocks noChangeArrowheads="1"/>
              </p:cNvSpPr>
              <p:nvPr/>
            </p:nvSpPr>
            <p:spPr bwMode="auto">
              <a:xfrm>
                <a:off x="4560311" y="2286967"/>
                <a:ext cx="161857" cy="161731"/>
              </a:xfrm>
              <a:prstGeom prst="ellipse">
                <a:avLst/>
              </a:prstGeom>
              <a:noFill/>
              <a:ln w="76200">
                <a:solidFill>
                  <a:srgbClr val="FF3300"/>
                </a:solidFill>
                <a:round/>
                <a:headEnd/>
                <a:tailEnd/>
              </a:ln>
              <a:effectLst/>
            </p:spPr>
            <p:txBody>
              <a:bodyPr wrap="none" anchor="ctr"/>
              <a:lstStyle/>
              <a:p>
                <a:endParaRPr lang="en-US"/>
              </a:p>
            </p:txBody>
          </p:sp>
          <p:sp>
            <p:nvSpPr>
              <p:cNvPr id="46" name="Oval 23"/>
              <p:cNvSpPr>
                <a:spLocks noChangeArrowheads="1"/>
              </p:cNvSpPr>
              <p:nvPr/>
            </p:nvSpPr>
            <p:spPr bwMode="auto">
              <a:xfrm>
                <a:off x="5207741" y="2280228"/>
                <a:ext cx="161857" cy="161731"/>
              </a:xfrm>
              <a:prstGeom prst="ellipse">
                <a:avLst/>
              </a:prstGeom>
              <a:noFill/>
              <a:ln w="38100">
                <a:solidFill>
                  <a:schemeClr val="tx1"/>
                </a:solidFill>
                <a:round/>
                <a:headEnd/>
                <a:tailEnd/>
              </a:ln>
              <a:effectLst/>
            </p:spPr>
            <p:txBody>
              <a:bodyPr wrap="none" anchor="ctr"/>
              <a:lstStyle/>
              <a:p>
                <a:endParaRPr lang="en-US"/>
              </a:p>
            </p:txBody>
          </p:sp>
          <p:sp>
            <p:nvSpPr>
              <p:cNvPr id="47" name="Oval 24"/>
              <p:cNvSpPr>
                <a:spLocks noChangeArrowheads="1"/>
              </p:cNvSpPr>
              <p:nvPr/>
            </p:nvSpPr>
            <p:spPr bwMode="auto">
              <a:xfrm>
                <a:off x="454345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8" name="Oval 25"/>
              <p:cNvSpPr>
                <a:spLocks noChangeArrowheads="1"/>
              </p:cNvSpPr>
              <p:nvPr/>
            </p:nvSpPr>
            <p:spPr bwMode="auto">
              <a:xfrm>
                <a:off x="520774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9" name="Oval 26"/>
              <p:cNvSpPr>
                <a:spLocks noChangeArrowheads="1"/>
              </p:cNvSpPr>
              <p:nvPr/>
            </p:nvSpPr>
            <p:spPr bwMode="auto">
              <a:xfrm>
                <a:off x="4583915" y="2310553"/>
                <a:ext cx="114649" cy="114559"/>
              </a:xfrm>
              <a:prstGeom prst="ellipse">
                <a:avLst/>
              </a:prstGeom>
              <a:noFill/>
              <a:ln w="28575">
                <a:solidFill>
                  <a:srgbClr val="FF3300"/>
                </a:solidFill>
                <a:round/>
                <a:headEnd/>
                <a:tailEnd/>
              </a:ln>
              <a:effectLst/>
            </p:spPr>
            <p:txBody>
              <a:bodyPr wrap="none" anchor="ctr"/>
              <a:lstStyle/>
              <a:p>
                <a:endParaRPr lang="en-US"/>
              </a:p>
            </p:txBody>
          </p:sp>
          <p:sp>
            <p:nvSpPr>
              <p:cNvPr id="50"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1"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2"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3"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4"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5" name="Line 32"/>
              <p:cNvSpPr>
                <a:spLocks noChangeShapeType="1"/>
              </p:cNvSpPr>
              <p:nvPr/>
            </p:nvSpPr>
            <p:spPr bwMode="auto">
              <a:xfrm>
                <a:off x="4334385" y="2354355"/>
                <a:ext cx="209066" cy="0"/>
              </a:xfrm>
              <a:prstGeom prst="line">
                <a:avLst/>
              </a:prstGeom>
              <a:noFill/>
              <a:ln w="38100">
                <a:solidFill>
                  <a:srgbClr val="FF3300"/>
                </a:solidFill>
                <a:round/>
                <a:headEnd/>
                <a:tailEnd type="triangle" w="med" len="med"/>
              </a:ln>
              <a:effectLst/>
            </p:spPr>
            <p:txBody>
              <a:bodyPr wrap="none" anchor="ctr"/>
              <a:lstStyle/>
              <a:p>
                <a:endParaRPr lang="en-US"/>
              </a:p>
            </p:txBody>
          </p:sp>
        </p:grpSp>
      </p:grpSp>
      <p:sp>
        <p:nvSpPr>
          <p:cNvPr id="84" name="Text Box 122"/>
          <p:cNvSpPr txBox="1">
            <a:spLocks noChangeArrowheads="1"/>
          </p:cNvSpPr>
          <p:nvPr/>
        </p:nvSpPr>
        <p:spPr bwMode="auto">
          <a:xfrm>
            <a:off x="396105" y="1820950"/>
            <a:ext cx="3331698"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a:t>
            </a:r>
            <a:r>
              <a:rPr lang="en-US" sz="2800" i="1" dirty="0" smtClean="0">
                <a:solidFill>
                  <a:schemeClr val="tx1"/>
                </a:solidFill>
                <a:latin typeface="Arial" pitchFamily="34" charset="0"/>
                <a:cs typeface="Arial" pitchFamily="34" charset="0"/>
              </a:rPr>
              <a:t>process</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is a state machine</a:t>
            </a:r>
            <a:endParaRPr lang="en-US" sz="2800" dirty="0" smtClean="0">
              <a:solidFill>
                <a:schemeClr val="tx1"/>
              </a:solidFill>
              <a:latin typeface="Arial" pitchFamily="34" charset="0"/>
              <a:cs typeface="Arial" pitchFamily="34" charset="0"/>
            </a:endParaRPr>
          </a:p>
        </p:txBody>
      </p:sp>
      <p:sp>
        <p:nvSpPr>
          <p:cNvPr id="86" name="Text Box 122"/>
          <p:cNvSpPr txBox="1">
            <a:spLocks noChangeArrowheads="1"/>
          </p:cNvSpPr>
          <p:nvPr/>
        </p:nvSpPr>
        <p:spPr bwMode="auto">
          <a:xfrm>
            <a:off x="5297107" y="4061498"/>
            <a:ext cx="3331698" cy="138499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Could be Turing machines or more powerful</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45838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linds(horizontal)">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blinds(horizontal)">
                                      <p:cBhvr>
                                        <p:cTn id="1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4"/>
          <p:cNvSpPr>
            <a:spLocks noGrp="1" noChangeArrowheads="1"/>
          </p:cNvSpPr>
          <p:nvPr>
            <p:ph type="title"/>
          </p:nvPr>
        </p:nvSpPr>
        <p:spPr/>
        <p:txBody>
          <a:bodyPr/>
          <a:lstStyle/>
          <a:p>
            <a:r>
              <a:rPr lang="en-US" dirty="0" smtClean="0"/>
              <a:t>Processes</a:t>
            </a:r>
          </a:p>
        </p:txBody>
      </p:sp>
      <p:grpSp>
        <p:nvGrpSpPr>
          <p:cNvPr id="3" name="Group 50"/>
          <p:cNvGrpSpPr>
            <a:grpSpLocks/>
          </p:cNvGrpSpPr>
          <p:nvPr/>
        </p:nvGrpSpPr>
        <p:grpSpPr bwMode="auto">
          <a:xfrm>
            <a:off x="1641974" y="3862319"/>
            <a:ext cx="3009930" cy="2693095"/>
            <a:chOff x="3168" y="1824"/>
            <a:chExt cx="912" cy="816"/>
          </a:xfrm>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40" name="Slide Number Placeholder 4"/>
          <p:cNvSpPr txBox="1">
            <a:spLocks/>
          </p:cNvSpPr>
          <p:nvPr/>
        </p:nvSpPr>
        <p:spPr bwMode="auto">
          <a:xfrm>
            <a:off x="67056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64844EFD-EF4E-41CC-9CE0-1AB8DA1413EE}" type="slidenum">
              <a:rPr kumimoji="0" lang="en-US" sz="14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10</a:t>
            </a:fld>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2" name="Footer Placeholder 2"/>
          <p:cNvSpPr>
            <a:spLocks noGrp="1"/>
          </p:cNvSpPr>
          <p:nvPr>
            <p:ph type="ftr" sz="quarter" idx="11"/>
          </p:nvPr>
        </p:nvSpPr>
        <p:spPr>
          <a:xfrm>
            <a:off x="3124200" y="6248400"/>
            <a:ext cx="2895600" cy="457200"/>
          </a:xfrm>
        </p:spPr>
        <p:txBody>
          <a:bodyPr/>
          <a:lstStyle/>
          <a:p>
            <a:r>
              <a:rPr lang="en-US" dirty="0" smtClean="0"/>
              <a:t>Distributed Computing though Combinatorial Topology</a:t>
            </a:r>
            <a:endParaRPr lang="en-US" dirty="0"/>
          </a:p>
        </p:txBody>
      </p:sp>
      <p:grpSp>
        <p:nvGrpSpPr>
          <p:cNvPr id="6" name="Group 5"/>
          <p:cNvGrpSpPr/>
          <p:nvPr/>
        </p:nvGrpSpPr>
        <p:grpSpPr>
          <a:xfrm>
            <a:off x="3727803" y="1911002"/>
            <a:ext cx="3235153" cy="1685088"/>
            <a:chOff x="2562050" y="1404187"/>
            <a:chExt cx="1901825" cy="990600"/>
          </a:xfrm>
        </p:grpSpPr>
        <p:sp>
          <p:nvSpPr>
            <p:cNvPr id="44"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FF0000"/>
              </a:solidFill>
              <a:round/>
              <a:headEnd/>
              <a:tailEnd/>
            </a:ln>
            <a:effectLst/>
          </p:spPr>
          <p:txBody>
            <a:bodyPr anchor="ctr"/>
            <a:lstStyle/>
            <a:p>
              <a:endParaRPr lang="en-GB" sz="4400"/>
            </a:p>
          </p:txBody>
        </p:sp>
        <p:grpSp>
          <p:nvGrpSpPr>
            <p:cNvPr id="5" name="Group 4"/>
            <p:cNvGrpSpPr/>
            <p:nvPr/>
          </p:nvGrpSpPr>
          <p:grpSpPr>
            <a:xfrm>
              <a:off x="2857422" y="1556722"/>
              <a:ext cx="1138903" cy="667981"/>
              <a:chOff x="4334385" y="2205259"/>
              <a:chExt cx="1138903" cy="667981"/>
            </a:xfrm>
          </p:grpSpPr>
          <p:sp>
            <p:nvSpPr>
              <p:cNvPr id="45" name="Oval 22"/>
              <p:cNvSpPr>
                <a:spLocks noChangeArrowheads="1"/>
              </p:cNvSpPr>
              <p:nvPr/>
            </p:nvSpPr>
            <p:spPr bwMode="auto">
              <a:xfrm>
                <a:off x="4560311" y="2286967"/>
                <a:ext cx="161857" cy="161731"/>
              </a:xfrm>
              <a:prstGeom prst="ellipse">
                <a:avLst/>
              </a:prstGeom>
              <a:noFill/>
              <a:ln w="76200">
                <a:solidFill>
                  <a:srgbClr val="FF3300"/>
                </a:solidFill>
                <a:round/>
                <a:headEnd/>
                <a:tailEnd/>
              </a:ln>
              <a:effectLst/>
            </p:spPr>
            <p:txBody>
              <a:bodyPr wrap="none" anchor="ctr"/>
              <a:lstStyle/>
              <a:p>
                <a:endParaRPr lang="en-US"/>
              </a:p>
            </p:txBody>
          </p:sp>
          <p:sp>
            <p:nvSpPr>
              <p:cNvPr id="46" name="Oval 23"/>
              <p:cNvSpPr>
                <a:spLocks noChangeArrowheads="1"/>
              </p:cNvSpPr>
              <p:nvPr/>
            </p:nvSpPr>
            <p:spPr bwMode="auto">
              <a:xfrm>
                <a:off x="5207741" y="2280228"/>
                <a:ext cx="161857" cy="161731"/>
              </a:xfrm>
              <a:prstGeom prst="ellipse">
                <a:avLst/>
              </a:prstGeom>
              <a:noFill/>
              <a:ln w="38100">
                <a:solidFill>
                  <a:schemeClr val="tx1"/>
                </a:solidFill>
                <a:round/>
                <a:headEnd/>
                <a:tailEnd/>
              </a:ln>
              <a:effectLst/>
            </p:spPr>
            <p:txBody>
              <a:bodyPr wrap="none" anchor="ctr"/>
              <a:lstStyle/>
              <a:p>
                <a:endParaRPr lang="en-US"/>
              </a:p>
            </p:txBody>
          </p:sp>
          <p:sp>
            <p:nvSpPr>
              <p:cNvPr id="47" name="Oval 24"/>
              <p:cNvSpPr>
                <a:spLocks noChangeArrowheads="1"/>
              </p:cNvSpPr>
              <p:nvPr/>
            </p:nvSpPr>
            <p:spPr bwMode="auto">
              <a:xfrm>
                <a:off x="454345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8" name="Oval 25"/>
              <p:cNvSpPr>
                <a:spLocks noChangeArrowheads="1"/>
              </p:cNvSpPr>
              <p:nvPr/>
            </p:nvSpPr>
            <p:spPr bwMode="auto">
              <a:xfrm>
                <a:off x="520774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9" name="Oval 26"/>
              <p:cNvSpPr>
                <a:spLocks noChangeArrowheads="1"/>
              </p:cNvSpPr>
              <p:nvPr/>
            </p:nvSpPr>
            <p:spPr bwMode="auto">
              <a:xfrm>
                <a:off x="4583915" y="2310553"/>
                <a:ext cx="114649" cy="114559"/>
              </a:xfrm>
              <a:prstGeom prst="ellipse">
                <a:avLst/>
              </a:prstGeom>
              <a:noFill/>
              <a:ln w="28575">
                <a:solidFill>
                  <a:srgbClr val="FF3300"/>
                </a:solidFill>
                <a:round/>
                <a:headEnd/>
                <a:tailEnd/>
              </a:ln>
              <a:effectLst/>
            </p:spPr>
            <p:txBody>
              <a:bodyPr wrap="none" anchor="ctr"/>
              <a:lstStyle/>
              <a:p>
                <a:endParaRPr lang="en-US"/>
              </a:p>
            </p:txBody>
          </p:sp>
          <p:sp>
            <p:nvSpPr>
              <p:cNvPr id="50"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1"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2"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3"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4"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5" name="Line 32"/>
              <p:cNvSpPr>
                <a:spLocks noChangeShapeType="1"/>
              </p:cNvSpPr>
              <p:nvPr/>
            </p:nvSpPr>
            <p:spPr bwMode="auto">
              <a:xfrm>
                <a:off x="4334385" y="2354355"/>
                <a:ext cx="209066" cy="0"/>
              </a:xfrm>
              <a:prstGeom prst="line">
                <a:avLst/>
              </a:prstGeom>
              <a:noFill/>
              <a:ln w="38100">
                <a:solidFill>
                  <a:srgbClr val="FF3300"/>
                </a:solidFill>
                <a:round/>
                <a:headEnd/>
                <a:tailEnd type="triangle" w="med" len="med"/>
              </a:ln>
              <a:effectLst/>
            </p:spPr>
            <p:txBody>
              <a:bodyPr wrap="none" anchor="ctr"/>
              <a:lstStyle/>
              <a:p>
                <a:endParaRPr lang="en-US"/>
              </a:p>
            </p:txBody>
          </p:sp>
        </p:grpSp>
      </p:grpSp>
      <p:sp>
        <p:nvSpPr>
          <p:cNvPr id="84" name="Text Box 122"/>
          <p:cNvSpPr txBox="1">
            <a:spLocks noChangeArrowheads="1"/>
          </p:cNvSpPr>
          <p:nvPr/>
        </p:nvSpPr>
        <p:spPr bwMode="auto">
          <a:xfrm>
            <a:off x="396105" y="1820950"/>
            <a:ext cx="3331698" cy="954107"/>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process’s state is called its </a:t>
            </a:r>
            <a:r>
              <a:rPr lang="en-US" sz="2800" i="1" dirty="0" smtClean="0">
                <a:solidFill>
                  <a:schemeClr val="tx1"/>
                </a:solidFill>
                <a:latin typeface="Arial" pitchFamily="34" charset="0"/>
                <a:cs typeface="Arial" pitchFamily="34" charset="0"/>
              </a:rPr>
              <a:t>view</a:t>
            </a:r>
          </a:p>
        </p:txBody>
      </p:sp>
      <p:sp>
        <p:nvSpPr>
          <p:cNvPr id="86" name="Text Box 122"/>
          <p:cNvSpPr txBox="1">
            <a:spLocks noChangeArrowheads="1"/>
          </p:cNvSpPr>
          <p:nvPr/>
        </p:nvSpPr>
        <p:spPr bwMode="auto">
          <a:xfrm>
            <a:off x="4953001" y="4061498"/>
            <a:ext cx="3675804"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Process names taken from a domain </a:t>
            </a:r>
            <a:r>
              <a:rPr lang="en-US" sz="2800" dirty="0" smtClean="0">
                <a:solidFill>
                  <a:schemeClr val="tx1"/>
                </a:solidFill>
                <a:latin typeface="cmmi10"/>
                <a:cs typeface="Arial" pitchFamily="34" charset="0"/>
              </a:rPr>
              <a:t>¦</a:t>
            </a:r>
          </a:p>
        </p:txBody>
      </p:sp>
      <p:sp>
        <p:nvSpPr>
          <p:cNvPr id="31" name="Text Box 122"/>
          <p:cNvSpPr txBox="1">
            <a:spLocks noChangeArrowheads="1"/>
          </p:cNvSpPr>
          <p:nvPr/>
        </p:nvSpPr>
        <p:spPr bwMode="auto">
          <a:xfrm>
            <a:off x="5209125" y="4935514"/>
            <a:ext cx="3675804" cy="1384995"/>
          </a:xfrm>
          <a:prstGeom prst="rect">
            <a:avLst/>
          </a:prstGeom>
          <a:solidFill>
            <a:schemeClr val="bg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Each process has a unique </a:t>
            </a:r>
            <a:r>
              <a:rPr lang="en-US" sz="2800" i="1" dirty="0" smtClean="0">
                <a:solidFill>
                  <a:schemeClr val="tx1"/>
                </a:solidFill>
                <a:latin typeface="Arial" pitchFamily="34" charset="0"/>
                <a:cs typeface="Arial" pitchFamily="34" charset="0"/>
              </a:rPr>
              <a:t>name </a:t>
            </a:r>
            <a:r>
              <a:rPr lang="en-US" sz="2800" dirty="0" smtClean="0">
                <a:latin typeface="Arial" pitchFamily="34" charset="0"/>
                <a:cs typeface="Arial" pitchFamily="34" charset="0"/>
              </a:rPr>
              <a:t>(color)</a:t>
            </a:r>
          </a:p>
          <a:p>
            <a:r>
              <a:rPr lang="en-US" sz="2800" dirty="0" smtClean="0">
                <a:solidFill>
                  <a:schemeClr val="tx1"/>
                </a:solidFill>
                <a:latin typeface="Arial"/>
                <a:cs typeface="Arial" pitchFamily="34" charset="0"/>
              </a:rPr>
              <a:t>P</a:t>
            </a:r>
            <a:r>
              <a:rPr lang="en-US" sz="2800" baseline="-25000" dirty="0" smtClean="0">
                <a:solidFill>
                  <a:schemeClr val="tx1"/>
                </a:solidFill>
                <a:latin typeface="Arial"/>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2</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mi10"/>
                <a:cs typeface="Arial" pitchFamily="34" charset="0"/>
              </a:rPr>
              <a:t>¦</a:t>
            </a:r>
          </a:p>
        </p:txBody>
      </p:sp>
    </p:spTree>
    <p:extLst>
      <p:ext uri="{BB962C8B-B14F-4D97-AF65-F5344CB8AC3E}">
        <p14:creationId xmlns:p14="http://schemas.microsoft.com/office/powerpoint/2010/main" val="77810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linds(horizontal)">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blinds(horizontal)">
                                      <p:cBhvr>
                                        <p:cTn id="12" dur="500"/>
                                        <p:tgtEl>
                                          <p:spTgt spid="8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linds(horizontal)">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6"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4"/>
          <p:cNvSpPr>
            <a:spLocks noGrp="1" noChangeArrowheads="1"/>
          </p:cNvSpPr>
          <p:nvPr>
            <p:ph type="title"/>
          </p:nvPr>
        </p:nvSpPr>
        <p:spPr/>
        <p:txBody>
          <a:bodyPr/>
          <a:lstStyle/>
          <a:p>
            <a:r>
              <a:rPr lang="en-US" dirty="0" smtClean="0"/>
              <a:t>Processes</a:t>
            </a:r>
          </a:p>
        </p:txBody>
      </p:sp>
      <p:grpSp>
        <p:nvGrpSpPr>
          <p:cNvPr id="3" name="Group 50"/>
          <p:cNvGrpSpPr>
            <a:grpSpLocks/>
          </p:cNvGrpSpPr>
          <p:nvPr/>
        </p:nvGrpSpPr>
        <p:grpSpPr bwMode="auto">
          <a:xfrm>
            <a:off x="1641974" y="3862319"/>
            <a:ext cx="3009930" cy="2693095"/>
            <a:chOff x="3168" y="1824"/>
            <a:chExt cx="912" cy="816"/>
          </a:xfrm>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40" name="Slide Number Placeholder 4"/>
          <p:cNvSpPr txBox="1">
            <a:spLocks/>
          </p:cNvSpPr>
          <p:nvPr/>
        </p:nvSpPr>
        <p:spPr bwMode="auto">
          <a:xfrm>
            <a:off x="67056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64844EFD-EF4E-41CC-9CE0-1AB8DA1413EE}" type="slidenum">
              <a:rPr kumimoji="0" lang="en-US" sz="14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11</a:t>
            </a:fld>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2" name="Footer Placeholder 2"/>
          <p:cNvSpPr>
            <a:spLocks noGrp="1"/>
          </p:cNvSpPr>
          <p:nvPr>
            <p:ph type="ftr" sz="quarter" idx="11"/>
          </p:nvPr>
        </p:nvSpPr>
        <p:spPr>
          <a:xfrm>
            <a:off x="3124200" y="6248400"/>
            <a:ext cx="2895600" cy="457200"/>
          </a:xfrm>
        </p:spPr>
        <p:txBody>
          <a:bodyPr/>
          <a:lstStyle/>
          <a:p>
            <a:r>
              <a:rPr lang="en-US" dirty="0" smtClean="0"/>
              <a:t>Distributed Computing though Combinatorial Topology</a:t>
            </a:r>
            <a:endParaRPr lang="en-US" dirty="0"/>
          </a:p>
        </p:txBody>
      </p:sp>
      <p:grpSp>
        <p:nvGrpSpPr>
          <p:cNvPr id="6" name="Group 5"/>
          <p:cNvGrpSpPr/>
          <p:nvPr/>
        </p:nvGrpSpPr>
        <p:grpSpPr>
          <a:xfrm>
            <a:off x="3727803" y="1911002"/>
            <a:ext cx="3235153" cy="1685088"/>
            <a:chOff x="2562050" y="1404187"/>
            <a:chExt cx="1901825" cy="990600"/>
          </a:xfrm>
        </p:grpSpPr>
        <p:sp>
          <p:nvSpPr>
            <p:cNvPr id="44"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FF0000"/>
              </a:solidFill>
              <a:round/>
              <a:headEnd/>
              <a:tailEnd/>
            </a:ln>
            <a:effectLst/>
          </p:spPr>
          <p:txBody>
            <a:bodyPr anchor="ctr"/>
            <a:lstStyle/>
            <a:p>
              <a:endParaRPr lang="en-GB" sz="4400"/>
            </a:p>
          </p:txBody>
        </p:sp>
        <p:grpSp>
          <p:nvGrpSpPr>
            <p:cNvPr id="5" name="Group 4"/>
            <p:cNvGrpSpPr/>
            <p:nvPr/>
          </p:nvGrpSpPr>
          <p:grpSpPr>
            <a:xfrm>
              <a:off x="2857422" y="1556722"/>
              <a:ext cx="1138903" cy="667981"/>
              <a:chOff x="4334385" y="2205259"/>
              <a:chExt cx="1138903" cy="667981"/>
            </a:xfrm>
          </p:grpSpPr>
          <p:sp>
            <p:nvSpPr>
              <p:cNvPr id="45" name="Oval 22"/>
              <p:cNvSpPr>
                <a:spLocks noChangeArrowheads="1"/>
              </p:cNvSpPr>
              <p:nvPr/>
            </p:nvSpPr>
            <p:spPr bwMode="auto">
              <a:xfrm>
                <a:off x="4560311" y="2286967"/>
                <a:ext cx="161857" cy="161731"/>
              </a:xfrm>
              <a:prstGeom prst="ellipse">
                <a:avLst/>
              </a:prstGeom>
              <a:noFill/>
              <a:ln w="76200">
                <a:solidFill>
                  <a:srgbClr val="FF3300"/>
                </a:solidFill>
                <a:round/>
                <a:headEnd/>
                <a:tailEnd/>
              </a:ln>
              <a:effectLst/>
            </p:spPr>
            <p:txBody>
              <a:bodyPr wrap="none" anchor="ctr"/>
              <a:lstStyle/>
              <a:p>
                <a:endParaRPr lang="en-US"/>
              </a:p>
            </p:txBody>
          </p:sp>
          <p:sp>
            <p:nvSpPr>
              <p:cNvPr id="46" name="Oval 23"/>
              <p:cNvSpPr>
                <a:spLocks noChangeArrowheads="1"/>
              </p:cNvSpPr>
              <p:nvPr/>
            </p:nvSpPr>
            <p:spPr bwMode="auto">
              <a:xfrm>
                <a:off x="5207741" y="2280228"/>
                <a:ext cx="161857" cy="161731"/>
              </a:xfrm>
              <a:prstGeom prst="ellipse">
                <a:avLst/>
              </a:prstGeom>
              <a:noFill/>
              <a:ln w="38100">
                <a:solidFill>
                  <a:schemeClr val="tx1"/>
                </a:solidFill>
                <a:round/>
                <a:headEnd/>
                <a:tailEnd/>
              </a:ln>
              <a:effectLst/>
            </p:spPr>
            <p:txBody>
              <a:bodyPr wrap="none" anchor="ctr"/>
              <a:lstStyle/>
              <a:p>
                <a:endParaRPr lang="en-US"/>
              </a:p>
            </p:txBody>
          </p:sp>
          <p:sp>
            <p:nvSpPr>
              <p:cNvPr id="47" name="Oval 24"/>
              <p:cNvSpPr>
                <a:spLocks noChangeArrowheads="1"/>
              </p:cNvSpPr>
              <p:nvPr/>
            </p:nvSpPr>
            <p:spPr bwMode="auto">
              <a:xfrm>
                <a:off x="454345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8" name="Oval 25"/>
              <p:cNvSpPr>
                <a:spLocks noChangeArrowheads="1"/>
              </p:cNvSpPr>
              <p:nvPr/>
            </p:nvSpPr>
            <p:spPr bwMode="auto">
              <a:xfrm>
                <a:off x="520774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9" name="Oval 26"/>
              <p:cNvSpPr>
                <a:spLocks noChangeArrowheads="1"/>
              </p:cNvSpPr>
              <p:nvPr/>
            </p:nvSpPr>
            <p:spPr bwMode="auto">
              <a:xfrm>
                <a:off x="4583915" y="2310553"/>
                <a:ext cx="114649" cy="114559"/>
              </a:xfrm>
              <a:prstGeom prst="ellipse">
                <a:avLst/>
              </a:prstGeom>
              <a:noFill/>
              <a:ln w="28575">
                <a:solidFill>
                  <a:srgbClr val="FF3300"/>
                </a:solidFill>
                <a:round/>
                <a:headEnd/>
                <a:tailEnd/>
              </a:ln>
              <a:effectLst/>
            </p:spPr>
            <p:txBody>
              <a:bodyPr wrap="none" anchor="ctr"/>
              <a:lstStyle/>
              <a:p>
                <a:endParaRPr lang="en-US"/>
              </a:p>
            </p:txBody>
          </p:sp>
          <p:sp>
            <p:nvSpPr>
              <p:cNvPr id="50"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1"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2"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3"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4"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5" name="Line 32"/>
              <p:cNvSpPr>
                <a:spLocks noChangeShapeType="1"/>
              </p:cNvSpPr>
              <p:nvPr/>
            </p:nvSpPr>
            <p:spPr bwMode="auto">
              <a:xfrm>
                <a:off x="4334385" y="2354355"/>
                <a:ext cx="209066" cy="0"/>
              </a:xfrm>
              <a:prstGeom prst="line">
                <a:avLst/>
              </a:prstGeom>
              <a:noFill/>
              <a:ln w="38100">
                <a:solidFill>
                  <a:srgbClr val="FF3300"/>
                </a:solidFill>
                <a:round/>
                <a:headEnd/>
                <a:tailEnd type="triangle" w="med" len="med"/>
              </a:ln>
              <a:effectLst/>
            </p:spPr>
            <p:txBody>
              <a:bodyPr wrap="none" anchor="ctr"/>
              <a:lstStyle/>
              <a:p>
                <a:endParaRPr lang="en-US"/>
              </a:p>
            </p:txBody>
          </p:sp>
        </p:grpSp>
      </p:grpSp>
      <p:sp>
        <p:nvSpPr>
          <p:cNvPr id="84" name="Text Box 122"/>
          <p:cNvSpPr txBox="1">
            <a:spLocks noChangeArrowheads="1"/>
          </p:cNvSpPr>
          <p:nvPr/>
        </p:nvSpPr>
        <p:spPr bwMode="auto">
          <a:xfrm>
            <a:off x="396104" y="1820950"/>
            <a:ext cx="4218467"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Each process “knows” its own name</a:t>
            </a:r>
            <a:endParaRPr lang="en-US" sz="2800" i="1" dirty="0" smtClean="0">
              <a:solidFill>
                <a:schemeClr val="tx1"/>
              </a:solidFill>
              <a:latin typeface="Arial" pitchFamily="34" charset="0"/>
              <a:cs typeface="Arial" pitchFamily="34" charset="0"/>
            </a:endParaRPr>
          </a:p>
        </p:txBody>
      </p:sp>
      <p:sp>
        <p:nvSpPr>
          <p:cNvPr id="86" name="Text Box 122"/>
          <p:cNvSpPr txBox="1">
            <a:spLocks noChangeArrowheads="1"/>
          </p:cNvSpPr>
          <p:nvPr/>
        </p:nvSpPr>
        <p:spPr bwMode="auto">
          <a:xfrm>
            <a:off x="4953001" y="4061498"/>
            <a:ext cx="3675804"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But not the names of the other processes</a:t>
            </a:r>
            <a:endParaRPr lang="en-US" sz="2800" dirty="0" smtClean="0">
              <a:solidFill>
                <a:schemeClr val="tx1"/>
              </a:solidFill>
              <a:latin typeface="cmmi10"/>
              <a:cs typeface="Arial" pitchFamily="34" charset="0"/>
            </a:endParaRPr>
          </a:p>
        </p:txBody>
      </p:sp>
    </p:spTree>
    <p:extLst>
      <p:ext uri="{BB962C8B-B14F-4D97-AF65-F5344CB8AC3E}">
        <p14:creationId xmlns:p14="http://schemas.microsoft.com/office/powerpoint/2010/main" val="3176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linds(horizontal)">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blinds(horizontal)">
                                      <p:cBhvr>
                                        <p:cTn id="1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4"/>
          <p:cNvSpPr>
            <a:spLocks noGrp="1" noChangeArrowheads="1"/>
          </p:cNvSpPr>
          <p:nvPr>
            <p:ph type="title"/>
          </p:nvPr>
        </p:nvSpPr>
        <p:spPr/>
        <p:txBody>
          <a:bodyPr/>
          <a:lstStyle/>
          <a:p>
            <a:r>
              <a:rPr lang="en-US" dirty="0" smtClean="0"/>
              <a:t>Processes</a:t>
            </a:r>
          </a:p>
        </p:txBody>
      </p:sp>
      <p:grpSp>
        <p:nvGrpSpPr>
          <p:cNvPr id="3" name="Group 50"/>
          <p:cNvGrpSpPr>
            <a:grpSpLocks/>
          </p:cNvGrpSpPr>
          <p:nvPr/>
        </p:nvGrpSpPr>
        <p:grpSpPr bwMode="auto">
          <a:xfrm>
            <a:off x="1641974" y="3862319"/>
            <a:ext cx="3009930" cy="2693095"/>
            <a:chOff x="3168" y="1824"/>
            <a:chExt cx="912" cy="816"/>
          </a:xfrm>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40" name="Slide Number Placeholder 4"/>
          <p:cNvSpPr txBox="1">
            <a:spLocks/>
          </p:cNvSpPr>
          <p:nvPr/>
        </p:nvSpPr>
        <p:spPr bwMode="auto">
          <a:xfrm>
            <a:off x="67056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64844EFD-EF4E-41CC-9CE0-1AB8DA1413EE}" type="slidenum">
              <a:rPr kumimoji="0" lang="en-US" sz="14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12</a:t>
            </a:fld>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2" name="Footer Placeholder 2"/>
          <p:cNvSpPr>
            <a:spLocks noGrp="1"/>
          </p:cNvSpPr>
          <p:nvPr>
            <p:ph type="ftr" sz="quarter" idx="11"/>
          </p:nvPr>
        </p:nvSpPr>
        <p:spPr>
          <a:xfrm>
            <a:off x="3124200" y="6248400"/>
            <a:ext cx="2895600" cy="457200"/>
          </a:xfrm>
        </p:spPr>
        <p:txBody>
          <a:bodyPr/>
          <a:lstStyle/>
          <a:p>
            <a:r>
              <a:rPr lang="en-US" dirty="0" smtClean="0"/>
              <a:t>Distributed Computing though Combinatorial Topology</a:t>
            </a:r>
            <a:endParaRPr lang="en-US" dirty="0"/>
          </a:p>
        </p:txBody>
      </p:sp>
      <p:grpSp>
        <p:nvGrpSpPr>
          <p:cNvPr id="6" name="Group 5"/>
          <p:cNvGrpSpPr/>
          <p:nvPr/>
        </p:nvGrpSpPr>
        <p:grpSpPr>
          <a:xfrm>
            <a:off x="3727803" y="1911002"/>
            <a:ext cx="3235153" cy="1685088"/>
            <a:chOff x="2562050" y="1404187"/>
            <a:chExt cx="1901825" cy="990600"/>
          </a:xfrm>
        </p:grpSpPr>
        <p:sp>
          <p:nvSpPr>
            <p:cNvPr id="44"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FF0000"/>
              </a:solidFill>
              <a:round/>
              <a:headEnd/>
              <a:tailEnd/>
            </a:ln>
            <a:effectLst/>
          </p:spPr>
          <p:txBody>
            <a:bodyPr anchor="ctr"/>
            <a:lstStyle/>
            <a:p>
              <a:endParaRPr lang="en-GB" sz="4400"/>
            </a:p>
          </p:txBody>
        </p:sp>
        <p:grpSp>
          <p:nvGrpSpPr>
            <p:cNvPr id="5" name="Group 4"/>
            <p:cNvGrpSpPr/>
            <p:nvPr/>
          </p:nvGrpSpPr>
          <p:grpSpPr>
            <a:xfrm>
              <a:off x="2857422" y="1556722"/>
              <a:ext cx="1138903" cy="667981"/>
              <a:chOff x="4334385" y="2205259"/>
              <a:chExt cx="1138903" cy="667981"/>
            </a:xfrm>
          </p:grpSpPr>
          <p:sp>
            <p:nvSpPr>
              <p:cNvPr id="45" name="Oval 22"/>
              <p:cNvSpPr>
                <a:spLocks noChangeArrowheads="1"/>
              </p:cNvSpPr>
              <p:nvPr/>
            </p:nvSpPr>
            <p:spPr bwMode="auto">
              <a:xfrm>
                <a:off x="4560311" y="2286967"/>
                <a:ext cx="161857" cy="161731"/>
              </a:xfrm>
              <a:prstGeom prst="ellipse">
                <a:avLst/>
              </a:prstGeom>
              <a:noFill/>
              <a:ln w="76200">
                <a:solidFill>
                  <a:srgbClr val="FF3300"/>
                </a:solidFill>
                <a:round/>
                <a:headEnd/>
                <a:tailEnd/>
              </a:ln>
              <a:effectLst/>
            </p:spPr>
            <p:txBody>
              <a:bodyPr wrap="none" anchor="ctr"/>
              <a:lstStyle/>
              <a:p>
                <a:endParaRPr lang="en-US"/>
              </a:p>
            </p:txBody>
          </p:sp>
          <p:sp>
            <p:nvSpPr>
              <p:cNvPr id="46" name="Oval 23"/>
              <p:cNvSpPr>
                <a:spLocks noChangeArrowheads="1"/>
              </p:cNvSpPr>
              <p:nvPr/>
            </p:nvSpPr>
            <p:spPr bwMode="auto">
              <a:xfrm>
                <a:off x="5207741" y="2280228"/>
                <a:ext cx="161857" cy="161731"/>
              </a:xfrm>
              <a:prstGeom prst="ellipse">
                <a:avLst/>
              </a:prstGeom>
              <a:noFill/>
              <a:ln w="38100">
                <a:solidFill>
                  <a:schemeClr val="tx1"/>
                </a:solidFill>
                <a:round/>
                <a:headEnd/>
                <a:tailEnd/>
              </a:ln>
              <a:effectLst/>
            </p:spPr>
            <p:txBody>
              <a:bodyPr wrap="none" anchor="ctr"/>
              <a:lstStyle/>
              <a:p>
                <a:endParaRPr lang="en-US"/>
              </a:p>
            </p:txBody>
          </p:sp>
          <p:sp>
            <p:nvSpPr>
              <p:cNvPr id="47" name="Oval 24"/>
              <p:cNvSpPr>
                <a:spLocks noChangeArrowheads="1"/>
              </p:cNvSpPr>
              <p:nvPr/>
            </p:nvSpPr>
            <p:spPr bwMode="auto">
              <a:xfrm>
                <a:off x="454345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8" name="Oval 25"/>
              <p:cNvSpPr>
                <a:spLocks noChangeArrowheads="1"/>
              </p:cNvSpPr>
              <p:nvPr/>
            </p:nvSpPr>
            <p:spPr bwMode="auto">
              <a:xfrm>
                <a:off x="520774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9" name="Oval 26"/>
              <p:cNvSpPr>
                <a:spLocks noChangeArrowheads="1"/>
              </p:cNvSpPr>
              <p:nvPr/>
            </p:nvSpPr>
            <p:spPr bwMode="auto">
              <a:xfrm>
                <a:off x="4583915" y="2310553"/>
                <a:ext cx="114649" cy="114559"/>
              </a:xfrm>
              <a:prstGeom prst="ellipse">
                <a:avLst/>
              </a:prstGeom>
              <a:noFill/>
              <a:ln w="28575">
                <a:solidFill>
                  <a:srgbClr val="FF3300"/>
                </a:solidFill>
                <a:round/>
                <a:headEnd/>
                <a:tailEnd/>
              </a:ln>
              <a:effectLst/>
            </p:spPr>
            <p:txBody>
              <a:bodyPr wrap="none" anchor="ctr"/>
              <a:lstStyle/>
              <a:p>
                <a:endParaRPr lang="en-US"/>
              </a:p>
            </p:txBody>
          </p:sp>
          <p:sp>
            <p:nvSpPr>
              <p:cNvPr id="50"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1"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2"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3"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4"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5" name="Line 32"/>
              <p:cNvSpPr>
                <a:spLocks noChangeShapeType="1"/>
              </p:cNvSpPr>
              <p:nvPr/>
            </p:nvSpPr>
            <p:spPr bwMode="auto">
              <a:xfrm>
                <a:off x="4334385" y="2354355"/>
                <a:ext cx="209066" cy="0"/>
              </a:xfrm>
              <a:prstGeom prst="line">
                <a:avLst/>
              </a:prstGeom>
              <a:noFill/>
              <a:ln w="38100">
                <a:solidFill>
                  <a:srgbClr val="FF3300"/>
                </a:solidFill>
                <a:round/>
                <a:headEnd/>
                <a:tailEnd type="triangle" w="med" len="med"/>
              </a:ln>
              <a:effectLst/>
            </p:spPr>
            <p:txBody>
              <a:bodyPr wrap="none" anchor="ctr"/>
              <a:lstStyle/>
              <a:p>
                <a:endParaRPr lang="en-US"/>
              </a:p>
            </p:txBody>
          </p:sp>
        </p:grpSp>
      </p:grpSp>
      <p:sp>
        <p:nvSpPr>
          <p:cNvPr id="84" name="Text Box 122"/>
          <p:cNvSpPr txBox="1">
            <a:spLocks noChangeArrowheads="1"/>
          </p:cNvSpPr>
          <p:nvPr/>
        </p:nvSpPr>
        <p:spPr bwMode="auto">
          <a:xfrm>
            <a:off x="1036371" y="1630478"/>
            <a:ext cx="285045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Often, </a:t>
            </a:r>
            <a:r>
              <a:rPr lang="en-US" sz="2800" i="1" dirty="0" smtClean="0">
                <a:solidFill>
                  <a:schemeClr val="tx1"/>
                </a:solidFill>
                <a:latin typeface="Arial"/>
                <a:cs typeface="Arial" pitchFamily="34" charset="0"/>
              </a:rPr>
              <a:t>P</a:t>
            </a:r>
            <a:r>
              <a:rPr lang="en-US" sz="2800" i="1" baseline="-25000" dirty="0" smtClean="0">
                <a:solidFill>
                  <a:schemeClr val="tx1"/>
                </a:solidFill>
                <a:latin typeface="Arial"/>
                <a:cs typeface="Arial" pitchFamily="34" charset="0"/>
              </a:rPr>
              <a:t>i</a:t>
            </a:r>
            <a:r>
              <a:rPr lang="en-US" sz="2800" dirty="0" smtClean="0">
                <a:latin typeface="Arial" pitchFamily="34" charset="0"/>
                <a:cs typeface="Arial" pitchFamily="34" charset="0"/>
              </a:rPr>
              <a:t>  is just </a:t>
            </a:r>
            <a:r>
              <a:rPr lang="en-US" sz="2800" i="1" dirty="0" err="1" smtClean="0">
                <a:solidFill>
                  <a:schemeClr val="tx1"/>
                </a:solidFill>
                <a:latin typeface="Arial" pitchFamily="34" charset="0"/>
                <a:cs typeface="Arial" pitchFamily="34" charset="0"/>
              </a:rPr>
              <a:t>i</a:t>
            </a:r>
            <a:endParaRPr lang="en-US" sz="2800" i="1" dirty="0" smtClean="0">
              <a:solidFill>
                <a:schemeClr val="tx1"/>
              </a:solidFill>
              <a:latin typeface="Arial" pitchFamily="34" charset="0"/>
              <a:cs typeface="Arial" pitchFamily="34" charset="0"/>
            </a:endParaRPr>
          </a:p>
        </p:txBody>
      </p:sp>
      <p:sp>
        <p:nvSpPr>
          <p:cNvPr id="31" name="Text Box 122"/>
          <p:cNvSpPr txBox="1">
            <a:spLocks noChangeArrowheads="1"/>
          </p:cNvSpPr>
          <p:nvPr/>
        </p:nvSpPr>
        <p:spPr bwMode="auto">
          <a:xfrm>
            <a:off x="4230254" y="3645073"/>
            <a:ext cx="4225236" cy="138499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Sometimes </a:t>
            </a:r>
            <a:r>
              <a:rPr lang="en-US" sz="2800" i="1" dirty="0" smtClean="0">
                <a:solidFill>
                  <a:schemeClr val="tx1"/>
                </a:solidFill>
                <a:latin typeface="Arial"/>
                <a:cs typeface="Arial" pitchFamily="34" charset="0"/>
              </a:rPr>
              <a:t>P</a:t>
            </a:r>
            <a:r>
              <a:rPr lang="en-US" sz="2800" i="1" baseline="-25000" dirty="0" smtClean="0">
                <a:solidFill>
                  <a:schemeClr val="tx1"/>
                </a:solidFill>
                <a:latin typeface="Arial"/>
                <a:cs typeface="Arial" pitchFamily="34" charset="0"/>
              </a:rPr>
              <a:t>i</a:t>
            </a:r>
            <a:r>
              <a:rPr lang="en-US" sz="2800" dirty="0" smtClean="0">
                <a:latin typeface="Arial" pitchFamily="34" charset="0"/>
                <a:cs typeface="Arial" pitchFamily="34" charset="0"/>
              </a:rPr>
              <a:t>  and </a:t>
            </a:r>
            <a:r>
              <a:rPr lang="en-US" sz="2800" i="1" dirty="0" err="1" smtClean="0">
                <a:solidFill>
                  <a:schemeClr val="tx1"/>
                </a:solidFill>
                <a:latin typeface="Arial" pitchFamily="34" charset="0"/>
                <a:cs typeface="Arial" pitchFamily="34" charset="0"/>
              </a:rPr>
              <a:t>i</a:t>
            </a:r>
            <a:r>
              <a:rPr lang="en-US" sz="2800" dirty="0" smtClean="0">
                <a:latin typeface="Arial" pitchFamily="34" charset="0"/>
                <a:cs typeface="Arial" pitchFamily="34" charset="0"/>
              </a:rPr>
              <a:t> are distinct, and the process “knows” </a:t>
            </a:r>
            <a:r>
              <a:rPr lang="en-US" sz="2800" i="1" dirty="0" smtClean="0">
                <a:solidFill>
                  <a:schemeClr val="tx1"/>
                </a:solidFill>
                <a:latin typeface="Arial"/>
                <a:cs typeface="Arial" pitchFamily="34" charset="0"/>
              </a:rPr>
              <a:t>P</a:t>
            </a:r>
            <a:r>
              <a:rPr lang="en-US" sz="2800" baseline="-25000" dirty="0" smtClean="0">
                <a:latin typeface="Arial"/>
                <a:cs typeface="Arial" pitchFamily="34" charset="0"/>
              </a:rPr>
              <a:t>i</a:t>
            </a:r>
            <a:r>
              <a:rPr lang="en-US" sz="2800" dirty="0" smtClean="0">
                <a:latin typeface="Arial" pitchFamily="34" charset="0"/>
                <a:cs typeface="Arial" pitchFamily="34" charset="0"/>
              </a:rPr>
              <a:t> but not </a:t>
            </a:r>
            <a:r>
              <a:rPr lang="en-US" sz="2800" i="1" dirty="0" err="1" smtClean="0">
                <a:solidFill>
                  <a:schemeClr val="tx1"/>
                </a:solidFill>
                <a:latin typeface="Arial" pitchFamily="34" charset="0"/>
                <a:cs typeface="Arial" pitchFamily="34" charset="0"/>
              </a:rPr>
              <a:t>i</a:t>
            </a:r>
            <a:endParaRPr lang="en-US" sz="2800" i="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49886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linds(horizontal)">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linds(horizontal)">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4"/>
          <p:cNvSpPr>
            <a:spLocks noGrp="1" noChangeArrowheads="1"/>
          </p:cNvSpPr>
          <p:nvPr>
            <p:ph type="title"/>
          </p:nvPr>
        </p:nvSpPr>
        <p:spPr/>
        <p:txBody>
          <a:bodyPr/>
          <a:lstStyle/>
          <a:p>
            <a:r>
              <a:rPr lang="en-US" dirty="0" smtClean="0"/>
              <a:t>Processes</a:t>
            </a:r>
          </a:p>
        </p:txBody>
      </p:sp>
      <p:sp>
        <p:nvSpPr>
          <p:cNvPr id="31748" name="AutoShape 2"/>
          <p:cNvSpPr>
            <a:spLocks noChangeArrowheads="1"/>
          </p:cNvSpPr>
          <p:nvPr/>
        </p:nvSpPr>
        <p:spPr bwMode="auto">
          <a:xfrm>
            <a:off x="3490913" y="1890713"/>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p>
        </p:txBody>
      </p:sp>
      <p:sp>
        <p:nvSpPr>
          <p:cNvPr id="31749" name="AutoShape 3"/>
          <p:cNvSpPr>
            <a:spLocks noChangeArrowheads="1"/>
          </p:cNvSpPr>
          <p:nvPr/>
        </p:nvSpPr>
        <p:spPr bwMode="auto">
          <a:xfrm>
            <a:off x="2209800" y="381000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p>
        </p:txBody>
      </p:sp>
      <p:sp>
        <p:nvSpPr>
          <p:cNvPr id="31751" name="AutoShape 38"/>
          <p:cNvSpPr>
            <a:spLocks noChangeArrowheads="1"/>
          </p:cNvSpPr>
          <p:nvPr/>
        </p:nvSpPr>
        <p:spPr bwMode="auto">
          <a:xfrm>
            <a:off x="566738" y="179705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p>
        </p:txBody>
      </p:sp>
      <p:grpSp>
        <p:nvGrpSpPr>
          <p:cNvPr id="2" name="Group 39"/>
          <p:cNvGrpSpPr>
            <a:grpSpLocks/>
          </p:cNvGrpSpPr>
          <p:nvPr/>
        </p:nvGrpSpPr>
        <p:grpSpPr bwMode="auto">
          <a:xfrm>
            <a:off x="3998913" y="4551363"/>
            <a:ext cx="1146175" cy="1000125"/>
            <a:chOff x="1043" y="2546"/>
            <a:chExt cx="869" cy="740"/>
          </a:xfrm>
        </p:grpSpPr>
        <p:sp>
          <p:nvSpPr>
            <p:cNvPr id="31776" name="Freeform 40"/>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7" name="Freeform 41"/>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8" name="Freeform 42"/>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9" name="Freeform 43"/>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0" name="AutoShape 44"/>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p>
          </p:txBody>
        </p:sp>
        <p:sp>
          <p:nvSpPr>
            <p:cNvPr id="31781" name="Rectangle 45"/>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p>
          </p:txBody>
        </p:sp>
        <p:sp>
          <p:nvSpPr>
            <p:cNvPr id="31782" name="Freeform 46"/>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3" name="Freeform 47"/>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grpSp>
      <p:grpSp>
        <p:nvGrpSpPr>
          <p:cNvPr id="3" name="Group 50"/>
          <p:cNvGrpSpPr>
            <a:grpSpLocks/>
          </p:cNvGrpSpPr>
          <p:nvPr/>
        </p:nvGrpSpPr>
        <p:grpSpPr bwMode="auto">
          <a:xfrm>
            <a:off x="1879600" y="2784475"/>
            <a:ext cx="1447800" cy="1295400"/>
            <a:chOff x="3168" y="1824"/>
            <a:chExt cx="912" cy="816"/>
          </a:xfrm>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4" name="Group 60"/>
          <p:cNvGrpSpPr>
            <a:grpSpLocks/>
          </p:cNvGrpSpPr>
          <p:nvPr/>
        </p:nvGrpSpPr>
        <p:grpSpPr bwMode="auto">
          <a:xfrm flipH="1">
            <a:off x="5165725" y="2786063"/>
            <a:ext cx="1447800" cy="1295400"/>
            <a:chOff x="3168" y="1824"/>
            <a:chExt cx="912" cy="816"/>
          </a:xfrm>
        </p:grpSpPr>
        <p:sp>
          <p:nvSpPr>
            <p:cNvPr id="31758"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59"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0"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1"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2"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3"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4"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5"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6"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40" name="Slide Number Placeholder 4"/>
          <p:cNvSpPr txBox="1">
            <a:spLocks/>
          </p:cNvSpPr>
          <p:nvPr/>
        </p:nvSpPr>
        <p:spPr bwMode="auto">
          <a:xfrm>
            <a:off x="67056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64844EFD-EF4E-41CC-9CE0-1AB8DA1413EE}" type="slidenum">
              <a:rPr kumimoji="0" lang="en-US" sz="14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13</a:t>
            </a:fld>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2" name="Footer Placeholder 2"/>
          <p:cNvSpPr>
            <a:spLocks noGrp="1"/>
          </p:cNvSpPr>
          <p:nvPr>
            <p:ph type="ftr" sz="quarter" idx="11"/>
          </p:nvPr>
        </p:nvSpPr>
        <p:spPr>
          <a:xfrm>
            <a:off x="3124200" y="6248400"/>
            <a:ext cx="2895600" cy="457200"/>
          </a:xfrm>
        </p:spPr>
        <p:txBody>
          <a:bodyPr/>
          <a:lstStyle/>
          <a:p>
            <a:r>
              <a:rPr lang="en-US" dirty="0" smtClean="0"/>
              <a:t>Distributed Computing though Combinatorial Topology</a:t>
            </a:r>
            <a:endParaRPr lang="en-US" dirty="0"/>
          </a:p>
        </p:txBody>
      </p:sp>
      <p:grpSp>
        <p:nvGrpSpPr>
          <p:cNvPr id="6" name="Group 5"/>
          <p:cNvGrpSpPr/>
          <p:nvPr/>
        </p:nvGrpSpPr>
        <p:grpSpPr>
          <a:xfrm>
            <a:off x="2562050" y="1404187"/>
            <a:ext cx="1901825" cy="990600"/>
            <a:chOff x="2562050" y="1404187"/>
            <a:chExt cx="1901825" cy="990600"/>
          </a:xfrm>
        </p:grpSpPr>
        <p:sp>
          <p:nvSpPr>
            <p:cNvPr id="44"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FF0000"/>
              </a:solidFill>
              <a:round/>
              <a:headEnd/>
              <a:tailEnd/>
            </a:ln>
            <a:effectLst/>
          </p:spPr>
          <p:txBody>
            <a:bodyPr anchor="ctr"/>
            <a:lstStyle/>
            <a:p>
              <a:endParaRPr lang="en-GB" sz="4400"/>
            </a:p>
          </p:txBody>
        </p:sp>
        <p:grpSp>
          <p:nvGrpSpPr>
            <p:cNvPr id="5" name="Group 4"/>
            <p:cNvGrpSpPr/>
            <p:nvPr/>
          </p:nvGrpSpPr>
          <p:grpSpPr>
            <a:xfrm>
              <a:off x="2857422" y="1556722"/>
              <a:ext cx="1138903" cy="667981"/>
              <a:chOff x="4334385" y="2205259"/>
              <a:chExt cx="1138903" cy="667981"/>
            </a:xfrm>
          </p:grpSpPr>
          <p:sp>
            <p:nvSpPr>
              <p:cNvPr id="45" name="Oval 22"/>
              <p:cNvSpPr>
                <a:spLocks noChangeArrowheads="1"/>
              </p:cNvSpPr>
              <p:nvPr/>
            </p:nvSpPr>
            <p:spPr bwMode="auto">
              <a:xfrm>
                <a:off x="4560311" y="2286967"/>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6" name="Oval 23"/>
              <p:cNvSpPr>
                <a:spLocks noChangeArrowheads="1"/>
              </p:cNvSpPr>
              <p:nvPr/>
            </p:nvSpPr>
            <p:spPr bwMode="auto">
              <a:xfrm>
                <a:off x="5207741" y="2280228"/>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7" name="Oval 24"/>
              <p:cNvSpPr>
                <a:spLocks noChangeArrowheads="1"/>
              </p:cNvSpPr>
              <p:nvPr/>
            </p:nvSpPr>
            <p:spPr bwMode="auto">
              <a:xfrm>
                <a:off x="454345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8" name="Oval 25"/>
              <p:cNvSpPr>
                <a:spLocks noChangeArrowheads="1"/>
              </p:cNvSpPr>
              <p:nvPr/>
            </p:nvSpPr>
            <p:spPr bwMode="auto">
              <a:xfrm>
                <a:off x="520774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9" name="Oval 26"/>
              <p:cNvSpPr>
                <a:spLocks noChangeArrowheads="1"/>
              </p:cNvSpPr>
              <p:nvPr/>
            </p:nvSpPr>
            <p:spPr bwMode="auto">
              <a:xfrm>
                <a:off x="4583915" y="2310553"/>
                <a:ext cx="114649" cy="114559"/>
              </a:xfrm>
              <a:prstGeom prst="ellipse">
                <a:avLst/>
              </a:prstGeom>
              <a:noFill/>
              <a:ln w="28575">
                <a:solidFill>
                  <a:srgbClr val="FF3300"/>
                </a:solidFill>
                <a:round/>
                <a:headEnd/>
                <a:tailEnd/>
              </a:ln>
              <a:effectLst/>
            </p:spPr>
            <p:txBody>
              <a:bodyPr wrap="none" anchor="ctr"/>
              <a:lstStyle/>
              <a:p>
                <a:endParaRPr lang="en-US"/>
              </a:p>
            </p:txBody>
          </p:sp>
          <p:sp>
            <p:nvSpPr>
              <p:cNvPr id="50"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1"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2"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3"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4"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5" name="Line 32"/>
              <p:cNvSpPr>
                <a:spLocks noChangeShapeType="1"/>
              </p:cNvSpPr>
              <p:nvPr/>
            </p:nvSpPr>
            <p:spPr bwMode="auto">
              <a:xfrm>
                <a:off x="4334385" y="2354355"/>
                <a:ext cx="209066" cy="0"/>
              </a:xfrm>
              <a:prstGeom prst="line">
                <a:avLst/>
              </a:prstGeom>
              <a:noFill/>
              <a:ln w="38100">
                <a:solidFill>
                  <a:srgbClr val="FF3300"/>
                </a:solidFill>
                <a:round/>
                <a:headEnd/>
                <a:tailEnd type="triangle" w="med" len="med"/>
              </a:ln>
              <a:effectLst/>
            </p:spPr>
            <p:txBody>
              <a:bodyPr wrap="none" anchor="ctr"/>
              <a:lstStyle/>
              <a:p>
                <a:endParaRPr lang="en-US"/>
              </a:p>
            </p:txBody>
          </p:sp>
        </p:grpSp>
      </p:grpSp>
      <p:grpSp>
        <p:nvGrpSpPr>
          <p:cNvPr id="56" name="Group 55"/>
          <p:cNvGrpSpPr/>
          <p:nvPr/>
        </p:nvGrpSpPr>
        <p:grpSpPr>
          <a:xfrm>
            <a:off x="6396512" y="1372248"/>
            <a:ext cx="1901825" cy="990600"/>
            <a:chOff x="2562050" y="1404187"/>
            <a:chExt cx="1901825" cy="990600"/>
          </a:xfrm>
        </p:grpSpPr>
        <p:sp>
          <p:nvSpPr>
            <p:cNvPr id="57"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00B050"/>
              </a:solidFill>
              <a:round/>
              <a:headEnd/>
              <a:tailEnd/>
            </a:ln>
            <a:effectLst/>
          </p:spPr>
          <p:txBody>
            <a:bodyPr anchor="ctr"/>
            <a:lstStyle/>
            <a:p>
              <a:endParaRPr lang="en-GB" sz="4400"/>
            </a:p>
          </p:txBody>
        </p:sp>
        <p:grpSp>
          <p:nvGrpSpPr>
            <p:cNvPr id="58" name="Group 57"/>
            <p:cNvGrpSpPr/>
            <p:nvPr/>
          </p:nvGrpSpPr>
          <p:grpSpPr>
            <a:xfrm>
              <a:off x="2857422" y="1556722"/>
              <a:ext cx="1138903" cy="667981"/>
              <a:chOff x="4334385" y="2205259"/>
              <a:chExt cx="1138903" cy="667981"/>
            </a:xfrm>
          </p:grpSpPr>
          <p:sp>
            <p:nvSpPr>
              <p:cNvPr id="59" name="Oval 22"/>
              <p:cNvSpPr>
                <a:spLocks noChangeArrowheads="1"/>
              </p:cNvSpPr>
              <p:nvPr/>
            </p:nvSpPr>
            <p:spPr bwMode="auto">
              <a:xfrm>
                <a:off x="4560311" y="2286967"/>
                <a:ext cx="161857" cy="161731"/>
              </a:xfrm>
              <a:prstGeom prst="ellipse">
                <a:avLst/>
              </a:prstGeom>
              <a:noFill/>
              <a:ln w="38100">
                <a:solidFill>
                  <a:srgbClr val="00B050"/>
                </a:solidFill>
                <a:round/>
                <a:headEnd/>
                <a:tailEnd/>
              </a:ln>
              <a:effectLst/>
            </p:spPr>
            <p:txBody>
              <a:bodyPr wrap="none" anchor="ctr"/>
              <a:lstStyle/>
              <a:p>
                <a:endParaRPr lang="en-US"/>
              </a:p>
            </p:txBody>
          </p:sp>
          <p:sp>
            <p:nvSpPr>
              <p:cNvPr id="60" name="Oval 23"/>
              <p:cNvSpPr>
                <a:spLocks noChangeArrowheads="1"/>
              </p:cNvSpPr>
              <p:nvPr/>
            </p:nvSpPr>
            <p:spPr bwMode="auto">
              <a:xfrm>
                <a:off x="5207741" y="2280228"/>
                <a:ext cx="161857" cy="161731"/>
              </a:xfrm>
              <a:prstGeom prst="ellipse">
                <a:avLst/>
              </a:prstGeom>
              <a:noFill/>
              <a:ln w="38100">
                <a:solidFill>
                  <a:srgbClr val="00B050"/>
                </a:solidFill>
                <a:round/>
                <a:headEnd/>
                <a:tailEnd/>
              </a:ln>
              <a:effectLst/>
            </p:spPr>
            <p:txBody>
              <a:bodyPr wrap="none" anchor="ctr"/>
              <a:lstStyle/>
              <a:p>
                <a:endParaRPr lang="en-US"/>
              </a:p>
            </p:txBody>
          </p:sp>
          <p:sp>
            <p:nvSpPr>
              <p:cNvPr id="61" name="Oval 24"/>
              <p:cNvSpPr>
                <a:spLocks noChangeArrowheads="1"/>
              </p:cNvSpPr>
              <p:nvPr/>
            </p:nvSpPr>
            <p:spPr bwMode="auto">
              <a:xfrm>
                <a:off x="4543451" y="2637383"/>
                <a:ext cx="161857" cy="161731"/>
              </a:xfrm>
              <a:prstGeom prst="ellipse">
                <a:avLst/>
              </a:prstGeom>
              <a:noFill/>
              <a:ln w="38100">
                <a:solidFill>
                  <a:srgbClr val="00B050"/>
                </a:solidFill>
                <a:round/>
                <a:headEnd/>
                <a:tailEnd/>
              </a:ln>
              <a:effectLst/>
            </p:spPr>
            <p:txBody>
              <a:bodyPr wrap="none" anchor="ctr"/>
              <a:lstStyle/>
              <a:p>
                <a:endParaRPr lang="en-US"/>
              </a:p>
            </p:txBody>
          </p:sp>
          <p:sp>
            <p:nvSpPr>
              <p:cNvPr id="62" name="Oval 25"/>
              <p:cNvSpPr>
                <a:spLocks noChangeArrowheads="1"/>
              </p:cNvSpPr>
              <p:nvPr/>
            </p:nvSpPr>
            <p:spPr bwMode="auto">
              <a:xfrm>
                <a:off x="5207741" y="2637383"/>
                <a:ext cx="161857" cy="161731"/>
              </a:xfrm>
              <a:prstGeom prst="ellipse">
                <a:avLst/>
              </a:prstGeom>
              <a:noFill/>
              <a:ln w="38100">
                <a:solidFill>
                  <a:srgbClr val="00B050"/>
                </a:solidFill>
                <a:round/>
                <a:headEnd/>
                <a:tailEnd/>
              </a:ln>
              <a:effectLst/>
            </p:spPr>
            <p:txBody>
              <a:bodyPr wrap="none" anchor="ctr"/>
              <a:lstStyle/>
              <a:p>
                <a:endParaRPr lang="en-US"/>
              </a:p>
            </p:txBody>
          </p:sp>
          <p:sp>
            <p:nvSpPr>
              <p:cNvPr id="63" name="Oval 26"/>
              <p:cNvSpPr>
                <a:spLocks noChangeArrowheads="1"/>
              </p:cNvSpPr>
              <p:nvPr/>
            </p:nvSpPr>
            <p:spPr bwMode="auto">
              <a:xfrm>
                <a:off x="4583915" y="2310553"/>
                <a:ext cx="114649" cy="114559"/>
              </a:xfrm>
              <a:prstGeom prst="ellipse">
                <a:avLst/>
              </a:prstGeom>
              <a:noFill/>
              <a:ln w="28575">
                <a:solidFill>
                  <a:srgbClr val="00B050"/>
                </a:solidFill>
                <a:round/>
                <a:headEnd/>
                <a:tailEnd/>
              </a:ln>
              <a:effectLst/>
            </p:spPr>
            <p:txBody>
              <a:bodyPr wrap="none" anchor="ctr"/>
              <a:lstStyle/>
              <a:p>
                <a:endParaRPr lang="en-US"/>
              </a:p>
            </p:txBody>
          </p:sp>
          <p:sp>
            <p:nvSpPr>
              <p:cNvPr id="64"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5"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6"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7"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8"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9" name="Line 32"/>
              <p:cNvSpPr>
                <a:spLocks noChangeShapeType="1"/>
              </p:cNvSpPr>
              <p:nvPr/>
            </p:nvSpPr>
            <p:spPr bwMode="auto">
              <a:xfrm>
                <a:off x="4334385" y="2354355"/>
                <a:ext cx="209066" cy="0"/>
              </a:xfrm>
              <a:prstGeom prst="line">
                <a:avLst/>
              </a:prstGeom>
              <a:noFill/>
              <a:ln w="38100">
                <a:solidFill>
                  <a:srgbClr val="00B050"/>
                </a:solidFill>
                <a:round/>
                <a:headEnd/>
                <a:tailEnd type="triangle" w="med" len="med"/>
              </a:ln>
              <a:effectLst/>
            </p:spPr>
            <p:txBody>
              <a:bodyPr wrap="none" anchor="ctr"/>
              <a:lstStyle/>
              <a:p>
                <a:endParaRPr lang="en-US"/>
              </a:p>
            </p:txBody>
          </p:sp>
        </p:grpSp>
      </p:grpSp>
      <p:grpSp>
        <p:nvGrpSpPr>
          <p:cNvPr id="70" name="Group 69"/>
          <p:cNvGrpSpPr/>
          <p:nvPr/>
        </p:nvGrpSpPr>
        <p:grpSpPr>
          <a:xfrm>
            <a:off x="5610225" y="3850667"/>
            <a:ext cx="1901825" cy="990600"/>
            <a:chOff x="2562050" y="1404187"/>
            <a:chExt cx="1901825" cy="990600"/>
          </a:xfrm>
        </p:grpSpPr>
        <p:sp>
          <p:nvSpPr>
            <p:cNvPr id="71"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002060"/>
              </a:solidFill>
              <a:round/>
              <a:headEnd/>
              <a:tailEnd/>
            </a:ln>
            <a:effectLst/>
          </p:spPr>
          <p:txBody>
            <a:bodyPr anchor="ctr"/>
            <a:lstStyle/>
            <a:p>
              <a:endParaRPr lang="en-GB" sz="4400"/>
            </a:p>
          </p:txBody>
        </p:sp>
        <p:grpSp>
          <p:nvGrpSpPr>
            <p:cNvPr id="72" name="Group 71"/>
            <p:cNvGrpSpPr/>
            <p:nvPr/>
          </p:nvGrpSpPr>
          <p:grpSpPr>
            <a:xfrm>
              <a:off x="2857422" y="1556722"/>
              <a:ext cx="1138903" cy="667981"/>
              <a:chOff x="4334385" y="2205259"/>
              <a:chExt cx="1138903" cy="667981"/>
            </a:xfrm>
          </p:grpSpPr>
          <p:sp>
            <p:nvSpPr>
              <p:cNvPr id="73" name="Oval 22"/>
              <p:cNvSpPr>
                <a:spLocks noChangeArrowheads="1"/>
              </p:cNvSpPr>
              <p:nvPr/>
            </p:nvSpPr>
            <p:spPr bwMode="auto">
              <a:xfrm>
                <a:off x="4560311" y="2286967"/>
                <a:ext cx="161857" cy="161731"/>
              </a:xfrm>
              <a:prstGeom prst="ellipse">
                <a:avLst/>
              </a:prstGeom>
              <a:noFill/>
              <a:ln w="38100">
                <a:solidFill>
                  <a:srgbClr val="002060"/>
                </a:solidFill>
                <a:round/>
                <a:headEnd/>
                <a:tailEnd/>
              </a:ln>
              <a:effectLst/>
            </p:spPr>
            <p:txBody>
              <a:bodyPr wrap="none" anchor="ctr"/>
              <a:lstStyle/>
              <a:p>
                <a:endParaRPr lang="en-US"/>
              </a:p>
            </p:txBody>
          </p:sp>
          <p:sp>
            <p:nvSpPr>
              <p:cNvPr id="74" name="Oval 23"/>
              <p:cNvSpPr>
                <a:spLocks noChangeArrowheads="1"/>
              </p:cNvSpPr>
              <p:nvPr/>
            </p:nvSpPr>
            <p:spPr bwMode="auto">
              <a:xfrm>
                <a:off x="5207741" y="2280228"/>
                <a:ext cx="161857" cy="161731"/>
              </a:xfrm>
              <a:prstGeom prst="ellipse">
                <a:avLst/>
              </a:prstGeom>
              <a:noFill/>
              <a:ln w="38100">
                <a:solidFill>
                  <a:srgbClr val="002060"/>
                </a:solidFill>
                <a:round/>
                <a:headEnd/>
                <a:tailEnd/>
              </a:ln>
              <a:effectLst/>
            </p:spPr>
            <p:txBody>
              <a:bodyPr wrap="none" anchor="ctr"/>
              <a:lstStyle/>
              <a:p>
                <a:endParaRPr lang="en-US"/>
              </a:p>
            </p:txBody>
          </p:sp>
          <p:sp>
            <p:nvSpPr>
              <p:cNvPr id="75" name="Oval 24"/>
              <p:cNvSpPr>
                <a:spLocks noChangeArrowheads="1"/>
              </p:cNvSpPr>
              <p:nvPr/>
            </p:nvSpPr>
            <p:spPr bwMode="auto">
              <a:xfrm>
                <a:off x="4543451" y="2637383"/>
                <a:ext cx="161857" cy="161731"/>
              </a:xfrm>
              <a:prstGeom prst="ellipse">
                <a:avLst/>
              </a:prstGeom>
              <a:noFill/>
              <a:ln w="38100">
                <a:solidFill>
                  <a:srgbClr val="002060"/>
                </a:solidFill>
                <a:round/>
                <a:headEnd/>
                <a:tailEnd/>
              </a:ln>
              <a:effectLst/>
            </p:spPr>
            <p:txBody>
              <a:bodyPr wrap="none" anchor="ctr"/>
              <a:lstStyle/>
              <a:p>
                <a:endParaRPr lang="en-US"/>
              </a:p>
            </p:txBody>
          </p:sp>
          <p:sp>
            <p:nvSpPr>
              <p:cNvPr id="76" name="Oval 25"/>
              <p:cNvSpPr>
                <a:spLocks noChangeArrowheads="1"/>
              </p:cNvSpPr>
              <p:nvPr/>
            </p:nvSpPr>
            <p:spPr bwMode="auto">
              <a:xfrm>
                <a:off x="5207741" y="2637383"/>
                <a:ext cx="161857" cy="161731"/>
              </a:xfrm>
              <a:prstGeom prst="ellipse">
                <a:avLst/>
              </a:prstGeom>
              <a:noFill/>
              <a:ln w="38100">
                <a:solidFill>
                  <a:srgbClr val="002060"/>
                </a:solidFill>
                <a:round/>
                <a:headEnd/>
                <a:tailEnd/>
              </a:ln>
              <a:effectLst/>
            </p:spPr>
            <p:txBody>
              <a:bodyPr wrap="none" anchor="ctr"/>
              <a:lstStyle/>
              <a:p>
                <a:endParaRPr lang="en-US"/>
              </a:p>
            </p:txBody>
          </p:sp>
          <p:sp>
            <p:nvSpPr>
              <p:cNvPr id="77" name="Oval 26"/>
              <p:cNvSpPr>
                <a:spLocks noChangeArrowheads="1"/>
              </p:cNvSpPr>
              <p:nvPr/>
            </p:nvSpPr>
            <p:spPr bwMode="auto">
              <a:xfrm>
                <a:off x="4583915" y="2310553"/>
                <a:ext cx="114649" cy="114559"/>
              </a:xfrm>
              <a:prstGeom prst="ellipse">
                <a:avLst/>
              </a:prstGeom>
              <a:noFill/>
              <a:ln w="28575">
                <a:solidFill>
                  <a:srgbClr val="002060"/>
                </a:solidFill>
                <a:round/>
                <a:headEnd/>
                <a:tailEnd/>
              </a:ln>
              <a:effectLst/>
            </p:spPr>
            <p:txBody>
              <a:bodyPr wrap="none" anchor="ctr"/>
              <a:lstStyle/>
              <a:p>
                <a:endParaRPr lang="en-US"/>
              </a:p>
            </p:txBody>
          </p:sp>
          <p:sp>
            <p:nvSpPr>
              <p:cNvPr id="78"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79"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80"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81"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82"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83" name="Line 32"/>
              <p:cNvSpPr>
                <a:spLocks noChangeShapeType="1"/>
              </p:cNvSpPr>
              <p:nvPr/>
            </p:nvSpPr>
            <p:spPr bwMode="auto">
              <a:xfrm>
                <a:off x="4334385" y="2354355"/>
                <a:ext cx="209066" cy="0"/>
              </a:xfrm>
              <a:prstGeom prst="line">
                <a:avLst/>
              </a:prstGeom>
              <a:noFill/>
              <a:ln w="38100">
                <a:solidFill>
                  <a:srgbClr val="002060"/>
                </a:solidFill>
                <a:round/>
                <a:headEnd/>
                <a:tailEnd type="triangle" w="med" len="med"/>
              </a:ln>
              <a:effectLst/>
            </p:spPr>
            <p:txBody>
              <a:bodyPr wrap="none" anchor="ctr"/>
              <a:lstStyle/>
              <a:p>
                <a:endParaRPr lang="en-US"/>
              </a:p>
            </p:txBody>
          </p:sp>
        </p:grpSp>
      </p:grpSp>
      <p:sp>
        <p:nvSpPr>
          <p:cNvPr id="84" name="Text Box 122"/>
          <p:cNvSpPr txBox="1">
            <a:spLocks noChangeArrowheads="1"/>
          </p:cNvSpPr>
          <p:nvPr/>
        </p:nvSpPr>
        <p:spPr bwMode="auto">
          <a:xfrm>
            <a:off x="518551" y="4092575"/>
            <a:ext cx="3331698"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There are </a:t>
            </a:r>
            <a:r>
              <a:rPr lang="en-US" sz="2800" i="1" dirty="0" smtClean="0">
                <a:solidFill>
                  <a:schemeClr val="tx1"/>
                </a:solidFill>
                <a:latin typeface="Arial" pitchFamily="34" charset="0"/>
                <a:cs typeface="Arial" pitchFamily="34" charset="0"/>
              </a:rPr>
              <a:t>n</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processes</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27143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linds(horizontal)">
                                      <p:cBhvr>
                                        <p:cTn id="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2" descr="http://upload.wikimedia.org/wikipedia/commons/a/ab/RosettaStoneDeta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8207" y="2903940"/>
            <a:ext cx="2638879" cy="1999810"/>
          </a:xfrm>
          <a:prstGeom prst="rect">
            <a:avLst/>
          </a:prstGeom>
          <a:noFill/>
          <a:extLst>
            <a:ext uri="{909E8E84-426E-40DD-AFC4-6F175D3DCCD1}">
              <a14:hiddenFill xmlns:a14="http://schemas.microsoft.com/office/drawing/2010/main">
                <a:solidFill>
                  <a:srgbClr val="FFFFFF"/>
                </a:solidFill>
              </a14:hiddenFill>
            </a:ext>
          </a:extLst>
        </p:spPr>
      </p:pic>
      <p:sp>
        <p:nvSpPr>
          <p:cNvPr id="31750" name="Rectangle 4"/>
          <p:cNvSpPr>
            <a:spLocks noGrp="1" noChangeArrowheads="1"/>
          </p:cNvSpPr>
          <p:nvPr>
            <p:ph type="title"/>
          </p:nvPr>
        </p:nvSpPr>
        <p:spPr/>
        <p:txBody>
          <a:bodyPr/>
          <a:lstStyle/>
          <a:p>
            <a:r>
              <a:rPr lang="en-US" dirty="0" smtClean="0"/>
              <a:t>Shared Read-Write Memory</a:t>
            </a:r>
          </a:p>
        </p:txBody>
      </p:sp>
      <p:sp>
        <p:nvSpPr>
          <p:cNvPr id="31748" name="AutoShape 2"/>
          <p:cNvSpPr>
            <a:spLocks noChangeArrowheads="1"/>
          </p:cNvSpPr>
          <p:nvPr/>
        </p:nvSpPr>
        <p:spPr bwMode="auto">
          <a:xfrm>
            <a:off x="3490913" y="1890713"/>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1">
              <a:alpha val="23921"/>
            </a:schemeClr>
          </a:solidFill>
          <a:ln w="9525">
            <a:noFill/>
            <a:round/>
            <a:headEnd/>
            <a:tailEnd/>
          </a:ln>
        </p:spPr>
        <p:txBody>
          <a:bodyPr wrap="none" anchor="ctr"/>
          <a:lstStyle/>
          <a:p>
            <a:endParaRPr lang="en-US"/>
          </a:p>
        </p:txBody>
      </p:sp>
      <p:sp>
        <p:nvSpPr>
          <p:cNvPr id="31749" name="AutoShape 3"/>
          <p:cNvSpPr>
            <a:spLocks noChangeArrowheads="1"/>
          </p:cNvSpPr>
          <p:nvPr/>
        </p:nvSpPr>
        <p:spPr bwMode="auto">
          <a:xfrm>
            <a:off x="2209800" y="381000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chemeClr val="accent2">
              <a:alpha val="23921"/>
            </a:schemeClr>
          </a:solidFill>
          <a:ln w="9525">
            <a:noFill/>
            <a:round/>
            <a:headEnd/>
            <a:tailEnd/>
          </a:ln>
        </p:spPr>
        <p:txBody>
          <a:bodyPr wrap="none" anchor="ctr"/>
          <a:lstStyle/>
          <a:p>
            <a:endParaRPr lang="en-US"/>
          </a:p>
        </p:txBody>
      </p:sp>
      <p:sp>
        <p:nvSpPr>
          <p:cNvPr id="31751" name="AutoShape 38"/>
          <p:cNvSpPr>
            <a:spLocks noChangeArrowheads="1"/>
          </p:cNvSpPr>
          <p:nvPr/>
        </p:nvSpPr>
        <p:spPr bwMode="auto">
          <a:xfrm>
            <a:off x="566738" y="1797050"/>
            <a:ext cx="4724400" cy="2886075"/>
          </a:xfrm>
          <a:custGeom>
            <a:avLst/>
            <a:gdLst>
              <a:gd name="T0" fmla="*/ 516665665 w 21600"/>
              <a:gd name="T1" fmla="*/ 0 h 21600"/>
              <a:gd name="T2" fmla="*/ 151315970 w 21600"/>
              <a:gd name="T3" fmla="*/ 56468592 h 21600"/>
              <a:gd name="T4" fmla="*/ 0 w 21600"/>
              <a:gd name="T5" fmla="*/ 192810918 h 21600"/>
              <a:gd name="T6" fmla="*/ 151315970 w 21600"/>
              <a:gd name="T7" fmla="*/ 329153127 h 21600"/>
              <a:gd name="T8" fmla="*/ 516665665 w 21600"/>
              <a:gd name="T9" fmla="*/ 385621569 h 21600"/>
              <a:gd name="T10" fmla="*/ 882015196 w 21600"/>
              <a:gd name="T11" fmla="*/ 329153127 h 21600"/>
              <a:gd name="T12" fmla="*/ 1033331330 w 21600"/>
              <a:gd name="T13" fmla="*/ 192810918 h 21600"/>
              <a:gd name="T14" fmla="*/ 882015196 w 21600"/>
              <a:gd name="T15" fmla="*/ 56468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767"/>
                  <a:pt x="5833" y="19794"/>
                  <a:pt x="10800" y="19794"/>
                </a:cubicBezTo>
                <a:cubicBezTo>
                  <a:pt x="15767" y="19794"/>
                  <a:pt x="19794" y="15767"/>
                  <a:pt x="19794" y="10800"/>
                </a:cubicBezTo>
                <a:cubicBezTo>
                  <a:pt x="19794" y="5833"/>
                  <a:pt x="15767" y="1806"/>
                  <a:pt x="10800" y="1806"/>
                </a:cubicBezTo>
                <a:cubicBezTo>
                  <a:pt x="5833" y="1806"/>
                  <a:pt x="1806" y="5833"/>
                  <a:pt x="1806" y="10800"/>
                </a:cubicBezTo>
                <a:close/>
              </a:path>
            </a:pathLst>
          </a:custGeom>
          <a:solidFill>
            <a:srgbClr val="FF7C80">
              <a:alpha val="23921"/>
            </a:srgbClr>
          </a:solidFill>
          <a:ln w="9525">
            <a:noFill/>
            <a:round/>
            <a:headEnd/>
            <a:tailEnd/>
          </a:ln>
        </p:spPr>
        <p:txBody>
          <a:bodyPr wrap="none" anchor="ctr"/>
          <a:lstStyle/>
          <a:p>
            <a:endParaRPr lang="en-US"/>
          </a:p>
        </p:txBody>
      </p:sp>
      <p:sp>
        <p:nvSpPr>
          <p:cNvPr id="40" name="Slide Number Placeholder 4"/>
          <p:cNvSpPr txBox="1">
            <a:spLocks/>
          </p:cNvSpPr>
          <p:nvPr/>
        </p:nvSpPr>
        <p:spPr bwMode="auto">
          <a:xfrm>
            <a:off x="67056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64844EFD-EF4E-41CC-9CE0-1AB8DA1413EE}" type="slidenum">
              <a:rPr kumimoji="0" lang="en-US" sz="14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14</a:t>
            </a:fld>
            <a:endParaRPr kumimoji="0" lang="en-US" sz="1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2" name="Footer Placeholder 2"/>
          <p:cNvSpPr>
            <a:spLocks noGrp="1"/>
          </p:cNvSpPr>
          <p:nvPr>
            <p:ph type="ftr" sz="quarter" idx="11"/>
          </p:nvPr>
        </p:nvSpPr>
        <p:spPr>
          <a:xfrm>
            <a:off x="3124200" y="6248400"/>
            <a:ext cx="2895600" cy="457200"/>
          </a:xfrm>
        </p:spPr>
        <p:txBody>
          <a:bodyPr/>
          <a:lstStyle/>
          <a:p>
            <a:r>
              <a:rPr lang="en-US" dirty="0" smtClean="0"/>
              <a:t>Distributed Computing though Combinatorial Topology</a:t>
            </a:r>
            <a:endParaRPr lang="en-US" dirty="0"/>
          </a:p>
        </p:txBody>
      </p:sp>
      <p:grpSp>
        <p:nvGrpSpPr>
          <p:cNvPr id="6" name="Group 5"/>
          <p:cNvGrpSpPr/>
          <p:nvPr/>
        </p:nvGrpSpPr>
        <p:grpSpPr>
          <a:xfrm>
            <a:off x="2562050" y="1404187"/>
            <a:ext cx="1901825" cy="990600"/>
            <a:chOff x="2562050" y="1404187"/>
            <a:chExt cx="1901825" cy="990600"/>
          </a:xfrm>
        </p:grpSpPr>
        <p:sp>
          <p:nvSpPr>
            <p:cNvPr id="44"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FF0000"/>
              </a:solidFill>
              <a:round/>
              <a:headEnd/>
              <a:tailEnd/>
            </a:ln>
            <a:effectLst/>
          </p:spPr>
          <p:txBody>
            <a:bodyPr anchor="ctr"/>
            <a:lstStyle/>
            <a:p>
              <a:endParaRPr lang="en-GB" sz="4400"/>
            </a:p>
          </p:txBody>
        </p:sp>
        <p:grpSp>
          <p:nvGrpSpPr>
            <p:cNvPr id="5" name="Group 4"/>
            <p:cNvGrpSpPr/>
            <p:nvPr/>
          </p:nvGrpSpPr>
          <p:grpSpPr>
            <a:xfrm>
              <a:off x="2857422" y="1556722"/>
              <a:ext cx="1138903" cy="667981"/>
              <a:chOff x="4334385" y="2205259"/>
              <a:chExt cx="1138903" cy="667981"/>
            </a:xfrm>
          </p:grpSpPr>
          <p:sp>
            <p:nvSpPr>
              <p:cNvPr id="45" name="Oval 22"/>
              <p:cNvSpPr>
                <a:spLocks noChangeArrowheads="1"/>
              </p:cNvSpPr>
              <p:nvPr/>
            </p:nvSpPr>
            <p:spPr bwMode="auto">
              <a:xfrm>
                <a:off x="4560311" y="2286967"/>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6" name="Oval 23"/>
              <p:cNvSpPr>
                <a:spLocks noChangeArrowheads="1"/>
              </p:cNvSpPr>
              <p:nvPr/>
            </p:nvSpPr>
            <p:spPr bwMode="auto">
              <a:xfrm>
                <a:off x="5207741" y="2280228"/>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7" name="Oval 24"/>
              <p:cNvSpPr>
                <a:spLocks noChangeArrowheads="1"/>
              </p:cNvSpPr>
              <p:nvPr/>
            </p:nvSpPr>
            <p:spPr bwMode="auto">
              <a:xfrm>
                <a:off x="454345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8" name="Oval 25"/>
              <p:cNvSpPr>
                <a:spLocks noChangeArrowheads="1"/>
              </p:cNvSpPr>
              <p:nvPr/>
            </p:nvSpPr>
            <p:spPr bwMode="auto">
              <a:xfrm>
                <a:off x="5207741" y="2637383"/>
                <a:ext cx="161857" cy="161731"/>
              </a:xfrm>
              <a:prstGeom prst="ellipse">
                <a:avLst/>
              </a:prstGeom>
              <a:noFill/>
              <a:ln w="38100">
                <a:solidFill>
                  <a:srgbClr val="FF3300"/>
                </a:solidFill>
                <a:round/>
                <a:headEnd/>
                <a:tailEnd/>
              </a:ln>
              <a:effectLst/>
            </p:spPr>
            <p:txBody>
              <a:bodyPr wrap="none" anchor="ctr"/>
              <a:lstStyle/>
              <a:p>
                <a:endParaRPr lang="en-US"/>
              </a:p>
            </p:txBody>
          </p:sp>
          <p:sp>
            <p:nvSpPr>
              <p:cNvPr id="49" name="Oval 26"/>
              <p:cNvSpPr>
                <a:spLocks noChangeArrowheads="1"/>
              </p:cNvSpPr>
              <p:nvPr/>
            </p:nvSpPr>
            <p:spPr bwMode="auto">
              <a:xfrm>
                <a:off x="4583915" y="2310553"/>
                <a:ext cx="114649" cy="114559"/>
              </a:xfrm>
              <a:prstGeom prst="ellipse">
                <a:avLst/>
              </a:prstGeom>
              <a:noFill/>
              <a:ln w="28575">
                <a:solidFill>
                  <a:srgbClr val="FF3300"/>
                </a:solidFill>
                <a:round/>
                <a:headEnd/>
                <a:tailEnd/>
              </a:ln>
              <a:effectLst/>
            </p:spPr>
            <p:txBody>
              <a:bodyPr wrap="none" anchor="ctr"/>
              <a:lstStyle/>
              <a:p>
                <a:endParaRPr lang="en-US"/>
              </a:p>
            </p:txBody>
          </p:sp>
          <p:sp>
            <p:nvSpPr>
              <p:cNvPr id="50"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1"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2"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3"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4"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FF3300"/>
                </a:solidFill>
                <a:prstDash val="solid"/>
                <a:round/>
                <a:headEnd type="none" w="med" len="med"/>
                <a:tailEnd type="triangle" w="med" len="med"/>
              </a:ln>
              <a:effectLst/>
            </p:spPr>
            <p:txBody>
              <a:bodyPr wrap="none" anchor="ctr"/>
              <a:lstStyle/>
              <a:p>
                <a:endParaRPr lang="en-US"/>
              </a:p>
            </p:txBody>
          </p:sp>
          <p:sp>
            <p:nvSpPr>
              <p:cNvPr id="55" name="Line 32"/>
              <p:cNvSpPr>
                <a:spLocks noChangeShapeType="1"/>
              </p:cNvSpPr>
              <p:nvPr/>
            </p:nvSpPr>
            <p:spPr bwMode="auto">
              <a:xfrm>
                <a:off x="4334385" y="2354355"/>
                <a:ext cx="209066" cy="0"/>
              </a:xfrm>
              <a:prstGeom prst="line">
                <a:avLst/>
              </a:prstGeom>
              <a:noFill/>
              <a:ln w="38100">
                <a:solidFill>
                  <a:srgbClr val="FF3300"/>
                </a:solidFill>
                <a:round/>
                <a:headEnd/>
                <a:tailEnd type="triangle" w="med" len="med"/>
              </a:ln>
              <a:effectLst/>
            </p:spPr>
            <p:txBody>
              <a:bodyPr wrap="none" anchor="ctr"/>
              <a:lstStyle/>
              <a:p>
                <a:endParaRPr lang="en-US"/>
              </a:p>
            </p:txBody>
          </p:sp>
        </p:grpSp>
      </p:grpSp>
      <p:grpSp>
        <p:nvGrpSpPr>
          <p:cNvPr id="56" name="Group 55"/>
          <p:cNvGrpSpPr/>
          <p:nvPr/>
        </p:nvGrpSpPr>
        <p:grpSpPr>
          <a:xfrm>
            <a:off x="6396512" y="1372248"/>
            <a:ext cx="1901825" cy="990600"/>
            <a:chOff x="2562050" y="1404187"/>
            <a:chExt cx="1901825" cy="990600"/>
          </a:xfrm>
        </p:grpSpPr>
        <p:sp>
          <p:nvSpPr>
            <p:cNvPr id="57"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00B050"/>
              </a:solidFill>
              <a:round/>
              <a:headEnd/>
              <a:tailEnd/>
            </a:ln>
            <a:effectLst/>
          </p:spPr>
          <p:txBody>
            <a:bodyPr anchor="ctr"/>
            <a:lstStyle/>
            <a:p>
              <a:endParaRPr lang="en-GB" sz="4400"/>
            </a:p>
          </p:txBody>
        </p:sp>
        <p:grpSp>
          <p:nvGrpSpPr>
            <p:cNvPr id="58" name="Group 57"/>
            <p:cNvGrpSpPr/>
            <p:nvPr/>
          </p:nvGrpSpPr>
          <p:grpSpPr>
            <a:xfrm>
              <a:off x="2857422" y="1556722"/>
              <a:ext cx="1138903" cy="667981"/>
              <a:chOff x="4334385" y="2205259"/>
              <a:chExt cx="1138903" cy="667981"/>
            </a:xfrm>
          </p:grpSpPr>
          <p:sp>
            <p:nvSpPr>
              <p:cNvPr id="59" name="Oval 22"/>
              <p:cNvSpPr>
                <a:spLocks noChangeArrowheads="1"/>
              </p:cNvSpPr>
              <p:nvPr/>
            </p:nvSpPr>
            <p:spPr bwMode="auto">
              <a:xfrm>
                <a:off x="4560311" y="2286967"/>
                <a:ext cx="161857" cy="161731"/>
              </a:xfrm>
              <a:prstGeom prst="ellipse">
                <a:avLst/>
              </a:prstGeom>
              <a:noFill/>
              <a:ln w="38100">
                <a:solidFill>
                  <a:srgbClr val="00B050"/>
                </a:solidFill>
                <a:round/>
                <a:headEnd/>
                <a:tailEnd/>
              </a:ln>
              <a:effectLst/>
            </p:spPr>
            <p:txBody>
              <a:bodyPr wrap="none" anchor="ctr"/>
              <a:lstStyle/>
              <a:p>
                <a:endParaRPr lang="en-US"/>
              </a:p>
            </p:txBody>
          </p:sp>
          <p:sp>
            <p:nvSpPr>
              <p:cNvPr id="60" name="Oval 23"/>
              <p:cNvSpPr>
                <a:spLocks noChangeArrowheads="1"/>
              </p:cNvSpPr>
              <p:nvPr/>
            </p:nvSpPr>
            <p:spPr bwMode="auto">
              <a:xfrm>
                <a:off x="5207741" y="2280228"/>
                <a:ext cx="161857" cy="161731"/>
              </a:xfrm>
              <a:prstGeom prst="ellipse">
                <a:avLst/>
              </a:prstGeom>
              <a:noFill/>
              <a:ln w="38100">
                <a:solidFill>
                  <a:srgbClr val="00B050"/>
                </a:solidFill>
                <a:round/>
                <a:headEnd/>
                <a:tailEnd/>
              </a:ln>
              <a:effectLst/>
            </p:spPr>
            <p:txBody>
              <a:bodyPr wrap="none" anchor="ctr"/>
              <a:lstStyle/>
              <a:p>
                <a:endParaRPr lang="en-US"/>
              </a:p>
            </p:txBody>
          </p:sp>
          <p:sp>
            <p:nvSpPr>
              <p:cNvPr id="61" name="Oval 24"/>
              <p:cNvSpPr>
                <a:spLocks noChangeArrowheads="1"/>
              </p:cNvSpPr>
              <p:nvPr/>
            </p:nvSpPr>
            <p:spPr bwMode="auto">
              <a:xfrm>
                <a:off x="4543451" y="2637383"/>
                <a:ext cx="161857" cy="161731"/>
              </a:xfrm>
              <a:prstGeom prst="ellipse">
                <a:avLst/>
              </a:prstGeom>
              <a:noFill/>
              <a:ln w="38100">
                <a:solidFill>
                  <a:srgbClr val="00B050"/>
                </a:solidFill>
                <a:round/>
                <a:headEnd/>
                <a:tailEnd/>
              </a:ln>
              <a:effectLst/>
            </p:spPr>
            <p:txBody>
              <a:bodyPr wrap="none" anchor="ctr"/>
              <a:lstStyle/>
              <a:p>
                <a:endParaRPr lang="en-US"/>
              </a:p>
            </p:txBody>
          </p:sp>
          <p:sp>
            <p:nvSpPr>
              <p:cNvPr id="62" name="Oval 25"/>
              <p:cNvSpPr>
                <a:spLocks noChangeArrowheads="1"/>
              </p:cNvSpPr>
              <p:nvPr/>
            </p:nvSpPr>
            <p:spPr bwMode="auto">
              <a:xfrm>
                <a:off x="5207741" y="2637383"/>
                <a:ext cx="161857" cy="161731"/>
              </a:xfrm>
              <a:prstGeom prst="ellipse">
                <a:avLst/>
              </a:prstGeom>
              <a:noFill/>
              <a:ln w="38100">
                <a:solidFill>
                  <a:srgbClr val="00B050"/>
                </a:solidFill>
                <a:round/>
                <a:headEnd/>
                <a:tailEnd/>
              </a:ln>
              <a:effectLst/>
            </p:spPr>
            <p:txBody>
              <a:bodyPr wrap="none" anchor="ctr"/>
              <a:lstStyle/>
              <a:p>
                <a:endParaRPr lang="en-US"/>
              </a:p>
            </p:txBody>
          </p:sp>
          <p:sp>
            <p:nvSpPr>
              <p:cNvPr id="63" name="Oval 26"/>
              <p:cNvSpPr>
                <a:spLocks noChangeArrowheads="1"/>
              </p:cNvSpPr>
              <p:nvPr/>
            </p:nvSpPr>
            <p:spPr bwMode="auto">
              <a:xfrm>
                <a:off x="4583915" y="2310553"/>
                <a:ext cx="114649" cy="114559"/>
              </a:xfrm>
              <a:prstGeom prst="ellipse">
                <a:avLst/>
              </a:prstGeom>
              <a:noFill/>
              <a:ln w="28575">
                <a:solidFill>
                  <a:srgbClr val="00B050"/>
                </a:solidFill>
                <a:round/>
                <a:headEnd/>
                <a:tailEnd/>
              </a:ln>
              <a:effectLst/>
            </p:spPr>
            <p:txBody>
              <a:bodyPr wrap="none" anchor="ctr"/>
              <a:lstStyle/>
              <a:p>
                <a:endParaRPr lang="en-US"/>
              </a:p>
            </p:txBody>
          </p:sp>
          <p:sp>
            <p:nvSpPr>
              <p:cNvPr id="64"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5"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6"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7"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8"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00B050"/>
                </a:solidFill>
                <a:prstDash val="solid"/>
                <a:round/>
                <a:headEnd type="none" w="med" len="med"/>
                <a:tailEnd type="triangle" w="med" len="med"/>
              </a:ln>
              <a:effectLst/>
            </p:spPr>
            <p:txBody>
              <a:bodyPr wrap="none" anchor="ctr"/>
              <a:lstStyle/>
              <a:p>
                <a:endParaRPr lang="en-US"/>
              </a:p>
            </p:txBody>
          </p:sp>
          <p:sp>
            <p:nvSpPr>
              <p:cNvPr id="69" name="Line 32"/>
              <p:cNvSpPr>
                <a:spLocks noChangeShapeType="1"/>
              </p:cNvSpPr>
              <p:nvPr/>
            </p:nvSpPr>
            <p:spPr bwMode="auto">
              <a:xfrm>
                <a:off x="4334385" y="2354355"/>
                <a:ext cx="209066" cy="0"/>
              </a:xfrm>
              <a:prstGeom prst="line">
                <a:avLst/>
              </a:prstGeom>
              <a:noFill/>
              <a:ln w="38100">
                <a:solidFill>
                  <a:srgbClr val="00B050"/>
                </a:solidFill>
                <a:round/>
                <a:headEnd/>
                <a:tailEnd type="triangle" w="med" len="med"/>
              </a:ln>
              <a:effectLst/>
            </p:spPr>
            <p:txBody>
              <a:bodyPr wrap="none" anchor="ctr"/>
              <a:lstStyle/>
              <a:p>
                <a:endParaRPr lang="en-US"/>
              </a:p>
            </p:txBody>
          </p:sp>
        </p:grpSp>
      </p:grpSp>
      <p:grpSp>
        <p:nvGrpSpPr>
          <p:cNvPr id="70" name="Group 69"/>
          <p:cNvGrpSpPr/>
          <p:nvPr/>
        </p:nvGrpSpPr>
        <p:grpSpPr>
          <a:xfrm>
            <a:off x="5610225" y="3850667"/>
            <a:ext cx="1901825" cy="990600"/>
            <a:chOff x="2562050" y="1404187"/>
            <a:chExt cx="1901825" cy="990600"/>
          </a:xfrm>
        </p:grpSpPr>
        <p:sp>
          <p:nvSpPr>
            <p:cNvPr id="71" name="AutoShape 21"/>
            <p:cNvSpPr>
              <a:spLocks noChangeArrowheads="1"/>
            </p:cNvSpPr>
            <p:nvPr/>
          </p:nvSpPr>
          <p:spPr bwMode="auto">
            <a:xfrm>
              <a:off x="2562050" y="1404187"/>
              <a:ext cx="1901825" cy="990600"/>
            </a:xfrm>
            <a:prstGeom prst="cloudCallout">
              <a:avLst>
                <a:gd name="adj1" fmla="val -51633"/>
                <a:gd name="adj2" fmla="val 74615"/>
              </a:avLst>
            </a:prstGeom>
            <a:noFill/>
            <a:ln w="28575">
              <a:solidFill>
                <a:srgbClr val="002060"/>
              </a:solidFill>
              <a:round/>
              <a:headEnd/>
              <a:tailEnd/>
            </a:ln>
            <a:effectLst/>
          </p:spPr>
          <p:txBody>
            <a:bodyPr anchor="ctr"/>
            <a:lstStyle/>
            <a:p>
              <a:endParaRPr lang="en-GB" sz="4400"/>
            </a:p>
          </p:txBody>
        </p:sp>
        <p:grpSp>
          <p:nvGrpSpPr>
            <p:cNvPr id="72" name="Group 71"/>
            <p:cNvGrpSpPr/>
            <p:nvPr/>
          </p:nvGrpSpPr>
          <p:grpSpPr>
            <a:xfrm>
              <a:off x="2857422" y="1556722"/>
              <a:ext cx="1138903" cy="667981"/>
              <a:chOff x="4334385" y="2205259"/>
              <a:chExt cx="1138903" cy="667981"/>
            </a:xfrm>
          </p:grpSpPr>
          <p:sp>
            <p:nvSpPr>
              <p:cNvPr id="73" name="Oval 22"/>
              <p:cNvSpPr>
                <a:spLocks noChangeArrowheads="1"/>
              </p:cNvSpPr>
              <p:nvPr/>
            </p:nvSpPr>
            <p:spPr bwMode="auto">
              <a:xfrm>
                <a:off x="4560311" y="2286967"/>
                <a:ext cx="161857" cy="161731"/>
              </a:xfrm>
              <a:prstGeom prst="ellipse">
                <a:avLst/>
              </a:prstGeom>
              <a:noFill/>
              <a:ln w="38100">
                <a:solidFill>
                  <a:srgbClr val="002060"/>
                </a:solidFill>
                <a:round/>
                <a:headEnd/>
                <a:tailEnd/>
              </a:ln>
              <a:effectLst/>
            </p:spPr>
            <p:txBody>
              <a:bodyPr wrap="none" anchor="ctr"/>
              <a:lstStyle/>
              <a:p>
                <a:endParaRPr lang="en-US"/>
              </a:p>
            </p:txBody>
          </p:sp>
          <p:sp>
            <p:nvSpPr>
              <p:cNvPr id="74" name="Oval 23"/>
              <p:cNvSpPr>
                <a:spLocks noChangeArrowheads="1"/>
              </p:cNvSpPr>
              <p:nvPr/>
            </p:nvSpPr>
            <p:spPr bwMode="auto">
              <a:xfrm>
                <a:off x="5207741" y="2280228"/>
                <a:ext cx="161857" cy="161731"/>
              </a:xfrm>
              <a:prstGeom prst="ellipse">
                <a:avLst/>
              </a:prstGeom>
              <a:noFill/>
              <a:ln w="38100">
                <a:solidFill>
                  <a:srgbClr val="002060"/>
                </a:solidFill>
                <a:round/>
                <a:headEnd/>
                <a:tailEnd/>
              </a:ln>
              <a:effectLst/>
            </p:spPr>
            <p:txBody>
              <a:bodyPr wrap="none" anchor="ctr"/>
              <a:lstStyle/>
              <a:p>
                <a:endParaRPr lang="en-US"/>
              </a:p>
            </p:txBody>
          </p:sp>
          <p:sp>
            <p:nvSpPr>
              <p:cNvPr id="75" name="Oval 24"/>
              <p:cNvSpPr>
                <a:spLocks noChangeArrowheads="1"/>
              </p:cNvSpPr>
              <p:nvPr/>
            </p:nvSpPr>
            <p:spPr bwMode="auto">
              <a:xfrm>
                <a:off x="4543451" y="2637383"/>
                <a:ext cx="161857" cy="161731"/>
              </a:xfrm>
              <a:prstGeom prst="ellipse">
                <a:avLst/>
              </a:prstGeom>
              <a:noFill/>
              <a:ln w="38100">
                <a:solidFill>
                  <a:srgbClr val="002060"/>
                </a:solidFill>
                <a:round/>
                <a:headEnd/>
                <a:tailEnd/>
              </a:ln>
              <a:effectLst/>
            </p:spPr>
            <p:txBody>
              <a:bodyPr wrap="none" anchor="ctr"/>
              <a:lstStyle/>
              <a:p>
                <a:endParaRPr lang="en-US"/>
              </a:p>
            </p:txBody>
          </p:sp>
          <p:sp>
            <p:nvSpPr>
              <p:cNvPr id="76" name="Oval 25"/>
              <p:cNvSpPr>
                <a:spLocks noChangeArrowheads="1"/>
              </p:cNvSpPr>
              <p:nvPr/>
            </p:nvSpPr>
            <p:spPr bwMode="auto">
              <a:xfrm>
                <a:off x="5207741" y="2637383"/>
                <a:ext cx="161857" cy="161731"/>
              </a:xfrm>
              <a:prstGeom prst="ellipse">
                <a:avLst/>
              </a:prstGeom>
              <a:noFill/>
              <a:ln w="38100">
                <a:solidFill>
                  <a:srgbClr val="002060"/>
                </a:solidFill>
                <a:round/>
                <a:headEnd/>
                <a:tailEnd/>
              </a:ln>
              <a:effectLst/>
            </p:spPr>
            <p:txBody>
              <a:bodyPr wrap="none" anchor="ctr"/>
              <a:lstStyle/>
              <a:p>
                <a:endParaRPr lang="en-US"/>
              </a:p>
            </p:txBody>
          </p:sp>
          <p:sp>
            <p:nvSpPr>
              <p:cNvPr id="77" name="Oval 26"/>
              <p:cNvSpPr>
                <a:spLocks noChangeArrowheads="1"/>
              </p:cNvSpPr>
              <p:nvPr/>
            </p:nvSpPr>
            <p:spPr bwMode="auto">
              <a:xfrm>
                <a:off x="4583915" y="2310553"/>
                <a:ext cx="114649" cy="114559"/>
              </a:xfrm>
              <a:prstGeom prst="ellipse">
                <a:avLst/>
              </a:prstGeom>
              <a:noFill/>
              <a:ln w="28575">
                <a:solidFill>
                  <a:srgbClr val="002060"/>
                </a:solidFill>
                <a:round/>
                <a:headEnd/>
                <a:tailEnd/>
              </a:ln>
              <a:effectLst/>
            </p:spPr>
            <p:txBody>
              <a:bodyPr wrap="none" anchor="ctr"/>
              <a:lstStyle/>
              <a:p>
                <a:endParaRPr lang="en-US"/>
              </a:p>
            </p:txBody>
          </p:sp>
          <p:sp>
            <p:nvSpPr>
              <p:cNvPr id="78" name="Freeform 27"/>
              <p:cNvSpPr>
                <a:spLocks/>
              </p:cNvSpPr>
              <p:nvPr/>
            </p:nvSpPr>
            <p:spPr bwMode="auto">
              <a:xfrm>
                <a:off x="4759261" y="2205259"/>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79" name="Freeform 28"/>
              <p:cNvSpPr>
                <a:spLocks/>
              </p:cNvSpPr>
              <p:nvPr/>
            </p:nvSpPr>
            <p:spPr bwMode="auto">
              <a:xfrm flipH="1" flipV="1">
                <a:off x="4752517" y="2400684"/>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80" name="Freeform 29"/>
              <p:cNvSpPr>
                <a:spLocks/>
              </p:cNvSpPr>
              <p:nvPr/>
            </p:nvSpPr>
            <p:spPr bwMode="auto">
              <a:xfrm flipH="1" flipV="1">
                <a:off x="4745773" y="2771316"/>
                <a:ext cx="431620" cy="101924"/>
              </a:xfrm>
              <a:custGeom>
                <a:avLst/>
                <a:gdLst/>
                <a:ahLst/>
                <a:cxnLst>
                  <a:cxn ang="0">
                    <a:pos x="0" y="113"/>
                  </a:cxn>
                  <a:cxn ang="0">
                    <a:pos x="232" y="1"/>
                  </a:cxn>
                  <a:cxn ang="0">
                    <a:pos x="512" y="121"/>
                  </a:cxn>
                </a:cxnLst>
                <a:rect l="0" t="0" r="r" b="b"/>
                <a:pathLst>
                  <a:path w="512" h="121">
                    <a:moveTo>
                      <a:pt x="0" y="113"/>
                    </a:moveTo>
                    <a:cubicBezTo>
                      <a:pt x="74" y="59"/>
                      <a:pt x="147" y="0"/>
                      <a:pt x="232" y="1"/>
                    </a:cubicBezTo>
                    <a:cubicBezTo>
                      <a:pt x="317" y="2"/>
                      <a:pt x="454" y="96"/>
                      <a:pt x="512" y="121"/>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81" name="Freeform 30"/>
              <p:cNvSpPr>
                <a:spLocks/>
              </p:cNvSpPr>
              <p:nvPr/>
            </p:nvSpPr>
            <p:spPr bwMode="auto">
              <a:xfrm>
                <a:off x="5379714" y="2394787"/>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82" name="Freeform 31"/>
              <p:cNvSpPr>
                <a:spLocks/>
              </p:cNvSpPr>
              <p:nvPr/>
            </p:nvSpPr>
            <p:spPr bwMode="auto">
              <a:xfrm rot="10800000">
                <a:off x="4415314" y="2421742"/>
                <a:ext cx="93574" cy="242596"/>
              </a:xfrm>
              <a:custGeom>
                <a:avLst/>
                <a:gdLst/>
                <a:ahLst/>
                <a:cxnLst>
                  <a:cxn ang="0">
                    <a:pos x="40" y="0"/>
                  </a:cxn>
                  <a:cxn ang="0">
                    <a:pos x="104" y="136"/>
                  </a:cxn>
                  <a:cxn ang="0">
                    <a:pos x="0" y="288"/>
                  </a:cxn>
                </a:cxnLst>
                <a:rect l="0" t="0" r="r" b="b"/>
                <a:pathLst>
                  <a:path w="111" h="288">
                    <a:moveTo>
                      <a:pt x="40" y="0"/>
                    </a:moveTo>
                    <a:cubicBezTo>
                      <a:pt x="51" y="23"/>
                      <a:pt x="111" y="88"/>
                      <a:pt x="104" y="136"/>
                    </a:cubicBezTo>
                    <a:cubicBezTo>
                      <a:pt x="97" y="184"/>
                      <a:pt x="22" y="256"/>
                      <a:pt x="0" y="288"/>
                    </a:cubicBezTo>
                  </a:path>
                </a:pathLst>
              </a:custGeom>
              <a:noFill/>
              <a:ln w="38100" cap="flat" cmpd="sng">
                <a:solidFill>
                  <a:srgbClr val="002060"/>
                </a:solidFill>
                <a:prstDash val="solid"/>
                <a:round/>
                <a:headEnd type="none" w="med" len="med"/>
                <a:tailEnd type="triangle" w="med" len="med"/>
              </a:ln>
              <a:effectLst/>
            </p:spPr>
            <p:txBody>
              <a:bodyPr wrap="none" anchor="ctr"/>
              <a:lstStyle/>
              <a:p>
                <a:endParaRPr lang="en-US"/>
              </a:p>
            </p:txBody>
          </p:sp>
          <p:sp>
            <p:nvSpPr>
              <p:cNvPr id="83" name="Line 32"/>
              <p:cNvSpPr>
                <a:spLocks noChangeShapeType="1"/>
              </p:cNvSpPr>
              <p:nvPr/>
            </p:nvSpPr>
            <p:spPr bwMode="auto">
              <a:xfrm>
                <a:off x="4334385" y="2354355"/>
                <a:ext cx="209066" cy="0"/>
              </a:xfrm>
              <a:prstGeom prst="line">
                <a:avLst/>
              </a:prstGeom>
              <a:noFill/>
              <a:ln w="38100">
                <a:solidFill>
                  <a:srgbClr val="002060"/>
                </a:solidFill>
                <a:round/>
                <a:headEnd/>
                <a:tailEnd type="triangle" w="med" len="med"/>
              </a:ln>
              <a:effectLst/>
            </p:spPr>
            <p:txBody>
              <a:bodyPr wrap="none" anchor="ctr"/>
              <a:lstStyle/>
              <a:p>
                <a:endParaRPr lang="en-US"/>
              </a:p>
            </p:txBody>
          </p:sp>
        </p:grpSp>
      </p:grpSp>
      <p:sp>
        <p:nvSpPr>
          <p:cNvPr id="85" name="Text Box 122"/>
          <p:cNvSpPr txBox="1">
            <a:spLocks noChangeArrowheads="1"/>
          </p:cNvSpPr>
          <p:nvPr/>
        </p:nvSpPr>
        <p:spPr bwMode="auto">
          <a:xfrm>
            <a:off x="5610225" y="4608214"/>
            <a:ext cx="3331698" cy="1815882"/>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For now, they communicate via reading &amp; writing shared memory</a:t>
            </a:r>
            <a:endParaRPr lang="en-US" sz="2800" dirty="0" smtClean="0">
              <a:solidFill>
                <a:schemeClr val="tx1"/>
              </a:solidFill>
              <a:latin typeface="Arial" pitchFamily="34" charset="0"/>
              <a:cs typeface="Arial" pitchFamily="34" charset="0"/>
            </a:endParaRPr>
          </a:p>
        </p:txBody>
      </p:sp>
      <p:grpSp>
        <p:nvGrpSpPr>
          <p:cNvPr id="2" name="Group 39"/>
          <p:cNvGrpSpPr>
            <a:grpSpLocks/>
          </p:cNvGrpSpPr>
          <p:nvPr/>
        </p:nvGrpSpPr>
        <p:grpSpPr bwMode="auto">
          <a:xfrm>
            <a:off x="3998913" y="4551363"/>
            <a:ext cx="1146175" cy="1000125"/>
            <a:chOff x="1043" y="2546"/>
            <a:chExt cx="869" cy="740"/>
          </a:xfrm>
        </p:grpSpPr>
        <p:sp>
          <p:nvSpPr>
            <p:cNvPr id="31776" name="Freeform 40"/>
            <p:cNvSpPr>
              <a:spLocks/>
            </p:cNvSpPr>
            <p:nvPr/>
          </p:nvSpPr>
          <p:spPr bwMode="auto">
            <a:xfrm>
              <a:off x="1769" y="3004"/>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7" name="Freeform 41"/>
            <p:cNvSpPr>
              <a:spLocks/>
            </p:cNvSpPr>
            <p:nvPr/>
          </p:nvSpPr>
          <p:spPr bwMode="auto">
            <a:xfrm>
              <a:off x="1737" y="2814"/>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8" name="Freeform 42"/>
            <p:cNvSpPr>
              <a:spLocks/>
            </p:cNvSpPr>
            <p:nvPr/>
          </p:nvSpPr>
          <p:spPr bwMode="auto">
            <a:xfrm flipH="1">
              <a:off x="1043" y="3008"/>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79" name="Freeform 43"/>
            <p:cNvSpPr>
              <a:spLocks/>
            </p:cNvSpPr>
            <p:nvPr/>
          </p:nvSpPr>
          <p:spPr bwMode="auto">
            <a:xfrm flipH="1">
              <a:off x="1133" y="2833"/>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0" name="AutoShape 44"/>
            <p:cNvSpPr>
              <a:spLocks noChangeArrowheads="1"/>
            </p:cNvSpPr>
            <p:nvPr/>
          </p:nvSpPr>
          <p:spPr bwMode="auto">
            <a:xfrm flipV="1">
              <a:off x="1163" y="2546"/>
              <a:ext cx="657" cy="557"/>
            </a:xfrm>
            <a:custGeom>
              <a:avLst/>
              <a:gdLst>
                <a:gd name="T0" fmla="*/ 17 w 21600"/>
                <a:gd name="T1" fmla="*/ 7 h 21600"/>
                <a:gd name="T2" fmla="*/ 10 w 21600"/>
                <a:gd name="T3" fmla="*/ 14 h 21600"/>
                <a:gd name="T4" fmla="*/ 2 w 21600"/>
                <a:gd name="T5" fmla="*/ 7 h 21600"/>
                <a:gd name="T6" fmla="*/ 1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9966FF"/>
            </a:solidFill>
            <a:ln w="38100">
              <a:solidFill>
                <a:schemeClr val="tx1"/>
              </a:solidFill>
              <a:miter lim="800000"/>
              <a:headEnd/>
              <a:tailEnd/>
            </a:ln>
          </p:spPr>
          <p:txBody>
            <a:bodyPr rot="10800000" wrap="none" anchor="ctr"/>
            <a:lstStyle/>
            <a:p>
              <a:endParaRPr lang="en-US"/>
            </a:p>
          </p:txBody>
        </p:sp>
        <p:sp>
          <p:nvSpPr>
            <p:cNvPr id="31781" name="Rectangle 45"/>
            <p:cNvSpPr>
              <a:spLocks noChangeArrowheads="1"/>
            </p:cNvSpPr>
            <p:nvPr/>
          </p:nvSpPr>
          <p:spPr bwMode="auto">
            <a:xfrm>
              <a:off x="1163" y="3110"/>
              <a:ext cx="657" cy="157"/>
            </a:xfrm>
            <a:prstGeom prst="rect">
              <a:avLst/>
            </a:prstGeom>
            <a:solidFill>
              <a:srgbClr val="9966FF"/>
            </a:solidFill>
            <a:ln w="38100">
              <a:solidFill>
                <a:schemeClr val="tx1"/>
              </a:solidFill>
              <a:miter lim="800000"/>
              <a:headEnd/>
              <a:tailEnd/>
            </a:ln>
          </p:spPr>
          <p:txBody>
            <a:bodyPr wrap="none" anchor="ctr"/>
            <a:lstStyle/>
            <a:p>
              <a:endParaRPr lang="en-US"/>
            </a:p>
          </p:txBody>
        </p:sp>
        <p:sp>
          <p:nvSpPr>
            <p:cNvPr id="31782" name="Freeform 46"/>
            <p:cNvSpPr>
              <a:spLocks/>
            </p:cNvSpPr>
            <p:nvPr/>
          </p:nvSpPr>
          <p:spPr bwMode="auto">
            <a:xfrm>
              <a:off x="1694"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783" name="Freeform 47"/>
            <p:cNvSpPr>
              <a:spLocks/>
            </p:cNvSpPr>
            <p:nvPr/>
          </p:nvSpPr>
          <p:spPr bwMode="auto">
            <a:xfrm flipH="1">
              <a:off x="1186" y="2640"/>
              <a:ext cx="86" cy="221"/>
            </a:xfrm>
            <a:custGeom>
              <a:avLst/>
              <a:gdLst>
                <a:gd name="T0" fmla="*/ 0 w 143"/>
                <a:gd name="T1" fmla="*/ 0 h 278"/>
                <a:gd name="T2" fmla="*/ 86 w 143"/>
                <a:gd name="T3" fmla="*/ 33 h 278"/>
                <a:gd name="T4" fmla="*/ 86 w 143"/>
                <a:gd name="T5" fmla="*/ 192 h 278"/>
                <a:gd name="T6" fmla="*/ 60 w 143"/>
                <a:gd name="T7" fmla="*/ 221 h 278"/>
                <a:gd name="T8" fmla="*/ 56 w 143"/>
                <a:gd name="T9" fmla="*/ 79 h 278"/>
                <a:gd name="T10" fmla="*/ 4 w 143"/>
                <a:gd name="T11" fmla="*/ 4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grpSp>
      <p:grpSp>
        <p:nvGrpSpPr>
          <p:cNvPr id="3" name="Group 50"/>
          <p:cNvGrpSpPr>
            <a:grpSpLocks/>
          </p:cNvGrpSpPr>
          <p:nvPr/>
        </p:nvGrpSpPr>
        <p:grpSpPr bwMode="auto">
          <a:xfrm>
            <a:off x="1879600" y="2784475"/>
            <a:ext cx="1447800" cy="1295400"/>
            <a:chOff x="3168" y="1824"/>
            <a:chExt cx="912" cy="816"/>
          </a:xfrm>
        </p:grpSpPr>
        <p:sp>
          <p:nvSpPr>
            <p:cNvPr id="3176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7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3177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3177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3177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7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4" name="Group 60"/>
          <p:cNvGrpSpPr>
            <a:grpSpLocks/>
          </p:cNvGrpSpPr>
          <p:nvPr/>
        </p:nvGrpSpPr>
        <p:grpSpPr bwMode="auto">
          <a:xfrm flipH="1">
            <a:off x="5165725" y="2786063"/>
            <a:ext cx="1447800" cy="1295400"/>
            <a:chOff x="3168" y="1824"/>
            <a:chExt cx="912" cy="816"/>
          </a:xfrm>
        </p:grpSpPr>
        <p:sp>
          <p:nvSpPr>
            <p:cNvPr id="31758"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59"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0"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761"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2"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3"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31764"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5"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766"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Tree>
    <p:extLst>
      <p:ext uri="{BB962C8B-B14F-4D97-AF65-F5344CB8AC3E}">
        <p14:creationId xmlns:p14="http://schemas.microsoft.com/office/powerpoint/2010/main" val="138795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blinds(horizontal)">
                                      <p:cBhvr>
                                        <p:cTn id="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Immediate Snapshot</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15</a:t>
            </a:fld>
            <a:endParaRPr lang="en-US"/>
          </a:p>
        </p:txBody>
      </p:sp>
      <p:sp>
        <p:nvSpPr>
          <p:cNvPr id="5" name="Text Box 122"/>
          <p:cNvSpPr txBox="1">
            <a:spLocks noChangeArrowheads="1"/>
          </p:cNvSpPr>
          <p:nvPr/>
        </p:nvSpPr>
        <p:spPr bwMode="auto">
          <a:xfrm>
            <a:off x="712437" y="2177752"/>
            <a:ext cx="726192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Individual </a:t>
            </a:r>
            <a:r>
              <a:rPr lang="en-US" sz="2800" dirty="0" smtClean="0">
                <a:solidFill>
                  <a:schemeClr val="tx1"/>
                </a:solidFill>
                <a:latin typeface="Arial" pitchFamily="34" charset="0"/>
                <a:cs typeface="Arial" pitchFamily="34" charset="0"/>
              </a:rPr>
              <a:t>reads</a:t>
            </a:r>
            <a:r>
              <a:rPr lang="en-US" sz="2800" dirty="0" smtClean="0">
                <a:latin typeface="Arial" pitchFamily="34" charset="0"/>
                <a:cs typeface="Arial" pitchFamily="34" charset="0"/>
              </a:rPr>
              <a:t> &amp; </a:t>
            </a:r>
            <a:r>
              <a:rPr lang="en-US" sz="2800" dirty="0" smtClean="0">
                <a:solidFill>
                  <a:schemeClr val="tx1"/>
                </a:solidFill>
                <a:latin typeface="Arial" pitchFamily="34" charset="0"/>
                <a:cs typeface="Arial" pitchFamily="34" charset="0"/>
              </a:rPr>
              <a:t>writes</a:t>
            </a:r>
            <a:r>
              <a:rPr lang="en-US" sz="2800" dirty="0" smtClean="0">
                <a:latin typeface="Arial" pitchFamily="34" charset="0"/>
                <a:cs typeface="Arial" pitchFamily="34" charset="0"/>
              </a:rPr>
              <a:t> are too low-level …</a:t>
            </a:r>
            <a:endParaRPr lang="en-US" sz="2800" dirty="0" smtClean="0">
              <a:solidFill>
                <a:schemeClr val="tx1"/>
              </a:solidFill>
              <a:latin typeface="Arial" pitchFamily="34" charset="0"/>
              <a:cs typeface="Arial" pitchFamily="34" charset="0"/>
            </a:endParaRPr>
          </a:p>
        </p:txBody>
      </p:sp>
      <p:sp>
        <p:nvSpPr>
          <p:cNvPr id="6" name="Text Box 122"/>
          <p:cNvSpPr txBox="1">
            <a:spLocks noChangeArrowheads="1"/>
          </p:cNvSpPr>
          <p:nvPr/>
        </p:nvSpPr>
        <p:spPr bwMode="auto">
          <a:xfrm>
            <a:off x="1524133" y="3429000"/>
            <a:ext cx="645022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 </a:t>
            </a:r>
            <a:r>
              <a:rPr lang="en-US" sz="2800" i="1" dirty="0" smtClean="0">
                <a:solidFill>
                  <a:schemeClr val="tx1"/>
                </a:solidFill>
                <a:latin typeface="Arial" pitchFamily="34" charset="0"/>
                <a:cs typeface="Arial" pitchFamily="34" charset="0"/>
              </a:rPr>
              <a:t>snapshot</a:t>
            </a:r>
            <a:r>
              <a:rPr lang="en-US" sz="2800" dirty="0" smtClean="0">
                <a:latin typeface="Arial" pitchFamily="34" charset="0"/>
                <a:cs typeface="Arial" pitchFamily="34" charset="0"/>
              </a:rPr>
              <a:t> = atomic read of all memory</a:t>
            </a:r>
            <a:endParaRPr lang="en-US" sz="2800" dirty="0" smtClean="0">
              <a:solidFill>
                <a:schemeClr val="tx1"/>
              </a:solidFill>
              <a:latin typeface="Arial" pitchFamily="34" charset="0"/>
              <a:cs typeface="Arial" pitchFamily="34" charset="0"/>
            </a:endParaRPr>
          </a:p>
        </p:txBody>
      </p:sp>
      <p:sp>
        <p:nvSpPr>
          <p:cNvPr id="7" name="Text Box 122"/>
          <p:cNvSpPr txBox="1">
            <a:spLocks noChangeArrowheads="1"/>
          </p:cNvSpPr>
          <p:nvPr/>
        </p:nvSpPr>
        <p:spPr bwMode="auto">
          <a:xfrm>
            <a:off x="712437" y="4572000"/>
            <a:ext cx="577427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We will use </a:t>
            </a:r>
            <a:r>
              <a:rPr lang="en-US" sz="2800" i="1" dirty="0" smtClean="0">
                <a:solidFill>
                  <a:schemeClr val="tx1"/>
                </a:solidFill>
                <a:latin typeface="Arial" pitchFamily="34" charset="0"/>
                <a:cs typeface="Arial" pitchFamily="34" charset="0"/>
              </a:rPr>
              <a:t>immediate snapshot</a:t>
            </a:r>
            <a:r>
              <a:rPr lang="en-US" sz="2800" dirty="0" smtClean="0">
                <a:latin typeface="Arial" pitchFamily="34" charset="0"/>
                <a:cs typeface="Arial" pitchFamily="34" charset="0"/>
              </a:rPr>
              <a:t> …</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74337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Immediate Snapshot</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16</a:t>
            </a:fld>
            <a:endParaRPr lang="en-US"/>
          </a:p>
        </p:txBody>
      </p:sp>
      <p:grpSp>
        <p:nvGrpSpPr>
          <p:cNvPr id="8" name="Group 50"/>
          <p:cNvGrpSpPr>
            <a:grpSpLocks/>
          </p:cNvGrpSpPr>
          <p:nvPr/>
        </p:nvGrpSpPr>
        <p:grpSpPr bwMode="auto">
          <a:xfrm>
            <a:off x="1290638" y="1774190"/>
            <a:ext cx="1447800" cy="1295400"/>
            <a:chOff x="3168" y="1824"/>
            <a:chExt cx="912" cy="816"/>
          </a:xfrm>
        </p:grpSpPr>
        <p:sp>
          <p:nvSpPr>
            <p:cNvPr id="9"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3"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4"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5"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6"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7"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8" name="Text Box 122"/>
          <p:cNvSpPr txBox="1">
            <a:spLocks noChangeArrowheads="1"/>
          </p:cNvSpPr>
          <p:nvPr/>
        </p:nvSpPr>
        <p:spPr bwMode="auto">
          <a:xfrm>
            <a:off x="1147921" y="3388340"/>
            <a:ext cx="356219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write view to memory</a:t>
            </a:r>
            <a:endParaRPr lang="en-US" sz="2800" dirty="0" smtClean="0">
              <a:solidFill>
                <a:schemeClr val="tx1"/>
              </a:solidFill>
              <a:latin typeface="Arial" pitchFamily="34" charset="0"/>
              <a:cs typeface="Arial" pitchFamily="34" charset="0"/>
            </a:endParaRPr>
          </a:p>
        </p:txBody>
      </p:sp>
      <p:sp>
        <p:nvSpPr>
          <p:cNvPr id="19" name="Text Box 122"/>
          <p:cNvSpPr txBox="1">
            <a:spLocks noChangeArrowheads="1"/>
          </p:cNvSpPr>
          <p:nvPr/>
        </p:nvSpPr>
        <p:spPr bwMode="auto">
          <a:xfrm>
            <a:off x="1147921" y="4063960"/>
            <a:ext cx="242406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take snapshot</a:t>
            </a:r>
            <a:endParaRPr lang="en-US" sz="2800" dirty="0" smtClean="0">
              <a:solidFill>
                <a:schemeClr val="tx1"/>
              </a:solidFill>
              <a:latin typeface="Arial" pitchFamily="34" charset="0"/>
              <a:cs typeface="Arial" pitchFamily="34" charset="0"/>
            </a:endParaRPr>
          </a:p>
        </p:txBody>
      </p:sp>
      <p:sp>
        <p:nvSpPr>
          <p:cNvPr id="20" name="Right Brace 19"/>
          <p:cNvSpPr/>
          <p:nvPr/>
        </p:nvSpPr>
        <p:spPr bwMode="auto">
          <a:xfrm>
            <a:off x="5257800" y="3429000"/>
            <a:ext cx="259080" cy="1386840"/>
          </a:xfrm>
          <a:prstGeom prst="rightBrace">
            <a:avLst/>
          </a:prstGeom>
          <a:noFill/>
          <a:ln w="38100"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1" name="Text Box 122"/>
          <p:cNvSpPr txBox="1">
            <a:spLocks noChangeArrowheads="1"/>
          </p:cNvSpPr>
          <p:nvPr/>
        </p:nvSpPr>
        <p:spPr bwMode="auto">
          <a:xfrm>
            <a:off x="5736838" y="3860810"/>
            <a:ext cx="2603598" cy="523220"/>
          </a:xfrm>
          <a:prstGeom prst="rect">
            <a:avLst/>
          </a:prstGeom>
          <a:solidFill>
            <a:schemeClr val="bg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adjacent steps!</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62325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Immediate Snapshot</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17</a:t>
            </a:fld>
            <a:endParaRPr lang="en-US"/>
          </a:p>
        </p:txBody>
      </p:sp>
      <p:grpSp>
        <p:nvGrpSpPr>
          <p:cNvPr id="8" name="Group 50"/>
          <p:cNvGrpSpPr>
            <a:grpSpLocks/>
          </p:cNvGrpSpPr>
          <p:nvPr/>
        </p:nvGrpSpPr>
        <p:grpSpPr bwMode="auto">
          <a:xfrm>
            <a:off x="1290638" y="1774190"/>
            <a:ext cx="1447800" cy="1295400"/>
            <a:chOff x="3168" y="1824"/>
            <a:chExt cx="912" cy="816"/>
          </a:xfrm>
        </p:grpSpPr>
        <p:sp>
          <p:nvSpPr>
            <p:cNvPr id="9"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3"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4"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5"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6"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7"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8" name="Text Box 122"/>
          <p:cNvSpPr txBox="1">
            <a:spLocks noChangeArrowheads="1"/>
          </p:cNvSpPr>
          <p:nvPr/>
        </p:nvSpPr>
        <p:spPr bwMode="auto">
          <a:xfrm>
            <a:off x="1147921" y="3388340"/>
            <a:ext cx="356219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write view to memory</a:t>
            </a:r>
            <a:endParaRPr lang="en-US" sz="2800" dirty="0" smtClean="0">
              <a:solidFill>
                <a:schemeClr val="tx1"/>
              </a:solidFill>
              <a:latin typeface="Arial" pitchFamily="34" charset="0"/>
              <a:cs typeface="Arial" pitchFamily="34" charset="0"/>
            </a:endParaRPr>
          </a:p>
        </p:txBody>
      </p:sp>
      <p:sp>
        <p:nvSpPr>
          <p:cNvPr id="19" name="Text Box 122"/>
          <p:cNvSpPr txBox="1">
            <a:spLocks noChangeArrowheads="1"/>
          </p:cNvSpPr>
          <p:nvPr/>
        </p:nvSpPr>
        <p:spPr bwMode="auto">
          <a:xfrm>
            <a:off x="1147921" y="4063960"/>
            <a:ext cx="242406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take snapshot</a:t>
            </a:r>
            <a:endParaRPr lang="en-US" sz="2800" dirty="0" smtClean="0">
              <a:solidFill>
                <a:schemeClr val="tx1"/>
              </a:solidFill>
              <a:latin typeface="Arial" pitchFamily="34" charset="0"/>
              <a:cs typeface="Arial" pitchFamily="34" charset="0"/>
            </a:endParaRPr>
          </a:p>
        </p:txBody>
      </p:sp>
      <p:grpSp>
        <p:nvGrpSpPr>
          <p:cNvPr id="22" name="Group 50"/>
          <p:cNvGrpSpPr>
            <a:grpSpLocks/>
          </p:cNvGrpSpPr>
          <p:nvPr/>
        </p:nvGrpSpPr>
        <p:grpSpPr bwMode="auto">
          <a:xfrm>
            <a:off x="5527358" y="1819910"/>
            <a:ext cx="1447800" cy="1295400"/>
            <a:chOff x="3168" y="1824"/>
            <a:chExt cx="912" cy="816"/>
          </a:xfrm>
        </p:grpSpPr>
        <p:sp>
          <p:nvSpPr>
            <p:cNvPr id="23"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4"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5"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6"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a:p>
          </p:txBody>
        </p:sp>
        <p:sp>
          <p:nvSpPr>
            <p:cNvPr id="27"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a:p>
          </p:txBody>
        </p:sp>
        <p:sp>
          <p:nvSpPr>
            <p:cNvPr id="28"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a:p>
          </p:txBody>
        </p:sp>
        <p:sp>
          <p:nvSpPr>
            <p:cNvPr id="29"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0"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1"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32" name="Text Box 122"/>
          <p:cNvSpPr txBox="1">
            <a:spLocks noChangeArrowheads="1"/>
          </p:cNvSpPr>
          <p:nvPr/>
        </p:nvSpPr>
        <p:spPr bwMode="auto">
          <a:xfrm>
            <a:off x="5384641" y="3434060"/>
            <a:ext cx="3562194" cy="523220"/>
          </a:xfrm>
          <a:prstGeom prst="rect">
            <a:avLst/>
          </a:prstGeom>
          <a:solidFill>
            <a:schemeClr val="bg1">
              <a:alpha val="89999"/>
            </a:schemeClr>
          </a:solidFill>
          <a:ln w="38100" algn="ctr">
            <a:solidFill>
              <a:srgbClr val="0000FF"/>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write view to memory</a:t>
            </a:r>
            <a:endParaRPr lang="en-US" sz="2800" dirty="0" smtClean="0">
              <a:solidFill>
                <a:schemeClr val="tx1"/>
              </a:solidFill>
              <a:latin typeface="Arial" pitchFamily="34" charset="0"/>
              <a:cs typeface="Arial" pitchFamily="34" charset="0"/>
            </a:endParaRPr>
          </a:p>
        </p:txBody>
      </p:sp>
      <p:sp>
        <p:nvSpPr>
          <p:cNvPr id="33" name="Text Box 122"/>
          <p:cNvSpPr txBox="1">
            <a:spLocks noChangeArrowheads="1"/>
          </p:cNvSpPr>
          <p:nvPr/>
        </p:nvSpPr>
        <p:spPr bwMode="auto">
          <a:xfrm>
            <a:off x="5384641" y="4109680"/>
            <a:ext cx="2424062" cy="523220"/>
          </a:xfrm>
          <a:prstGeom prst="rect">
            <a:avLst/>
          </a:prstGeom>
          <a:solidFill>
            <a:schemeClr val="bg1">
              <a:alpha val="89999"/>
            </a:schemeClr>
          </a:solidFill>
          <a:ln w="38100" algn="ctr">
            <a:solidFill>
              <a:srgbClr val="0000FF"/>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take snapshot</a:t>
            </a:r>
            <a:endParaRPr lang="en-US" sz="2800" dirty="0" smtClean="0">
              <a:solidFill>
                <a:schemeClr val="tx1"/>
              </a:solidFill>
              <a:latin typeface="Arial" pitchFamily="34" charset="0"/>
              <a:cs typeface="Arial" pitchFamily="34" charset="0"/>
            </a:endParaRPr>
          </a:p>
        </p:txBody>
      </p:sp>
      <p:sp>
        <p:nvSpPr>
          <p:cNvPr id="34" name="Text Box 122"/>
          <p:cNvSpPr txBox="1">
            <a:spLocks noChangeArrowheads="1"/>
          </p:cNvSpPr>
          <p:nvPr/>
        </p:nvSpPr>
        <p:spPr bwMode="auto">
          <a:xfrm rot="1135662">
            <a:off x="2825957" y="2280032"/>
            <a:ext cx="2924198" cy="523220"/>
          </a:xfrm>
          <a:prstGeom prst="rect">
            <a:avLst/>
          </a:prstGeom>
          <a:solidFill>
            <a:schemeClr val="bg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Concurrent steps</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18523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linds(horizontal)">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linds(horizontal)">
                                      <p:cBhvr>
                                        <p:cTn id="15" dur="500"/>
                                        <p:tgtEl>
                                          <p:spTgt spid="1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blinds(horizontal)">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blinds(horizontal)">
                                      <p:cBhvr>
                                        <p:cTn id="2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2" grpId="0" animBg="1"/>
      <p:bldP spid="33" grpId="0" animBg="1"/>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Immediate Snapshot</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18</a:t>
            </a:fld>
            <a:endParaRPr lang="en-US"/>
          </a:p>
        </p:txBody>
      </p:sp>
      <p:sp>
        <p:nvSpPr>
          <p:cNvPr id="5" name="Text Box 4"/>
          <p:cNvSpPr txBox="1">
            <a:spLocks noChangeArrowheads="1"/>
          </p:cNvSpPr>
          <p:nvPr/>
        </p:nvSpPr>
        <p:spPr bwMode="auto">
          <a:xfrm>
            <a:off x="411481" y="1970088"/>
            <a:ext cx="8321040" cy="1384995"/>
          </a:xfrm>
          <a:prstGeom prst="rect">
            <a:avLst/>
          </a:prstGeom>
          <a:solidFill>
            <a:srgbClr val="FFFFCC"/>
          </a:solidFill>
          <a:ln w="9525">
            <a:noFill/>
            <a:miter lim="800000"/>
            <a:headEnd/>
            <a:tailEnd/>
          </a:ln>
        </p:spPr>
        <p:txBody>
          <a:bodyPr wrap="square">
            <a:spAutoFit/>
          </a:bodyPr>
          <a:lstStyle/>
          <a:p>
            <a:pPr algn="l"/>
            <a:r>
              <a:rPr lang="en-US" sz="2800" b="1" dirty="0" smtClean="0">
                <a:solidFill>
                  <a:schemeClr val="tx1"/>
                </a:solidFill>
                <a:latin typeface="Courier New" pitchFamily="49" charset="0"/>
                <a:ea typeface="Verdana" pitchFamily="34" charset="0"/>
                <a:cs typeface="Courier New" pitchFamily="49" charset="0"/>
              </a:rPr>
              <a:t>immediate</a:t>
            </a:r>
          </a:p>
          <a:p>
            <a:pPr algn="l"/>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t>
            </a:r>
            <a:r>
              <a:rPr lang="en-US" sz="2800" b="1" dirty="0" err="1" smtClean="0">
                <a:latin typeface="Courier New" pitchFamily="49" charset="0"/>
                <a:ea typeface="Verdana" pitchFamily="34" charset="0"/>
                <a:cs typeface="Courier New" pitchFamily="49" charset="0"/>
              </a:rPr>
              <a:t>i</a:t>
            </a:r>
            <a:r>
              <a:rPr lang="en-US" sz="2800" b="1" dirty="0" smtClean="0">
                <a:latin typeface="Courier New" pitchFamily="49" charset="0"/>
                <a:ea typeface="Verdana" pitchFamily="34" charset="0"/>
                <a:cs typeface="Courier New" pitchFamily="49" charset="0"/>
              </a:rPr>
              <a:t>] := view;</a:t>
            </a:r>
          </a:p>
          <a:p>
            <a:pPr algn="l"/>
            <a:r>
              <a:rPr lang="en-US" sz="2800" b="1" dirty="0" smtClean="0">
                <a:latin typeface="Courier New" pitchFamily="49" charset="0"/>
                <a:ea typeface="Verdana" pitchFamily="34" charset="0"/>
                <a:cs typeface="Courier New" pitchFamily="49" charset="0"/>
              </a:rPr>
              <a:t>  snap := snapshot(</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t>
            </a:r>
          </a:p>
        </p:txBody>
      </p:sp>
    </p:spTree>
    <p:extLst>
      <p:ext uri="{BB962C8B-B14F-4D97-AF65-F5344CB8AC3E}">
        <p14:creationId xmlns:p14="http://schemas.microsoft.com/office/powerpoint/2010/main" val="35998091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717150221"/>
              </p:ext>
            </p:extLst>
          </p:nvPr>
        </p:nvGraphicFramePr>
        <p:xfrm>
          <a:off x="781050" y="490538"/>
          <a:ext cx="2656386" cy="2926080"/>
        </p:xfrm>
        <a:graphic>
          <a:graphicData uri="http://schemas.openxmlformats.org/drawingml/2006/table">
            <a:tbl>
              <a:tblPr firstRow="1" lastRow="1" bandRow="1">
                <a:tableStyleId>{5C22544A-7EE6-4342-B048-85BDC9FD1C3A}</a:tableStyleId>
              </a:tblPr>
              <a:tblGrid>
                <a:gridCol w="885462"/>
                <a:gridCol w="885462"/>
                <a:gridCol w="885462"/>
              </a:tblGrid>
              <a:tr h="255700">
                <a:tc>
                  <a:txBody>
                    <a:bodyPr/>
                    <a:lstStyle/>
                    <a:p>
                      <a:pPr algn="ctr"/>
                      <a:r>
                        <a:rPr lang="en-US" dirty="0" smtClean="0">
                          <a:latin typeface="Arial" pitchFamily="34" charset="0"/>
                          <a:cs typeface="Arial" pitchFamily="34" charset="0"/>
                        </a:rPr>
                        <a:t>P</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Q</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R</a:t>
                      </a:r>
                      <a:endParaRPr lang="en-US" dirty="0">
                        <a:latin typeface="Arial" pitchFamily="34" charset="0"/>
                        <a:cs typeface="Arial" pitchFamily="34" charset="0"/>
                      </a:endParaRPr>
                    </a:p>
                  </a:txBody>
                  <a:tcPr/>
                </a:tc>
              </a:tr>
              <a:tr h="255700">
                <a:tc>
                  <a:txBody>
                    <a:bodyPr/>
                    <a:lstStyle/>
                    <a:p>
                      <a:r>
                        <a:rPr lang="en-US" dirty="0" smtClean="0">
                          <a:latin typeface="Arial" pitchFamily="34" charset="0"/>
                          <a:cs typeface="Arial" pitchFamily="34" charset="0"/>
                        </a:rPr>
                        <a:t>write</a:t>
                      </a:r>
                      <a:endParaRPr lang="en-US" dirty="0">
                        <a:latin typeface="Arial" pitchFamily="34" charset="0"/>
                        <a:cs typeface="Arial" pitchFamily="34" charset="0"/>
                      </a:endParaRPr>
                    </a:p>
                  </a:txBody>
                  <a:tcPr/>
                </a:tc>
                <a:tc>
                  <a:txBody>
                    <a:bodyPr/>
                    <a:lstStyle/>
                    <a:p>
                      <a:endParaRPr lang="en-US">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r>
              <a:tr h="255700">
                <a:tc>
                  <a:txBody>
                    <a:bodyPr/>
                    <a:lstStyle/>
                    <a:p>
                      <a:r>
                        <a:rPr lang="en-US" dirty="0" smtClean="0">
                          <a:latin typeface="Arial" pitchFamily="34" charset="0"/>
                          <a:cs typeface="Arial" pitchFamily="34" charset="0"/>
                        </a:rPr>
                        <a:t>snap</a:t>
                      </a:r>
                      <a:endParaRPr lang="en-US" dirty="0">
                        <a:latin typeface="Arial" pitchFamily="34" charset="0"/>
                        <a:cs typeface="Arial" pitchFamily="34" charset="0"/>
                      </a:endParaRPr>
                    </a:p>
                  </a:txBody>
                  <a:tcPr/>
                </a:tc>
                <a:tc>
                  <a:txBody>
                    <a:bodyPr/>
                    <a:lstStyle/>
                    <a:p>
                      <a:endParaRPr lang="en-US">
                        <a:latin typeface="Arial" pitchFamily="34" charset="0"/>
                        <a:cs typeface="Arial" pitchFamily="34" charset="0"/>
                      </a:endParaRPr>
                    </a:p>
                  </a:txBody>
                  <a:tcPr/>
                </a:tc>
                <a:tc>
                  <a:txBody>
                    <a:bodyPr/>
                    <a:lstStyle/>
                    <a:p>
                      <a:endParaRPr lang="en-US">
                        <a:latin typeface="Arial" pitchFamily="34" charset="0"/>
                        <a:cs typeface="Arial" pitchFamily="34" charset="0"/>
                      </a:endParaRPr>
                    </a:p>
                  </a:txBody>
                  <a:tcPr/>
                </a:tc>
              </a:tr>
              <a:tr h="255700">
                <a:tc>
                  <a:txBody>
                    <a:bodyPr/>
                    <a:lstStyle/>
                    <a:p>
                      <a:endParaRPr lang="en-US" dirty="0">
                        <a:latin typeface="Arial" pitchFamily="34" charset="0"/>
                        <a:cs typeface="Arial" pitchFamily="34" charset="0"/>
                      </a:endParaRPr>
                    </a:p>
                  </a:txBody>
                  <a:tcPr/>
                </a:tc>
                <a:tc>
                  <a:txBody>
                    <a:bodyPr/>
                    <a:lstStyle/>
                    <a:p>
                      <a:r>
                        <a:rPr lang="en-US" dirty="0" smtClean="0">
                          <a:latin typeface="Arial" pitchFamily="34" charset="0"/>
                          <a:cs typeface="Arial" pitchFamily="34" charset="0"/>
                        </a:rPr>
                        <a:t>write</a:t>
                      </a:r>
                      <a:endParaRPr lang="en-US" dirty="0">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r>
              <a:tr h="255700">
                <a:tc>
                  <a:txBody>
                    <a:bodyPr/>
                    <a:lstStyle/>
                    <a:p>
                      <a:endParaRPr lang="en-US" dirty="0">
                        <a:latin typeface="Arial" pitchFamily="34" charset="0"/>
                        <a:cs typeface="Arial" pitchFamily="34" charset="0"/>
                      </a:endParaRPr>
                    </a:p>
                  </a:txBody>
                  <a:tcPr/>
                </a:tc>
                <a:tc>
                  <a:txBody>
                    <a:bodyPr/>
                    <a:lstStyle/>
                    <a:p>
                      <a:r>
                        <a:rPr lang="en-US" dirty="0" smtClean="0">
                          <a:latin typeface="Arial" pitchFamily="34" charset="0"/>
                          <a:cs typeface="Arial" pitchFamily="34" charset="0"/>
                        </a:rPr>
                        <a:t>snap</a:t>
                      </a:r>
                      <a:endParaRPr lang="en-US" dirty="0">
                        <a:latin typeface="Arial" pitchFamily="34" charset="0"/>
                        <a:cs typeface="Arial" pitchFamily="34" charset="0"/>
                      </a:endParaRPr>
                    </a:p>
                  </a:txBody>
                  <a:tcPr/>
                </a:tc>
                <a:tc>
                  <a:txBody>
                    <a:bodyPr/>
                    <a:lstStyle/>
                    <a:p>
                      <a:endParaRPr lang="en-US">
                        <a:latin typeface="Arial" pitchFamily="34" charset="0"/>
                        <a:cs typeface="Arial" pitchFamily="34" charset="0"/>
                      </a:endParaRPr>
                    </a:p>
                  </a:txBody>
                  <a:tcPr/>
                </a:tc>
              </a:tr>
              <a:tr h="255700">
                <a:tc>
                  <a:txBody>
                    <a:bodyPr/>
                    <a:lstStyle/>
                    <a:p>
                      <a:endParaRPr lang="en-US">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c>
                  <a:txBody>
                    <a:bodyPr/>
                    <a:lstStyle/>
                    <a:p>
                      <a:r>
                        <a:rPr lang="en-US" dirty="0" smtClean="0">
                          <a:latin typeface="Arial" pitchFamily="34" charset="0"/>
                          <a:cs typeface="Arial" pitchFamily="34" charset="0"/>
                        </a:rPr>
                        <a:t>write</a:t>
                      </a:r>
                      <a:endParaRPr lang="en-US" dirty="0">
                        <a:latin typeface="Arial" pitchFamily="34" charset="0"/>
                        <a:cs typeface="Arial" pitchFamily="34" charset="0"/>
                      </a:endParaRPr>
                    </a:p>
                  </a:txBody>
                  <a:tcPr/>
                </a:tc>
              </a:tr>
              <a:tr h="255700">
                <a:tc>
                  <a:txBody>
                    <a:bodyPr/>
                    <a:lstStyle/>
                    <a:p>
                      <a:endParaRPr lang="en-US">
                        <a:latin typeface="Arial" pitchFamily="34" charset="0"/>
                        <a:cs typeface="Arial" pitchFamily="34" charset="0"/>
                      </a:endParaRPr>
                    </a:p>
                  </a:txBody>
                  <a:tcPr/>
                </a:tc>
                <a:tc>
                  <a:txBody>
                    <a:bodyPr/>
                    <a:lstStyle/>
                    <a:p>
                      <a:endParaRPr lang="en-US">
                        <a:latin typeface="Arial" pitchFamily="34" charset="0"/>
                        <a:cs typeface="Arial" pitchFamily="34" charset="0"/>
                      </a:endParaRPr>
                    </a:p>
                  </a:txBody>
                  <a:tcPr/>
                </a:tc>
                <a:tc>
                  <a:txBody>
                    <a:bodyPr/>
                    <a:lstStyle/>
                    <a:p>
                      <a:r>
                        <a:rPr lang="en-US" dirty="0" smtClean="0">
                          <a:latin typeface="Arial" pitchFamily="34" charset="0"/>
                          <a:cs typeface="Arial" pitchFamily="34" charset="0"/>
                        </a:rPr>
                        <a:t>snap</a:t>
                      </a:r>
                      <a:endParaRPr lang="en-US" dirty="0">
                        <a:latin typeface="Arial" pitchFamily="34" charset="0"/>
                        <a:cs typeface="Arial" pitchFamily="34" charset="0"/>
                      </a:endParaRPr>
                    </a:p>
                  </a:txBody>
                  <a:tcPr/>
                </a:tc>
              </a:tr>
              <a:tr h="255700">
                <a:tc>
                  <a:txBody>
                    <a:bodyPr/>
                    <a:lstStyle/>
                    <a:p>
                      <a:pPr algn="ctr"/>
                      <a:r>
                        <a:rPr lang="en-US" dirty="0" smtClean="0">
                          <a:latin typeface="Arial" pitchFamily="34" charset="0"/>
                          <a:cs typeface="Arial" pitchFamily="34" charset="0"/>
                        </a:rPr>
                        <a:t>{p}</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a:t>
                      </a:r>
                      <a:r>
                        <a:rPr lang="en-US" dirty="0" err="1" smtClean="0">
                          <a:latin typeface="Arial" pitchFamily="34" charset="0"/>
                          <a:cs typeface="Arial" pitchFamily="34" charset="0"/>
                        </a:rPr>
                        <a:t>p,q</a:t>
                      </a:r>
                      <a:r>
                        <a:rPr lang="en-US" dirty="0" smtClean="0">
                          <a:latin typeface="Arial" pitchFamily="34" charset="0"/>
                          <a:cs typeface="Arial" pitchFamily="34" charset="0"/>
                        </a:rPr>
                        <a:t>}</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a:t>
                      </a:r>
                      <a:r>
                        <a:rPr lang="en-US" dirty="0" err="1" smtClean="0">
                          <a:latin typeface="Arial" pitchFamily="34" charset="0"/>
                          <a:cs typeface="Arial" pitchFamily="34" charset="0"/>
                        </a:rPr>
                        <a:t>p,q,r</a:t>
                      </a:r>
                      <a:r>
                        <a:rPr lang="en-US" dirty="0" smtClean="0">
                          <a:latin typeface="Arial" pitchFamily="34" charset="0"/>
                          <a:cs typeface="Arial" pitchFamily="34" charset="0"/>
                        </a:rPr>
                        <a:t>}</a:t>
                      </a:r>
                      <a:endParaRPr lang="en-US" dirty="0">
                        <a:latin typeface="Arial" pitchFamily="34" charset="0"/>
                        <a:cs typeface="Arial" pitchFamily="34" charset="0"/>
                      </a:endParaRPr>
                    </a:p>
                  </a:txBody>
                  <a:tcPr/>
                </a:tc>
              </a:tr>
            </a:tbl>
          </a:graphicData>
        </a:graphic>
      </p:graphicFrame>
      <p:graphicFrame>
        <p:nvGraphicFramePr>
          <p:cNvPr id="17" name="Content Placeholder 5"/>
          <p:cNvGraphicFramePr>
            <a:graphicFrameLocks noGrp="1"/>
          </p:cNvGraphicFramePr>
          <p:nvPr>
            <p:ph idx="1"/>
            <p:extLst>
              <p:ext uri="{D42A27DB-BD31-4B8C-83A1-F6EECF244321}">
                <p14:modId xmlns:p14="http://schemas.microsoft.com/office/powerpoint/2010/main" val="1694105983"/>
              </p:ext>
            </p:extLst>
          </p:nvPr>
        </p:nvGraphicFramePr>
        <p:xfrm>
          <a:off x="5387975" y="490538"/>
          <a:ext cx="2656386" cy="2926080"/>
        </p:xfrm>
        <a:graphic>
          <a:graphicData uri="http://schemas.openxmlformats.org/drawingml/2006/table">
            <a:tbl>
              <a:tblPr firstRow="1" lastRow="1" bandRow="1">
                <a:tableStyleId>{5C22544A-7EE6-4342-B048-85BDC9FD1C3A}</a:tableStyleId>
              </a:tblPr>
              <a:tblGrid>
                <a:gridCol w="885462"/>
                <a:gridCol w="885462"/>
                <a:gridCol w="885462"/>
              </a:tblGrid>
              <a:tr h="255700">
                <a:tc>
                  <a:txBody>
                    <a:bodyPr/>
                    <a:lstStyle/>
                    <a:p>
                      <a:pPr algn="ctr"/>
                      <a:r>
                        <a:rPr lang="en-US" dirty="0" smtClean="0">
                          <a:latin typeface="Arial" pitchFamily="34" charset="0"/>
                          <a:cs typeface="Arial" pitchFamily="34" charset="0"/>
                        </a:rPr>
                        <a:t>P</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Q</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R</a:t>
                      </a:r>
                      <a:endParaRPr lang="en-US" dirty="0">
                        <a:latin typeface="Arial" pitchFamily="34" charset="0"/>
                        <a:cs typeface="Arial" pitchFamily="34" charset="0"/>
                      </a:endParaRPr>
                    </a:p>
                  </a:txBody>
                  <a:tcPr/>
                </a:tc>
              </a:tr>
              <a:tr h="255700">
                <a:tc>
                  <a:txBody>
                    <a:bodyPr/>
                    <a:lstStyle/>
                    <a:p>
                      <a:r>
                        <a:rPr lang="en-US" dirty="0" smtClean="0">
                          <a:latin typeface="Arial" pitchFamily="34" charset="0"/>
                          <a:cs typeface="Arial" pitchFamily="34" charset="0"/>
                        </a:rPr>
                        <a:t>write</a:t>
                      </a:r>
                      <a:endParaRPr lang="en-US" dirty="0">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r>
              <a:tr h="255700">
                <a:tc>
                  <a:txBody>
                    <a:bodyPr/>
                    <a:lstStyle/>
                    <a:p>
                      <a:r>
                        <a:rPr lang="en-US" dirty="0" smtClean="0">
                          <a:latin typeface="Arial" pitchFamily="34" charset="0"/>
                          <a:cs typeface="Arial" pitchFamily="34" charset="0"/>
                        </a:rPr>
                        <a:t>snap</a:t>
                      </a:r>
                      <a:endParaRPr lang="en-US" dirty="0">
                        <a:latin typeface="Arial" pitchFamily="34" charset="0"/>
                        <a:cs typeface="Arial" pitchFamily="34" charset="0"/>
                      </a:endParaRPr>
                    </a:p>
                  </a:txBody>
                  <a:tcPr/>
                </a:tc>
                <a:tc>
                  <a:txBody>
                    <a:bodyPr/>
                    <a:lstStyle/>
                    <a:p>
                      <a:endParaRPr lang="en-US">
                        <a:latin typeface="Arial" pitchFamily="34" charset="0"/>
                        <a:cs typeface="Arial" pitchFamily="34" charset="0"/>
                      </a:endParaRPr>
                    </a:p>
                  </a:txBody>
                  <a:tcPr/>
                </a:tc>
                <a:tc>
                  <a:txBody>
                    <a:bodyPr/>
                    <a:lstStyle/>
                    <a:p>
                      <a:endParaRPr lang="en-US">
                        <a:latin typeface="Arial" pitchFamily="34" charset="0"/>
                        <a:cs typeface="Arial" pitchFamily="34" charset="0"/>
                      </a:endParaRPr>
                    </a:p>
                  </a:txBody>
                  <a:tcPr/>
                </a:tc>
              </a:tr>
              <a:tr h="255700">
                <a:tc>
                  <a:txBody>
                    <a:bodyPr/>
                    <a:lstStyle/>
                    <a:p>
                      <a:endParaRPr lang="en-US" dirty="0">
                        <a:latin typeface="Arial" pitchFamily="34" charset="0"/>
                        <a:cs typeface="Arial" pitchFamily="34" charset="0"/>
                      </a:endParaRPr>
                    </a:p>
                  </a:txBody>
                  <a:tcPr/>
                </a:tc>
                <a:tc>
                  <a:txBody>
                    <a:bodyPr/>
                    <a:lstStyle/>
                    <a:p>
                      <a:r>
                        <a:rPr lang="en-US" dirty="0" smtClean="0">
                          <a:latin typeface="Arial" pitchFamily="34" charset="0"/>
                          <a:cs typeface="Arial" pitchFamily="34" charset="0"/>
                        </a:rPr>
                        <a:t>write</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write</a:t>
                      </a:r>
                      <a:endParaRPr lang="en-US" dirty="0">
                        <a:latin typeface="Arial" pitchFamily="34" charset="0"/>
                        <a:cs typeface="Arial" pitchFamily="34" charset="0"/>
                      </a:endParaRPr>
                    </a:p>
                  </a:txBody>
                  <a:tcPr/>
                </a:tc>
              </a:tr>
              <a:tr h="255700">
                <a:tc>
                  <a:txBody>
                    <a:bodyPr/>
                    <a:lstStyle/>
                    <a:p>
                      <a:endParaRPr lang="en-US" dirty="0">
                        <a:latin typeface="Arial" pitchFamily="34" charset="0"/>
                        <a:cs typeface="Arial" pitchFamily="34" charset="0"/>
                      </a:endParaRPr>
                    </a:p>
                  </a:txBody>
                  <a:tcPr/>
                </a:tc>
                <a:tc>
                  <a:txBody>
                    <a:bodyPr/>
                    <a:lstStyle/>
                    <a:p>
                      <a:r>
                        <a:rPr lang="en-US" dirty="0" smtClean="0">
                          <a:latin typeface="Arial" pitchFamily="34" charset="0"/>
                          <a:cs typeface="Arial" pitchFamily="34" charset="0"/>
                        </a:rPr>
                        <a:t>snap</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snap</a:t>
                      </a:r>
                      <a:endParaRPr lang="en-US" dirty="0">
                        <a:latin typeface="Arial" pitchFamily="34" charset="0"/>
                        <a:cs typeface="Arial" pitchFamily="34" charset="0"/>
                      </a:endParaRPr>
                    </a:p>
                  </a:txBody>
                  <a:tcPr/>
                </a:tc>
              </a:tr>
              <a:tr h="255700">
                <a:tc>
                  <a:txBody>
                    <a:bodyPr/>
                    <a:lstStyle/>
                    <a:p>
                      <a:endParaRPr lang="en-US">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r>
              <a:tr h="255700">
                <a:tc>
                  <a:txBody>
                    <a:bodyPr/>
                    <a:lstStyle/>
                    <a:p>
                      <a:endParaRPr lang="en-US">
                        <a:latin typeface="Arial" pitchFamily="34" charset="0"/>
                        <a:cs typeface="Arial" pitchFamily="34" charset="0"/>
                      </a:endParaRPr>
                    </a:p>
                  </a:txBody>
                  <a:tcPr/>
                </a:tc>
                <a:tc>
                  <a:txBody>
                    <a:bodyPr/>
                    <a:lstStyle/>
                    <a:p>
                      <a:endParaRPr lang="en-US">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r>
              <a:tr h="255700">
                <a:tc>
                  <a:txBody>
                    <a:bodyPr/>
                    <a:lstStyle/>
                    <a:p>
                      <a:pPr algn="ctr"/>
                      <a:r>
                        <a:rPr lang="en-US" dirty="0" smtClean="0">
                          <a:latin typeface="Arial" pitchFamily="34" charset="0"/>
                          <a:cs typeface="Arial" pitchFamily="34" charset="0"/>
                        </a:rPr>
                        <a:t>{p}</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a:t>
                      </a:r>
                      <a:r>
                        <a:rPr lang="en-US" dirty="0" err="1" smtClean="0">
                          <a:latin typeface="Arial" pitchFamily="34" charset="0"/>
                          <a:cs typeface="Arial" pitchFamily="34" charset="0"/>
                        </a:rPr>
                        <a:t>p,q,r</a:t>
                      </a:r>
                      <a:r>
                        <a:rPr lang="en-US" dirty="0" smtClean="0">
                          <a:latin typeface="Arial" pitchFamily="34" charset="0"/>
                          <a:cs typeface="Arial" pitchFamily="34" charset="0"/>
                        </a:rPr>
                        <a:t>}</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a:t>
                      </a:r>
                      <a:r>
                        <a:rPr lang="en-US" dirty="0" err="1" smtClean="0">
                          <a:latin typeface="Arial" pitchFamily="34" charset="0"/>
                          <a:cs typeface="Arial" pitchFamily="34" charset="0"/>
                        </a:rPr>
                        <a:t>p,q,r</a:t>
                      </a:r>
                      <a:r>
                        <a:rPr lang="en-US" dirty="0" smtClean="0">
                          <a:latin typeface="Arial" pitchFamily="34" charset="0"/>
                          <a:cs typeface="Arial" pitchFamily="34" charset="0"/>
                        </a:rPr>
                        <a:t>}</a:t>
                      </a:r>
                      <a:endParaRPr lang="en-US" dirty="0">
                        <a:latin typeface="Arial" pitchFamily="34" charset="0"/>
                        <a:cs typeface="Arial" pitchFamily="34" charset="0"/>
                      </a:endParaRPr>
                    </a:p>
                  </a:txBody>
                  <a:tcPr/>
                </a:tc>
              </a:tr>
            </a:tbl>
          </a:graphicData>
        </a:graphic>
      </p:graphicFrame>
      <p:graphicFrame>
        <p:nvGraphicFramePr>
          <p:cNvPr id="19" name="Content Placeholder 5"/>
          <p:cNvGraphicFramePr>
            <a:graphicFrameLocks noGrp="1"/>
          </p:cNvGraphicFramePr>
          <p:nvPr>
            <p:ph idx="1"/>
            <p:extLst>
              <p:ext uri="{D42A27DB-BD31-4B8C-83A1-F6EECF244321}">
                <p14:modId xmlns:p14="http://schemas.microsoft.com/office/powerpoint/2010/main" val="1863627870"/>
              </p:ext>
            </p:extLst>
          </p:nvPr>
        </p:nvGraphicFramePr>
        <p:xfrm>
          <a:off x="3243263" y="3606800"/>
          <a:ext cx="2656386" cy="2926080"/>
        </p:xfrm>
        <a:graphic>
          <a:graphicData uri="http://schemas.openxmlformats.org/drawingml/2006/table">
            <a:tbl>
              <a:tblPr firstRow="1" lastRow="1" bandRow="1">
                <a:tableStyleId>{5C22544A-7EE6-4342-B048-85BDC9FD1C3A}</a:tableStyleId>
              </a:tblPr>
              <a:tblGrid>
                <a:gridCol w="885462"/>
                <a:gridCol w="885462"/>
                <a:gridCol w="885462"/>
              </a:tblGrid>
              <a:tr h="255700">
                <a:tc>
                  <a:txBody>
                    <a:bodyPr/>
                    <a:lstStyle/>
                    <a:p>
                      <a:pPr algn="ctr"/>
                      <a:r>
                        <a:rPr lang="en-US" dirty="0" smtClean="0">
                          <a:latin typeface="Arial" pitchFamily="34" charset="0"/>
                          <a:cs typeface="Arial" pitchFamily="34" charset="0"/>
                        </a:rPr>
                        <a:t>P</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Q</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R</a:t>
                      </a:r>
                      <a:endParaRPr lang="en-US" dirty="0">
                        <a:latin typeface="Arial" pitchFamily="34" charset="0"/>
                        <a:cs typeface="Arial" pitchFamily="34" charset="0"/>
                      </a:endParaRPr>
                    </a:p>
                  </a:txBody>
                  <a:tcPr/>
                </a:tc>
              </a:tr>
              <a:tr h="255700">
                <a:tc>
                  <a:txBody>
                    <a:bodyPr/>
                    <a:lstStyle/>
                    <a:p>
                      <a:r>
                        <a:rPr lang="en-US" dirty="0" smtClean="0">
                          <a:latin typeface="Arial" pitchFamily="34" charset="0"/>
                          <a:cs typeface="Arial" pitchFamily="34" charset="0"/>
                        </a:rPr>
                        <a:t>write</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write</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write</a:t>
                      </a:r>
                      <a:endParaRPr lang="en-US" dirty="0">
                        <a:latin typeface="Arial" pitchFamily="34" charset="0"/>
                        <a:cs typeface="Arial" pitchFamily="34" charset="0"/>
                      </a:endParaRPr>
                    </a:p>
                  </a:txBody>
                  <a:tcPr/>
                </a:tc>
              </a:tr>
              <a:tr h="255700">
                <a:tc>
                  <a:txBody>
                    <a:bodyPr/>
                    <a:lstStyle/>
                    <a:p>
                      <a:r>
                        <a:rPr lang="en-US" dirty="0" smtClean="0">
                          <a:latin typeface="Arial" pitchFamily="34" charset="0"/>
                          <a:cs typeface="Arial" pitchFamily="34" charset="0"/>
                        </a:rPr>
                        <a:t>snap</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snap</a:t>
                      </a:r>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snap</a:t>
                      </a:r>
                      <a:endParaRPr lang="en-US" dirty="0">
                        <a:latin typeface="Arial" pitchFamily="34" charset="0"/>
                        <a:cs typeface="Arial" pitchFamily="34" charset="0"/>
                      </a:endParaRPr>
                    </a:p>
                  </a:txBody>
                  <a:tcPr/>
                </a:tc>
              </a:tr>
              <a:tr h="255700">
                <a:tc>
                  <a:txBody>
                    <a:bodyPr/>
                    <a:lstStyle/>
                    <a:p>
                      <a:endParaRPr lang="en-US" dirty="0">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itchFamily="34" charset="0"/>
                        <a:cs typeface="Arial" pitchFamily="34" charset="0"/>
                      </a:endParaRPr>
                    </a:p>
                  </a:txBody>
                  <a:tcPr/>
                </a:tc>
              </a:tr>
              <a:tr h="255700">
                <a:tc>
                  <a:txBody>
                    <a:bodyPr/>
                    <a:lstStyle/>
                    <a:p>
                      <a:endParaRPr lang="en-US" dirty="0">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itchFamily="34" charset="0"/>
                        <a:cs typeface="Arial" pitchFamily="34" charset="0"/>
                      </a:endParaRPr>
                    </a:p>
                  </a:txBody>
                  <a:tcPr/>
                </a:tc>
              </a:tr>
              <a:tr h="255700">
                <a:tc>
                  <a:txBody>
                    <a:bodyPr/>
                    <a:lstStyle/>
                    <a:p>
                      <a:endParaRPr lang="en-US">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r>
              <a:tr h="255700">
                <a:tc>
                  <a:txBody>
                    <a:bodyPr/>
                    <a:lstStyle/>
                    <a:p>
                      <a:endParaRPr lang="en-US">
                        <a:latin typeface="Arial" pitchFamily="34" charset="0"/>
                        <a:cs typeface="Arial" pitchFamily="34" charset="0"/>
                      </a:endParaRPr>
                    </a:p>
                  </a:txBody>
                  <a:tcPr/>
                </a:tc>
                <a:tc>
                  <a:txBody>
                    <a:bodyPr/>
                    <a:lstStyle/>
                    <a:p>
                      <a:endParaRPr lang="en-US">
                        <a:latin typeface="Arial" pitchFamily="34" charset="0"/>
                        <a:cs typeface="Arial" pitchFamily="34" charset="0"/>
                      </a:endParaRPr>
                    </a:p>
                  </a:txBody>
                  <a:tcPr/>
                </a:tc>
                <a:tc>
                  <a:txBody>
                    <a:bodyPr/>
                    <a:lstStyle/>
                    <a:p>
                      <a:endParaRPr lang="en-US" dirty="0">
                        <a:latin typeface="Arial" pitchFamily="34" charset="0"/>
                        <a:cs typeface="Arial" pitchFamily="34" charset="0"/>
                      </a:endParaRPr>
                    </a:p>
                  </a:txBody>
                  <a:tcPr/>
                </a:tc>
              </a:tr>
              <a:tr h="2557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a:t>
                      </a:r>
                      <a:r>
                        <a:rPr lang="en-US" dirty="0" err="1" smtClean="0">
                          <a:latin typeface="Arial" pitchFamily="34" charset="0"/>
                          <a:cs typeface="Arial" pitchFamily="34" charset="0"/>
                        </a:rPr>
                        <a:t>p,q,r</a:t>
                      </a:r>
                      <a:r>
                        <a:rPr lang="en-US" dirty="0" smtClean="0">
                          <a:latin typeface="Arial" pitchFamily="34" charset="0"/>
                          <a:cs typeface="Arial" pitchFamily="34" charset="0"/>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a:t>
                      </a:r>
                      <a:r>
                        <a:rPr lang="en-US" dirty="0" err="1" smtClean="0">
                          <a:latin typeface="Arial" pitchFamily="34" charset="0"/>
                          <a:cs typeface="Arial" pitchFamily="34" charset="0"/>
                        </a:rPr>
                        <a:t>p,q,r</a:t>
                      </a:r>
                      <a:r>
                        <a:rPr lang="en-US" dirty="0" smtClean="0">
                          <a:latin typeface="Arial" pitchFamily="34" charset="0"/>
                          <a:cs typeface="Arial" pitchFamily="34" charset="0"/>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a:t>
                      </a:r>
                      <a:r>
                        <a:rPr lang="en-US" dirty="0" err="1" smtClean="0">
                          <a:latin typeface="Arial" pitchFamily="34" charset="0"/>
                          <a:cs typeface="Arial" pitchFamily="34" charset="0"/>
                        </a:rPr>
                        <a:t>p,q,r</a:t>
                      </a:r>
                      <a:r>
                        <a:rPr lang="en-US" dirty="0" smtClean="0">
                          <a:latin typeface="Arial" pitchFamily="34" charset="0"/>
                          <a:cs typeface="Arial" pitchFamily="34" charset="0"/>
                        </a:rPr>
                        <a:t>}</a:t>
                      </a:r>
                    </a:p>
                  </a:txBody>
                  <a:tcPr/>
                </a:tc>
              </a:tr>
            </a:tbl>
          </a:graphicData>
        </a:graphic>
      </p:graphicFrame>
      <p:sp>
        <p:nvSpPr>
          <p:cNvPr id="22" name="Right Arrow 21"/>
          <p:cNvSpPr/>
          <p:nvPr/>
        </p:nvSpPr>
        <p:spPr bwMode="auto">
          <a:xfrm>
            <a:off x="4129088" y="1990725"/>
            <a:ext cx="766762" cy="398463"/>
          </a:xfrm>
          <a:prstGeom prst="rightArrow">
            <a:avLst/>
          </a:prstGeom>
          <a:noFill/>
          <a:ln w="38100" cap="flat" cmpd="sng" algn="ctr">
            <a:solidFill>
              <a:schemeClr val="accent5">
                <a:lumMod val="75000"/>
              </a:schemeClr>
            </a:solidFill>
            <a:prstDash val="solid"/>
            <a:round/>
            <a:headEnd type="none" w="med" len="med"/>
            <a:tailEnd type="none" w="med" len="med"/>
          </a:ln>
          <a:effectLst/>
        </p:spPr>
        <p:txBody>
          <a:bodyPr wrap="none" anchor="ctr">
            <a:prstTxWarp prst="textNoShape">
              <a:avLst/>
            </a:prstTxWarp>
          </a:bodyPr>
          <a:lstStyle/>
          <a:p>
            <a:pPr algn="ctr" eaLnBrk="0" hangingPunct="0">
              <a:defRPr/>
            </a:pPr>
            <a:endParaRPr lang="en-US">
              <a:latin typeface="Comic Sans MS" pitchFamily="66" charset="0"/>
            </a:endParaRPr>
          </a:p>
        </p:txBody>
      </p:sp>
      <p:sp>
        <p:nvSpPr>
          <p:cNvPr id="23" name="Right Arrow 22"/>
          <p:cNvSpPr/>
          <p:nvPr/>
        </p:nvSpPr>
        <p:spPr bwMode="auto">
          <a:xfrm rot="8465580">
            <a:off x="6302375" y="3736975"/>
            <a:ext cx="766763" cy="396875"/>
          </a:xfrm>
          <a:prstGeom prst="rightArrow">
            <a:avLst/>
          </a:prstGeom>
          <a:noFill/>
          <a:ln w="38100" cap="flat" cmpd="sng" algn="ctr">
            <a:solidFill>
              <a:schemeClr val="accent5">
                <a:lumMod val="75000"/>
              </a:schemeClr>
            </a:solidFill>
            <a:prstDash val="solid"/>
            <a:round/>
            <a:headEnd type="none" w="med" len="med"/>
            <a:tailEnd type="none" w="med" len="med"/>
          </a:ln>
          <a:effectLst/>
        </p:spPr>
        <p:txBody>
          <a:bodyPr wrap="none" anchor="ctr">
            <a:prstTxWarp prst="textNoShape">
              <a:avLst/>
            </a:prstTxWarp>
          </a:bodyPr>
          <a:lstStyle/>
          <a:p>
            <a:pPr algn="ctr" eaLnBrk="0" hangingPunct="0">
              <a:defRPr/>
            </a:pPr>
            <a:endParaRPr lang="en-US">
              <a:latin typeface="Comic Sans MS" pitchFamily="66" charset="0"/>
            </a:endParaRPr>
          </a:p>
        </p:txBody>
      </p:sp>
    </p:spTree>
    <p:extLst>
      <p:ext uri="{BB962C8B-B14F-4D97-AF65-F5344CB8AC3E}">
        <p14:creationId xmlns:p14="http://schemas.microsoft.com/office/powerpoint/2010/main" val="753635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Realistic?</a:t>
            </a:r>
            <a:endParaRPr lang="en-US" dirty="0"/>
          </a:p>
        </p:txBody>
      </p:sp>
      <p:sp>
        <p:nvSpPr>
          <p:cNvPr id="4" name="Footer Placeholder 3"/>
          <p:cNvSpPr>
            <a:spLocks noGrp="1"/>
          </p:cNvSpPr>
          <p:nvPr>
            <p:ph type="ftr" sz="quarter" idx="11"/>
          </p:nvPr>
        </p:nvSpPr>
        <p:spPr/>
        <p:txBody>
          <a:bodyPr/>
          <a:lstStyle/>
          <a:p>
            <a:r>
              <a:rPr lang="en-US" smtClean="0"/>
              <a:t>Distributed Computing through Combinatorial Topology</a:t>
            </a:r>
            <a:endParaRPr lang="en-US"/>
          </a:p>
        </p:txBody>
      </p:sp>
      <p:sp>
        <p:nvSpPr>
          <p:cNvPr id="5" name="Slide Number Placeholder 4"/>
          <p:cNvSpPr>
            <a:spLocks noGrp="1"/>
          </p:cNvSpPr>
          <p:nvPr>
            <p:ph type="sldNum" sz="quarter" idx="12"/>
          </p:nvPr>
        </p:nvSpPr>
        <p:spPr/>
        <p:txBody>
          <a:bodyPr/>
          <a:lstStyle/>
          <a:p>
            <a:fld id="{1BFA7DCD-5630-4D24-9A18-AC12E430C23C}" type="slidenum">
              <a:rPr lang="en-US" smtClean="0"/>
              <a:pPr/>
              <a:t>20</a:t>
            </a:fld>
            <a:endParaRPr lang="en-US"/>
          </a:p>
        </p:txBody>
      </p:sp>
      <p:sp>
        <p:nvSpPr>
          <p:cNvPr id="6" name="Text Box 122"/>
          <p:cNvSpPr txBox="1">
            <a:spLocks noChangeArrowheads="1"/>
          </p:cNvSpPr>
          <p:nvPr/>
        </p:nvSpPr>
        <p:spPr bwMode="auto">
          <a:xfrm>
            <a:off x="1002846" y="1544300"/>
            <a:ext cx="744114" cy="523220"/>
          </a:xfrm>
          <a:prstGeom prst="rect">
            <a:avLst/>
          </a:prstGeom>
          <a:solidFill>
            <a:schemeClr val="bg1">
              <a:alpha val="89999"/>
            </a:schemeClr>
          </a:solidFill>
          <a:ln w="38100" algn="ctr">
            <a:solidFill>
              <a:schemeClr val="accent4"/>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No!</a:t>
            </a:r>
          </a:p>
        </p:txBody>
      </p:sp>
      <p:sp>
        <p:nvSpPr>
          <p:cNvPr id="7" name="Text Box 122"/>
          <p:cNvSpPr txBox="1">
            <a:spLocks noChangeArrowheads="1"/>
          </p:cNvSpPr>
          <p:nvPr/>
        </p:nvSpPr>
        <p:spPr bwMode="auto">
          <a:xfrm>
            <a:off x="1158317" y="1963570"/>
            <a:ext cx="5951931"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My laptop reads only a few contiguous memory words at a time</a:t>
            </a:r>
            <a:endParaRPr lang="en-US" sz="2800" dirty="0" smtClean="0">
              <a:solidFill>
                <a:schemeClr val="tx1"/>
              </a:solidFill>
              <a:latin typeface="Arial" pitchFamily="34" charset="0"/>
              <a:cs typeface="Arial" pitchFamily="34" charset="0"/>
            </a:endParaRPr>
          </a:p>
        </p:txBody>
      </p:sp>
      <p:sp>
        <p:nvSpPr>
          <p:cNvPr id="8" name="Text Box 122"/>
          <p:cNvSpPr txBox="1">
            <a:spLocks noChangeArrowheads="1"/>
          </p:cNvSpPr>
          <p:nvPr/>
        </p:nvSpPr>
        <p:spPr bwMode="auto">
          <a:xfrm>
            <a:off x="1002846" y="3167390"/>
            <a:ext cx="869854" cy="523220"/>
          </a:xfrm>
          <a:prstGeom prst="rect">
            <a:avLst/>
          </a:prstGeom>
          <a:solidFill>
            <a:schemeClr val="bg1">
              <a:alpha val="89999"/>
            </a:schemeClr>
          </a:solidFill>
          <a:ln w="38100" algn="ctr">
            <a:solidFill>
              <a:schemeClr val="accent4"/>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Yes!</a:t>
            </a:r>
          </a:p>
        </p:txBody>
      </p:sp>
      <p:sp>
        <p:nvSpPr>
          <p:cNvPr id="9" name="Text Box 122"/>
          <p:cNvSpPr txBox="1">
            <a:spLocks noChangeArrowheads="1"/>
          </p:cNvSpPr>
          <p:nvPr/>
        </p:nvSpPr>
        <p:spPr bwMode="auto">
          <a:xfrm>
            <a:off x="1260794" y="3611780"/>
            <a:ext cx="4659158" cy="138499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Simpler lower bounds: if it’s impossible with IS, it’s impossible on your laptop.</a:t>
            </a:r>
            <a:endParaRPr lang="en-US" sz="2800" dirty="0" smtClean="0">
              <a:solidFill>
                <a:schemeClr val="tx1"/>
              </a:solidFill>
              <a:latin typeface="Arial" pitchFamily="34" charset="0"/>
              <a:cs typeface="Arial" pitchFamily="34" charset="0"/>
            </a:endParaRPr>
          </a:p>
        </p:txBody>
      </p:sp>
      <p:sp>
        <p:nvSpPr>
          <p:cNvPr id="10" name="Text Box 122"/>
          <p:cNvSpPr txBox="1">
            <a:spLocks noChangeArrowheads="1"/>
          </p:cNvSpPr>
          <p:nvPr/>
        </p:nvSpPr>
        <p:spPr bwMode="auto">
          <a:xfrm>
            <a:off x="1872700" y="4919935"/>
            <a:ext cx="5747624" cy="523220"/>
          </a:xfrm>
          <a:prstGeom prst="rect">
            <a:avLst/>
          </a:prstGeom>
          <a:solidFill>
            <a:schemeClr val="bg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Can implement IS from read-write</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39352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linds(horizont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Crashes</a:t>
            </a:r>
            <a:endParaRPr lang="en-US" dirty="0"/>
          </a:p>
        </p:txBody>
      </p:sp>
      <p:sp>
        <p:nvSpPr>
          <p:cNvPr id="4" name="Date Placeholder 3"/>
          <p:cNvSpPr>
            <a:spLocks noGrp="1"/>
          </p:cNvSpPr>
          <p:nvPr>
            <p:ph type="dt" sz="half" idx="10"/>
          </p:nvPr>
        </p:nvSpPr>
        <p:spPr/>
        <p:txBody>
          <a:bodyPr/>
          <a:lstStyle/>
          <a:p>
            <a:fld id="{AAE97061-BA2E-4D6F-B15F-ACB42A044AC7}" type="datetime5">
              <a:rPr lang="en-US" smtClean="0"/>
              <a:pPr/>
              <a:t>9-Feb-16</a:t>
            </a:fld>
            <a:endParaRPr lang="en-US"/>
          </a:p>
        </p:txBody>
      </p:sp>
      <p:sp>
        <p:nvSpPr>
          <p:cNvPr id="5" name="Slide Number Placeholder 4"/>
          <p:cNvSpPr>
            <a:spLocks noGrp="1"/>
          </p:cNvSpPr>
          <p:nvPr>
            <p:ph type="sldNum" sz="quarter" idx="12"/>
          </p:nvPr>
        </p:nvSpPr>
        <p:spPr/>
        <p:txBody>
          <a:bodyPr/>
          <a:lstStyle/>
          <a:p>
            <a:fld id="{8F295F75-C4A9-44C0-BFBB-F9713B270148}" type="slidenum">
              <a:rPr lang="en-US" smtClean="0"/>
              <a:pPr/>
              <a:t>21</a:t>
            </a:fld>
            <a:endParaRPr lang="en-US"/>
          </a:p>
        </p:txBody>
      </p:sp>
      <p:grpSp>
        <p:nvGrpSpPr>
          <p:cNvPr id="3" name="Group 2"/>
          <p:cNvGrpSpPr/>
          <p:nvPr/>
        </p:nvGrpSpPr>
        <p:grpSpPr>
          <a:xfrm>
            <a:off x="1194550" y="1616291"/>
            <a:ext cx="2528167" cy="3012065"/>
            <a:chOff x="6269470" y="1094509"/>
            <a:chExt cx="2528167" cy="3012065"/>
          </a:xfrm>
        </p:grpSpPr>
        <p:grpSp>
          <p:nvGrpSpPr>
            <p:cNvPr id="6" name="Group 38"/>
            <p:cNvGrpSpPr>
              <a:grpSpLocks/>
            </p:cNvGrpSpPr>
            <p:nvPr/>
          </p:nvGrpSpPr>
          <p:grpSpPr bwMode="auto">
            <a:xfrm>
              <a:off x="6269470" y="3041361"/>
              <a:ext cx="1770063" cy="1065213"/>
              <a:chOff x="1295" y="669"/>
              <a:chExt cx="1115" cy="671"/>
            </a:xfrm>
          </p:grpSpPr>
          <p:sp>
            <p:nvSpPr>
              <p:cNvPr id="7" name="Freeform 39"/>
              <p:cNvSpPr>
                <a:spLocks/>
              </p:cNvSpPr>
              <p:nvPr/>
            </p:nvSpPr>
            <p:spPr bwMode="auto">
              <a:xfrm>
                <a:off x="1344" y="720"/>
                <a:ext cx="912" cy="480"/>
              </a:xfrm>
              <a:custGeom>
                <a:avLst/>
                <a:gdLst>
                  <a:gd name="T0" fmla="*/ 0 w 912"/>
                  <a:gd name="T1" fmla="*/ 0 h 624"/>
                  <a:gd name="T2" fmla="*/ 384 w 912"/>
                  <a:gd name="T3" fmla="*/ 480 h 624"/>
                  <a:gd name="T4" fmla="*/ 912 w 912"/>
                  <a:gd name="T5" fmla="*/ 480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tx1"/>
                </a:solidFill>
                <a:round/>
                <a:headEnd/>
                <a:tailEnd/>
              </a:ln>
            </p:spPr>
            <p:txBody>
              <a:bodyPr wrap="none" anchor="ctr"/>
              <a:lstStyle/>
              <a:p>
                <a:endParaRPr lang="en-US"/>
              </a:p>
            </p:txBody>
          </p:sp>
          <p:sp>
            <p:nvSpPr>
              <p:cNvPr id="8" name="Rectangle 40"/>
              <p:cNvSpPr>
                <a:spLocks noChangeArrowheads="1"/>
              </p:cNvSpPr>
              <p:nvPr/>
            </p:nvSpPr>
            <p:spPr bwMode="auto">
              <a:xfrm>
                <a:off x="1728" y="1200"/>
                <a:ext cx="530" cy="140"/>
              </a:xfrm>
              <a:prstGeom prst="rect">
                <a:avLst/>
              </a:prstGeom>
              <a:solidFill>
                <a:srgbClr val="DDDDDD"/>
              </a:solidFill>
              <a:ln w="38100" algn="ctr">
                <a:solidFill>
                  <a:schemeClr val="tx1"/>
                </a:solidFill>
                <a:miter lim="800000"/>
                <a:headEnd/>
                <a:tailEnd/>
              </a:ln>
            </p:spPr>
            <p:txBody>
              <a:bodyPr wrap="none" anchor="ctr"/>
              <a:lstStyle/>
              <a:p>
                <a:endParaRPr lang="en-US"/>
              </a:p>
            </p:txBody>
          </p:sp>
          <p:sp>
            <p:nvSpPr>
              <p:cNvPr id="9" name="Freeform 41"/>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tx1"/>
                </a:solidFill>
                <a:round/>
                <a:headEnd/>
                <a:tailEnd/>
              </a:ln>
            </p:spPr>
            <p:txBody>
              <a:bodyPr wrap="none" anchor="ctr"/>
              <a:lstStyle/>
              <a:p>
                <a:endParaRPr lang="en-US"/>
              </a:p>
            </p:txBody>
          </p:sp>
          <p:sp>
            <p:nvSpPr>
              <p:cNvPr id="10" name="Freeform 42"/>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tx1"/>
                </a:solidFill>
                <a:round/>
                <a:headEnd/>
                <a:tailEnd/>
              </a:ln>
            </p:spPr>
            <p:txBody>
              <a:bodyPr wrap="none" anchor="ctr"/>
              <a:lstStyle/>
              <a:p>
                <a:endParaRPr lang="en-US"/>
              </a:p>
            </p:txBody>
          </p:sp>
          <p:sp>
            <p:nvSpPr>
              <p:cNvPr id="11" name="Freeform 43"/>
              <p:cNvSpPr>
                <a:spLocks/>
              </p:cNvSpPr>
              <p:nvPr/>
            </p:nvSpPr>
            <p:spPr bwMode="auto">
              <a:xfrm>
                <a:off x="1309" y="789"/>
                <a:ext cx="419" cy="245"/>
              </a:xfrm>
              <a:custGeom>
                <a:avLst/>
                <a:gdLst>
                  <a:gd name="T0" fmla="*/ 264 w 537"/>
                  <a:gd name="T1" fmla="*/ 176 h 359"/>
                  <a:gd name="T2" fmla="*/ 269 w 537"/>
                  <a:gd name="T3" fmla="*/ 229 h 359"/>
                  <a:gd name="T4" fmla="*/ 128 w 537"/>
                  <a:gd name="T5" fmla="*/ 245 h 359"/>
                  <a:gd name="T6" fmla="*/ 0 w 537"/>
                  <a:gd name="T7" fmla="*/ 120 h 359"/>
                  <a:gd name="T8" fmla="*/ 219 w 537"/>
                  <a:gd name="T9" fmla="*/ 0 h 359"/>
                  <a:gd name="T10" fmla="*/ 419 w 537"/>
                  <a:gd name="T11" fmla="*/ 83 h 359"/>
                  <a:gd name="T12" fmla="*/ 394 w 537"/>
                  <a:gd name="T13" fmla="*/ 104 h 359"/>
                  <a:gd name="T14" fmla="*/ 214 w 537"/>
                  <a:gd name="T15" fmla="*/ 51 h 359"/>
                  <a:gd name="T16" fmla="*/ 71 w 537"/>
                  <a:gd name="T17" fmla="*/ 120 h 359"/>
                  <a:gd name="T18" fmla="*/ 157 w 537"/>
                  <a:gd name="T19" fmla="*/ 207 h 359"/>
                  <a:gd name="T20" fmla="*/ 264 w 537"/>
                  <a:gd name="T21" fmla="*/ 176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tx1"/>
                </a:solidFill>
                <a:round/>
                <a:headEnd/>
                <a:tailEnd/>
              </a:ln>
            </p:spPr>
            <p:txBody>
              <a:bodyPr wrap="none" anchor="ctr"/>
              <a:lstStyle/>
              <a:p>
                <a:endParaRPr lang="en-US"/>
              </a:p>
            </p:txBody>
          </p:sp>
          <p:sp>
            <p:nvSpPr>
              <p:cNvPr id="12" name="Freeform 44"/>
              <p:cNvSpPr>
                <a:spLocks/>
              </p:cNvSpPr>
              <p:nvPr/>
            </p:nvSpPr>
            <p:spPr bwMode="auto">
              <a:xfrm>
                <a:off x="1295" y="672"/>
                <a:ext cx="320" cy="240"/>
              </a:xfrm>
              <a:custGeom>
                <a:avLst/>
                <a:gdLst>
                  <a:gd name="T0" fmla="*/ 201 w 537"/>
                  <a:gd name="T1" fmla="*/ 172 h 359"/>
                  <a:gd name="T2" fmla="*/ 206 w 537"/>
                  <a:gd name="T3" fmla="*/ 225 h 359"/>
                  <a:gd name="T4" fmla="*/ 98 w 537"/>
                  <a:gd name="T5" fmla="*/ 240 h 359"/>
                  <a:gd name="T6" fmla="*/ 0 w 537"/>
                  <a:gd name="T7" fmla="*/ 118 h 359"/>
                  <a:gd name="T8" fmla="*/ 167 w 537"/>
                  <a:gd name="T9" fmla="*/ 0 h 359"/>
                  <a:gd name="T10" fmla="*/ 320 w 537"/>
                  <a:gd name="T11" fmla="*/ 82 h 359"/>
                  <a:gd name="T12" fmla="*/ 301 w 537"/>
                  <a:gd name="T13" fmla="*/ 102 h 359"/>
                  <a:gd name="T14" fmla="*/ 163 w 537"/>
                  <a:gd name="T15" fmla="*/ 50 h 359"/>
                  <a:gd name="T16" fmla="*/ 54 w 537"/>
                  <a:gd name="T17" fmla="*/ 118 h 359"/>
                  <a:gd name="T18" fmla="*/ 120 w 537"/>
                  <a:gd name="T19" fmla="*/ 203 h 359"/>
                  <a:gd name="T20" fmla="*/ 201 w 537"/>
                  <a:gd name="T21" fmla="*/ 172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tx1"/>
                </a:solidFill>
                <a:round/>
                <a:headEnd/>
                <a:tailEnd/>
              </a:ln>
            </p:spPr>
            <p:txBody>
              <a:bodyPr wrap="none" anchor="ctr"/>
              <a:lstStyle/>
              <a:p>
                <a:endParaRPr lang="en-US"/>
              </a:p>
            </p:txBody>
          </p:sp>
          <p:sp>
            <p:nvSpPr>
              <p:cNvPr id="13" name="Freeform 45"/>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tx1"/>
                </a:solidFill>
                <a:round/>
                <a:headEnd/>
                <a:tailEnd/>
              </a:ln>
            </p:spPr>
            <p:txBody>
              <a:bodyPr wrap="none" anchor="ctr"/>
              <a:lstStyle/>
              <a:p>
                <a:endParaRPr lang="en-US"/>
              </a:p>
            </p:txBody>
          </p:sp>
          <p:sp>
            <p:nvSpPr>
              <p:cNvPr id="14" name="Freeform 46"/>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tx1"/>
                </a:solidFill>
                <a:round/>
                <a:headEnd/>
                <a:tailEnd/>
              </a:ln>
            </p:spPr>
            <p:txBody>
              <a:bodyPr wrap="none" anchor="ctr"/>
              <a:lstStyle/>
              <a:p>
                <a:endParaRPr lang="en-US"/>
              </a:p>
            </p:txBody>
          </p:sp>
          <p:sp>
            <p:nvSpPr>
              <p:cNvPr id="15" name="Freeform 47"/>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tx1"/>
                </a:solidFill>
                <a:round/>
                <a:headEnd/>
                <a:tailEnd/>
              </a:ln>
            </p:spPr>
            <p:txBody>
              <a:bodyPr wrap="none" anchor="ctr"/>
              <a:lstStyle/>
              <a:p>
                <a:endParaRPr lang="en-US"/>
              </a:p>
            </p:txBody>
          </p:sp>
        </p:grpSp>
        <p:sp>
          <p:nvSpPr>
            <p:cNvPr id="16" name="Cloud Callout 15"/>
            <p:cNvSpPr/>
            <p:nvPr/>
          </p:nvSpPr>
          <p:spPr bwMode="auto">
            <a:xfrm>
              <a:off x="7107383" y="1094509"/>
              <a:ext cx="1690254" cy="1385455"/>
            </a:xfrm>
            <a:prstGeom prst="cloudCallout">
              <a:avLst>
                <a:gd name="adj1" fmla="val -43784"/>
                <a:gd name="adj2" fmla="val 74500"/>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grpSp>
      <p:sp>
        <p:nvSpPr>
          <p:cNvPr id="18" name="Text Box 122"/>
          <p:cNvSpPr txBox="1">
            <a:spLocks noChangeArrowheads="1"/>
          </p:cNvSpPr>
          <p:nvPr/>
        </p:nvSpPr>
        <p:spPr bwMode="auto">
          <a:xfrm>
            <a:off x="2856766" y="3253898"/>
            <a:ext cx="592181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Processes may halt without warning</a:t>
            </a:r>
            <a:endParaRPr lang="en-US" sz="2800" dirty="0" smtClean="0">
              <a:solidFill>
                <a:schemeClr val="tx1"/>
              </a:solidFill>
              <a:latin typeface="Arial" pitchFamily="34" charset="0"/>
              <a:cs typeface="Arial" pitchFamily="34" charset="0"/>
            </a:endParaRPr>
          </a:p>
        </p:txBody>
      </p:sp>
      <p:sp>
        <p:nvSpPr>
          <p:cNvPr id="21" name="Text Box 122"/>
          <p:cNvSpPr txBox="1">
            <a:spLocks noChangeArrowheads="1"/>
          </p:cNvSpPr>
          <p:nvPr/>
        </p:nvSpPr>
        <p:spPr bwMode="auto">
          <a:xfrm>
            <a:off x="4746706" y="4365269"/>
            <a:ext cx="403187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as many as </a:t>
            </a:r>
            <a:r>
              <a:rPr lang="en-US" sz="2800" i="1" dirty="0" smtClean="0">
                <a:solidFill>
                  <a:schemeClr val="tx1"/>
                </a:solidFill>
                <a:latin typeface="Arial" pitchFamily="34" charset="0"/>
                <a:cs typeface="Arial" pitchFamily="34" charset="0"/>
              </a:rPr>
              <a:t>n</a:t>
            </a:r>
            <a:r>
              <a:rPr lang="en-US" sz="2800" dirty="0" smtClean="0">
                <a:latin typeface="Arial" pitchFamily="34" charset="0"/>
                <a:cs typeface="Arial" pitchFamily="34" charset="0"/>
              </a:rPr>
              <a:t> out of </a:t>
            </a:r>
            <a:r>
              <a:rPr lang="en-US" sz="2800" i="1" dirty="0" smtClean="0">
                <a:solidFill>
                  <a:schemeClr val="tx1"/>
                </a:solidFill>
                <a:latin typeface="Arial" pitchFamily="34" charset="0"/>
                <a:cs typeface="Arial" pitchFamily="34" charset="0"/>
              </a:rPr>
              <a:t>n</a:t>
            </a:r>
            <a:r>
              <a:rPr lang="en-US" sz="2800" dirty="0" smtClean="0">
                <a:solidFill>
                  <a:schemeClr val="tx1"/>
                </a:solidFill>
                <a:latin typeface="Arial" pitchFamily="34" charset="0"/>
                <a:cs typeface="Arial" pitchFamily="34" charset="0"/>
              </a:rPr>
              <a:t>+1</a:t>
            </a:r>
          </a:p>
        </p:txBody>
      </p:sp>
    </p:spTree>
    <p:extLst>
      <p:ext uri="{BB962C8B-B14F-4D97-AF65-F5344CB8AC3E}">
        <p14:creationId xmlns:p14="http://schemas.microsoft.com/office/powerpoint/2010/main" val="15182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a:grpSpLocks/>
          </p:cNvGrpSpPr>
          <p:nvPr/>
        </p:nvGrpSpPr>
        <p:grpSpPr bwMode="auto">
          <a:xfrm>
            <a:off x="1131455" y="3394075"/>
            <a:ext cx="1447800" cy="1295400"/>
            <a:chOff x="3168" y="1824"/>
            <a:chExt cx="912" cy="816"/>
          </a:xfrm>
        </p:grpSpPr>
        <p:sp>
          <p:nvSpPr>
            <p:cNvPr id="9"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3"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4"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5"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6"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7"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7" name="Freeform 6"/>
          <p:cNvSpPr/>
          <p:nvPr/>
        </p:nvSpPr>
        <p:spPr bwMode="auto">
          <a:xfrm>
            <a:off x="3394364" y="3276600"/>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18" name="Freeform 17"/>
          <p:cNvSpPr/>
          <p:nvPr/>
        </p:nvSpPr>
        <p:spPr bwMode="auto">
          <a:xfrm>
            <a:off x="6941128" y="3124200"/>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grpSp>
        <p:nvGrpSpPr>
          <p:cNvPr id="3" name="Group 17"/>
          <p:cNvGrpSpPr>
            <a:grpSpLocks/>
          </p:cNvGrpSpPr>
          <p:nvPr/>
        </p:nvGrpSpPr>
        <p:grpSpPr bwMode="auto">
          <a:xfrm>
            <a:off x="1380837" y="5139748"/>
            <a:ext cx="1447800" cy="1295400"/>
            <a:chOff x="3168" y="1824"/>
            <a:chExt cx="912" cy="816"/>
          </a:xfrm>
        </p:grpSpPr>
        <p:sp>
          <p:nvSpPr>
            <p:cNvPr id="20"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1"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2"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3"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a:p>
          </p:txBody>
        </p:sp>
        <p:sp>
          <p:nvSpPr>
            <p:cNvPr id="24"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a:p>
          </p:txBody>
        </p:sp>
        <p:sp>
          <p:nvSpPr>
            <p:cNvPr id="25"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a:p>
          </p:txBody>
        </p:sp>
        <p:sp>
          <p:nvSpPr>
            <p:cNvPr id="26"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27"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28"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33" name="Freeform 32"/>
          <p:cNvSpPr/>
          <p:nvPr/>
        </p:nvSpPr>
        <p:spPr bwMode="auto">
          <a:xfrm>
            <a:off x="3519054" y="4897582"/>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3366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34" name="Freeform 33"/>
          <p:cNvSpPr/>
          <p:nvPr/>
        </p:nvSpPr>
        <p:spPr bwMode="auto">
          <a:xfrm>
            <a:off x="4918363" y="4800600"/>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3366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30" name="Freeform 29"/>
          <p:cNvSpPr/>
          <p:nvPr/>
        </p:nvSpPr>
        <p:spPr bwMode="auto">
          <a:xfrm>
            <a:off x="4821382" y="3893127"/>
            <a:ext cx="2161309" cy="163945"/>
          </a:xfrm>
          <a:custGeom>
            <a:avLst/>
            <a:gdLst>
              <a:gd name="connsiteX0" fmla="*/ 0 w 2161309"/>
              <a:gd name="connsiteY0" fmla="*/ 69273 h 163945"/>
              <a:gd name="connsiteX1" fmla="*/ 845127 w 2161309"/>
              <a:gd name="connsiteY1" fmla="*/ 152400 h 163945"/>
              <a:gd name="connsiteX2" fmla="*/ 2161309 w 2161309"/>
              <a:gd name="connsiteY2" fmla="*/ 0 h 163945"/>
              <a:gd name="connsiteX3" fmla="*/ 2161309 w 2161309"/>
              <a:gd name="connsiteY3" fmla="*/ 0 h 163945"/>
              <a:gd name="connsiteX4" fmla="*/ 2133600 w 2161309"/>
              <a:gd name="connsiteY4" fmla="*/ 13855 h 163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309" h="163945">
                <a:moveTo>
                  <a:pt x="0" y="69273"/>
                </a:moveTo>
                <a:cubicBezTo>
                  <a:pt x="242454" y="116609"/>
                  <a:pt x="484909" y="163945"/>
                  <a:pt x="845127" y="152400"/>
                </a:cubicBezTo>
                <a:cubicBezTo>
                  <a:pt x="1205345" y="140855"/>
                  <a:pt x="2161309" y="0"/>
                  <a:pt x="2161309" y="0"/>
                </a:cubicBezTo>
                <a:lnTo>
                  <a:pt x="2161309" y="0"/>
                </a:lnTo>
                <a:lnTo>
                  <a:pt x="2133600" y="13855"/>
                </a:lnTo>
              </a:path>
            </a:pathLst>
          </a:cu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31" name="Freeform 30"/>
          <p:cNvSpPr/>
          <p:nvPr/>
        </p:nvSpPr>
        <p:spPr bwMode="auto">
          <a:xfrm>
            <a:off x="6317672" y="4689764"/>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3366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grpSp>
        <p:nvGrpSpPr>
          <p:cNvPr id="4" name="Group 17"/>
          <p:cNvGrpSpPr>
            <a:grpSpLocks/>
          </p:cNvGrpSpPr>
          <p:nvPr/>
        </p:nvGrpSpPr>
        <p:grpSpPr bwMode="auto">
          <a:xfrm>
            <a:off x="1186873" y="1828512"/>
            <a:ext cx="1447800" cy="1295400"/>
            <a:chOff x="3168" y="1824"/>
            <a:chExt cx="912" cy="816"/>
          </a:xfrm>
        </p:grpSpPr>
        <p:sp>
          <p:nvSpPr>
            <p:cNvPr id="35"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6"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7"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8"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C00000"/>
            </a:solidFill>
            <a:ln w="38100">
              <a:solidFill>
                <a:schemeClr val="tx1"/>
              </a:solidFill>
              <a:round/>
              <a:headEnd/>
              <a:tailEnd/>
            </a:ln>
          </p:spPr>
          <p:txBody>
            <a:bodyPr wrap="none" anchor="ctr"/>
            <a:lstStyle/>
            <a:p>
              <a:endParaRPr lang="en-US" dirty="0">
                <a:solidFill>
                  <a:srgbClr val="C00000"/>
                </a:solidFill>
              </a:endParaRPr>
            </a:p>
          </p:txBody>
        </p:sp>
        <p:sp>
          <p:nvSpPr>
            <p:cNvPr id="39"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C00000"/>
            </a:solidFill>
            <a:ln w="38100">
              <a:solidFill>
                <a:schemeClr val="tx1"/>
              </a:solidFill>
              <a:round/>
              <a:headEnd/>
              <a:tailEnd/>
            </a:ln>
          </p:spPr>
          <p:txBody>
            <a:bodyPr wrap="none" anchor="ctr"/>
            <a:lstStyle/>
            <a:p>
              <a:endParaRPr lang="en-US"/>
            </a:p>
          </p:txBody>
        </p:sp>
        <p:sp>
          <p:nvSpPr>
            <p:cNvPr id="40"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C00000"/>
            </a:solidFill>
            <a:ln w="38100">
              <a:solidFill>
                <a:schemeClr val="tx1"/>
              </a:solidFill>
              <a:round/>
              <a:headEnd/>
              <a:tailEnd/>
            </a:ln>
          </p:spPr>
          <p:txBody>
            <a:bodyPr wrap="none" anchor="ctr"/>
            <a:lstStyle/>
            <a:p>
              <a:endParaRPr lang="en-US"/>
            </a:p>
          </p:txBody>
        </p:sp>
        <p:sp>
          <p:nvSpPr>
            <p:cNvPr id="41"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42"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43"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44" name="Freeform 43"/>
          <p:cNvSpPr/>
          <p:nvPr/>
        </p:nvSpPr>
        <p:spPr bwMode="auto">
          <a:xfrm>
            <a:off x="4682836" y="1669472"/>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45" name="Freeform 44"/>
          <p:cNvSpPr/>
          <p:nvPr/>
        </p:nvSpPr>
        <p:spPr bwMode="auto">
          <a:xfrm>
            <a:off x="3519055" y="2339109"/>
            <a:ext cx="1191491" cy="113146"/>
          </a:xfrm>
          <a:custGeom>
            <a:avLst/>
            <a:gdLst>
              <a:gd name="connsiteX0" fmla="*/ 0 w 1191491"/>
              <a:gd name="connsiteY0" fmla="*/ 113146 h 113146"/>
              <a:gd name="connsiteX1" fmla="*/ 581891 w 1191491"/>
              <a:gd name="connsiteY1" fmla="*/ 2309 h 113146"/>
              <a:gd name="connsiteX2" fmla="*/ 1191491 w 1191491"/>
              <a:gd name="connsiteY2" fmla="*/ 99291 h 113146"/>
            </a:gdLst>
            <a:ahLst/>
            <a:cxnLst>
              <a:cxn ang="0">
                <a:pos x="connsiteX0" y="connsiteY0"/>
              </a:cxn>
              <a:cxn ang="0">
                <a:pos x="connsiteX1" y="connsiteY1"/>
              </a:cxn>
              <a:cxn ang="0">
                <a:pos x="connsiteX2" y="connsiteY2"/>
              </a:cxn>
            </a:cxnLst>
            <a:rect l="l" t="t" r="r" b="b"/>
            <a:pathLst>
              <a:path w="1191491" h="113146">
                <a:moveTo>
                  <a:pt x="0" y="113146"/>
                </a:moveTo>
                <a:cubicBezTo>
                  <a:pt x="191654" y="58882"/>
                  <a:pt x="383309" y="4618"/>
                  <a:pt x="581891" y="2309"/>
                </a:cubicBezTo>
                <a:cubicBezTo>
                  <a:pt x="780473" y="0"/>
                  <a:pt x="985982" y="49645"/>
                  <a:pt x="1191491" y="99291"/>
                </a:cubicBezTo>
              </a:path>
            </a:pathLst>
          </a:custGeom>
          <a:no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46" name="Freeform 45"/>
          <p:cNvSpPr/>
          <p:nvPr/>
        </p:nvSpPr>
        <p:spPr bwMode="auto">
          <a:xfrm>
            <a:off x="6109855" y="2341418"/>
            <a:ext cx="1787236" cy="127000"/>
          </a:xfrm>
          <a:custGeom>
            <a:avLst/>
            <a:gdLst>
              <a:gd name="connsiteX0" fmla="*/ 0 w 1787236"/>
              <a:gd name="connsiteY0" fmla="*/ 13855 h 127000"/>
              <a:gd name="connsiteX1" fmla="*/ 706581 w 1787236"/>
              <a:gd name="connsiteY1" fmla="*/ 124691 h 127000"/>
              <a:gd name="connsiteX2" fmla="*/ 1787236 w 1787236"/>
              <a:gd name="connsiteY2" fmla="*/ 0 h 127000"/>
            </a:gdLst>
            <a:ahLst/>
            <a:cxnLst>
              <a:cxn ang="0">
                <a:pos x="connsiteX0" y="connsiteY0"/>
              </a:cxn>
              <a:cxn ang="0">
                <a:pos x="connsiteX1" y="connsiteY1"/>
              </a:cxn>
              <a:cxn ang="0">
                <a:pos x="connsiteX2" y="connsiteY2"/>
              </a:cxn>
            </a:cxnLst>
            <a:rect l="l" t="t" r="r" b="b"/>
            <a:pathLst>
              <a:path w="1787236" h="127000">
                <a:moveTo>
                  <a:pt x="0" y="13855"/>
                </a:moveTo>
                <a:cubicBezTo>
                  <a:pt x="204354" y="70427"/>
                  <a:pt x="408708" y="127000"/>
                  <a:pt x="706581" y="124691"/>
                </a:cubicBezTo>
                <a:cubicBezTo>
                  <a:pt x="1004454" y="122382"/>
                  <a:pt x="1395845" y="61191"/>
                  <a:pt x="1787236" y="0"/>
                </a:cubicBezTo>
              </a:path>
            </a:pathLst>
          </a:custGeom>
          <a:no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47" name="Title 46"/>
          <p:cNvSpPr>
            <a:spLocks noGrp="1"/>
          </p:cNvSpPr>
          <p:nvPr>
            <p:ph type="title"/>
          </p:nvPr>
        </p:nvSpPr>
        <p:spPr/>
        <p:txBody>
          <a:bodyPr/>
          <a:lstStyle/>
          <a:p>
            <a:r>
              <a:rPr lang="en-US" dirty="0" smtClean="0"/>
              <a:t>Asynchronous</a:t>
            </a:r>
            <a:endParaRPr lang="en-US" dirty="0"/>
          </a:p>
        </p:txBody>
      </p:sp>
    </p:spTree>
    <p:extLst>
      <p:ext uri="{BB962C8B-B14F-4D97-AF65-F5344CB8AC3E}">
        <p14:creationId xmlns:p14="http://schemas.microsoft.com/office/powerpoint/2010/main" val="344402028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a:grpSpLocks/>
          </p:cNvGrpSpPr>
          <p:nvPr/>
        </p:nvGrpSpPr>
        <p:grpSpPr bwMode="auto">
          <a:xfrm>
            <a:off x="1214582" y="3200092"/>
            <a:ext cx="1447800" cy="1295400"/>
            <a:chOff x="3168" y="1824"/>
            <a:chExt cx="912" cy="816"/>
          </a:xfrm>
        </p:grpSpPr>
        <p:sp>
          <p:nvSpPr>
            <p:cNvPr id="9"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3"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4"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5"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6"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7"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7" name="Freeform 6"/>
          <p:cNvSpPr/>
          <p:nvPr/>
        </p:nvSpPr>
        <p:spPr bwMode="auto">
          <a:xfrm>
            <a:off x="3477491" y="3082617"/>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grpSp>
        <p:nvGrpSpPr>
          <p:cNvPr id="3" name="Group 17"/>
          <p:cNvGrpSpPr>
            <a:grpSpLocks/>
          </p:cNvGrpSpPr>
          <p:nvPr/>
        </p:nvGrpSpPr>
        <p:grpSpPr bwMode="auto">
          <a:xfrm>
            <a:off x="1366982" y="4807239"/>
            <a:ext cx="1447800" cy="1295400"/>
            <a:chOff x="3168" y="1824"/>
            <a:chExt cx="912" cy="816"/>
          </a:xfrm>
        </p:grpSpPr>
        <p:sp>
          <p:nvSpPr>
            <p:cNvPr id="20" name="Freeform 18"/>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1" name="Freeform 19"/>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2" name="Freeform 20"/>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3" name="Freeform 21"/>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2"/>
            </a:solidFill>
            <a:ln w="38100">
              <a:solidFill>
                <a:schemeClr val="tx1"/>
              </a:solidFill>
              <a:round/>
              <a:headEnd/>
              <a:tailEnd/>
            </a:ln>
          </p:spPr>
          <p:txBody>
            <a:bodyPr wrap="none" anchor="ctr"/>
            <a:lstStyle/>
            <a:p>
              <a:endParaRPr lang="en-US"/>
            </a:p>
          </p:txBody>
        </p:sp>
        <p:sp>
          <p:nvSpPr>
            <p:cNvPr id="24" name="Freeform 22"/>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2"/>
            </a:solidFill>
            <a:ln w="38100">
              <a:solidFill>
                <a:schemeClr val="tx1"/>
              </a:solidFill>
              <a:round/>
              <a:headEnd/>
              <a:tailEnd/>
            </a:ln>
          </p:spPr>
          <p:txBody>
            <a:bodyPr wrap="none" anchor="ctr"/>
            <a:lstStyle/>
            <a:p>
              <a:endParaRPr lang="en-US"/>
            </a:p>
          </p:txBody>
        </p:sp>
        <p:sp>
          <p:nvSpPr>
            <p:cNvPr id="25" name="Freeform 23"/>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2"/>
            </a:solidFill>
            <a:ln w="38100">
              <a:solidFill>
                <a:schemeClr val="tx1"/>
              </a:solidFill>
              <a:round/>
              <a:headEnd/>
              <a:tailEnd/>
            </a:ln>
          </p:spPr>
          <p:txBody>
            <a:bodyPr wrap="none" anchor="ctr"/>
            <a:lstStyle/>
            <a:p>
              <a:endParaRPr lang="en-US"/>
            </a:p>
          </p:txBody>
        </p:sp>
        <p:sp>
          <p:nvSpPr>
            <p:cNvPr id="26" name="Freeform 24"/>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27" name="Freeform 25"/>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28" name="Freeform 26"/>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4" name="Group 31"/>
          <p:cNvGrpSpPr/>
          <p:nvPr/>
        </p:nvGrpSpPr>
        <p:grpSpPr>
          <a:xfrm>
            <a:off x="3505199" y="4468091"/>
            <a:ext cx="2826327" cy="1533236"/>
            <a:chOff x="3463637" y="2320636"/>
            <a:chExt cx="2826327" cy="1533236"/>
          </a:xfrm>
        </p:grpSpPr>
        <p:sp>
          <p:nvSpPr>
            <p:cNvPr id="33" name="Freeform 32"/>
            <p:cNvSpPr/>
            <p:nvPr/>
          </p:nvSpPr>
          <p:spPr bwMode="auto">
            <a:xfrm>
              <a:off x="3463637" y="2417618"/>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3366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34" name="Freeform 33"/>
            <p:cNvSpPr/>
            <p:nvPr/>
          </p:nvSpPr>
          <p:spPr bwMode="auto">
            <a:xfrm>
              <a:off x="4862946" y="2320636"/>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3366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grpSp>
      <p:sp>
        <p:nvSpPr>
          <p:cNvPr id="30" name="Freeform 29"/>
          <p:cNvSpPr/>
          <p:nvPr/>
        </p:nvSpPr>
        <p:spPr bwMode="auto">
          <a:xfrm>
            <a:off x="4904509" y="3699144"/>
            <a:ext cx="2161309" cy="163945"/>
          </a:xfrm>
          <a:custGeom>
            <a:avLst/>
            <a:gdLst>
              <a:gd name="connsiteX0" fmla="*/ 0 w 2161309"/>
              <a:gd name="connsiteY0" fmla="*/ 69273 h 163945"/>
              <a:gd name="connsiteX1" fmla="*/ 845127 w 2161309"/>
              <a:gd name="connsiteY1" fmla="*/ 152400 h 163945"/>
              <a:gd name="connsiteX2" fmla="*/ 2161309 w 2161309"/>
              <a:gd name="connsiteY2" fmla="*/ 0 h 163945"/>
              <a:gd name="connsiteX3" fmla="*/ 2161309 w 2161309"/>
              <a:gd name="connsiteY3" fmla="*/ 0 h 163945"/>
              <a:gd name="connsiteX4" fmla="*/ 2133600 w 2161309"/>
              <a:gd name="connsiteY4" fmla="*/ 13855 h 163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309" h="163945">
                <a:moveTo>
                  <a:pt x="0" y="69273"/>
                </a:moveTo>
                <a:cubicBezTo>
                  <a:pt x="242454" y="116609"/>
                  <a:pt x="484909" y="163945"/>
                  <a:pt x="845127" y="152400"/>
                </a:cubicBezTo>
                <a:cubicBezTo>
                  <a:pt x="1205345" y="140855"/>
                  <a:pt x="2161309" y="0"/>
                  <a:pt x="2161309" y="0"/>
                </a:cubicBezTo>
                <a:lnTo>
                  <a:pt x="2161309" y="0"/>
                </a:lnTo>
                <a:lnTo>
                  <a:pt x="2133600" y="13855"/>
                </a:lnTo>
              </a:path>
            </a:pathLst>
          </a:cu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42" name="Freeform 41"/>
          <p:cNvSpPr/>
          <p:nvPr/>
        </p:nvSpPr>
        <p:spPr bwMode="auto">
          <a:xfrm>
            <a:off x="3477492" y="1597892"/>
            <a:ext cx="1427018" cy="1436254"/>
          </a:xfrm>
          <a:custGeom>
            <a:avLst/>
            <a:gdLst>
              <a:gd name="connsiteX0" fmla="*/ 0 w 1427018"/>
              <a:gd name="connsiteY0" fmla="*/ 768927 h 1436254"/>
              <a:gd name="connsiteX1" fmla="*/ 498764 w 1427018"/>
              <a:gd name="connsiteY1" fmla="*/ 755072 h 1436254"/>
              <a:gd name="connsiteX2" fmla="*/ 581891 w 1427018"/>
              <a:gd name="connsiteY2" fmla="*/ 533399 h 1436254"/>
              <a:gd name="connsiteX3" fmla="*/ 665018 w 1427018"/>
              <a:gd name="connsiteY3" fmla="*/ 1212272 h 1436254"/>
              <a:gd name="connsiteX4" fmla="*/ 734291 w 1427018"/>
              <a:gd name="connsiteY4" fmla="*/ 103908 h 1436254"/>
              <a:gd name="connsiteX5" fmla="*/ 789709 w 1427018"/>
              <a:gd name="connsiteY5" fmla="*/ 879763 h 1436254"/>
              <a:gd name="connsiteX6" fmla="*/ 858982 w 1427018"/>
              <a:gd name="connsiteY6" fmla="*/ 658090 h 1436254"/>
              <a:gd name="connsiteX7" fmla="*/ 858982 w 1427018"/>
              <a:gd name="connsiteY7" fmla="*/ 1336963 h 1436254"/>
              <a:gd name="connsiteX8" fmla="*/ 997527 w 1427018"/>
              <a:gd name="connsiteY8" fmla="*/ 62345 h 1436254"/>
              <a:gd name="connsiteX9" fmla="*/ 1052946 w 1427018"/>
              <a:gd name="connsiteY9" fmla="*/ 962890 h 1436254"/>
              <a:gd name="connsiteX10" fmla="*/ 1080655 w 1427018"/>
              <a:gd name="connsiteY10" fmla="*/ 671945 h 1436254"/>
              <a:gd name="connsiteX11" fmla="*/ 1427018 w 1427018"/>
              <a:gd name="connsiteY11" fmla="*/ 685799 h 143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7018" h="1436254">
                <a:moveTo>
                  <a:pt x="0" y="768927"/>
                </a:moveTo>
                <a:cubicBezTo>
                  <a:pt x="200891" y="781627"/>
                  <a:pt x="401782" y="794327"/>
                  <a:pt x="498764" y="755072"/>
                </a:cubicBezTo>
                <a:cubicBezTo>
                  <a:pt x="595746" y="715817"/>
                  <a:pt x="554182" y="457199"/>
                  <a:pt x="581891" y="533399"/>
                </a:cubicBezTo>
                <a:cubicBezTo>
                  <a:pt x="609600" y="609599"/>
                  <a:pt x="639618" y="1283854"/>
                  <a:pt x="665018" y="1212272"/>
                </a:cubicBezTo>
                <a:cubicBezTo>
                  <a:pt x="690418" y="1140690"/>
                  <a:pt x="713509" y="159326"/>
                  <a:pt x="734291" y="103908"/>
                </a:cubicBezTo>
                <a:cubicBezTo>
                  <a:pt x="755073" y="48490"/>
                  <a:pt x="768927" y="787400"/>
                  <a:pt x="789709" y="879763"/>
                </a:cubicBezTo>
                <a:cubicBezTo>
                  <a:pt x="810491" y="972126"/>
                  <a:pt x="847437" y="581890"/>
                  <a:pt x="858982" y="658090"/>
                </a:cubicBezTo>
                <a:cubicBezTo>
                  <a:pt x="870528" y="734290"/>
                  <a:pt x="835891" y="1436254"/>
                  <a:pt x="858982" y="1336963"/>
                </a:cubicBezTo>
                <a:cubicBezTo>
                  <a:pt x="882073" y="1237672"/>
                  <a:pt x="965200" y="124690"/>
                  <a:pt x="997527" y="62345"/>
                </a:cubicBezTo>
                <a:cubicBezTo>
                  <a:pt x="1029854" y="0"/>
                  <a:pt x="1039091" y="861290"/>
                  <a:pt x="1052946" y="962890"/>
                </a:cubicBezTo>
                <a:cubicBezTo>
                  <a:pt x="1066801" y="1064490"/>
                  <a:pt x="1018310" y="718127"/>
                  <a:pt x="1080655" y="671945"/>
                </a:cubicBezTo>
                <a:cubicBezTo>
                  <a:pt x="1143000" y="625763"/>
                  <a:pt x="1285009" y="655781"/>
                  <a:pt x="1427018" y="685799"/>
                </a:cubicBezTo>
              </a:path>
            </a:pathLst>
          </a:custGeom>
          <a:no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44" name="Freeform 43"/>
          <p:cNvSpPr/>
          <p:nvPr/>
        </p:nvSpPr>
        <p:spPr bwMode="auto">
          <a:xfrm>
            <a:off x="4904510" y="2214419"/>
            <a:ext cx="2161309" cy="163945"/>
          </a:xfrm>
          <a:custGeom>
            <a:avLst/>
            <a:gdLst>
              <a:gd name="connsiteX0" fmla="*/ 0 w 2161309"/>
              <a:gd name="connsiteY0" fmla="*/ 69273 h 163945"/>
              <a:gd name="connsiteX1" fmla="*/ 845127 w 2161309"/>
              <a:gd name="connsiteY1" fmla="*/ 152400 h 163945"/>
              <a:gd name="connsiteX2" fmla="*/ 2161309 w 2161309"/>
              <a:gd name="connsiteY2" fmla="*/ 0 h 163945"/>
              <a:gd name="connsiteX3" fmla="*/ 2161309 w 2161309"/>
              <a:gd name="connsiteY3" fmla="*/ 0 h 163945"/>
              <a:gd name="connsiteX4" fmla="*/ 2133600 w 2161309"/>
              <a:gd name="connsiteY4" fmla="*/ 13855 h 163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309" h="163945">
                <a:moveTo>
                  <a:pt x="0" y="69273"/>
                </a:moveTo>
                <a:cubicBezTo>
                  <a:pt x="242454" y="116609"/>
                  <a:pt x="484909" y="163945"/>
                  <a:pt x="845127" y="152400"/>
                </a:cubicBezTo>
                <a:cubicBezTo>
                  <a:pt x="1205345" y="140855"/>
                  <a:pt x="2161309" y="0"/>
                  <a:pt x="2161309" y="0"/>
                </a:cubicBezTo>
                <a:lnTo>
                  <a:pt x="2161309" y="0"/>
                </a:lnTo>
                <a:lnTo>
                  <a:pt x="2133600" y="13855"/>
                </a:lnTo>
              </a:path>
            </a:pathLst>
          </a:custGeom>
          <a:no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grpSp>
        <p:nvGrpSpPr>
          <p:cNvPr id="5" name="Group 38"/>
          <p:cNvGrpSpPr>
            <a:grpSpLocks/>
          </p:cNvGrpSpPr>
          <p:nvPr/>
        </p:nvGrpSpPr>
        <p:grpSpPr bwMode="auto">
          <a:xfrm>
            <a:off x="1195070" y="1957039"/>
            <a:ext cx="1510613" cy="909078"/>
            <a:chOff x="1295" y="669"/>
            <a:chExt cx="1115" cy="671"/>
          </a:xfrm>
        </p:grpSpPr>
        <p:sp>
          <p:nvSpPr>
            <p:cNvPr id="46" name="Freeform 39"/>
            <p:cNvSpPr>
              <a:spLocks/>
            </p:cNvSpPr>
            <p:nvPr/>
          </p:nvSpPr>
          <p:spPr bwMode="auto">
            <a:xfrm>
              <a:off x="1344" y="720"/>
              <a:ext cx="912" cy="480"/>
            </a:xfrm>
            <a:custGeom>
              <a:avLst/>
              <a:gdLst>
                <a:gd name="T0" fmla="*/ 0 w 912"/>
                <a:gd name="T1" fmla="*/ 0 h 624"/>
                <a:gd name="T2" fmla="*/ 384 w 912"/>
                <a:gd name="T3" fmla="*/ 480 h 624"/>
                <a:gd name="T4" fmla="*/ 912 w 912"/>
                <a:gd name="T5" fmla="*/ 480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tx1"/>
              </a:solidFill>
              <a:round/>
              <a:headEnd/>
              <a:tailEnd/>
            </a:ln>
          </p:spPr>
          <p:txBody>
            <a:bodyPr wrap="none" anchor="ctr"/>
            <a:lstStyle/>
            <a:p>
              <a:endParaRPr lang="en-US"/>
            </a:p>
          </p:txBody>
        </p:sp>
        <p:sp>
          <p:nvSpPr>
            <p:cNvPr id="47" name="Rectangle 40"/>
            <p:cNvSpPr>
              <a:spLocks noChangeArrowheads="1"/>
            </p:cNvSpPr>
            <p:nvPr/>
          </p:nvSpPr>
          <p:spPr bwMode="auto">
            <a:xfrm>
              <a:off x="1728" y="1200"/>
              <a:ext cx="530" cy="140"/>
            </a:xfrm>
            <a:prstGeom prst="rect">
              <a:avLst/>
            </a:prstGeom>
            <a:solidFill>
              <a:srgbClr val="DDDDDD"/>
            </a:solidFill>
            <a:ln w="38100" algn="ctr">
              <a:solidFill>
                <a:schemeClr val="tx1"/>
              </a:solidFill>
              <a:miter lim="800000"/>
              <a:headEnd/>
              <a:tailEnd/>
            </a:ln>
          </p:spPr>
          <p:txBody>
            <a:bodyPr wrap="none" anchor="ctr"/>
            <a:lstStyle/>
            <a:p>
              <a:endParaRPr lang="en-US"/>
            </a:p>
          </p:txBody>
        </p:sp>
        <p:sp>
          <p:nvSpPr>
            <p:cNvPr id="48" name="Freeform 41"/>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tx1"/>
              </a:solidFill>
              <a:round/>
              <a:headEnd/>
              <a:tailEnd/>
            </a:ln>
          </p:spPr>
          <p:txBody>
            <a:bodyPr wrap="none" anchor="ctr"/>
            <a:lstStyle/>
            <a:p>
              <a:endParaRPr lang="en-US"/>
            </a:p>
          </p:txBody>
        </p:sp>
        <p:sp>
          <p:nvSpPr>
            <p:cNvPr id="49" name="Freeform 42"/>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tx1"/>
              </a:solidFill>
              <a:round/>
              <a:headEnd/>
              <a:tailEnd/>
            </a:ln>
          </p:spPr>
          <p:txBody>
            <a:bodyPr wrap="none" anchor="ctr"/>
            <a:lstStyle/>
            <a:p>
              <a:endParaRPr lang="en-US"/>
            </a:p>
          </p:txBody>
        </p:sp>
        <p:sp>
          <p:nvSpPr>
            <p:cNvPr id="50" name="Freeform 43"/>
            <p:cNvSpPr>
              <a:spLocks/>
            </p:cNvSpPr>
            <p:nvPr/>
          </p:nvSpPr>
          <p:spPr bwMode="auto">
            <a:xfrm>
              <a:off x="1309" y="789"/>
              <a:ext cx="419" cy="245"/>
            </a:xfrm>
            <a:custGeom>
              <a:avLst/>
              <a:gdLst>
                <a:gd name="T0" fmla="*/ 264 w 537"/>
                <a:gd name="T1" fmla="*/ 176 h 359"/>
                <a:gd name="T2" fmla="*/ 269 w 537"/>
                <a:gd name="T3" fmla="*/ 229 h 359"/>
                <a:gd name="T4" fmla="*/ 128 w 537"/>
                <a:gd name="T5" fmla="*/ 245 h 359"/>
                <a:gd name="T6" fmla="*/ 0 w 537"/>
                <a:gd name="T7" fmla="*/ 120 h 359"/>
                <a:gd name="T8" fmla="*/ 219 w 537"/>
                <a:gd name="T9" fmla="*/ 0 h 359"/>
                <a:gd name="T10" fmla="*/ 419 w 537"/>
                <a:gd name="T11" fmla="*/ 83 h 359"/>
                <a:gd name="T12" fmla="*/ 394 w 537"/>
                <a:gd name="T13" fmla="*/ 104 h 359"/>
                <a:gd name="T14" fmla="*/ 214 w 537"/>
                <a:gd name="T15" fmla="*/ 51 h 359"/>
                <a:gd name="T16" fmla="*/ 71 w 537"/>
                <a:gd name="T17" fmla="*/ 120 h 359"/>
                <a:gd name="T18" fmla="*/ 157 w 537"/>
                <a:gd name="T19" fmla="*/ 207 h 359"/>
                <a:gd name="T20" fmla="*/ 264 w 537"/>
                <a:gd name="T21" fmla="*/ 176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tx1"/>
              </a:solidFill>
              <a:round/>
              <a:headEnd/>
              <a:tailEnd/>
            </a:ln>
          </p:spPr>
          <p:txBody>
            <a:bodyPr wrap="none" anchor="ctr"/>
            <a:lstStyle/>
            <a:p>
              <a:endParaRPr lang="en-US"/>
            </a:p>
          </p:txBody>
        </p:sp>
        <p:sp>
          <p:nvSpPr>
            <p:cNvPr id="51" name="Freeform 44"/>
            <p:cNvSpPr>
              <a:spLocks/>
            </p:cNvSpPr>
            <p:nvPr/>
          </p:nvSpPr>
          <p:spPr bwMode="auto">
            <a:xfrm>
              <a:off x="1295" y="672"/>
              <a:ext cx="320" cy="240"/>
            </a:xfrm>
            <a:custGeom>
              <a:avLst/>
              <a:gdLst>
                <a:gd name="T0" fmla="*/ 201 w 537"/>
                <a:gd name="T1" fmla="*/ 172 h 359"/>
                <a:gd name="T2" fmla="*/ 206 w 537"/>
                <a:gd name="T3" fmla="*/ 225 h 359"/>
                <a:gd name="T4" fmla="*/ 98 w 537"/>
                <a:gd name="T5" fmla="*/ 240 h 359"/>
                <a:gd name="T6" fmla="*/ 0 w 537"/>
                <a:gd name="T7" fmla="*/ 118 h 359"/>
                <a:gd name="T8" fmla="*/ 167 w 537"/>
                <a:gd name="T9" fmla="*/ 0 h 359"/>
                <a:gd name="T10" fmla="*/ 320 w 537"/>
                <a:gd name="T11" fmla="*/ 82 h 359"/>
                <a:gd name="T12" fmla="*/ 301 w 537"/>
                <a:gd name="T13" fmla="*/ 102 h 359"/>
                <a:gd name="T14" fmla="*/ 163 w 537"/>
                <a:gd name="T15" fmla="*/ 50 h 359"/>
                <a:gd name="T16" fmla="*/ 54 w 537"/>
                <a:gd name="T17" fmla="*/ 118 h 359"/>
                <a:gd name="T18" fmla="*/ 120 w 537"/>
                <a:gd name="T19" fmla="*/ 203 h 359"/>
                <a:gd name="T20" fmla="*/ 201 w 537"/>
                <a:gd name="T21" fmla="*/ 172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tx1"/>
              </a:solidFill>
              <a:round/>
              <a:headEnd/>
              <a:tailEnd/>
            </a:ln>
          </p:spPr>
          <p:txBody>
            <a:bodyPr wrap="none" anchor="ctr"/>
            <a:lstStyle/>
            <a:p>
              <a:endParaRPr lang="en-US"/>
            </a:p>
          </p:txBody>
        </p:sp>
        <p:sp>
          <p:nvSpPr>
            <p:cNvPr id="52" name="Freeform 45"/>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tx1"/>
              </a:solidFill>
              <a:round/>
              <a:headEnd/>
              <a:tailEnd/>
            </a:ln>
          </p:spPr>
          <p:txBody>
            <a:bodyPr wrap="none" anchor="ctr"/>
            <a:lstStyle/>
            <a:p>
              <a:endParaRPr lang="en-US"/>
            </a:p>
          </p:txBody>
        </p:sp>
        <p:sp>
          <p:nvSpPr>
            <p:cNvPr id="53" name="Freeform 46"/>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tx1"/>
              </a:solidFill>
              <a:round/>
              <a:headEnd/>
              <a:tailEnd/>
            </a:ln>
          </p:spPr>
          <p:txBody>
            <a:bodyPr wrap="none" anchor="ctr"/>
            <a:lstStyle/>
            <a:p>
              <a:endParaRPr lang="en-US"/>
            </a:p>
          </p:txBody>
        </p:sp>
        <p:sp>
          <p:nvSpPr>
            <p:cNvPr id="54" name="Freeform 47"/>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tx1"/>
              </a:solidFill>
              <a:round/>
              <a:headEnd/>
              <a:tailEnd/>
            </a:ln>
          </p:spPr>
          <p:txBody>
            <a:bodyPr wrap="none" anchor="ctr"/>
            <a:lstStyle/>
            <a:p>
              <a:endParaRPr lang="en-US"/>
            </a:p>
          </p:txBody>
        </p:sp>
      </p:grpSp>
      <p:sp>
        <p:nvSpPr>
          <p:cNvPr id="55" name="Freeform 54"/>
          <p:cNvSpPr/>
          <p:nvPr/>
        </p:nvSpPr>
        <p:spPr bwMode="auto">
          <a:xfrm>
            <a:off x="7093527" y="2216727"/>
            <a:ext cx="1066800" cy="13855"/>
          </a:xfrm>
          <a:custGeom>
            <a:avLst/>
            <a:gdLst>
              <a:gd name="connsiteX0" fmla="*/ 0 w 1066800"/>
              <a:gd name="connsiteY0" fmla="*/ 0 h 13855"/>
              <a:gd name="connsiteX1" fmla="*/ 1066800 w 1066800"/>
              <a:gd name="connsiteY1" fmla="*/ 13855 h 13855"/>
              <a:gd name="connsiteX2" fmla="*/ 1066800 w 1066800"/>
              <a:gd name="connsiteY2" fmla="*/ 13855 h 13855"/>
              <a:gd name="connsiteX3" fmla="*/ 1066800 w 1066800"/>
              <a:gd name="connsiteY3" fmla="*/ 13855 h 13855"/>
            </a:gdLst>
            <a:ahLst/>
            <a:cxnLst>
              <a:cxn ang="0">
                <a:pos x="connsiteX0" y="connsiteY0"/>
              </a:cxn>
              <a:cxn ang="0">
                <a:pos x="connsiteX1" y="connsiteY1"/>
              </a:cxn>
              <a:cxn ang="0">
                <a:pos x="connsiteX2" y="connsiteY2"/>
              </a:cxn>
              <a:cxn ang="0">
                <a:pos x="connsiteX3" y="connsiteY3"/>
              </a:cxn>
            </a:cxnLst>
            <a:rect l="l" t="t" r="r" b="b"/>
            <a:pathLst>
              <a:path w="1066800" h="13855">
                <a:moveTo>
                  <a:pt x="0" y="0"/>
                </a:moveTo>
                <a:lnTo>
                  <a:pt x="1066800" y="13855"/>
                </a:lnTo>
                <a:lnTo>
                  <a:pt x="1066800" y="13855"/>
                </a:lnTo>
                <a:lnTo>
                  <a:pt x="1066800" y="13855"/>
                </a:lnTo>
              </a:path>
            </a:pathLst>
          </a:custGeom>
          <a:no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56" name="Freeform 55"/>
          <p:cNvSpPr/>
          <p:nvPr/>
        </p:nvSpPr>
        <p:spPr bwMode="auto">
          <a:xfrm>
            <a:off x="7051963" y="3699164"/>
            <a:ext cx="1066800" cy="13855"/>
          </a:xfrm>
          <a:custGeom>
            <a:avLst/>
            <a:gdLst>
              <a:gd name="connsiteX0" fmla="*/ 0 w 1066800"/>
              <a:gd name="connsiteY0" fmla="*/ 0 h 13855"/>
              <a:gd name="connsiteX1" fmla="*/ 1066800 w 1066800"/>
              <a:gd name="connsiteY1" fmla="*/ 13855 h 13855"/>
              <a:gd name="connsiteX2" fmla="*/ 1066800 w 1066800"/>
              <a:gd name="connsiteY2" fmla="*/ 13855 h 13855"/>
              <a:gd name="connsiteX3" fmla="*/ 1066800 w 1066800"/>
              <a:gd name="connsiteY3" fmla="*/ 13855 h 13855"/>
            </a:gdLst>
            <a:ahLst/>
            <a:cxnLst>
              <a:cxn ang="0">
                <a:pos x="connsiteX0" y="connsiteY0"/>
              </a:cxn>
              <a:cxn ang="0">
                <a:pos x="connsiteX1" y="connsiteY1"/>
              </a:cxn>
              <a:cxn ang="0">
                <a:pos x="connsiteX2" y="connsiteY2"/>
              </a:cxn>
              <a:cxn ang="0">
                <a:pos x="connsiteX3" y="connsiteY3"/>
              </a:cxn>
            </a:cxnLst>
            <a:rect l="l" t="t" r="r" b="b"/>
            <a:pathLst>
              <a:path w="1066800" h="13855">
                <a:moveTo>
                  <a:pt x="0" y="0"/>
                </a:moveTo>
                <a:lnTo>
                  <a:pt x="1066800" y="13855"/>
                </a:lnTo>
                <a:lnTo>
                  <a:pt x="1066800" y="13855"/>
                </a:lnTo>
                <a:lnTo>
                  <a:pt x="1066800" y="13855"/>
                </a:lnTo>
              </a:path>
            </a:pathLst>
          </a:cu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2"/>
              </a:solidFill>
              <a:effectLst/>
              <a:latin typeface="Gill Sans MT" pitchFamily="-107" charset="-18"/>
            </a:endParaRPr>
          </a:p>
        </p:txBody>
      </p:sp>
      <p:sp>
        <p:nvSpPr>
          <p:cNvPr id="41" name="Title 40"/>
          <p:cNvSpPr>
            <a:spLocks noGrp="1"/>
          </p:cNvSpPr>
          <p:nvPr>
            <p:ph type="title"/>
          </p:nvPr>
        </p:nvSpPr>
        <p:spPr/>
        <p:txBody>
          <a:bodyPr/>
          <a:lstStyle/>
          <a:p>
            <a:r>
              <a:rPr lang="en-US" dirty="0" smtClean="0"/>
              <a:t>Asynchronous Failures</a:t>
            </a:r>
            <a:endParaRPr lang="en-US" dirty="0"/>
          </a:p>
        </p:txBody>
      </p:sp>
      <p:sp>
        <p:nvSpPr>
          <p:cNvPr id="43" name="Cloud Callout 42"/>
          <p:cNvSpPr/>
          <p:nvPr/>
        </p:nvSpPr>
        <p:spPr bwMode="auto">
          <a:xfrm>
            <a:off x="2673516" y="3957599"/>
            <a:ext cx="1191491" cy="734291"/>
          </a:xfrm>
          <a:prstGeom prst="cloudCallout">
            <a:avLst>
              <a:gd name="adj1" fmla="val -35949"/>
              <a:gd name="adj2" fmla="val 96463"/>
            </a:avLst>
          </a:prstGeom>
          <a:noFill/>
          <a:ln w="38100" cap="flat" cmpd="sng" algn="ctr">
            <a:solidFill>
              <a:srgbClr val="0000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C00000"/>
                </a:solidFill>
                <a:effectLst/>
                <a:latin typeface="Arial" pitchFamily="34" charset="0"/>
                <a:cs typeface="Arial" pitchFamily="34" charset="0"/>
              </a:rPr>
              <a:t>?</a:t>
            </a:r>
            <a:r>
              <a:rPr kumimoji="0" lang="en-US" sz="2800" b="0" i="0" u="none" strike="noStrike" cap="none" normalizeH="0" baseline="0" dirty="0" smtClean="0">
                <a:ln>
                  <a:noFill/>
                </a:ln>
                <a:solidFill>
                  <a:srgbClr val="FF0000"/>
                </a:solidFill>
                <a:effectLst/>
                <a:latin typeface="Arial" pitchFamily="34" charset="0"/>
                <a:cs typeface="Arial" pitchFamily="34" charset="0"/>
              </a:rPr>
              <a:t>?</a:t>
            </a:r>
          </a:p>
        </p:txBody>
      </p:sp>
      <p:sp>
        <p:nvSpPr>
          <p:cNvPr id="45" name="Text Box 122"/>
          <p:cNvSpPr txBox="1">
            <a:spLocks noChangeArrowheads="1"/>
          </p:cNvSpPr>
          <p:nvPr/>
        </p:nvSpPr>
        <p:spPr bwMode="auto">
          <a:xfrm>
            <a:off x="5284069" y="5490230"/>
            <a:ext cx="344517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detection impossible</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024477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blinds(horizontal)">
                                      <p:cBhvr>
                                        <p:cTn id="1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24</a:t>
            </a:fld>
            <a:endParaRPr lang="en-US"/>
          </a:p>
        </p:txBody>
      </p:sp>
      <p:sp>
        <p:nvSpPr>
          <p:cNvPr id="5" name="Text Box 122"/>
          <p:cNvSpPr txBox="1">
            <a:spLocks noChangeArrowheads="1"/>
          </p:cNvSpPr>
          <p:nvPr/>
        </p:nvSpPr>
        <p:spPr bwMode="auto">
          <a:xfrm>
            <a:off x="2592945" y="2548910"/>
            <a:ext cx="3461205"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i="1" dirty="0" smtClean="0">
                <a:solidFill>
                  <a:schemeClr val="tx1"/>
                </a:solidFill>
                <a:latin typeface="Arial" pitchFamily="34" charset="0"/>
                <a:cs typeface="Arial" pitchFamily="34" charset="0"/>
              </a:rPr>
              <a:t>C</a:t>
            </a:r>
            <a:r>
              <a:rPr lang="en-US" sz="4000" dirty="0" smtClean="0">
                <a:solidFill>
                  <a:schemeClr val="tx1"/>
                </a:solidFill>
                <a:latin typeface="Arial" pitchFamily="34" charset="0"/>
                <a:cs typeface="Arial" pitchFamily="34" charset="0"/>
              </a:rPr>
              <a:t> =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 </a:t>
            </a:r>
            <a:r>
              <a:rPr lang="en-US" sz="4000" i="1" dirty="0" err="1" smtClean="0">
                <a:solidFill>
                  <a:schemeClr val="tx1"/>
                </a:solidFill>
                <a:latin typeface="Arial"/>
                <a:cs typeface="Arial" pitchFamily="34" charset="0"/>
              </a:rPr>
              <a:t>s</a:t>
            </a:r>
            <a:r>
              <a:rPr lang="en-US" sz="4000" baseline="-25000" dirty="0" err="1" smtClean="0">
                <a:solidFill>
                  <a:schemeClr val="tx1"/>
                </a:solidFill>
                <a:latin typeface="Arial"/>
                <a:cs typeface="Arial" pitchFamily="34" charset="0"/>
              </a:rPr>
              <a:t>n</a:t>
            </a:r>
            <a:r>
              <a:rPr lang="en-US" sz="4000" dirty="0" smtClean="0">
                <a:solidFill>
                  <a:schemeClr val="tx1"/>
                </a:solidFill>
                <a:latin typeface="Arial" pitchFamily="34" charset="0"/>
                <a:cs typeface="Arial" pitchFamily="34" charset="0"/>
              </a:rPr>
              <a:t>}</a:t>
            </a:r>
          </a:p>
        </p:txBody>
      </p:sp>
      <p:sp>
        <p:nvSpPr>
          <p:cNvPr id="6" name="Right Brace 5"/>
          <p:cNvSpPr/>
          <p:nvPr/>
        </p:nvSpPr>
        <p:spPr bwMode="auto">
          <a:xfrm rot="5400000">
            <a:off x="4404360" y="2758073"/>
            <a:ext cx="640080" cy="1950720"/>
          </a:xfrm>
          <a:prstGeom prst="rightBrace">
            <a:avLst/>
          </a:prstGeom>
          <a:noFill/>
          <a:ln w="381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effectLst/>
              <a:latin typeface="Comic Sans MS" pitchFamily="66" charset="0"/>
            </a:endParaRPr>
          </a:p>
        </p:txBody>
      </p:sp>
      <p:sp>
        <p:nvSpPr>
          <p:cNvPr id="7" name="Text Box 122"/>
          <p:cNvSpPr txBox="1">
            <a:spLocks noChangeArrowheads="1"/>
          </p:cNvSpPr>
          <p:nvPr/>
        </p:nvSpPr>
        <p:spPr bwMode="auto">
          <a:xfrm>
            <a:off x="1473247" y="4210070"/>
            <a:ext cx="570060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set of </a:t>
            </a:r>
            <a:r>
              <a:rPr lang="en-US" sz="2800" i="1" dirty="0" smtClean="0">
                <a:solidFill>
                  <a:schemeClr val="tx1"/>
                </a:solidFill>
                <a:latin typeface="Arial" pitchFamily="34" charset="0"/>
                <a:cs typeface="Arial" pitchFamily="34" charset="0"/>
              </a:rPr>
              <a:t>simultaneous</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process states</a:t>
            </a:r>
            <a:endParaRPr lang="en-US" sz="2800" dirty="0" smtClean="0">
              <a:solidFill>
                <a:schemeClr val="tx1"/>
              </a:solidFill>
              <a:latin typeface="Arial" pitchFamily="34" charset="0"/>
              <a:cs typeface="Arial" pitchFamily="34" charset="0"/>
            </a:endParaRPr>
          </a:p>
        </p:txBody>
      </p:sp>
      <p:sp>
        <p:nvSpPr>
          <p:cNvPr id="9" name="Text Box 122"/>
          <p:cNvSpPr txBox="1">
            <a:spLocks noChangeArrowheads="1"/>
          </p:cNvSpPr>
          <p:nvPr/>
        </p:nvSpPr>
        <p:spPr bwMode="auto">
          <a:xfrm>
            <a:off x="1893271" y="4939060"/>
            <a:ext cx="334578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i="1" dirty="0" smtClean="0">
                <a:solidFill>
                  <a:schemeClr val="tx1"/>
                </a:solidFill>
                <a:latin typeface="Arial" pitchFamily="34" charset="0"/>
                <a:cs typeface="Arial" pitchFamily="34" charset="0"/>
              </a:rPr>
              <a:t>initial</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configurations</a:t>
            </a:r>
            <a:endParaRPr lang="en-US" sz="2800" dirty="0" smtClean="0">
              <a:solidFill>
                <a:schemeClr val="tx1"/>
              </a:solidFill>
              <a:latin typeface="Arial" pitchFamily="34" charset="0"/>
              <a:cs typeface="Arial" pitchFamily="34" charset="0"/>
            </a:endParaRPr>
          </a:p>
        </p:txBody>
      </p:sp>
      <p:sp>
        <p:nvSpPr>
          <p:cNvPr id="10" name="Text Box 122"/>
          <p:cNvSpPr txBox="1">
            <a:spLocks noChangeArrowheads="1"/>
          </p:cNvSpPr>
          <p:nvPr/>
        </p:nvSpPr>
        <p:spPr bwMode="auto">
          <a:xfrm>
            <a:off x="3131658" y="5405210"/>
            <a:ext cx="318548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i="1" dirty="0" smtClean="0">
                <a:solidFill>
                  <a:schemeClr val="tx1"/>
                </a:solidFill>
                <a:latin typeface="Arial" pitchFamily="34" charset="0"/>
                <a:cs typeface="Arial" pitchFamily="34" charset="0"/>
              </a:rPr>
              <a:t>final </a:t>
            </a:r>
            <a:r>
              <a:rPr lang="en-US" sz="2800" dirty="0" smtClean="0">
                <a:latin typeface="Arial" pitchFamily="34" charset="0"/>
                <a:cs typeface="Arial" pitchFamily="34" charset="0"/>
              </a:rPr>
              <a:t>configurations</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65464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Executions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25</a:t>
            </a:fld>
            <a:endParaRPr lang="en-US"/>
          </a:p>
        </p:txBody>
      </p:sp>
      <p:sp>
        <p:nvSpPr>
          <p:cNvPr id="5" name="Text Box 122"/>
          <p:cNvSpPr txBox="1">
            <a:spLocks noChangeArrowheads="1"/>
          </p:cNvSpPr>
          <p:nvPr/>
        </p:nvSpPr>
        <p:spPr bwMode="auto">
          <a:xfrm>
            <a:off x="1441005" y="3341390"/>
            <a:ext cx="5765103"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a:t>
            </a:r>
            <a:r>
              <a:rPr lang="en-US" sz="4000" i="1" dirty="0" err="1" smtClean="0">
                <a:solidFill>
                  <a:schemeClr val="tx1"/>
                </a:solidFill>
                <a:latin typeface="Arial"/>
                <a:cs typeface="Arial" pitchFamily="34" charset="0"/>
              </a:rPr>
              <a:t>S</a:t>
            </a:r>
            <a:r>
              <a:rPr lang="en-US" sz="4000" i="1" baseline="-25000" dirty="0" err="1" smtClean="0">
                <a:solidFill>
                  <a:schemeClr val="tx1"/>
                </a:solidFill>
                <a:latin typeface="Arial"/>
                <a:cs typeface="Arial" pitchFamily="34" charset="0"/>
              </a:rPr>
              <a:t>r</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C</a:t>
            </a:r>
            <a:r>
              <a:rPr lang="en-US" sz="4000" i="1" baseline="-25000" dirty="0" smtClean="0">
                <a:solidFill>
                  <a:schemeClr val="tx1"/>
                </a:solidFill>
                <a:latin typeface="Arial"/>
                <a:cs typeface="Arial" pitchFamily="34" charset="0"/>
              </a:rPr>
              <a:t>r</a:t>
            </a:r>
            <a:r>
              <a:rPr lang="en-US" sz="4000" baseline="-25000" dirty="0" smtClean="0">
                <a:solidFill>
                  <a:schemeClr val="tx1"/>
                </a:solidFill>
                <a:latin typeface="Arial"/>
                <a:cs typeface="Arial" pitchFamily="34" charset="0"/>
              </a:rPr>
              <a:t>+1</a:t>
            </a:r>
          </a:p>
        </p:txBody>
      </p:sp>
      <p:sp>
        <p:nvSpPr>
          <p:cNvPr id="8" name="Rounded Rectangular Callout 7"/>
          <p:cNvSpPr/>
          <p:nvPr/>
        </p:nvSpPr>
        <p:spPr bwMode="auto">
          <a:xfrm>
            <a:off x="1508760" y="3371870"/>
            <a:ext cx="777240" cy="880090"/>
          </a:xfrm>
          <a:prstGeom prst="wedgeRoundRectCallout">
            <a:avLst>
              <a:gd name="adj1" fmla="val -20833"/>
              <a:gd name="adj2" fmla="val 90206"/>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1" name="Text Box 122"/>
          <p:cNvSpPr txBox="1">
            <a:spLocks noChangeArrowheads="1"/>
          </p:cNvSpPr>
          <p:nvPr/>
        </p:nvSpPr>
        <p:spPr bwMode="auto">
          <a:xfrm>
            <a:off x="5370268" y="5091786"/>
            <a:ext cx="300595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final configuration</a:t>
            </a:r>
            <a:endParaRPr lang="en-US" sz="2800" dirty="0" smtClean="0">
              <a:solidFill>
                <a:schemeClr val="tx1"/>
              </a:solidFill>
              <a:latin typeface="Arial" pitchFamily="34" charset="0"/>
              <a:cs typeface="Arial" pitchFamily="34" charset="0"/>
            </a:endParaRPr>
          </a:p>
        </p:txBody>
      </p:sp>
      <p:sp>
        <p:nvSpPr>
          <p:cNvPr id="12" name="Rounded Rectangular Callout 11"/>
          <p:cNvSpPr/>
          <p:nvPr/>
        </p:nvSpPr>
        <p:spPr bwMode="auto">
          <a:xfrm>
            <a:off x="6126484" y="3371870"/>
            <a:ext cx="1079624" cy="880090"/>
          </a:xfrm>
          <a:prstGeom prst="wedgeRoundRectCallout">
            <a:avLst>
              <a:gd name="adj1" fmla="val -16598"/>
              <a:gd name="adj2" fmla="val 142155"/>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0" name="Text Box 122"/>
          <p:cNvSpPr txBox="1">
            <a:spLocks noChangeArrowheads="1"/>
          </p:cNvSpPr>
          <p:nvPr/>
        </p:nvSpPr>
        <p:spPr bwMode="auto">
          <a:xfrm>
            <a:off x="2190584" y="1671410"/>
            <a:ext cx="476284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processes that communicate</a:t>
            </a:r>
            <a:endParaRPr lang="en-US" sz="2800" dirty="0" smtClean="0">
              <a:solidFill>
                <a:schemeClr val="tx1"/>
              </a:solidFill>
              <a:latin typeface="Arial" pitchFamily="34" charset="0"/>
              <a:cs typeface="Arial" pitchFamily="34" charset="0"/>
            </a:endParaRPr>
          </a:p>
        </p:txBody>
      </p:sp>
      <p:sp>
        <p:nvSpPr>
          <p:cNvPr id="16" name="Rounded Rectangular Callout 15"/>
          <p:cNvSpPr/>
          <p:nvPr/>
        </p:nvSpPr>
        <p:spPr bwMode="auto">
          <a:xfrm>
            <a:off x="3934936" y="3322320"/>
            <a:ext cx="777240" cy="880090"/>
          </a:xfrm>
          <a:prstGeom prst="wedgeRoundRectCallout">
            <a:avLst>
              <a:gd name="adj1" fmla="val 28187"/>
              <a:gd name="adj2" fmla="val -174736"/>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7" name="Rounded Rectangular Callout 16"/>
          <p:cNvSpPr/>
          <p:nvPr/>
        </p:nvSpPr>
        <p:spPr bwMode="auto">
          <a:xfrm>
            <a:off x="5349244" y="3322320"/>
            <a:ext cx="777240" cy="880090"/>
          </a:xfrm>
          <a:prstGeom prst="wedgeRoundRectCallout">
            <a:avLst>
              <a:gd name="adj1" fmla="val 28187"/>
              <a:gd name="adj2" fmla="val -174736"/>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8" name="Rounded Rectangular Callout 17"/>
          <p:cNvSpPr/>
          <p:nvPr/>
        </p:nvSpPr>
        <p:spPr bwMode="auto">
          <a:xfrm>
            <a:off x="2382246" y="3322320"/>
            <a:ext cx="777240" cy="880090"/>
          </a:xfrm>
          <a:prstGeom prst="wedgeRoundRectCallout">
            <a:avLst>
              <a:gd name="adj1" fmla="val 28187"/>
              <a:gd name="adj2" fmla="val -174736"/>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20" name="Rounded Rectangular Callout 19"/>
          <p:cNvSpPr/>
          <p:nvPr/>
        </p:nvSpPr>
        <p:spPr bwMode="auto">
          <a:xfrm>
            <a:off x="3157696" y="3381702"/>
            <a:ext cx="777240" cy="880090"/>
          </a:xfrm>
          <a:prstGeom prst="wedgeRoundRectCallout">
            <a:avLst>
              <a:gd name="adj1" fmla="val 4657"/>
              <a:gd name="adj2" fmla="val 213153"/>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22" name="Text Box 122"/>
          <p:cNvSpPr txBox="1">
            <a:spLocks noChangeArrowheads="1"/>
          </p:cNvSpPr>
          <p:nvPr/>
        </p:nvSpPr>
        <p:spPr bwMode="auto">
          <a:xfrm>
            <a:off x="2252833" y="5756900"/>
            <a:ext cx="302518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next configuration</a:t>
            </a:r>
            <a:endParaRPr lang="en-US" sz="2800" dirty="0" smtClean="0">
              <a:solidFill>
                <a:schemeClr val="tx1"/>
              </a:solidFill>
              <a:latin typeface="Arial" pitchFamily="34" charset="0"/>
              <a:cs typeface="Arial" pitchFamily="34" charset="0"/>
            </a:endParaRPr>
          </a:p>
        </p:txBody>
      </p:sp>
      <p:sp>
        <p:nvSpPr>
          <p:cNvPr id="9" name="Text Box 122"/>
          <p:cNvSpPr txBox="1">
            <a:spLocks noChangeArrowheads="1"/>
          </p:cNvSpPr>
          <p:nvPr/>
        </p:nvSpPr>
        <p:spPr bwMode="auto">
          <a:xfrm>
            <a:off x="870519" y="4664740"/>
            <a:ext cx="316625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initial</a:t>
            </a:r>
            <a:r>
              <a:rPr lang="en-US" sz="28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configuration</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0453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0" grpId="0" animBg="1"/>
      <p:bldP spid="16" grpId="0" animBg="1"/>
      <p:bldP spid="17" grpId="0" animBg="1"/>
      <p:bldP spid="18" grpId="0" animBg="1"/>
      <p:bldP spid="20" grpId="0" animBg="1"/>
      <p:bldP spid="22"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Executions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26</a:t>
            </a:fld>
            <a:endParaRPr lang="en-US"/>
          </a:p>
        </p:txBody>
      </p:sp>
      <p:sp>
        <p:nvSpPr>
          <p:cNvPr id="5" name="Text Box 122"/>
          <p:cNvSpPr txBox="1">
            <a:spLocks noChangeArrowheads="1"/>
          </p:cNvSpPr>
          <p:nvPr/>
        </p:nvSpPr>
        <p:spPr bwMode="auto">
          <a:xfrm>
            <a:off x="1424475" y="3341390"/>
            <a:ext cx="5765103"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a:t>
            </a:r>
            <a:r>
              <a:rPr lang="en-US" sz="4000" i="1" dirty="0" smtClean="0">
                <a:solidFill>
                  <a:schemeClr val="bg1">
                    <a:lumMod val="75000"/>
                  </a:schemeClr>
                </a:solidFill>
                <a:latin typeface="Arial"/>
                <a:cs typeface="Arial" pitchFamily="34" charset="0"/>
              </a:rPr>
              <a:t>S</a:t>
            </a:r>
            <a:r>
              <a:rPr lang="en-US" sz="4000" baseline="-25000" dirty="0" smtClean="0">
                <a:solidFill>
                  <a:schemeClr val="bg1">
                    <a:lumMod val="75000"/>
                  </a:schemeClr>
                </a:solidFill>
                <a:latin typeface="Arial"/>
                <a:cs typeface="Arial" pitchFamily="34" charset="0"/>
              </a:rPr>
              <a:t>1</a:t>
            </a:r>
            <a:r>
              <a:rPr lang="en-US" sz="4000" dirty="0" smtClean="0">
                <a:solidFill>
                  <a:schemeClr val="bg1">
                    <a:lumMod val="75000"/>
                  </a:schemeClr>
                </a:solidFill>
                <a:latin typeface="Arial" pitchFamily="34" charset="0"/>
                <a:cs typeface="Arial" pitchFamily="34" charset="0"/>
              </a:rPr>
              <a:t>, …,</a:t>
            </a:r>
            <a:r>
              <a:rPr lang="en-US" sz="4000" i="1" dirty="0" err="1" smtClean="0">
                <a:solidFill>
                  <a:schemeClr val="bg1">
                    <a:lumMod val="75000"/>
                  </a:schemeClr>
                </a:solidFill>
                <a:latin typeface="Arial"/>
                <a:cs typeface="Arial" pitchFamily="34" charset="0"/>
              </a:rPr>
              <a:t>S</a:t>
            </a:r>
            <a:r>
              <a:rPr lang="en-US" sz="4000" i="1" baseline="-25000" dirty="0" err="1" smtClean="0">
                <a:solidFill>
                  <a:schemeClr val="bg1">
                    <a:lumMod val="75000"/>
                  </a:schemeClr>
                </a:solidFill>
                <a:latin typeface="Arial"/>
                <a:cs typeface="Arial" pitchFamily="34" charset="0"/>
              </a:rPr>
              <a:t>r</a:t>
            </a:r>
            <a:r>
              <a:rPr lang="en-US" sz="4000" dirty="0" smtClean="0">
                <a:solidFill>
                  <a:schemeClr val="bg1">
                    <a:lumMod val="75000"/>
                  </a:schemeClr>
                </a:solidFill>
                <a:latin typeface="Arial" pitchFamily="34" charset="0"/>
                <a:cs typeface="Arial" pitchFamily="34" charset="0"/>
              </a:rPr>
              <a:t>, </a:t>
            </a:r>
            <a:r>
              <a:rPr lang="en-US" sz="4000" i="1" dirty="0" smtClean="0">
                <a:solidFill>
                  <a:schemeClr val="bg1">
                    <a:lumMod val="75000"/>
                  </a:schemeClr>
                </a:solidFill>
                <a:latin typeface="Arial"/>
                <a:cs typeface="Arial" pitchFamily="34" charset="0"/>
              </a:rPr>
              <a:t>C</a:t>
            </a:r>
            <a:r>
              <a:rPr lang="en-US" sz="4000" i="1" baseline="-25000" dirty="0" smtClean="0">
                <a:solidFill>
                  <a:schemeClr val="bg1">
                    <a:lumMod val="75000"/>
                  </a:schemeClr>
                </a:solidFill>
                <a:latin typeface="Arial"/>
                <a:cs typeface="Arial" pitchFamily="34" charset="0"/>
              </a:rPr>
              <a:t>r</a:t>
            </a:r>
            <a:r>
              <a:rPr lang="en-US" sz="4000" baseline="-25000" dirty="0" smtClean="0">
                <a:solidFill>
                  <a:schemeClr val="bg1">
                    <a:lumMod val="75000"/>
                  </a:schemeClr>
                </a:solidFill>
                <a:latin typeface="Arial"/>
                <a:cs typeface="Arial" pitchFamily="34" charset="0"/>
              </a:rPr>
              <a:t>+1</a:t>
            </a:r>
          </a:p>
        </p:txBody>
      </p:sp>
      <p:sp>
        <p:nvSpPr>
          <p:cNvPr id="25" name="Text Box 122"/>
          <p:cNvSpPr txBox="1">
            <a:spLocks noChangeArrowheads="1"/>
          </p:cNvSpPr>
          <p:nvPr/>
        </p:nvSpPr>
        <p:spPr bwMode="auto">
          <a:xfrm>
            <a:off x="1424475" y="1624112"/>
            <a:ext cx="420339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triple is a </a:t>
            </a:r>
            <a:r>
              <a:rPr lang="en-US" sz="2800" i="1" dirty="0" smtClean="0">
                <a:solidFill>
                  <a:schemeClr val="tx1"/>
                </a:solidFill>
                <a:latin typeface="Arial" pitchFamily="34" charset="0"/>
                <a:cs typeface="Arial" pitchFamily="34" charset="0"/>
              </a:rPr>
              <a:t>concurrent step</a:t>
            </a:r>
          </a:p>
        </p:txBody>
      </p:sp>
      <p:sp>
        <p:nvSpPr>
          <p:cNvPr id="26" name="Rounded Rectangular Callout 25"/>
          <p:cNvSpPr/>
          <p:nvPr/>
        </p:nvSpPr>
        <p:spPr bwMode="auto">
          <a:xfrm>
            <a:off x="1261241" y="3200400"/>
            <a:ext cx="2522483" cy="1002010"/>
          </a:xfrm>
          <a:prstGeom prst="wedgeRoundRectCallout">
            <a:avLst>
              <a:gd name="adj1" fmla="val 28791"/>
              <a:gd name="adj2" fmla="val -158006"/>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27" name="Text Box 122"/>
          <p:cNvSpPr txBox="1">
            <a:spLocks noChangeArrowheads="1"/>
          </p:cNvSpPr>
          <p:nvPr/>
        </p:nvSpPr>
        <p:spPr bwMode="auto">
          <a:xfrm>
            <a:off x="756734" y="4472415"/>
            <a:ext cx="679224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Processes in </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0</a:t>
            </a:r>
            <a:r>
              <a:rPr lang="en-US" sz="2800" dirty="0" smtClean="0">
                <a:latin typeface="Arial" pitchFamily="34" charset="0"/>
                <a:cs typeface="Arial" pitchFamily="34" charset="0"/>
              </a:rPr>
              <a:t> said to </a:t>
            </a:r>
            <a:r>
              <a:rPr lang="en-US" sz="2800" i="1" dirty="0" smtClean="0">
                <a:solidFill>
                  <a:schemeClr val="tx1"/>
                </a:solidFill>
                <a:latin typeface="Arial" pitchFamily="34" charset="0"/>
                <a:cs typeface="Arial" pitchFamily="34" charset="0"/>
              </a:rPr>
              <a:t>participate</a:t>
            </a:r>
            <a:r>
              <a:rPr lang="en-US" sz="2800" dirty="0">
                <a:latin typeface="Arial" pitchFamily="34" charset="0"/>
                <a:cs typeface="Arial" pitchFamily="34" charset="0"/>
              </a:rPr>
              <a:t> </a:t>
            </a:r>
            <a:r>
              <a:rPr lang="en-US" sz="2800" dirty="0" smtClean="0">
                <a:latin typeface="Arial" pitchFamily="34" charset="0"/>
                <a:cs typeface="Arial" pitchFamily="34" charset="0"/>
              </a:rPr>
              <a:t>in step</a:t>
            </a:r>
            <a:endParaRPr lang="en-US" sz="2800" i="1" dirty="0" smtClean="0">
              <a:solidFill>
                <a:schemeClr val="tx1"/>
              </a:solidFill>
              <a:latin typeface="Arial" pitchFamily="34" charset="0"/>
              <a:cs typeface="Arial" pitchFamily="34" charset="0"/>
            </a:endParaRPr>
          </a:p>
        </p:txBody>
      </p:sp>
      <p:sp>
        <p:nvSpPr>
          <p:cNvPr id="28" name="Text Box 122"/>
          <p:cNvSpPr txBox="1">
            <a:spLocks noChangeArrowheads="1"/>
          </p:cNvSpPr>
          <p:nvPr/>
        </p:nvSpPr>
        <p:spPr bwMode="auto">
          <a:xfrm>
            <a:off x="1639913" y="4939143"/>
            <a:ext cx="729719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Only </a:t>
            </a:r>
            <a:r>
              <a:rPr lang="en-US" sz="2800" dirty="0" smtClean="0">
                <a:solidFill>
                  <a:schemeClr val="tx1"/>
                </a:solidFill>
                <a:latin typeface="Arial"/>
                <a:cs typeface="Arial" pitchFamily="34" charset="0"/>
              </a:rPr>
              <a:t>P</a:t>
            </a:r>
            <a:r>
              <a:rPr lang="en-US" sz="2800" baseline="-25000" dirty="0" smtClean="0">
                <a:solidFill>
                  <a:schemeClr val="tx1"/>
                </a:solidFill>
                <a:latin typeface="Arial"/>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2</a:t>
            </a:r>
            <a:r>
              <a:rPr lang="en-US" sz="2800" dirty="0" smtClean="0">
                <a:latin typeface="Arial" pitchFamily="34" charset="0"/>
                <a:cs typeface="Arial" pitchFamily="34" charset="0"/>
              </a:rPr>
              <a:t> </a:t>
            </a:r>
            <a:r>
              <a:rPr lang="en-US" sz="2800" i="1" dirty="0" smtClean="0">
                <a:solidFill>
                  <a:schemeClr val="tx1"/>
                </a:solidFill>
                <a:latin typeface="Arial"/>
                <a:cs typeface="Arial" pitchFamily="34" charset="0"/>
              </a:rPr>
              <a:t>S</a:t>
            </a:r>
            <a:r>
              <a:rPr lang="en-US" sz="2800" baseline="-25000" dirty="0" smtClean="0">
                <a:solidFill>
                  <a:schemeClr val="tx1"/>
                </a:solidFill>
                <a:latin typeface="Arial"/>
                <a:cs typeface="Arial" pitchFamily="34" charset="0"/>
              </a:rPr>
              <a:t>0</a:t>
            </a:r>
            <a:r>
              <a:rPr lang="en-US" sz="2800" dirty="0" smtClean="0">
                <a:latin typeface="Arial" pitchFamily="34" charset="0"/>
                <a:cs typeface="Arial" pitchFamily="34" charset="0"/>
              </a:rPr>
              <a:t> can change between </a:t>
            </a:r>
            <a:r>
              <a:rPr lang="en-US" sz="2800" i="1" dirty="0" smtClean="0">
                <a:solidFill>
                  <a:schemeClr val="tx1"/>
                </a:solidFill>
                <a:latin typeface="Arial"/>
                <a:cs typeface="Arial" pitchFamily="34" charset="0"/>
              </a:rPr>
              <a:t>C</a:t>
            </a:r>
            <a:r>
              <a:rPr lang="en-US" sz="2800" baseline="-25000" dirty="0" smtClean="0">
                <a:solidFill>
                  <a:schemeClr val="tx1"/>
                </a:solidFill>
                <a:latin typeface="Arial"/>
                <a:cs typeface="Arial" pitchFamily="34" charset="0"/>
              </a:rPr>
              <a:t>0</a:t>
            </a:r>
            <a:r>
              <a:rPr lang="en-US" sz="2800" dirty="0" smtClean="0">
                <a:latin typeface="Arial" pitchFamily="34" charset="0"/>
                <a:cs typeface="Arial" pitchFamily="34" charset="0"/>
              </a:rPr>
              <a:t> and </a:t>
            </a:r>
            <a:r>
              <a:rPr lang="en-US" sz="2800" i="1" dirty="0" smtClean="0">
                <a:solidFill>
                  <a:schemeClr val="tx1"/>
                </a:solidFill>
                <a:latin typeface="Arial"/>
                <a:cs typeface="Arial" pitchFamily="34" charset="0"/>
              </a:rPr>
              <a:t>C</a:t>
            </a:r>
            <a:r>
              <a:rPr lang="en-US" sz="2800" baseline="-25000" dirty="0" smtClean="0">
                <a:latin typeface="Arial"/>
                <a:cs typeface="Arial" pitchFamily="34" charset="0"/>
              </a:rPr>
              <a:t>1</a:t>
            </a:r>
            <a:endParaRPr lang="en-US" sz="2800" baseline="-25000" dirty="0" smtClean="0">
              <a:solidFill>
                <a:schemeClr val="tx1"/>
              </a:solidFill>
              <a:latin typeface="Arial"/>
              <a:cs typeface="Arial" pitchFamily="34" charset="0"/>
            </a:endParaRPr>
          </a:p>
        </p:txBody>
      </p:sp>
      <p:sp>
        <p:nvSpPr>
          <p:cNvPr id="29" name="Text Box 122"/>
          <p:cNvSpPr txBox="1">
            <a:spLocks noChangeArrowheads="1"/>
          </p:cNvSpPr>
          <p:nvPr/>
        </p:nvSpPr>
        <p:spPr bwMode="auto">
          <a:xfrm>
            <a:off x="2689443" y="5407846"/>
            <a:ext cx="614302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state change result of communication</a:t>
            </a:r>
            <a:endParaRPr lang="en-US" sz="2800" baseline="-25000" dirty="0" smtClean="0">
              <a:solidFill>
                <a:schemeClr val="tx1"/>
              </a:solidFill>
              <a:latin typeface="Arial"/>
              <a:cs typeface="Arial" pitchFamily="34" charset="0"/>
            </a:endParaRPr>
          </a:p>
        </p:txBody>
      </p:sp>
    </p:spTree>
    <p:extLst>
      <p:ext uri="{BB962C8B-B14F-4D97-AF65-F5344CB8AC3E}">
        <p14:creationId xmlns:p14="http://schemas.microsoft.com/office/powerpoint/2010/main" val="21319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Executions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27</a:t>
            </a:fld>
            <a:endParaRPr lang="en-US"/>
          </a:p>
        </p:txBody>
      </p:sp>
      <p:sp>
        <p:nvSpPr>
          <p:cNvPr id="19" name="Text Box 122"/>
          <p:cNvSpPr txBox="1">
            <a:spLocks noChangeArrowheads="1"/>
          </p:cNvSpPr>
          <p:nvPr/>
        </p:nvSpPr>
        <p:spPr bwMode="auto">
          <a:xfrm>
            <a:off x="1313868" y="1653613"/>
            <a:ext cx="944489"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i="1" dirty="0" smtClean="0">
                <a:solidFill>
                  <a:schemeClr val="tx1"/>
                </a:solidFill>
                <a:latin typeface="Arial" pitchFamily="34" charset="0"/>
                <a:cs typeface="Arial" pitchFamily="34" charset="0"/>
              </a:rPr>
              <a:t>finite</a:t>
            </a:r>
          </a:p>
        </p:txBody>
      </p:sp>
      <p:sp>
        <p:nvSpPr>
          <p:cNvPr id="5" name="Text Box 122"/>
          <p:cNvSpPr txBox="1">
            <a:spLocks noChangeArrowheads="1"/>
          </p:cNvSpPr>
          <p:nvPr/>
        </p:nvSpPr>
        <p:spPr bwMode="auto">
          <a:xfrm>
            <a:off x="1689448" y="2081338"/>
            <a:ext cx="5926623"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 </a:t>
            </a:r>
            <a:r>
              <a:rPr lang="en-US" sz="4000" i="1" dirty="0" err="1" smtClean="0">
                <a:solidFill>
                  <a:schemeClr val="tx1"/>
                </a:solidFill>
                <a:latin typeface="Arial"/>
                <a:cs typeface="Arial" pitchFamily="34" charset="0"/>
              </a:rPr>
              <a:t>S</a:t>
            </a:r>
            <a:r>
              <a:rPr lang="en-US" sz="4000" i="1" baseline="-25000" dirty="0" err="1" smtClean="0">
                <a:solidFill>
                  <a:schemeClr val="tx1"/>
                </a:solidFill>
                <a:latin typeface="Arial"/>
                <a:cs typeface="Arial" pitchFamily="34" charset="0"/>
              </a:rPr>
              <a:t>r</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C</a:t>
            </a:r>
            <a:r>
              <a:rPr lang="en-US" sz="4000" i="1" baseline="-25000" dirty="0" smtClean="0">
                <a:solidFill>
                  <a:schemeClr val="tx1"/>
                </a:solidFill>
                <a:latin typeface="Arial"/>
                <a:cs typeface="Arial" pitchFamily="34" charset="0"/>
              </a:rPr>
              <a:t>r</a:t>
            </a:r>
            <a:r>
              <a:rPr lang="en-US" sz="4000" baseline="-25000" dirty="0" smtClean="0">
                <a:solidFill>
                  <a:schemeClr val="tx1"/>
                </a:solidFill>
                <a:latin typeface="Arial"/>
                <a:cs typeface="Arial" pitchFamily="34" charset="0"/>
              </a:rPr>
              <a:t>+1</a:t>
            </a:r>
          </a:p>
        </p:txBody>
      </p:sp>
      <p:sp>
        <p:nvSpPr>
          <p:cNvPr id="12" name="Text Box 122"/>
          <p:cNvSpPr txBox="1">
            <a:spLocks noChangeArrowheads="1"/>
          </p:cNvSpPr>
          <p:nvPr/>
        </p:nvSpPr>
        <p:spPr bwMode="auto">
          <a:xfrm>
            <a:off x="1313868" y="3161847"/>
            <a:ext cx="1225015"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i="1" dirty="0" smtClean="0">
                <a:solidFill>
                  <a:schemeClr val="tx1"/>
                </a:solidFill>
                <a:latin typeface="Arial" pitchFamily="34" charset="0"/>
                <a:cs typeface="Arial" pitchFamily="34" charset="0"/>
              </a:rPr>
              <a:t>infinite</a:t>
            </a:r>
          </a:p>
        </p:txBody>
      </p:sp>
      <p:sp>
        <p:nvSpPr>
          <p:cNvPr id="13" name="Text Box 122"/>
          <p:cNvSpPr txBox="1">
            <a:spLocks noChangeArrowheads="1"/>
          </p:cNvSpPr>
          <p:nvPr/>
        </p:nvSpPr>
        <p:spPr bwMode="auto">
          <a:xfrm>
            <a:off x="1689448" y="3589572"/>
            <a:ext cx="4168128"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a:t>
            </a:r>
            <a:endParaRPr lang="en-US" sz="4000" baseline="-25000" dirty="0" smtClean="0">
              <a:solidFill>
                <a:schemeClr val="tx1"/>
              </a:solidFill>
              <a:latin typeface="Arial"/>
              <a:cs typeface="Arial" pitchFamily="34" charset="0"/>
            </a:endParaRPr>
          </a:p>
        </p:txBody>
      </p:sp>
      <p:sp>
        <p:nvSpPr>
          <p:cNvPr id="14" name="Text Box 122"/>
          <p:cNvSpPr txBox="1">
            <a:spLocks noChangeArrowheads="1"/>
          </p:cNvSpPr>
          <p:nvPr/>
        </p:nvSpPr>
        <p:spPr bwMode="auto">
          <a:xfrm>
            <a:off x="1313868" y="4533448"/>
            <a:ext cx="1165704"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i="1" dirty="0" smtClean="0">
                <a:solidFill>
                  <a:schemeClr val="tx1"/>
                </a:solidFill>
                <a:latin typeface="Arial" pitchFamily="34" charset="0"/>
                <a:cs typeface="Arial" pitchFamily="34" charset="0"/>
              </a:rPr>
              <a:t>partial</a:t>
            </a:r>
          </a:p>
        </p:txBody>
      </p:sp>
      <p:sp>
        <p:nvSpPr>
          <p:cNvPr id="15" name="Text Box 122"/>
          <p:cNvSpPr txBox="1">
            <a:spLocks noChangeArrowheads="1"/>
          </p:cNvSpPr>
          <p:nvPr/>
        </p:nvSpPr>
        <p:spPr bwMode="auto">
          <a:xfrm>
            <a:off x="1689448" y="4961173"/>
            <a:ext cx="5926623"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1</a:t>
            </a:r>
            <a:r>
              <a:rPr lang="en-US" sz="4000" dirty="0" smtClean="0">
                <a:solidFill>
                  <a:schemeClr val="bg1">
                    <a:lumMod val="75000"/>
                  </a:schemeClr>
                </a:solidFill>
                <a:latin typeface="Arial" pitchFamily="34" charset="0"/>
                <a:cs typeface="Arial" pitchFamily="34" charset="0"/>
              </a:rPr>
              <a:t>, …, </a:t>
            </a:r>
            <a:r>
              <a:rPr lang="en-US" sz="4000" i="1" dirty="0" err="1" smtClean="0">
                <a:solidFill>
                  <a:schemeClr val="bg1">
                    <a:lumMod val="75000"/>
                  </a:schemeClr>
                </a:solidFill>
                <a:latin typeface="Arial"/>
                <a:cs typeface="Arial" pitchFamily="34" charset="0"/>
              </a:rPr>
              <a:t>S</a:t>
            </a:r>
            <a:r>
              <a:rPr lang="en-US" sz="4000" i="1" baseline="-25000" dirty="0" err="1" smtClean="0">
                <a:solidFill>
                  <a:schemeClr val="bg1">
                    <a:lumMod val="75000"/>
                  </a:schemeClr>
                </a:solidFill>
                <a:latin typeface="Arial"/>
                <a:cs typeface="Arial" pitchFamily="34" charset="0"/>
              </a:rPr>
              <a:t>r</a:t>
            </a:r>
            <a:r>
              <a:rPr lang="en-US" sz="4000" dirty="0" smtClean="0">
                <a:solidFill>
                  <a:schemeClr val="bg1">
                    <a:lumMod val="75000"/>
                  </a:schemeClr>
                </a:solidFill>
                <a:latin typeface="Arial" pitchFamily="34" charset="0"/>
                <a:cs typeface="Arial" pitchFamily="34" charset="0"/>
              </a:rPr>
              <a:t>, </a:t>
            </a:r>
            <a:r>
              <a:rPr lang="en-US" sz="4000" i="1" dirty="0" smtClean="0">
                <a:solidFill>
                  <a:schemeClr val="bg1">
                    <a:lumMod val="75000"/>
                  </a:schemeClr>
                </a:solidFill>
                <a:latin typeface="Arial"/>
                <a:cs typeface="Arial" pitchFamily="34" charset="0"/>
              </a:rPr>
              <a:t>C</a:t>
            </a:r>
            <a:r>
              <a:rPr lang="en-US" sz="4000" i="1" baseline="-25000" dirty="0" smtClean="0">
                <a:solidFill>
                  <a:schemeClr val="bg1">
                    <a:lumMod val="75000"/>
                  </a:schemeClr>
                </a:solidFill>
                <a:latin typeface="Arial"/>
                <a:cs typeface="Arial" pitchFamily="34" charset="0"/>
              </a:rPr>
              <a:t>r</a:t>
            </a:r>
            <a:r>
              <a:rPr lang="en-US" sz="4000" baseline="-25000" dirty="0" smtClean="0">
                <a:solidFill>
                  <a:schemeClr val="bg1">
                    <a:lumMod val="75000"/>
                  </a:schemeClr>
                </a:solidFill>
                <a:latin typeface="Arial"/>
                <a:cs typeface="Arial" pitchFamily="34" charset="0"/>
              </a:rPr>
              <a:t>+1</a:t>
            </a:r>
          </a:p>
        </p:txBody>
      </p:sp>
      <p:cxnSp>
        <p:nvCxnSpPr>
          <p:cNvPr id="7" name="Straight Connector 6"/>
          <p:cNvCxnSpPr/>
          <p:nvPr/>
        </p:nvCxnSpPr>
        <p:spPr bwMode="auto">
          <a:xfrm>
            <a:off x="4966138" y="4961173"/>
            <a:ext cx="0" cy="707886"/>
          </a:xfrm>
          <a:prstGeom prst="line">
            <a:avLst/>
          </a:prstGeom>
          <a:noFill/>
          <a:ln w="38100" cap="flat" cmpd="sng" algn="ctr">
            <a:solidFill>
              <a:schemeClr val="tx1"/>
            </a:solidFill>
            <a:prstDash val="sysDot"/>
            <a:round/>
            <a:headEnd type="none" w="med" len="med"/>
            <a:tailEnd type="none" w="med" len="med"/>
          </a:ln>
          <a:effectLst/>
        </p:spPr>
      </p:cxnSp>
    </p:spTree>
    <p:extLst>
      <p:ext uri="{BB962C8B-B14F-4D97-AF65-F5344CB8AC3E}">
        <p14:creationId xmlns:p14="http://schemas.microsoft.com/office/powerpoint/2010/main" val="172052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 grpId="0" animBg="1"/>
      <p:bldP spid="12" grpId="0" animBg="1"/>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Crashes are Implicit</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28</a:t>
            </a:fld>
            <a:endParaRPr lang="en-US"/>
          </a:p>
        </p:txBody>
      </p:sp>
      <p:sp>
        <p:nvSpPr>
          <p:cNvPr id="5" name="Text Box 122"/>
          <p:cNvSpPr txBox="1">
            <a:spLocks noChangeArrowheads="1"/>
          </p:cNvSpPr>
          <p:nvPr/>
        </p:nvSpPr>
        <p:spPr bwMode="auto">
          <a:xfrm>
            <a:off x="1608689" y="2081338"/>
            <a:ext cx="5926623"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0</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C</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S</a:t>
            </a:r>
            <a:r>
              <a:rPr lang="en-US" sz="4000" baseline="-25000" dirty="0" smtClean="0">
                <a:solidFill>
                  <a:schemeClr val="tx1"/>
                </a:solidFill>
                <a:latin typeface="Arial"/>
                <a:cs typeface="Arial" pitchFamily="34" charset="0"/>
              </a:rPr>
              <a:t>1</a:t>
            </a:r>
            <a:r>
              <a:rPr lang="en-US" sz="4000" dirty="0" smtClean="0">
                <a:solidFill>
                  <a:schemeClr val="tx1"/>
                </a:solidFill>
                <a:latin typeface="Arial" pitchFamily="34" charset="0"/>
                <a:cs typeface="Arial" pitchFamily="34" charset="0"/>
              </a:rPr>
              <a:t>, …, </a:t>
            </a:r>
            <a:r>
              <a:rPr lang="en-US" sz="4000" i="1" dirty="0" err="1" smtClean="0">
                <a:solidFill>
                  <a:schemeClr val="tx1"/>
                </a:solidFill>
                <a:latin typeface="Arial"/>
                <a:cs typeface="Arial" pitchFamily="34" charset="0"/>
              </a:rPr>
              <a:t>S</a:t>
            </a:r>
            <a:r>
              <a:rPr lang="en-US" sz="4000" i="1" baseline="-25000" dirty="0" err="1" smtClean="0">
                <a:solidFill>
                  <a:schemeClr val="tx1"/>
                </a:solidFill>
                <a:latin typeface="Arial"/>
                <a:cs typeface="Arial" pitchFamily="34" charset="0"/>
              </a:rPr>
              <a:t>r</a:t>
            </a:r>
            <a:r>
              <a:rPr lang="en-US" sz="4000" dirty="0" smtClean="0">
                <a:solidFill>
                  <a:schemeClr val="tx1"/>
                </a:solidFill>
                <a:latin typeface="Arial" pitchFamily="34" charset="0"/>
                <a:cs typeface="Arial" pitchFamily="34" charset="0"/>
              </a:rPr>
              <a:t>, </a:t>
            </a:r>
            <a:r>
              <a:rPr lang="en-US" sz="4000" i="1" dirty="0" smtClean="0">
                <a:solidFill>
                  <a:schemeClr val="tx1"/>
                </a:solidFill>
                <a:latin typeface="Arial"/>
                <a:cs typeface="Arial" pitchFamily="34" charset="0"/>
              </a:rPr>
              <a:t>C</a:t>
            </a:r>
            <a:r>
              <a:rPr lang="en-US" sz="4000" i="1" baseline="-25000" dirty="0" smtClean="0">
                <a:solidFill>
                  <a:schemeClr val="tx1"/>
                </a:solidFill>
                <a:latin typeface="Arial"/>
                <a:cs typeface="Arial" pitchFamily="34" charset="0"/>
              </a:rPr>
              <a:t>r</a:t>
            </a:r>
            <a:r>
              <a:rPr lang="en-US" sz="4000" baseline="-25000" dirty="0" smtClean="0">
                <a:solidFill>
                  <a:schemeClr val="tx1"/>
                </a:solidFill>
                <a:latin typeface="Arial"/>
                <a:cs typeface="Arial" pitchFamily="34" charset="0"/>
              </a:rPr>
              <a:t>+1</a:t>
            </a:r>
          </a:p>
        </p:txBody>
      </p:sp>
      <p:sp>
        <p:nvSpPr>
          <p:cNvPr id="16" name="Text Box 122"/>
          <p:cNvSpPr txBox="1">
            <a:spLocks noChangeArrowheads="1"/>
          </p:cNvSpPr>
          <p:nvPr/>
        </p:nvSpPr>
        <p:spPr bwMode="auto">
          <a:xfrm>
            <a:off x="1603912" y="3984804"/>
            <a:ext cx="717215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If </a:t>
            </a:r>
            <a:r>
              <a:rPr lang="en-US" sz="2800" dirty="0" smtClean="0">
                <a:solidFill>
                  <a:schemeClr val="tx1"/>
                </a:solidFill>
                <a:latin typeface="Arial"/>
                <a:cs typeface="Arial" pitchFamily="34" charset="0"/>
              </a:rPr>
              <a:t>P</a:t>
            </a:r>
            <a:r>
              <a:rPr lang="en-US" sz="2800" baseline="-25000" dirty="0" smtClean="0">
                <a:latin typeface="Arial"/>
                <a:cs typeface="Arial" pitchFamily="34" charset="0"/>
              </a:rPr>
              <a:t>i</a:t>
            </a:r>
            <a:r>
              <a:rPr lang="en-US" sz="2800" dirty="0" smtClean="0">
                <a:latin typeface="Arial" pitchFamily="34" charset="0"/>
                <a:cs typeface="Arial" pitchFamily="34" charset="0"/>
              </a:rPr>
              <a:t>‘s state not final in the final configuration</a:t>
            </a:r>
            <a:endParaRPr lang="en-US" sz="2800" i="1" dirty="0" smtClean="0">
              <a:solidFill>
                <a:schemeClr val="tx1"/>
              </a:solidFill>
              <a:latin typeface="Arial" pitchFamily="34" charset="0"/>
              <a:cs typeface="Arial" pitchFamily="34" charset="0"/>
            </a:endParaRPr>
          </a:p>
        </p:txBody>
      </p:sp>
      <p:sp>
        <p:nvSpPr>
          <p:cNvPr id="17" name="Rounded Rectangular Callout 16"/>
          <p:cNvSpPr/>
          <p:nvPr/>
        </p:nvSpPr>
        <p:spPr bwMode="auto">
          <a:xfrm>
            <a:off x="6500126" y="1970828"/>
            <a:ext cx="933844" cy="1002010"/>
          </a:xfrm>
          <a:prstGeom prst="wedgeRoundRectCallout">
            <a:avLst>
              <a:gd name="adj1" fmla="val 23354"/>
              <a:gd name="adj2" fmla="val 143141"/>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8" name="Text Box 122"/>
          <p:cNvSpPr txBox="1">
            <a:spLocks noChangeArrowheads="1"/>
          </p:cNvSpPr>
          <p:nvPr/>
        </p:nvSpPr>
        <p:spPr bwMode="auto">
          <a:xfrm>
            <a:off x="2066066" y="4454684"/>
            <a:ext cx="3435556" cy="523220"/>
          </a:xfrm>
          <a:prstGeom prst="rect">
            <a:avLst/>
          </a:prstGeom>
          <a:solidFill>
            <a:schemeClr val="bg1">
              <a:alpha val="89999"/>
            </a:schemeClr>
          </a:solidFill>
          <a:ln w="38100" algn="ctr">
            <a:solidFill>
              <a:srgbClr val="92D05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then </a:t>
            </a:r>
            <a:r>
              <a:rPr lang="en-US" sz="2800" dirty="0" smtClean="0">
                <a:solidFill>
                  <a:schemeClr val="tx1"/>
                </a:solidFill>
                <a:latin typeface="Arial"/>
                <a:cs typeface="Arial" pitchFamily="34" charset="0"/>
              </a:rPr>
              <a:t>P</a:t>
            </a:r>
            <a:r>
              <a:rPr lang="en-US" sz="2800" baseline="-25000" dirty="0" smtClean="0">
                <a:solidFill>
                  <a:schemeClr val="tx1"/>
                </a:solidFill>
                <a:latin typeface="Arial"/>
                <a:cs typeface="Arial" pitchFamily="34" charset="0"/>
              </a:rPr>
              <a:t>i</a:t>
            </a:r>
            <a:r>
              <a:rPr lang="en-US" sz="2800" dirty="0" smtClean="0">
                <a:latin typeface="Arial" pitchFamily="34" charset="0"/>
                <a:cs typeface="Arial" pitchFamily="34" charset="0"/>
              </a:rPr>
              <a:t> has </a:t>
            </a:r>
            <a:r>
              <a:rPr lang="en-US" sz="2800" i="1" dirty="0" smtClean="0">
                <a:solidFill>
                  <a:schemeClr val="tx1"/>
                </a:solidFill>
                <a:latin typeface="Arial" pitchFamily="34" charset="0"/>
                <a:cs typeface="Arial" pitchFamily="34" charset="0"/>
              </a:rPr>
              <a:t>crashed</a:t>
            </a:r>
            <a:r>
              <a:rPr lang="en-US" sz="2800" dirty="0" smtClean="0">
                <a:latin typeface="Arial" pitchFamily="34" charset="0"/>
                <a:cs typeface="Arial" pitchFamily="34" charset="0"/>
              </a:rPr>
              <a:t>.</a:t>
            </a:r>
            <a:endParaRPr lang="en-US" sz="2800" i="1" dirty="0" smtClean="0">
              <a:solidFill>
                <a:schemeClr val="tx1"/>
              </a:solidFill>
              <a:latin typeface="Arial" pitchFamily="34" charset="0"/>
              <a:cs typeface="Arial" pitchFamily="34" charset="0"/>
            </a:endParaRPr>
          </a:p>
        </p:txBody>
      </p:sp>
      <p:sp>
        <p:nvSpPr>
          <p:cNvPr id="20" name="Text Box 122"/>
          <p:cNvSpPr txBox="1">
            <a:spLocks noChangeArrowheads="1"/>
          </p:cNvSpPr>
          <p:nvPr/>
        </p:nvSpPr>
        <p:spPr bwMode="auto">
          <a:xfrm>
            <a:off x="1611691" y="5362800"/>
            <a:ext cx="6242415"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crash cannot be detected in finite time</a:t>
            </a:r>
            <a:endParaRPr lang="en-US" sz="2800" i="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20971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Tasks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29</a:t>
            </a:fld>
            <a:endParaRPr lang="en-US"/>
          </a:p>
        </p:txBody>
      </p:sp>
      <p:sp>
        <p:nvSpPr>
          <p:cNvPr id="5" name="Text Box 122"/>
          <p:cNvSpPr txBox="1">
            <a:spLocks noChangeArrowheads="1"/>
          </p:cNvSpPr>
          <p:nvPr/>
        </p:nvSpPr>
        <p:spPr bwMode="auto">
          <a:xfrm>
            <a:off x="2863615" y="2280206"/>
            <a:ext cx="2920992" cy="923330"/>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5400" dirty="0" smtClean="0">
                <a:solidFill>
                  <a:schemeClr val="tx1"/>
                </a:solidFill>
                <a:latin typeface="Arial" pitchFamily="34" charset="0"/>
                <a:cs typeface="Arial" pitchFamily="34" charset="0"/>
              </a:rPr>
              <a:t>(</a:t>
            </a:r>
            <a:r>
              <a:rPr lang="en-US" sz="5400" dirty="0" smtClean="0">
                <a:solidFill>
                  <a:schemeClr val="tx1"/>
                </a:solidFill>
                <a:latin typeface="cmsy10"/>
                <a:cs typeface="Arial" pitchFamily="34" charset="0"/>
              </a:rPr>
              <a:t>I</a:t>
            </a:r>
            <a:r>
              <a:rPr lang="en-US" sz="5400" dirty="0" smtClean="0">
                <a:solidFill>
                  <a:schemeClr val="tx1"/>
                </a:solidFill>
                <a:latin typeface="Arial" pitchFamily="34" charset="0"/>
                <a:cs typeface="Arial" pitchFamily="34" charset="0"/>
              </a:rPr>
              <a:t>, </a:t>
            </a:r>
            <a:r>
              <a:rPr lang="en-US" sz="5400" dirty="0" smtClean="0">
                <a:solidFill>
                  <a:schemeClr val="tx1"/>
                </a:solidFill>
                <a:latin typeface="cmsy10"/>
                <a:cs typeface="Arial" pitchFamily="34" charset="0"/>
              </a:rPr>
              <a:t>O</a:t>
            </a:r>
            <a:r>
              <a:rPr lang="en-US" sz="5400" dirty="0" smtClean="0">
                <a:solidFill>
                  <a:schemeClr val="tx1"/>
                </a:solidFill>
                <a:latin typeface="Arial" pitchFamily="34" charset="0"/>
                <a:cs typeface="Arial" pitchFamily="34" charset="0"/>
              </a:rPr>
              <a:t>, </a:t>
            </a:r>
            <a:r>
              <a:rPr lang="en-US" sz="5400" dirty="0" smtClean="0">
                <a:solidFill>
                  <a:schemeClr val="tx1"/>
                </a:solidFill>
                <a:latin typeface="cmmi10"/>
                <a:cs typeface="Arial" pitchFamily="34" charset="0"/>
              </a:rPr>
              <a:t>¢</a:t>
            </a:r>
            <a:r>
              <a:rPr lang="en-US" sz="5400" dirty="0" smtClean="0">
                <a:solidFill>
                  <a:schemeClr val="tx1"/>
                </a:solidFill>
                <a:latin typeface="Arial" pitchFamily="34" charset="0"/>
                <a:cs typeface="Arial" pitchFamily="34" charset="0"/>
              </a:rPr>
              <a:t>)</a:t>
            </a:r>
            <a:endParaRPr lang="en-US" sz="5400" i="1" dirty="0" smtClean="0">
              <a:solidFill>
                <a:schemeClr val="tx1"/>
              </a:solidFill>
              <a:latin typeface="Arial" pitchFamily="34" charset="0"/>
              <a:cs typeface="Arial" pitchFamily="34" charset="0"/>
            </a:endParaRPr>
          </a:p>
        </p:txBody>
      </p:sp>
      <p:sp>
        <p:nvSpPr>
          <p:cNvPr id="7" name="Text Box 122"/>
          <p:cNvSpPr txBox="1">
            <a:spLocks noChangeArrowheads="1"/>
          </p:cNvSpPr>
          <p:nvPr/>
        </p:nvSpPr>
        <p:spPr bwMode="auto">
          <a:xfrm>
            <a:off x="6488072" y="3750490"/>
            <a:ext cx="2005677"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carrier map</a:t>
            </a:r>
          </a:p>
          <a:p>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2</a:t>
            </a:r>
            <a:r>
              <a:rPr lang="en-US" sz="2800" baseline="30000" dirty="0" smtClean="0">
                <a:solidFill>
                  <a:schemeClr val="tx1"/>
                </a:solidFill>
                <a:latin typeface="cmsy10"/>
                <a:cs typeface="Arial" pitchFamily="34" charset="0"/>
              </a:rPr>
              <a:t>O</a:t>
            </a:r>
          </a:p>
        </p:txBody>
      </p:sp>
      <p:sp>
        <p:nvSpPr>
          <p:cNvPr id="8" name="Text Box 122"/>
          <p:cNvSpPr txBox="1">
            <a:spLocks noChangeArrowheads="1"/>
          </p:cNvSpPr>
          <p:nvPr/>
        </p:nvSpPr>
        <p:spPr bwMode="auto">
          <a:xfrm>
            <a:off x="2066745" y="4835528"/>
            <a:ext cx="488467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(colorless) output assignment</a:t>
            </a:r>
            <a:endParaRPr lang="en-US" sz="2800" i="1" dirty="0" smtClean="0">
              <a:solidFill>
                <a:schemeClr val="tx1"/>
              </a:solidFill>
              <a:latin typeface="Arial" pitchFamily="34" charset="0"/>
              <a:cs typeface="Arial" pitchFamily="34" charset="0"/>
            </a:endParaRPr>
          </a:p>
        </p:txBody>
      </p:sp>
      <p:sp>
        <p:nvSpPr>
          <p:cNvPr id="9" name="Rounded Rectangular Callout 8"/>
          <p:cNvSpPr/>
          <p:nvPr/>
        </p:nvSpPr>
        <p:spPr bwMode="auto">
          <a:xfrm>
            <a:off x="3008061" y="2118946"/>
            <a:ext cx="788276" cy="1002010"/>
          </a:xfrm>
          <a:prstGeom prst="wedgeRoundRectCallout">
            <a:avLst>
              <a:gd name="adj1" fmla="val 21421"/>
              <a:gd name="adj2" fmla="val 105117"/>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0" name="Rounded Rectangular Callout 9"/>
          <p:cNvSpPr/>
          <p:nvPr/>
        </p:nvSpPr>
        <p:spPr bwMode="auto">
          <a:xfrm>
            <a:off x="3929973" y="2362786"/>
            <a:ext cx="788276" cy="1002010"/>
          </a:xfrm>
          <a:prstGeom prst="wedgeRoundRectCallout">
            <a:avLst>
              <a:gd name="adj1" fmla="val 23421"/>
              <a:gd name="adj2" fmla="val 187825"/>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1" name="Rounded Rectangular Callout 10"/>
          <p:cNvSpPr/>
          <p:nvPr/>
        </p:nvSpPr>
        <p:spPr bwMode="auto">
          <a:xfrm>
            <a:off x="4851885" y="2149426"/>
            <a:ext cx="788276" cy="1002010"/>
          </a:xfrm>
          <a:prstGeom prst="wedgeRoundRectCallout">
            <a:avLst>
              <a:gd name="adj1" fmla="val 150954"/>
              <a:gd name="adj2" fmla="val 94470"/>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6" name="Text Box 122"/>
          <p:cNvSpPr txBox="1">
            <a:spLocks noChangeArrowheads="1"/>
          </p:cNvSpPr>
          <p:nvPr/>
        </p:nvSpPr>
        <p:spPr bwMode="auto">
          <a:xfrm>
            <a:off x="1046645" y="3771524"/>
            <a:ext cx="466506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(colorless) input assignment</a:t>
            </a:r>
            <a:endParaRPr lang="en-US" sz="2800" i="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56897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(Colored) Input </a:t>
            </a:r>
            <a:r>
              <a:rPr lang="en-US" dirty="0" smtClean="0"/>
              <a:t>Assignments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30</a:t>
            </a:fld>
            <a:endParaRPr lang="en-US"/>
          </a:p>
        </p:txBody>
      </p:sp>
      <p:sp>
        <p:nvSpPr>
          <p:cNvPr id="5" name="Text Box 122"/>
          <p:cNvSpPr txBox="1">
            <a:spLocks noChangeArrowheads="1"/>
          </p:cNvSpPr>
          <p:nvPr/>
        </p:nvSpPr>
        <p:spPr bwMode="auto">
          <a:xfrm>
            <a:off x="1606252" y="2081338"/>
            <a:ext cx="5920532"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Arial"/>
                <a:cs typeface="Arial" pitchFamily="34" charset="0"/>
              </a:rPr>
              <a:t>{(</a:t>
            </a:r>
            <a:r>
              <a:rPr lang="en-US" sz="4000" dirty="0" err="1" smtClean="0">
                <a:solidFill>
                  <a:schemeClr val="tx1"/>
                </a:solidFill>
                <a:latin typeface="Arial"/>
                <a:cs typeface="Arial" pitchFamily="34" charset="0"/>
              </a:rPr>
              <a:t>P</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a:t>
            </a:r>
            <a:r>
              <a:rPr lang="en-US" sz="4000" dirty="0" err="1" smtClean="0">
                <a:solidFill>
                  <a:schemeClr val="tx1"/>
                </a:solidFill>
                <a:latin typeface="Arial"/>
                <a:cs typeface="Arial" pitchFamily="34" charset="0"/>
              </a:rPr>
              <a:t>v</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 </a:t>
            </a:r>
            <a:r>
              <a:rPr lang="en-US" sz="4000" dirty="0" err="1" smtClean="0">
                <a:solidFill>
                  <a:schemeClr val="tx1"/>
                </a:solidFill>
                <a:latin typeface="Arial"/>
                <a:cs typeface="Arial" pitchFamily="34" charset="0"/>
              </a:rPr>
              <a:t>P</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a:t>
            </a:r>
            <a:r>
              <a:rPr lang="en-US" sz="4000" dirty="0" smtClean="0">
                <a:solidFill>
                  <a:schemeClr val="tx1"/>
                </a:solidFill>
                <a:latin typeface="cmsy10"/>
                <a:cs typeface="Arial" pitchFamily="34" charset="0"/>
              </a:rPr>
              <a:t>2</a:t>
            </a:r>
            <a:r>
              <a:rPr lang="en-US" sz="4000" dirty="0" smtClean="0">
                <a:solidFill>
                  <a:schemeClr val="tx1"/>
                </a:solidFill>
                <a:latin typeface="Arial"/>
                <a:cs typeface="Arial" pitchFamily="34" charset="0"/>
              </a:rPr>
              <a:t> </a:t>
            </a:r>
            <a:r>
              <a:rPr lang="en-US" sz="4000" dirty="0" smtClean="0">
                <a:solidFill>
                  <a:schemeClr val="tx1"/>
                </a:solidFill>
                <a:latin typeface="cmmi10"/>
                <a:cs typeface="Arial" pitchFamily="34" charset="0"/>
              </a:rPr>
              <a:t>¦</a:t>
            </a:r>
            <a:r>
              <a:rPr lang="en-US" sz="4000" dirty="0" smtClean="0">
                <a:solidFill>
                  <a:schemeClr val="tx1"/>
                </a:solidFill>
                <a:latin typeface="Arial"/>
                <a:cs typeface="Arial" pitchFamily="34" charset="0"/>
              </a:rPr>
              <a:t>, </a:t>
            </a:r>
            <a:r>
              <a:rPr lang="en-US" sz="4000" dirty="0" err="1" smtClean="0">
                <a:solidFill>
                  <a:schemeClr val="tx1"/>
                </a:solidFill>
                <a:latin typeface="Arial"/>
                <a:cs typeface="Arial" pitchFamily="34" charset="0"/>
              </a:rPr>
              <a:t>v</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a:t>
            </a:r>
            <a:r>
              <a:rPr lang="en-US" sz="4000" dirty="0" smtClean="0">
                <a:solidFill>
                  <a:schemeClr val="tx1"/>
                </a:solidFill>
                <a:latin typeface="cmsy10"/>
                <a:cs typeface="Arial" pitchFamily="34" charset="0"/>
              </a:rPr>
              <a:t>2</a:t>
            </a:r>
            <a:r>
              <a:rPr lang="en-US" sz="4000" dirty="0" smtClean="0">
                <a:solidFill>
                  <a:schemeClr val="tx1"/>
                </a:solidFill>
                <a:latin typeface="Arial"/>
                <a:cs typeface="Arial" pitchFamily="34" charset="0"/>
              </a:rPr>
              <a:t> V</a:t>
            </a:r>
            <a:r>
              <a:rPr lang="en-US" sz="4000" baseline="30000" dirty="0" smtClean="0">
                <a:solidFill>
                  <a:schemeClr val="tx1"/>
                </a:solidFill>
                <a:latin typeface="Arial"/>
                <a:cs typeface="Arial" pitchFamily="34" charset="0"/>
              </a:rPr>
              <a:t>in</a:t>
            </a:r>
            <a:r>
              <a:rPr lang="en-US" sz="4000" dirty="0" smtClean="0">
                <a:solidFill>
                  <a:schemeClr val="tx1"/>
                </a:solidFill>
                <a:latin typeface="Arial"/>
                <a:cs typeface="Arial" pitchFamily="34" charset="0"/>
              </a:rPr>
              <a:t>}</a:t>
            </a:r>
            <a:endParaRPr lang="en-US" sz="4000" baseline="-25000" dirty="0" smtClean="0">
              <a:solidFill>
                <a:schemeClr val="tx1"/>
              </a:solidFill>
              <a:latin typeface="Arial"/>
              <a:cs typeface="Arial" pitchFamily="34" charset="0"/>
            </a:endParaRPr>
          </a:p>
        </p:txBody>
      </p:sp>
      <p:sp>
        <p:nvSpPr>
          <p:cNvPr id="16" name="Text Box 122"/>
          <p:cNvSpPr txBox="1">
            <a:spLocks noChangeArrowheads="1"/>
          </p:cNvSpPr>
          <p:nvPr/>
        </p:nvSpPr>
        <p:spPr bwMode="auto">
          <a:xfrm>
            <a:off x="3708298" y="5170536"/>
            <a:ext cx="378501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domain of </a:t>
            </a:r>
            <a:r>
              <a:rPr lang="en-US" sz="2800" i="1" dirty="0" smtClean="0">
                <a:solidFill>
                  <a:schemeClr val="tx1"/>
                </a:solidFill>
                <a:latin typeface="Arial" pitchFamily="34" charset="0"/>
                <a:cs typeface="Arial" pitchFamily="34" charset="0"/>
              </a:rPr>
              <a:t>input values</a:t>
            </a:r>
          </a:p>
        </p:txBody>
      </p:sp>
      <p:sp>
        <p:nvSpPr>
          <p:cNvPr id="17" name="Rounded Rectangular Callout 16"/>
          <p:cNvSpPr/>
          <p:nvPr/>
        </p:nvSpPr>
        <p:spPr bwMode="auto">
          <a:xfrm>
            <a:off x="6438477" y="1934276"/>
            <a:ext cx="853262" cy="1002010"/>
          </a:xfrm>
          <a:prstGeom prst="wedgeRoundRectCallout">
            <a:avLst>
              <a:gd name="adj1" fmla="val 19659"/>
              <a:gd name="adj2" fmla="val 261145"/>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0" name="Text Box 122"/>
          <p:cNvSpPr txBox="1">
            <a:spLocks noChangeArrowheads="1"/>
          </p:cNvSpPr>
          <p:nvPr/>
        </p:nvSpPr>
        <p:spPr bwMode="auto">
          <a:xfrm>
            <a:off x="2528243" y="4415547"/>
            <a:ext cx="430438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domain of </a:t>
            </a:r>
            <a:r>
              <a:rPr lang="en-US" sz="2800" i="1" dirty="0" smtClean="0">
                <a:solidFill>
                  <a:schemeClr val="tx1"/>
                </a:solidFill>
                <a:latin typeface="Arial" pitchFamily="34" charset="0"/>
                <a:cs typeface="Arial" pitchFamily="34" charset="0"/>
              </a:rPr>
              <a:t>process names</a:t>
            </a:r>
          </a:p>
        </p:txBody>
      </p:sp>
      <p:sp>
        <p:nvSpPr>
          <p:cNvPr id="11" name="Rounded Rectangular Callout 10"/>
          <p:cNvSpPr/>
          <p:nvPr/>
        </p:nvSpPr>
        <p:spPr bwMode="auto">
          <a:xfrm>
            <a:off x="4818080" y="1961043"/>
            <a:ext cx="788276" cy="1002010"/>
          </a:xfrm>
          <a:prstGeom prst="wedgeRoundRectCallout">
            <a:avLst>
              <a:gd name="adj1" fmla="val 13354"/>
              <a:gd name="adj2" fmla="val 184049"/>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2" name="Text Box 122"/>
          <p:cNvSpPr txBox="1">
            <a:spLocks noChangeArrowheads="1"/>
          </p:cNvSpPr>
          <p:nvPr/>
        </p:nvSpPr>
        <p:spPr bwMode="auto">
          <a:xfrm>
            <a:off x="1638758" y="3660558"/>
            <a:ext cx="284565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name, value pair</a:t>
            </a:r>
            <a:endParaRPr lang="en-US" sz="2800" i="1" dirty="0" smtClean="0">
              <a:solidFill>
                <a:schemeClr val="tx1"/>
              </a:solidFill>
              <a:latin typeface="Arial" pitchFamily="34" charset="0"/>
              <a:cs typeface="Arial" pitchFamily="34" charset="0"/>
            </a:endParaRPr>
          </a:p>
        </p:txBody>
      </p:sp>
      <p:sp>
        <p:nvSpPr>
          <p:cNvPr id="13" name="Rounded Rectangular Callout 12"/>
          <p:cNvSpPr/>
          <p:nvPr/>
        </p:nvSpPr>
        <p:spPr bwMode="auto">
          <a:xfrm>
            <a:off x="2075120" y="1986455"/>
            <a:ext cx="1409047" cy="1002010"/>
          </a:xfrm>
          <a:prstGeom prst="wedgeRoundRectCallout">
            <a:avLst>
              <a:gd name="adj1" fmla="val 19354"/>
              <a:gd name="adj2" fmla="val 105380"/>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Tree>
    <p:extLst>
      <p:ext uri="{BB962C8B-B14F-4D97-AF65-F5344CB8AC3E}">
        <p14:creationId xmlns:p14="http://schemas.microsoft.com/office/powerpoint/2010/main" val="313134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0" grpId="0" animBg="1"/>
      <p:bldP spid="11" grpId="0" animBg="1"/>
      <p:bldP spid="12"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Input Assignments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31</a:t>
            </a:fld>
            <a:endParaRPr lang="en-US"/>
          </a:p>
        </p:txBody>
      </p:sp>
      <p:sp>
        <p:nvSpPr>
          <p:cNvPr id="5" name="Text Box 122"/>
          <p:cNvSpPr txBox="1">
            <a:spLocks noChangeArrowheads="1"/>
          </p:cNvSpPr>
          <p:nvPr/>
        </p:nvSpPr>
        <p:spPr bwMode="auto">
          <a:xfrm>
            <a:off x="1606252" y="2081338"/>
            <a:ext cx="5920532"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Arial"/>
                <a:cs typeface="Arial" pitchFamily="34" charset="0"/>
              </a:rPr>
              <a:t>{(</a:t>
            </a:r>
            <a:r>
              <a:rPr lang="en-US" sz="4000" dirty="0" err="1" smtClean="0">
                <a:solidFill>
                  <a:schemeClr val="bg1">
                    <a:lumMod val="75000"/>
                  </a:schemeClr>
                </a:solidFill>
                <a:latin typeface="Arial"/>
                <a:cs typeface="Arial" pitchFamily="34" charset="0"/>
              </a:rPr>
              <a:t>P</a:t>
            </a:r>
            <a:r>
              <a:rPr lang="en-US" sz="4000" baseline="-25000" dirty="0" err="1" smtClean="0">
                <a:solidFill>
                  <a:schemeClr val="bg1">
                    <a:lumMod val="75000"/>
                  </a:schemeClr>
                </a:solidFill>
                <a:latin typeface="Arial"/>
                <a:cs typeface="Arial" pitchFamily="34" charset="0"/>
              </a:rPr>
              <a:t>j</a:t>
            </a:r>
            <a:r>
              <a:rPr lang="en-US" sz="4000" dirty="0" smtClean="0">
                <a:solidFill>
                  <a:schemeClr val="bg1">
                    <a:lumMod val="75000"/>
                  </a:schemeClr>
                </a:solidFill>
                <a:latin typeface="Arial"/>
                <a:cs typeface="Arial" pitchFamily="34" charset="0"/>
              </a:rPr>
              <a:t>,</a:t>
            </a:r>
            <a:r>
              <a:rPr lang="en-US" sz="4000" dirty="0" smtClean="0">
                <a:solidFill>
                  <a:schemeClr val="tx1"/>
                </a:solidFill>
                <a:latin typeface="Arial"/>
                <a:cs typeface="Arial" pitchFamily="34" charset="0"/>
              </a:rPr>
              <a:t> </a:t>
            </a:r>
            <a:r>
              <a:rPr lang="en-US" sz="4000" dirty="0" err="1" smtClean="0">
                <a:solidFill>
                  <a:schemeClr val="tx1"/>
                </a:solidFill>
                <a:latin typeface="Arial"/>
                <a:cs typeface="Arial" pitchFamily="34" charset="0"/>
              </a:rPr>
              <a:t>v</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 </a:t>
            </a:r>
            <a:r>
              <a:rPr lang="en-US" sz="4000" dirty="0" err="1" smtClean="0">
                <a:solidFill>
                  <a:schemeClr val="bg1">
                    <a:lumMod val="75000"/>
                  </a:schemeClr>
                </a:solidFill>
                <a:latin typeface="Arial"/>
                <a:cs typeface="Arial" pitchFamily="34" charset="0"/>
              </a:rPr>
              <a:t>P</a:t>
            </a:r>
            <a:r>
              <a:rPr lang="en-US" sz="4000" baseline="-25000" dirty="0" err="1" smtClean="0">
                <a:solidFill>
                  <a:schemeClr val="bg1">
                    <a:lumMod val="75000"/>
                  </a:schemeClr>
                </a:solidFill>
                <a:latin typeface="Arial"/>
                <a:cs typeface="Arial" pitchFamily="34" charset="0"/>
              </a:rPr>
              <a:t>j</a:t>
            </a:r>
            <a:r>
              <a:rPr lang="en-US" sz="4000" dirty="0" smtClean="0">
                <a:solidFill>
                  <a:schemeClr val="bg1">
                    <a:lumMod val="75000"/>
                  </a:schemeClr>
                </a:solidFill>
                <a:latin typeface="Arial"/>
                <a:cs typeface="Arial" pitchFamily="34" charset="0"/>
              </a:rPr>
              <a:t> </a:t>
            </a:r>
            <a:r>
              <a:rPr lang="en-US" sz="4000" dirty="0" smtClean="0">
                <a:solidFill>
                  <a:schemeClr val="bg1">
                    <a:lumMod val="75000"/>
                  </a:schemeClr>
                </a:solidFill>
                <a:latin typeface="cmsy10"/>
                <a:cs typeface="Arial" pitchFamily="34" charset="0"/>
              </a:rPr>
              <a:t>2</a:t>
            </a:r>
            <a:r>
              <a:rPr lang="en-US" sz="4000" dirty="0" smtClean="0">
                <a:solidFill>
                  <a:schemeClr val="bg1">
                    <a:lumMod val="75000"/>
                  </a:schemeClr>
                </a:solidFill>
                <a:latin typeface="Arial"/>
                <a:cs typeface="Arial" pitchFamily="34" charset="0"/>
              </a:rPr>
              <a:t> </a:t>
            </a:r>
            <a:r>
              <a:rPr lang="en-US" sz="4000" dirty="0" smtClean="0">
                <a:solidFill>
                  <a:schemeClr val="bg1">
                    <a:lumMod val="75000"/>
                  </a:schemeClr>
                </a:solidFill>
                <a:latin typeface="cmmi10"/>
                <a:cs typeface="Arial" pitchFamily="34" charset="0"/>
              </a:rPr>
              <a:t>¦</a:t>
            </a:r>
            <a:r>
              <a:rPr lang="en-US" sz="4000" dirty="0" smtClean="0">
                <a:solidFill>
                  <a:schemeClr val="bg1">
                    <a:lumMod val="75000"/>
                  </a:schemeClr>
                </a:solidFill>
                <a:latin typeface="Arial"/>
                <a:cs typeface="Arial" pitchFamily="34" charset="0"/>
              </a:rPr>
              <a:t>, </a:t>
            </a:r>
            <a:r>
              <a:rPr lang="en-US" sz="4000" dirty="0" err="1" smtClean="0">
                <a:solidFill>
                  <a:schemeClr val="tx1"/>
                </a:solidFill>
                <a:latin typeface="Arial"/>
                <a:cs typeface="Arial" pitchFamily="34" charset="0"/>
              </a:rPr>
              <a:t>v</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a:t>
            </a:r>
            <a:r>
              <a:rPr lang="en-US" sz="4000" dirty="0" smtClean="0">
                <a:solidFill>
                  <a:schemeClr val="tx1"/>
                </a:solidFill>
                <a:latin typeface="cmsy10"/>
                <a:cs typeface="Arial" pitchFamily="34" charset="0"/>
              </a:rPr>
              <a:t>2</a:t>
            </a:r>
            <a:r>
              <a:rPr lang="en-US" sz="4000" dirty="0" smtClean="0">
                <a:solidFill>
                  <a:schemeClr val="tx1"/>
                </a:solidFill>
                <a:latin typeface="Arial"/>
                <a:cs typeface="Arial" pitchFamily="34" charset="0"/>
              </a:rPr>
              <a:t> V</a:t>
            </a:r>
            <a:r>
              <a:rPr lang="en-US" sz="4000" baseline="30000" dirty="0" smtClean="0">
                <a:solidFill>
                  <a:schemeClr val="tx1"/>
                </a:solidFill>
                <a:latin typeface="Arial"/>
                <a:cs typeface="Arial" pitchFamily="34" charset="0"/>
              </a:rPr>
              <a:t>in</a:t>
            </a:r>
            <a:r>
              <a:rPr lang="en-US" sz="4000" dirty="0" smtClean="0">
                <a:solidFill>
                  <a:schemeClr val="tx1"/>
                </a:solidFill>
                <a:latin typeface="Arial"/>
                <a:cs typeface="Arial" pitchFamily="34" charset="0"/>
              </a:rPr>
              <a:t>}</a:t>
            </a:r>
            <a:endParaRPr lang="en-US" sz="4000" baseline="-25000" dirty="0" smtClean="0">
              <a:solidFill>
                <a:schemeClr val="tx1"/>
              </a:solidFill>
              <a:latin typeface="Arial"/>
              <a:cs typeface="Arial" pitchFamily="34" charset="0"/>
            </a:endParaRPr>
          </a:p>
        </p:txBody>
      </p:sp>
      <p:sp>
        <p:nvSpPr>
          <p:cNvPr id="10" name="Text Box 122"/>
          <p:cNvSpPr txBox="1">
            <a:spLocks noChangeArrowheads="1"/>
          </p:cNvSpPr>
          <p:nvPr/>
        </p:nvSpPr>
        <p:spPr bwMode="auto">
          <a:xfrm>
            <a:off x="1678657" y="3385864"/>
            <a:ext cx="600356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discard process names, keep values</a:t>
            </a:r>
            <a:endParaRPr lang="en-US" sz="2800" i="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1254841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a:t>
            </a:r>
            <a:br>
              <a:rPr lang="en-US" dirty="0" smtClean="0"/>
            </a:br>
            <a:r>
              <a:rPr lang="en-US" dirty="0" smtClean="0">
                <a:solidFill>
                  <a:srgbClr val="FF0000"/>
                </a:solidFill>
              </a:rPr>
              <a:t>Output</a:t>
            </a:r>
            <a:r>
              <a:rPr lang="en-US" dirty="0" smtClean="0"/>
              <a:t> Assignments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32</a:t>
            </a:fld>
            <a:endParaRPr lang="en-US"/>
          </a:p>
        </p:txBody>
      </p:sp>
      <p:sp>
        <p:nvSpPr>
          <p:cNvPr id="5" name="Text Box 122"/>
          <p:cNvSpPr txBox="1">
            <a:spLocks noChangeArrowheads="1"/>
          </p:cNvSpPr>
          <p:nvPr/>
        </p:nvSpPr>
        <p:spPr bwMode="auto">
          <a:xfrm>
            <a:off x="1584820" y="2664680"/>
            <a:ext cx="5968878"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Arial"/>
                <a:cs typeface="Arial" pitchFamily="34" charset="0"/>
              </a:rPr>
              <a:t>{(</a:t>
            </a:r>
            <a:r>
              <a:rPr lang="en-US" sz="4000" dirty="0" err="1" smtClean="0">
                <a:solidFill>
                  <a:schemeClr val="tx1"/>
                </a:solidFill>
                <a:latin typeface="Arial"/>
                <a:cs typeface="Arial" pitchFamily="34" charset="0"/>
              </a:rPr>
              <a:t>P</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a:t>
            </a:r>
            <a:r>
              <a:rPr lang="en-US" sz="4000" dirty="0" err="1" smtClean="0">
                <a:solidFill>
                  <a:schemeClr val="tx1"/>
                </a:solidFill>
                <a:latin typeface="Arial"/>
                <a:cs typeface="Arial" pitchFamily="34" charset="0"/>
              </a:rPr>
              <a:t>v</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 </a:t>
            </a:r>
            <a:r>
              <a:rPr lang="en-US" sz="4000" dirty="0" err="1" smtClean="0">
                <a:solidFill>
                  <a:schemeClr val="tx1"/>
                </a:solidFill>
                <a:latin typeface="Arial"/>
                <a:cs typeface="Arial" pitchFamily="34" charset="0"/>
              </a:rPr>
              <a:t>P</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a:t>
            </a:r>
            <a:r>
              <a:rPr lang="en-US" sz="4000" dirty="0" smtClean="0">
                <a:solidFill>
                  <a:schemeClr val="tx1"/>
                </a:solidFill>
                <a:latin typeface="cmsy10"/>
                <a:cs typeface="Arial" pitchFamily="34" charset="0"/>
              </a:rPr>
              <a:t>2</a:t>
            </a:r>
            <a:r>
              <a:rPr lang="en-US" sz="4000" dirty="0" smtClean="0">
                <a:solidFill>
                  <a:schemeClr val="tx1"/>
                </a:solidFill>
                <a:latin typeface="Arial"/>
                <a:cs typeface="Arial" pitchFamily="34" charset="0"/>
              </a:rPr>
              <a:t> </a:t>
            </a:r>
            <a:r>
              <a:rPr lang="en-US" sz="4000" dirty="0" smtClean="0">
                <a:solidFill>
                  <a:schemeClr val="tx1"/>
                </a:solidFill>
                <a:latin typeface="cmmi10"/>
                <a:cs typeface="Arial" pitchFamily="34" charset="0"/>
              </a:rPr>
              <a:t>¦</a:t>
            </a:r>
            <a:r>
              <a:rPr lang="en-US" sz="4000" dirty="0" smtClean="0">
                <a:solidFill>
                  <a:schemeClr val="tx1"/>
                </a:solidFill>
                <a:latin typeface="Arial"/>
                <a:cs typeface="Arial" pitchFamily="34" charset="0"/>
              </a:rPr>
              <a:t>, </a:t>
            </a:r>
            <a:r>
              <a:rPr lang="en-US" sz="4000" dirty="0" err="1" smtClean="0">
                <a:solidFill>
                  <a:schemeClr val="tx1"/>
                </a:solidFill>
                <a:latin typeface="Arial"/>
                <a:cs typeface="Arial" pitchFamily="34" charset="0"/>
              </a:rPr>
              <a:t>v</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a:t>
            </a:r>
            <a:r>
              <a:rPr lang="en-US" sz="4000" dirty="0" smtClean="0">
                <a:solidFill>
                  <a:schemeClr val="tx1"/>
                </a:solidFill>
                <a:latin typeface="cmsy10"/>
                <a:cs typeface="Arial" pitchFamily="34" charset="0"/>
              </a:rPr>
              <a:t>2</a:t>
            </a:r>
            <a:r>
              <a:rPr lang="en-US" sz="4000" dirty="0" smtClean="0">
                <a:solidFill>
                  <a:schemeClr val="tx1"/>
                </a:solidFill>
                <a:latin typeface="Arial"/>
                <a:cs typeface="Arial" pitchFamily="34" charset="0"/>
              </a:rPr>
              <a:t> </a:t>
            </a:r>
            <a:r>
              <a:rPr lang="en-US" sz="4000" dirty="0" err="1" smtClean="0">
                <a:solidFill>
                  <a:srgbClr val="FF0000"/>
                </a:solidFill>
                <a:latin typeface="Arial"/>
                <a:cs typeface="Arial" pitchFamily="34" charset="0"/>
              </a:rPr>
              <a:t>V</a:t>
            </a:r>
            <a:r>
              <a:rPr lang="en-US" sz="4000" baseline="30000" dirty="0" err="1" smtClean="0">
                <a:solidFill>
                  <a:srgbClr val="FF0000"/>
                </a:solidFill>
                <a:latin typeface="Arial"/>
                <a:cs typeface="Arial" pitchFamily="34" charset="0"/>
              </a:rPr>
              <a:t>out</a:t>
            </a:r>
            <a:r>
              <a:rPr lang="en-US" sz="4000" dirty="0" smtClean="0">
                <a:solidFill>
                  <a:schemeClr val="tx1"/>
                </a:solidFill>
                <a:latin typeface="Arial"/>
                <a:cs typeface="Arial" pitchFamily="34" charset="0"/>
              </a:rPr>
              <a:t>}</a:t>
            </a:r>
            <a:endParaRPr lang="en-US" sz="4000" baseline="-25000" dirty="0" smtClean="0">
              <a:solidFill>
                <a:schemeClr val="tx1"/>
              </a:solidFill>
              <a:latin typeface="Arial"/>
              <a:cs typeface="Arial" pitchFamily="34" charset="0"/>
            </a:endParaRPr>
          </a:p>
        </p:txBody>
      </p:sp>
      <p:sp>
        <p:nvSpPr>
          <p:cNvPr id="14" name="Text Box 122"/>
          <p:cNvSpPr txBox="1">
            <a:spLocks noChangeArrowheads="1"/>
          </p:cNvSpPr>
          <p:nvPr/>
        </p:nvSpPr>
        <p:spPr bwMode="auto">
          <a:xfrm>
            <a:off x="1584820" y="4062556"/>
            <a:ext cx="5968878"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Arial"/>
                <a:cs typeface="Arial" pitchFamily="34" charset="0"/>
              </a:rPr>
              <a:t>{(</a:t>
            </a:r>
            <a:r>
              <a:rPr lang="en-US" sz="4000" dirty="0" err="1" smtClean="0">
                <a:solidFill>
                  <a:schemeClr val="bg1">
                    <a:lumMod val="75000"/>
                  </a:schemeClr>
                </a:solidFill>
                <a:latin typeface="Arial"/>
                <a:cs typeface="Arial" pitchFamily="34" charset="0"/>
              </a:rPr>
              <a:t>P</a:t>
            </a:r>
            <a:r>
              <a:rPr lang="en-US" sz="4000" baseline="-25000" dirty="0" err="1" smtClean="0">
                <a:solidFill>
                  <a:schemeClr val="bg1">
                    <a:lumMod val="75000"/>
                  </a:schemeClr>
                </a:solidFill>
                <a:latin typeface="Arial"/>
                <a:cs typeface="Arial" pitchFamily="34" charset="0"/>
              </a:rPr>
              <a:t>j</a:t>
            </a:r>
            <a:r>
              <a:rPr lang="en-US" sz="4000" dirty="0" smtClean="0">
                <a:solidFill>
                  <a:schemeClr val="bg1">
                    <a:lumMod val="75000"/>
                  </a:schemeClr>
                </a:solidFill>
                <a:latin typeface="Arial"/>
                <a:cs typeface="Arial" pitchFamily="34" charset="0"/>
              </a:rPr>
              <a:t>, </a:t>
            </a:r>
            <a:r>
              <a:rPr lang="en-US" sz="4000" dirty="0" err="1" smtClean="0">
                <a:solidFill>
                  <a:schemeClr val="tx1"/>
                </a:solidFill>
                <a:latin typeface="Arial"/>
                <a:cs typeface="Arial" pitchFamily="34" charset="0"/>
              </a:rPr>
              <a:t>v</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 </a:t>
            </a:r>
            <a:r>
              <a:rPr lang="en-US" sz="4000" dirty="0" err="1" smtClean="0">
                <a:solidFill>
                  <a:schemeClr val="bg1">
                    <a:lumMod val="75000"/>
                  </a:schemeClr>
                </a:solidFill>
                <a:latin typeface="Arial"/>
                <a:cs typeface="Arial" pitchFamily="34" charset="0"/>
              </a:rPr>
              <a:t>P</a:t>
            </a:r>
            <a:r>
              <a:rPr lang="en-US" sz="4000" baseline="-25000" dirty="0" err="1" smtClean="0">
                <a:solidFill>
                  <a:schemeClr val="bg1">
                    <a:lumMod val="75000"/>
                  </a:schemeClr>
                </a:solidFill>
                <a:latin typeface="Arial"/>
                <a:cs typeface="Arial" pitchFamily="34" charset="0"/>
              </a:rPr>
              <a:t>j</a:t>
            </a:r>
            <a:r>
              <a:rPr lang="en-US" sz="4000" dirty="0" smtClean="0">
                <a:solidFill>
                  <a:schemeClr val="bg1">
                    <a:lumMod val="75000"/>
                  </a:schemeClr>
                </a:solidFill>
                <a:latin typeface="Arial"/>
                <a:cs typeface="Arial" pitchFamily="34" charset="0"/>
              </a:rPr>
              <a:t> </a:t>
            </a:r>
            <a:r>
              <a:rPr lang="en-US" sz="4000" dirty="0" smtClean="0">
                <a:solidFill>
                  <a:schemeClr val="bg1">
                    <a:lumMod val="75000"/>
                  </a:schemeClr>
                </a:solidFill>
                <a:latin typeface="cmsy10"/>
                <a:cs typeface="Arial" pitchFamily="34" charset="0"/>
              </a:rPr>
              <a:t>2</a:t>
            </a:r>
            <a:r>
              <a:rPr lang="en-US" sz="4000" dirty="0" smtClean="0">
                <a:solidFill>
                  <a:schemeClr val="bg1">
                    <a:lumMod val="75000"/>
                  </a:schemeClr>
                </a:solidFill>
                <a:latin typeface="Arial"/>
                <a:cs typeface="Arial" pitchFamily="34" charset="0"/>
              </a:rPr>
              <a:t> </a:t>
            </a:r>
            <a:r>
              <a:rPr lang="en-US" sz="4000" dirty="0" smtClean="0">
                <a:solidFill>
                  <a:schemeClr val="bg1">
                    <a:lumMod val="75000"/>
                  </a:schemeClr>
                </a:solidFill>
                <a:latin typeface="cmmi10"/>
                <a:cs typeface="Arial" pitchFamily="34" charset="0"/>
              </a:rPr>
              <a:t>¦</a:t>
            </a:r>
            <a:r>
              <a:rPr lang="en-US" sz="4000" dirty="0" smtClean="0">
                <a:solidFill>
                  <a:schemeClr val="bg1">
                    <a:lumMod val="75000"/>
                  </a:schemeClr>
                </a:solidFill>
                <a:latin typeface="Arial"/>
                <a:cs typeface="Arial" pitchFamily="34" charset="0"/>
              </a:rPr>
              <a:t>, </a:t>
            </a:r>
            <a:r>
              <a:rPr lang="en-US" sz="4000" dirty="0" err="1" smtClean="0">
                <a:solidFill>
                  <a:schemeClr val="tx1"/>
                </a:solidFill>
                <a:latin typeface="Arial"/>
                <a:cs typeface="Arial" pitchFamily="34" charset="0"/>
              </a:rPr>
              <a:t>v</a:t>
            </a:r>
            <a:r>
              <a:rPr lang="en-US" sz="4000" baseline="-25000" dirty="0" err="1" smtClean="0">
                <a:solidFill>
                  <a:schemeClr val="tx1"/>
                </a:solidFill>
                <a:latin typeface="Arial"/>
                <a:cs typeface="Arial" pitchFamily="34" charset="0"/>
              </a:rPr>
              <a:t>j</a:t>
            </a:r>
            <a:r>
              <a:rPr lang="en-US" sz="4000" dirty="0" smtClean="0">
                <a:solidFill>
                  <a:schemeClr val="tx1"/>
                </a:solidFill>
                <a:latin typeface="Arial"/>
                <a:cs typeface="Arial" pitchFamily="34" charset="0"/>
              </a:rPr>
              <a:t> </a:t>
            </a:r>
            <a:r>
              <a:rPr lang="en-US" sz="4000" dirty="0" smtClean="0">
                <a:solidFill>
                  <a:schemeClr val="tx1"/>
                </a:solidFill>
                <a:latin typeface="cmsy10"/>
                <a:cs typeface="Arial" pitchFamily="34" charset="0"/>
              </a:rPr>
              <a:t>2</a:t>
            </a:r>
            <a:r>
              <a:rPr lang="en-US" sz="4000" dirty="0" smtClean="0">
                <a:solidFill>
                  <a:schemeClr val="tx1"/>
                </a:solidFill>
                <a:latin typeface="Arial"/>
                <a:cs typeface="Arial" pitchFamily="34" charset="0"/>
              </a:rPr>
              <a:t> </a:t>
            </a:r>
            <a:r>
              <a:rPr lang="en-US" sz="4000" dirty="0" err="1" smtClean="0">
                <a:solidFill>
                  <a:srgbClr val="FF0000"/>
                </a:solidFill>
                <a:latin typeface="Arial"/>
                <a:cs typeface="Arial" pitchFamily="34" charset="0"/>
              </a:rPr>
              <a:t>V</a:t>
            </a:r>
            <a:r>
              <a:rPr lang="en-US" sz="4000" baseline="30000" dirty="0" err="1" smtClean="0">
                <a:solidFill>
                  <a:srgbClr val="FF0000"/>
                </a:solidFill>
                <a:latin typeface="Arial"/>
                <a:cs typeface="Arial" pitchFamily="34" charset="0"/>
              </a:rPr>
              <a:t>out</a:t>
            </a:r>
            <a:r>
              <a:rPr lang="en-US" sz="4000" dirty="0" smtClean="0">
                <a:solidFill>
                  <a:schemeClr val="tx1"/>
                </a:solidFill>
                <a:latin typeface="Arial"/>
                <a:cs typeface="Arial" pitchFamily="34" charset="0"/>
              </a:rPr>
              <a:t>}</a:t>
            </a:r>
            <a:endParaRPr lang="en-US" sz="4000" baseline="-25000" dirty="0" smtClean="0">
              <a:solidFill>
                <a:schemeClr val="tx1"/>
              </a:solidFill>
              <a:latin typeface="Arial"/>
              <a:cs typeface="Arial" pitchFamily="34" charset="0"/>
            </a:endParaRPr>
          </a:p>
        </p:txBody>
      </p:sp>
    </p:spTree>
    <p:extLst>
      <p:ext uri="{BB962C8B-B14F-4D97-AF65-F5344CB8AC3E}">
        <p14:creationId xmlns:p14="http://schemas.microsoft.com/office/powerpoint/2010/main" val="32153667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Binary Consensus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33</a:t>
            </a:fld>
            <a:endParaRPr lang="en-US"/>
          </a:p>
        </p:txBody>
      </p:sp>
      <p:sp>
        <p:nvSpPr>
          <p:cNvPr id="5" name="Text Box 122"/>
          <p:cNvSpPr txBox="1">
            <a:spLocks noChangeArrowheads="1"/>
          </p:cNvSpPr>
          <p:nvPr/>
        </p:nvSpPr>
        <p:spPr bwMode="auto">
          <a:xfrm>
            <a:off x="2431498" y="2542760"/>
            <a:ext cx="4275529"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cmsy10"/>
                <a:cs typeface="Arial" pitchFamily="34" charset="0"/>
              </a:rPr>
              <a:t>I</a:t>
            </a:r>
            <a:r>
              <a:rPr lang="en-US" sz="4000" dirty="0" smtClean="0">
                <a:solidFill>
                  <a:schemeClr val="tx1"/>
                </a:solidFill>
                <a:latin typeface="Arial"/>
                <a:cs typeface="Arial" pitchFamily="34" charset="0"/>
              </a:rPr>
              <a:t> = {{0}, {1}, {0,1}}</a:t>
            </a:r>
            <a:endParaRPr lang="en-US" sz="4000" baseline="-25000" dirty="0" smtClean="0">
              <a:solidFill>
                <a:schemeClr val="tx1"/>
              </a:solidFill>
              <a:latin typeface="Arial"/>
              <a:cs typeface="Arial" pitchFamily="34" charset="0"/>
            </a:endParaRPr>
          </a:p>
        </p:txBody>
      </p:sp>
      <p:sp>
        <p:nvSpPr>
          <p:cNvPr id="6" name="Text Box 122"/>
          <p:cNvSpPr txBox="1">
            <a:spLocks noChangeArrowheads="1"/>
          </p:cNvSpPr>
          <p:nvPr/>
        </p:nvSpPr>
        <p:spPr bwMode="auto">
          <a:xfrm>
            <a:off x="2148406" y="4189762"/>
            <a:ext cx="242085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start with </a:t>
            </a:r>
            <a:r>
              <a:rPr lang="en-US" sz="2800" dirty="0" smtClean="0">
                <a:solidFill>
                  <a:schemeClr val="tx1"/>
                </a:solidFill>
                <a:latin typeface="Arial" pitchFamily="34" charset="0"/>
                <a:cs typeface="Arial" pitchFamily="34" charset="0"/>
              </a:rPr>
              <a:t>0</a:t>
            </a:r>
            <a:endParaRPr lang="en-US" sz="2800" i="1" dirty="0" smtClean="0">
              <a:solidFill>
                <a:schemeClr val="tx1"/>
              </a:solidFill>
              <a:latin typeface="Arial" pitchFamily="34" charset="0"/>
              <a:cs typeface="Arial" pitchFamily="34" charset="0"/>
            </a:endParaRPr>
          </a:p>
        </p:txBody>
      </p:sp>
      <p:sp>
        <p:nvSpPr>
          <p:cNvPr id="7" name="Rounded Rectangular Callout 6"/>
          <p:cNvSpPr/>
          <p:nvPr/>
        </p:nvSpPr>
        <p:spPr bwMode="auto">
          <a:xfrm>
            <a:off x="3505200" y="2512280"/>
            <a:ext cx="777240" cy="854948"/>
          </a:xfrm>
          <a:prstGeom prst="wedgeRoundRectCallout">
            <a:avLst>
              <a:gd name="adj1" fmla="val 23354"/>
              <a:gd name="adj2" fmla="val 143141"/>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8" name="Text Box 122"/>
          <p:cNvSpPr txBox="1">
            <a:spLocks noChangeArrowheads="1"/>
          </p:cNvSpPr>
          <p:nvPr/>
        </p:nvSpPr>
        <p:spPr bwMode="auto">
          <a:xfrm>
            <a:off x="3078046" y="4967814"/>
            <a:ext cx="242085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start with </a:t>
            </a:r>
            <a:r>
              <a:rPr lang="en-US" sz="2800" dirty="0" smtClean="0">
                <a:solidFill>
                  <a:schemeClr val="tx1"/>
                </a:solidFill>
                <a:latin typeface="Arial" pitchFamily="34" charset="0"/>
                <a:cs typeface="Arial" pitchFamily="34" charset="0"/>
              </a:rPr>
              <a:t>1</a:t>
            </a:r>
            <a:endParaRPr lang="en-US" sz="2800" i="1" dirty="0" smtClean="0">
              <a:solidFill>
                <a:schemeClr val="tx1"/>
              </a:solidFill>
              <a:latin typeface="Arial" pitchFamily="34" charset="0"/>
              <a:cs typeface="Arial" pitchFamily="34" charset="0"/>
            </a:endParaRPr>
          </a:p>
        </p:txBody>
      </p:sp>
      <p:sp>
        <p:nvSpPr>
          <p:cNvPr id="9" name="Rounded Rectangular Callout 8"/>
          <p:cNvSpPr/>
          <p:nvPr/>
        </p:nvSpPr>
        <p:spPr bwMode="auto">
          <a:xfrm>
            <a:off x="4434840" y="2574052"/>
            <a:ext cx="777240" cy="854948"/>
          </a:xfrm>
          <a:prstGeom prst="wedgeRoundRectCallout">
            <a:avLst>
              <a:gd name="adj1" fmla="val 15511"/>
              <a:gd name="adj2" fmla="val 218009"/>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0" name="Text Box 122"/>
          <p:cNvSpPr txBox="1">
            <a:spLocks noChangeArrowheads="1"/>
          </p:cNvSpPr>
          <p:nvPr/>
        </p:nvSpPr>
        <p:spPr bwMode="auto">
          <a:xfrm>
            <a:off x="5012728" y="5693788"/>
            <a:ext cx="242245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start with both</a:t>
            </a:r>
            <a:endParaRPr lang="en-US" sz="2800" i="1" dirty="0" smtClean="0">
              <a:solidFill>
                <a:schemeClr val="tx1"/>
              </a:solidFill>
              <a:latin typeface="Arial" pitchFamily="34" charset="0"/>
              <a:cs typeface="Arial" pitchFamily="34" charset="0"/>
            </a:endParaRPr>
          </a:p>
        </p:txBody>
      </p:sp>
      <p:sp>
        <p:nvSpPr>
          <p:cNvPr id="11" name="Rounded Rectangular Callout 10"/>
          <p:cNvSpPr/>
          <p:nvPr/>
        </p:nvSpPr>
        <p:spPr bwMode="auto">
          <a:xfrm>
            <a:off x="5394960" y="2542760"/>
            <a:ext cx="1005840" cy="854948"/>
          </a:xfrm>
          <a:prstGeom prst="wedgeRoundRectCallout">
            <a:avLst>
              <a:gd name="adj1" fmla="val 17026"/>
              <a:gd name="adj2" fmla="val 305355"/>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Tree>
    <p:extLst>
      <p:ext uri="{BB962C8B-B14F-4D97-AF65-F5344CB8AC3E}">
        <p14:creationId xmlns:p14="http://schemas.microsoft.com/office/powerpoint/2010/main" val="263064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Binary Consensus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34</a:t>
            </a:fld>
            <a:endParaRPr lang="en-US"/>
          </a:p>
        </p:txBody>
      </p:sp>
      <p:sp>
        <p:nvSpPr>
          <p:cNvPr id="5" name="Text Box 122"/>
          <p:cNvSpPr txBox="1">
            <a:spLocks noChangeArrowheads="1"/>
          </p:cNvSpPr>
          <p:nvPr/>
        </p:nvSpPr>
        <p:spPr bwMode="auto">
          <a:xfrm>
            <a:off x="2431498" y="2542760"/>
            <a:ext cx="4275529"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cmsy10"/>
                <a:cs typeface="Arial" pitchFamily="34" charset="0"/>
              </a:rPr>
              <a:t>I</a:t>
            </a:r>
            <a:r>
              <a:rPr lang="en-US" sz="4000" dirty="0" smtClean="0">
                <a:solidFill>
                  <a:schemeClr val="tx1"/>
                </a:solidFill>
                <a:latin typeface="Arial"/>
                <a:cs typeface="Arial" pitchFamily="34" charset="0"/>
              </a:rPr>
              <a:t> = {{0}, {1}, {0,1}}</a:t>
            </a:r>
            <a:endParaRPr lang="en-US" sz="4000" baseline="-25000" dirty="0" smtClean="0">
              <a:solidFill>
                <a:schemeClr val="tx1"/>
              </a:solidFill>
              <a:latin typeface="Arial"/>
              <a:cs typeface="Arial" pitchFamily="34" charset="0"/>
            </a:endParaRPr>
          </a:p>
        </p:txBody>
      </p:sp>
      <p:sp>
        <p:nvSpPr>
          <p:cNvPr id="6" name="Text Box 122"/>
          <p:cNvSpPr txBox="1">
            <a:spLocks noChangeArrowheads="1"/>
          </p:cNvSpPr>
          <p:nvPr/>
        </p:nvSpPr>
        <p:spPr bwMode="auto">
          <a:xfrm>
            <a:off x="845544" y="4679546"/>
            <a:ext cx="204415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decide </a:t>
            </a:r>
            <a:r>
              <a:rPr lang="en-US" sz="2800" dirty="0" smtClean="0">
                <a:solidFill>
                  <a:schemeClr val="tx1"/>
                </a:solidFill>
                <a:latin typeface="Arial" pitchFamily="34" charset="0"/>
                <a:cs typeface="Arial" pitchFamily="34" charset="0"/>
              </a:rPr>
              <a:t>0</a:t>
            </a:r>
            <a:endParaRPr lang="en-US" sz="2800" i="1" dirty="0" smtClean="0">
              <a:solidFill>
                <a:schemeClr val="tx1"/>
              </a:solidFill>
              <a:latin typeface="Arial" pitchFamily="34" charset="0"/>
              <a:cs typeface="Arial" pitchFamily="34" charset="0"/>
            </a:endParaRPr>
          </a:p>
        </p:txBody>
      </p:sp>
      <p:sp>
        <p:nvSpPr>
          <p:cNvPr id="8" name="Text Box 122"/>
          <p:cNvSpPr txBox="1">
            <a:spLocks noChangeArrowheads="1"/>
          </p:cNvSpPr>
          <p:nvPr/>
        </p:nvSpPr>
        <p:spPr bwMode="auto">
          <a:xfrm>
            <a:off x="6564707" y="4679546"/>
            <a:ext cx="204415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decide </a:t>
            </a:r>
            <a:r>
              <a:rPr lang="en-US" sz="2800" dirty="0" smtClean="0">
                <a:solidFill>
                  <a:schemeClr val="tx1"/>
                </a:solidFill>
                <a:latin typeface="Arial" pitchFamily="34" charset="0"/>
                <a:cs typeface="Arial" pitchFamily="34" charset="0"/>
              </a:rPr>
              <a:t>1</a:t>
            </a:r>
            <a:endParaRPr lang="en-US" sz="2800" i="1" dirty="0" smtClean="0">
              <a:solidFill>
                <a:schemeClr val="tx1"/>
              </a:solidFill>
              <a:latin typeface="Arial" pitchFamily="34" charset="0"/>
              <a:cs typeface="Arial" pitchFamily="34" charset="0"/>
            </a:endParaRPr>
          </a:p>
        </p:txBody>
      </p:sp>
      <p:sp>
        <p:nvSpPr>
          <p:cNvPr id="12" name="Text Box 122"/>
          <p:cNvSpPr txBox="1">
            <a:spLocks noChangeArrowheads="1"/>
          </p:cNvSpPr>
          <p:nvPr/>
        </p:nvSpPr>
        <p:spPr bwMode="auto">
          <a:xfrm>
            <a:off x="2430568" y="3481064"/>
            <a:ext cx="3063659"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cmsy10"/>
                <a:cs typeface="Arial" pitchFamily="34" charset="0"/>
              </a:rPr>
              <a:t>O</a:t>
            </a:r>
            <a:r>
              <a:rPr lang="en-US" sz="4000" dirty="0" smtClean="0">
                <a:solidFill>
                  <a:schemeClr val="tx1"/>
                </a:solidFill>
                <a:latin typeface="Arial"/>
                <a:cs typeface="Arial" pitchFamily="34" charset="0"/>
              </a:rPr>
              <a:t> = {{0}, {1}}</a:t>
            </a:r>
            <a:endParaRPr lang="en-US" sz="4000" baseline="-25000" dirty="0" smtClean="0">
              <a:solidFill>
                <a:schemeClr val="tx1"/>
              </a:solidFill>
              <a:latin typeface="Arial"/>
              <a:cs typeface="Arial" pitchFamily="34" charset="0"/>
            </a:endParaRPr>
          </a:p>
        </p:txBody>
      </p:sp>
      <p:sp>
        <p:nvSpPr>
          <p:cNvPr id="7" name="Rounded Rectangular Callout 6"/>
          <p:cNvSpPr/>
          <p:nvPr/>
        </p:nvSpPr>
        <p:spPr bwMode="auto">
          <a:xfrm>
            <a:off x="3505200" y="3443428"/>
            <a:ext cx="777240" cy="854948"/>
          </a:xfrm>
          <a:prstGeom prst="wedgeRoundRectCallout">
            <a:avLst>
              <a:gd name="adj1" fmla="val -106058"/>
              <a:gd name="adj2" fmla="val 111055"/>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9" name="Rounded Rectangular Callout 8"/>
          <p:cNvSpPr/>
          <p:nvPr/>
        </p:nvSpPr>
        <p:spPr bwMode="auto">
          <a:xfrm>
            <a:off x="4569262" y="3434280"/>
            <a:ext cx="777240" cy="854948"/>
          </a:xfrm>
          <a:prstGeom prst="wedgeRoundRectCallout">
            <a:avLst>
              <a:gd name="adj1" fmla="val 168452"/>
              <a:gd name="adj2" fmla="val 121751"/>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Tree>
    <p:extLst>
      <p:ext uri="{BB962C8B-B14F-4D97-AF65-F5344CB8AC3E}">
        <p14:creationId xmlns:p14="http://schemas.microsoft.com/office/powerpoint/2010/main" val="339856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Binary Consensus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35</a:t>
            </a:fld>
            <a:endParaRPr lang="en-US"/>
          </a:p>
        </p:txBody>
      </p:sp>
      <p:sp>
        <p:nvSpPr>
          <p:cNvPr id="5" name="Text Box 122"/>
          <p:cNvSpPr txBox="1">
            <a:spLocks noChangeArrowheads="1"/>
          </p:cNvSpPr>
          <p:nvPr/>
        </p:nvSpPr>
        <p:spPr bwMode="auto">
          <a:xfrm>
            <a:off x="2930365" y="2223823"/>
            <a:ext cx="3283271"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smtClean="0">
                <a:solidFill>
                  <a:schemeClr val="tx1"/>
                </a:solidFill>
                <a:latin typeface="cmmi10"/>
                <a:cs typeface="Arial" panose="020B0604020202020204" pitchFamily="34" charset="0"/>
              </a:rPr>
              <a:t>¢</a:t>
            </a:r>
            <a:r>
              <a:rPr lang="en-US" sz="4000" smtClean="0">
                <a:solidFill>
                  <a:schemeClr val="tx1"/>
                </a:solidFill>
                <a:latin typeface="Arial" panose="020B0604020202020204" pitchFamily="34" charset="0"/>
                <a:cs typeface="Arial" panose="020B0604020202020204" pitchFamily="34" charset="0"/>
              </a:rPr>
              <a:t>({</a:t>
            </a:r>
            <a:r>
              <a:rPr lang="en-US" sz="4000" dirty="0" smtClean="0">
                <a:solidFill>
                  <a:schemeClr val="tx1"/>
                </a:solidFill>
                <a:latin typeface="Arial" panose="020B0604020202020204" pitchFamily="34" charset="0"/>
                <a:cs typeface="Arial" panose="020B0604020202020204" pitchFamily="34" charset="0"/>
              </a:rPr>
              <a:t>0}) = {{0}} </a:t>
            </a:r>
            <a:endParaRPr lang="en-US" sz="4000" baseline="-25000" dirty="0" smtClean="0">
              <a:solidFill>
                <a:schemeClr val="tx1"/>
              </a:solidFill>
              <a:latin typeface="Arial" panose="020B0604020202020204" pitchFamily="34" charset="0"/>
              <a:cs typeface="Arial" panose="020B0604020202020204" pitchFamily="34" charset="0"/>
            </a:endParaRPr>
          </a:p>
        </p:txBody>
      </p:sp>
      <p:sp>
        <p:nvSpPr>
          <p:cNvPr id="11" name="Text Box 122"/>
          <p:cNvSpPr txBox="1">
            <a:spLocks noChangeArrowheads="1"/>
          </p:cNvSpPr>
          <p:nvPr/>
        </p:nvSpPr>
        <p:spPr bwMode="auto">
          <a:xfrm>
            <a:off x="581306" y="3607458"/>
            <a:ext cx="2520241"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start with </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a:t>
            </a:r>
          </a:p>
          <a:p>
            <a:r>
              <a:rPr lang="en-US" sz="2800" dirty="0" smtClean="0">
                <a:latin typeface="Arial" pitchFamily="34" charset="0"/>
                <a:cs typeface="Arial" pitchFamily="34" charset="0"/>
              </a:rPr>
              <a:t>all decide </a:t>
            </a:r>
            <a:r>
              <a:rPr lang="en-US" sz="2800" dirty="0" smtClean="0">
                <a:solidFill>
                  <a:schemeClr val="tx1"/>
                </a:solidFill>
                <a:latin typeface="Arial" pitchFamily="34" charset="0"/>
                <a:cs typeface="Arial" pitchFamily="34" charset="0"/>
              </a:rPr>
              <a:t>0</a:t>
            </a:r>
            <a:endParaRPr lang="en-US" sz="2800" i="1" dirty="0" smtClean="0">
              <a:solidFill>
                <a:schemeClr val="tx1"/>
              </a:solidFill>
              <a:latin typeface="Arial" pitchFamily="34" charset="0"/>
              <a:cs typeface="Arial" pitchFamily="34" charset="0"/>
            </a:endParaRPr>
          </a:p>
        </p:txBody>
      </p:sp>
      <p:sp>
        <p:nvSpPr>
          <p:cNvPr id="13" name="Rounded Rectangular Callout 12"/>
          <p:cNvSpPr/>
          <p:nvPr/>
        </p:nvSpPr>
        <p:spPr bwMode="auto">
          <a:xfrm>
            <a:off x="2783014" y="2127500"/>
            <a:ext cx="3617786" cy="966220"/>
          </a:xfrm>
          <a:prstGeom prst="wedgeRoundRectCallout">
            <a:avLst>
              <a:gd name="adj1" fmla="val -40764"/>
              <a:gd name="adj2" fmla="val 118185"/>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Tree>
    <p:extLst>
      <p:ext uri="{BB962C8B-B14F-4D97-AF65-F5344CB8AC3E}">
        <p14:creationId xmlns:p14="http://schemas.microsoft.com/office/powerpoint/2010/main" val="23461060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Binary Consensus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36</a:t>
            </a:fld>
            <a:endParaRPr lang="en-US"/>
          </a:p>
        </p:txBody>
      </p:sp>
      <p:sp>
        <p:nvSpPr>
          <p:cNvPr id="5" name="Text Box 122"/>
          <p:cNvSpPr txBox="1">
            <a:spLocks noChangeArrowheads="1"/>
          </p:cNvSpPr>
          <p:nvPr/>
        </p:nvSpPr>
        <p:spPr bwMode="auto">
          <a:xfrm>
            <a:off x="2930365" y="2223823"/>
            <a:ext cx="3283271"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bg1">
                    <a:lumMod val="75000"/>
                  </a:schemeClr>
                </a:solidFill>
                <a:latin typeface="cmmi10"/>
                <a:cs typeface="Arial" panose="020B0604020202020204" pitchFamily="34" charset="0"/>
              </a:rPr>
              <a:t>¢</a:t>
            </a:r>
            <a:r>
              <a:rPr lang="en-US" sz="4000" dirty="0" smtClean="0">
                <a:solidFill>
                  <a:schemeClr val="bg1">
                    <a:lumMod val="75000"/>
                  </a:schemeClr>
                </a:solidFill>
                <a:latin typeface="Arial" panose="020B0604020202020204" pitchFamily="34" charset="0"/>
                <a:cs typeface="Arial" panose="020B0604020202020204" pitchFamily="34" charset="0"/>
              </a:rPr>
              <a:t>({0}) = {{0}} </a:t>
            </a:r>
            <a:endParaRPr lang="en-US" sz="4000" baseline="-25000" dirty="0" smtClean="0">
              <a:solidFill>
                <a:schemeClr val="bg1">
                  <a:lumMod val="75000"/>
                </a:schemeClr>
              </a:solidFill>
              <a:latin typeface="Arial" panose="020B0604020202020204" pitchFamily="34" charset="0"/>
              <a:cs typeface="Arial" panose="020B0604020202020204" pitchFamily="34" charset="0"/>
            </a:endParaRPr>
          </a:p>
        </p:txBody>
      </p:sp>
      <p:sp>
        <p:nvSpPr>
          <p:cNvPr id="11" name="Text Box 122"/>
          <p:cNvSpPr txBox="1">
            <a:spLocks noChangeArrowheads="1"/>
          </p:cNvSpPr>
          <p:nvPr/>
        </p:nvSpPr>
        <p:spPr bwMode="auto">
          <a:xfrm>
            <a:off x="5930546" y="4308498"/>
            <a:ext cx="2520241"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start with </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a:t>
            </a:r>
          </a:p>
          <a:p>
            <a:r>
              <a:rPr lang="en-US" sz="2800" dirty="0" smtClean="0">
                <a:latin typeface="Arial" pitchFamily="34" charset="0"/>
                <a:cs typeface="Arial" pitchFamily="34" charset="0"/>
              </a:rPr>
              <a:t>all decide </a:t>
            </a:r>
            <a:r>
              <a:rPr lang="en-US" sz="2800" dirty="0" smtClean="0">
                <a:solidFill>
                  <a:schemeClr val="tx1"/>
                </a:solidFill>
                <a:latin typeface="Arial" pitchFamily="34" charset="0"/>
                <a:cs typeface="Arial" pitchFamily="34" charset="0"/>
              </a:rPr>
              <a:t>1</a:t>
            </a:r>
            <a:endParaRPr lang="en-US" sz="2800" i="1" dirty="0" smtClean="0">
              <a:solidFill>
                <a:schemeClr val="tx1"/>
              </a:solidFill>
              <a:latin typeface="Arial" pitchFamily="34" charset="0"/>
              <a:cs typeface="Arial" pitchFamily="34" charset="0"/>
            </a:endParaRPr>
          </a:p>
        </p:txBody>
      </p:sp>
      <p:sp>
        <p:nvSpPr>
          <p:cNvPr id="13" name="Rounded Rectangular Callout 12"/>
          <p:cNvSpPr/>
          <p:nvPr/>
        </p:nvSpPr>
        <p:spPr bwMode="auto">
          <a:xfrm>
            <a:off x="2798254" y="2897247"/>
            <a:ext cx="3617786" cy="966220"/>
          </a:xfrm>
          <a:prstGeom prst="wedgeRoundRectCallout">
            <a:avLst>
              <a:gd name="adj1" fmla="val 31270"/>
              <a:gd name="adj2" fmla="val 111876"/>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8" name="Text Box 122"/>
          <p:cNvSpPr txBox="1">
            <a:spLocks noChangeArrowheads="1"/>
          </p:cNvSpPr>
          <p:nvPr/>
        </p:nvSpPr>
        <p:spPr bwMode="auto">
          <a:xfrm>
            <a:off x="2930365" y="2967818"/>
            <a:ext cx="3283271"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cmmi10"/>
                <a:cs typeface="Arial" panose="020B0604020202020204" pitchFamily="34" charset="0"/>
              </a:rPr>
              <a:t>¢</a:t>
            </a:r>
            <a:r>
              <a:rPr lang="en-US" sz="4000" dirty="0" smtClean="0">
                <a:solidFill>
                  <a:schemeClr val="tx1"/>
                </a:solidFill>
                <a:latin typeface="Arial" panose="020B0604020202020204" pitchFamily="34" charset="0"/>
                <a:cs typeface="Arial" panose="020B0604020202020204" pitchFamily="34" charset="0"/>
              </a:rPr>
              <a:t>({1}) = {{1}} </a:t>
            </a:r>
            <a:endParaRPr lang="en-US" sz="4000" baseline="-25000" dirty="0" smtClean="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35829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Binary Consensus</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37</a:t>
            </a:fld>
            <a:endParaRPr lang="en-US"/>
          </a:p>
        </p:txBody>
      </p:sp>
      <p:sp>
        <p:nvSpPr>
          <p:cNvPr id="11" name="Text Box 122"/>
          <p:cNvSpPr txBox="1">
            <a:spLocks noChangeArrowheads="1"/>
          </p:cNvSpPr>
          <p:nvPr/>
        </p:nvSpPr>
        <p:spPr bwMode="auto">
          <a:xfrm>
            <a:off x="2534616" y="5014343"/>
            <a:ext cx="3042820" cy="138499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with mixed inputs,</a:t>
            </a:r>
          </a:p>
          <a:p>
            <a:r>
              <a:rPr lang="en-US" sz="2800" dirty="0" smtClean="0">
                <a:latin typeface="Arial" pitchFamily="34" charset="0"/>
                <a:cs typeface="Arial" pitchFamily="34" charset="0"/>
              </a:rPr>
              <a:t>all decide </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a:t>
            </a:r>
          </a:p>
          <a:p>
            <a:r>
              <a:rPr lang="en-US" sz="2800" dirty="0" smtClean="0">
                <a:latin typeface="Arial" pitchFamily="34" charset="0"/>
                <a:cs typeface="Arial" pitchFamily="34" charset="0"/>
              </a:rPr>
              <a:t>or all decide </a:t>
            </a:r>
            <a:r>
              <a:rPr lang="en-US" sz="2800" dirty="0" smtClean="0">
                <a:solidFill>
                  <a:schemeClr val="tx1"/>
                </a:solidFill>
                <a:latin typeface="Arial" pitchFamily="34" charset="0"/>
                <a:cs typeface="Arial" pitchFamily="34" charset="0"/>
              </a:rPr>
              <a:t>1</a:t>
            </a:r>
            <a:endParaRPr lang="en-US" sz="2800" i="1" dirty="0" smtClean="0">
              <a:solidFill>
                <a:schemeClr val="tx1"/>
              </a:solidFill>
              <a:latin typeface="Arial" pitchFamily="34" charset="0"/>
              <a:cs typeface="Arial" pitchFamily="34" charset="0"/>
            </a:endParaRPr>
          </a:p>
        </p:txBody>
      </p:sp>
      <p:sp>
        <p:nvSpPr>
          <p:cNvPr id="5" name="Text Box 122"/>
          <p:cNvSpPr txBox="1">
            <a:spLocks noChangeArrowheads="1"/>
          </p:cNvSpPr>
          <p:nvPr/>
        </p:nvSpPr>
        <p:spPr bwMode="auto">
          <a:xfrm>
            <a:off x="2930365" y="2223823"/>
            <a:ext cx="3283271"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bg1">
                    <a:lumMod val="75000"/>
                  </a:schemeClr>
                </a:solidFill>
                <a:latin typeface="cmmi10"/>
                <a:cs typeface="Arial" panose="020B0604020202020204" pitchFamily="34" charset="0"/>
              </a:rPr>
              <a:t>¢</a:t>
            </a:r>
            <a:r>
              <a:rPr lang="en-US" sz="4000" dirty="0" smtClean="0">
                <a:solidFill>
                  <a:schemeClr val="bg1">
                    <a:lumMod val="75000"/>
                  </a:schemeClr>
                </a:solidFill>
                <a:latin typeface="Arial" panose="020B0604020202020204" pitchFamily="34" charset="0"/>
                <a:cs typeface="Arial" panose="020B0604020202020204" pitchFamily="34" charset="0"/>
              </a:rPr>
              <a:t>({0}) = {{0}} </a:t>
            </a:r>
            <a:endParaRPr lang="en-US" sz="4000" baseline="-25000" dirty="0" smtClean="0">
              <a:solidFill>
                <a:schemeClr val="bg1">
                  <a:lumMod val="75000"/>
                </a:schemeClr>
              </a:solidFill>
              <a:latin typeface="Arial" panose="020B0604020202020204" pitchFamily="34" charset="0"/>
              <a:cs typeface="Arial" panose="020B0604020202020204" pitchFamily="34" charset="0"/>
            </a:endParaRPr>
          </a:p>
        </p:txBody>
      </p:sp>
      <p:sp>
        <p:nvSpPr>
          <p:cNvPr id="13" name="Rounded Rectangular Callout 12"/>
          <p:cNvSpPr/>
          <p:nvPr/>
        </p:nvSpPr>
        <p:spPr bwMode="auto">
          <a:xfrm>
            <a:off x="2031586" y="3662762"/>
            <a:ext cx="5159079" cy="966220"/>
          </a:xfrm>
          <a:prstGeom prst="wedgeRoundRectCallout">
            <a:avLst>
              <a:gd name="adj1" fmla="val 6161"/>
              <a:gd name="adj2" fmla="val 70867"/>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8" name="Text Box 122"/>
          <p:cNvSpPr txBox="1">
            <a:spLocks noChangeArrowheads="1"/>
          </p:cNvSpPr>
          <p:nvPr/>
        </p:nvSpPr>
        <p:spPr bwMode="auto">
          <a:xfrm>
            <a:off x="2930365" y="2967818"/>
            <a:ext cx="3283271"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bg1">
                    <a:lumMod val="75000"/>
                  </a:schemeClr>
                </a:solidFill>
                <a:latin typeface="cmmi10"/>
                <a:cs typeface="Arial" panose="020B0604020202020204" pitchFamily="34" charset="0"/>
              </a:rPr>
              <a:t>¢</a:t>
            </a:r>
            <a:r>
              <a:rPr lang="en-US" sz="4000" dirty="0" smtClean="0">
                <a:solidFill>
                  <a:schemeClr val="bg1">
                    <a:lumMod val="75000"/>
                  </a:schemeClr>
                </a:solidFill>
                <a:latin typeface="Arial" panose="020B0604020202020204" pitchFamily="34" charset="0"/>
                <a:cs typeface="Arial" panose="020B0604020202020204" pitchFamily="34" charset="0"/>
              </a:rPr>
              <a:t>({1}) = {{1}} </a:t>
            </a:r>
            <a:endParaRPr lang="en-US" sz="4000" baseline="-25000" dirty="0" smtClean="0">
              <a:solidFill>
                <a:schemeClr val="bg1">
                  <a:lumMod val="75000"/>
                </a:schemeClr>
              </a:solidFill>
              <a:latin typeface="Arial" panose="020B0604020202020204" pitchFamily="34" charset="0"/>
              <a:cs typeface="Arial" panose="020B0604020202020204" pitchFamily="34" charset="0"/>
            </a:endParaRPr>
          </a:p>
        </p:txBody>
      </p:sp>
      <p:sp>
        <p:nvSpPr>
          <p:cNvPr id="9" name="Text Box 122"/>
          <p:cNvSpPr txBox="1">
            <a:spLocks noChangeArrowheads="1"/>
          </p:cNvSpPr>
          <p:nvPr/>
        </p:nvSpPr>
        <p:spPr bwMode="auto">
          <a:xfrm>
            <a:off x="2330842" y="3723722"/>
            <a:ext cx="4482317" cy="707886"/>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cmmi10"/>
                <a:cs typeface="Arial" panose="020B0604020202020204" pitchFamily="34" charset="0"/>
              </a:rPr>
              <a:t>¢</a:t>
            </a:r>
            <a:r>
              <a:rPr lang="en-US" sz="4000" dirty="0" smtClean="0">
                <a:solidFill>
                  <a:schemeClr val="tx1"/>
                </a:solidFill>
                <a:latin typeface="Arial" panose="020B0604020202020204" pitchFamily="34" charset="0"/>
                <a:cs typeface="Arial" panose="020B0604020202020204" pitchFamily="34" charset="0"/>
              </a:rPr>
              <a:t>({0,1}) = {{0},{1}} </a:t>
            </a:r>
            <a:endParaRPr lang="en-US" sz="4000" baseline="-25000" dirty="0" smtClean="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78249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Layered Protocol</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38</a:t>
            </a:fld>
            <a:endParaRPr lang="en-US"/>
          </a:p>
        </p:txBody>
      </p:sp>
      <p:sp>
        <p:nvSpPr>
          <p:cNvPr id="5" name="Text Box 4"/>
          <p:cNvSpPr txBox="1">
            <a:spLocks noChangeArrowheads="1"/>
          </p:cNvSpPr>
          <p:nvPr/>
        </p:nvSpPr>
        <p:spPr bwMode="auto">
          <a:xfrm>
            <a:off x="411481" y="1970088"/>
            <a:ext cx="8321040" cy="3539430"/>
          </a:xfrm>
          <a:prstGeom prst="rect">
            <a:avLst/>
          </a:prstGeom>
          <a:solidFill>
            <a:srgbClr val="FFFFCC"/>
          </a:solidFill>
          <a:ln w="9525">
            <a:noFill/>
            <a:miter lim="800000"/>
            <a:headEnd/>
            <a:tailEnd/>
          </a:ln>
        </p:spPr>
        <p:txBody>
          <a:bodyPr wrap="square">
            <a:spAutoFit/>
          </a:bodyPr>
          <a:lstStyle/>
          <a:p>
            <a:pPr algn="l"/>
            <a:r>
              <a:rPr lang="en-US" sz="2800" b="1" dirty="0">
                <a:solidFill>
                  <a:schemeClr val="tx1"/>
                </a:solidFill>
                <a:latin typeface="Courier New" pitchFamily="49" charset="0"/>
                <a:ea typeface="Verdana" pitchFamily="34" charset="0"/>
                <a:cs typeface="Courier New" pitchFamily="49" charset="0"/>
              </a:rPr>
              <a:t>shared</a:t>
            </a:r>
            <a:r>
              <a:rPr lang="en-US" sz="2800" b="1" dirty="0">
                <a:latin typeface="Courier New" pitchFamily="49" charset="0"/>
                <a:ea typeface="Verdana" pitchFamily="34" charset="0"/>
                <a:cs typeface="Courier New" pitchFamily="49" charset="0"/>
              </a:rPr>
              <a:t> </a:t>
            </a:r>
            <a:r>
              <a:rPr lang="en-US" sz="2800" b="1" dirty="0" err="1">
                <a:latin typeface="Courier New" pitchFamily="49" charset="0"/>
                <a:ea typeface="Verdana" pitchFamily="34" charset="0"/>
                <a:cs typeface="Courier New" pitchFamily="49" charset="0"/>
              </a:rPr>
              <a:t>mem</a:t>
            </a:r>
            <a:r>
              <a:rPr lang="en-US" sz="2800" b="1" dirty="0">
                <a:latin typeface="Courier New" pitchFamily="49" charset="0"/>
                <a:ea typeface="Verdana" pitchFamily="34" charset="0"/>
                <a:cs typeface="Courier New" pitchFamily="49" charset="0"/>
              </a:rPr>
              <a:t> </a:t>
            </a:r>
            <a:r>
              <a:rPr lang="en-US" sz="2800" b="1" dirty="0">
                <a:solidFill>
                  <a:schemeClr val="tx1"/>
                </a:solidFill>
                <a:latin typeface="Courier New" pitchFamily="49" charset="0"/>
                <a:ea typeface="Verdana" pitchFamily="34" charset="0"/>
                <a:cs typeface="Courier New" pitchFamily="49" charset="0"/>
              </a:rPr>
              <a:t>array</a:t>
            </a:r>
            <a:r>
              <a:rPr lang="en-US" sz="2800" b="1" dirty="0">
                <a:latin typeface="Courier New" pitchFamily="49" charset="0"/>
                <a:ea typeface="Verdana" pitchFamily="34" charset="0"/>
                <a:cs typeface="Courier New" pitchFamily="49" charset="0"/>
              </a:rPr>
              <a:t> 0..N-1,0..n </a:t>
            </a:r>
            <a:r>
              <a:rPr lang="en-US" sz="2800" b="1" dirty="0">
                <a:solidFill>
                  <a:schemeClr val="tx1"/>
                </a:solidFill>
                <a:latin typeface="Courier New" pitchFamily="49" charset="0"/>
                <a:ea typeface="Verdana" pitchFamily="34" charset="0"/>
                <a:cs typeface="Courier New" pitchFamily="49" charset="0"/>
              </a:rPr>
              <a:t>of</a:t>
            </a:r>
            <a:r>
              <a:rPr lang="en-US" sz="2800" b="1" dirty="0">
                <a:latin typeface="Courier New" pitchFamily="49" charset="0"/>
                <a:ea typeface="Verdana" pitchFamily="34" charset="0"/>
                <a:cs typeface="Courier New" pitchFamily="49" charset="0"/>
              </a:rPr>
              <a:t> Value</a:t>
            </a:r>
          </a:p>
          <a:p>
            <a:pPr algn="l"/>
            <a:r>
              <a:rPr lang="en-US" sz="2800" b="1" dirty="0" smtClean="0">
                <a:latin typeface="Courier New" pitchFamily="49" charset="0"/>
                <a:ea typeface="Verdana" pitchFamily="34" charset="0"/>
                <a:cs typeface="Courier New" pitchFamily="49" charset="0"/>
              </a:rPr>
              <a:t>view := input</a:t>
            </a:r>
          </a:p>
          <a:p>
            <a:pPr algn="l"/>
            <a:r>
              <a:rPr lang="en-US" sz="2800" b="1" dirty="0" smtClean="0">
                <a:solidFill>
                  <a:schemeClr val="tx1"/>
                </a:solidFill>
                <a:latin typeface="Courier New" pitchFamily="49" charset="0"/>
                <a:ea typeface="Verdana" pitchFamily="34" charset="0"/>
                <a:cs typeface="Courier New" pitchFamily="49" charset="0"/>
              </a:rPr>
              <a:t>for</a:t>
            </a:r>
            <a:r>
              <a:rPr lang="en-US" sz="2800" b="1" dirty="0" smtClean="0">
                <a:latin typeface="Courier New" pitchFamily="49" charset="0"/>
                <a:ea typeface="Verdana" pitchFamily="34" charset="0"/>
                <a:cs typeface="Courier New" pitchFamily="49" charset="0"/>
              </a:rPr>
              <a:t> </a:t>
            </a:r>
            <a:r>
              <a:rPr lang="en-US" sz="2800" b="1" dirty="0">
                <a:latin typeface="cmti10" panose="020B0500000000000000" pitchFamily="34" charset="0"/>
                <a:ea typeface="Verdana" pitchFamily="34" charset="0"/>
                <a:cs typeface="Courier New" pitchFamily="49" charset="0"/>
              </a:rPr>
              <a:t>l</a:t>
            </a:r>
            <a:r>
              <a:rPr lang="en-US" sz="2800" b="1" dirty="0" smtClean="0">
                <a:latin typeface="Courier New" pitchFamily="49" charset="0"/>
                <a:ea typeface="Verdana" pitchFamily="34" charset="0"/>
                <a:cs typeface="Courier New" pitchFamily="49" charset="0"/>
              </a:rPr>
              <a:t> := 0 </a:t>
            </a:r>
            <a:r>
              <a:rPr lang="en-US" sz="2800" b="1" dirty="0" smtClean="0">
                <a:solidFill>
                  <a:schemeClr val="tx1"/>
                </a:solidFill>
                <a:latin typeface="Courier New" pitchFamily="49" charset="0"/>
                <a:ea typeface="Verdana" pitchFamily="34" charset="0"/>
                <a:cs typeface="Courier New" pitchFamily="49" charset="0"/>
              </a:rPr>
              <a:t>to</a:t>
            </a:r>
            <a:r>
              <a:rPr lang="en-US" sz="2800" b="1" dirty="0" smtClean="0">
                <a:latin typeface="Courier New" pitchFamily="49" charset="0"/>
                <a:ea typeface="Verdana" pitchFamily="34" charset="0"/>
                <a:cs typeface="Courier New" pitchFamily="49" charset="0"/>
              </a:rPr>
              <a:t> N-1 </a:t>
            </a:r>
            <a:r>
              <a:rPr lang="en-US" sz="2800" b="1" dirty="0" smtClean="0">
                <a:solidFill>
                  <a:schemeClr val="tx1"/>
                </a:solidFill>
                <a:latin typeface="Courier New" pitchFamily="49" charset="0"/>
                <a:ea typeface="Verdana" pitchFamily="34" charset="0"/>
                <a:cs typeface="Courier New" pitchFamily="49" charset="0"/>
              </a:rPr>
              <a:t>do</a:t>
            </a:r>
          </a:p>
          <a:p>
            <a:pPr algn="l"/>
            <a:r>
              <a:rPr lang="en-US" sz="2800" b="1" dirty="0">
                <a:latin typeface="Courier New" pitchFamily="49" charset="0"/>
                <a:ea typeface="Verdana" pitchFamily="34" charset="0"/>
                <a:cs typeface="Courier New" pitchFamily="49" charset="0"/>
              </a:rPr>
              <a:t> </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immediate</a:t>
            </a:r>
          </a:p>
          <a:p>
            <a:pPr algn="l"/>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t>
            </a:r>
            <a:r>
              <a:rPr lang="en-US" sz="2800" b="1" dirty="0">
                <a:latin typeface="cmti10" panose="020B0500000000000000" pitchFamily="34" charset="0"/>
                <a:ea typeface="Verdana" pitchFamily="34" charset="0"/>
                <a:cs typeface="Courier New" pitchFamily="49" charset="0"/>
              </a:rPr>
              <a:t>l</a:t>
            </a:r>
            <a:r>
              <a:rPr lang="en-US" sz="2800" b="1" dirty="0" smtClean="0">
                <a:latin typeface="Courier New" pitchFamily="49" charset="0"/>
                <a:ea typeface="Verdana" pitchFamily="34" charset="0"/>
                <a:cs typeface="Courier New" pitchFamily="49" charset="0"/>
              </a:rPr>
              <a:t>][</a:t>
            </a:r>
            <a:r>
              <a:rPr lang="en-US" sz="2800" b="1" dirty="0" err="1" smtClean="0">
                <a:latin typeface="Courier New" pitchFamily="49" charset="0"/>
                <a:ea typeface="Verdana" pitchFamily="34" charset="0"/>
                <a:cs typeface="Courier New" pitchFamily="49" charset="0"/>
              </a:rPr>
              <a:t>i</a:t>
            </a:r>
            <a:r>
              <a:rPr lang="en-US" sz="2800" b="1" dirty="0" smtClean="0">
                <a:latin typeface="Courier New" pitchFamily="49" charset="0"/>
                <a:ea typeface="Verdana" pitchFamily="34" charset="0"/>
                <a:cs typeface="Courier New" pitchFamily="49" charset="0"/>
              </a:rPr>
              <a:t>] := view;</a:t>
            </a:r>
          </a:p>
          <a:p>
            <a:pPr algn="l"/>
            <a:r>
              <a:rPr lang="en-US" sz="2800" b="1" dirty="0" smtClean="0">
                <a:latin typeface="Courier New" pitchFamily="49" charset="0"/>
                <a:ea typeface="Verdana" pitchFamily="34" charset="0"/>
                <a:cs typeface="Courier New" pitchFamily="49" charset="0"/>
              </a:rPr>
              <a:t>    snap := snapshot(</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t>
            </a:r>
            <a:r>
              <a:rPr lang="en-US" sz="2800" b="1" dirty="0">
                <a:latin typeface="cmti10" panose="020B0500000000000000" pitchFamily="34" charset="0"/>
                <a:ea typeface="Verdana" pitchFamily="34" charset="0"/>
                <a:cs typeface="Courier New" pitchFamily="49" charset="0"/>
              </a:rPr>
              <a:t>l</a:t>
            </a:r>
            <a:r>
              <a:rPr lang="en-US" sz="2800" b="1" dirty="0" smtClean="0">
                <a:latin typeface="Courier New" pitchFamily="49" charset="0"/>
                <a:ea typeface="Verdana" pitchFamily="34" charset="0"/>
                <a:cs typeface="Courier New" pitchFamily="49" charset="0"/>
              </a:rPr>
              <a:t>][*])</a:t>
            </a:r>
          </a:p>
          <a:p>
            <a:pPr algn="l"/>
            <a:r>
              <a:rPr lang="en-US" sz="2800" b="1" dirty="0">
                <a:latin typeface="Courier New" pitchFamily="49" charset="0"/>
                <a:ea typeface="Verdana" pitchFamily="34" charset="0"/>
                <a:cs typeface="Courier New" pitchFamily="49" charset="0"/>
              </a:rPr>
              <a:t> </a:t>
            </a:r>
            <a:r>
              <a:rPr lang="en-US" sz="2800" b="1" dirty="0" smtClean="0">
                <a:latin typeface="Courier New" pitchFamily="49" charset="0"/>
                <a:ea typeface="Verdana" pitchFamily="34" charset="0"/>
                <a:cs typeface="Courier New" pitchFamily="49" charset="0"/>
              </a:rPr>
              <a:t> view := set of values in snap</a:t>
            </a:r>
          </a:p>
          <a:p>
            <a:pPr algn="l"/>
            <a:r>
              <a:rPr lang="en-US" sz="2800" b="1" dirty="0" smtClean="0">
                <a:solidFill>
                  <a:schemeClr val="tx1"/>
                </a:solidFill>
                <a:latin typeface="Courier New" pitchFamily="49" charset="0"/>
                <a:ea typeface="Verdana" pitchFamily="34" charset="0"/>
                <a:cs typeface="Courier New" pitchFamily="49" charset="0"/>
              </a:rPr>
              <a:t>return</a:t>
            </a:r>
            <a:r>
              <a:rPr lang="en-US" sz="2800" b="1" dirty="0" smtClean="0">
                <a:latin typeface="Courier New" pitchFamily="49" charset="0"/>
                <a:ea typeface="Verdana" pitchFamily="34" charset="0"/>
                <a:cs typeface="Courier New" pitchFamily="49" charset="0"/>
              </a:rPr>
              <a:t> </a:t>
            </a:r>
            <a:r>
              <a:rPr lang="el-GR" sz="2800" b="1" dirty="0" smtClean="0">
                <a:solidFill>
                  <a:schemeClr val="tx1"/>
                </a:solidFill>
                <a:latin typeface="Arial" pitchFamily="34" charset="0"/>
                <a:ea typeface="Verdana" pitchFamily="34" charset="0"/>
                <a:cs typeface="Arial" pitchFamily="34" charset="0"/>
              </a:rPr>
              <a:t>δ</a:t>
            </a:r>
            <a:r>
              <a:rPr lang="en-US" sz="2800" b="1" dirty="0" smtClean="0">
                <a:latin typeface="Courier New" pitchFamily="49" charset="0"/>
                <a:ea typeface="Verdana" pitchFamily="34" charset="0"/>
                <a:cs typeface="Courier New" pitchFamily="49" charset="0"/>
              </a:rPr>
              <a:t>(view)</a:t>
            </a:r>
            <a:endParaRPr lang="en-US" sz="2800" b="1" dirty="0">
              <a:latin typeface="Courier New" pitchFamily="49" charset="0"/>
              <a:ea typeface="Verdana" pitchFamily="34" charset="0"/>
              <a:cs typeface="Courier New" pitchFamily="49" charset="0"/>
            </a:endParaRPr>
          </a:p>
        </p:txBody>
      </p:sp>
    </p:spTree>
    <p:extLst>
      <p:ext uri="{BB962C8B-B14F-4D97-AF65-F5344CB8AC3E}">
        <p14:creationId xmlns:p14="http://schemas.microsoft.com/office/powerpoint/2010/main" val="18382789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Layered Protocol</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39</a:t>
            </a:fld>
            <a:endParaRPr lang="en-US"/>
          </a:p>
        </p:txBody>
      </p:sp>
      <p:sp>
        <p:nvSpPr>
          <p:cNvPr id="5" name="Text Box 4"/>
          <p:cNvSpPr txBox="1">
            <a:spLocks noChangeArrowheads="1"/>
          </p:cNvSpPr>
          <p:nvPr/>
        </p:nvSpPr>
        <p:spPr bwMode="auto">
          <a:xfrm>
            <a:off x="411481" y="1970088"/>
            <a:ext cx="8321040" cy="3539430"/>
          </a:xfrm>
          <a:prstGeom prst="rect">
            <a:avLst/>
          </a:prstGeom>
          <a:solidFill>
            <a:srgbClr val="FFFFCC"/>
          </a:solidFill>
          <a:ln w="9525">
            <a:noFill/>
            <a:miter lim="800000"/>
            <a:headEnd/>
            <a:tailEnd/>
          </a:ln>
        </p:spPr>
        <p:txBody>
          <a:bodyPr wrap="square">
            <a:spAutoFit/>
          </a:bodyPr>
          <a:lstStyle/>
          <a:p>
            <a:pPr algn="l"/>
            <a:r>
              <a:rPr lang="en-US" sz="2800" b="1" dirty="0">
                <a:solidFill>
                  <a:schemeClr val="tx1"/>
                </a:solidFill>
                <a:latin typeface="Courier New" pitchFamily="49" charset="0"/>
                <a:ea typeface="Verdana" pitchFamily="34" charset="0"/>
                <a:cs typeface="Courier New" pitchFamily="49" charset="0"/>
              </a:rPr>
              <a:t>shared</a:t>
            </a:r>
            <a:r>
              <a:rPr lang="en-US" sz="2800" b="1" dirty="0">
                <a:latin typeface="Courier New" pitchFamily="49" charset="0"/>
                <a:ea typeface="Verdana" pitchFamily="34" charset="0"/>
                <a:cs typeface="Courier New" pitchFamily="49" charset="0"/>
              </a:rPr>
              <a:t> </a:t>
            </a:r>
            <a:r>
              <a:rPr lang="en-US" sz="2800" b="1" dirty="0" err="1">
                <a:latin typeface="Courier New" pitchFamily="49" charset="0"/>
                <a:ea typeface="Verdana" pitchFamily="34" charset="0"/>
                <a:cs typeface="Courier New" pitchFamily="49" charset="0"/>
              </a:rPr>
              <a:t>mem</a:t>
            </a:r>
            <a:r>
              <a:rPr lang="en-US" sz="2800" b="1" dirty="0">
                <a:latin typeface="Courier New" pitchFamily="49" charset="0"/>
                <a:ea typeface="Verdana" pitchFamily="34" charset="0"/>
                <a:cs typeface="Courier New" pitchFamily="49" charset="0"/>
              </a:rPr>
              <a:t> </a:t>
            </a:r>
            <a:r>
              <a:rPr lang="en-US" sz="2800" b="1" dirty="0">
                <a:solidFill>
                  <a:schemeClr val="tx1"/>
                </a:solidFill>
                <a:latin typeface="Courier New" pitchFamily="49" charset="0"/>
                <a:ea typeface="Verdana" pitchFamily="34" charset="0"/>
                <a:cs typeface="Courier New" pitchFamily="49" charset="0"/>
              </a:rPr>
              <a:t>array</a:t>
            </a:r>
            <a:r>
              <a:rPr lang="en-US" sz="2800" b="1" dirty="0">
                <a:latin typeface="Courier New" pitchFamily="49" charset="0"/>
                <a:ea typeface="Verdana" pitchFamily="34" charset="0"/>
                <a:cs typeface="Courier New" pitchFamily="49" charset="0"/>
              </a:rPr>
              <a:t> 0..N-1,0..n </a:t>
            </a:r>
            <a:r>
              <a:rPr lang="en-US" sz="2800" b="1" dirty="0">
                <a:solidFill>
                  <a:schemeClr val="tx1"/>
                </a:solidFill>
                <a:latin typeface="Courier New" pitchFamily="49" charset="0"/>
                <a:ea typeface="Verdana" pitchFamily="34" charset="0"/>
                <a:cs typeface="Courier New" pitchFamily="49" charset="0"/>
              </a:rPr>
              <a:t>of</a:t>
            </a:r>
            <a:r>
              <a:rPr lang="en-US" sz="2800" b="1" dirty="0">
                <a:latin typeface="Courier New" pitchFamily="49" charset="0"/>
                <a:ea typeface="Verdana" pitchFamily="34" charset="0"/>
                <a:cs typeface="Courier New" pitchFamily="49" charset="0"/>
              </a:rPr>
              <a:t>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 input</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j := 0 to N-1 do</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immediate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r>
              <a:rPr lang="en-US" sz="2800" b="1" dirty="0" err="1" smtClean="0">
                <a:solidFill>
                  <a:schemeClr val="bg1">
                    <a:lumMod val="75000"/>
                  </a:schemeClr>
                </a:solidFill>
                <a:latin typeface="Courier New" pitchFamily="49" charset="0"/>
                <a:ea typeface="Verdana" pitchFamily="34" charset="0"/>
                <a:cs typeface="Courier New" pitchFamily="49" charset="0"/>
              </a:rPr>
              <a:t>i</a:t>
            </a:r>
            <a:r>
              <a:rPr lang="en-US" sz="2800" b="1" dirty="0" smtClean="0">
                <a:solidFill>
                  <a:schemeClr val="bg1">
                    <a:lumMod val="75000"/>
                  </a:schemeClr>
                </a:solidFill>
                <a:latin typeface="Courier New" pitchFamily="49" charset="0"/>
                <a:ea typeface="Verdana" pitchFamily="34" charset="0"/>
                <a:cs typeface="Courier New" pitchFamily="49" charset="0"/>
              </a:rPr>
              <a:t>] := view;</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snap := snapshot(</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view := set of values in snap</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ext Box 122"/>
          <p:cNvSpPr txBox="1">
            <a:spLocks noChangeArrowheads="1"/>
          </p:cNvSpPr>
          <p:nvPr/>
        </p:nvSpPr>
        <p:spPr bwMode="auto">
          <a:xfrm>
            <a:off x="3156005" y="3052361"/>
            <a:ext cx="474681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i="1" dirty="0" smtClean="0">
                <a:latin typeface="Arial" pitchFamily="34" charset="0"/>
                <a:cs typeface="Arial" pitchFamily="34" charset="0"/>
              </a:rPr>
              <a:t>2-dimensiona</a:t>
            </a:r>
            <a:r>
              <a:rPr lang="en-US" sz="2800" dirty="0" smtClean="0">
                <a:latin typeface="Arial" pitchFamily="34" charset="0"/>
                <a:cs typeface="Arial" pitchFamily="34" charset="0"/>
              </a:rPr>
              <a:t>l memory array</a:t>
            </a:r>
            <a:endParaRPr lang="en-US" sz="2800" i="1" dirty="0" smtClean="0">
              <a:solidFill>
                <a:schemeClr val="tx1"/>
              </a:solidFill>
              <a:latin typeface="Arial" pitchFamily="34" charset="0"/>
              <a:cs typeface="Arial" pitchFamily="34" charset="0"/>
            </a:endParaRPr>
          </a:p>
        </p:txBody>
      </p:sp>
      <p:sp>
        <p:nvSpPr>
          <p:cNvPr id="7" name="Rounded Rectangular Callout 6"/>
          <p:cNvSpPr/>
          <p:nvPr/>
        </p:nvSpPr>
        <p:spPr bwMode="auto">
          <a:xfrm>
            <a:off x="430872" y="1999480"/>
            <a:ext cx="8042568" cy="483110"/>
          </a:xfrm>
          <a:prstGeom prst="wedgeRoundRectCallout">
            <a:avLst>
              <a:gd name="adj1" fmla="val 12810"/>
              <a:gd name="adj2" fmla="val 143422"/>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8" name="Text Box 122"/>
          <p:cNvSpPr txBox="1">
            <a:spLocks noChangeArrowheads="1"/>
          </p:cNvSpPr>
          <p:nvPr/>
        </p:nvSpPr>
        <p:spPr bwMode="auto">
          <a:xfrm>
            <a:off x="3156005" y="3860081"/>
            <a:ext cx="500489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i="1" dirty="0" smtClean="0">
                <a:solidFill>
                  <a:schemeClr val="tx1"/>
                </a:solidFill>
                <a:latin typeface="Arial" pitchFamily="34" charset="0"/>
                <a:cs typeface="Arial" pitchFamily="34" charset="0"/>
              </a:rPr>
              <a:t>row</a:t>
            </a:r>
            <a:r>
              <a:rPr lang="en-US" sz="2800" dirty="0" smtClean="0">
                <a:latin typeface="Arial" pitchFamily="34" charset="0"/>
                <a:cs typeface="Arial" pitchFamily="34" charset="0"/>
              </a:rPr>
              <a:t> is clean </a:t>
            </a:r>
            <a:r>
              <a:rPr lang="en-US" sz="2800" i="1" dirty="0" smtClean="0">
                <a:solidFill>
                  <a:schemeClr val="tx1"/>
                </a:solidFill>
                <a:latin typeface="Arial" pitchFamily="34" charset="0"/>
                <a:cs typeface="Arial" pitchFamily="34" charset="0"/>
              </a:rPr>
              <a:t>per-layer</a:t>
            </a:r>
            <a:r>
              <a:rPr lang="en-US" sz="2800" dirty="0" smtClean="0">
                <a:latin typeface="Arial" pitchFamily="34" charset="0"/>
                <a:cs typeface="Arial" pitchFamily="34" charset="0"/>
              </a:rPr>
              <a:t> memory</a:t>
            </a:r>
            <a:endParaRPr lang="en-US" sz="2800" i="1" dirty="0" smtClean="0">
              <a:solidFill>
                <a:schemeClr val="tx1"/>
              </a:solidFill>
              <a:latin typeface="Arial" pitchFamily="34" charset="0"/>
              <a:cs typeface="Arial" pitchFamily="34" charset="0"/>
            </a:endParaRPr>
          </a:p>
        </p:txBody>
      </p:sp>
      <p:sp>
        <p:nvSpPr>
          <p:cNvPr id="9" name="Text Box 122"/>
          <p:cNvSpPr txBox="1">
            <a:spLocks noChangeArrowheads="1"/>
          </p:cNvSpPr>
          <p:nvPr/>
        </p:nvSpPr>
        <p:spPr bwMode="auto">
          <a:xfrm>
            <a:off x="3156005" y="4667801"/>
            <a:ext cx="458490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i="1" dirty="0" smtClean="0">
                <a:solidFill>
                  <a:schemeClr val="tx1"/>
                </a:solidFill>
                <a:latin typeface="Arial" pitchFamily="34" charset="0"/>
                <a:cs typeface="Arial" pitchFamily="34" charset="0"/>
              </a:rPr>
              <a:t>column</a:t>
            </a:r>
            <a:r>
              <a:rPr lang="en-US" sz="2800" dirty="0" smtClean="0">
                <a:latin typeface="Arial" pitchFamily="34" charset="0"/>
                <a:cs typeface="Arial" pitchFamily="34" charset="0"/>
              </a:rPr>
              <a:t> is </a:t>
            </a:r>
            <a:r>
              <a:rPr lang="en-US" sz="2800" i="1" dirty="0" smtClean="0">
                <a:solidFill>
                  <a:schemeClr val="tx1"/>
                </a:solidFill>
                <a:latin typeface="Arial" pitchFamily="34" charset="0"/>
                <a:cs typeface="Arial" pitchFamily="34" charset="0"/>
              </a:rPr>
              <a:t>per-process</a:t>
            </a:r>
            <a:r>
              <a:rPr lang="en-US" sz="2800" dirty="0" smtClean="0">
                <a:latin typeface="Arial" pitchFamily="34" charset="0"/>
                <a:cs typeface="Arial" pitchFamily="34" charset="0"/>
              </a:rPr>
              <a:t> word</a:t>
            </a:r>
            <a:endParaRPr lang="en-US" sz="2800" i="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58299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Layered Protocol</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40</a:t>
            </a:fld>
            <a:endParaRPr lang="en-US"/>
          </a:p>
        </p:txBody>
      </p:sp>
      <p:sp>
        <p:nvSpPr>
          <p:cNvPr id="5" name="Text Box 4"/>
          <p:cNvSpPr txBox="1">
            <a:spLocks noChangeArrowheads="1"/>
          </p:cNvSpPr>
          <p:nvPr/>
        </p:nvSpPr>
        <p:spPr bwMode="auto">
          <a:xfrm>
            <a:off x="411481" y="1970088"/>
            <a:ext cx="8321040" cy="3539430"/>
          </a:xfrm>
          <a:prstGeom prst="rect">
            <a:avLst/>
          </a:prstGeom>
          <a:solidFill>
            <a:srgbClr val="FFFFCC"/>
          </a:solidFill>
          <a:ln w="9525">
            <a:noFill/>
            <a:miter lim="800000"/>
            <a:headEnd/>
            <a:tailEnd/>
          </a:ln>
        </p:spPr>
        <p:txBody>
          <a:bodyPr wrap="square">
            <a:spAutoFit/>
          </a:bodyPr>
          <a:lstStyle/>
          <a:p>
            <a:pPr algn="l"/>
            <a:r>
              <a:rPr lang="en-US" sz="2800" b="1" dirty="0">
                <a:solidFill>
                  <a:schemeClr val="bg1">
                    <a:lumMod val="75000"/>
                  </a:schemeClr>
                </a:solidFill>
                <a:latin typeface="Courier New" pitchFamily="49" charset="0"/>
                <a:ea typeface="Verdana" pitchFamily="34" charset="0"/>
                <a:cs typeface="Courier New" pitchFamily="49" charset="0"/>
              </a:rPr>
              <a:t>shared </a:t>
            </a:r>
            <a:r>
              <a:rPr lang="en-US" sz="2800" b="1" dirty="0" err="1">
                <a:solidFill>
                  <a:schemeClr val="bg1">
                    <a:lumMod val="75000"/>
                  </a:schemeClr>
                </a:solidFill>
                <a:latin typeface="Courier New" pitchFamily="49" charset="0"/>
                <a:ea typeface="Verdana" pitchFamily="34" charset="0"/>
                <a:cs typeface="Courier New" pitchFamily="49" charset="0"/>
              </a:rPr>
              <a:t>mem</a:t>
            </a:r>
            <a:r>
              <a:rPr lang="en-US" sz="2800" b="1" dirty="0">
                <a:solidFill>
                  <a:schemeClr val="bg1">
                    <a:lumMod val="75000"/>
                  </a:schemeClr>
                </a:solidFill>
                <a:latin typeface="Courier New" pitchFamily="49" charset="0"/>
                <a:ea typeface="Verdana" pitchFamily="34" charset="0"/>
                <a:cs typeface="Courier New" pitchFamily="49" charset="0"/>
              </a:rPr>
              <a:t> array 0..N-1,0..n of Value</a:t>
            </a:r>
          </a:p>
          <a:p>
            <a:pPr algn="l"/>
            <a:r>
              <a:rPr lang="en-US" sz="2800" b="1" dirty="0" smtClean="0">
                <a:latin typeface="Courier New" pitchFamily="49" charset="0"/>
                <a:ea typeface="Verdana" pitchFamily="34" charset="0"/>
                <a:cs typeface="Courier New" pitchFamily="49" charset="0"/>
              </a:rPr>
              <a:t>view := input</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j := 0 to N-1 do</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immediate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r>
              <a:rPr lang="en-US" sz="2800" b="1" dirty="0" err="1" smtClean="0">
                <a:solidFill>
                  <a:schemeClr val="bg1">
                    <a:lumMod val="75000"/>
                  </a:schemeClr>
                </a:solidFill>
                <a:latin typeface="Courier New" pitchFamily="49" charset="0"/>
                <a:ea typeface="Verdana" pitchFamily="34" charset="0"/>
                <a:cs typeface="Courier New" pitchFamily="49" charset="0"/>
              </a:rPr>
              <a:t>i</a:t>
            </a:r>
            <a:r>
              <a:rPr lang="en-US" sz="2800" b="1" dirty="0" smtClean="0">
                <a:solidFill>
                  <a:schemeClr val="bg1">
                    <a:lumMod val="75000"/>
                  </a:schemeClr>
                </a:solidFill>
                <a:latin typeface="Courier New" pitchFamily="49" charset="0"/>
                <a:ea typeface="Verdana" pitchFamily="34" charset="0"/>
                <a:cs typeface="Courier New" pitchFamily="49" charset="0"/>
              </a:rPr>
              <a:t>] := view;</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snap := snapshot(</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view := set of values in snap</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ext Box 122"/>
          <p:cNvSpPr txBox="1">
            <a:spLocks noChangeArrowheads="1"/>
          </p:cNvSpPr>
          <p:nvPr/>
        </p:nvSpPr>
        <p:spPr bwMode="auto">
          <a:xfrm>
            <a:off x="1144080" y="3498682"/>
            <a:ext cx="402385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initial view is input value</a:t>
            </a:r>
            <a:endParaRPr lang="en-US" sz="2800" dirty="0" smtClean="0">
              <a:solidFill>
                <a:schemeClr val="tx1"/>
              </a:solidFill>
              <a:latin typeface="Arial" pitchFamily="34" charset="0"/>
              <a:cs typeface="Arial" pitchFamily="34" charset="0"/>
            </a:endParaRPr>
          </a:p>
        </p:txBody>
      </p:sp>
      <p:sp>
        <p:nvSpPr>
          <p:cNvPr id="7" name="Rounded Rectangular Callout 6"/>
          <p:cNvSpPr/>
          <p:nvPr/>
        </p:nvSpPr>
        <p:spPr bwMode="auto">
          <a:xfrm>
            <a:off x="430872" y="2441440"/>
            <a:ext cx="3196248" cy="483110"/>
          </a:xfrm>
          <a:prstGeom prst="wedgeRoundRectCallout">
            <a:avLst>
              <a:gd name="adj1" fmla="val 12810"/>
              <a:gd name="adj2" fmla="val 143422"/>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Tree>
    <p:extLst>
      <p:ext uri="{BB962C8B-B14F-4D97-AF65-F5344CB8AC3E}">
        <p14:creationId xmlns:p14="http://schemas.microsoft.com/office/powerpoint/2010/main" val="16675047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Layered Protocol</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41</a:t>
            </a:fld>
            <a:endParaRPr lang="en-US"/>
          </a:p>
        </p:txBody>
      </p:sp>
      <p:sp>
        <p:nvSpPr>
          <p:cNvPr id="5" name="Text Box 4"/>
          <p:cNvSpPr txBox="1">
            <a:spLocks noChangeArrowheads="1"/>
          </p:cNvSpPr>
          <p:nvPr/>
        </p:nvSpPr>
        <p:spPr bwMode="auto">
          <a:xfrm>
            <a:off x="411481" y="1970088"/>
            <a:ext cx="8321040" cy="3539430"/>
          </a:xfrm>
          <a:prstGeom prst="rect">
            <a:avLst/>
          </a:prstGeom>
          <a:solidFill>
            <a:srgbClr val="FFFFCC"/>
          </a:solidFill>
          <a:ln w="9525">
            <a:noFill/>
            <a:miter lim="800000"/>
            <a:headEnd/>
            <a:tailEnd/>
          </a:ln>
        </p:spPr>
        <p:txBody>
          <a:bodyPr wrap="square">
            <a:spAutoFit/>
          </a:bodyPr>
          <a:lstStyle/>
          <a:p>
            <a:pPr algn="l"/>
            <a:r>
              <a:rPr lang="en-US" sz="2800" b="1" dirty="0">
                <a:solidFill>
                  <a:schemeClr val="bg1">
                    <a:lumMod val="75000"/>
                  </a:schemeClr>
                </a:solidFill>
                <a:latin typeface="Courier New" pitchFamily="49" charset="0"/>
                <a:ea typeface="Verdana" pitchFamily="34" charset="0"/>
                <a:cs typeface="Courier New" pitchFamily="49" charset="0"/>
              </a:rPr>
              <a:t>shared </a:t>
            </a:r>
            <a:r>
              <a:rPr lang="en-US" sz="2800" b="1" dirty="0" err="1">
                <a:solidFill>
                  <a:schemeClr val="bg1">
                    <a:lumMod val="75000"/>
                  </a:schemeClr>
                </a:solidFill>
                <a:latin typeface="Courier New" pitchFamily="49" charset="0"/>
                <a:ea typeface="Verdana" pitchFamily="34" charset="0"/>
                <a:cs typeface="Courier New" pitchFamily="49" charset="0"/>
              </a:rPr>
              <a:t>mem</a:t>
            </a:r>
            <a:r>
              <a:rPr lang="en-US" sz="2800" b="1" dirty="0">
                <a:solidFill>
                  <a:schemeClr val="bg1">
                    <a:lumMod val="75000"/>
                  </a:schemeClr>
                </a:solidFill>
                <a:latin typeface="Courier New" pitchFamily="49" charset="0"/>
                <a:ea typeface="Verdana" pitchFamily="34" charset="0"/>
                <a:cs typeface="Courier New" pitchFamily="49" charset="0"/>
              </a:rPr>
              <a:t> array 0..N-1,0..n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 input</a:t>
            </a:r>
          </a:p>
          <a:p>
            <a:pPr algn="l"/>
            <a:r>
              <a:rPr lang="en-US" sz="2800" b="1" dirty="0" smtClean="0">
                <a:solidFill>
                  <a:schemeClr val="tx1"/>
                </a:solidFill>
                <a:latin typeface="Courier New" pitchFamily="49" charset="0"/>
                <a:ea typeface="Verdana" pitchFamily="34" charset="0"/>
                <a:cs typeface="Courier New" pitchFamily="49" charset="0"/>
              </a:rPr>
              <a:t>for</a:t>
            </a:r>
            <a:r>
              <a:rPr lang="en-US" sz="2800" b="1" dirty="0" smtClean="0">
                <a:latin typeface="Courier New" pitchFamily="49" charset="0"/>
                <a:ea typeface="Verdana" pitchFamily="34" charset="0"/>
                <a:cs typeface="Courier New" pitchFamily="49" charset="0"/>
              </a:rPr>
              <a:t> </a:t>
            </a:r>
            <a:r>
              <a:rPr lang="en-US" sz="2800" b="1" dirty="0">
                <a:latin typeface="cmti10" panose="020B0500000000000000" pitchFamily="34" charset="0"/>
                <a:ea typeface="Verdana" pitchFamily="34" charset="0"/>
                <a:cs typeface="Courier New" pitchFamily="49" charset="0"/>
              </a:rPr>
              <a:t>l</a:t>
            </a:r>
            <a:r>
              <a:rPr lang="en-US" sz="2800" b="1" dirty="0" smtClean="0">
                <a:latin typeface="Courier New" pitchFamily="49" charset="0"/>
                <a:ea typeface="Verdana" pitchFamily="34" charset="0"/>
                <a:cs typeface="Courier New" pitchFamily="49" charset="0"/>
              </a:rPr>
              <a:t> := 0 </a:t>
            </a:r>
            <a:r>
              <a:rPr lang="en-US" sz="2800" b="1" dirty="0" smtClean="0">
                <a:solidFill>
                  <a:schemeClr val="tx1"/>
                </a:solidFill>
                <a:latin typeface="Courier New" pitchFamily="49" charset="0"/>
                <a:ea typeface="Verdana" pitchFamily="34" charset="0"/>
                <a:cs typeface="Courier New" pitchFamily="49" charset="0"/>
              </a:rPr>
              <a:t>to</a:t>
            </a:r>
            <a:r>
              <a:rPr lang="en-US" sz="2800" b="1" dirty="0" smtClean="0">
                <a:latin typeface="Courier New" pitchFamily="49" charset="0"/>
                <a:ea typeface="Verdana" pitchFamily="34" charset="0"/>
                <a:cs typeface="Courier New" pitchFamily="49" charset="0"/>
              </a:rPr>
              <a:t> N-1 </a:t>
            </a:r>
            <a:r>
              <a:rPr lang="en-US" sz="2800" b="1" dirty="0" smtClean="0">
                <a:solidFill>
                  <a:schemeClr val="tx1"/>
                </a:solidFill>
                <a:latin typeface="Courier New" pitchFamily="49" charset="0"/>
                <a:ea typeface="Verdana" pitchFamily="34" charset="0"/>
                <a:cs typeface="Courier New" pitchFamily="49" charset="0"/>
              </a:rPr>
              <a:t>do</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immediate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r>
              <a:rPr lang="en-US" sz="2800" b="1" dirty="0" err="1" smtClean="0">
                <a:solidFill>
                  <a:schemeClr val="bg1">
                    <a:lumMod val="75000"/>
                  </a:schemeClr>
                </a:solidFill>
                <a:latin typeface="Courier New" pitchFamily="49" charset="0"/>
                <a:ea typeface="Verdana" pitchFamily="34" charset="0"/>
                <a:cs typeface="Courier New" pitchFamily="49" charset="0"/>
              </a:rPr>
              <a:t>i</a:t>
            </a:r>
            <a:r>
              <a:rPr lang="en-US" sz="2800" b="1" dirty="0" smtClean="0">
                <a:solidFill>
                  <a:schemeClr val="bg1">
                    <a:lumMod val="75000"/>
                  </a:schemeClr>
                </a:solidFill>
                <a:latin typeface="Courier New" pitchFamily="49" charset="0"/>
                <a:ea typeface="Verdana" pitchFamily="34" charset="0"/>
                <a:cs typeface="Courier New" pitchFamily="49" charset="0"/>
              </a:rPr>
              <a:t>] := view;</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snap := snapshot(</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view := set of values in snap</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ext Box 122"/>
          <p:cNvSpPr txBox="1">
            <a:spLocks noChangeArrowheads="1"/>
          </p:cNvSpPr>
          <p:nvPr/>
        </p:nvSpPr>
        <p:spPr bwMode="auto">
          <a:xfrm>
            <a:off x="2276137" y="3960034"/>
            <a:ext cx="264367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run for </a:t>
            </a:r>
            <a:r>
              <a:rPr lang="en-US" sz="2800" i="1" dirty="0" smtClean="0">
                <a:solidFill>
                  <a:schemeClr val="tx1"/>
                </a:solidFill>
                <a:latin typeface="Arial" pitchFamily="34" charset="0"/>
                <a:cs typeface="Arial" pitchFamily="34" charset="0"/>
              </a:rPr>
              <a:t>N</a:t>
            </a:r>
            <a:r>
              <a:rPr lang="en-US" sz="2800" dirty="0" smtClean="0">
                <a:latin typeface="Arial" pitchFamily="34" charset="0"/>
                <a:cs typeface="Arial" pitchFamily="34" charset="0"/>
              </a:rPr>
              <a:t> layers</a:t>
            </a:r>
            <a:endParaRPr lang="en-US" sz="2800" dirty="0" smtClean="0">
              <a:solidFill>
                <a:schemeClr val="tx1"/>
              </a:solidFill>
              <a:latin typeface="Arial" pitchFamily="34" charset="0"/>
              <a:cs typeface="Arial" pitchFamily="34" charset="0"/>
            </a:endParaRPr>
          </a:p>
        </p:txBody>
      </p:sp>
      <p:sp>
        <p:nvSpPr>
          <p:cNvPr id="7" name="Rounded Rectangular Callout 6"/>
          <p:cNvSpPr/>
          <p:nvPr/>
        </p:nvSpPr>
        <p:spPr bwMode="auto">
          <a:xfrm>
            <a:off x="430872" y="2902792"/>
            <a:ext cx="4476408" cy="483110"/>
          </a:xfrm>
          <a:prstGeom prst="wedgeRoundRectCallout">
            <a:avLst>
              <a:gd name="adj1" fmla="val 12810"/>
              <a:gd name="adj2" fmla="val 143422"/>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Tree>
    <p:extLst>
      <p:ext uri="{BB962C8B-B14F-4D97-AF65-F5344CB8AC3E}">
        <p14:creationId xmlns:p14="http://schemas.microsoft.com/office/powerpoint/2010/main" val="5404601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Layered Protocol</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42</a:t>
            </a:fld>
            <a:endParaRPr lang="en-US"/>
          </a:p>
        </p:txBody>
      </p:sp>
      <p:sp>
        <p:nvSpPr>
          <p:cNvPr id="5" name="Text Box 4"/>
          <p:cNvSpPr txBox="1">
            <a:spLocks noChangeArrowheads="1"/>
          </p:cNvSpPr>
          <p:nvPr/>
        </p:nvSpPr>
        <p:spPr bwMode="auto">
          <a:xfrm>
            <a:off x="411481" y="1970088"/>
            <a:ext cx="8321040" cy="3539430"/>
          </a:xfrm>
          <a:prstGeom prst="rect">
            <a:avLst/>
          </a:prstGeom>
          <a:solidFill>
            <a:srgbClr val="FFFFCC"/>
          </a:solidFill>
          <a:ln w="9525">
            <a:noFill/>
            <a:miter lim="800000"/>
            <a:headEnd/>
            <a:tailEnd/>
          </a:ln>
        </p:spPr>
        <p:txBody>
          <a:bodyPr wrap="square">
            <a:spAutoFit/>
          </a:bodyPr>
          <a:lstStyle/>
          <a:p>
            <a:pPr algn="l"/>
            <a:r>
              <a:rPr lang="en-US" sz="2800" b="1" dirty="0">
                <a:solidFill>
                  <a:schemeClr val="bg1">
                    <a:lumMod val="75000"/>
                  </a:schemeClr>
                </a:solidFill>
                <a:latin typeface="Courier New" pitchFamily="49" charset="0"/>
                <a:ea typeface="Verdana" pitchFamily="34" charset="0"/>
                <a:cs typeface="Courier New" pitchFamily="49" charset="0"/>
              </a:rPr>
              <a:t>shared </a:t>
            </a:r>
            <a:r>
              <a:rPr lang="en-US" sz="2800" b="1" dirty="0" err="1">
                <a:solidFill>
                  <a:schemeClr val="bg1">
                    <a:lumMod val="75000"/>
                  </a:schemeClr>
                </a:solidFill>
                <a:latin typeface="Courier New" pitchFamily="49" charset="0"/>
                <a:ea typeface="Verdana" pitchFamily="34" charset="0"/>
                <a:cs typeface="Courier New" pitchFamily="49" charset="0"/>
              </a:rPr>
              <a:t>mem</a:t>
            </a:r>
            <a:r>
              <a:rPr lang="en-US" sz="2800" b="1" dirty="0">
                <a:solidFill>
                  <a:schemeClr val="bg1">
                    <a:lumMod val="75000"/>
                  </a:schemeClr>
                </a:solidFill>
                <a:latin typeface="Courier New" pitchFamily="49" charset="0"/>
                <a:ea typeface="Verdana" pitchFamily="34" charset="0"/>
                <a:cs typeface="Courier New" pitchFamily="49" charset="0"/>
              </a:rPr>
              <a:t> array 0..N-1,0..n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 input</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j := 0 to N-1 do</a:t>
            </a:r>
          </a:p>
          <a:p>
            <a:pPr algn="l"/>
            <a:r>
              <a:rPr lang="en-US" sz="2800" b="1" dirty="0">
                <a:latin typeface="Courier New" pitchFamily="49" charset="0"/>
                <a:ea typeface="Verdana" pitchFamily="34" charset="0"/>
                <a:cs typeface="Courier New" pitchFamily="49" charset="0"/>
              </a:rPr>
              <a:t> </a:t>
            </a:r>
            <a:r>
              <a:rPr lang="en-US" sz="2800" b="1" dirty="0" smtClean="0">
                <a:latin typeface="Courier New" pitchFamily="49" charset="0"/>
                <a:ea typeface="Verdana" pitchFamily="34" charset="0"/>
                <a:cs typeface="Courier New" pitchFamily="49" charset="0"/>
              </a:rPr>
              <a:t> </a:t>
            </a:r>
            <a:r>
              <a:rPr lang="en-US" sz="2800" b="1" dirty="0" smtClean="0">
                <a:solidFill>
                  <a:schemeClr val="tx1"/>
                </a:solidFill>
                <a:latin typeface="Courier New" pitchFamily="49" charset="0"/>
                <a:ea typeface="Verdana" pitchFamily="34" charset="0"/>
                <a:cs typeface="Courier New" pitchFamily="49" charset="0"/>
              </a:rPr>
              <a:t>immediate</a:t>
            </a:r>
          </a:p>
          <a:p>
            <a:pPr algn="l"/>
            <a:r>
              <a:rPr lang="en-US" sz="2800" b="1" dirty="0" smtClean="0">
                <a:latin typeface="Courier New" pitchFamily="49" charset="0"/>
                <a:ea typeface="Verdana" pitchFamily="34" charset="0"/>
                <a:cs typeface="Courier New" pitchFamily="49" charset="0"/>
              </a:rPr>
              <a:t>    </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t>
            </a:r>
            <a:r>
              <a:rPr lang="en-US" sz="2800" b="1" dirty="0">
                <a:latin typeface="cmti10" panose="020B0500000000000000" pitchFamily="34" charset="0"/>
                <a:ea typeface="Verdana" pitchFamily="34" charset="0"/>
                <a:cs typeface="Courier New" pitchFamily="49" charset="0"/>
              </a:rPr>
              <a:t>l</a:t>
            </a:r>
            <a:r>
              <a:rPr lang="en-US" sz="2800" b="1" dirty="0" smtClean="0">
                <a:latin typeface="Courier New" pitchFamily="49" charset="0"/>
                <a:ea typeface="Verdana" pitchFamily="34" charset="0"/>
                <a:cs typeface="Courier New" pitchFamily="49" charset="0"/>
              </a:rPr>
              <a:t>][</a:t>
            </a:r>
            <a:r>
              <a:rPr lang="en-US" sz="2800" b="1" dirty="0" err="1" smtClean="0">
                <a:latin typeface="Courier New" pitchFamily="49" charset="0"/>
                <a:ea typeface="Verdana" pitchFamily="34" charset="0"/>
                <a:cs typeface="Courier New" pitchFamily="49" charset="0"/>
              </a:rPr>
              <a:t>i</a:t>
            </a:r>
            <a:r>
              <a:rPr lang="en-US" sz="2800" b="1" dirty="0" smtClean="0">
                <a:latin typeface="Courier New" pitchFamily="49" charset="0"/>
                <a:ea typeface="Verdana" pitchFamily="34" charset="0"/>
                <a:cs typeface="Courier New" pitchFamily="49" charset="0"/>
              </a:rPr>
              <a:t>] := view;</a:t>
            </a:r>
          </a:p>
          <a:p>
            <a:pPr algn="l"/>
            <a:r>
              <a:rPr lang="en-US" sz="2800" b="1" dirty="0" smtClean="0">
                <a:latin typeface="Courier New" pitchFamily="49" charset="0"/>
                <a:ea typeface="Verdana" pitchFamily="34" charset="0"/>
                <a:cs typeface="Courier New" pitchFamily="49" charset="0"/>
              </a:rPr>
              <a:t>    snap := snapshot(</a:t>
            </a:r>
            <a:r>
              <a:rPr lang="en-US" sz="2800" b="1" dirty="0" err="1" smtClean="0">
                <a:latin typeface="Courier New" pitchFamily="49" charset="0"/>
                <a:ea typeface="Verdana" pitchFamily="34" charset="0"/>
                <a:cs typeface="Courier New" pitchFamily="49" charset="0"/>
              </a:rPr>
              <a:t>mem</a:t>
            </a:r>
            <a:r>
              <a:rPr lang="en-US" sz="2800" b="1" dirty="0" smtClean="0">
                <a:latin typeface="Courier New" pitchFamily="49" charset="0"/>
                <a:ea typeface="Verdana" pitchFamily="34" charset="0"/>
                <a:cs typeface="Courier New" pitchFamily="49" charset="0"/>
              </a:rPr>
              <a:t>[</a:t>
            </a:r>
            <a:r>
              <a:rPr lang="en-US" sz="2800" b="1" dirty="0">
                <a:latin typeface="cmti10" panose="020B0500000000000000" pitchFamily="34" charset="0"/>
                <a:ea typeface="Verdana" pitchFamily="34" charset="0"/>
                <a:cs typeface="Courier New" pitchFamily="49" charset="0"/>
              </a:rPr>
              <a:t>l</a:t>
            </a:r>
            <a:r>
              <a:rPr lang="en-US" sz="2800" b="1" dirty="0" smtClean="0">
                <a:latin typeface="Courier New" pitchFamily="49" charset="0"/>
                <a:ea typeface="Verdana" pitchFamily="34" charset="0"/>
                <a:cs typeface="Courier New" pitchFamily="49" charset="0"/>
              </a:rPr>
              <a:t>][*])</a:t>
            </a:r>
          </a:p>
          <a:p>
            <a:pPr algn="l"/>
            <a:r>
              <a:rPr lang="en-US" sz="2800" b="1" dirty="0">
                <a:latin typeface="Courier New" pitchFamily="49" charset="0"/>
                <a:ea typeface="Verdana" pitchFamily="34" charset="0"/>
                <a:cs typeface="Courier New" pitchFamily="49" charset="0"/>
              </a:rPr>
              <a:t> </a:t>
            </a:r>
            <a:r>
              <a:rPr lang="en-US" sz="2800" b="1" dirty="0" smtClean="0">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view := set of values in snap</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ext Box 122"/>
          <p:cNvSpPr txBox="1">
            <a:spLocks noChangeArrowheads="1"/>
          </p:cNvSpPr>
          <p:nvPr/>
        </p:nvSpPr>
        <p:spPr bwMode="auto">
          <a:xfrm>
            <a:off x="1780779" y="2194888"/>
            <a:ext cx="715933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layer </a:t>
            </a:r>
            <a:r>
              <a:rPr lang="en-US" sz="2800" b="1" dirty="0">
                <a:solidFill>
                  <a:schemeClr val="tx1"/>
                </a:solidFill>
                <a:latin typeface="cmti10" panose="020B0500000000000000" pitchFamily="34" charset="0"/>
                <a:ea typeface="Verdana" pitchFamily="34" charset="0"/>
                <a:cs typeface="Courier New" pitchFamily="49" charset="0"/>
              </a:rPr>
              <a:t>l</a:t>
            </a:r>
            <a:r>
              <a:rPr lang="en-US" sz="2800" b="1" dirty="0">
                <a:latin typeface="cmti10" panose="020B0500000000000000" pitchFamily="34" charset="0"/>
                <a:ea typeface="Verdana" pitchFamily="34" charset="0"/>
                <a:cs typeface="Courier New" pitchFamily="49" charset="0"/>
              </a:rPr>
              <a:t> </a:t>
            </a:r>
            <a:r>
              <a:rPr lang="en-US" sz="2800" dirty="0" smtClean="0">
                <a:latin typeface="Arial" pitchFamily="34" charset="0"/>
                <a:cs typeface="Arial" pitchFamily="34" charset="0"/>
              </a:rPr>
              <a:t>: immediate write &amp; snapshot of row </a:t>
            </a:r>
            <a:r>
              <a:rPr lang="en-US" sz="2800" b="1" dirty="0">
                <a:solidFill>
                  <a:schemeClr val="tx1"/>
                </a:solidFill>
                <a:latin typeface="cmti10" panose="020B0500000000000000" pitchFamily="34" charset="0"/>
                <a:ea typeface="Verdana" pitchFamily="34" charset="0"/>
                <a:cs typeface="Courier New" pitchFamily="49" charset="0"/>
              </a:rPr>
              <a:t>l</a:t>
            </a:r>
            <a:endParaRPr lang="en-US" sz="2800" i="1" dirty="0" smtClean="0">
              <a:solidFill>
                <a:schemeClr val="tx1"/>
              </a:solidFill>
              <a:latin typeface="Arial" pitchFamily="34" charset="0"/>
              <a:cs typeface="Arial" pitchFamily="34" charset="0"/>
            </a:endParaRPr>
          </a:p>
        </p:txBody>
      </p:sp>
      <p:sp>
        <p:nvSpPr>
          <p:cNvPr id="7" name="Rounded Rectangular Callout 6"/>
          <p:cNvSpPr/>
          <p:nvPr/>
        </p:nvSpPr>
        <p:spPr bwMode="auto">
          <a:xfrm>
            <a:off x="735672" y="3416382"/>
            <a:ext cx="6594768" cy="1155618"/>
          </a:xfrm>
          <a:prstGeom prst="wedgeRoundRectCallout">
            <a:avLst>
              <a:gd name="adj1" fmla="val 34533"/>
              <a:gd name="adj2" fmla="val -91320"/>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Tree>
    <p:extLst>
      <p:ext uri="{BB962C8B-B14F-4D97-AF65-F5344CB8AC3E}">
        <p14:creationId xmlns:p14="http://schemas.microsoft.com/office/powerpoint/2010/main" val="26182479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Layered Protocol</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43</a:t>
            </a:fld>
            <a:endParaRPr lang="en-US"/>
          </a:p>
        </p:txBody>
      </p:sp>
      <p:sp>
        <p:nvSpPr>
          <p:cNvPr id="5" name="Text Box 4"/>
          <p:cNvSpPr txBox="1">
            <a:spLocks noChangeArrowheads="1"/>
          </p:cNvSpPr>
          <p:nvPr/>
        </p:nvSpPr>
        <p:spPr bwMode="auto">
          <a:xfrm>
            <a:off x="411481" y="1970088"/>
            <a:ext cx="8321040" cy="3539430"/>
          </a:xfrm>
          <a:prstGeom prst="rect">
            <a:avLst/>
          </a:prstGeom>
          <a:solidFill>
            <a:srgbClr val="FFFFCC"/>
          </a:solidFill>
          <a:ln w="9525">
            <a:noFill/>
            <a:miter lim="800000"/>
            <a:headEnd/>
            <a:tailEnd/>
          </a:ln>
        </p:spPr>
        <p:txBody>
          <a:bodyPr wrap="square">
            <a:spAutoFit/>
          </a:bodyPr>
          <a:lstStyle/>
          <a:p>
            <a:pPr algn="l"/>
            <a:r>
              <a:rPr lang="en-US" sz="2800" b="1" dirty="0">
                <a:solidFill>
                  <a:schemeClr val="bg1">
                    <a:lumMod val="75000"/>
                  </a:schemeClr>
                </a:solidFill>
                <a:latin typeface="Courier New" pitchFamily="49" charset="0"/>
                <a:ea typeface="Verdana" pitchFamily="34" charset="0"/>
                <a:cs typeface="Courier New" pitchFamily="49" charset="0"/>
              </a:rPr>
              <a:t>shared </a:t>
            </a:r>
            <a:r>
              <a:rPr lang="en-US" sz="2800" b="1" dirty="0" err="1">
                <a:solidFill>
                  <a:schemeClr val="bg1">
                    <a:lumMod val="75000"/>
                  </a:schemeClr>
                </a:solidFill>
                <a:latin typeface="Courier New" pitchFamily="49" charset="0"/>
                <a:ea typeface="Verdana" pitchFamily="34" charset="0"/>
                <a:cs typeface="Courier New" pitchFamily="49" charset="0"/>
              </a:rPr>
              <a:t>mem</a:t>
            </a:r>
            <a:r>
              <a:rPr lang="en-US" sz="2800" b="1" dirty="0">
                <a:solidFill>
                  <a:schemeClr val="bg1">
                    <a:lumMod val="75000"/>
                  </a:schemeClr>
                </a:solidFill>
                <a:latin typeface="Courier New" pitchFamily="49" charset="0"/>
                <a:ea typeface="Verdana" pitchFamily="34" charset="0"/>
                <a:cs typeface="Courier New" pitchFamily="49" charset="0"/>
              </a:rPr>
              <a:t> array 0..N-1,0..n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 input</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j := 0 to N-1 do</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immediate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r>
              <a:rPr lang="en-US" sz="2800" b="1" dirty="0" err="1" smtClean="0">
                <a:solidFill>
                  <a:schemeClr val="bg1">
                    <a:lumMod val="75000"/>
                  </a:schemeClr>
                </a:solidFill>
                <a:latin typeface="Courier New" pitchFamily="49" charset="0"/>
                <a:ea typeface="Verdana" pitchFamily="34" charset="0"/>
                <a:cs typeface="Courier New" pitchFamily="49" charset="0"/>
              </a:rPr>
              <a:t>i</a:t>
            </a:r>
            <a:r>
              <a:rPr lang="en-US" sz="2800" b="1" dirty="0" smtClean="0">
                <a:solidFill>
                  <a:schemeClr val="bg1">
                    <a:lumMod val="75000"/>
                  </a:schemeClr>
                </a:solidFill>
                <a:latin typeface="Courier New" pitchFamily="49" charset="0"/>
                <a:ea typeface="Verdana" pitchFamily="34" charset="0"/>
                <a:cs typeface="Courier New" pitchFamily="49" charset="0"/>
              </a:rPr>
              <a:t>] := view;</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snap := snapshot(</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p>
          <a:p>
            <a:pPr algn="l"/>
            <a:r>
              <a:rPr lang="en-US" sz="2800" b="1" dirty="0">
                <a:latin typeface="Courier New" pitchFamily="49" charset="0"/>
                <a:ea typeface="Verdana" pitchFamily="34" charset="0"/>
                <a:cs typeface="Courier New" pitchFamily="49" charset="0"/>
              </a:rPr>
              <a:t> </a:t>
            </a:r>
            <a:r>
              <a:rPr lang="en-US" sz="2800" b="1" dirty="0" smtClean="0">
                <a:latin typeface="Courier New" pitchFamily="49" charset="0"/>
                <a:ea typeface="Verdana" pitchFamily="34" charset="0"/>
                <a:cs typeface="Courier New" pitchFamily="49" charset="0"/>
              </a:rPr>
              <a:t> view := set of values in snap</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return </a:t>
            </a:r>
            <a:r>
              <a:rPr lang="el-GR" sz="2800" b="1" dirty="0" smtClean="0">
                <a:solidFill>
                  <a:schemeClr val="bg1">
                    <a:lumMod val="75000"/>
                  </a:schemeClr>
                </a:solidFill>
                <a:latin typeface="Arial" pitchFamily="34" charset="0"/>
                <a:ea typeface="Verdana" pitchFamily="34" charset="0"/>
                <a:cs typeface="Arial" pitchFamily="34" charset="0"/>
              </a:rPr>
              <a:t>δ</a:t>
            </a:r>
            <a:r>
              <a:rPr lang="en-US" sz="2800" b="1" dirty="0" smtClean="0">
                <a:solidFill>
                  <a:schemeClr val="bg1">
                    <a:lumMod val="75000"/>
                  </a:schemeClr>
                </a:solidFill>
                <a:latin typeface="Courier New" pitchFamily="49" charset="0"/>
                <a:ea typeface="Verdana" pitchFamily="34" charset="0"/>
                <a:cs typeface="Courier New" pitchFamily="49" charset="0"/>
              </a:rPr>
              <a:t>(view)</a:t>
            </a:r>
            <a:endParaRPr lang="en-US" sz="2800" b="1" dirty="0">
              <a:solidFill>
                <a:schemeClr val="bg1">
                  <a:lumMod val="75000"/>
                </a:schemeClr>
              </a:solidFill>
              <a:latin typeface="Courier New" pitchFamily="49" charset="0"/>
              <a:ea typeface="Verdana" pitchFamily="34" charset="0"/>
              <a:cs typeface="Courier New" pitchFamily="49" charset="0"/>
            </a:endParaRPr>
          </a:p>
        </p:txBody>
      </p:sp>
      <p:sp>
        <p:nvSpPr>
          <p:cNvPr id="6" name="Text Box 122"/>
          <p:cNvSpPr txBox="1">
            <a:spLocks noChangeArrowheads="1"/>
          </p:cNvSpPr>
          <p:nvPr/>
        </p:nvSpPr>
        <p:spPr bwMode="auto">
          <a:xfrm>
            <a:off x="2849986" y="3216583"/>
            <a:ext cx="502092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new view is set of values seen</a:t>
            </a:r>
            <a:endParaRPr lang="en-US" sz="2800" dirty="0" smtClean="0">
              <a:solidFill>
                <a:schemeClr val="tx1"/>
              </a:solidFill>
              <a:latin typeface="Arial" pitchFamily="34" charset="0"/>
              <a:cs typeface="Arial" pitchFamily="34" charset="0"/>
            </a:endParaRPr>
          </a:p>
        </p:txBody>
      </p:sp>
      <p:sp>
        <p:nvSpPr>
          <p:cNvPr id="7" name="Rounded Rectangular Callout 6"/>
          <p:cNvSpPr/>
          <p:nvPr/>
        </p:nvSpPr>
        <p:spPr bwMode="auto">
          <a:xfrm>
            <a:off x="735672" y="4571999"/>
            <a:ext cx="6472848" cy="577809"/>
          </a:xfrm>
          <a:prstGeom prst="wedgeRoundRectCallout">
            <a:avLst>
              <a:gd name="adj1" fmla="val 10753"/>
              <a:gd name="adj2" fmla="val -173084"/>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Tree>
    <p:extLst>
      <p:ext uri="{BB962C8B-B14F-4D97-AF65-F5344CB8AC3E}">
        <p14:creationId xmlns:p14="http://schemas.microsoft.com/office/powerpoint/2010/main" val="6797079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Layered Protocol</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44</a:t>
            </a:fld>
            <a:endParaRPr lang="en-US"/>
          </a:p>
        </p:txBody>
      </p:sp>
      <p:sp>
        <p:nvSpPr>
          <p:cNvPr id="5" name="Text Box 4"/>
          <p:cNvSpPr txBox="1">
            <a:spLocks noChangeArrowheads="1"/>
          </p:cNvSpPr>
          <p:nvPr/>
        </p:nvSpPr>
        <p:spPr bwMode="auto">
          <a:xfrm>
            <a:off x="411481" y="1970088"/>
            <a:ext cx="8321040" cy="3539430"/>
          </a:xfrm>
          <a:prstGeom prst="rect">
            <a:avLst/>
          </a:prstGeom>
          <a:solidFill>
            <a:srgbClr val="FFFFCC"/>
          </a:solidFill>
          <a:ln w="9525">
            <a:noFill/>
            <a:miter lim="800000"/>
            <a:headEnd/>
            <a:tailEnd/>
          </a:ln>
        </p:spPr>
        <p:txBody>
          <a:bodyPr wrap="square">
            <a:spAutoFit/>
          </a:bodyPr>
          <a:lstStyle/>
          <a:p>
            <a:pPr algn="l"/>
            <a:r>
              <a:rPr lang="en-US" sz="2800" b="1" dirty="0">
                <a:solidFill>
                  <a:schemeClr val="bg1">
                    <a:lumMod val="75000"/>
                  </a:schemeClr>
                </a:solidFill>
                <a:latin typeface="Courier New" pitchFamily="49" charset="0"/>
                <a:ea typeface="Verdana" pitchFamily="34" charset="0"/>
                <a:cs typeface="Courier New" pitchFamily="49" charset="0"/>
              </a:rPr>
              <a:t>shared </a:t>
            </a:r>
            <a:r>
              <a:rPr lang="en-US" sz="2800" b="1" dirty="0" err="1">
                <a:solidFill>
                  <a:schemeClr val="bg1">
                    <a:lumMod val="75000"/>
                  </a:schemeClr>
                </a:solidFill>
                <a:latin typeface="Courier New" pitchFamily="49" charset="0"/>
                <a:ea typeface="Verdana" pitchFamily="34" charset="0"/>
                <a:cs typeface="Courier New" pitchFamily="49" charset="0"/>
              </a:rPr>
              <a:t>mem</a:t>
            </a:r>
            <a:r>
              <a:rPr lang="en-US" sz="2800" b="1" dirty="0">
                <a:solidFill>
                  <a:schemeClr val="bg1">
                    <a:lumMod val="75000"/>
                  </a:schemeClr>
                </a:solidFill>
                <a:latin typeface="Courier New" pitchFamily="49" charset="0"/>
                <a:ea typeface="Verdana" pitchFamily="34" charset="0"/>
                <a:cs typeface="Courier New" pitchFamily="49" charset="0"/>
              </a:rPr>
              <a:t> array 0..N-1,0..n of Value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view := input</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for j := 0 to N-1 do</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immediate</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r>
              <a:rPr lang="en-US" sz="2800" b="1" dirty="0" err="1" smtClean="0">
                <a:solidFill>
                  <a:schemeClr val="bg1">
                    <a:lumMod val="75000"/>
                  </a:schemeClr>
                </a:solidFill>
                <a:latin typeface="Courier New" pitchFamily="49" charset="0"/>
                <a:ea typeface="Verdana" pitchFamily="34" charset="0"/>
                <a:cs typeface="Courier New" pitchFamily="49" charset="0"/>
              </a:rPr>
              <a:t>i</a:t>
            </a:r>
            <a:r>
              <a:rPr lang="en-US" sz="2800" b="1" dirty="0" smtClean="0">
                <a:solidFill>
                  <a:schemeClr val="bg1">
                    <a:lumMod val="75000"/>
                  </a:schemeClr>
                </a:solidFill>
                <a:latin typeface="Courier New" pitchFamily="49" charset="0"/>
                <a:ea typeface="Verdana" pitchFamily="34" charset="0"/>
                <a:cs typeface="Courier New" pitchFamily="49" charset="0"/>
              </a:rPr>
              <a:t>] := view;</a:t>
            </a:r>
          </a:p>
          <a:p>
            <a:pPr algn="l"/>
            <a:r>
              <a:rPr lang="en-US" sz="2800" b="1" dirty="0" smtClean="0">
                <a:solidFill>
                  <a:schemeClr val="bg1">
                    <a:lumMod val="75000"/>
                  </a:schemeClr>
                </a:solidFill>
                <a:latin typeface="Courier New" pitchFamily="49" charset="0"/>
                <a:ea typeface="Verdana" pitchFamily="34" charset="0"/>
                <a:cs typeface="Courier New" pitchFamily="49" charset="0"/>
              </a:rPr>
              <a:t>    snap := snapshot(</a:t>
            </a:r>
            <a:r>
              <a:rPr lang="en-US" sz="2800" b="1" dirty="0" err="1" smtClean="0">
                <a:solidFill>
                  <a:schemeClr val="bg1">
                    <a:lumMod val="75000"/>
                  </a:schemeClr>
                </a:solidFill>
                <a:latin typeface="Courier New" pitchFamily="49" charset="0"/>
                <a:ea typeface="Verdana" pitchFamily="34" charset="0"/>
                <a:cs typeface="Courier New" pitchFamily="49" charset="0"/>
              </a:rPr>
              <a:t>mem</a:t>
            </a:r>
            <a:r>
              <a:rPr lang="en-US" sz="2800" b="1" dirty="0" smtClean="0">
                <a:solidFill>
                  <a:schemeClr val="bg1">
                    <a:lumMod val="75000"/>
                  </a:schemeClr>
                </a:solidFill>
                <a:latin typeface="Courier New" pitchFamily="49" charset="0"/>
                <a:ea typeface="Verdana" pitchFamily="34" charset="0"/>
                <a:cs typeface="Courier New" pitchFamily="49" charset="0"/>
              </a:rPr>
              <a:t>[j][*])</a:t>
            </a:r>
          </a:p>
          <a:p>
            <a:pPr algn="l"/>
            <a:r>
              <a:rPr lang="en-US" sz="2800" b="1" dirty="0">
                <a:solidFill>
                  <a:schemeClr val="bg1">
                    <a:lumMod val="75000"/>
                  </a:schemeClr>
                </a:solidFill>
                <a:latin typeface="Courier New" pitchFamily="49" charset="0"/>
                <a:ea typeface="Verdana" pitchFamily="34" charset="0"/>
                <a:cs typeface="Courier New" pitchFamily="49" charset="0"/>
              </a:rPr>
              <a:t> </a:t>
            </a:r>
            <a:r>
              <a:rPr lang="en-US" sz="2800" b="1" dirty="0" smtClean="0">
                <a:solidFill>
                  <a:schemeClr val="bg1">
                    <a:lumMod val="75000"/>
                  </a:schemeClr>
                </a:solidFill>
                <a:latin typeface="Courier New" pitchFamily="49" charset="0"/>
                <a:ea typeface="Verdana" pitchFamily="34" charset="0"/>
                <a:cs typeface="Courier New" pitchFamily="49" charset="0"/>
              </a:rPr>
              <a:t> view := set of values in snap</a:t>
            </a:r>
          </a:p>
          <a:p>
            <a:pPr algn="l"/>
            <a:r>
              <a:rPr lang="en-US" sz="2800" b="1" dirty="0" smtClean="0">
                <a:solidFill>
                  <a:schemeClr val="tx1"/>
                </a:solidFill>
                <a:latin typeface="Courier New" pitchFamily="49" charset="0"/>
                <a:ea typeface="Verdana" pitchFamily="34" charset="0"/>
                <a:cs typeface="Courier New" pitchFamily="49" charset="0"/>
              </a:rPr>
              <a:t>return</a:t>
            </a:r>
            <a:r>
              <a:rPr lang="en-US" sz="2800" b="1" dirty="0" smtClean="0">
                <a:latin typeface="Courier New" pitchFamily="49" charset="0"/>
                <a:ea typeface="Verdana" pitchFamily="34" charset="0"/>
                <a:cs typeface="Courier New" pitchFamily="49" charset="0"/>
              </a:rPr>
              <a:t> </a:t>
            </a:r>
            <a:r>
              <a:rPr lang="el-GR" sz="2800" b="1" dirty="0" smtClean="0">
                <a:solidFill>
                  <a:schemeClr val="tx1"/>
                </a:solidFill>
                <a:latin typeface="Arial" pitchFamily="34" charset="0"/>
                <a:ea typeface="Verdana" pitchFamily="34" charset="0"/>
                <a:cs typeface="Arial" pitchFamily="34" charset="0"/>
              </a:rPr>
              <a:t>δ</a:t>
            </a:r>
            <a:r>
              <a:rPr lang="en-US" sz="2800" b="1" dirty="0" smtClean="0">
                <a:latin typeface="Courier New" pitchFamily="49" charset="0"/>
                <a:ea typeface="Verdana" pitchFamily="34" charset="0"/>
                <a:cs typeface="Courier New" pitchFamily="49" charset="0"/>
              </a:rPr>
              <a:t>(view)</a:t>
            </a:r>
            <a:endParaRPr lang="en-US" sz="2800" b="1" dirty="0">
              <a:latin typeface="Courier New" pitchFamily="49" charset="0"/>
              <a:ea typeface="Verdana" pitchFamily="34" charset="0"/>
              <a:cs typeface="Courier New" pitchFamily="49" charset="0"/>
            </a:endParaRPr>
          </a:p>
        </p:txBody>
      </p:sp>
      <p:sp>
        <p:nvSpPr>
          <p:cNvPr id="6" name="Text Box 122"/>
          <p:cNvSpPr txBox="1">
            <a:spLocks noChangeArrowheads="1"/>
          </p:cNvSpPr>
          <p:nvPr/>
        </p:nvSpPr>
        <p:spPr bwMode="auto">
          <a:xfrm>
            <a:off x="716121" y="3593406"/>
            <a:ext cx="642355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finally apply decision value to final view</a:t>
            </a:r>
            <a:endParaRPr lang="en-US" sz="2800" dirty="0" smtClean="0">
              <a:solidFill>
                <a:schemeClr val="tx1"/>
              </a:solidFill>
              <a:latin typeface="Arial" pitchFamily="34" charset="0"/>
              <a:cs typeface="Arial" pitchFamily="34" charset="0"/>
            </a:endParaRPr>
          </a:p>
        </p:txBody>
      </p:sp>
      <p:sp>
        <p:nvSpPr>
          <p:cNvPr id="7" name="Rounded Rectangular Callout 6"/>
          <p:cNvSpPr/>
          <p:nvPr/>
        </p:nvSpPr>
        <p:spPr bwMode="auto">
          <a:xfrm>
            <a:off x="411481" y="4931709"/>
            <a:ext cx="3124199" cy="577809"/>
          </a:xfrm>
          <a:prstGeom prst="wedgeRoundRectCallout">
            <a:avLst>
              <a:gd name="adj1" fmla="val 10753"/>
              <a:gd name="adj2" fmla="val -173084"/>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Tree>
    <p:extLst>
      <p:ext uri="{BB962C8B-B14F-4D97-AF65-F5344CB8AC3E}">
        <p14:creationId xmlns:p14="http://schemas.microsoft.com/office/powerpoint/2010/main" val="2294347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07458" y="65881"/>
            <a:ext cx="7365012" cy="6712269"/>
            <a:chOff x="1007458" y="65881"/>
            <a:chExt cx="7365012" cy="6712269"/>
          </a:xfrm>
        </p:grpSpPr>
        <p:sp>
          <p:nvSpPr>
            <p:cNvPr id="14" name="Rounded Rectangle 13"/>
            <p:cNvSpPr/>
            <p:nvPr/>
          </p:nvSpPr>
          <p:spPr bwMode="auto">
            <a:xfrm>
              <a:off x="4811960" y="1311752"/>
              <a:ext cx="1179731"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{p</a:t>
              </a:r>
              <a:r>
                <a:rPr lang="en-US" sz="1800" dirty="0" smtClean="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a:t>
              </a:r>
              <a:endParaRPr lang="en-US" sz="1800" dirty="0">
                <a:solidFill>
                  <a:schemeClr val="accent3"/>
                </a:solidFill>
                <a:latin typeface="Arial" pitchFamily="-72" charset="0"/>
                <a:ea typeface="Arial" pitchFamily="-72" charset="0"/>
                <a:cs typeface="Arial" pitchFamily="-72" charset="0"/>
              </a:endParaRPr>
            </a:p>
          </p:txBody>
        </p:sp>
        <p:sp>
          <p:nvSpPr>
            <p:cNvPr id="22530" name="Rectangle 1209"/>
            <p:cNvSpPr>
              <a:spLocks noChangeArrowheads="1"/>
            </p:cNvSpPr>
            <p:nvPr/>
          </p:nvSpPr>
          <p:spPr bwMode="auto">
            <a:xfrm>
              <a:off x="6096000" y="613569"/>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31" name="AutoShape 1262"/>
            <p:cNvCxnSpPr>
              <a:cxnSpLocks noChangeShapeType="1"/>
              <a:stCxn id="15" idx="3"/>
              <a:endCxn id="22533" idx="1"/>
            </p:cNvCxnSpPr>
            <p:nvPr/>
          </p:nvCxnSpPr>
          <p:spPr bwMode="auto">
            <a:xfrm>
              <a:off x="5991691" y="954089"/>
              <a:ext cx="663109" cy="0"/>
            </a:xfrm>
            <a:prstGeom prst="straightConnector1">
              <a:avLst/>
            </a:prstGeom>
            <a:noFill/>
            <a:ln w="38100">
              <a:solidFill>
                <a:schemeClr val="accent2"/>
              </a:solidFill>
              <a:round/>
              <a:headEnd/>
              <a:tailEnd type="triangle" w="med" len="med"/>
            </a:ln>
          </p:spPr>
        </p:cxnSp>
        <p:sp>
          <p:nvSpPr>
            <p:cNvPr id="15" name="Rounded Rectangle 14"/>
            <p:cNvSpPr/>
            <p:nvPr/>
          </p:nvSpPr>
          <p:spPr bwMode="auto">
            <a:xfrm>
              <a:off x="4811960" y="749777"/>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},q,{</a:t>
              </a:r>
              <a:r>
                <a:rPr lang="en-US" sz="1800" dirty="0" err="1" smtClean="0">
                  <a:solidFill>
                    <a:srgbClr val="000000"/>
                  </a:solidFill>
                  <a:latin typeface="Arial" pitchFamily="-72" charset="0"/>
                  <a:ea typeface="Arial" pitchFamily="-72" charset="0"/>
                  <a:cs typeface="Arial" pitchFamily="-72" charset="0"/>
                </a:rPr>
                <a:t>p,r</a:t>
              </a:r>
              <a:r>
                <a:rPr lang="en-US" sz="1800" dirty="0">
                  <a:solidFill>
                    <a:srgbClr val="000000"/>
                  </a:solidFill>
                  <a:latin typeface="Arial" pitchFamily="-72" charset="0"/>
                  <a:ea typeface="Arial" pitchFamily="-72" charset="0"/>
                  <a:cs typeface="Arial" pitchFamily="-72" charset="0"/>
                </a:rPr>
                <a:t>}</a:t>
              </a:r>
            </a:p>
          </p:txBody>
        </p:sp>
        <p:sp>
          <p:nvSpPr>
            <p:cNvPr id="22533" name="Rounded Rectangle 16"/>
            <p:cNvSpPr>
              <a:spLocks noChangeArrowheads="1"/>
            </p:cNvSpPr>
            <p:nvPr/>
          </p:nvSpPr>
          <p:spPr bwMode="auto">
            <a:xfrm>
              <a:off x="6654800" y="749777"/>
              <a:ext cx="166538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{p</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a:solidFill>
                    <a:schemeClr val="bg1"/>
                  </a:solidFill>
                  <a:latin typeface="Arial" pitchFamily="-72" charset="0"/>
                  <a:ea typeface="Arial" pitchFamily="-72" charset="0"/>
                  <a:cs typeface="Arial" pitchFamily="-72" charset="0"/>
                </a:rPr>
                <a:t>}</a:t>
              </a:r>
            </a:p>
          </p:txBody>
        </p:sp>
        <p:sp>
          <p:nvSpPr>
            <p:cNvPr id="22534" name="Rectangle 1209"/>
            <p:cNvSpPr>
              <a:spLocks noChangeArrowheads="1"/>
            </p:cNvSpPr>
            <p:nvPr/>
          </p:nvSpPr>
          <p:spPr bwMode="auto">
            <a:xfrm>
              <a:off x="6096000" y="960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35" name="AutoShape 1193"/>
            <p:cNvCxnSpPr>
              <a:cxnSpLocks noChangeShapeType="1"/>
              <a:stCxn id="16" idx="3"/>
              <a:endCxn id="22537" idx="1"/>
            </p:cNvCxnSpPr>
            <p:nvPr/>
          </p:nvCxnSpPr>
          <p:spPr bwMode="auto">
            <a:xfrm>
              <a:off x="5991691" y="392113"/>
              <a:ext cx="663109" cy="0"/>
            </a:xfrm>
            <a:prstGeom prst="straightConnector1">
              <a:avLst/>
            </a:prstGeom>
            <a:noFill/>
            <a:ln w="38100">
              <a:solidFill>
                <a:schemeClr val="accent2"/>
              </a:solidFill>
              <a:round/>
              <a:headEnd/>
              <a:tailEnd type="triangle" w="med" len="med"/>
            </a:ln>
          </p:spPr>
        </p:cxnSp>
        <p:sp>
          <p:nvSpPr>
            <p:cNvPr id="16" name="Rounded Rectangle 15"/>
            <p:cNvSpPr/>
            <p:nvPr/>
          </p:nvSpPr>
          <p:spPr bwMode="auto">
            <a:xfrm>
              <a:off x="4811960" y="187801"/>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22537" name="Rounded Rectangle 17"/>
            <p:cNvSpPr>
              <a:spLocks noChangeArrowheads="1"/>
            </p:cNvSpPr>
            <p:nvPr/>
          </p:nvSpPr>
          <p:spPr bwMode="auto">
            <a:xfrm>
              <a:off x="6654800" y="187801"/>
              <a:ext cx="1717670"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{p</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25" name="Rounded Rectangle 24"/>
            <p:cNvSpPr/>
            <p:nvPr/>
          </p:nvSpPr>
          <p:spPr bwMode="auto">
            <a:xfrm>
              <a:off x="4811960" y="2997677"/>
              <a:ext cx="1179731"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},{q}</a:t>
              </a:r>
              <a:endParaRPr lang="en-US" sz="1800" dirty="0">
                <a:solidFill>
                  <a:schemeClr val="accent3"/>
                </a:solidFill>
                <a:latin typeface="Arial" pitchFamily="-72" charset="0"/>
                <a:ea typeface="Arial" pitchFamily="-72" charset="0"/>
                <a:cs typeface="Arial" pitchFamily="-72" charset="0"/>
              </a:endParaRPr>
            </a:p>
          </p:txBody>
        </p:sp>
        <p:sp>
          <p:nvSpPr>
            <p:cNvPr id="22539" name="Rectangle 1209"/>
            <p:cNvSpPr>
              <a:spLocks noChangeArrowheads="1"/>
            </p:cNvSpPr>
            <p:nvPr/>
          </p:nvSpPr>
          <p:spPr bwMode="auto">
            <a:xfrm>
              <a:off x="6096000" y="2283619"/>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40" name="AutoShape 1265"/>
            <p:cNvCxnSpPr>
              <a:cxnSpLocks noChangeShapeType="1"/>
              <a:stCxn id="26" idx="3"/>
              <a:endCxn id="22542" idx="1"/>
            </p:cNvCxnSpPr>
            <p:nvPr/>
          </p:nvCxnSpPr>
          <p:spPr bwMode="auto">
            <a:xfrm>
              <a:off x="5991691" y="2640014"/>
              <a:ext cx="663109" cy="0"/>
            </a:xfrm>
            <a:prstGeom prst="straightConnector1">
              <a:avLst/>
            </a:prstGeom>
            <a:noFill/>
            <a:ln w="38100">
              <a:solidFill>
                <a:schemeClr val="accent2"/>
              </a:solidFill>
              <a:round/>
              <a:headEnd/>
              <a:tailEnd type="triangle" w="med" len="med"/>
            </a:ln>
          </p:spPr>
        </p:cxnSp>
        <p:sp>
          <p:nvSpPr>
            <p:cNvPr id="26" name="Rounded Rectangle 25"/>
            <p:cNvSpPr/>
            <p:nvPr/>
          </p:nvSpPr>
          <p:spPr bwMode="auto">
            <a:xfrm>
              <a:off x="4811960" y="2435702"/>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smtClean="0">
                  <a:solidFill>
                    <a:srgbClr val="000000"/>
                  </a:solidFill>
                  <a:latin typeface="Arial" pitchFamily="-72" charset="0"/>
                  <a:ea typeface="Arial" pitchFamily="-72" charset="0"/>
                  <a:cs typeface="Arial" pitchFamily="-72" charset="0"/>
                </a:rPr>
                <a:t>p,{</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q,r</a:t>
              </a:r>
              <a:r>
                <a:rPr lang="en-US" sz="1800" dirty="0">
                  <a:solidFill>
                    <a:srgbClr val="000000"/>
                  </a:solidFill>
                  <a:latin typeface="Arial" pitchFamily="-72" charset="0"/>
                  <a:ea typeface="Arial" pitchFamily="-72" charset="0"/>
                  <a:cs typeface="Arial" pitchFamily="-72" charset="0"/>
                </a:rPr>
                <a:t>}</a:t>
              </a:r>
            </a:p>
          </p:txBody>
        </p:sp>
        <p:sp>
          <p:nvSpPr>
            <p:cNvPr id="22542" name="Rounded Rectangle 26"/>
            <p:cNvSpPr>
              <a:spLocks noChangeArrowheads="1"/>
            </p:cNvSpPr>
            <p:nvPr/>
          </p:nvSpPr>
          <p:spPr bwMode="auto">
            <a:xfrm>
              <a:off x="6654800" y="2435702"/>
              <a:ext cx="166538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a:solidFill>
                    <a:schemeClr val="bg1"/>
                  </a:solidFill>
                  <a:latin typeface="Arial" pitchFamily="-72" charset="0"/>
                  <a:ea typeface="Arial" pitchFamily="-72" charset="0"/>
                  <a:cs typeface="Arial" pitchFamily="-72" charset="0"/>
                </a:rPr>
                <a:t>}</a:t>
              </a:r>
            </a:p>
          </p:txBody>
        </p:sp>
        <p:sp>
          <p:nvSpPr>
            <p:cNvPr id="13" name="Rounded Rectangle 12"/>
            <p:cNvSpPr/>
            <p:nvPr/>
          </p:nvSpPr>
          <p:spPr bwMode="auto">
            <a:xfrm>
              <a:off x="4811960" y="1873727"/>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22544" name="Rectangle 1209"/>
            <p:cNvSpPr>
              <a:spLocks noChangeArrowheads="1"/>
            </p:cNvSpPr>
            <p:nvPr/>
          </p:nvSpPr>
          <p:spPr bwMode="auto">
            <a:xfrm>
              <a:off x="6096000" y="17216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45" name="AutoShape 1264"/>
            <p:cNvCxnSpPr>
              <a:cxnSpLocks noChangeShapeType="1"/>
              <a:stCxn id="13" idx="3"/>
              <a:endCxn id="22546" idx="1"/>
            </p:cNvCxnSpPr>
            <p:nvPr/>
          </p:nvCxnSpPr>
          <p:spPr bwMode="auto">
            <a:xfrm>
              <a:off x="5991691" y="2078039"/>
              <a:ext cx="663109" cy="0"/>
            </a:xfrm>
            <a:prstGeom prst="straightConnector1">
              <a:avLst/>
            </a:prstGeom>
            <a:noFill/>
            <a:ln w="38100">
              <a:solidFill>
                <a:schemeClr val="accent2"/>
              </a:solidFill>
              <a:round/>
              <a:headEnd/>
              <a:tailEnd type="triangle" w="med" len="med"/>
            </a:ln>
          </p:spPr>
        </p:cxnSp>
        <p:sp>
          <p:nvSpPr>
            <p:cNvPr id="22546" name="Rounded Rectangle 27"/>
            <p:cNvSpPr>
              <a:spLocks noChangeArrowheads="1"/>
            </p:cNvSpPr>
            <p:nvPr/>
          </p:nvSpPr>
          <p:spPr bwMode="auto">
            <a:xfrm>
              <a:off x="6654800" y="1873727"/>
              <a:ext cx="1717670"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22547" name="Rounded Rectangle 28"/>
            <p:cNvSpPr>
              <a:spLocks noChangeArrowheads="1"/>
            </p:cNvSpPr>
            <p:nvPr/>
          </p:nvSpPr>
          <p:spPr bwMode="auto">
            <a:xfrm>
              <a:off x="4811960" y="6369527"/>
              <a:ext cx="1324888"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22548" name="Rounded Rectangle 29"/>
            <p:cNvSpPr>
              <a:spLocks noChangeArrowheads="1"/>
            </p:cNvSpPr>
            <p:nvPr/>
          </p:nvSpPr>
          <p:spPr bwMode="auto">
            <a:xfrm>
              <a:off x="4811960" y="5807552"/>
              <a:ext cx="1324888"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22549" name="Rounded Rectangle 30"/>
            <p:cNvSpPr>
              <a:spLocks noChangeArrowheads="1"/>
            </p:cNvSpPr>
            <p:nvPr/>
          </p:nvSpPr>
          <p:spPr bwMode="auto">
            <a:xfrm>
              <a:off x="4811960" y="5245577"/>
              <a:ext cx="137767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32" name="Rounded Rectangle 31"/>
            <p:cNvSpPr/>
            <p:nvPr/>
          </p:nvSpPr>
          <p:spPr bwMode="auto">
            <a:xfrm>
              <a:off x="4811960" y="4683602"/>
              <a:ext cx="1126946"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},{r</a:t>
              </a:r>
              <a:r>
                <a:rPr lang="en-US" sz="1800" dirty="0">
                  <a:solidFill>
                    <a:schemeClr val="accent3"/>
                  </a:solidFill>
                  <a:latin typeface="Arial" pitchFamily="-72" charset="0"/>
                  <a:ea typeface="Arial" pitchFamily="-72" charset="0"/>
                  <a:cs typeface="Arial" pitchFamily="-72" charset="0"/>
                </a:rPr>
                <a:t>}</a:t>
              </a:r>
            </a:p>
          </p:txBody>
        </p:sp>
        <p:sp>
          <p:nvSpPr>
            <p:cNvPr id="33" name="Rounded Rectangle 32"/>
            <p:cNvSpPr/>
            <p:nvPr/>
          </p:nvSpPr>
          <p:spPr bwMode="auto">
            <a:xfrm>
              <a:off x="4811960" y="4121627"/>
              <a:ext cx="1126946"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smtClean="0">
                  <a:solidFill>
                    <a:srgbClr val="000000"/>
                  </a:solidFill>
                  <a:latin typeface="Arial" pitchFamily="-72" charset="0"/>
                  <a:ea typeface="Arial" pitchFamily="-72" charset="0"/>
                  <a:cs typeface="Arial" pitchFamily="-72" charset="0"/>
                </a:rPr>
                <a:t>p,{</a:t>
              </a:r>
              <a:r>
                <a:rPr lang="en-US" sz="1800" dirty="0" err="1" smtClean="0">
                  <a:solidFill>
                    <a:srgbClr val="000000"/>
                  </a:solidFill>
                  <a:latin typeface="Arial" pitchFamily="-72" charset="0"/>
                  <a:ea typeface="Arial" pitchFamily="-72" charset="0"/>
                  <a:cs typeface="Arial" pitchFamily="-72" charset="0"/>
                </a:rPr>
                <a:t>q,r</a:t>
              </a:r>
              <a:r>
                <a:rPr lang="en-US" sz="1800" dirty="0" smtClean="0">
                  <a:solidFill>
                    <a:srgbClr val="000000"/>
                  </a:solidFill>
                  <a:latin typeface="Arial" pitchFamily="-72" charset="0"/>
                  <a:ea typeface="Arial" pitchFamily="-72" charset="0"/>
                  <a:cs typeface="Arial" pitchFamily="-72" charset="0"/>
                </a:rPr>
                <a:t>},{</a:t>
              </a:r>
              <a:r>
                <a:rPr lang="en-US" sz="1800" dirty="0">
                  <a:solidFill>
                    <a:srgbClr val="000000"/>
                  </a:solidFill>
                  <a:latin typeface="Arial" pitchFamily="-72" charset="0"/>
                  <a:ea typeface="Arial" pitchFamily="-72" charset="0"/>
                  <a:cs typeface="Arial" pitchFamily="-72" charset="0"/>
                </a:rPr>
                <a:t>r}</a:t>
              </a:r>
            </a:p>
          </p:txBody>
        </p:sp>
        <p:sp>
          <p:nvSpPr>
            <p:cNvPr id="22552" name="Rectangle 1209"/>
            <p:cNvSpPr>
              <a:spLocks noChangeArrowheads="1"/>
            </p:cNvSpPr>
            <p:nvPr/>
          </p:nvSpPr>
          <p:spPr bwMode="auto">
            <a:xfrm>
              <a:off x="6130925" y="3847307"/>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53" name="AutoShape 1278"/>
            <p:cNvCxnSpPr>
              <a:cxnSpLocks noChangeShapeType="1"/>
              <a:stCxn id="33" idx="3"/>
              <a:endCxn id="22554" idx="1"/>
            </p:cNvCxnSpPr>
            <p:nvPr/>
          </p:nvCxnSpPr>
          <p:spPr bwMode="auto">
            <a:xfrm>
              <a:off x="5938906" y="4325939"/>
              <a:ext cx="715894" cy="0"/>
            </a:xfrm>
            <a:prstGeom prst="straightConnector1">
              <a:avLst/>
            </a:prstGeom>
            <a:noFill/>
            <a:ln w="38100">
              <a:solidFill>
                <a:schemeClr val="accent2"/>
              </a:solidFill>
              <a:round/>
              <a:headEnd/>
              <a:tailEnd type="triangle" w="med" len="med"/>
            </a:ln>
          </p:spPr>
        </p:cxnSp>
        <p:sp>
          <p:nvSpPr>
            <p:cNvPr id="22554" name="Rounded Rectangle 40"/>
            <p:cNvSpPr>
              <a:spLocks noChangeArrowheads="1"/>
            </p:cNvSpPr>
            <p:nvPr/>
          </p:nvSpPr>
          <p:spPr bwMode="auto">
            <a:xfrm>
              <a:off x="6654800" y="4121627"/>
              <a:ext cx="1613093"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r}</a:t>
              </a:r>
            </a:p>
          </p:txBody>
        </p:sp>
        <p:sp>
          <p:nvSpPr>
            <p:cNvPr id="34" name="Rounded Rectangle 33"/>
            <p:cNvSpPr/>
            <p:nvPr/>
          </p:nvSpPr>
          <p:spPr bwMode="auto">
            <a:xfrm>
              <a:off x="4811960" y="3559652"/>
              <a:ext cx="1126946"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p,r</a:t>
              </a:r>
              <a:r>
                <a:rPr lang="en-US" sz="1800" dirty="0" smtClean="0">
                  <a:solidFill>
                    <a:srgbClr val="000000"/>
                  </a:solidFill>
                  <a:latin typeface="Arial" pitchFamily="-72" charset="0"/>
                  <a:ea typeface="Arial" pitchFamily="-72" charset="0"/>
                  <a:cs typeface="Arial" pitchFamily="-72" charset="0"/>
                </a:rPr>
                <a:t>},q,{r</a:t>
              </a:r>
              <a:r>
                <a:rPr lang="en-US" sz="1800" dirty="0">
                  <a:solidFill>
                    <a:srgbClr val="000000"/>
                  </a:solidFill>
                  <a:latin typeface="Arial" pitchFamily="-72" charset="0"/>
                  <a:ea typeface="Arial" pitchFamily="-72" charset="0"/>
                  <a:cs typeface="Arial" pitchFamily="-72" charset="0"/>
                </a:rPr>
                <a:t>}</a:t>
              </a:r>
            </a:p>
          </p:txBody>
        </p:sp>
        <p:sp>
          <p:nvSpPr>
            <p:cNvPr id="22556" name="Rectangle 1209"/>
            <p:cNvSpPr>
              <a:spLocks noChangeArrowheads="1"/>
            </p:cNvSpPr>
            <p:nvPr/>
          </p:nvSpPr>
          <p:spPr bwMode="auto">
            <a:xfrm>
              <a:off x="6130925" y="3421857"/>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57" name="AutoShape 1277"/>
            <p:cNvCxnSpPr>
              <a:cxnSpLocks noChangeShapeType="1"/>
              <a:stCxn id="34" idx="3"/>
              <a:endCxn id="22558" idx="1"/>
            </p:cNvCxnSpPr>
            <p:nvPr/>
          </p:nvCxnSpPr>
          <p:spPr bwMode="auto">
            <a:xfrm>
              <a:off x="5938906" y="3763964"/>
              <a:ext cx="715894" cy="0"/>
            </a:xfrm>
            <a:prstGeom prst="straightConnector1">
              <a:avLst/>
            </a:prstGeom>
            <a:noFill/>
            <a:ln w="38100">
              <a:solidFill>
                <a:schemeClr val="accent2"/>
              </a:solidFill>
              <a:round/>
              <a:headEnd/>
              <a:tailEnd type="triangle" w="med" len="med"/>
            </a:ln>
          </p:spPr>
        </p:cxnSp>
        <p:sp>
          <p:nvSpPr>
            <p:cNvPr id="22558" name="Rounded Rectangle 41"/>
            <p:cNvSpPr>
              <a:spLocks noChangeArrowheads="1"/>
            </p:cNvSpPr>
            <p:nvPr/>
          </p:nvSpPr>
          <p:spPr bwMode="auto">
            <a:xfrm>
              <a:off x="6654800" y="3559652"/>
              <a:ext cx="1613093"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r}</a:t>
              </a:r>
            </a:p>
          </p:txBody>
        </p:sp>
        <p:sp>
          <p:nvSpPr>
            <p:cNvPr id="22559" name="Rectangle 1209"/>
            <p:cNvSpPr>
              <a:spLocks noChangeArrowheads="1"/>
            </p:cNvSpPr>
            <p:nvPr/>
          </p:nvSpPr>
          <p:spPr bwMode="auto">
            <a:xfrm>
              <a:off x="4367213" y="4880769"/>
              <a:ext cx="311150" cy="366713"/>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60" name="AutoShape 1180"/>
            <p:cNvCxnSpPr>
              <a:cxnSpLocks noChangeShapeType="1"/>
              <a:stCxn id="108" idx="3"/>
              <a:endCxn id="22549" idx="1"/>
            </p:cNvCxnSpPr>
            <p:nvPr/>
          </p:nvCxnSpPr>
          <p:spPr bwMode="auto">
            <a:xfrm>
              <a:off x="3977839" y="4973639"/>
              <a:ext cx="834121" cy="476250"/>
            </a:xfrm>
            <a:prstGeom prst="straightConnector1">
              <a:avLst/>
            </a:prstGeom>
            <a:noFill/>
            <a:ln w="38100">
              <a:solidFill>
                <a:schemeClr val="accent2"/>
              </a:solidFill>
              <a:round/>
              <a:headEnd/>
              <a:tailEnd type="triangle" w="med" len="med"/>
            </a:ln>
          </p:spPr>
        </p:cxnSp>
        <p:sp>
          <p:nvSpPr>
            <p:cNvPr id="22561" name="Rounded Rectangle 104"/>
            <p:cNvSpPr>
              <a:spLocks noChangeArrowheads="1"/>
            </p:cNvSpPr>
            <p:nvPr/>
          </p:nvSpPr>
          <p:spPr bwMode="auto">
            <a:xfrm>
              <a:off x="3138924" y="6355239"/>
              <a:ext cx="838915"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106" name="Rounded Rectangle 105"/>
            <p:cNvSpPr/>
            <p:nvPr/>
          </p:nvSpPr>
          <p:spPr bwMode="auto">
            <a:xfrm>
              <a:off x="3138924" y="5826602"/>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p,{</a:t>
              </a:r>
              <a:r>
                <a:rPr lang="en-US" sz="1800" dirty="0" err="1" smtClean="0">
                  <a:solidFill>
                    <a:srgbClr val="000000"/>
                  </a:solidFill>
                  <a:latin typeface="Arial" pitchFamily="-72" charset="0"/>
                  <a:ea typeface="Arial" pitchFamily="-72" charset="0"/>
                  <a:cs typeface="Arial" pitchFamily="-72" charset="0"/>
                </a:rPr>
                <a:t>q,r</a:t>
              </a:r>
              <a:r>
                <a:rPr lang="en-US" sz="1800" dirty="0" smtClean="0">
                  <a:solidFill>
                    <a:srgbClr val="000000"/>
                  </a:solidFill>
                  <a:latin typeface="Arial" pitchFamily="-72" charset="0"/>
                  <a:ea typeface="Arial" pitchFamily="-72" charset="0"/>
                  <a:cs typeface="Arial" pitchFamily="-72" charset="0"/>
                </a:rPr>
                <a:t>}</a:t>
              </a:r>
              <a:endParaRPr lang="en-US" sz="1800" dirty="0">
                <a:latin typeface="Arial" pitchFamily="34" charset="0"/>
                <a:cs typeface="Arial" pitchFamily="34" charset="0"/>
              </a:endParaRPr>
            </a:p>
          </p:txBody>
        </p:sp>
        <p:sp>
          <p:nvSpPr>
            <p:cNvPr id="107" name="Rounded Rectangle 106"/>
            <p:cNvSpPr/>
            <p:nvPr/>
          </p:nvSpPr>
          <p:spPr bwMode="auto">
            <a:xfrm>
              <a:off x="3138924" y="5297964"/>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p,r</a:t>
              </a:r>
              <a:r>
                <a:rPr lang="en-US" sz="1800" dirty="0" smtClean="0">
                  <a:solidFill>
                    <a:srgbClr val="000000"/>
                  </a:solidFill>
                  <a:latin typeface="Arial" pitchFamily="-72" charset="0"/>
                  <a:ea typeface="Arial" pitchFamily="-72" charset="0"/>
                  <a:cs typeface="Arial" pitchFamily="-72" charset="0"/>
                </a:rPr>
                <a:t>},q</a:t>
              </a:r>
              <a:endParaRPr lang="en-US" sz="1800" dirty="0">
                <a:latin typeface="Arial" pitchFamily="34" charset="0"/>
                <a:cs typeface="Arial" pitchFamily="34" charset="0"/>
              </a:endParaRPr>
            </a:p>
          </p:txBody>
        </p:sp>
        <p:sp>
          <p:nvSpPr>
            <p:cNvPr id="108" name="Rounded Rectangle 107"/>
            <p:cNvSpPr/>
            <p:nvPr/>
          </p:nvSpPr>
          <p:spPr bwMode="auto">
            <a:xfrm>
              <a:off x="3138924" y="4769327"/>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endParaRPr lang="en-US" sz="1800" dirty="0">
                <a:latin typeface="Arial" pitchFamily="34" charset="0"/>
                <a:cs typeface="Arial" pitchFamily="34" charset="0"/>
              </a:endParaRPr>
            </a:p>
          </p:txBody>
        </p:sp>
        <p:sp>
          <p:nvSpPr>
            <p:cNvPr id="22565" name="Rectangle 1209"/>
            <p:cNvSpPr>
              <a:spLocks noChangeArrowheads="1"/>
            </p:cNvSpPr>
            <p:nvPr/>
          </p:nvSpPr>
          <p:spPr bwMode="auto">
            <a:xfrm>
              <a:off x="4367213" y="383382"/>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66" name="AutoShape 1179"/>
            <p:cNvCxnSpPr>
              <a:cxnSpLocks noChangeShapeType="1"/>
              <a:stCxn id="134" idx="3"/>
              <a:endCxn id="15" idx="1"/>
            </p:cNvCxnSpPr>
            <p:nvPr/>
          </p:nvCxnSpPr>
          <p:spPr bwMode="auto">
            <a:xfrm>
              <a:off x="3977839" y="392113"/>
              <a:ext cx="834121" cy="561976"/>
            </a:xfrm>
            <a:prstGeom prst="straightConnector1">
              <a:avLst/>
            </a:prstGeom>
            <a:noFill/>
            <a:ln w="38100">
              <a:solidFill>
                <a:schemeClr val="accent2"/>
              </a:solidFill>
              <a:round/>
              <a:headEnd/>
              <a:tailEnd type="triangle" w="med" len="med"/>
            </a:ln>
          </p:spPr>
        </p:cxnSp>
        <p:sp>
          <p:nvSpPr>
            <p:cNvPr id="22567" name="Rectangle 1209"/>
            <p:cNvSpPr>
              <a:spLocks noChangeArrowheads="1"/>
            </p:cNvSpPr>
            <p:nvPr/>
          </p:nvSpPr>
          <p:spPr bwMode="auto">
            <a:xfrm>
              <a:off x="4367213" y="65881"/>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68" name="AutoShape 1179"/>
            <p:cNvCxnSpPr>
              <a:cxnSpLocks noChangeShapeType="1"/>
              <a:stCxn id="134" idx="3"/>
              <a:endCxn id="14" idx="1"/>
            </p:cNvCxnSpPr>
            <p:nvPr/>
          </p:nvCxnSpPr>
          <p:spPr bwMode="auto">
            <a:xfrm>
              <a:off x="3977839" y="392113"/>
              <a:ext cx="834121" cy="1123951"/>
            </a:xfrm>
            <a:prstGeom prst="straightConnector1">
              <a:avLst/>
            </a:prstGeom>
            <a:noFill/>
            <a:ln w="38100">
              <a:solidFill>
                <a:schemeClr val="accent2"/>
              </a:solidFill>
              <a:round/>
              <a:headEnd/>
              <a:tailEnd type="triangle" w="med" len="med"/>
            </a:ln>
          </p:spPr>
        </p:cxnSp>
        <p:sp>
          <p:nvSpPr>
            <p:cNvPr id="22569" name="Rectangle 1209"/>
            <p:cNvSpPr>
              <a:spLocks noChangeArrowheads="1"/>
            </p:cNvSpPr>
            <p:nvPr/>
          </p:nvSpPr>
          <p:spPr bwMode="auto">
            <a:xfrm>
              <a:off x="3944938" y="1039019"/>
              <a:ext cx="530915"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QR</a:t>
              </a:r>
              <a:endParaRPr lang="en-US" sz="1800" dirty="0">
                <a:solidFill>
                  <a:srgbClr val="000000"/>
                </a:solidFill>
                <a:latin typeface="Arial" pitchFamily="-72" charset="0"/>
                <a:ea typeface="Arial" pitchFamily="-72" charset="0"/>
                <a:cs typeface="Arial" pitchFamily="-72" charset="0"/>
              </a:endParaRPr>
            </a:p>
          </p:txBody>
        </p:sp>
        <p:cxnSp>
          <p:nvCxnSpPr>
            <p:cNvPr id="22570" name="AutoShape 1262"/>
            <p:cNvCxnSpPr>
              <a:cxnSpLocks noChangeShapeType="1"/>
              <a:stCxn id="134" idx="3"/>
              <a:endCxn id="16" idx="1"/>
            </p:cNvCxnSpPr>
            <p:nvPr/>
          </p:nvCxnSpPr>
          <p:spPr bwMode="auto">
            <a:xfrm>
              <a:off x="3977839" y="392113"/>
              <a:ext cx="834121" cy="0"/>
            </a:xfrm>
            <a:prstGeom prst="straightConnector1">
              <a:avLst/>
            </a:prstGeom>
            <a:noFill/>
            <a:ln w="38100">
              <a:solidFill>
                <a:schemeClr val="accent2"/>
              </a:solidFill>
              <a:round/>
              <a:headEnd/>
              <a:tailEnd type="triangle" w="med" len="med"/>
            </a:ln>
          </p:spPr>
        </p:cxnSp>
        <p:sp>
          <p:nvSpPr>
            <p:cNvPr id="134" name="Rounded Rectangle 133"/>
            <p:cNvSpPr/>
            <p:nvPr/>
          </p:nvSpPr>
          <p:spPr bwMode="auto">
            <a:xfrm>
              <a:off x="3138924" y="187801"/>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q,r</a:t>
              </a:r>
              <a:endParaRPr lang="en-US" sz="1800" dirty="0">
                <a:latin typeface="Arial" pitchFamily="34" charset="0"/>
                <a:cs typeface="Arial" pitchFamily="34" charset="0"/>
              </a:endParaRPr>
            </a:p>
          </p:txBody>
        </p:sp>
        <p:sp>
          <p:nvSpPr>
            <p:cNvPr id="135" name="Rounded Rectangle 134"/>
            <p:cNvSpPr/>
            <p:nvPr/>
          </p:nvSpPr>
          <p:spPr bwMode="auto">
            <a:xfrm>
              <a:off x="3138924" y="1910239"/>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p,{</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},r</a:t>
              </a:r>
              <a:endParaRPr lang="en-US" sz="1800" dirty="0">
                <a:latin typeface="Arial" pitchFamily="34" charset="0"/>
                <a:cs typeface="Arial" pitchFamily="34" charset="0"/>
              </a:endParaRPr>
            </a:p>
          </p:txBody>
        </p:sp>
        <p:sp>
          <p:nvSpPr>
            <p:cNvPr id="136" name="Rounded Rectangle 135"/>
            <p:cNvSpPr/>
            <p:nvPr/>
          </p:nvSpPr>
          <p:spPr bwMode="auto">
            <a:xfrm>
              <a:off x="3138924" y="3632677"/>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r>
                <a:rPr lang="en-US" sz="1800" dirty="0">
                  <a:solidFill>
                    <a:srgbClr val="000000"/>
                  </a:solidFill>
                  <a:latin typeface="Arial" pitchFamily="-72" charset="0"/>
                  <a:ea typeface="Arial" pitchFamily="-72" charset="0"/>
                  <a:cs typeface="Arial" pitchFamily="-72" charset="0"/>
                </a:rPr>
                <a:t>}</a:t>
              </a:r>
              <a:endParaRPr lang="en-US" sz="1800" dirty="0">
                <a:latin typeface="Arial" pitchFamily="34" charset="0"/>
                <a:cs typeface="Arial" pitchFamily="34" charset="0"/>
              </a:endParaRPr>
            </a:p>
          </p:txBody>
        </p:sp>
        <p:sp>
          <p:nvSpPr>
            <p:cNvPr id="22574" name="Rectangle 1209"/>
            <p:cNvSpPr>
              <a:spLocks noChangeArrowheads="1"/>
            </p:cNvSpPr>
            <p:nvPr/>
          </p:nvSpPr>
          <p:spPr bwMode="auto">
            <a:xfrm>
              <a:off x="4367213" y="20899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75" name="AutoShape 1179"/>
            <p:cNvCxnSpPr>
              <a:cxnSpLocks noChangeShapeType="1"/>
              <a:stCxn id="135" idx="3"/>
              <a:endCxn id="26" idx="1"/>
            </p:cNvCxnSpPr>
            <p:nvPr/>
          </p:nvCxnSpPr>
          <p:spPr bwMode="auto">
            <a:xfrm>
              <a:off x="3977839" y="2114551"/>
              <a:ext cx="834121" cy="525463"/>
            </a:xfrm>
            <a:prstGeom prst="straightConnector1">
              <a:avLst/>
            </a:prstGeom>
            <a:noFill/>
            <a:ln w="38100">
              <a:solidFill>
                <a:schemeClr val="accent2"/>
              </a:solidFill>
              <a:round/>
              <a:headEnd/>
              <a:tailEnd type="triangle" w="med" len="med"/>
            </a:ln>
          </p:spPr>
        </p:cxnSp>
        <p:sp>
          <p:nvSpPr>
            <p:cNvPr id="22576" name="Rectangle 1209"/>
            <p:cNvSpPr>
              <a:spLocks noChangeArrowheads="1"/>
            </p:cNvSpPr>
            <p:nvPr/>
          </p:nvSpPr>
          <p:spPr bwMode="auto">
            <a:xfrm>
              <a:off x="4367213" y="1747044"/>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77" name="AutoShape 1179"/>
            <p:cNvCxnSpPr>
              <a:cxnSpLocks noChangeShapeType="1"/>
              <a:stCxn id="135" idx="3"/>
              <a:endCxn id="25" idx="1"/>
            </p:cNvCxnSpPr>
            <p:nvPr/>
          </p:nvCxnSpPr>
          <p:spPr bwMode="auto">
            <a:xfrm>
              <a:off x="3977839" y="2114551"/>
              <a:ext cx="834121" cy="1087438"/>
            </a:xfrm>
            <a:prstGeom prst="straightConnector1">
              <a:avLst/>
            </a:prstGeom>
            <a:noFill/>
            <a:ln w="38100">
              <a:solidFill>
                <a:schemeClr val="accent2"/>
              </a:solidFill>
              <a:round/>
              <a:headEnd/>
              <a:tailEnd type="triangle" w="med" len="med"/>
            </a:ln>
          </p:spPr>
        </p:cxnSp>
        <p:sp>
          <p:nvSpPr>
            <p:cNvPr id="22578" name="Rectangle 1209"/>
            <p:cNvSpPr>
              <a:spLocks noChangeArrowheads="1"/>
            </p:cNvSpPr>
            <p:nvPr/>
          </p:nvSpPr>
          <p:spPr bwMode="auto">
            <a:xfrm>
              <a:off x="3944938" y="2655094"/>
              <a:ext cx="505267"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PR</a:t>
              </a:r>
              <a:endParaRPr lang="en-US" sz="1800" dirty="0">
                <a:solidFill>
                  <a:srgbClr val="000000"/>
                </a:solidFill>
                <a:latin typeface="Arial" pitchFamily="-72" charset="0"/>
                <a:ea typeface="Arial" pitchFamily="-72" charset="0"/>
                <a:cs typeface="Arial" pitchFamily="-72" charset="0"/>
              </a:endParaRPr>
            </a:p>
          </p:txBody>
        </p:sp>
        <p:cxnSp>
          <p:nvCxnSpPr>
            <p:cNvPr id="22579" name="AutoShape 1262"/>
            <p:cNvCxnSpPr>
              <a:cxnSpLocks noChangeShapeType="1"/>
              <a:stCxn id="135" idx="3"/>
              <a:endCxn id="13" idx="1"/>
            </p:cNvCxnSpPr>
            <p:nvPr/>
          </p:nvCxnSpPr>
          <p:spPr bwMode="auto">
            <a:xfrm flipV="1">
              <a:off x="3977839" y="2078039"/>
              <a:ext cx="834121" cy="36512"/>
            </a:xfrm>
            <a:prstGeom prst="straightConnector1">
              <a:avLst/>
            </a:prstGeom>
            <a:noFill/>
            <a:ln w="38100">
              <a:solidFill>
                <a:schemeClr val="accent2"/>
              </a:solidFill>
              <a:round/>
              <a:headEnd/>
              <a:tailEnd type="triangle" w="med" len="med"/>
            </a:ln>
          </p:spPr>
        </p:cxnSp>
        <p:sp>
          <p:nvSpPr>
            <p:cNvPr id="22580" name="Rectangle 1209"/>
            <p:cNvSpPr>
              <a:spLocks noChangeArrowheads="1"/>
            </p:cNvSpPr>
            <p:nvPr/>
          </p:nvSpPr>
          <p:spPr bwMode="auto">
            <a:xfrm>
              <a:off x="4367213" y="3766344"/>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81" name="AutoShape 1179"/>
            <p:cNvCxnSpPr>
              <a:cxnSpLocks noChangeShapeType="1"/>
              <a:stCxn id="136" idx="3"/>
              <a:endCxn id="33" idx="1"/>
            </p:cNvCxnSpPr>
            <p:nvPr/>
          </p:nvCxnSpPr>
          <p:spPr bwMode="auto">
            <a:xfrm>
              <a:off x="3977839" y="3836989"/>
              <a:ext cx="834121" cy="488950"/>
            </a:xfrm>
            <a:prstGeom prst="straightConnector1">
              <a:avLst/>
            </a:prstGeom>
            <a:noFill/>
            <a:ln w="38100">
              <a:solidFill>
                <a:schemeClr val="accent2"/>
              </a:solidFill>
              <a:round/>
              <a:headEnd/>
              <a:tailEnd type="triangle" w="med" len="med"/>
            </a:ln>
          </p:spPr>
        </p:cxnSp>
        <p:sp>
          <p:nvSpPr>
            <p:cNvPr id="22582" name="Rectangle 1209"/>
            <p:cNvSpPr>
              <a:spLocks noChangeArrowheads="1"/>
            </p:cNvSpPr>
            <p:nvPr/>
          </p:nvSpPr>
          <p:spPr bwMode="auto">
            <a:xfrm>
              <a:off x="4367213" y="3480594"/>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83" name="AutoShape 1179"/>
            <p:cNvCxnSpPr>
              <a:cxnSpLocks noChangeShapeType="1"/>
              <a:stCxn id="136" idx="3"/>
              <a:endCxn id="32" idx="1"/>
            </p:cNvCxnSpPr>
            <p:nvPr/>
          </p:nvCxnSpPr>
          <p:spPr bwMode="auto">
            <a:xfrm>
              <a:off x="3977839" y="3836989"/>
              <a:ext cx="834121" cy="1050925"/>
            </a:xfrm>
            <a:prstGeom prst="straightConnector1">
              <a:avLst/>
            </a:prstGeom>
            <a:noFill/>
            <a:ln w="38100">
              <a:solidFill>
                <a:schemeClr val="accent2"/>
              </a:solidFill>
              <a:round/>
              <a:headEnd/>
              <a:tailEnd type="triangle" w="med" len="med"/>
            </a:ln>
          </p:spPr>
        </p:cxnSp>
        <p:sp>
          <p:nvSpPr>
            <p:cNvPr id="22584" name="Rectangle 1209"/>
            <p:cNvSpPr>
              <a:spLocks noChangeArrowheads="1"/>
            </p:cNvSpPr>
            <p:nvPr/>
          </p:nvSpPr>
          <p:spPr bwMode="auto">
            <a:xfrm>
              <a:off x="3944938" y="4345782"/>
              <a:ext cx="518091"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a:t>
              </a:r>
              <a:endParaRPr lang="en-US" sz="1800" dirty="0">
                <a:solidFill>
                  <a:srgbClr val="000000"/>
                </a:solidFill>
                <a:latin typeface="Arial" pitchFamily="-72" charset="0"/>
                <a:ea typeface="Arial" pitchFamily="-72" charset="0"/>
                <a:cs typeface="Arial" pitchFamily="-72" charset="0"/>
              </a:endParaRPr>
            </a:p>
          </p:txBody>
        </p:sp>
        <p:cxnSp>
          <p:nvCxnSpPr>
            <p:cNvPr id="22585" name="AutoShape 1262"/>
            <p:cNvCxnSpPr>
              <a:cxnSpLocks noChangeShapeType="1"/>
              <a:stCxn id="136" idx="3"/>
              <a:endCxn id="34" idx="1"/>
            </p:cNvCxnSpPr>
            <p:nvPr/>
          </p:nvCxnSpPr>
          <p:spPr bwMode="auto">
            <a:xfrm flipV="1">
              <a:off x="3977839" y="3763964"/>
              <a:ext cx="834121" cy="73025"/>
            </a:xfrm>
            <a:prstGeom prst="straightConnector1">
              <a:avLst/>
            </a:prstGeom>
            <a:noFill/>
            <a:ln w="38100">
              <a:solidFill>
                <a:schemeClr val="accent2"/>
              </a:solidFill>
              <a:round/>
              <a:headEnd/>
              <a:tailEnd type="triangle" w="med" len="med"/>
            </a:ln>
          </p:spPr>
        </p:cxnSp>
        <p:cxnSp>
          <p:nvCxnSpPr>
            <p:cNvPr id="22586" name="AutoShape 1180"/>
            <p:cNvCxnSpPr>
              <a:cxnSpLocks noChangeShapeType="1"/>
              <a:stCxn id="107" idx="3"/>
              <a:endCxn id="22548" idx="1"/>
            </p:cNvCxnSpPr>
            <p:nvPr/>
          </p:nvCxnSpPr>
          <p:spPr bwMode="auto">
            <a:xfrm>
              <a:off x="3977839" y="5502276"/>
              <a:ext cx="834121" cy="509588"/>
            </a:xfrm>
            <a:prstGeom prst="straightConnector1">
              <a:avLst/>
            </a:prstGeom>
            <a:noFill/>
            <a:ln w="38100">
              <a:solidFill>
                <a:schemeClr val="accent2"/>
              </a:solidFill>
              <a:round/>
              <a:headEnd/>
              <a:tailEnd type="triangle" w="med" len="med"/>
            </a:ln>
          </p:spPr>
        </p:cxnSp>
        <p:cxnSp>
          <p:nvCxnSpPr>
            <p:cNvPr id="22587" name="AutoShape 1180"/>
            <p:cNvCxnSpPr>
              <a:cxnSpLocks noChangeShapeType="1"/>
              <a:stCxn id="106" idx="3"/>
              <a:endCxn id="22547" idx="1"/>
            </p:cNvCxnSpPr>
            <p:nvPr/>
          </p:nvCxnSpPr>
          <p:spPr bwMode="auto">
            <a:xfrm>
              <a:off x="3977839" y="6030914"/>
              <a:ext cx="834121" cy="542925"/>
            </a:xfrm>
            <a:prstGeom prst="straightConnector1">
              <a:avLst/>
            </a:prstGeom>
            <a:noFill/>
            <a:ln w="38100">
              <a:solidFill>
                <a:schemeClr val="accent2"/>
              </a:solidFill>
              <a:round/>
              <a:headEnd/>
              <a:tailEnd type="triangle" w="med" len="med"/>
            </a:ln>
          </p:spPr>
        </p:cxnSp>
        <p:sp>
          <p:nvSpPr>
            <p:cNvPr id="22588" name="Rectangle 1209"/>
            <p:cNvSpPr>
              <a:spLocks noChangeArrowheads="1"/>
            </p:cNvSpPr>
            <p:nvPr/>
          </p:nvSpPr>
          <p:spPr bwMode="auto">
            <a:xfrm>
              <a:off x="4367213" y="5399882"/>
              <a:ext cx="311150" cy="366712"/>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sp>
          <p:nvSpPr>
            <p:cNvPr id="22589" name="Rectangle 1209"/>
            <p:cNvSpPr>
              <a:spLocks noChangeArrowheads="1"/>
            </p:cNvSpPr>
            <p:nvPr/>
          </p:nvSpPr>
          <p:spPr bwMode="auto">
            <a:xfrm>
              <a:off x="4367213" y="5917407"/>
              <a:ext cx="311150" cy="366712"/>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90" name="AutoShape 1170"/>
            <p:cNvCxnSpPr>
              <a:cxnSpLocks noChangeShapeType="1"/>
              <a:stCxn id="180" idx="3"/>
              <a:endCxn id="134" idx="1"/>
            </p:cNvCxnSpPr>
            <p:nvPr/>
          </p:nvCxnSpPr>
          <p:spPr bwMode="auto">
            <a:xfrm flipV="1">
              <a:off x="1691293" y="392113"/>
              <a:ext cx="1447631" cy="3232151"/>
            </a:xfrm>
            <a:prstGeom prst="straightConnector1">
              <a:avLst/>
            </a:prstGeom>
            <a:noFill/>
            <a:ln w="38100">
              <a:solidFill>
                <a:schemeClr val="accent2"/>
              </a:solidFill>
              <a:round/>
              <a:headEnd/>
              <a:tailEnd type="triangle" w="med" len="med"/>
            </a:ln>
          </p:spPr>
        </p:cxnSp>
        <p:cxnSp>
          <p:nvCxnSpPr>
            <p:cNvPr id="22591" name="AutoShape 1170"/>
            <p:cNvCxnSpPr>
              <a:cxnSpLocks noChangeShapeType="1"/>
              <a:stCxn id="180" idx="3"/>
              <a:endCxn id="135" idx="1"/>
            </p:cNvCxnSpPr>
            <p:nvPr/>
          </p:nvCxnSpPr>
          <p:spPr bwMode="auto">
            <a:xfrm flipV="1">
              <a:off x="1691293" y="2114551"/>
              <a:ext cx="1447631" cy="1509713"/>
            </a:xfrm>
            <a:prstGeom prst="straightConnector1">
              <a:avLst/>
            </a:prstGeom>
            <a:noFill/>
            <a:ln w="38100">
              <a:solidFill>
                <a:schemeClr val="accent2"/>
              </a:solidFill>
              <a:round/>
              <a:headEnd/>
              <a:tailEnd type="triangle" w="med" len="med"/>
            </a:ln>
          </p:spPr>
        </p:cxnSp>
        <p:cxnSp>
          <p:nvCxnSpPr>
            <p:cNvPr id="22592" name="AutoShape 1170"/>
            <p:cNvCxnSpPr>
              <a:cxnSpLocks noChangeShapeType="1"/>
              <a:stCxn id="180" idx="3"/>
              <a:endCxn id="136" idx="1"/>
            </p:cNvCxnSpPr>
            <p:nvPr/>
          </p:nvCxnSpPr>
          <p:spPr bwMode="auto">
            <a:xfrm>
              <a:off x="1691293" y="3624264"/>
              <a:ext cx="1447631" cy="212725"/>
            </a:xfrm>
            <a:prstGeom prst="straightConnector1">
              <a:avLst/>
            </a:prstGeom>
            <a:noFill/>
            <a:ln w="38100">
              <a:solidFill>
                <a:schemeClr val="accent2"/>
              </a:solidFill>
              <a:round/>
              <a:headEnd/>
              <a:tailEnd type="triangle" w="med" len="med"/>
            </a:ln>
          </p:spPr>
        </p:cxnSp>
        <p:cxnSp>
          <p:nvCxnSpPr>
            <p:cNvPr id="22593" name="AutoShape 1170"/>
            <p:cNvCxnSpPr>
              <a:cxnSpLocks noChangeShapeType="1"/>
              <a:stCxn id="180" idx="3"/>
              <a:endCxn id="108" idx="1"/>
            </p:cNvCxnSpPr>
            <p:nvPr/>
          </p:nvCxnSpPr>
          <p:spPr bwMode="auto">
            <a:xfrm>
              <a:off x="1691293" y="3624264"/>
              <a:ext cx="1447631" cy="1349375"/>
            </a:xfrm>
            <a:prstGeom prst="straightConnector1">
              <a:avLst/>
            </a:prstGeom>
            <a:noFill/>
            <a:ln w="38100">
              <a:solidFill>
                <a:schemeClr val="accent2"/>
              </a:solidFill>
              <a:round/>
              <a:headEnd/>
              <a:tailEnd type="triangle" w="med" len="med"/>
            </a:ln>
          </p:spPr>
        </p:cxnSp>
        <p:cxnSp>
          <p:nvCxnSpPr>
            <p:cNvPr id="22594" name="AutoShape 1170"/>
            <p:cNvCxnSpPr>
              <a:cxnSpLocks noChangeShapeType="1"/>
              <a:stCxn id="180" idx="3"/>
              <a:endCxn id="106" idx="1"/>
            </p:cNvCxnSpPr>
            <p:nvPr/>
          </p:nvCxnSpPr>
          <p:spPr bwMode="auto">
            <a:xfrm>
              <a:off x="1691293" y="3624264"/>
              <a:ext cx="1447631" cy="2406650"/>
            </a:xfrm>
            <a:prstGeom prst="straightConnector1">
              <a:avLst/>
            </a:prstGeom>
            <a:noFill/>
            <a:ln w="38100">
              <a:solidFill>
                <a:schemeClr val="accent2"/>
              </a:solidFill>
              <a:round/>
              <a:headEnd/>
              <a:tailEnd type="triangle" w="med" len="med"/>
            </a:ln>
          </p:spPr>
        </p:cxnSp>
        <p:cxnSp>
          <p:nvCxnSpPr>
            <p:cNvPr id="22595" name="AutoShape 1170"/>
            <p:cNvCxnSpPr>
              <a:cxnSpLocks noChangeShapeType="1"/>
              <a:stCxn id="180" idx="3"/>
              <a:endCxn id="107" idx="1"/>
            </p:cNvCxnSpPr>
            <p:nvPr/>
          </p:nvCxnSpPr>
          <p:spPr bwMode="auto">
            <a:xfrm>
              <a:off x="1691293" y="3624264"/>
              <a:ext cx="1447631" cy="1878012"/>
            </a:xfrm>
            <a:prstGeom prst="straightConnector1">
              <a:avLst/>
            </a:prstGeom>
            <a:noFill/>
            <a:ln w="38100">
              <a:solidFill>
                <a:schemeClr val="accent2"/>
              </a:solidFill>
              <a:round/>
              <a:headEnd/>
              <a:tailEnd type="triangle" w="med" len="med"/>
            </a:ln>
          </p:spPr>
        </p:cxnSp>
        <p:cxnSp>
          <p:nvCxnSpPr>
            <p:cNvPr id="22596" name="AutoShape 1170"/>
            <p:cNvCxnSpPr>
              <a:cxnSpLocks noChangeShapeType="1"/>
              <a:stCxn id="180" idx="3"/>
              <a:endCxn id="22561" idx="1"/>
            </p:cNvCxnSpPr>
            <p:nvPr/>
          </p:nvCxnSpPr>
          <p:spPr bwMode="auto">
            <a:xfrm>
              <a:off x="1691293" y="3624264"/>
              <a:ext cx="1447631" cy="2935287"/>
            </a:xfrm>
            <a:prstGeom prst="straightConnector1">
              <a:avLst/>
            </a:prstGeom>
            <a:noFill/>
            <a:ln w="38100">
              <a:solidFill>
                <a:schemeClr val="accent2"/>
              </a:solidFill>
              <a:round/>
              <a:headEnd/>
              <a:tailEnd type="triangle" w="med" len="med"/>
            </a:ln>
          </p:spPr>
        </p:cxnSp>
        <p:sp>
          <p:nvSpPr>
            <p:cNvPr id="180" name="Rounded Rectangle 179"/>
            <p:cNvSpPr/>
            <p:nvPr/>
          </p:nvSpPr>
          <p:spPr bwMode="auto">
            <a:xfrm>
              <a:off x="1007458" y="3419952"/>
              <a:ext cx="68383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err="1" smtClean="0">
                  <a:solidFill>
                    <a:srgbClr val="000000"/>
                  </a:solidFill>
                  <a:latin typeface="Arial" pitchFamily="-72" charset="0"/>
                  <a:ea typeface="Arial" pitchFamily="-72" charset="0"/>
                  <a:cs typeface="Arial" pitchFamily="-72" charset="0"/>
                </a:rPr>
                <a:t>p,q,r</a:t>
              </a:r>
              <a:endParaRPr lang="en-US" sz="1800" dirty="0">
                <a:latin typeface="Arial" pitchFamily="34" charset="0"/>
                <a:cs typeface="Arial" pitchFamily="34" charset="0"/>
              </a:endParaRPr>
            </a:p>
          </p:txBody>
        </p:sp>
        <p:sp>
          <p:nvSpPr>
            <p:cNvPr id="22598" name="Rectangle 1209"/>
            <p:cNvSpPr>
              <a:spLocks noChangeArrowheads="1"/>
            </p:cNvSpPr>
            <p:nvPr/>
          </p:nvSpPr>
          <p:spPr bwMode="auto">
            <a:xfrm>
              <a:off x="1327149" y="5162550"/>
              <a:ext cx="684803"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PQR</a:t>
              </a:r>
              <a:endParaRPr lang="en-US" sz="1800" dirty="0">
                <a:solidFill>
                  <a:srgbClr val="000000"/>
                </a:solidFill>
                <a:latin typeface="Arial" pitchFamily="-72" charset="0"/>
                <a:ea typeface="Arial" pitchFamily="-72" charset="0"/>
                <a:cs typeface="Arial" pitchFamily="-72" charset="0"/>
              </a:endParaRPr>
            </a:p>
          </p:txBody>
        </p:sp>
        <p:sp>
          <p:nvSpPr>
            <p:cNvPr id="22599" name="Rectangle 1209"/>
            <p:cNvSpPr>
              <a:spLocks noChangeArrowheads="1"/>
            </p:cNvSpPr>
            <p:nvPr/>
          </p:nvSpPr>
          <p:spPr bwMode="auto">
            <a:xfrm>
              <a:off x="1384299" y="2028032"/>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sp>
          <p:nvSpPr>
            <p:cNvPr id="22600" name="Rectangle 1209"/>
            <p:cNvSpPr>
              <a:spLocks noChangeArrowheads="1"/>
            </p:cNvSpPr>
            <p:nvPr/>
          </p:nvSpPr>
          <p:spPr bwMode="auto">
            <a:xfrm>
              <a:off x="1384299" y="2429669"/>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sp>
          <p:nvSpPr>
            <p:cNvPr id="22601" name="Rectangle 1209"/>
            <p:cNvSpPr>
              <a:spLocks noChangeArrowheads="1"/>
            </p:cNvSpPr>
            <p:nvPr/>
          </p:nvSpPr>
          <p:spPr bwMode="auto">
            <a:xfrm>
              <a:off x="1384299" y="2831307"/>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22602" name="Rectangle 1209"/>
            <p:cNvSpPr>
              <a:spLocks noChangeArrowheads="1"/>
            </p:cNvSpPr>
            <p:nvPr/>
          </p:nvSpPr>
          <p:spPr bwMode="auto">
            <a:xfrm>
              <a:off x="1384299" y="3958432"/>
              <a:ext cx="518091"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a:t>
              </a:r>
              <a:endParaRPr lang="en-US" sz="1800" dirty="0">
                <a:solidFill>
                  <a:srgbClr val="000000"/>
                </a:solidFill>
                <a:latin typeface="Arial" pitchFamily="-72" charset="0"/>
                <a:ea typeface="Arial" pitchFamily="-72" charset="0"/>
                <a:cs typeface="Arial" pitchFamily="-72" charset="0"/>
              </a:endParaRPr>
            </a:p>
          </p:txBody>
        </p:sp>
        <p:sp>
          <p:nvSpPr>
            <p:cNvPr id="22603" name="Rectangle 1209"/>
            <p:cNvSpPr>
              <a:spLocks noChangeArrowheads="1"/>
            </p:cNvSpPr>
            <p:nvPr/>
          </p:nvSpPr>
          <p:spPr bwMode="auto">
            <a:xfrm>
              <a:off x="1384299" y="4359805"/>
              <a:ext cx="501650" cy="369332"/>
            </a:xfrm>
            <a:prstGeom prst="rect">
              <a:avLst/>
            </a:prstGeom>
            <a:noFill/>
            <a:ln w="9525">
              <a:noFill/>
              <a:miter lim="800000"/>
              <a:headEnd/>
              <a:tailEnd/>
            </a:ln>
          </p:spPr>
          <p:txBody>
            <a:bodyPr wrap="squar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PR</a:t>
              </a:r>
              <a:endParaRPr lang="en-US" sz="1800" dirty="0">
                <a:solidFill>
                  <a:srgbClr val="000000"/>
                </a:solidFill>
                <a:latin typeface="Arial" pitchFamily="-72" charset="0"/>
                <a:ea typeface="Arial" pitchFamily="-72" charset="0"/>
                <a:cs typeface="Arial" pitchFamily="-72" charset="0"/>
              </a:endParaRPr>
            </a:p>
          </p:txBody>
        </p:sp>
        <p:sp>
          <p:nvSpPr>
            <p:cNvPr id="22604" name="Rectangle 1209"/>
            <p:cNvSpPr>
              <a:spLocks noChangeArrowheads="1"/>
            </p:cNvSpPr>
            <p:nvPr/>
          </p:nvSpPr>
          <p:spPr bwMode="auto">
            <a:xfrm>
              <a:off x="1384299" y="4761178"/>
              <a:ext cx="587375" cy="369332"/>
            </a:xfrm>
            <a:prstGeom prst="rect">
              <a:avLst/>
            </a:prstGeom>
            <a:noFill/>
            <a:ln w="9525">
              <a:noFill/>
              <a:miter lim="800000"/>
              <a:headEnd/>
              <a:tailEnd/>
            </a:ln>
          </p:spPr>
          <p:txBody>
            <a:bodyPr wrap="squar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QR</a:t>
              </a:r>
              <a:endParaRPr lang="en-US" sz="1800" dirty="0">
                <a:solidFill>
                  <a:srgbClr val="000000"/>
                </a:solidFill>
                <a:latin typeface="Arial" pitchFamily="-72" charset="0"/>
                <a:ea typeface="Arial" pitchFamily="-72" charset="0"/>
                <a:cs typeface="Arial" pitchFamily="-72" charset="0"/>
              </a:endParaRPr>
            </a:p>
          </p:txBody>
        </p:sp>
      </p:grpSp>
    </p:spTree>
    <p:extLst>
      <p:ext uri="{BB962C8B-B14F-4D97-AF65-F5344CB8AC3E}">
        <p14:creationId xmlns:p14="http://schemas.microsoft.com/office/powerpoint/2010/main" val="23146206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07458" y="65881"/>
            <a:ext cx="7365012" cy="6712269"/>
            <a:chOff x="1007458" y="65881"/>
            <a:chExt cx="7365012" cy="6712269"/>
          </a:xfrm>
        </p:grpSpPr>
        <p:sp>
          <p:nvSpPr>
            <p:cNvPr id="14" name="Rounded Rectangle 13"/>
            <p:cNvSpPr/>
            <p:nvPr/>
          </p:nvSpPr>
          <p:spPr bwMode="auto">
            <a:xfrm>
              <a:off x="4811960" y="1311752"/>
              <a:ext cx="1179731"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{p</a:t>
              </a:r>
              <a:r>
                <a:rPr lang="en-US" sz="1800" dirty="0" smtClean="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a:t>
              </a:r>
              <a:endParaRPr lang="en-US" sz="1800" dirty="0">
                <a:solidFill>
                  <a:schemeClr val="accent3"/>
                </a:solidFill>
                <a:latin typeface="Arial" pitchFamily="-72" charset="0"/>
                <a:ea typeface="Arial" pitchFamily="-72" charset="0"/>
                <a:cs typeface="Arial" pitchFamily="-72" charset="0"/>
              </a:endParaRPr>
            </a:p>
          </p:txBody>
        </p:sp>
        <p:sp>
          <p:nvSpPr>
            <p:cNvPr id="22530" name="Rectangle 1209"/>
            <p:cNvSpPr>
              <a:spLocks noChangeArrowheads="1"/>
            </p:cNvSpPr>
            <p:nvPr/>
          </p:nvSpPr>
          <p:spPr bwMode="auto">
            <a:xfrm>
              <a:off x="6096000" y="613569"/>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31" name="AutoShape 1262"/>
            <p:cNvCxnSpPr>
              <a:cxnSpLocks noChangeShapeType="1"/>
              <a:stCxn id="15" idx="3"/>
              <a:endCxn id="22533" idx="1"/>
            </p:cNvCxnSpPr>
            <p:nvPr/>
          </p:nvCxnSpPr>
          <p:spPr bwMode="auto">
            <a:xfrm>
              <a:off x="5991691" y="954089"/>
              <a:ext cx="663109" cy="0"/>
            </a:xfrm>
            <a:prstGeom prst="straightConnector1">
              <a:avLst/>
            </a:prstGeom>
            <a:noFill/>
            <a:ln w="38100">
              <a:solidFill>
                <a:schemeClr val="accent2"/>
              </a:solidFill>
              <a:round/>
              <a:headEnd/>
              <a:tailEnd type="triangle" w="med" len="med"/>
            </a:ln>
          </p:spPr>
        </p:cxnSp>
        <p:sp>
          <p:nvSpPr>
            <p:cNvPr id="15" name="Rounded Rectangle 14"/>
            <p:cNvSpPr/>
            <p:nvPr/>
          </p:nvSpPr>
          <p:spPr bwMode="auto">
            <a:xfrm>
              <a:off x="4811960" y="749777"/>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},q,{</a:t>
              </a:r>
              <a:r>
                <a:rPr lang="en-US" sz="1800" dirty="0" err="1" smtClean="0">
                  <a:solidFill>
                    <a:srgbClr val="000000"/>
                  </a:solidFill>
                  <a:latin typeface="Arial" pitchFamily="-72" charset="0"/>
                  <a:ea typeface="Arial" pitchFamily="-72" charset="0"/>
                  <a:cs typeface="Arial" pitchFamily="-72" charset="0"/>
                </a:rPr>
                <a:t>p,r</a:t>
              </a:r>
              <a:r>
                <a:rPr lang="en-US" sz="1800" dirty="0">
                  <a:solidFill>
                    <a:srgbClr val="000000"/>
                  </a:solidFill>
                  <a:latin typeface="Arial" pitchFamily="-72" charset="0"/>
                  <a:ea typeface="Arial" pitchFamily="-72" charset="0"/>
                  <a:cs typeface="Arial" pitchFamily="-72" charset="0"/>
                </a:rPr>
                <a:t>}</a:t>
              </a:r>
            </a:p>
          </p:txBody>
        </p:sp>
        <p:sp>
          <p:nvSpPr>
            <p:cNvPr id="22533" name="Rounded Rectangle 16"/>
            <p:cNvSpPr>
              <a:spLocks noChangeArrowheads="1"/>
            </p:cNvSpPr>
            <p:nvPr/>
          </p:nvSpPr>
          <p:spPr bwMode="auto">
            <a:xfrm>
              <a:off x="6654800" y="749777"/>
              <a:ext cx="166538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{p</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a:solidFill>
                    <a:schemeClr val="bg1"/>
                  </a:solidFill>
                  <a:latin typeface="Arial" pitchFamily="-72" charset="0"/>
                  <a:ea typeface="Arial" pitchFamily="-72" charset="0"/>
                  <a:cs typeface="Arial" pitchFamily="-72" charset="0"/>
                </a:rPr>
                <a:t>}</a:t>
              </a:r>
            </a:p>
          </p:txBody>
        </p:sp>
        <p:sp>
          <p:nvSpPr>
            <p:cNvPr id="22534" name="Rectangle 1209"/>
            <p:cNvSpPr>
              <a:spLocks noChangeArrowheads="1"/>
            </p:cNvSpPr>
            <p:nvPr/>
          </p:nvSpPr>
          <p:spPr bwMode="auto">
            <a:xfrm>
              <a:off x="6096000" y="960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35" name="AutoShape 1193"/>
            <p:cNvCxnSpPr>
              <a:cxnSpLocks noChangeShapeType="1"/>
              <a:stCxn id="16" idx="3"/>
              <a:endCxn id="22537" idx="1"/>
            </p:cNvCxnSpPr>
            <p:nvPr/>
          </p:nvCxnSpPr>
          <p:spPr bwMode="auto">
            <a:xfrm>
              <a:off x="5991691" y="392113"/>
              <a:ext cx="663109" cy="0"/>
            </a:xfrm>
            <a:prstGeom prst="straightConnector1">
              <a:avLst/>
            </a:prstGeom>
            <a:noFill/>
            <a:ln w="38100">
              <a:solidFill>
                <a:schemeClr val="accent2"/>
              </a:solidFill>
              <a:round/>
              <a:headEnd/>
              <a:tailEnd type="triangle" w="med" len="med"/>
            </a:ln>
          </p:spPr>
        </p:cxnSp>
        <p:sp>
          <p:nvSpPr>
            <p:cNvPr id="16" name="Rounded Rectangle 15"/>
            <p:cNvSpPr/>
            <p:nvPr/>
          </p:nvSpPr>
          <p:spPr bwMode="auto">
            <a:xfrm>
              <a:off x="4811960" y="187801"/>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22537" name="Rounded Rectangle 17"/>
            <p:cNvSpPr>
              <a:spLocks noChangeArrowheads="1"/>
            </p:cNvSpPr>
            <p:nvPr/>
          </p:nvSpPr>
          <p:spPr bwMode="auto">
            <a:xfrm>
              <a:off x="6654800" y="187801"/>
              <a:ext cx="1717670"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{p</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25" name="Rounded Rectangle 24"/>
            <p:cNvSpPr/>
            <p:nvPr/>
          </p:nvSpPr>
          <p:spPr bwMode="auto">
            <a:xfrm>
              <a:off x="4811960" y="2997677"/>
              <a:ext cx="1179731"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},{q}</a:t>
              </a:r>
              <a:endParaRPr lang="en-US" sz="1800" dirty="0">
                <a:solidFill>
                  <a:schemeClr val="accent3"/>
                </a:solidFill>
                <a:latin typeface="Arial" pitchFamily="-72" charset="0"/>
                <a:ea typeface="Arial" pitchFamily="-72" charset="0"/>
                <a:cs typeface="Arial" pitchFamily="-72" charset="0"/>
              </a:endParaRPr>
            </a:p>
          </p:txBody>
        </p:sp>
        <p:sp>
          <p:nvSpPr>
            <p:cNvPr id="22539" name="Rectangle 1209"/>
            <p:cNvSpPr>
              <a:spLocks noChangeArrowheads="1"/>
            </p:cNvSpPr>
            <p:nvPr/>
          </p:nvSpPr>
          <p:spPr bwMode="auto">
            <a:xfrm>
              <a:off x="6096000" y="2283619"/>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40" name="AutoShape 1265"/>
            <p:cNvCxnSpPr>
              <a:cxnSpLocks noChangeShapeType="1"/>
              <a:stCxn id="26" idx="3"/>
              <a:endCxn id="22542" idx="1"/>
            </p:cNvCxnSpPr>
            <p:nvPr/>
          </p:nvCxnSpPr>
          <p:spPr bwMode="auto">
            <a:xfrm>
              <a:off x="5991691" y="2640014"/>
              <a:ext cx="663109" cy="0"/>
            </a:xfrm>
            <a:prstGeom prst="straightConnector1">
              <a:avLst/>
            </a:prstGeom>
            <a:noFill/>
            <a:ln w="38100">
              <a:solidFill>
                <a:schemeClr val="accent2"/>
              </a:solidFill>
              <a:round/>
              <a:headEnd/>
              <a:tailEnd type="triangle" w="med" len="med"/>
            </a:ln>
          </p:spPr>
        </p:cxnSp>
        <p:sp>
          <p:nvSpPr>
            <p:cNvPr id="26" name="Rounded Rectangle 25"/>
            <p:cNvSpPr/>
            <p:nvPr/>
          </p:nvSpPr>
          <p:spPr bwMode="auto">
            <a:xfrm>
              <a:off x="4811960" y="2435702"/>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smtClean="0">
                  <a:solidFill>
                    <a:srgbClr val="000000"/>
                  </a:solidFill>
                  <a:latin typeface="Arial" pitchFamily="-72" charset="0"/>
                  <a:ea typeface="Arial" pitchFamily="-72" charset="0"/>
                  <a:cs typeface="Arial" pitchFamily="-72" charset="0"/>
                </a:rPr>
                <a:t>p,{</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q,r</a:t>
              </a:r>
              <a:r>
                <a:rPr lang="en-US" sz="1800" dirty="0">
                  <a:solidFill>
                    <a:srgbClr val="000000"/>
                  </a:solidFill>
                  <a:latin typeface="Arial" pitchFamily="-72" charset="0"/>
                  <a:ea typeface="Arial" pitchFamily="-72" charset="0"/>
                  <a:cs typeface="Arial" pitchFamily="-72" charset="0"/>
                </a:rPr>
                <a:t>}</a:t>
              </a:r>
            </a:p>
          </p:txBody>
        </p:sp>
        <p:sp>
          <p:nvSpPr>
            <p:cNvPr id="22542" name="Rounded Rectangle 26"/>
            <p:cNvSpPr>
              <a:spLocks noChangeArrowheads="1"/>
            </p:cNvSpPr>
            <p:nvPr/>
          </p:nvSpPr>
          <p:spPr bwMode="auto">
            <a:xfrm>
              <a:off x="6654800" y="2435702"/>
              <a:ext cx="166538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a:solidFill>
                    <a:schemeClr val="bg1"/>
                  </a:solidFill>
                  <a:latin typeface="Arial" pitchFamily="-72" charset="0"/>
                  <a:ea typeface="Arial" pitchFamily="-72" charset="0"/>
                  <a:cs typeface="Arial" pitchFamily="-72" charset="0"/>
                </a:rPr>
                <a:t>}</a:t>
              </a:r>
            </a:p>
          </p:txBody>
        </p:sp>
        <p:sp>
          <p:nvSpPr>
            <p:cNvPr id="13" name="Rounded Rectangle 12"/>
            <p:cNvSpPr/>
            <p:nvPr/>
          </p:nvSpPr>
          <p:spPr bwMode="auto">
            <a:xfrm>
              <a:off x="4811960" y="1873727"/>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22544" name="Rectangle 1209"/>
            <p:cNvSpPr>
              <a:spLocks noChangeArrowheads="1"/>
            </p:cNvSpPr>
            <p:nvPr/>
          </p:nvSpPr>
          <p:spPr bwMode="auto">
            <a:xfrm>
              <a:off x="6096000" y="17216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45" name="AutoShape 1264"/>
            <p:cNvCxnSpPr>
              <a:cxnSpLocks noChangeShapeType="1"/>
              <a:stCxn id="13" idx="3"/>
              <a:endCxn id="22546" idx="1"/>
            </p:cNvCxnSpPr>
            <p:nvPr/>
          </p:nvCxnSpPr>
          <p:spPr bwMode="auto">
            <a:xfrm>
              <a:off x="5991691" y="2078039"/>
              <a:ext cx="663109" cy="0"/>
            </a:xfrm>
            <a:prstGeom prst="straightConnector1">
              <a:avLst/>
            </a:prstGeom>
            <a:noFill/>
            <a:ln w="38100">
              <a:solidFill>
                <a:schemeClr val="accent2"/>
              </a:solidFill>
              <a:round/>
              <a:headEnd/>
              <a:tailEnd type="triangle" w="med" len="med"/>
            </a:ln>
          </p:spPr>
        </p:cxnSp>
        <p:sp>
          <p:nvSpPr>
            <p:cNvPr id="22546" name="Rounded Rectangle 27"/>
            <p:cNvSpPr>
              <a:spLocks noChangeArrowheads="1"/>
            </p:cNvSpPr>
            <p:nvPr/>
          </p:nvSpPr>
          <p:spPr bwMode="auto">
            <a:xfrm>
              <a:off x="6654800" y="1873727"/>
              <a:ext cx="1717670"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22547" name="Rounded Rectangle 28"/>
            <p:cNvSpPr>
              <a:spLocks noChangeArrowheads="1"/>
            </p:cNvSpPr>
            <p:nvPr/>
          </p:nvSpPr>
          <p:spPr bwMode="auto">
            <a:xfrm>
              <a:off x="4811960" y="6369527"/>
              <a:ext cx="1324888"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22548" name="Rounded Rectangle 29"/>
            <p:cNvSpPr>
              <a:spLocks noChangeArrowheads="1"/>
            </p:cNvSpPr>
            <p:nvPr/>
          </p:nvSpPr>
          <p:spPr bwMode="auto">
            <a:xfrm>
              <a:off x="4811960" y="5807552"/>
              <a:ext cx="1324888"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22549" name="Rounded Rectangle 30"/>
            <p:cNvSpPr>
              <a:spLocks noChangeArrowheads="1"/>
            </p:cNvSpPr>
            <p:nvPr/>
          </p:nvSpPr>
          <p:spPr bwMode="auto">
            <a:xfrm>
              <a:off x="4811960" y="5245577"/>
              <a:ext cx="137767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32" name="Rounded Rectangle 31"/>
            <p:cNvSpPr/>
            <p:nvPr/>
          </p:nvSpPr>
          <p:spPr bwMode="auto">
            <a:xfrm>
              <a:off x="4811960" y="4683602"/>
              <a:ext cx="1126946"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},{r</a:t>
              </a:r>
              <a:r>
                <a:rPr lang="en-US" sz="1800" dirty="0">
                  <a:solidFill>
                    <a:schemeClr val="accent3"/>
                  </a:solidFill>
                  <a:latin typeface="Arial" pitchFamily="-72" charset="0"/>
                  <a:ea typeface="Arial" pitchFamily="-72" charset="0"/>
                  <a:cs typeface="Arial" pitchFamily="-72" charset="0"/>
                </a:rPr>
                <a:t>}</a:t>
              </a:r>
            </a:p>
          </p:txBody>
        </p:sp>
        <p:sp>
          <p:nvSpPr>
            <p:cNvPr id="33" name="Rounded Rectangle 32"/>
            <p:cNvSpPr/>
            <p:nvPr/>
          </p:nvSpPr>
          <p:spPr bwMode="auto">
            <a:xfrm>
              <a:off x="4811960" y="4121627"/>
              <a:ext cx="1126946"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smtClean="0">
                  <a:solidFill>
                    <a:srgbClr val="000000"/>
                  </a:solidFill>
                  <a:latin typeface="Arial" pitchFamily="-72" charset="0"/>
                  <a:ea typeface="Arial" pitchFamily="-72" charset="0"/>
                  <a:cs typeface="Arial" pitchFamily="-72" charset="0"/>
                </a:rPr>
                <a:t>p,{</a:t>
              </a:r>
              <a:r>
                <a:rPr lang="en-US" sz="1800" dirty="0" err="1" smtClean="0">
                  <a:solidFill>
                    <a:srgbClr val="000000"/>
                  </a:solidFill>
                  <a:latin typeface="Arial" pitchFamily="-72" charset="0"/>
                  <a:ea typeface="Arial" pitchFamily="-72" charset="0"/>
                  <a:cs typeface="Arial" pitchFamily="-72" charset="0"/>
                </a:rPr>
                <a:t>q,r</a:t>
              </a:r>
              <a:r>
                <a:rPr lang="en-US" sz="1800" dirty="0" smtClean="0">
                  <a:solidFill>
                    <a:srgbClr val="000000"/>
                  </a:solidFill>
                  <a:latin typeface="Arial" pitchFamily="-72" charset="0"/>
                  <a:ea typeface="Arial" pitchFamily="-72" charset="0"/>
                  <a:cs typeface="Arial" pitchFamily="-72" charset="0"/>
                </a:rPr>
                <a:t>},{</a:t>
              </a:r>
              <a:r>
                <a:rPr lang="en-US" sz="1800" dirty="0">
                  <a:solidFill>
                    <a:srgbClr val="000000"/>
                  </a:solidFill>
                  <a:latin typeface="Arial" pitchFamily="-72" charset="0"/>
                  <a:ea typeface="Arial" pitchFamily="-72" charset="0"/>
                  <a:cs typeface="Arial" pitchFamily="-72" charset="0"/>
                </a:rPr>
                <a:t>r}</a:t>
              </a:r>
            </a:p>
          </p:txBody>
        </p:sp>
        <p:sp>
          <p:nvSpPr>
            <p:cNvPr id="22552" name="Rectangle 1209"/>
            <p:cNvSpPr>
              <a:spLocks noChangeArrowheads="1"/>
            </p:cNvSpPr>
            <p:nvPr/>
          </p:nvSpPr>
          <p:spPr bwMode="auto">
            <a:xfrm>
              <a:off x="6130925" y="3847307"/>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53" name="AutoShape 1278"/>
            <p:cNvCxnSpPr>
              <a:cxnSpLocks noChangeShapeType="1"/>
              <a:stCxn id="33" idx="3"/>
              <a:endCxn id="22554" idx="1"/>
            </p:cNvCxnSpPr>
            <p:nvPr/>
          </p:nvCxnSpPr>
          <p:spPr bwMode="auto">
            <a:xfrm>
              <a:off x="5938906" y="4325939"/>
              <a:ext cx="715894" cy="0"/>
            </a:xfrm>
            <a:prstGeom prst="straightConnector1">
              <a:avLst/>
            </a:prstGeom>
            <a:noFill/>
            <a:ln w="38100">
              <a:solidFill>
                <a:schemeClr val="accent2"/>
              </a:solidFill>
              <a:round/>
              <a:headEnd/>
              <a:tailEnd type="triangle" w="med" len="med"/>
            </a:ln>
          </p:spPr>
        </p:cxnSp>
        <p:sp>
          <p:nvSpPr>
            <p:cNvPr id="22554" name="Rounded Rectangle 40"/>
            <p:cNvSpPr>
              <a:spLocks noChangeArrowheads="1"/>
            </p:cNvSpPr>
            <p:nvPr/>
          </p:nvSpPr>
          <p:spPr bwMode="auto">
            <a:xfrm>
              <a:off x="6654800" y="4121627"/>
              <a:ext cx="1613093"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r}</a:t>
              </a:r>
            </a:p>
          </p:txBody>
        </p:sp>
        <p:sp>
          <p:nvSpPr>
            <p:cNvPr id="34" name="Rounded Rectangle 33"/>
            <p:cNvSpPr/>
            <p:nvPr/>
          </p:nvSpPr>
          <p:spPr bwMode="auto">
            <a:xfrm>
              <a:off x="4811960" y="3559652"/>
              <a:ext cx="1126946"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p,r</a:t>
              </a:r>
              <a:r>
                <a:rPr lang="en-US" sz="1800" dirty="0" smtClean="0">
                  <a:solidFill>
                    <a:srgbClr val="000000"/>
                  </a:solidFill>
                  <a:latin typeface="Arial" pitchFamily="-72" charset="0"/>
                  <a:ea typeface="Arial" pitchFamily="-72" charset="0"/>
                  <a:cs typeface="Arial" pitchFamily="-72" charset="0"/>
                </a:rPr>
                <a:t>},q,{r</a:t>
              </a:r>
              <a:r>
                <a:rPr lang="en-US" sz="1800" dirty="0">
                  <a:solidFill>
                    <a:srgbClr val="000000"/>
                  </a:solidFill>
                  <a:latin typeface="Arial" pitchFamily="-72" charset="0"/>
                  <a:ea typeface="Arial" pitchFamily="-72" charset="0"/>
                  <a:cs typeface="Arial" pitchFamily="-72" charset="0"/>
                </a:rPr>
                <a:t>}</a:t>
              </a:r>
            </a:p>
          </p:txBody>
        </p:sp>
        <p:sp>
          <p:nvSpPr>
            <p:cNvPr id="22556" name="Rectangle 1209"/>
            <p:cNvSpPr>
              <a:spLocks noChangeArrowheads="1"/>
            </p:cNvSpPr>
            <p:nvPr/>
          </p:nvSpPr>
          <p:spPr bwMode="auto">
            <a:xfrm>
              <a:off x="6130925" y="3421857"/>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57" name="AutoShape 1277"/>
            <p:cNvCxnSpPr>
              <a:cxnSpLocks noChangeShapeType="1"/>
              <a:stCxn id="34" idx="3"/>
              <a:endCxn id="22558" idx="1"/>
            </p:cNvCxnSpPr>
            <p:nvPr/>
          </p:nvCxnSpPr>
          <p:spPr bwMode="auto">
            <a:xfrm>
              <a:off x="5938906" y="3763964"/>
              <a:ext cx="715894" cy="0"/>
            </a:xfrm>
            <a:prstGeom prst="straightConnector1">
              <a:avLst/>
            </a:prstGeom>
            <a:noFill/>
            <a:ln w="38100">
              <a:solidFill>
                <a:schemeClr val="accent2"/>
              </a:solidFill>
              <a:round/>
              <a:headEnd/>
              <a:tailEnd type="triangle" w="med" len="med"/>
            </a:ln>
          </p:spPr>
        </p:cxnSp>
        <p:sp>
          <p:nvSpPr>
            <p:cNvPr id="22558" name="Rounded Rectangle 41"/>
            <p:cNvSpPr>
              <a:spLocks noChangeArrowheads="1"/>
            </p:cNvSpPr>
            <p:nvPr/>
          </p:nvSpPr>
          <p:spPr bwMode="auto">
            <a:xfrm>
              <a:off x="6654800" y="3559652"/>
              <a:ext cx="1613093"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r}</a:t>
              </a:r>
            </a:p>
          </p:txBody>
        </p:sp>
        <p:sp>
          <p:nvSpPr>
            <p:cNvPr id="22559" name="Rectangle 1209"/>
            <p:cNvSpPr>
              <a:spLocks noChangeArrowheads="1"/>
            </p:cNvSpPr>
            <p:nvPr/>
          </p:nvSpPr>
          <p:spPr bwMode="auto">
            <a:xfrm>
              <a:off x="4367213" y="4880769"/>
              <a:ext cx="311150" cy="366713"/>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60" name="AutoShape 1180"/>
            <p:cNvCxnSpPr>
              <a:cxnSpLocks noChangeShapeType="1"/>
              <a:stCxn id="108" idx="3"/>
              <a:endCxn id="22549" idx="1"/>
            </p:cNvCxnSpPr>
            <p:nvPr/>
          </p:nvCxnSpPr>
          <p:spPr bwMode="auto">
            <a:xfrm>
              <a:off x="3977839" y="4973639"/>
              <a:ext cx="834121" cy="476250"/>
            </a:xfrm>
            <a:prstGeom prst="straightConnector1">
              <a:avLst/>
            </a:prstGeom>
            <a:noFill/>
            <a:ln w="38100">
              <a:solidFill>
                <a:schemeClr val="accent2"/>
              </a:solidFill>
              <a:round/>
              <a:headEnd/>
              <a:tailEnd type="triangle" w="med" len="med"/>
            </a:ln>
          </p:spPr>
        </p:cxnSp>
        <p:sp>
          <p:nvSpPr>
            <p:cNvPr id="22561" name="Rounded Rectangle 104"/>
            <p:cNvSpPr>
              <a:spLocks noChangeArrowheads="1"/>
            </p:cNvSpPr>
            <p:nvPr/>
          </p:nvSpPr>
          <p:spPr bwMode="auto">
            <a:xfrm>
              <a:off x="3138924" y="6355239"/>
              <a:ext cx="838915"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106" name="Rounded Rectangle 105"/>
            <p:cNvSpPr/>
            <p:nvPr/>
          </p:nvSpPr>
          <p:spPr bwMode="auto">
            <a:xfrm>
              <a:off x="3138924" y="5826602"/>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p,{</a:t>
              </a:r>
              <a:r>
                <a:rPr lang="en-US" sz="1800" dirty="0" err="1" smtClean="0">
                  <a:solidFill>
                    <a:srgbClr val="000000"/>
                  </a:solidFill>
                  <a:latin typeface="Arial" pitchFamily="-72" charset="0"/>
                  <a:ea typeface="Arial" pitchFamily="-72" charset="0"/>
                  <a:cs typeface="Arial" pitchFamily="-72" charset="0"/>
                </a:rPr>
                <a:t>q,r</a:t>
              </a:r>
              <a:r>
                <a:rPr lang="en-US" sz="1800" dirty="0" smtClean="0">
                  <a:solidFill>
                    <a:srgbClr val="000000"/>
                  </a:solidFill>
                  <a:latin typeface="Arial" pitchFamily="-72" charset="0"/>
                  <a:ea typeface="Arial" pitchFamily="-72" charset="0"/>
                  <a:cs typeface="Arial" pitchFamily="-72" charset="0"/>
                </a:rPr>
                <a:t>}</a:t>
              </a:r>
              <a:endParaRPr lang="en-US" sz="1800" dirty="0">
                <a:latin typeface="Arial" pitchFamily="34" charset="0"/>
                <a:cs typeface="Arial" pitchFamily="34" charset="0"/>
              </a:endParaRPr>
            </a:p>
          </p:txBody>
        </p:sp>
        <p:sp>
          <p:nvSpPr>
            <p:cNvPr id="107" name="Rounded Rectangle 106"/>
            <p:cNvSpPr/>
            <p:nvPr/>
          </p:nvSpPr>
          <p:spPr bwMode="auto">
            <a:xfrm>
              <a:off x="3138924" y="5297964"/>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p,r</a:t>
              </a:r>
              <a:r>
                <a:rPr lang="en-US" sz="1800" dirty="0" smtClean="0">
                  <a:solidFill>
                    <a:srgbClr val="000000"/>
                  </a:solidFill>
                  <a:latin typeface="Arial" pitchFamily="-72" charset="0"/>
                  <a:ea typeface="Arial" pitchFamily="-72" charset="0"/>
                  <a:cs typeface="Arial" pitchFamily="-72" charset="0"/>
                </a:rPr>
                <a:t>},q</a:t>
              </a:r>
              <a:endParaRPr lang="en-US" sz="1800" dirty="0">
                <a:latin typeface="Arial" pitchFamily="34" charset="0"/>
                <a:cs typeface="Arial" pitchFamily="34" charset="0"/>
              </a:endParaRPr>
            </a:p>
          </p:txBody>
        </p:sp>
        <p:sp>
          <p:nvSpPr>
            <p:cNvPr id="108" name="Rounded Rectangle 107"/>
            <p:cNvSpPr/>
            <p:nvPr/>
          </p:nvSpPr>
          <p:spPr bwMode="auto">
            <a:xfrm>
              <a:off x="3138924" y="4769327"/>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endParaRPr lang="en-US" sz="1800" dirty="0">
                <a:latin typeface="Arial" pitchFamily="34" charset="0"/>
                <a:cs typeface="Arial" pitchFamily="34" charset="0"/>
              </a:endParaRPr>
            </a:p>
          </p:txBody>
        </p:sp>
        <p:sp>
          <p:nvSpPr>
            <p:cNvPr id="22565" name="Rectangle 1209"/>
            <p:cNvSpPr>
              <a:spLocks noChangeArrowheads="1"/>
            </p:cNvSpPr>
            <p:nvPr/>
          </p:nvSpPr>
          <p:spPr bwMode="auto">
            <a:xfrm>
              <a:off x="4367213" y="383382"/>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66" name="AutoShape 1179"/>
            <p:cNvCxnSpPr>
              <a:cxnSpLocks noChangeShapeType="1"/>
              <a:stCxn id="134" idx="3"/>
              <a:endCxn id="15" idx="1"/>
            </p:cNvCxnSpPr>
            <p:nvPr/>
          </p:nvCxnSpPr>
          <p:spPr bwMode="auto">
            <a:xfrm>
              <a:off x="3977839" y="392113"/>
              <a:ext cx="834121" cy="561976"/>
            </a:xfrm>
            <a:prstGeom prst="straightConnector1">
              <a:avLst/>
            </a:prstGeom>
            <a:noFill/>
            <a:ln w="38100">
              <a:solidFill>
                <a:schemeClr val="accent2"/>
              </a:solidFill>
              <a:round/>
              <a:headEnd/>
              <a:tailEnd type="triangle" w="med" len="med"/>
            </a:ln>
          </p:spPr>
        </p:cxnSp>
        <p:sp>
          <p:nvSpPr>
            <p:cNvPr id="22567" name="Rectangle 1209"/>
            <p:cNvSpPr>
              <a:spLocks noChangeArrowheads="1"/>
            </p:cNvSpPr>
            <p:nvPr/>
          </p:nvSpPr>
          <p:spPr bwMode="auto">
            <a:xfrm>
              <a:off x="4367213" y="65881"/>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68" name="AutoShape 1179"/>
            <p:cNvCxnSpPr>
              <a:cxnSpLocks noChangeShapeType="1"/>
              <a:stCxn id="134" idx="3"/>
              <a:endCxn id="14" idx="1"/>
            </p:cNvCxnSpPr>
            <p:nvPr/>
          </p:nvCxnSpPr>
          <p:spPr bwMode="auto">
            <a:xfrm>
              <a:off x="3977839" y="392113"/>
              <a:ext cx="834121" cy="1123951"/>
            </a:xfrm>
            <a:prstGeom prst="straightConnector1">
              <a:avLst/>
            </a:prstGeom>
            <a:noFill/>
            <a:ln w="38100">
              <a:solidFill>
                <a:schemeClr val="accent2"/>
              </a:solidFill>
              <a:round/>
              <a:headEnd/>
              <a:tailEnd type="triangle" w="med" len="med"/>
            </a:ln>
          </p:spPr>
        </p:cxnSp>
        <p:sp>
          <p:nvSpPr>
            <p:cNvPr id="22569" name="Rectangle 1209"/>
            <p:cNvSpPr>
              <a:spLocks noChangeArrowheads="1"/>
            </p:cNvSpPr>
            <p:nvPr/>
          </p:nvSpPr>
          <p:spPr bwMode="auto">
            <a:xfrm>
              <a:off x="3944938" y="1039019"/>
              <a:ext cx="530915"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QR</a:t>
              </a:r>
              <a:endParaRPr lang="en-US" sz="1800" dirty="0">
                <a:solidFill>
                  <a:srgbClr val="000000"/>
                </a:solidFill>
                <a:latin typeface="Arial" pitchFamily="-72" charset="0"/>
                <a:ea typeface="Arial" pitchFamily="-72" charset="0"/>
                <a:cs typeface="Arial" pitchFamily="-72" charset="0"/>
              </a:endParaRPr>
            </a:p>
          </p:txBody>
        </p:sp>
        <p:cxnSp>
          <p:nvCxnSpPr>
            <p:cNvPr id="22570" name="AutoShape 1262"/>
            <p:cNvCxnSpPr>
              <a:cxnSpLocks noChangeShapeType="1"/>
              <a:stCxn id="134" idx="3"/>
              <a:endCxn id="16" idx="1"/>
            </p:cNvCxnSpPr>
            <p:nvPr/>
          </p:nvCxnSpPr>
          <p:spPr bwMode="auto">
            <a:xfrm>
              <a:off x="3977839" y="392113"/>
              <a:ext cx="834121" cy="0"/>
            </a:xfrm>
            <a:prstGeom prst="straightConnector1">
              <a:avLst/>
            </a:prstGeom>
            <a:noFill/>
            <a:ln w="38100">
              <a:solidFill>
                <a:schemeClr val="accent2"/>
              </a:solidFill>
              <a:round/>
              <a:headEnd/>
              <a:tailEnd type="triangle" w="med" len="med"/>
            </a:ln>
          </p:spPr>
        </p:cxnSp>
        <p:sp>
          <p:nvSpPr>
            <p:cNvPr id="134" name="Rounded Rectangle 133"/>
            <p:cNvSpPr/>
            <p:nvPr/>
          </p:nvSpPr>
          <p:spPr bwMode="auto">
            <a:xfrm>
              <a:off x="3138924" y="187801"/>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q,r</a:t>
              </a:r>
              <a:endParaRPr lang="en-US" sz="1800" dirty="0">
                <a:latin typeface="Arial" pitchFamily="34" charset="0"/>
                <a:cs typeface="Arial" pitchFamily="34" charset="0"/>
              </a:endParaRPr>
            </a:p>
          </p:txBody>
        </p:sp>
        <p:sp>
          <p:nvSpPr>
            <p:cNvPr id="135" name="Rounded Rectangle 134"/>
            <p:cNvSpPr/>
            <p:nvPr/>
          </p:nvSpPr>
          <p:spPr bwMode="auto">
            <a:xfrm>
              <a:off x="3138924" y="1910239"/>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p,{</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},r</a:t>
              </a:r>
              <a:endParaRPr lang="en-US" sz="1800" dirty="0">
                <a:latin typeface="Arial" pitchFamily="34" charset="0"/>
                <a:cs typeface="Arial" pitchFamily="34" charset="0"/>
              </a:endParaRPr>
            </a:p>
          </p:txBody>
        </p:sp>
        <p:sp>
          <p:nvSpPr>
            <p:cNvPr id="136" name="Rounded Rectangle 135"/>
            <p:cNvSpPr/>
            <p:nvPr/>
          </p:nvSpPr>
          <p:spPr bwMode="auto">
            <a:xfrm>
              <a:off x="3138924" y="3632677"/>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r>
                <a:rPr lang="en-US" sz="1800" dirty="0">
                  <a:solidFill>
                    <a:srgbClr val="000000"/>
                  </a:solidFill>
                  <a:latin typeface="Arial" pitchFamily="-72" charset="0"/>
                  <a:ea typeface="Arial" pitchFamily="-72" charset="0"/>
                  <a:cs typeface="Arial" pitchFamily="-72" charset="0"/>
                </a:rPr>
                <a:t>}</a:t>
              </a:r>
              <a:endParaRPr lang="en-US" sz="1800" dirty="0">
                <a:latin typeface="Arial" pitchFamily="34" charset="0"/>
                <a:cs typeface="Arial" pitchFamily="34" charset="0"/>
              </a:endParaRPr>
            </a:p>
          </p:txBody>
        </p:sp>
        <p:sp>
          <p:nvSpPr>
            <p:cNvPr id="22574" name="Rectangle 1209"/>
            <p:cNvSpPr>
              <a:spLocks noChangeArrowheads="1"/>
            </p:cNvSpPr>
            <p:nvPr/>
          </p:nvSpPr>
          <p:spPr bwMode="auto">
            <a:xfrm>
              <a:off x="4367213" y="20899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75" name="AutoShape 1179"/>
            <p:cNvCxnSpPr>
              <a:cxnSpLocks noChangeShapeType="1"/>
              <a:stCxn id="135" idx="3"/>
              <a:endCxn id="26" idx="1"/>
            </p:cNvCxnSpPr>
            <p:nvPr/>
          </p:nvCxnSpPr>
          <p:spPr bwMode="auto">
            <a:xfrm>
              <a:off x="3977839" y="2114551"/>
              <a:ext cx="834121" cy="525463"/>
            </a:xfrm>
            <a:prstGeom prst="straightConnector1">
              <a:avLst/>
            </a:prstGeom>
            <a:noFill/>
            <a:ln w="38100">
              <a:solidFill>
                <a:schemeClr val="accent2"/>
              </a:solidFill>
              <a:round/>
              <a:headEnd/>
              <a:tailEnd type="triangle" w="med" len="med"/>
            </a:ln>
          </p:spPr>
        </p:cxnSp>
        <p:sp>
          <p:nvSpPr>
            <p:cNvPr id="22576" name="Rectangle 1209"/>
            <p:cNvSpPr>
              <a:spLocks noChangeArrowheads="1"/>
            </p:cNvSpPr>
            <p:nvPr/>
          </p:nvSpPr>
          <p:spPr bwMode="auto">
            <a:xfrm>
              <a:off x="4367213" y="1747044"/>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77" name="AutoShape 1179"/>
            <p:cNvCxnSpPr>
              <a:cxnSpLocks noChangeShapeType="1"/>
              <a:stCxn id="135" idx="3"/>
              <a:endCxn id="25" idx="1"/>
            </p:cNvCxnSpPr>
            <p:nvPr/>
          </p:nvCxnSpPr>
          <p:spPr bwMode="auto">
            <a:xfrm>
              <a:off x="3977839" y="2114551"/>
              <a:ext cx="834121" cy="1087438"/>
            </a:xfrm>
            <a:prstGeom prst="straightConnector1">
              <a:avLst/>
            </a:prstGeom>
            <a:noFill/>
            <a:ln w="38100">
              <a:solidFill>
                <a:schemeClr val="accent2"/>
              </a:solidFill>
              <a:round/>
              <a:headEnd/>
              <a:tailEnd type="triangle" w="med" len="med"/>
            </a:ln>
          </p:spPr>
        </p:cxnSp>
        <p:sp>
          <p:nvSpPr>
            <p:cNvPr id="22578" name="Rectangle 1209"/>
            <p:cNvSpPr>
              <a:spLocks noChangeArrowheads="1"/>
            </p:cNvSpPr>
            <p:nvPr/>
          </p:nvSpPr>
          <p:spPr bwMode="auto">
            <a:xfrm>
              <a:off x="3944938" y="2655094"/>
              <a:ext cx="505267"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PR</a:t>
              </a:r>
              <a:endParaRPr lang="en-US" sz="1800" dirty="0">
                <a:solidFill>
                  <a:srgbClr val="000000"/>
                </a:solidFill>
                <a:latin typeface="Arial" pitchFamily="-72" charset="0"/>
                <a:ea typeface="Arial" pitchFamily="-72" charset="0"/>
                <a:cs typeface="Arial" pitchFamily="-72" charset="0"/>
              </a:endParaRPr>
            </a:p>
          </p:txBody>
        </p:sp>
        <p:cxnSp>
          <p:nvCxnSpPr>
            <p:cNvPr id="22579" name="AutoShape 1262"/>
            <p:cNvCxnSpPr>
              <a:cxnSpLocks noChangeShapeType="1"/>
              <a:stCxn id="135" idx="3"/>
              <a:endCxn id="13" idx="1"/>
            </p:cNvCxnSpPr>
            <p:nvPr/>
          </p:nvCxnSpPr>
          <p:spPr bwMode="auto">
            <a:xfrm flipV="1">
              <a:off x="3977839" y="2078039"/>
              <a:ext cx="834121" cy="36512"/>
            </a:xfrm>
            <a:prstGeom prst="straightConnector1">
              <a:avLst/>
            </a:prstGeom>
            <a:noFill/>
            <a:ln w="38100">
              <a:solidFill>
                <a:schemeClr val="accent2"/>
              </a:solidFill>
              <a:round/>
              <a:headEnd/>
              <a:tailEnd type="triangle" w="med" len="med"/>
            </a:ln>
          </p:spPr>
        </p:cxnSp>
        <p:sp>
          <p:nvSpPr>
            <p:cNvPr id="22580" name="Rectangle 1209"/>
            <p:cNvSpPr>
              <a:spLocks noChangeArrowheads="1"/>
            </p:cNvSpPr>
            <p:nvPr/>
          </p:nvSpPr>
          <p:spPr bwMode="auto">
            <a:xfrm>
              <a:off x="4367213" y="3766344"/>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81" name="AutoShape 1179"/>
            <p:cNvCxnSpPr>
              <a:cxnSpLocks noChangeShapeType="1"/>
              <a:stCxn id="136" idx="3"/>
              <a:endCxn id="33" idx="1"/>
            </p:cNvCxnSpPr>
            <p:nvPr/>
          </p:nvCxnSpPr>
          <p:spPr bwMode="auto">
            <a:xfrm>
              <a:off x="3977839" y="3836989"/>
              <a:ext cx="834121" cy="488950"/>
            </a:xfrm>
            <a:prstGeom prst="straightConnector1">
              <a:avLst/>
            </a:prstGeom>
            <a:noFill/>
            <a:ln w="38100">
              <a:solidFill>
                <a:schemeClr val="accent2"/>
              </a:solidFill>
              <a:round/>
              <a:headEnd/>
              <a:tailEnd type="triangle" w="med" len="med"/>
            </a:ln>
          </p:spPr>
        </p:cxnSp>
        <p:sp>
          <p:nvSpPr>
            <p:cNvPr id="22582" name="Rectangle 1209"/>
            <p:cNvSpPr>
              <a:spLocks noChangeArrowheads="1"/>
            </p:cNvSpPr>
            <p:nvPr/>
          </p:nvSpPr>
          <p:spPr bwMode="auto">
            <a:xfrm>
              <a:off x="4367213" y="3480594"/>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83" name="AutoShape 1179"/>
            <p:cNvCxnSpPr>
              <a:cxnSpLocks noChangeShapeType="1"/>
              <a:stCxn id="136" idx="3"/>
              <a:endCxn id="32" idx="1"/>
            </p:cNvCxnSpPr>
            <p:nvPr/>
          </p:nvCxnSpPr>
          <p:spPr bwMode="auto">
            <a:xfrm>
              <a:off x="3977839" y="3836989"/>
              <a:ext cx="834121" cy="1050925"/>
            </a:xfrm>
            <a:prstGeom prst="straightConnector1">
              <a:avLst/>
            </a:prstGeom>
            <a:noFill/>
            <a:ln w="38100">
              <a:solidFill>
                <a:schemeClr val="accent2"/>
              </a:solidFill>
              <a:round/>
              <a:headEnd/>
              <a:tailEnd type="triangle" w="med" len="med"/>
            </a:ln>
          </p:spPr>
        </p:cxnSp>
        <p:sp>
          <p:nvSpPr>
            <p:cNvPr id="22584" name="Rectangle 1209"/>
            <p:cNvSpPr>
              <a:spLocks noChangeArrowheads="1"/>
            </p:cNvSpPr>
            <p:nvPr/>
          </p:nvSpPr>
          <p:spPr bwMode="auto">
            <a:xfrm>
              <a:off x="3944938" y="4345782"/>
              <a:ext cx="518091"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a:t>
              </a:r>
              <a:endParaRPr lang="en-US" sz="1800" dirty="0">
                <a:solidFill>
                  <a:srgbClr val="000000"/>
                </a:solidFill>
                <a:latin typeface="Arial" pitchFamily="-72" charset="0"/>
                <a:ea typeface="Arial" pitchFamily="-72" charset="0"/>
                <a:cs typeface="Arial" pitchFamily="-72" charset="0"/>
              </a:endParaRPr>
            </a:p>
          </p:txBody>
        </p:sp>
        <p:cxnSp>
          <p:nvCxnSpPr>
            <p:cNvPr id="22585" name="AutoShape 1262"/>
            <p:cNvCxnSpPr>
              <a:cxnSpLocks noChangeShapeType="1"/>
              <a:stCxn id="136" idx="3"/>
              <a:endCxn id="34" idx="1"/>
            </p:cNvCxnSpPr>
            <p:nvPr/>
          </p:nvCxnSpPr>
          <p:spPr bwMode="auto">
            <a:xfrm flipV="1">
              <a:off x="3977839" y="3763964"/>
              <a:ext cx="834121" cy="73025"/>
            </a:xfrm>
            <a:prstGeom prst="straightConnector1">
              <a:avLst/>
            </a:prstGeom>
            <a:noFill/>
            <a:ln w="38100">
              <a:solidFill>
                <a:schemeClr val="accent2"/>
              </a:solidFill>
              <a:round/>
              <a:headEnd/>
              <a:tailEnd type="triangle" w="med" len="med"/>
            </a:ln>
          </p:spPr>
        </p:cxnSp>
        <p:cxnSp>
          <p:nvCxnSpPr>
            <p:cNvPr id="22586" name="AutoShape 1180"/>
            <p:cNvCxnSpPr>
              <a:cxnSpLocks noChangeShapeType="1"/>
              <a:stCxn id="107" idx="3"/>
              <a:endCxn id="22548" idx="1"/>
            </p:cNvCxnSpPr>
            <p:nvPr/>
          </p:nvCxnSpPr>
          <p:spPr bwMode="auto">
            <a:xfrm>
              <a:off x="3977839" y="5502276"/>
              <a:ext cx="834121" cy="509588"/>
            </a:xfrm>
            <a:prstGeom prst="straightConnector1">
              <a:avLst/>
            </a:prstGeom>
            <a:noFill/>
            <a:ln w="38100">
              <a:solidFill>
                <a:schemeClr val="accent2"/>
              </a:solidFill>
              <a:round/>
              <a:headEnd/>
              <a:tailEnd type="triangle" w="med" len="med"/>
            </a:ln>
          </p:spPr>
        </p:cxnSp>
        <p:cxnSp>
          <p:nvCxnSpPr>
            <p:cNvPr id="22587" name="AutoShape 1180"/>
            <p:cNvCxnSpPr>
              <a:cxnSpLocks noChangeShapeType="1"/>
              <a:stCxn id="106" idx="3"/>
              <a:endCxn id="22547" idx="1"/>
            </p:cNvCxnSpPr>
            <p:nvPr/>
          </p:nvCxnSpPr>
          <p:spPr bwMode="auto">
            <a:xfrm>
              <a:off x="3977839" y="6030914"/>
              <a:ext cx="834121" cy="542925"/>
            </a:xfrm>
            <a:prstGeom prst="straightConnector1">
              <a:avLst/>
            </a:prstGeom>
            <a:noFill/>
            <a:ln w="38100">
              <a:solidFill>
                <a:schemeClr val="accent2"/>
              </a:solidFill>
              <a:round/>
              <a:headEnd/>
              <a:tailEnd type="triangle" w="med" len="med"/>
            </a:ln>
          </p:spPr>
        </p:cxnSp>
        <p:sp>
          <p:nvSpPr>
            <p:cNvPr id="22588" name="Rectangle 1209"/>
            <p:cNvSpPr>
              <a:spLocks noChangeArrowheads="1"/>
            </p:cNvSpPr>
            <p:nvPr/>
          </p:nvSpPr>
          <p:spPr bwMode="auto">
            <a:xfrm>
              <a:off x="4367213" y="5399882"/>
              <a:ext cx="311150" cy="366712"/>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sp>
          <p:nvSpPr>
            <p:cNvPr id="22589" name="Rectangle 1209"/>
            <p:cNvSpPr>
              <a:spLocks noChangeArrowheads="1"/>
            </p:cNvSpPr>
            <p:nvPr/>
          </p:nvSpPr>
          <p:spPr bwMode="auto">
            <a:xfrm>
              <a:off x="4367213" y="5917407"/>
              <a:ext cx="311150" cy="366712"/>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90" name="AutoShape 1170"/>
            <p:cNvCxnSpPr>
              <a:cxnSpLocks noChangeShapeType="1"/>
              <a:stCxn id="180" idx="3"/>
              <a:endCxn id="134" idx="1"/>
            </p:cNvCxnSpPr>
            <p:nvPr/>
          </p:nvCxnSpPr>
          <p:spPr bwMode="auto">
            <a:xfrm flipV="1">
              <a:off x="1691293" y="392113"/>
              <a:ext cx="1447631" cy="3232151"/>
            </a:xfrm>
            <a:prstGeom prst="straightConnector1">
              <a:avLst/>
            </a:prstGeom>
            <a:noFill/>
            <a:ln w="38100">
              <a:solidFill>
                <a:schemeClr val="accent2"/>
              </a:solidFill>
              <a:round/>
              <a:headEnd/>
              <a:tailEnd type="triangle" w="med" len="med"/>
            </a:ln>
          </p:spPr>
        </p:cxnSp>
        <p:cxnSp>
          <p:nvCxnSpPr>
            <p:cNvPr id="22591" name="AutoShape 1170"/>
            <p:cNvCxnSpPr>
              <a:cxnSpLocks noChangeShapeType="1"/>
              <a:stCxn id="180" idx="3"/>
              <a:endCxn id="135" idx="1"/>
            </p:cNvCxnSpPr>
            <p:nvPr/>
          </p:nvCxnSpPr>
          <p:spPr bwMode="auto">
            <a:xfrm flipV="1">
              <a:off x="1691293" y="2114551"/>
              <a:ext cx="1447631" cy="1509713"/>
            </a:xfrm>
            <a:prstGeom prst="straightConnector1">
              <a:avLst/>
            </a:prstGeom>
            <a:noFill/>
            <a:ln w="38100">
              <a:solidFill>
                <a:schemeClr val="accent2"/>
              </a:solidFill>
              <a:round/>
              <a:headEnd/>
              <a:tailEnd type="triangle" w="med" len="med"/>
            </a:ln>
          </p:spPr>
        </p:cxnSp>
        <p:cxnSp>
          <p:nvCxnSpPr>
            <p:cNvPr id="22592" name="AutoShape 1170"/>
            <p:cNvCxnSpPr>
              <a:cxnSpLocks noChangeShapeType="1"/>
              <a:stCxn id="180" idx="3"/>
              <a:endCxn id="136" idx="1"/>
            </p:cNvCxnSpPr>
            <p:nvPr/>
          </p:nvCxnSpPr>
          <p:spPr bwMode="auto">
            <a:xfrm>
              <a:off x="1691293" y="3624264"/>
              <a:ext cx="1447631" cy="212725"/>
            </a:xfrm>
            <a:prstGeom prst="straightConnector1">
              <a:avLst/>
            </a:prstGeom>
            <a:noFill/>
            <a:ln w="38100">
              <a:solidFill>
                <a:schemeClr val="accent2"/>
              </a:solidFill>
              <a:round/>
              <a:headEnd/>
              <a:tailEnd type="triangle" w="med" len="med"/>
            </a:ln>
          </p:spPr>
        </p:cxnSp>
        <p:cxnSp>
          <p:nvCxnSpPr>
            <p:cNvPr id="22593" name="AutoShape 1170"/>
            <p:cNvCxnSpPr>
              <a:cxnSpLocks noChangeShapeType="1"/>
              <a:stCxn id="180" idx="3"/>
              <a:endCxn id="108" idx="1"/>
            </p:cNvCxnSpPr>
            <p:nvPr/>
          </p:nvCxnSpPr>
          <p:spPr bwMode="auto">
            <a:xfrm>
              <a:off x="1691293" y="3624264"/>
              <a:ext cx="1447631" cy="1349375"/>
            </a:xfrm>
            <a:prstGeom prst="straightConnector1">
              <a:avLst/>
            </a:prstGeom>
            <a:noFill/>
            <a:ln w="38100">
              <a:solidFill>
                <a:schemeClr val="accent2"/>
              </a:solidFill>
              <a:round/>
              <a:headEnd/>
              <a:tailEnd type="triangle" w="med" len="med"/>
            </a:ln>
          </p:spPr>
        </p:cxnSp>
        <p:cxnSp>
          <p:nvCxnSpPr>
            <p:cNvPr id="22594" name="AutoShape 1170"/>
            <p:cNvCxnSpPr>
              <a:cxnSpLocks noChangeShapeType="1"/>
              <a:stCxn id="180" idx="3"/>
              <a:endCxn id="106" idx="1"/>
            </p:cNvCxnSpPr>
            <p:nvPr/>
          </p:nvCxnSpPr>
          <p:spPr bwMode="auto">
            <a:xfrm>
              <a:off x="1691293" y="3624264"/>
              <a:ext cx="1447631" cy="2406650"/>
            </a:xfrm>
            <a:prstGeom prst="straightConnector1">
              <a:avLst/>
            </a:prstGeom>
            <a:noFill/>
            <a:ln w="38100">
              <a:solidFill>
                <a:schemeClr val="accent2"/>
              </a:solidFill>
              <a:round/>
              <a:headEnd/>
              <a:tailEnd type="triangle" w="med" len="med"/>
            </a:ln>
          </p:spPr>
        </p:cxnSp>
        <p:cxnSp>
          <p:nvCxnSpPr>
            <p:cNvPr id="22595" name="AutoShape 1170"/>
            <p:cNvCxnSpPr>
              <a:cxnSpLocks noChangeShapeType="1"/>
              <a:stCxn id="180" idx="3"/>
              <a:endCxn id="107" idx="1"/>
            </p:cNvCxnSpPr>
            <p:nvPr/>
          </p:nvCxnSpPr>
          <p:spPr bwMode="auto">
            <a:xfrm>
              <a:off x="1691293" y="3624264"/>
              <a:ext cx="1447631" cy="1878012"/>
            </a:xfrm>
            <a:prstGeom prst="straightConnector1">
              <a:avLst/>
            </a:prstGeom>
            <a:noFill/>
            <a:ln w="38100">
              <a:solidFill>
                <a:schemeClr val="accent2"/>
              </a:solidFill>
              <a:round/>
              <a:headEnd/>
              <a:tailEnd type="triangle" w="med" len="med"/>
            </a:ln>
          </p:spPr>
        </p:cxnSp>
        <p:cxnSp>
          <p:nvCxnSpPr>
            <p:cNvPr id="22596" name="AutoShape 1170"/>
            <p:cNvCxnSpPr>
              <a:cxnSpLocks noChangeShapeType="1"/>
              <a:stCxn id="180" idx="3"/>
              <a:endCxn id="22561" idx="1"/>
            </p:cNvCxnSpPr>
            <p:nvPr/>
          </p:nvCxnSpPr>
          <p:spPr bwMode="auto">
            <a:xfrm>
              <a:off x="1691293" y="3624264"/>
              <a:ext cx="1447631" cy="2935287"/>
            </a:xfrm>
            <a:prstGeom prst="straightConnector1">
              <a:avLst/>
            </a:prstGeom>
            <a:noFill/>
            <a:ln w="38100">
              <a:solidFill>
                <a:schemeClr val="accent2"/>
              </a:solidFill>
              <a:round/>
              <a:headEnd/>
              <a:tailEnd type="triangle" w="med" len="med"/>
            </a:ln>
          </p:spPr>
        </p:cxnSp>
        <p:sp>
          <p:nvSpPr>
            <p:cNvPr id="180" name="Rounded Rectangle 179"/>
            <p:cNvSpPr/>
            <p:nvPr/>
          </p:nvSpPr>
          <p:spPr bwMode="auto">
            <a:xfrm>
              <a:off x="1007458" y="3419952"/>
              <a:ext cx="68383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err="1" smtClean="0">
                  <a:solidFill>
                    <a:srgbClr val="000000"/>
                  </a:solidFill>
                  <a:latin typeface="Arial" pitchFamily="-72" charset="0"/>
                  <a:ea typeface="Arial" pitchFamily="-72" charset="0"/>
                  <a:cs typeface="Arial" pitchFamily="-72" charset="0"/>
                </a:rPr>
                <a:t>p,q,r</a:t>
              </a:r>
              <a:endParaRPr lang="en-US" sz="1800" dirty="0">
                <a:latin typeface="Arial" pitchFamily="34" charset="0"/>
                <a:cs typeface="Arial" pitchFamily="34" charset="0"/>
              </a:endParaRPr>
            </a:p>
          </p:txBody>
        </p:sp>
        <p:sp>
          <p:nvSpPr>
            <p:cNvPr id="22598" name="Rectangle 1209"/>
            <p:cNvSpPr>
              <a:spLocks noChangeArrowheads="1"/>
            </p:cNvSpPr>
            <p:nvPr/>
          </p:nvSpPr>
          <p:spPr bwMode="auto">
            <a:xfrm>
              <a:off x="1327149" y="5162550"/>
              <a:ext cx="684803"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PQR</a:t>
              </a:r>
              <a:endParaRPr lang="en-US" sz="1800" dirty="0">
                <a:solidFill>
                  <a:srgbClr val="000000"/>
                </a:solidFill>
                <a:latin typeface="Arial" pitchFamily="-72" charset="0"/>
                <a:ea typeface="Arial" pitchFamily="-72" charset="0"/>
                <a:cs typeface="Arial" pitchFamily="-72" charset="0"/>
              </a:endParaRPr>
            </a:p>
          </p:txBody>
        </p:sp>
        <p:sp>
          <p:nvSpPr>
            <p:cNvPr id="22599" name="Rectangle 1209"/>
            <p:cNvSpPr>
              <a:spLocks noChangeArrowheads="1"/>
            </p:cNvSpPr>
            <p:nvPr/>
          </p:nvSpPr>
          <p:spPr bwMode="auto">
            <a:xfrm>
              <a:off x="1384299" y="2028032"/>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sp>
          <p:nvSpPr>
            <p:cNvPr id="22600" name="Rectangle 1209"/>
            <p:cNvSpPr>
              <a:spLocks noChangeArrowheads="1"/>
            </p:cNvSpPr>
            <p:nvPr/>
          </p:nvSpPr>
          <p:spPr bwMode="auto">
            <a:xfrm>
              <a:off x="1384299" y="2429669"/>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sp>
          <p:nvSpPr>
            <p:cNvPr id="22601" name="Rectangle 1209"/>
            <p:cNvSpPr>
              <a:spLocks noChangeArrowheads="1"/>
            </p:cNvSpPr>
            <p:nvPr/>
          </p:nvSpPr>
          <p:spPr bwMode="auto">
            <a:xfrm>
              <a:off x="1384299" y="2831307"/>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22602" name="Rectangle 1209"/>
            <p:cNvSpPr>
              <a:spLocks noChangeArrowheads="1"/>
            </p:cNvSpPr>
            <p:nvPr/>
          </p:nvSpPr>
          <p:spPr bwMode="auto">
            <a:xfrm>
              <a:off x="1384299" y="3958432"/>
              <a:ext cx="518091"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a:t>
              </a:r>
              <a:endParaRPr lang="en-US" sz="1800" dirty="0">
                <a:solidFill>
                  <a:srgbClr val="000000"/>
                </a:solidFill>
                <a:latin typeface="Arial" pitchFamily="-72" charset="0"/>
                <a:ea typeface="Arial" pitchFamily="-72" charset="0"/>
                <a:cs typeface="Arial" pitchFamily="-72" charset="0"/>
              </a:endParaRPr>
            </a:p>
          </p:txBody>
        </p:sp>
        <p:sp>
          <p:nvSpPr>
            <p:cNvPr id="22603" name="Rectangle 1209"/>
            <p:cNvSpPr>
              <a:spLocks noChangeArrowheads="1"/>
            </p:cNvSpPr>
            <p:nvPr/>
          </p:nvSpPr>
          <p:spPr bwMode="auto">
            <a:xfrm>
              <a:off x="1384299" y="4359805"/>
              <a:ext cx="501650" cy="369332"/>
            </a:xfrm>
            <a:prstGeom prst="rect">
              <a:avLst/>
            </a:prstGeom>
            <a:noFill/>
            <a:ln w="9525">
              <a:noFill/>
              <a:miter lim="800000"/>
              <a:headEnd/>
              <a:tailEnd/>
            </a:ln>
          </p:spPr>
          <p:txBody>
            <a:bodyPr wrap="squar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PR</a:t>
              </a:r>
              <a:endParaRPr lang="en-US" sz="1800" dirty="0">
                <a:solidFill>
                  <a:srgbClr val="000000"/>
                </a:solidFill>
                <a:latin typeface="Arial" pitchFamily="-72" charset="0"/>
                <a:ea typeface="Arial" pitchFamily="-72" charset="0"/>
                <a:cs typeface="Arial" pitchFamily="-72" charset="0"/>
              </a:endParaRPr>
            </a:p>
          </p:txBody>
        </p:sp>
        <p:sp>
          <p:nvSpPr>
            <p:cNvPr id="22604" name="Rectangle 1209"/>
            <p:cNvSpPr>
              <a:spLocks noChangeArrowheads="1"/>
            </p:cNvSpPr>
            <p:nvPr/>
          </p:nvSpPr>
          <p:spPr bwMode="auto">
            <a:xfrm>
              <a:off x="1384299" y="4761178"/>
              <a:ext cx="587375" cy="369332"/>
            </a:xfrm>
            <a:prstGeom prst="rect">
              <a:avLst/>
            </a:prstGeom>
            <a:noFill/>
            <a:ln w="9525">
              <a:noFill/>
              <a:miter lim="800000"/>
              <a:headEnd/>
              <a:tailEnd/>
            </a:ln>
          </p:spPr>
          <p:txBody>
            <a:bodyPr wrap="squar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QR</a:t>
              </a:r>
              <a:endParaRPr lang="en-US" sz="1800" dirty="0">
                <a:solidFill>
                  <a:srgbClr val="000000"/>
                </a:solidFill>
                <a:latin typeface="Arial" pitchFamily="-72" charset="0"/>
                <a:ea typeface="Arial" pitchFamily="-72" charset="0"/>
                <a:cs typeface="Arial" pitchFamily="-72" charset="0"/>
              </a:endParaRPr>
            </a:p>
          </p:txBody>
        </p:sp>
      </p:grpSp>
      <p:sp>
        <p:nvSpPr>
          <p:cNvPr id="78" name="Text Box 122"/>
          <p:cNvSpPr txBox="1">
            <a:spLocks noChangeArrowheads="1"/>
          </p:cNvSpPr>
          <p:nvPr/>
        </p:nvSpPr>
        <p:spPr bwMode="auto">
          <a:xfrm>
            <a:off x="2891149" y="4945844"/>
            <a:ext cx="5535614" cy="138499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a:latin typeface="Arial" pitchFamily="34" charset="0"/>
                <a:cs typeface="Arial" pitchFamily="34" charset="0"/>
              </a:rPr>
              <a:t>Colorless configurations for processes </a:t>
            </a:r>
            <a:r>
              <a:rPr lang="en-US" sz="2800" i="1" dirty="0" smtClean="0">
                <a:solidFill>
                  <a:schemeClr val="tx1"/>
                </a:solidFill>
                <a:latin typeface="Arial" pitchFamily="34" charset="0"/>
                <a:cs typeface="Arial" pitchFamily="34" charset="0"/>
              </a:rPr>
              <a:t>P,Q,R</a:t>
            </a:r>
            <a:r>
              <a:rPr lang="en-US" sz="2800" dirty="0" smtClean="0">
                <a:latin typeface="Arial" pitchFamily="34" charset="0"/>
                <a:cs typeface="Arial" pitchFamily="34" charset="0"/>
              </a:rPr>
              <a:t>, inputs</a:t>
            </a:r>
            <a:endParaRPr lang="en-US" sz="2800" dirty="0">
              <a:latin typeface="Arial" pitchFamily="34" charset="0"/>
              <a:cs typeface="Arial" pitchFamily="34" charset="0"/>
            </a:endParaRPr>
          </a:p>
          <a:p>
            <a:r>
              <a:rPr lang="en-US" sz="2800" i="1" dirty="0" err="1" smtClean="0">
                <a:solidFill>
                  <a:schemeClr val="tx1"/>
                </a:solidFill>
                <a:latin typeface="Arial" pitchFamily="34" charset="0"/>
                <a:cs typeface="Arial" pitchFamily="34" charset="0"/>
              </a:rPr>
              <a:t>p,q,r</a:t>
            </a:r>
            <a:r>
              <a:rPr lang="en-US" sz="2800" dirty="0" smtClean="0">
                <a:latin typeface="Arial" pitchFamily="34" charset="0"/>
                <a:cs typeface="Arial" pitchFamily="34" charset="0"/>
              </a:rPr>
              <a:t>, final </a:t>
            </a:r>
            <a:r>
              <a:rPr lang="en-US" sz="2800" dirty="0">
                <a:latin typeface="Arial" pitchFamily="34" charset="0"/>
                <a:cs typeface="Arial" pitchFamily="34" charset="0"/>
              </a:rPr>
              <a:t>configurations </a:t>
            </a:r>
            <a:r>
              <a:rPr lang="en-US" sz="2800" dirty="0" smtClean="0">
                <a:latin typeface="Arial" pitchFamily="34" charset="0"/>
                <a:cs typeface="Arial" pitchFamily="34" charset="0"/>
              </a:rPr>
              <a:t>in </a:t>
            </a:r>
            <a:r>
              <a:rPr lang="en-US" sz="2800" dirty="0">
                <a:latin typeface="Arial" pitchFamily="34" charset="0"/>
                <a:cs typeface="Arial" pitchFamily="34" charset="0"/>
              </a:rPr>
              <a:t>black.</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1159446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6" name="Text Box 122"/>
          <p:cNvSpPr txBox="1">
            <a:spLocks noChangeArrowheads="1"/>
          </p:cNvSpPr>
          <p:nvPr/>
        </p:nvSpPr>
        <p:spPr bwMode="auto">
          <a:xfrm>
            <a:off x="904422" y="1686764"/>
            <a:ext cx="3126177" cy="523220"/>
          </a:xfrm>
          <a:prstGeom prst="rect">
            <a:avLst/>
          </a:prstGeom>
          <a:solidFill>
            <a:schemeClr val="bg1">
              <a:alpha val="89999"/>
            </a:schemeClr>
          </a:solidFill>
          <a:ln w="38100" algn="ctr">
            <a:solidFill>
              <a:schemeClr val="bg1">
                <a:lumMod val="8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Operational Model</a:t>
            </a:r>
          </a:p>
        </p:txBody>
      </p:sp>
      <p:sp>
        <p:nvSpPr>
          <p:cNvPr id="13" name="Text Box 122"/>
          <p:cNvSpPr txBox="1">
            <a:spLocks noChangeArrowheads="1"/>
          </p:cNvSpPr>
          <p:nvPr/>
        </p:nvSpPr>
        <p:spPr bwMode="auto">
          <a:xfrm>
            <a:off x="904422" y="3281672"/>
            <a:ext cx="348685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Combinatorial Model</a:t>
            </a:r>
          </a:p>
        </p:txBody>
      </p:sp>
      <p:sp>
        <p:nvSpPr>
          <p:cNvPr id="15" name="Text Box 122"/>
          <p:cNvSpPr txBox="1">
            <a:spLocks noChangeArrowheads="1"/>
          </p:cNvSpPr>
          <p:nvPr/>
        </p:nvSpPr>
        <p:spPr bwMode="auto">
          <a:xfrm>
            <a:off x="904422" y="4876580"/>
            <a:ext cx="2499339" cy="523220"/>
          </a:xfrm>
          <a:prstGeom prst="rect">
            <a:avLst/>
          </a:prstGeom>
          <a:solidFill>
            <a:schemeClr val="bg1">
              <a:alpha val="89999"/>
            </a:schemeClr>
          </a:solidFill>
          <a:ln w="38100" algn="ctr">
            <a:solidFill>
              <a:schemeClr val="bg1">
                <a:lumMod val="8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Main Theorem</a:t>
            </a:r>
          </a:p>
        </p:txBody>
      </p:sp>
      <p:sp>
        <p:nvSpPr>
          <p:cNvPr id="16" name="Footer Placeholder 15"/>
          <p:cNvSpPr>
            <a:spLocks noGrp="1"/>
          </p:cNvSpPr>
          <p:nvPr>
            <p:ph type="ftr" sz="quarter" idx="4294967295"/>
          </p:nvPr>
        </p:nvSpPr>
        <p:spPr>
          <a:xfrm>
            <a:off x="3124200" y="6248400"/>
            <a:ext cx="2895600" cy="457200"/>
          </a:xfrm>
          <a:prstGeom prst="rect">
            <a:avLst/>
          </a:prstGeo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E43608CE-920D-4F6F-98C9-0491388AB413}" type="slidenum">
              <a:rPr lang="en-US" smtClean="0"/>
              <a:pPr/>
              <a:t>47</a:t>
            </a:fld>
            <a:endParaRPr lang="en-US"/>
          </a:p>
        </p:txBody>
      </p:sp>
    </p:spTree>
    <p:extLst>
      <p:ext uri="{BB962C8B-B14F-4D97-AF65-F5344CB8AC3E}">
        <p14:creationId xmlns:p14="http://schemas.microsoft.com/office/powerpoint/2010/main" val="20575503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2"/>
          <p:cNvSpPr>
            <a:spLocks noGrp="1"/>
          </p:cNvSpPr>
          <p:nvPr>
            <p:ph type="dt" sz="half" idx="10"/>
          </p:nvPr>
        </p:nvSpPr>
        <p:spPr/>
        <p:txBody>
          <a:bodyPr/>
          <a:lstStyle/>
          <a:p>
            <a:fld id="{626AC573-9D0D-411C-8380-D597CE63A11B}" type="datetime5">
              <a:rPr lang="en-US"/>
              <a:pPr/>
              <a:t>9-Feb-16</a:t>
            </a:fld>
            <a:endParaRPr lang="en-US"/>
          </a:p>
        </p:txBody>
      </p:sp>
      <p:sp>
        <p:nvSpPr>
          <p:cNvPr id="11" name="Slide Number Placeholder 4"/>
          <p:cNvSpPr>
            <a:spLocks noGrp="1"/>
          </p:cNvSpPr>
          <p:nvPr>
            <p:ph type="sldNum" sz="quarter" idx="12"/>
          </p:nvPr>
        </p:nvSpPr>
        <p:spPr/>
        <p:txBody>
          <a:bodyPr/>
          <a:lstStyle/>
          <a:p>
            <a:fld id="{A4FD9BD3-0278-4D81-8AD4-F802D7A7FBDA}" type="slidenum">
              <a:rPr lang="en-US"/>
              <a:pPr/>
              <a:t>48</a:t>
            </a:fld>
            <a:endParaRPr lang="en-US"/>
          </a:p>
        </p:txBody>
      </p:sp>
      <p:sp>
        <p:nvSpPr>
          <p:cNvPr id="13314" name="Rectangle 2"/>
          <p:cNvSpPr>
            <a:spLocks noGrp="1" noChangeArrowheads="1"/>
          </p:cNvSpPr>
          <p:nvPr>
            <p:ph type="title"/>
          </p:nvPr>
        </p:nvSpPr>
        <p:spPr/>
        <p:txBody>
          <a:bodyPr/>
          <a:lstStyle/>
          <a:p>
            <a:r>
              <a:rPr lang="en-US"/>
              <a:t>Vertex = Process State</a:t>
            </a:r>
          </a:p>
        </p:txBody>
      </p:sp>
      <p:sp>
        <p:nvSpPr>
          <p:cNvPr id="13317" name="Line 5"/>
          <p:cNvSpPr>
            <a:spLocks noChangeShapeType="1"/>
          </p:cNvSpPr>
          <p:nvPr/>
        </p:nvSpPr>
        <p:spPr bwMode="auto">
          <a:xfrm flipV="1">
            <a:off x="1614488" y="2466975"/>
            <a:ext cx="0" cy="3478213"/>
          </a:xfrm>
          <a:prstGeom prst="line">
            <a:avLst/>
          </a:prstGeom>
          <a:noFill/>
          <a:ln w="38100">
            <a:solidFill>
              <a:schemeClr val="tx1"/>
            </a:solidFill>
            <a:round/>
            <a:headEnd/>
            <a:tailEnd type="triangle" w="med" len="med"/>
          </a:ln>
          <a:effectLst/>
        </p:spPr>
        <p:txBody>
          <a:bodyPr wrap="none" anchor="ctr"/>
          <a:lstStyle/>
          <a:p>
            <a:endParaRPr lang="en-US">
              <a:latin typeface="Arial" pitchFamily="34" charset="0"/>
              <a:cs typeface="Arial" pitchFamily="34" charset="0"/>
            </a:endParaRPr>
          </a:p>
        </p:txBody>
      </p:sp>
      <p:sp>
        <p:nvSpPr>
          <p:cNvPr id="13318" name="Freeform 6"/>
          <p:cNvSpPr>
            <a:spLocks/>
          </p:cNvSpPr>
          <p:nvPr/>
        </p:nvSpPr>
        <p:spPr bwMode="auto">
          <a:xfrm>
            <a:off x="1624013" y="5935663"/>
            <a:ext cx="4311650" cy="20637"/>
          </a:xfrm>
          <a:custGeom>
            <a:avLst/>
            <a:gdLst/>
            <a:ahLst/>
            <a:cxnLst>
              <a:cxn ang="0">
                <a:pos x="0" y="6"/>
              </a:cxn>
              <a:cxn ang="0">
                <a:pos x="2716" y="0"/>
              </a:cxn>
              <a:cxn ang="0">
                <a:pos x="2703" y="13"/>
              </a:cxn>
            </a:cxnLst>
            <a:rect l="0" t="0" r="r" b="b"/>
            <a:pathLst>
              <a:path w="2716" h="13">
                <a:moveTo>
                  <a:pt x="0" y="6"/>
                </a:moveTo>
                <a:lnTo>
                  <a:pt x="2716" y="0"/>
                </a:lnTo>
                <a:lnTo>
                  <a:pt x="2703" y="13"/>
                </a:lnTo>
              </a:path>
            </a:pathLst>
          </a:custGeom>
          <a:noFill/>
          <a:ln w="38100" cmpd="sng">
            <a:solidFill>
              <a:schemeClr val="tx1"/>
            </a:solidFill>
            <a:round/>
            <a:headEnd type="none" w="med" len="med"/>
            <a:tailEnd type="triangle" w="med" len="med"/>
          </a:ln>
          <a:effectLst/>
        </p:spPr>
        <p:txBody>
          <a:bodyPr wrap="none" anchor="ctr"/>
          <a:lstStyle/>
          <a:p>
            <a:endParaRPr lang="en-US">
              <a:latin typeface="Arial" pitchFamily="34" charset="0"/>
              <a:cs typeface="Arial" pitchFamily="34" charset="0"/>
            </a:endParaRPr>
          </a:p>
        </p:txBody>
      </p:sp>
      <p:sp>
        <p:nvSpPr>
          <p:cNvPr id="13319" name="Line 7"/>
          <p:cNvSpPr>
            <a:spLocks noChangeShapeType="1"/>
          </p:cNvSpPr>
          <p:nvPr/>
        </p:nvSpPr>
        <p:spPr bwMode="auto">
          <a:xfrm flipV="1">
            <a:off x="1633538" y="4411663"/>
            <a:ext cx="3349625" cy="1533525"/>
          </a:xfrm>
          <a:prstGeom prst="line">
            <a:avLst/>
          </a:prstGeom>
          <a:noFill/>
          <a:ln w="38100">
            <a:solidFill>
              <a:schemeClr val="tx1"/>
            </a:solidFill>
            <a:round/>
            <a:headEnd/>
            <a:tailEnd type="triangle" w="med" len="med"/>
          </a:ln>
          <a:effectLst/>
        </p:spPr>
        <p:txBody>
          <a:bodyPr wrap="none" anchor="ctr"/>
          <a:lstStyle/>
          <a:p>
            <a:endParaRPr lang="en-US">
              <a:latin typeface="Arial" pitchFamily="34" charset="0"/>
              <a:cs typeface="Arial" pitchFamily="34" charset="0"/>
            </a:endParaRPr>
          </a:p>
        </p:txBody>
      </p:sp>
      <p:sp>
        <p:nvSpPr>
          <p:cNvPr id="13324" name="Oval 12"/>
          <p:cNvSpPr>
            <a:spLocks noChangeArrowheads="1"/>
          </p:cNvSpPr>
          <p:nvPr/>
        </p:nvSpPr>
        <p:spPr bwMode="auto">
          <a:xfrm>
            <a:off x="2514600" y="4419600"/>
            <a:ext cx="685800" cy="609600"/>
          </a:xfrm>
          <a:prstGeom prst="ellipse">
            <a:avLst/>
          </a:prstGeom>
          <a:solidFill>
            <a:schemeClr val="accent1"/>
          </a:solidFill>
          <a:ln w="38100">
            <a:solidFill>
              <a:schemeClr val="tx1"/>
            </a:solidFill>
            <a:round/>
            <a:headEnd/>
            <a:tailEnd/>
          </a:ln>
          <a:effectLst/>
        </p:spPr>
        <p:txBody>
          <a:bodyPr wrap="none" anchor="ctr"/>
          <a:lstStyle/>
          <a:p>
            <a:r>
              <a:rPr lang="en-US">
                <a:latin typeface="Arial" pitchFamily="34" charset="0"/>
                <a:cs typeface="Arial" pitchFamily="34" charset="0"/>
              </a:rPr>
              <a:t>7</a:t>
            </a:r>
          </a:p>
        </p:txBody>
      </p:sp>
      <p:sp>
        <p:nvSpPr>
          <p:cNvPr id="13330" name="Oval 18"/>
          <p:cNvSpPr>
            <a:spLocks noChangeArrowheads="1"/>
          </p:cNvSpPr>
          <p:nvPr/>
        </p:nvSpPr>
        <p:spPr bwMode="auto">
          <a:xfrm>
            <a:off x="2973388" y="4565650"/>
            <a:ext cx="98425" cy="212725"/>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2" name="Text Box 122"/>
          <p:cNvSpPr txBox="1">
            <a:spLocks noChangeArrowheads="1"/>
          </p:cNvSpPr>
          <p:nvPr/>
        </p:nvSpPr>
        <p:spPr bwMode="auto">
          <a:xfrm>
            <a:off x="2312487" y="3572235"/>
            <a:ext cx="306205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Process ID (</a:t>
            </a:r>
            <a:r>
              <a:rPr lang="en-US" sz="2800" dirty="0" smtClean="0">
                <a:solidFill>
                  <a:schemeClr val="accent1"/>
                </a:solidFill>
                <a:latin typeface="Arial" pitchFamily="34" charset="0"/>
                <a:cs typeface="Arial" pitchFamily="34" charset="0"/>
              </a:rPr>
              <a:t>color</a:t>
            </a:r>
            <a:r>
              <a:rPr lang="en-US" sz="2800" dirty="0" smtClean="0">
                <a:latin typeface="Arial" pitchFamily="34" charset="0"/>
                <a:cs typeface="Arial" pitchFamily="34" charset="0"/>
              </a:rPr>
              <a:t>)</a:t>
            </a:r>
            <a:endParaRPr lang="en-US" sz="2800" dirty="0" smtClean="0">
              <a:solidFill>
                <a:schemeClr val="tx1"/>
              </a:solidFill>
              <a:latin typeface="Arial" pitchFamily="34" charset="0"/>
              <a:cs typeface="Arial" pitchFamily="34" charset="0"/>
            </a:endParaRPr>
          </a:p>
        </p:txBody>
      </p:sp>
      <p:sp>
        <p:nvSpPr>
          <p:cNvPr id="13" name="Text Box 122"/>
          <p:cNvSpPr txBox="1">
            <a:spLocks noChangeArrowheads="1"/>
          </p:cNvSpPr>
          <p:nvPr/>
        </p:nvSpPr>
        <p:spPr bwMode="auto">
          <a:xfrm>
            <a:off x="4517850" y="4928746"/>
            <a:ext cx="371826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Value (input or output)</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5059053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lstStyle/>
          <a:p>
            <a:fld id="{7A7C1541-063A-42A8-A6BE-6796F18DE229}" type="datetime5">
              <a:rPr lang="en-US"/>
              <a:pPr/>
              <a:t>9-Feb-16</a:t>
            </a:fld>
            <a:endParaRPr lang="en-US"/>
          </a:p>
        </p:txBody>
      </p:sp>
      <p:sp>
        <p:nvSpPr>
          <p:cNvPr id="5" name="Slide Number Placeholder 4"/>
          <p:cNvSpPr>
            <a:spLocks noGrp="1"/>
          </p:cNvSpPr>
          <p:nvPr>
            <p:ph type="sldNum" sz="quarter" idx="12"/>
          </p:nvPr>
        </p:nvSpPr>
        <p:spPr/>
        <p:txBody>
          <a:bodyPr/>
          <a:lstStyle/>
          <a:p>
            <a:fld id="{57E1B184-E5E0-4AC1-98C2-DFAA727E411D}" type="slidenum">
              <a:rPr lang="en-US"/>
              <a:pPr/>
              <a:t>49</a:t>
            </a:fld>
            <a:endParaRPr lang="en-US"/>
          </a:p>
        </p:txBody>
      </p:sp>
      <p:sp>
        <p:nvSpPr>
          <p:cNvPr id="126978" name="Rectangle 2"/>
          <p:cNvSpPr>
            <a:spLocks noGrp="1" noChangeArrowheads="1"/>
          </p:cNvSpPr>
          <p:nvPr>
            <p:ph type="title"/>
          </p:nvPr>
        </p:nvSpPr>
        <p:spPr/>
        <p:txBody>
          <a:bodyPr/>
          <a:lstStyle/>
          <a:p>
            <a:r>
              <a:rPr lang="en-US"/>
              <a:t>Simplex = Global State</a:t>
            </a:r>
          </a:p>
        </p:txBody>
      </p:sp>
      <p:pic>
        <p:nvPicPr>
          <p:cNvPr id="126979" name="Picture 3" descr="simplex1"/>
          <p:cNvPicPr>
            <a:picLocks noChangeAspect="1" noChangeArrowheads="1"/>
          </p:cNvPicPr>
          <p:nvPr/>
        </p:nvPicPr>
        <p:blipFill>
          <a:blip r:embed="rId3" cstate="print"/>
          <a:srcRect/>
          <a:stretch>
            <a:fillRect/>
          </a:stretch>
        </p:blipFill>
        <p:spPr bwMode="auto">
          <a:xfrm>
            <a:off x="2257425" y="2165350"/>
            <a:ext cx="4629150" cy="3375025"/>
          </a:xfrm>
          <a:prstGeom prst="rect">
            <a:avLst/>
          </a:prstGeom>
          <a:noFill/>
        </p:spPr>
      </p:pic>
    </p:spTree>
    <p:extLst>
      <p:ext uri="{BB962C8B-B14F-4D97-AF65-F5344CB8AC3E}">
        <p14:creationId xmlns:p14="http://schemas.microsoft.com/office/powerpoint/2010/main" val="6400687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lstStyle/>
          <a:p>
            <a:fld id="{AF2662C4-CACD-4F74-9F95-74C2D7D223DD}" type="datetime5">
              <a:rPr lang="en-US"/>
              <a:pPr/>
              <a:t>9-Feb-16</a:t>
            </a:fld>
            <a:endParaRPr lang="en-US"/>
          </a:p>
        </p:txBody>
      </p:sp>
      <p:sp>
        <p:nvSpPr>
          <p:cNvPr id="5" name="Slide Number Placeholder 4"/>
          <p:cNvSpPr>
            <a:spLocks noGrp="1"/>
          </p:cNvSpPr>
          <p:nvPr>
            <p:ph type="sldNum" sz="quarter" idx="12"/>
          </p:nvPr>
        </p:nvSpPr>
        <p:spPr/>
        <p:txBody>
          <a:bodyPr/>
          <a:lstStyle/>
          <a:p>
            <a:fld id="{BA1684CD-BA55-4EF5-9F66-1C15E1F56E94}" type="slidenum">
              <a:rPr lang="en-US"/>
              <a:pPr/>
              <a:t>50</a:t>
            </a:fld>
            <a:endParaRPr lang="en-US"/>
          </a:p>
        </p:txBody>
      </p:sp>
      <p:sp>
        <p:nvSpPr>
          <p:cNvPr id="18434" name="Rectangle 2"/>
          <p:cNvSpPr>
            <a:spLocks noGrp="1" noChangeArrowheads="1"/>
          </p:cNvSpPr>
          <p:nvPr>
            <p:ph type="title"/>
          </p:nvPr>
        </p:nvSpPr>
        <p:spPr/>
        <p:txBody>
          <a:bodyPr/>
          <a:lstStyle/>
          <a:p>
            <a:r>
              <a:rPr lang="en-US"/>
              <a:t>Complex = Global States</a:t>
            </a:r>
          </a:p>
        </p:txBody>
      </p:sp>
      <p:pic>
        <p:nvPicPr>
          <p:cNvPr id="18435" name="Picture 3"/>
          <p:cNvPicPr>
            <a:picLocks noChangeAspect="1" noChangeArrowheads="1"/>
          </p:cNvPicPr>
          <p:nvPr/>
        </p:nvPicPr>
        <p:blipFill>
          <a:blip r:embed="rId3" cstate="print"/>
          <a:srcRect/>
          <a:stretch>
            <a:fillRect/>
          </a:stretch>
        </p:blipFill>
        <p:spPr bwMode="auto">
          <a:xfrm>
            <a:off x="2520950" y="1828800"/>
            <a:ext cx="4103688" cy="4572000"/>
          </a:xfrm>
          <a:prstGeom prst="rect">
            <a:avLst/>
          </a:prstGeom>
          <a:noFill/>
          <a:ln w="9525">
            <a:noFill/>
            <a:miter lim="800000"/>
            <a:headEnd/>
            <a:tailEnd/>
          </a:ln>
          <a:effectLst/>
        </p:spPr>
      </p:pic>
    </p:spTree>
    <p:extLst>
      <p:ext uri="{BB962C8B-B14F-4D97-AF65-F5344CB8AC3E}">
        <p14:creationId xmlns:p14="http://schemas.microsoft.com/office/powerpoint/2010/main" val="3240405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smtClean="0"/>
              <a:t>Input Complex for Binary Consensus</a:t>
            </a:r>
            <a:endParaRPr lang="en-US" dirty="0"/>
          </a:p>
        </p:txBody>
      </p:sp>
      <p:sp>
        <p:nvSpPr>
          <p:cNvPr id="10" name="Date Placeholder 4"/>
          <p:cNvSpPr>
            <a:spLocks noGrp="1"/>
          </p:cNvSpPr>
          <p:nvPr>
            <p:ph type="dt" sz="half" idx="10"/>
          </p:nvPr>
        </p:nvSpPr>
        <p:spPr/>
        <p:txBody>
          <a:bodyPr/>
          <a:lstStyle/>
          <a:p>
            <a:fld id="{550421B6-EDAF-4A15-81FC-B5986BDEAE29}" type="datetime5">
              <a:rPr lang="en-US"/>
              <a:pPr/>
              <a:t>9-Feb-16</a:t>
            </a:fld>
            <a:endParaRPr lang="en-US"/>
          </a:p>
        </p:txBody>
      </p:sp>
      <p:sp>
        <p:nvSpPr>
          <p:cNvPr id="11" name="Slide Number Placeholder 6"/>
          <p:cNvSpPr>
            <a:spLocks noGrp="1"/>
          </p:cNvSpPr>
          <p:nvPr>
            <p:ph type="sldNum" sz="quarter" idx="12"/>
          </p:nvPr>
        </p:nvSpPr>
        <p:spPr/>
        <p:txBody>
          <a:bodyPr/>
          <a:lstStyle/>
          <a:p>
            <a:fld id="{2D9AF9D6-FD24-4F24-9AC5-60AC0B436476}" type="slidenum">
              <a:rPr lang="en-US"/>
              <a:pPr/>
              <a:t>51</a:t>
            </a:fld>
            <a:endParaRPr lang="en-US"/>
          </a:p>
        </p:txBody>
      </p:sp>
      <p:pic>
        <p:nvPicPr>
          <p:cNvPr id="28675" name="Picture 3"/>
          <p:cNvPicPr>
            <a:picLocks noChangeAspect="1" noChangeArrowheads="1"/>
          </p:cNvPicPr>
          <p:nvPr/>
        </p:nvPicPr>
        <p:blipFill>
          <a:blip r:embed="rId3" cstate="print"/>
          <a:srcRect/>
          <a:stretch>
            <a:fillRect/>
          </a:stretch>
        </p:blipFill>
        <p:spPr bwMode="auto">
          <a:xfrm>
            <a:off x="609600" y="2057400"/>
            <a:ext cx="4010025" cy="3733800"/>
          </a:xfrm>
          <a:prstGeom prst="rect">
            <a:avLst/>
          </a:prstGeom>
          <a:noFill/>
          <a:ln w="9525">
            <a:noFill/>
            <a:miter lim="800000"/>
            <a:headEnd/>
            <a:tailEnd/>
          </a:ln>
          <a:effectLst/>
        </p:spPr>
      </p:pic>
      <p:sp>
        <p:nvSpPr>
          <p:cNvPr id="28677" name="Text Box 5"/>
          <p:cNvSpPr txBox="1">
            <a:spLocks noChangeArrowheads="1"/>
          </p:cNvSpPr>
          <p:nvPr/>
        </p:nvSpPr>
        <p:spPr bwMode="auto">
          <a:xfrm>
            <a:off x="2362200" y="1905000"/>
            <a:ext cx="401638" cy="519113"/>
          </a:xfrm>
          <a:prstGeom prst="rect">
            <a:avLst/>
          </a:prstGeom>
          <a:noFill/>
          <a:ln w="9525">
            <a:noFill/>
            <a:miter lim="800000"/>
            <a:headEnd/>
            <a:tailEnd/>
          </a:ln>
          <a:effectLst/>
        </p:spPr>
        <p:txBody>
          <a:bodyPr anchor="ctr">
            <a:spAutoFit/>
          </a:bodyPr>
          <a:lstStyle/>
          <a:p>
            <a:r>
              <a:rPr lang="en-US" sz="2800"/>
              <a:t>0</a:t>
            </a:r>
            <a:endParaRPr lang="en-US" sz="3600"/>
          </a:p>
        </p:txBody>
      </p:sp>
      <p:sp>
        <p:nvSpPr>
          <p:cNvPr id="28680" name="Text Box 8"/>
          <p:cNvSpPr txBox="1">
            <a:spLocks noChangeArrowheads="1"/>
          </p:cNvSpPr>
          <p:nvPr/>
        </p:nvSpPr>
        <p:spPr bwMode="auto">
          <a:xfrm>
            <a:off x="3505200" y="3124200"/>
            <a:ext cx="401638" cy="519113"/>
          </a:xfrm>
          <a:prstGeom prst="rect">
            <a:avLst/>
          </a:prstGeom>
          <a:noFill/>
          <a:ln w="9525">
            <a:noFill/>
            <a:miter lim="800000"/>
            <a:headEnd/>
            <a:tailEnd/>
          </a:ln>
          <a:effectLst/>
        </p:spPr>
        <p:txBody>
          <a:bodyPr anchor="ctr">
            <a:spAutoFit/>
          </a:bodyPr>
          <a:lstStyle/>
          <a:p>
            <a:r>
              <a:rPr lang="en-US" sz="2800">
                <a:solidFill>
                  <a:srgbClr val="FF0000"/>
                </a:solidFill>
              </a:rPr>
              <a:t>0</a:t>
            </a:r>
            <a:endParaRPr lang="en-US" sz="3600">
              <a:solidFill>
                <a:srgbClr val="FF0000"/>
              </a:solidFill>
            </a:endParaRPr>
          </a:p>
        </p:txBody>
      </p:sp>
      <p:sp>
        <p:nvSpPr>
          <p:cNvPr id="28681" name="Text Box 9"/>
          <p:cNvSpPr txBox="1">
            <a:spLocks noChangeArrowheads="1"/>
          </p:cNvSpPr>
          <p:nvPr/>
        </p:nvSpPr>
        <p:spPr bwMode="auto">
          <a:xfrm flipV="1">
            <a:off x="3276600" y="3810000"/>
            <a:ext cx="401638" cy="519113"/>
          </a:xfrm>
          <a:prstGeom prst="rect">
            <a:avLst/>
          </a:prstGeom>
          <a:noFill/>
          <a:ln w="9525">
            <a:noFill/>
            <a:miter lim="800000"/>
            <a:headEnd/>
            <a:tailEnd/>
          </a:ln>
          <a:effectLst/>
        </p:spPr>
        <p:txBody>
          <a:bodyPr anchor="ctr">
            <a:spAutoFit/>
          </a:bodyPr>
          <a:lstStyle/>
          <a:p>
            <a:r>
              <a:rPr lang="en-US" sz="2800">
                <a:solidFill>
                  <a:schemeClr val="accent1"/>
                </a:solidFill>
              </a:rPr>
              <a:t>0</a:t>
            </a:r>
            <a:endParaRPr lang="en-US" sz="3600">
              <a:solidFill>
                <a:schemeClr val="accent1"/>
              </a:solidFill>
            </a:endParaRPr>
          </a:p>
        </p:txBody>
      </p:sp>
      <p:sp>
        <p:nvSpPr>
          <p:cNvPr id="28682" name="Text Box 10"/>
          <p:cNvSpPr txBox="1">
            <a:spLocks noChangeArrowheads="1"/>
          </p:cNvSpPr>
          <p:nvPr/>
        </p:nvSpPr>
        <p:spPr bwMode="auto">
          <a:xfrm>
            <a:off x="990600" y="3657600"/>
            <a:ext cx="401638" cy="519113"/>
          </a:xfrm>
          <a:prstGeom prst="rect">
            <a:avLst/>
          </a:prstGeom>
          <a:noFill/>
          <a:ln w="9525">
            <a:noFill/>
            <a:miter lim="800000"/>
            <a:headEnd/>
            <a:tailEnd/>
          </a:ln>
          <a:effectLst/>
        </p:spPr>
        <p:txBody>
          <a:bodyPr anchor="ctr">
            <a:spAutoFit/>
          </a:bodyPr>
          <a:lstStyle/>
          <a:p>
            <a:r>
              <a:rPr lang="en-US" sz="2800">
                <a:solidFill>
                  <a:srgbClr val="FF0000"/>
                </a:solidFill>
              </a:rPr>
              <a:t>1</a:t>
            </a:r>
            <a:endParaRPr lang="en-US" sz="3600"/>
          </a:p>
        </p:txBody>
      </p:sp>
      <p:sp>
        <p:nvSpPr>
          <p:cNvPr id="28683" name="Text Box 11"/>
          <p:cNvSpPr txBox="1">
            <a:spLocks noChangeArrowheads="1"/>
          </p:cNvSpPr>
          <p:nvPr/>
        </p:nvSpPr>
        <p:spPr bwMode="auto">
          <a:xfrm>
            <a:off x="2286000" y="4800600"/>
            <a:ext cx="401638" cy="519113"/>
          </a:xfrm>
          <a:prstGeom prst="rect">
            <a:avLst/>
          </a:prstGeom>
          <a:noFill/>
          <a:ln w="9525">
            <a:noFill/>
            <a:miter lim="800000"/>
            <a:headEnd/>
            <a:tailEnd/>
          </a:ln>
          <a:effectLst/>
        </p:spPr>
        <p:txBody>
          <a:bodyPr anchor="ctr">
            <a:spAutoFit/>
          </a:bodyPr>
          <a:lstStyle/>
          <a:p>
            <a:r>
              <a:rPr lang="en-US" sz="2800"/>
              <a:t>1</a:t>
            </a:r>
            <a:endParaRPr lang="en-US" sz="3600"/>
          </a:p>
        </p:txBody>
      </p:sp>
      <p:sp>
        <p:nvSpPr>
          <p:cNvPr id="13" name="Text Box 122"/>
          <p:cNvSpPr txBox="1">
            <a:spLocks noChangeArrowheads="1"/>
          </p:cNvSpPr>
          <p:nvPr/>
        </p:nvSpPr>
        <p:spPr bwMode="auto">
          <a:xfrm>
            <a:off x="4012902" y="3917020"/>
            <a:ext cx="458330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Processes: </a:t>
            </a:r>
            <a:r>
              <a:rPr lang="en-US" sz="2800" dirty="0" smtClean="0">
                <a:solidFill>
                  <a:srgbClr val="FF0000"/>
                </a:solidFill>
                <a:latin typeface="Arial" pitchFamily="34" charset="0"/>
                <a:cs typeface="Arial" pitchFamily="34" charset="0"/>
              </a:rPr>
              <a:t>red</a:t>
            </a:r>
            <a:r>
              <a:rPr lang="en-US" sz="2800" dirty="0" smtClean="0">
                <a:latin typeface="Arial" pitchFamily="34" charset="0"/>
                <a:cs typeface="Arial" pitchFamily="34" charset="0"/>
              </a:rPr>
              <a:t>, </a:t>
            </a:r>
            <a:r>
              <a:rPr lang="en-US" sz="2800" dirty="0" smtClean="0">
                <a:solidFill>
                  <a:schemeClr val="accent1"/>
                </a:solidFill>
                <a:latin typeface="Arial" pitchFamily="34" charset="0"/>
                <a:cs typeface="Arial" pitchFamily="34" charset="0"/>
              </a:rPr>
              <a:t>green</a:t>
            </a:r>
            <a:r>
              <a:rPr lang="en-US" sz="2800" dirty="0" smtClean="0">
                <a:latin typeface="Arial" pitchFamily="34" charset="0"/>
                <a:cs typeface="Arial" pitchFamily="34" charset="0"/>
              </a:rPr>
              <a:t>, blue</a:t>
            </a:r>
            <a:endParaRPr lang="en-US" sz="2800" dirty="0" smtClean="0">
              <a:solidFill>
                <a:schemeClr val="tx1"/>
              </a:solidFill>
              <a:latin typeface="Arial" pitchFamily="34" charset="0"/>
              <a:cs typeface="Arial" pitchFamily="34" charset="0"/>
            </a:endParaRPr>
          </a:p>
        </p:txBody>
      </p:sp>
      <p:sp>
        <p:nvSpPr>
          <p:cNvPr id="14" name="Text Box 122"/>
          <p:cNvSpPr txBox="1">
            <a:spLocks noChangeArrowheads="1"/>
          </p:cNvSpPr>
          <p:nvPr/>
        </p:nvSpPr>
        <p:spPr bwMode="auto">
          <a:xfrm>
            <a:off x="3616871" y="5506658"/>
            <a:ext cx="500649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Independently assigned </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 or </a:t>
            </a:r>
            <a:r>
              <a:rPr lang="en-US" sz="2800" dirty="0" smtClean="0">
                <a:solidFill>
                  <a:schemeClr val="tx1"/>
                </a:solidFill>
                <a:latin typeface="Arial" pitchFamily="34" charset="0"/>
                <a:cs typeface="Arial" pitchFamily="34" charset="0"/>
              </a:rPr>
              <a:t>1</a:t>
            </a:r>
          </a:p>
        </p:txBody>
      </p:sp>
      <p:sp>
        <p:nvSpPr>
          <p:cNvPr id="15" name="Text Box 122"/>
          <p:cNvSpPr txBox="1">
            <a:spLocks noChangeArrowheads="1"/>
          </p:cNvSpPr>
          <p:nvPr/>
        </p:nvSpPr>
        <p:spPr bwMode="auto">
          <a:xfrm>
            <a:off x="4614029" y="2327383"/>
            <a:ext cx="398218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possible initial states</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36319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dirty="0" smtClean="0"/>
              <a:t>Output Complex for Binary Consensus</a:t>
            </a:r>
            <a:endParaRPr lang="en-US" dirty="0"/>
          </a:p>
        </p:txBody>
      </p:sp>
      <p:sp>
        <p:nvSpPr>
          <p:cNvPr id="18" name="Date Placeholder 4"/>
          <p:cNvSpPr>
            <a:spLocks noGrp="1"/>
          </p:cNvSpPr>
          <p:nvPr>
            <p:ph type="dt" sz="half" idx="10"/>
          </p:nvPr>
        </p:nvSpPr>
        <p:spPr/>
        <p:txBody>
          <a:bodyPr/>
          <a:lstStyle/>
          <a:p>
            <a:fld id="{282C9B0D-0752-49BF-988A-8E989C4F3707}" type="datetime5">
              <a:rPr lang="en-US"/>
              <a:pPr/>
              <a:t>9-Feb-16</a:t>
            </a:fld>
            <a:endParaRPr lang="en-US"/>
          </a:p>
        </p:txBody>
      </p:sp>
      <p:sp>
        <p:nvSpPr>
          <p:cNvPr id="19" name="Slide Number Placeholder 6"/>
          <p:cNvSpPr>
            <a:spLocks noGrp="1"/>
          </p:cNvSpPr>
          <p:nvPr>
            <p:ph type="sldNum" sz="quarter" idx="12"/>
          </p:nvPr>
        </p:nvSpPr>
        <p:spPr/>
        <p:txBody>
          <a:bodyPr/>
          <a:lstStyle/>
          <a:p>
            <a:fld id="{056377A5-EF0C-4C3E-BDE7-AF385D5DB8AF}" type="slidenum">
              <a:rPr lang="en-US"/>
              <a:pPr/>
              <a:t>52</a:t>
            </a:fld>
            <a:endParaRPr lang="en-US"/>
          </a:p>
        </p:txBody>
      </p:sp>
      <p:grpSp>
        <p:nvGrpSpPr>
          <p:cNvPr id="102447" name="Group 47"/>
          <p:cNvGrpSpPr>
            <a:grpSpLocks/>
          </p:cNvGrpSpPr>
          <p:nvPr/>
        </p:nvGrpSpPr>
        <p:grpSpPr bwMode="auto">
          <a:xfrm>
            <a:off x="711200" y="2101850"/>
            <a:ext cx="3771900" cy="3579813"/>
            <a:chOff x="448" y="1324"/>
            <a:chExt cx="2376" cy="2255"/>
          </a:xfrm>
        </p:grpSpPr>
        <p:sp>
          <p:nvSpPr>
            <p:cNvPr id="102438" name="Freeform 38"/>
            <p:cNvSpPr>
              <a:spLocks/>
            </p:cNvSpPr>
            <p:nvPr/>
          </p:nvSpPr>
          <p:spPr bwMode="auto">
            <a:xfrm>
              <a:off x="1786" y="1324"/>
              <a:ext cx="1035" cy="1814"/>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02423" name="Freeform 23"/>
            <p:cNvSpPr>
              <a:spLocks/>
            </p:cNvSpPr>
            <p:nvPr/>
          </p:nvSpPr>
          <p:spPr bwMode="auto">
            <a:xfrm>
              <a:off x="455" y="1331"/>
              <a:ext cx="1338" cy="1648"/>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02412" name="Freeform 12"/>
            <p:cNvSpPr>
              <a:spLocks/>
            </p:cNvSpPr>
            <p:nvPr/>
          </p:nvSpPr>
          <p:spPr bwMode="auto">
            <a:xfrm>
              <a:off x="448" y="1334"/>
              <a:ext cx="2369" cy="342"/>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02431" name="Freeform 31"/>
            <p:cNvSpPr>
              <a:spLocks/>
            </p:cNvSpPr>
            <p:nvPr/>
          </p:nvSpPr>
          <p:spPr bwMode="auto">
            <a:xfrm>
              <a:off x="1144" y="2559"/>
              <a:ext cx="1345" cy="4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02439" name="Text Box 39"/>
            <p:cNvSpPr txBox="1">
              <a:spLocks noChangeArrowheads="1"/>
            </p:cNvSpPr>
            <p:nvPr/>
          </p:nvSpPr>
          <p:spPr bwMode="auto">
            <a:xfrm>
              <a:off x="2254" y="1704"/>
              <a:ext cx="253" cy="327"/>
            </a:xfrm>
            <a:prstGeom prst="rect">
              <a:avLst/>
            </a:prstGeom>
            <a:noFill/>
            <a:ln w="9525">
              <a:noFill/>
              <a:miter lim="800000"/>
              <a:headEnd/>
              <a:tailEnd/>
            </a:ln>
            <a:effectLst/>
          </p:spPr>
          <p:txBody>
            <a:bodyPr anchor="ctr">
              <a:spAutoFit/>
            </a:bodyPr>
            <a:lstStyle/>
            <a:p>
              <a:r>
                <a:rPr lang="en-US" sz="2800"/>
                <a:t>0</a:t>
              </a:r>
              <a:endParaRPr lang="en-US" sz="3600"/>
            </a:p>
          </p:txBody>
        </p:sp>
        <p:sp>
          <p:nvSpPr>
            <p:cNvPr id="102440" name="Text Box 40"/>
            <p:cNvSpPr txBox="1">
              <a:spLocks noChangeArrowheads="1"/>
            </p:cNvSpPr>
            <p:nvPr/>
          </p:nvSpPr>
          <p:spPr bwMode="auto">
            <a:xfrm>
              <a:off x="615" y="1802"/>
              <a:ext cx="253" cy="327"/>
            </a:xfrm>
            <a:prstGeom prst="rect">
              <a:avLst/>
            </a:prstGeom>
            <a:noFill/>
            <a:ln w="9525">
              <a:noFill/>
              <a:miter lim="800000"/>
              <a:headEnd/>
              <a:tailEnd/>
            </a:ln>
            <a:effectLst/>
          </p:spPr>
          <p:txBody>
            <a:bodyPr anchor="ctr">
              <a:spAutoFit/>
            </a:bodyPr>
            <a:lstStyle/>
            <a:p>
              <a:r>
                <a:rPr lang="en-US" sz="2800">
                  <a:solidFill>
                    <a:srgbClr val="FF0000"/>
                  </a:solidFill>
                </a:rPr>
                <a:t>0</a:t>
              </a:r>
              <a:endParaRPr lang="en-US" sz="3600">
                <a:solidFill>
                  <a:srgbClr val="FF0000"/>
                </a:solidFill>
              </a:endParaRPr>
            </a:p>
          </p:txBody>
        </p:sp>
        <p:sp>
          <p:nvSpPr>
            <p:cNvPr id="102441" name="Text Box 41"/>
            <p:cNvSpPr txBox="1">
              <a:spLocks noChangeArrowheads="1"/>
            </p:cNvSpPr>
            <p:nvPr/>
          </p:nvSpPr>
          <p:spPr bwMode="auto">
            <a:xfrm flipV="1">
              <a:off x="1312" y="2288"/>
              <a:ext cx="253" cy="327"/>
            </a:xfrm>
            <a:prstGeom prst="rect">
              <a:avLst/>
            </a:prstGeom>
            <a:noFill/>
            <a:ln w="9525">
              <a:noFill/>
              <a:miter lim="800000"/>
              <a:headEnd/>
              <a:tailEnd/>
            </a:ln>
            <a:effectLst/>
          </p:spPr>
          <p:txBody>
            <a:bodyPr anchor="ctr">
              <a:spAutoFit/>
            </a:bodyPr>
            <a:lstStyle/>
            <a:p>
              <a:r>
                <a:rPr lang="en-US" sz="2800">
                  <a:solidFill>
                    <a:schemeClr val="accent1"/>
                  </a:solidFill>
                </a:rPr>
                <a:t>0</a:t>
              </a:r>
              <a:endParaRPr lang="en-US" sz="3600">
                <a:solidFill>
                  <a:schemeClr val="accent1"/>
                </a:solidFill>
              </a:endParaRPr>
            </a:p>
          </p:txBody>
        </p:sp>
        <p:sp>
          <p:nvSpPr>
            <p:cNvPr id="102442" name="Text Box 42"/>
            <p:cNvSpPr txBox="1">
              <a:spLocks noChangeArrowheads="1"/>
            </p:cNvSpPr>
            <p:nvPr/>
          </p:nvSpPr>
          <p:spPr bwMode="auto">
            <a:xfrm>
              <a:off x="2480" y="2787"/>
              <a:ext cx="253" cy="327"/>
            </a:xfrm>
            <a:prstGeom prst="rect">
              <a:avLst/>
            </a:prstGeom>
            <a:noFill/>
            <a:ln w="9525">
              <a:noFill/>
              <a:miter lim="800000"/>
              <a:headEnd/>
              <a:tailEnd/>
            </a:ln>
            <a:effectLst/>
          </p:spPr>
          <p:txBody>
            <a:bodyPr anchor="ctr">
              <a:spAutoFit/>
            </a:bodyPr>
            <a:lstStyle/>
            <a:p>
              <a:r>
                <a:rPr lang="en-US" sz="2800">
                  <a:solidFill>
                    <a:srgbClr val="FF0000"/>
                  </a:solidFill>
                </a:rPr>
                <a:t>1</a:t>
              </a:r>
              <a:endParaRPr lang="en-US" sz="3600"/>
            </a:p>
          </p:txBody>
        </p:sp>
        <p:sp>
          <p:nvSpPr>
            <p:cNvPr id="102443" name="Text Box 43"/>
            <p:cNvSpPr txBox="1">
              <a:spLocks noChangeArrowheads="1"/>
            </p:cNvSpPr>
            <p:nvPr/>
          </p:nvSpPr>
          <p:spPr bwMode="auto">
            <a:xfrm>
              <a:off x="895" y="2879"/>
              <a:ext cx="253" cy="327"/>
            </a:xfrm>
            <a:prstGeom prst="rect">
              <a:avLst/>
            </a:prstGeom>
            <a:noFill/>
            <a:ln w="9525">
              <a:noFill/>
              <a:miter lim="800000"/>
              <a:headEnd/>
              <a:tailEnd/>
            </a:ln>
            <a:effectLst/>
          </p:spPr>
          <p:txBody>
            <a:bodyPr anchor="ctr">
              <a:spAutoFit/>
            </a:bodyPr>
            <a:lstStyle/>
            <a:p>
              <a:r>
                <a:rPr lang="en-US" sz="2800"/>
                <a:t>1</a:t>
              </a:r>
              <a:endParaRPr lang="en-US" sz="3600"/>
            </a:p>
          </p:txBody>
        </p:sp>
        <p:sp>
          <p:nvSpPr>
            <p:cNvPr id="102444" name="Text Box 44"/>
            <p:cNvSpPr txBox="1">
              <a:spLocks noChangeArrowheads="1"/>
            </p:cNvSpPr>
            <p:nvPr/>
          </p:nvSpPr>
          <p:spPr bwMode="auto">
            <a:xfrm rot="10800000" flipV="1">
              <a:off x="1829" y="2289"/>
              <a:ext cx="253" cy="327"/>
            </a:xfrm>
            <a:prstGeom prst="rect">
              <a:avLst/>
            </a:prstGeom>
            <a:noFill/>
            <a:ln w="9525">
              <a:noFill/>
              <a:miter lim="800000"/>
              <a:headEnd/>
              <a:tailEnd/>
            </a:ln>
            <a:effectLst/>
          </p:spPr>
          <p:txBody>
            <a:bodyPr anchor="ctr">
              <a:spAutoFit/>
            </a:bodyPr>
            <a:lstStyle/>
            <a:p>
              <a:r>
                <a:rPr lang="en-US" sz="2800">
                  <a:solidFill>
                    <a:schemeClr val="accent1"/>
                  </a:solidFill>
                </a:rPr>
                <a:t>1</a:t>
              </a:r>
              <a:endParaRPr lang="en-US" sz="3600">
                <a:solidFill>
                  <a:schemeClr val="accent1"/>
                </a:solidFill>
              </a:endParaRPr>
            </a:p>
          </p:txBody>
        </p:sp>
        <p:sp>
          <p:nvSpPr>
            <p:cNvPr id="102446" name="Freeform 46"/>
            <p:cNvSpPr>
              <a:spLocks/>
            </p:cNvSpPr>
            <p:nvPr/>
          </p:nvSpPr>
          <p:spPr bwMode="auto">
            <a:xfrm flipH="1" flipV="1">
              <a:off x="869" y="1871"/>
              <a:ext cx="1345" cy="4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02411" name="Freeform 11"/>
            <p:cNvSpPr>
              <a:spLocks/>
            </p:cNvSpPr>
            <p:nvPr/>
          </p:nvSpPr>
          <p:spPr bwMode="auto">
            <a:xfrm>
              <a:off x="455" y="1438"/>
              <a:ext cx="869" cy="2141"/>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02410" name="Freeform 10"/>
            <p:cNvSpPr>
              <a:spLocks/>
            </p:cNvSpPr>
            <p:nvPr/>
          </p:nvSpPr>
          <p:spPr bwMode="auto">
            <a:xfrm>
              <a:off x="1303" y="1510"/>
              <a:ext cx="1521" cy="2058"/>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grpSp>
      <p:sp>
        <p:nvSpPr>
          <p:cNvPr id="21" name="Text Box 122"/>
          <p:cNvSpPr txBox="1">
            <a:spLocks noChangeArrowheads="1"/>
          </p:cNvSpPr>
          <p:nvPr/>
        </p:nvSpPr>
        <p:spPr bwMode="auto">
          <a:xfrm>
            <a:off x="4153616" y="3917020"/>
            <a:ext cx="434285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Output values all </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 or all </a:t>
            </a:r>
            <a:r>
              <a:rPr lang="en-US" sz="2800" dirty="0" smtClean="0">
                <a:solidFill>
                  <a:schemeClr val="tx1"/>
                </a:solidFill>
                <a:latin typeface="Arial" pitchFamily="34" charset="0"/>
                <a:cs typeface="Arial" pitchFamily="34" charset="0"/>
              </a:rPr>
              <a:t>1</a:t>
            </a:r>
          </a:p>
        </p:txBody>
      </p:sp>
      <p:sp>
        <p:nvSpPr>
          <p:cNvPr id="22" name="Text Box 122"/>
          <p:cNvSpPr txBox="1">
            <a:spLocks noChangeArrowheads="1"/>
          </p:cNvSpPr>
          <p:nvPr/>
        </p:nvSpPr>
        <p:spPr bwMode="auto">
          <a:xfrm>
            <a:off x="3732604" y="5506658"/>
            <a:ext cx="476386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Two disconnected simplexes</a:t>
            </a:r>
            <a:endParaRPr lang="en-US" sz="2800" dirty="0" smtClean="0">
              <a:solidFill>
                <a:schemeClr val="tx1"/>
              </a:solidFill>
              <a:latin typeface="Arial" pitchFamily="34" charset="0"/>
              <a:cs typeface="Arial" pitchFamily="34" charset="0"/>
            </a:endParaRPr>
          </a:p>
        </p:txBody>
      </p:sp>
      <p:sp>
        <p:nvSpPr>
          <p:cNvPr id="23" name="Text Box 122"/>
          <p:cNvSpPr txBox="1">
            <a:spLocks noChangeArrowheads="1"/>
          </p:cNvSpPr>
          <p:nvPr/>
        </p:nvSpPr>
        <p:spPr bwMode="auto">
          <a:xfrm>
            <a:off x="4674592" y="2327383"/>
            <a:ext cx="382188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possible final states</a:t>
            </a: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46909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Date Placeholder 2"/>
          <p:cNvSpPr>
            <a:spLocks noGrp="1"/>
          </p:cNvSpPr>
          <p:nvPr>
            <p:ph type="dt" sz="half" idx="10"/>
          </p:nvPr>
        </p:nvSpPr>
        <p:spPr/>
        <p:txBody>
          <a:bodyPr/>
          <a:lstStyle/>
          <a:p>
            <a:fld id="{789605D9-2233-40D7-87C4-FEE09BD02C12}" type="datetime5">
              <a:rPr lang="en-US"/>
              <a:pPr/>
              <a:t>9-Feb-16</a:t>
            </a:fld>
            <a:endParaRPr lang="en-US"/>
          </a:p>
        </p:txBody>
      </p:sp>
      <p:sp>
        <p:nvSpPr>
          <p:cNvPr id="24" name="Slide Number Placeholder 4"/>
          <p:cNvSpPr>
            <a:spLocks noGrp="1"/>
          </p:cNvSpPr>
          <p:nvPr>
            <p:ph type="sldNum" sz="quarter" idx="12"/>
          </p:nvPr>
        </p:nvSpPr>
        <p:spPr/>
        <p:txBody>
          <a:bodyPr/>
          <a:lstStyle/>
          <a:p>
            <a:fld id="{0285E05F-83E5-4CD6-8F79-884AFBA87D20}" type="slidenum">
              <a:rPr lang="en-US"/>
              <a:pPr/>
              <a:t>53</a:t>
            </a:fld>
            <a:endParaRPr lang="en-US"/>
          </a:p>
        </p:txBody>
      </p:sp>
      <p:sp>
        <p:nvSpPr>
          <p:cNvPr id="171014" name="Rectangle 6"/>
          <p:cNvSpPr>
            <a:spLocks noGrp="1" noChangeArrowheads="1"/>
          </p:cNvSpPr>
          <p:nvPr>
            <p:ph type="title"/>
          </p:nvPr>
        </p:nvSpPr>
        <p:spPr/>
        <p:txBody>
          <a:bodyPr/>
          <a:lstStyle/>
          <a:p>
            <a:r>
              <a:rPr lang="en-US" dirty="0" smtClean="0"/>
              <a:t>Carrier Map for Consensus</a:t>
            </a:r>
            <a:endParaRPr lang="en-US" dirty="0"/>
          </a:p>
        </p:txBody>
      </p:sp>
      <p:sp>
        <p:nvSpPr>
          <p:cNvPr id="171030" name="Freeform 22"/>
          <p:cNvSpPr>
            <a:spLocks/>
          </p:cNvSpPr>
          <p:nvPr/>
        </p:nvSpPr>
        <p:spPr bwMode="auto">
          <a:xfrm>
            <a:off x="6858000" y="2201863"/>
            <a:ext cx="1643063" cy="2879725"/>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31" name="Freeform 23"/>
          <p:cNvSpPr>
            <a:spLocks/>
          </p:cNvSpPr>
          <p:nvPr/>
        </p:nvSpPr>
        <p:spPr bwMode="auto">
          <a:xfrm>
            <a:off x="4745038" y="2212975"/>
            <a:ext cx="2124075" cy="2616200"/>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32" name="Freeform 24"/>
          <p:cNvSpPr>
            <a:spLocks/>
          </p:cNvSpPr>
          <p:nvPr/>
        </p:nvSpPr>
        <p:spPr bwMode="auto">
          <a:xfrm>
            <a:off x="4733925" y="2217738"/>
            <a:ext cx="3760788" cy="542925"/>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33" name="Freeform 25"/>
          <p:cNvSpPr>
            <a:spLocks/>
          </p:cNvSpPr>
          <p:nvPr/>
        </p:nvSpPr>
        <p:spPr bwMode="auto">
          <a:xfrm>
            <a:off x="5838825" y="4162425"/>
            <a:ext cx="2135188" cy="665162"/>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40" name="Freeform 32"/>
          <p:cNvSpPr>
            <a:spLocks/>
          </p:cNvSpPr>
          <p:nvPr/>
        </p:nvSpPr>
        <p:spPr bwMode="auto">
          <a:xfrm flipH="1" flipV="1">
            <a:off x="5402263" y="3070225"/>
            <a:ext cx="2135188" cy="665162"/>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41" name="Freeform 33"/>
          <p:cNvSpPr>
            <a:spLocks/>
          </p:cNvSpPr>
          <p:nvPr/>
        </p:nvSpPr>
        <p:spPr bwMode="auto">
          <a:xfrm>
            <a:off x="4745038" y="2382838"/>
            <a:ext cx="1379538" cy="3398837"/>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42" name="Freeform 34"/>
          <p:cNvSpPr>
            <a:spLocks/>
          </p:cNvSpPr>
          <p:nvPr/>
        </p:nvSpPr>
        <p:spPr bwMode="auto">
          <a:xfrm>
            <a:off x="6091238" y="2497138"/>
            <a:ext cx="2414588" cy="3267075"/>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pic>
        <p:nvPicPr>
          <p:cNvPr id="171048" name="Picture 40"/>
          <p:cNvPicPr>
            <a:picLocks noChangeAspect="1" noChangeArrowheads="1"/>
          </p:cNvPicPr>
          <p:nvPr/>
        </p:nvPicPr>
        <p:blipFill>
          <a:blip r:embed="rId3" cstate="print"/>
          <a:srcRect/>
          <a:stretch>
            <a:fillRect/>
          </a:stretch>
        </p:blipFill>
        <p:spPr bwMode="auto">
          <a:xfrm>
            <a:off x="609600" y="2057400"/>
            <a:ext cx="4010025" cy="3733800"/>
          </a:xfrm>
          <a:prstGeom prst="rect">
            <a:avLst/>
          </a:prstGeom>
          <a:noFill/>
          <a:ln w="9525">
            <a:noFill/>
            <a:miter lim="800000"/>
            <a:headEnd/>
            <a:tailEnd/>
          </a:ln>
          <a:effectLst/>
        </p:spPr>
      </p:pic>
      <p:sp>
        <p:nvSpPr>
          <p:cNvPr id="25" name="Freeform 24"/>
          <p:cNvSpPr/>
          <p:nvPr/>
        </p:nvSpPr>
        <p:spPr bwMode="auto">
          <a:xfrm>
            <a:off x="2525917" y="2426329"/>
            <a:ext cx="977774" cy="1530035"/>
          </a:xfrm>
          <a:custGeom>
            <a:avLst/>
            <a:gdLst>
              <a:gd name="connsiteX0" fmla="*/ 0 w 977774"/>
              <a:gd name="connsiteY0" fmla="*/ 0 h 1530035"/>
              <a:gd name="connsiteX1" fmla="*/ 769544 w 977774"/>
              <a:gd name="connsiteY1" fmla="*/ 1530035 h 1530035"/>
              <a:gd name="connsiteX2" fmla="*/ 977774 w 977774"/>
              <a:gd name="connsiteY2" fmla="*/ 1050202 h 1530035"/>
              <a:gd name="connsiteX3" fmla="*/ 63374 w 977774"/>
              <a:gd name="connsiteY3" fmla="*/ 63374 h 1530035"/>
            </a:gdLst>
            <a:ahLst/>
            <a:cxnLst>
              <a:cxn ang="0">
                <a:pos x="connsiteX0" y="connsiteY0"/>
              </a:cxn>
              <a:cxn ang="0">
                <a:pos x="connsiteX1" y="connsiteY1"/>
              </a:cxn>
              <a:cxn ang="0">
                <a:pos x="connsiteX2" y="connsiteY2"/>
              </a:cxn>
              <a:cxn ang="0">
                <a:pos x="connsiteX3" y="connsiteY3"/>
              </a:cxn>
            </a:cxnLst>
            <a:rect l="l" t="t" r="r" b="b"/>
            <a:pathLst>
              <a:path w="977774" h="1530035">
                <a:moveTo>
                  <a:pt x="0" y="0"/>
                </a:moveTo>
                <a:lnTo>
                  <a:pt x="769544" y="1530035"/>
                </a:lnTo>
                <a:lnTo>
                  <a:pt x="977774" y="1050202"/>
                </a:lnTo>
                <a:lnTo>
                  <a:pt x="63374" y="63374"/>
                </a:lnTo>
              </a:path>
            </a:pathLst>
          </a:custGeom>
          <a:solidFill>
            <a:srgbClr val="FF0000"/>
          </a:solidFill>
          <a:ln w="9525"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6" name="Text Box 122"/>
          <p:cNvSpPr txBox="1">
            <a:spLocks noChangeArrowheads="1"/>
          </p:cNvSpPr>
          <p:nvPr/>
        </p:nvSpPr>
        <p:spPr bwMode="auto">
          <a:xfrm>
            <a:off x="2284325" y="4152411"/>
            <a:ext cx="194316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 inputs</a:t>
            </a:r>
            <a:endParaRPr lang="en-US" sz="2800" dirty="0" smtClean="0">
              <a:solidFill>
                <a:schemeClr val="tx1"/>
              </a:solidFill>
              <a:latin typeface="Arial" pitchFamily="34" charset="0"/>
              <a:cs typeface="Arial" pitchFamily="34" charset="0"/>
            </a:endParaRPr>
          </a:p>
        </p:txBody>
      </p:sp>
      <p:sp>
        <p:nvSpPr>
          <p:cNvPr id="16" name="Text Box 122"/>
          <p:cNvSpPr txBox="1">
            <a:spLocks noChangeArrowheads="1"/>
          </p:cNvSpPr>
          <p:nvPr/>
        </p:nvSpPr>
        <p:spPr bwMode="auto">
          <a:xfrm>
            <a:off x="6763118" y="3327037"/>
            <a:ext cx="216277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 outputs</a:t>
            </a:r>
            <a:endParaRPr lang="en-US" sz="2800" dirty="0" smtClean="0">
              <a:solidFill>
                <a:schemeClr val="tx1"/>
              </a:solidFill>
              <a:latin typeface="Arial" pitchFamily="34" charset="0"/>
              <a:cs typeface="Arial" pitchFamily="34" charset="0"/>
            </a:endParaRPr>
          </a:p>
        </p:txBody>
      </p:sp>
      <p:sp>
        <p:nvSpPr>
          <p:cNvPr id="17" name="Right Arrow 16"/>
          <p:cNvSpPr/>
          <p:nvPr/>
        </p:nvSpPr>
        <p:spPr bwMode="auto">
          <a:xfrm>
            <a:off x="4300396" y="3114392"/>
            <a:ext cx="733331" cy="1023042"/>
          </a:xfrm>
          <a:prstGeom prst="rightArrow">
            <a:avLst/>
          </a:prstGeom>
          <a:solidFill>
            <a:srgbClr val="FF0000"/>
          </a:solidFill>
          <a:ln w="9525"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Tree>
    <p:extLst>
      <p:ext uri="{BB962C8B-B14F-4D97-AF65-F5344CB8AC3E}">
        <p14:creationId xmlns:p14="http://schemas.microsoft.com/office/powerpoint/2010/main" val="147334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linds(horizontal)">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linds(horizontal)">
                                      <p:cBhvr>
                                        <p:cTn id="15" dur="500"/>
                                        <p:tgtEl>
                                          <p:spTgt spid="17"/>
                                        </p:tgtEl>
                                      </p:cBhvr>
                                    </p:animEffect>
                                  </p:childTnLst>
                                </p:cTn>
                              </p:par>
                              <p:par>
                                <p:cTn id="16" presetID="1" presetClass="emph" presetSubtype="2" fill="hold" nodeType="withEffect">
                                  <p:stCondLst>
                                    <p:cond delay="0"/>
                                  </p:stCondLst>
                                  <p:childTnLst>
                                    <p:animClr clrSpc="rgb" dir="cw">
                                      <p:cBhvr>
                                        <p:cTn id="17" dur="2000" fill="hold"/>
                                        <p:tgtEl>
                                          <p:spTgt spid="171040"/>
                                        </p:tgtEl>
                                        <p:attrNameLst>
                                          <p:attrName>fillcolor</p:attrName>
                                        </p:attrNameLst>
                                      </p:cBhvr>
                                      <p:to>
                                        <a:srgbClr val="FF0000"/>
                                      </p:to>
                                    </p:animClr>
                                    <p:set>
                                      <p:cBhvr>
                                        <p:cTn id="18" dur="2000" fill="hold"/>
                                        <p:tgtEl>
                                          <p:spTgt spid="171040"/>
                                        </p:tgtEl>
                                        <p:attrNameLst>
                                          <p:attrName>fill.type</p:attrName>
                                        </p:attrNameLst>
                                      </p:cBhvr>
                                      <p:to>
                                        <p:strVal val="solid"/>
                                      </p:to>
                                    </p:set>
                                    <p:set>
                                      <p:cBhvr>
                                        <p:cTn id="19" dur="2000" fill="hold"/>
                                        <p:tgtEl>
                                          <p:spTgt spid="171040"/>
                                        </p:tgtEl>
                                        <p:attrNameLst>
                                          <p:attrName>fill.on</p:attrName>
                                        </p:attrNameLst>
                                      </p:cBhvr>
                                      <p:to>
                                        <p:strVal val="true"/>
                                      </p:to>
                                    </p:set>
                                  </p:childTnLst>
                                </p:cTn>
                              </p:par>
                              <p:par>
                                <p:cTn id="20" presetID="3" presetClass="entr" presetSubtype="1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6" grpId="0" animBg="1"/>
      <p:bldP spid="1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Date Placeholder 2"/>
          <p:cNvSpPr>
            <a:spLocks noGrp="1"/>
          </p:cNvSpPr>
          <p:nvPr>
            <p:ph type="dt" sz="half" idx="10"/>
          </p:nvPr>
        </p:nvSpPr>
        <p:spPr/>
        <p:txBody>
          <a:bodyPr/>
          <a:lstStyle/>
          <a:p>
            <a:fld id="{789605D9-2233-40D7-87C4-FEE09BD02C12}" type="datetime5">
              <a:rPr lang="en-US"/>
              <a:pPr/>
              <a:t>9-Feb-16</a:t>
            </a:fld>
            <a:endParaRPr lang="en-US"/>
          </a:p>
        </p:txBody>
      </p:sp>
      <p:sp>
        <p:nvSpPr>
          <p:cNvPr id="24" name="Slide Number Placeholder 4"/>
          <p:cNvSpPr>
            <a:spLocks noGrp="1"/>
          </p:cNvSpPr>
          <p:nvPr>
            <p:ph type="sldNum" sz="quarter" idx="12"/>
          </p:nvPr>
        </p:nvSpPr>
        <p:spPr/>
        <p:txBody>
          <a:bodyPr/>
          <a:lstStyle/>
          <a:p>
            <a:fld id="{0285E05F-83E5-4CD6-8F79-884AFBA87D20}" type="slidenum">
              <a:rPr lang="en-US"/>
              <a:pPr/>
              <a:t>54</a:t>
            </a:fld>
            <a:endParaRPr lang="en-US"/>
          </a:p>
        </p:txBody>
      </p:sp>
      <p:sp>
        <p:nvSpPr>
          <p:cNvPr id="171014" name="Rectangle 6"/>
          <p:cNvSpPr>
            <a:spLocks noGrp="1" noChangeArrowheads="1"/>
          </p:cNvSpPr>
          <p:nvPr>
            <p:ph type="title"/>
          </p:nvPr>
        </p:nvSpPr>
        <p:spPr/>
        <p:txBody>
          <a:bodyPr/>
          <a:lstStyle/>
          <a:p>
            <a:r>
              <a:rPr lang="en-US" dirty="0" smtClean="0"/>
              <a:t>Carrier Map for Consensus</a:t>
            </a:r>
            <a:endParaRPr lang="en-US" dirty="0"/>
          </a:p>
        </p:txBody>
      </p:sp>
      <p:sp>
        <p:nvSpPr>
          <p:cNvPr id="171030" name="Freeform 22"/>
          <p:cNvSpPr>
            <a:spLocks/>
          </p:cNvSpPr>
          <p:nvPr/>
        </p:nvSpPr>
        <p:spPr bwMode="auto">
          <a:xfrm>
            <a:off x="6858000" y="2201863"/>
            <a:ext cx="1643063" cy="2879725"/>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31" name="Freeform 23"/>
          <p:cNvSpPr>
            <a:spLocks/>
          </p:cNvSpPr>
          <p:nvPr/>
        </p:nvSpPr>
        <p:spPr bwMode="auto">
          <a:xfrm>
            <a:off x="4745038" y="2212975"/>
            <a:ext cx="2124075" cy="2616200"/>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32" name="Freeform 24"/>
          <p:cNvSpPr>
            <a:spLocks/>
          </p:cNvSpPr>
          <p:nvPr/>
        </p:nvSpPr>
        <p:spPr bwMode="auto">
          <a:xfrm>
            <a:off x="4733925" y="2217738"/>
            <a:ext cx="3760788" cy="542925"/>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33" name="Freeform 25"/>
          <p:cNvSpPr>
            <a:spLocks/>
          </p:cNvSpPr>
          <p:nvPr/>
        </p:nvSpPr>
        <p:spPr bwMode="auto">
          <a:xfrm>
            <a:off x="5838825" y="4162425"/>
            <a:ext cx="2135188" cy="665162"/>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40" name="Freeform 32"/>
          <p:cNvSpPr>
            <a:spLocks/>
          </p:cNvSpPr>
          <p:nvPr/>
        </p:nvSpPr>
        <p:spPr bwMode="auto">
          <a:xfrm flipH="1" flipV="1">
            <a:off x="5402263" y="3070225"/>
            <a:ext cx="2135188" cy="665162"/>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41" name="Freeform 33"/>
          <p:cNvSpPr>
            <a:spLocks/>
          </p:cNvSpPr>
          <p:nvPr/>
        </p:nvSpPr>
        <p:spPr bwMode="auto">
          <a:xfrm>
            <a:off x="4745038" y="2382838"/>
            <a:ext cx="1379538" cy="3398837"/>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1042" name="Freeform 34"/>
          <p:cNvSpPr>
            <a:spLocks/>
          </p:cNvSpPr>
          <p:nvPr/>
        </p:nvSpPr>
        <p:spPr bwMode="auto">
          <a:xfrm>
            <a:off x="6091238" y="2497138"/>
            <a:ext cx="2414588" cy="3267075"/>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pic>
        <p:nvPicPr>
          <p:cNvPr id="171048" name="Picture 40"/>
          <p:cNvPicPr>
            <a:picLocks noChangeAspect="1" noChangeArrowheads="1"/>
          </p:cNvPicPr>
          <p:nvPr/>
        </p:nvPicPr>
        <p:blipFill>
          <a:blip r:embed="rId3" cstate="print"/>
          <a:srcRect/>
          <a:stretch>
            <a:fillRect/>
          </a:stretch>
        </p:blipFill>
        <p:spPr bwMode="auto">
          <a:xfrm>
            <a:off x="609600" y="2057400"/>
            <a:ext cx="4010025" cy="3733800"/>
          </a:xfrm>
          <a:prstGeom prst="rect">
            <a:avLst/>
          </a:prstGeom>
          <a:noFill/>
          <a:ln w="9525">
            <a:noFill/>
            <a:miter lim="800000"/>
            <a:headEnd/>
            <a:tailEnd/>
          </a:ln>
          <a:effectLst/>
        </p:spPr>
      </p:pic>
      <p:sp>
        <p:nvSpPr>
          <p:cNvPr id="26" name="Text Box 122"/>
          <p:cNvSpPr txBox="1">
            <a:spLocks noChangeArrowheads="1"/>
          </p:cNvSpPr>
          <p:nvPr/>
        </p:nvSpPr>
        <p:spPr bwMode="auto">
          <a:xfrm>
            <a:off x="1388032" y="4749940"/>
            <a:ext cx="194316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inputs</a:t>
            </a:r>
            <a:endParaRPr lang="en-US" sz="2800" dirty="0" smtClean="0">
              <a:solidFill>
                <a:schemeClr val="tx1"/>
              </a:solidFill>
              <a:latin typeface="Arial" pitchFamily="34" charset="0"/>
              <a:cs typeface="Arial" pitchFamily="34" charset="0"/>
            </a:endParaRPr>
          </a:p>
        </p:txBody>
      </p:sp>
      <p:sp>
        <p:nvSpPr>
          <p:cNvPr id="16" name="Text Box 122"/>
          <p:cNvSpPr txBox="1">
            <a:spLocks noChangeArrowheads="1"/>
          </p:cNvSpPr>
          <p:nvPr/>
        </p:nvSpPr>
        <p:spPr bwMode="auto">
          <a:xfrm>
            <a:off x="5205922" y="4965715"/>
            <a:ext cx="216277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outputs</a:t>
            </a:r>
            <a:endParaRPr lang="en-US" sz="2800" dirty="0" smtClean="0">
              <a:solidFill>
                <a:schemeClr val="tx1"/>
              </a:solidFill>
              <a:latin typeface="Arial" pitchFamily="34" charset="0"/>
              <a:cs typeface="Arial" pitchFamily="34" charset="0"/>
            </a:endParaRPr>
          </a:p>
        </p:txBody>
      </p:sp>
      <p:sp>
        <p:nvSpPr>
          <p:cNvPr id="17" name="Freeform 16"/>
          <p:cNvSpPr/>
          <p:nvPr/>
        </p:nvSpPr>
        <p:spPr bwMode="auto">
          <a:xfrm>
            <a:off x="1439503" y="3684761"/>
            <a:ext cx="1104522" cy="1149791"/>
          </a:xfrm>
          <a:custGeom>
            <a:avLst/>
            <a:gdLst>
              <a:gd name="connsiteX0" fmla="*/ 0 w 1104522"/>
              <a:gd name="connsiteY0" fmla="*/ 172016 h 1149791"/>
              <a:gd name="connsiteX1" fmla="*/ 1104522 w 1104522"/>
              <a:gd name="connsiteY1" fmla="*/ 1149791 h 1149791"/>
              <a:gd name="connsiteX2" fmla="*/ 823865 w 1104522"/>
              <a:gd name="connsiteY2" fmla="*/ 0 h 1149791"/>
              <a:gd name="connsiteX3" fmla="*/ 0 w 1104522"/>
              <a:gd name="connsiteY3" fmla="*/ 172016 h 1149791"/>
            </a:gdLst>
            <a:ahLst/>
            <a:cxnLst>
              <a:cxn ang="0">
                <a:pos x="connsiteX0" y="connsiteY0"/>
              </a:cxn>
              <a:cxn ang="0">
                <a:pos x="connsiteX1" y="connsiteY1"/>
              </a:cxn>
              <a:cxn ang="0">
                <a:pos x="connsiteX2" y="connsiteY2"/>
              </a:cxn>
              <a:cxn ang="0">
                <a:pos x="connsiteX3" y="connsiteY3"/>
              </a:cxn>
            </a:cxnLst>
            <a:rect l="l" t="t" r="r" b="b"/>
            <a:pathLst>
              <a:path w="1104522" h="1149791">
                <a:moveTo>
                  <a:pt x="0" y="172016"/>
                </a:moveTo>
                <a:lnTo>
                  <a:pt x="1104522" y="1149791"/>
                </a:lnTo>
                <a:lnTo>
                  <a:pt x="823865" y="0"/>
                </a:lnTo>
                <a:lnTo>
                  <a:pt x="0" y="172016"/>
                </a:lnTo>
                <a:close/>
              </a:path>
            </a:pathLst>
          </a:custGeom>
          <a:solidFill>
            <a:srgbClr val="FF0000"/>
          </a:solidFill>
          <a:ln w="9525"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8" name="Right Arrow 17"/>
          <p:cNvSpPr/>
          <p:nvPr/>
        </p:nvSpPr>
        <p:spPr bwMode="auto">
          <a:xfrm>
            <a:off x="4300396" y="3114392"/>
            <a:ext cx="733331" cy="1023042"/>
          </a:xfrm>
          <a:prstGeom prst="rightArrow">
            <a:avLst/>
          </a:prstGeom>
          <a:solidFill>
            <a:srgbClr val="FF0000"/>
          </a:solidFill>
          <a:ln w="9525"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Tree>
    <p:extLst>
      <p:ext uri="{BB962C8B-B14F-4D97-AF65-F5344CB8AC3E}">
        <p14:creationId xmlns:p14="http://schemas.microsoft.com/office/powerpoint/2010/main" val="130615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linds(horizontal)">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linds(horizontal)">
                                      <p:cBhvr>
                                        <p:cTn id="15" dur="500"/>
                                        <p:tgtEl>
                                          <p:spTgt spid="16"/>
                                        </p:tgtEl>
                                      </p:cBhvr>
                                    </p:animEffect>
                                  </p:childTnLst>
                                </p:cTn>
                              </p:par>
                              <p:par>
                                <p:cTn id="16" presetID="1" presetClass="emph" presetSubtype="2" fill="hold" nodeType="withEffect">
                                  <p:stCondLst>
                                    <p:cond delay="0"/>
                                  </p:stCondLst>
                                  <p:childTnLst>
                                    <p:animClr clrSpc="rgb" dir="cw">
                                      <p:cBhvr>
                                        <p:cTn id="17" dur="2000" fill="hold"/>
                                        <p:tgtEl>
                                          <p:spTgt spid="171033"/>
                                        </p:tgtEl>
                                        <p:attrNameLst>
                                          <p:attrName>fillcolor</p:attrName>
                                        </p:attrNameLst>
                                      </p:cBhvr>
                                      <p:to>
                                        <a:srgbClr val="FF0000"/>
                                      </p:to>
                                    </p:animClr>
                                    <p:set>
                                      <p:cBhvr>
                                        <p:cTn id="18" dur="2000" fill="hold"/>
                                        <p:tgtEl>
                                          <p:spTgt spid="171033"/>
                                        </p:tgtEl>
                                        <p:attrNameLst>
                                          <p:attrName>fill.type</p:attrName>
                                        </p:attrNameLst>
                                      </p:cBhvr>
                                      <p:to>
                                        <p:strVal val="solid"/>
                                      </p:to>
                                    </p:set>
                                    <p:set>
                                      <p:cBhvr>
                                        <p:cTn id="19" dur="2000" fill="hold"/>
                                        <p:tgtEl>
                                          <p:spTgt spid="171033"/>
                                        </p:tgtEl>
                                        <p:attrNameLst>
                                          <p:attrName>fill.on</p:attrName>
                                        </p:attrNameLst>
                                      </p:cBhvr>
                                      <p:to>
                                        <p:strVal val="true"/>
                                      </p:to>
                                    </p:set>
                                  </p:childTnLst>
                                </p:cTn>
                              </p:par>
                              <p:par>
                                <p:cTn id="20" presetID="3" presetClass="entr" presetSubtype="1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6" grpId="0" animBg="1"/>
      <p:bldP spid="17" grpId="0" animBg="1"/>
      <p:bldP spid="1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2"/>
          <p:cNvSpPr>
            <a:spLocks noGrp="1"/>
          </p:cNvSpPr>
          <p:nvPr>
            <p:ph type="dt" sz="half" idx="10"/>
          </p:nvPr>
        </p:nvSpPr>
        <p:spPr/>
        <p:txBody>
          <a:bodyPr/>
          <a:lstStyle/>
          <a:p>
            <a:fld id="{C8ACA1CB-1FEA-4BFE-91E9-BFAC8E4149E7}" type="datetime5">
              <a:rPr lang="en-US"/>
              <a:pPr/>
              <a:t>9-Feb-16</a:t>
            </a:fld>
            <a:endParaRPr lang="en-US"/>
          </a:p>
        </p:txBody>
      </p:sp>
      <p:sp>
        <p:nvSpPr>
          <p:cNvPr id="25" name="Slide Number Placeholder 4"/>
          <p:cNvSpPr>
            <a:spLocks noGrp="1"/>
          </p:cNvSpPr>
          <p:nvPr>
            <p:ph type="sldNum" sz="quarter" idx="12"/>
          </p:nvPr>
        </p:nvSpPr>
        <p:spPr/>
        <p:txBody>
          <a:bodyPr/>
          <a:lstStyle/>
          <a:p>
            <a:fld id="{3E096220-F9F8-4954-BB2B-1543188BA191}" type="slidenum">
              <a:rPr lang="en-US"/>
              <a:pPr/>
              <a:t>55</a:t>
            </a:fld>
            <a:endParaRPr lang="en-US"/>
          </a:p>
        </p:txBody>
      </p:sp>
      <p:sp>
        <p:nvSpPr>
          <p:cNvPr id="175106" name="Rectangle 2"/>
          <p:cNvSpPr>
            <a:spLocks noGrp="1" noChangeArrowheads="1"/>
          </p:cNvSpPr>
          <p:nvPr>
            <p:ph type="title"/>
          </p:nvPr>
        </p:nvSpPr>
        <p:spPr/>
        <p:txBody>
          <a:bodyPr/>
          <a:lstStyle/>
          <a:p>
            <a:r>
              <a:rPr lang="en-US" dirty="0" smtClean="0"/>
              <a:t>Carrier Map for Consensus</a:t>
            </a:r>
            <a:endParaRPr lang="en-US" dirty="0"/>
          </a:p>
        </p:txBody>
      </p:sp>
      <p:sp>
        <p:nvSpPr>
          <p:cNvPr id="175108" name="Freeform 4"/>
          <p:cNvSpPr>
            <a:spLocks/>
          </p:cNvSpPr>
          <p:nvPr/>
        </p:nvSpPr>
        <p:spPr bwMode="auto">
          <a:xfrm>
            <a:off x="6858000" y="2201863"/>
            <a:ext cx="1643063" cy="2879725"/>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5109" name="Freeform 5"/>
          <p:cNvSpPr>
            <a:spLocks/>
          </p:cNvSpPr>
          <p:nvPr/>
        </p:nvSpPr>
        <p:spPr bwMode="auto">
          <a:xfrm>
            <a:off x="4745038" y="2212975"/>
            <a:ext cx="2124075" cy="2616200"/>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5110" name="Freeform 6"/>
          <p:cNvSpPr>
            <a:spLocks/>
          </p:cNvSpPr>
          <p:nvPr/>
        </p:nvSpPr>
        <p:spPr bwMode="auto">
          <a:xfrm>
            <a:off x="4733925" y="2217738"/>
            <a:ext cx="3760788" cy="542925"/>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5111" name="Freeform 7"/>
          <p:cNvSpPr>
            <a:spLocks/>
          </p:cNvSpPr>
          <p:nvPr/>
        </p:nvSpPr>
        <p:spPr bwMode="auto">
          <a:xfrm>
            <a:off x="5838825" y="4162425"/>
            <a:ext cx="2135188" cy="665162"/>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5118" name="Freeform 14"/>
          <p:cNvSpPr>
            <a:spLocks/>
          </p:cNvSpPr>
          <p:nvPr/>
        </p:nvSpPr>
        <p:spPr bwMode="auto">
          <a:xfrm flipH="1" flipV="1">
            <a:off x="5402263" y="3070225"/>
            <a:ext cx="2135188" cy="665162"/>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5119" name="Freeform 15"/>
          <p:cNvSpPr>
            <a:spLocks/>
          </p:cNvSpPr>
          <p:nvPr/>
        </p:nvSpPr>
        <p:spPr bwMode="auto">
          <a:xfrm>
            <a:off x="4745038" y="2382838"/>
            <a:ext cx="1379538" cy="3398837"/>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75120" name="Freeform 16"/>
          <p:cNvSpPr>
            <a:spLocks/>
          </p:cNvSpPr>
          <p:nvPr/>
        </p:nvSpPr>
        <p:spPr bwMode="auto">
          <a:xfrm>
            <a:off x="6091238" y="2497138"/>
            <a:ext cx="2414588" cy="3267075"/>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pic>
        <p:nvPicPr>
          <p:cNvPr id="175121" name="Picture 17"/>
          <p:cNvPicPr>
            <a:picLocks noChangeAspect="1" noChangeArrowheads="1"/>
          </p:cNvPicPr>
          <p:nvPr/>
        </p:nvPicPr>
        <p:blipFill>
          <a:blip r:embed="rId3" cstate="print"/>
          <a:srcRect/>
          <a:stretch>
            <a:fillRect/>
          </a:stretch>
        </p:blipFill>
        <p:spPr bwMode="auto">
          <a:xfrm>
            <a:off x="609600" y="2057400"/>
            <a:ext cx="4010025" cy="3733800"/>
          </a:xfrm>
          <a:prstGeom prst="rect">
            <a:avLst/>
          </a:prstGeom>
          <a:noFill/>
          <a:ln w="9525">
            <a:noFill/>
            <a:miter lim="800000"/>
            <a:headEnd/>
            <a:tailEnd/>
          </a:ln>
          <a:effectLst/>
        </p:spPr>
      </p:pic>
      <p:sp>
        <p:nvSpPr>
          <p:cNvPr id="26" name="Freeform 25"/>
          <p:cNvSpPr/>
          <p:nvPr/>
        </p:nvSpPr>
        <p:spPr bwMode="auto">
          <a:xfrm>
            <a:off x="1421394" y="2417275"/>
            <a:ext cx="1865014" cy="1520982"/>
          </a:xfrm>
          <a:custGeom>
            <a:avLst/>
            <a:gdLst>
              <a:gd name="connsiteX0" fmla="*/ 1122630 w 1865014"/>
              <a:gd name="connsiteY0" fmla="*/ 0 h 1520982"/>
              <a:gd name="connsiteX1" fmla="*/ 0 w 1865014"/>
              <a:gd name="connsiteY1" fmla="*/ 1448555 h 1520982"/>
              <a:gd name="connsiteX2" fmla="*/ 1865014 w 1865014"/>
              <a:gd name="connsiteY2" fmla="*/ 1520982 h 1520982"/>
              <a:gd name="connsiteX3" fmla="*/ 1122630 w 1865014"/>
              <a:gd name="connsiteY3" fmla="*/ 0 h 1520982"/>
            </a:gdLst>
            <a:ahLst/>
            <a:cxnLst>
              <a:cxn ang="0">
                <a:pos x="connsiteX0" y="connsiteY0"/>
              </a:cxn>
              <a:cxn ang="0">
                <a:pos x="connsiteX1" y="connsiteY1"/>
              </a:cxn>
              <a:cxn ang="0">
                <a:pos x="connsiteX2" y="connsiteY2"/>
              </a:cxn>
              <a:cxn ang="0">
                <a:pos x="connsiteX3" y="connsiteY3"/>
              </a:cxn>
            </a:cxnLst>
            <a:rect l="l" t="t" r="r" b="b"/>
            <a:pathLst>
              <a:path w="1865014" h="1520982">
                <a:moveTo>
                  <a:pt x="1122630" y="0"/>
                </a:moveTo>
                <a:lnTo>
                  <a:pt x="0" y="1448555"/>
                </a:lnTo>
                <a:lnTo>
                  <a:pt x="1865014" y="1520982"/>
                </a:lnTo>
                <a:lnTo>
                  <a:pt x="1122630" y="0"/>
                </a:lnTo>
                <a:close/>
              </a:path>
            </a:pathLst>
          </a:custGeom>
          <a:solidFill>
            <a:srgbClr val="FF0000"/>
          </a:solidFill>
          <a:ln w="9525"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7" name="Text Box 122"/>
          <p:cNvSpPr txBox="1">
            <a:spLocks noChangeArrowheads="1"/>
          </p:cNvSpPr>
          <p:nvPr/>
        </p:nvSpPr>
        <p:spPr bwMode="auto">
          <a:xfrm>
            <a:off x="992475" y="4342534"/>
            <a:ext cx="282481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Mixed </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inputs</a:t>
            </a:r>
            <a:endParaRPr lang="en-US" sz="2800" dirty="0" smtClean="0">
              <a:solidFill>
                <a:schemeClr val="tx1"/>
              </a:solidFill>
              <a:latin typeface="Arial" pitchFamily="34" charset="0"/>
              <a:cs typeface="Arial" pitchFamily="34" charset="0"/>
            </a:endParaRPr>
          </a:p>
        </p:txBody>
      </p:sp>
      <p:cxnSp>
        <p:nvCxnSpPr>
          <p:cNvPr id="33" name="Straight Connector 32"/>
          <p:cNvCxnSpPr/>
          <p:nvPr/>
        </p:nvCxnSpPr>
        <p:spPr bwMode="auto">
          <a:xfrm rot="5400000">
            <a:off x="1493822" y="3376942"/>
            <a:ext cx="1195057" cy="0"/>
          </a:xfrm>
          <a:prstGeom prst="line">
            <a:avLst/>
          </a:prstGeom>
          <a:noFill/>
          <a:ln w="12700" cap="flat" cmpd="sng" algn="ctr">
            <a:solidFill>
              <a:schemeClr val="tx1"/>
            </a:solidFill>
            <a:prstDash val="solid"/>
            <a:round/>
            <a:headEnd type="none" w="med" len="med"/>
            <a:tailEnd type="none" w="med" len="med"/>
          </a:ln>
          <a:effectLst/>
        </p:spPr>
      </p:cxnSp>
      <p:sp>
        <p:nvSpPr>
          <p:cNvPr id="34" name="Text Box 122"/>
          <p:cNvSpPr txBox="1">
            <a:spLocks noChangeArrowheads="1"/>
          </p:cNvSpPr>
          <p:nvPr/>
        </p:nvSpPr>
        <p:spPr bwMode="auto">
          <a:xfrm>
            <a:off x="6763118" y="3327037"/>
            <a:ext cx="216277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 outputs</a:t>
            </a:r>
            <a:endParaRPr lang="en-US" sz="2800" dirty="0" smtClean="0">
              <a:solidFill>
                <a:schemeClr val="tx1"/>
              </a:solidFill>
              <a:latin typeface="Arial" pitchFamily="34" charset="0"/>
              <a:cs typeface="Arial" pitchFamily="34" charset="0"/>
            </a:endParaRPr>
          </a:p>
        </p:txBody>
      </p:sp>
      <p:sp>
        <p:nvSpPr>
          <p:cNvPr id="35" name="Text Box 122"/>
          <p:cNvSpPr txBox="1">
            <a:spLocks noChangeArrowheads="1"/>
          </p:cNvSpPr>
          <p:nvPr/>
        </p:nvSpPr>
        <p:spPr bwMode="auto">
          <a:xfrm>
            <a:off x="5205922" y="4965715"/>
            <a:ext cx="216277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outputs</a:t>
            </a:r>
            <a:endParaRPr lang="en-US" sz="2800" dirty="0" smtClean="0">
              <a:solidFill>
                <a:schemeClr val="tx1"/>
              </a:solidFill>
              <a:latin typeface="Arial" pitchFamily="34" charset="0"/>
              <a:cs typeface="Arial" pitchFamily="34" charset="0"/>
            </a:endParaRPr>
          </a:p>
        </p:txBody>
      </p:sp>
      <p:sp>
        <p:nvSpPr>
          <p:cNvPr id="36" name="Right Arrow 35"/>
          <p:cNvSpPr/>
          <p:nvPr/>
        </p:nvSpPr>
        <p:spPr bwMode="auto">
          <a:xfrm>
            <a:off x="4300396" y="3114392"/>
            <a:ext cx="733331" cy="1023042"/>
          </a:xfrm>
          <a:prstGeom prst="rightArrow">
            <a:avLst/>
          </a:prstGeom>
          <a:solidFill>
            <a:srgbClr val="FF0000"/>
          </a:solidFill>
          <a:ln w="9525"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Tree>
    <p:extLst>
      <p:ext uri="{BB962C8B-B14F-4D97-AF65-F5344CB8AC3E}">
        <p14:creationId xmlns:p14="http://schemas.microsoft.com/office/powerpoint/2010/main" val="111327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linds(horizontal)">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175118"/>
                                        </p:tgtEl>
                                        <p:attrNameLst>
                                          <p:attrName>fillcolor</p:attrName>
                                        </p:attrNameLst>
                                      </p:cBhvr>
                                      <p:to>
                                        <a:srgbClr val="FF0000"/>
                                      </p:to>
                                    </p:animClr>
                                    <p:set>
                                      <p:cBhvr>
                                        <p:cTn id="15" dur="2000" fill="hold"/>
                                        <p:tgtEl>
                                          <p:spTgt spid="175118"/>
                                        </p:tgtEl>
                                        <p:attrNameLst>
                                          <p:attrName>fill.type</p:attrName>
                                        </p:attrNameLst>
                                      </p:cBhvr>
                                      <p:to>
                                        <p:strVal val="solid"/>
                                      </p:to>
                                    </p:set>
                                    <p:set>
                                      <p:cBhvr>
                                        <p:cTn id="16" dur="2000" fill="hold"/>
                                        <p:tgtEl>
                                          <p:spTgt spid="175118"/>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2000" fill="hold"/>
                                        <p:tgtEl>
                                          <p:spTgt spid="175111"/>
                                        </p:tgtEl>
                                        <p:attrNameLst>
                                          <p:attrName>fillcolor</p:attrName>
                                        </p:attrNameLst>
                                      </p:cBhvr>
                                      <p:to>
                                        <a:srgbClr val="FF0000"/>
                                      </p:to>
                                    </p:animClr>
                                    <p:set>
                                      <p:cBhvr>
                                        <p:cTn id="19" dur="2000" fill="hold"/>
                                        <p:tgtEl>
                                          <p:spTgt spid="175111"/>
                                        </p:tgtEl>
                                        <p:attrNameLst>
                                          <p:attrName>fill.type</p:attrName>
                                        </p:attrNameLst>
                                      </p:cBhvr>
                                      <p:to>
                                        <p:strVal val="solid"/>
                                      </p:to>
                                    </p:set>
                                    <p:set>
                                      <p:cBhvr>
                                        <p:cTn id="20" dur="2000" fill="hold"/>
                                        <p:tgtEl>
                                          <p:spTgt spid="175111"/>
                                        </p:tgtEl>
                                        <p:attrNameLst>
                                          <p:attrName>fill.on</p:attrName>
                                        </p:attrNameLst>
                                      </p:cBhvr>
                                      <p:to>
                                        <p:strVal val="true"/>
                                      </p:to>
                                    </p:set>
                                  </p:childTnLst>
                                </p:cTn>
                              </p:par>
                              <p:par>
                                <p:cTn id="21" presetID="3" presetClass="entr" presetSubtype="1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blinds(horizontal)">
                                      <p:cBhvr>
                                        <p:cTn id="23" dur="500"/>
                                        <p:tgtEl>
                                          <p:spTgt spid="34"/>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blinds(horizontal)">
                                      <p:cBhvr>
                                        <p:cTn id="26" dur="500"/>
                                        <p:tgtEl>
                                          <p:spTgt spid="35"/>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linds(horizontal)">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4" grpId="0" animBg="1"/>
      <p:bldP spid="35" grpId="0" animBg="1"/>
      <p:bldP spid="3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Specification</a:t>
            </a:r>
            <a:endParaRPr lang="en-US" dirty="0"/>
          </a:p>
        </p:txBody>
      </p:sp>
      <p:sp>
        <p:nvSpPr>
          <p:cNvPr id="3" name="Date Placeholder 2"/>
          <p:cNvSpPr>
            <a:spLocks noGrp="1"/>
          </p:cNvSpPr>
          <p:nvPr>
            <p:ph type="dt" sz="half" idx="10"/>
          </p:nvPr>
        </p:nvSpPr>
        <p:spPr/>
        <p:txBody>
          <a:bodyPr/>
          <a:lstStyle/>
          <a:p>
            <a:fld id="{D6D4D9C7-2207-40D0-BD10-0B54F2F3DC18}" type="datetime5">
              <a:rPr lang="en-US" smtClean="0"/>
              <a:pPr/>
              <a:t>9-Feb-16</a:t>
            </a:fld>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56</a:t>
            </a:fld>
            <a:endParaRPr lang="en-US"/>
          </a:p>
        </p:txBody>
      </p:sp>
      <p:sp>
        <p:nvSpPr>
          <p:cNvPr id="6" name="TextBox 5"/>
          <p:cNvSpPr txBox="1"/>
          <p:nvPr/>
        </p:nvSpPr>
        <p:spPr>
          <a:xfrm>
            <a:off x="3394577" y="2236206"/>
            <a:ext cx="2412841" cy="769441"/>
          </a:xfrm>
          <a:prstGeom prst="rect">
            <a:avLst/>
          </a:prstGeom>
          <a:noFill/>
        </p:spPr>
        <p:txBody>
          <a:bodyPr wrap="none" rtlCol="0">
            <a:spAutoFit/>
          </a:bodyPr>
          <a:lstStyle/>
          <a:p>
            <a:r>
              <a:rPr lang="en-US" dirty="0" smtClean="0">
                <a:solidFill>
                  <a:schemeClr val="tx1"/>
                </a:solidFill>
                <a:latin typeface="Arial" pitchFamily="34" charset="0"/>
                <a:cs typeface="Arial" pitchFamily="34" charset="0"/>
              </a:rPr>
              <a:t>(</a:t>
            </a:r>
            <a:r>
              <a:rPr lang="en-US" dirty="0" smtClean="0">
                <a:solidFill>
                  <a:schemeClr val="tx1"/>
                </a:solidFill>
                <a:latin typeface="cmsy10"/>
                <a:cs typeface="Arial" pitchFamily="34" charset="0"/>
              </a:rPr>
              <a:t>I</a:t>
            </a:r>
            <a:r>
              <a:rPr lang="en-US" dirty="0" smtClean="0">
                <a:solidFill>
                  <a:schemeClr val="tx1"/>
                </a:solidFill>
                <a:latin typeface="Arial" pitchFamily="34" charset="0"/>
                <a:cs typeface="Arial" pitchFamily="34" charset="0"/>
              </a:rPr>
              <a:t>, </a:t>
            </a:r>
            <a:r>
              <a:rPr lang="en-US" dirty="0" smtClean="0">
                <a:solidFill>
                  <a:schemeClr val="tx1"/>
                </a:solidFill>
                <a:latin typeface="cmsy10"/>
                <a:cs typeface="Arial" pitchFamily="34" charset="0"/>
              </a:rPr>
              <a:t>O</a:t>
            </a:r>
            <a:r>
              <a:rPr lang="en-US" dirty="0" smtClean="0">
                <a:solidFill>
                  <a:schemeClr val="tx1"/>
                </a:solidFill>
                <a:latin typeface="Arial" pitchFamily="34" charset="0"/>
                <a:cs typeface="Arial" pitchFamily="34" charset="0"/>
              </a:rPr>
              <a:t>, </a:t>
            </a:r>
            <a:r>
              <a:rPr lang="en-US" dirty="0" smtClean="0">
                <a:solidFill>
                  <a:schemeClr val="tx1"/>
                </a:solidFill>
                <a:latin typeface="cmmi10"/>
                <a:cs typeface="Arial" pitchFamily="34" charset="0"/>
              </a:rPr>
              <a:t>¢</a:t>
            </a:r>
            <a:r>
              <a:rPr lang="en-US" dirty="0" smtClean="0">
                <a:solidFill>
                  <a:schemeClr val="tx1"/>
                </a:solidFill>
                <a:latin typeface="Arial" pitchFamily="34" charset="0"/>
                <a:cs typeface="Arial" pitchFamily="34" charset="0"/>
              </a:rPr>
              <a:t>)</a:t>
            </a:r>
          </a:p>
        </p:txBody>
      </p:sp>
      <p:pic>
        <p:nvPicPr>
          <p:cNvPr id="7" name="Picture 3"/>
          <p:cNvPicPr>
            <a:picLocks noChangeAspect="1" noChangeArrowheads="1"/>
          </p:cNvPicPr>
          <p:nvPr/>
        </p:nvPicPr>
        <p:blipFill>
          <a:blip r:embed="rId3" cstate="print"/>
          <a:srcRect/>
          <a:stretch>
            <a:fillRect/>
          </a:stretch>
        </p:blipFill>
        <p:spPr bwMode="auto">
          <a:xfrm>
            <a:off x="1186004" y="3672235"/>
            <a:ext cx="1604821" cy="1494275"/>
          </a:xfrm>
          <a:prstGeom prst="rect">
            <a:avLst/>
          </a:prstGeom>
          <a:noFill/>
          <a:ln w="9525">
            <a:noFill/>
            <a:miter lim="800000"/>
            <a:headEnd/>
            <a:tailEnd/>
          </a:ln>
          <a:effectLst/>
        </p:spPr>
      </p:pic>
      <p:sp>
        <p:nvSpPr>
          <p:cNvPr id="8" name="Rounded Rectangular Callout 7"/>
          <p:cNvSpPr/>
          <p:nvPr/>
        </p:nvSpPr>
        <p:spPr bwMode="auto">
          <a:xfrm>
            <a:off x="3558007" y="2290528"/>
            <a:ext cx="588475" cy="669957"/>
          </a:xfrm>
          <a:prstGeom prst="wedgeRoundRectCallout">
            <a:avLst>
              <a:gd name="adj1" fmla="val -173141"/>
              <a:gd name="adj2" fmla="val 173311"/>
              <a:gd name="adj3" fmla="val 16667"/>
            </a:avLst>
          </a:prstGeom>
          <a:noFill/>
          <a:ln w="38100"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grpSp>
        <p:nvGrpSpPr>
          <p:cNvPr id="23" name="Group 22"/>
          <p:cNvGrpSpPr/>
          <p:nvPr/>
        </p:nvGrpSpPr>
        <p:grpSpPr>
          <a:xfrm>
            <a:off x="3812939" y="4291343"/>
            <a:ext cx="1503079" cy="1426534"/>
            <a:chOff x="2829711" y="2101850"/>
            <a:chExt cx="3771901" cy="3579813"/>
          </a:xfrm>
        </p:grpSpPr>
        <p:sp>
          <p:nvSpPr>
            <p:cNvPr id="10" name="Freeform 38"/>
            <p:cNvSpPr>
              <a:spLocks/>
            </p:cNvSpPr>
            <p:nvPr/>
          </p:nvSpPr>
          <p:spPr bwMode="auto">
            <a:xfrm>
              <a:off x="4953786" y="2101850"/>
              <a:ext cx="1643063" cy="2879725"/>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1" name="Freeform 23"/>
            <p:cNvSpPr>
              <a:spLocks/>
            </p:cNvSpPr>
            <p:nvPr/>
          </p:nvSpPr>
          <p:spPr bwMode="auto">
            <a:xfrm>
              <a:off x="2840824" y="2112963"/>
              <a:ext cx="2124075" cy="2616200"/>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2" name="Freeform 12"/>
            <p:cNvSpPr>
              <a:spLocks/>
            </p:cNvSpPr>
            <p:nvPr/>
          </p:nvSpPr>
          <p:spPr bwMode="auto">
            <a:xfrm>
              <a:off x="2829711" y="2117725"/>
              <a:ext cx="3760788" cy="542925"/>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3" name="Freeform 31"/>
            <p:cNvSpPr>
              <a:spLocks/>
            </p:cNvSpPr>
            <p:nvPr/>
          </p:nvSpPr>
          <p:spPr bwMode="auto">
            <a:xfrm>
              <a:off x="3934611" y="4062413"/>
              <a:ext cx="2135188" cy="665163"/>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20" name="Freeform 46"/>
            <p:cNvSpPr>
              <a:spLocks/>
            </p:cNvSpPr>
            <p:nvPr/>
          </p:nvSpPr>
          <p:spPr bwMode="auto">
            <a:xfrm flipH="1" flipV="1">
              <a:off x="3498049" y="2970213"/>
              <a:ext cx="2135188" cy="665163"/>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21" name="Freeform 11"/>
            <p:cNvSpPr>
              <a:spLocks/>
            </p:cNvSpPr>
            <p:nvPr/>
          </p:nvSpPr>
          <p:spPr bwMode="auto">
            <a:xfrm>
              <a:off x="2840824" y="2282825"/>
              <a:ext cx="1379538" cy="3398838"/>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22" name="Freeform 10"/>
            <p:cNvSpPr>
              <a:spLocks/>
            </p:cNvSpPr>
            <p:nvPr/>
          </p:nvSpPr>
          <p:spPr bwMode="auto">
            <a:xfrm>
              <a:off x="4187024" y="2397125"/>
              <a:ext cx="2414588" cy="3267075"/>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grpSp>
      <p:sp>
        <p:nvSpPr>
          <p:cNvPr id="24" name="Rounded Rectangular Callout 23"/>
          <p:cNvSpPr/>
          <p:nvPr/>
        </p:nvSpPr>
        <p:spPr bwMode="auto">
          <a:xfrm>
            <a:off x="4280775" y="2290528"/>
            <a:ext cx="588475" cy="669957"/>
          </a:xfrm>
          <a:prstGeom prst="wedgeRoundRectCallout">
            <a:avLst>
              <a:gd name="adj1" fmla="val 3782"/>
              <a:gd name="adj2" fmla="val 223311"/>
              <a:gd name="adj3" fmla="val 16667"/>
            </a:avLst>
          </a:prstGeom>
          <a:noFill/>
          <a:ln w="38100"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5" name="Rounded Rectangular Callout 24"/>
          <p:cNvSpPr/>
          <p:nvPr/>
        </p:nvSpPr>
        <p:spPr bwMode="auto">
          <a:xfrm>
            <a:off x="5021649" y="2290528"/>
            <a:ext cx="588475" cy="669957"/>
          </a:xfrm>
          <a:prstGeom prst="wedgeRoundRectCallout">
            <a:avLst>
              <a:gd name="adj1" fmla="val 231475"/>
              <a:gd name="adj2" fmla="val 242230"/>
              <a:gd name="adj3" fmla="val 16667"/>
            </a:avLst>
          </a:prstGeom>
          <a:noFill/>
          <a:ln w="38100"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dirty="0" smtClean="0">
              <a:ln>
                <a:noFill/>
              </a:ln>
              <a:solidFill>
                <a:srgbClr val="0000FF"/>
              </a:solidFill>
              <a:effectLst/>
              <a:latin typeface="Arial" pitchFamily="34" charset="0"/>
              <a:cs typeface="Arial" pitchFamily="34" charset="0"/>
            </a:endParaRPr>
          </a:p>
        </p:txBody>
      </p:sp>
      <p:pic>
        <p:nvPicPr>
          <p:cNvPr id="26" name="Picture 3"/>
          <p:cNvPicPr>
            <a:picLocks noChangeAspect="1" noChangeArrowheads="1"/>
          </p:cNvPicPr>
          <p:nvPr/>
        </p:nvPicPr>
        <p:blipFill>
          <a:blip r:embed="rId3" cstate="print"/>
          <a:srcRect/>
          <a:stretch>
            <a:fillRect/>
          </a:stretch>
        </p:blipFill>
        <p:spPr bwMode="auto">
          <a:xfrm>
            <a:off x="6044764" y="4436198"/>
            <a:ext cx="646595" cy="602055"/>
          </a:xfrm>
          <a:prstGeom prst="rect">
            <a:avLst/>
          </a:prstGeom>
          <a:noFill/>
          <a:ln w="9525">
            <a:noFill/>
            <a:miter lim="800000"/>
            <a:headEnd/>
            <a:tailEnd/>
          </a:ln>
          <a:effectLst/>
        </p:spPr>
      </p:pic>
      <p:grpSp>
        <p:nvGrpSpPr>
          <p:cNvPr id="27" name="Group 26"/>
          <p:cNvGrpSpPr/>
          <p:nvPr/>
        </p:nvGrpSpPr>
        <p:grpSpPr>
          <a:xfrm>
            <a:off x="6941726" y="4499572"/>
            <a:ext cx="509407" cy="483465"/>
            <a:chOff x="2829711" y="2101850"/>
            <a:chExt cx="3771901" cy="3579813"/>
          </a:xfrm>
        </p:grpSpPr>
        <p:sp>
          <p:nvSpPr>
            <p:cNvPr id="28" name="Freeform 38"/>
            <p:cNvSpPr>
              <a:spLocks/>
            </p:cNvSpPr>
            <p:nvPr/>
          </p:nvSpPr>
          <p:spPr bwMode="auto">
            <a:xfrm>
              <a:off x="4953786" y="2101850"/>
              <a:ext cx="1643063" cy="2879725"/>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29" name="Freeform 23"/>
            <p:cNvSpPr>
              <a:spLocks/>
            </p:cNvSpPr>
            <p:nvPr/>
          </p:nvSpPr>
          <p:spPr bwMode="auto">
            <a:xfrm>
              <a:off x="2840824" y="2112963"/>
              <a:ext cx="2124075" cy="2616200"/>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30" name="Freeform 12"/>
            <p:cNvSpPr>
              <a:spLocks/>
            </p:cNvSpPr>
            <p:nvPr/>
          </p:nvSpPr>
          <p:spPr bwMode="auto">
            <a:xfrm>
              <a:off x="2829711" y="2117725"/>
              <a:ext cx="3760788" cy="542925"/>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31" name="Freeform 31"/>
            <p:cNvSpPr>
              <a:spLocks/>
            </p:cNvSpPr>
            <p:nvPr/>
          </p:nvSpPr>
          <p:spPr bwMode="auto">
            <a:xfrm>
              <a:off x="3934611" y="4062413"/>
              <a:ext cx="2135188" cy="665163"/>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32" name="Freeform 46"/>
            <p:cNvSpPr>
              <a:spLocks/>
            </p:cNvSpPr>
            <p:nvPr/>
          </p:nvSpPr>
          <p:spPr bwMode="auto">
            <a:xfrm flipH="1" flipV="1">
              <a:off x="3498049" y="2970213"/>
              <a:ext cx="2135188" cy="665163"/>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33" name="Freeform 11"/>
            <p:cNvSpPr>
              <a:spLocks/>
            </p:cNvSpPr>
            <p:nvPr/>
          </p:nvSpPr>
          <p:spPr bwMode="auto">
            <a:xfrm>
              <a:off x="2840824" y="2282825"/>
              <a:ext cx="1379538" cy="3398838"/>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34" name="Freeform 10"/>
            <p:cNvSpPr>
              <a:spLocks/>
            </p:cNvSpPr>
            <p:nvPr/>
          </p:nvSpPr>
          <p:spPr bwMode="auto">
            <a:xfrm>
              <a:off x="4187024" y="2397125"/>
              <a:ext cx="2414588" cy="3267075"/>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grpSp>
      <p:sp>
        <p:nvSpPr>
          <p:cNvPr id="35" name="Right Arrow 34"/>
          <p:cNvSpPr/>
          <p:nvPr/>
        </p:nvSpPr>
        <p:spPr bwMode="auto">
          <a:xfrm>
            <a:off x="6654297" y="4535787"/>
            <a:ext cx="334978" cy="380245"/>
          </a:xfrm>
          <a:prstGeom prst="rightArrow">
            <a:avLst/>
          </a:prstGeom>
          <a:solidFill>
            <a:srgbClr val="0000FF"/>
          </a:solidFill>
          <a:ln w="9525" cap="flat" cmpd="sng" algn="ctr">
            <a:solidFill>
              <a:srgbClr val="0000FF"/>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6" name="TextBox 35"/>
          <p:cNvSpPr txBox="1"/>
          <p:nvPr/>
        </p:nvSpPr>
        <p:spPr>
          <a:xfrm>
            <a:off x="691030" y="5187635"/>
            <a:ext cx="2424062" cy="523220"/>
          </a:xfrm>
          <a:prstGeom prst="rect">
            <a:avLst/>
          </a:prstGeom>
          <a:noFill/>
        </p:spPr>
        <p:txBody>
          <a:bodyPr wrap="none" rtlCol="0">
            <a:spAutoFit/>
          </a:bodyPr>
          <a:lstStyle/>
          <a:p>
            <a:r>
              <a:rPr lang="en-US" sz="2800" dirty="0" smtClean="0">
                <a:latin typeface="Arial" pitchFamily="34" charset="0"/>
                <a:cs typeface="Arial" pitchFamily="34" charset="0"/>
              </a:rPr>
              <a:t>Input complex</a:t>
            </a:r>
          </a:p>
        </p:txBody>
      </p:sp>
      <p:sp>
        <p:nvSpPr>
          <p:cNvPr id="37" name="TextBox 36"/>
          <p:cNvSpPr txBox="1"/>
          <p:nvPr/>
        </p:nvSpPr>
        <p:spPr>
          <a:xfrm>
            <a:off x="3148405" y="5801762"/>
            <a:ext cx="2702984" cy="523220"/>
          </a:xfrm>
          <a:prstGeom prst="rect">
            <a:avLst/>
          </a:prstGeom>
          <a:noFill/>
        </p:spPr>
        <p:txBody>
          <a:bodyPr wrap="none" rtlCol="0">
            <a:spAutoFit/>
          </a:bodyPr>
          <a:lstStyle/>
          <a:p>
            <a:r>
              <a:rPr lang="en-US" sz="2800" dirty="0" smtClean="0">
                <a:latin typeface="Arial" pitchFamily="34" charset="0"/>
                <a:cs typeface="Arial" pitchFamily="34" charset="0"/>
              </a:rPr>
              <a:t>Output complex</a:t>
            </a:r>
          </a:p>
        </p:txBody>
      </p:sp>
      <p:sp>
        <p:nvSpPr>
          <p:cNvPr id="38" name="TextBox 37"/>
          <p:cNvSpPr txBox="1"/>
          <p:nvPr/>
        </p:nvSpPr>
        <p:spPr>
          <a:xfrm>
            <a:off x="5927071" y="5148403"/>
            <a:ext cx="2085827" cy="954107"/>
          </a:xfrm>
          <a:prstGeom prst="rect">
            <a:avLst/>
          </a:prstGeom>
          <a:noFill/>
        </p:spPr>
        <p:txBody>
          <a:bodyPr wrap="none" rtlCol="0">
            <a:spAutoFit/>
          </a:bodyPr>
          <a:lstStyle/>
          <a:p>
            <a:r>
              <a:rPr lang="en-US" sz="2800" dirty="0" smtClean="0">
                <a:latin typeface="Arial" pitchFamily="34" charset="0"/>
                <a:cs typeface="Arial" pitchFamily="34" charset="0"/>
              </a:rPr>
              <a:t>Carrier map</a:t>
            </a:r>
          </a:p>
          <a:p>
            <a:r>
              <a:rPr lang="en-US" sz="2800" dirty="0">
                <a:solidFill>
                  <a:schemeClr val="tx1"/>
                </a:solidFill>
                <a:latin typeface="cmmi10"/>
                <a:cs typeface="Arial" pitchFamily="34" charset="0"/>
              </a:rPr>
              <a:t>¢</a:t>
            </a:r>
            <a:r>
              <a:rPr lang="en-US" sz="2800" dirty="0">
                <a:solidFill>
                  <a:schemeClr val="tx1"/>
                </a:solidFill>
                <a:latin typeface="Arial" pitchFamily="34" charset="0"/>
                <a:cs typeface="Arial" pitchFamily="34" charset="0"/>
              </a:rPr>
              <a:t>: </a:t>
            </a:r>
            <a:r>
              <a:rPr lang="en-US" sz="2800" dirty="0">
                <a:solidFill>
                  <a:schemeClr val="tx1"/>
                </a:solidFill>
                <a:latin typeface="cmsy10"/>
                <a:cs typeface="Arial" pitchFamily="34" charset="0"/>
              </a:rPr>
              <a:t>I</a:t>
            </a:r>
            <a:r>
              <a:rPr lang="en-US" sz="2800" dirty="0">
                <a:solidFill>
                  <a:schemeClr val="tx1"/>
                </a:solidFill>
                <a:latin typeface="Arial" pitchFamily="34" charset="0"/>
                <a:cs typeface="Arial" pitchFamily="34" charset="0"/>
              </a:rPr>
              <a:t> </a:t>
            </a:r>
            <a:r>
              <a:rPr lang="en-US" sz="2800" dirty="0">
                <a:solidFill>
                  <a:schemeClr val="tx1"/>
                </a:solidFill>
                <a:latin typeface="cmsy10"/>
                <a:cs typeface="Arial" pitchFamily="34" charset="0"/>
              </a:rPr>
              <a:t>!</a:t>
            </a:r>
            <a:r>
              <a:rPr lang="en-US" sz="2800" dirty="0">
                <a:solidFill>
                  <a:schemeClr val="tx1"/>
                </a:solidFill>
                <a:latin typeface="Arial" pitchFamily="34" charset="0"/>
                <a:cs typeface="Arial" pitchFamily="34" charset="0"/>
              </a:rPr>
              <a:t> </a:t>
            </a:r>
            <a:r>
              <a:rPr lang="en-US" sz="2800" dirty="0" smtClean="0">
                <a:solidFill>
                  <a:schemeClr val="tx1"/>
                </a:solidFill>
                <a:latin typeface="Arial" pitchFamily="34" charset="0"/>
                <a:cs typeface="Arial" pitchFamily="34" charset="0"/>
              </a:rPr>
              <a:t>2</a:t>
            </a:r>
            <a:r>
              <a:rPr lang="en-US" sz="2800" baseline="30000" dirty="0" smtClean="0">
                <a:solidFill>
                  <a:schemeClr val="tx1"/>
                </a:solidFill>
                <a:latin typeface="cmsy10"/>
                <a:cs typeface="Arial" pitchFamily="34" charset="0"/>
              </a:rPr>
              <a:t>O</a:t>
            </a:r>
            <a:endParaRPr lang="en-US" sz="2800" baseline="30000" dirty="0">
              <a:solidFill>
                <a:schemeClr val="tx1"/>
              </a:solidFill>
              <a:latin typeface="cmsy10"/>
              <a:cs typeface="Arial" pitchFamily="34" charset="0"/>
            </a:endParaRPr>
          </a:p>
        </p:txBody>
      </p:sp>
    </p:spTree>
    <p:extLst>
      <p:ext uri="{BB962C8B-B14F-4D97-AF65-F5344CB8AC3E}">
        <p14:creationId xmlns:p14="http://schemas.microsoft.com/office/powerpoint/2010/main" val="10229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blinds(horizontal)">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linds(horizontal)">
                                      <p:cBhvr>
                                        <p:cTn id="18" dur="500"/>
                                        <p:tgtEl>
                                          <p:spTgt spid="24"/>
                                        </p:tgtEl>
                                      </p:cBhvr>
                                    </p:animEffect>
                                  </p:childTnLst>
                                </p:cTn>
                              </p:par>
                              <p:par>
                                <p:cTn id="19" presetID="3" presetClass="entr" presetSubtype="1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linds(horizontal)">
                                      <p:cBhvr>
                                        <p:cTn id="21" dur="500"/>
                                        <p:tgtEl>
                                          <p:spTgt spid="23"/>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blinds(horizontal)">
                                      <p:cBhvr>
                                        <p:cTn id="24" dur="5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blinds(horizontal)">
                                      <p:cBhvr>
                                        <p:cTn id="29" dur="500"/>
                                        <p:tgtEl>
                                          <p:spTgt spid="25"/>
                                        </p:tgtEl>
                                      </p:cBhvr>
                                    </p:animEffect>
                                  </p:childTnLst>
                                </p:cTn>
                              </p:par>
                              <p:par>
                                <p:cTn id="30" presetID="3" presetClass="entr" presetSubtype="1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blinds(horizontal)">
                                      <p:cBhvr>
                                        <p:cTn id="32" dur="500"/>
                                        <p:tgtEl>
                                          <p:spTgt spid="26"/>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blinds(horizontal)">
                                      <p:cBhvr>
                                        <p:cTn id="35" dur="500"/>
                                        <p:tgtEl>
                                          <p:spTgt spid="35"/>
                                        </p:tgtEl>
                                      </p:cBhvr>
                                    </p:animEffect>
                                  </p:childTnLst>
                                </p:cTn>
                              </p:par>
                              <p:par>
                                <p:cTn id="36" presetID="3" presetClass="entr" presetSubtype="1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blinds(horizontal)">
                                      <p:cBhvr>
                                        <p:cTn id="38" dur="500"/>
                                        <p:tgtEl>
                                          <p:spTgt spid="27"/>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blinds(horizontal)">
                                      <p:cBhvr>
                                        <p:cTn id="4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4" grpId="0" animBg="1"/>
      <p:bldP spid="25" grpId="0" animBg="1"/>
      <p:bldP spid="35" grpId="0" animBg="1"/>
      <p:bldP spid="36" grpId="0"/>
      <p:bldP spid="37" grpId="0"/>
      <p:bldP spid="3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Colorless Tasks</a:t>
            </a:r>
            <a:endParaRPr lang="en-US" dirty="0"/>
          </a:p>
        </p:txBody>
      </p:sp>
      <p:sp>
        <p:nvSpPr>
          <p:cNvPr id="3" name="Footer Placeholder 2"/>
          <p:cNvSpPr>
            <a:spLocks noGrp="1"/>
          </p:cNvSpPr>
          <p:nvPr>
            <p:ph type="ftr" sz="quarter" idx="11"/>
          </p:nvPr>
        </p:nvSpPr>
        <p:spPr/>
        <p:txBody>
          <a:bodyPr/>
          <a:lstStyle/>
          <a:p>
            <a:r>
              <a:rPr lang="en-US" dirty="0" smtClean="0"/>
              <a:t>Distributed Computing through Combinatorial Topology</a:t>
            </a:r>
            <a:endParaRPr lang="en-US" dirty="0"/>
          </a:p>
        </p:txBody>
      </p:sp>
      <p:sp>
        <p:nvSpPr>
          <p:cNvPr id="4" name="Slide Number Placeholder 3"/>
          <p:cNvSpPr>
            <a:spLocks noGrp="1"/>
          </p:cNvSpPr>
          <p:nvPr>
            <p:ph type="sldNum" sz="quarter" idx="12"/>
          </p:nvPr>
        </p:nvSpPr>
        <p:spPr/>
        <p:txBody>
          <a:bodyPr/>
          <a:lstStyle/>
          <a:p>
            <a:fld id="{E43608CE-920D-4F6F-98C9-0491388AB413}" type="slidenum">
              <a:rPr lang="en-US" smtClean="0"/>
              <a:pPr/>
              <a:t>57</a:t>
            </a:fld>
            <a:endParaRPr lang="en-US"/>
          </a:p>
        </p:txBody>
      </p:sp>
      <p:sp>
        <p:nvSpPr>
          <p:cNvPr id="5" name="Text Box 122"/>
          <p:cNvSpPr txBox="1">
            <a:spLocks noChangeArrowheads="1"/>
          </p:cNvSpPr>
          <p:nvPr/>
        </p:nvSpPr>
        <p:spPr bwMode="auto">
          <a:xfrm>
            <a:off x="2930140" y="2280206"/>
            <a:ext cx="2787943" cy="923330"/>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5400" dirty="0" smtClean="0">
                <a:solidFill>
                  <a:schemeClr val="tx1"/>
                </a:solidFill>
                <a:latin typeface="Arial" pitchFamily="34" charset="0"/>
                <a:cs typeface="Arial" pitchFamily="34" charset="0"/>
              </a:rPr>
              <a:t>(</a:t>
            </a:r>
            <a:r>
              <a:rPr lang="en-US" sz="5400" dirty="0" smtClean="0">
                <a:solidFill>
                  <a:schemeClr val="tx1"/>
                </a:solidFill>
                <a:latin typeface="cmsy10"/>
                <a:cs typeface="Arial" pitchFamily="34" charset="0"/>
              </a:rPr>
              <a:t>I</a:t>
            </a:r>
            <a:r>
              <a:rPr lang="en-US" sz="5400" dirty="0" smtClean="0">
                <a:solidFill>
                  <a:schemeClr val="tx1"/>
                </a:solidFill>
                <a:latin typeface="Arial" pitchFamily="34" charset="0"/>
                <a:cs typeface="Arial" pitchFamily="34" charset="0"/>
              </a:rPr>
              <a:t>, </a:t>
            </a:r>
            <a:r>
              <a:rPr lang="en-US" sz="5400" dirty="0" smtClean="0">
                <a:solidFill>
                  <a:schemeClr val="tx1"/>
                </a:solidFill>
                <a:latin typeface="cmsy10"/>
                <a:cs typeface="Arial" pitchFamily="34" charset="0"/>
              </a:rPr>
              <a:t>P</a:t>
            </a:r>
            <a:r>
              <a:rPr lang="en-US" sz="5400" dirty="0" smtClean="0">
                <a:solidFill>
                  <a:schemeClr val="tx1"/>
                </a:solidFill>
                <a:latin typeface="Arial" pitchFamily="34" charset="0"/>
                <a:cs typeface="Arial" pitchFamily="34" charset="0"/>
              </a:rPr>
              <a:t>, </a:t>
            </a:r>
            <a:r>
              <a:rPr lang="en-US" sz="5400" dirty="0" smtClean="0">
                <a:solidFill>
                  <a:schemeClr val="tx1"/>
                </a:solidFill>
                <a:latin typeface="cmmi10"/>
                <a:cs typeface="Arial" pitchFamily="34" charset="0"/>
              </a:rPr>
              <a:t>¥</a:t>
            </a:r>
            <a:r>
              <a:rPr lang="en-US" sz="5400" dirty="0" smtClean="0">
                <a:solidFill>
                  <a:schemeClr val="tx1"/>
                </a:solidFill>
                <a:latin typeface="Arial" pitchFamily="34" charset="0"/>
                <a:cs typeface="Arial" pitchFamily="34" charset="0"/>
              </a:rPr>
              <a:t>)</a:t>
            </a:r>
            <a:endParaRPr lang="en-US" sz="5400" i="1" dirty="0" smtClean="0">
              <a:solidFill>
                <a:schemeClr val="tx1"/>
              </a:solidFill>
              <a:latin typeface="Arial" pitchFamily="34" charset="0"/>
              <a:cs typeface="Arial" pitchFamily="34" charset="0"/>
            </a:endParaRPr>
          </a:p>
        </p:txBody>
      </p:sp>
      <p:sp>
        <p:nvSpPr>
          <p:cNvPr id="7" name="Text Box 122"/>
          <p:cNvSpPr txBox="1">
            <a:spLocks noChangeArrowheads="1"/>
          </p:cNvSpPr>
          <p:nvPr/>
        </p:nvSpPr>
        <p:spPr bwMode="auto">
          <a:xfrm>
            <a:off x="6059269" y="3750490"/>
            <a:ext cx="2863284"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strict carrier map</a:t>
            </a:r>
          </a:p>
          <a:p>
            <a:r>
              <a:rPr lang="en-US" sz="2800" dirty="0" smtClean="0">
                <a:solidFill>
                  <a:schemeClr val="tx1"/>
                </a:solidFill>
                <a:latin typeface="cmmi10"/>
                <a:cs typeface="Arial" pitchFamily="34" charset="0"/>
              </a:rPr>
              <a:t>¥</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I</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a:t>
            </a:r>
            <a:r>
              <a:rPr lang="en-US" sz="2800" dirty="0" smtClean="0">
                <a:solidFill>
                  <a:schemeClr val="tx1"/>
                </a:solidFill>
                <a:latin typeface="Arial" pitchFamily="34" charset="0"/>
                <a:cs typeface="Arial" pitchFamily="34" charset="0"/>
              </a:rPr>
              <a:t> 2</a:t>
            </a:r>
            <a:r>
              <a:rPr lang="en-US" sz="2800" baseline="30000" dirty="0">
                <a:solidFill>
                  <a:schemeClr val="tx1"/>
                </a:solidFill>
                <a:latin typeface="cmsy10"/>
                <a:cs typeface="Arial" pitchFamily="34" charset="0"/>
              </a:rPr>
              <a:t>P</a:t>
            </a:r>
            <a:endParaRPr lang="en-US" sz="2800" baseline="30000" dirty="0" smtClean="0">
              <a:solidFill>
                <a:schemeClr val="tx1"/>
              </a:solidFill>
              <a:latin typeface="cmsy10"/>
              <a:cs typeface="Arial" pitchFamily="34" charset="0"/>
            </a:endParaRPr>
          </a:p>
        </p:txBody>
      </p:sp>
      <p:sp>
        <p:nvSpPr>
          <p:cNvPr id="8" name="Text Box 122"/>
          <p:cNvSpPr txBox="1">
            <a:spLocks noChangeArrowheads="1"/>
          </p:cNvSpPr>
          <p:nvPr/>
        </p:nvSpPr>
        <p:spPr bwMode="auto">
          <a:xfrm>
            <a:off x="2157318" y="4835528"/>
            <a:ext cx="470353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(colorless) protocol complex</a:t>
            </a:r>
            <a:endParaRPr lang="en-US" sz="2800" i="1" dirty="0" smtClean="0">
              <a:solidFill>
                <a:schemeClr val="tx1"/>
              </a:solidFill>
              <a:latin typeface="Arial" pitchFamily="34" charset="0"/>
              <a:cs typeface="Arial" pitchFamily="34" charset="0"/>
            </a:endParaRPr>
          </a:p>
        </p:txBody>
      </p:sp>
      <p:sp>
        <p:nvSpPr>
          <p:cNvPr id="9" name="Rounded Rectangular Callout 8"/>
          <p:cNvSpPr/>
          <p:nvPr/>
        </p:nvSpPr>
        <p:spPr bwMode="auto">
          <a:xfrm>
            <a:off x="3008061" y="2118946"/>
            <a:ext cx="788276" cy="1002010"/>
          </a:xfrm>
          <a:prstGeom prst="wedgeRoundRectCallout">
            <a:avLst>
              <a:gd name="adj1" fmla="val 21421"/>
              <a:gd name="adj2" fmla="val 105117"/>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0" name="Rounded Rectangular Callout 9"/>
          <p:cNvSpPr/>
          <p:nvPr/>
        </p:nvSpPr>
        <p:spPr bwMode="auto">
          <a:xfrm>
            <a:off x="3929973" y="2362786"/>
            <a:ext cx="788276" cy="1002010"/>
          </a:xfrm>
          <a:prstGeom prst="wedgeRoundRectCallout">
            <a:avLst>
              <a:gd name="adj1" fmla="val 23421"/>
              <a:gd name="adj2" fmla="val 187825"/>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1" name="Rounded Rectangular Callout 10"/>
          <p:cNvSpPr/>
          <p:nvPr/>
        </p:nvSpPr>
        <p:spPr bwMode="auto">
          <a:xfrm>
            <a:off x="4851885" y="2149426"/>
            <a:ext cx="788276" cy="1002010"/>
          </a:xfrm>
          <a:prstGeom prst="wedgeRoundRectCallout">
            <a:avLst>
              <a:gd name="adj1" fmla="val 150954"/>
              <a:gd name="adj2" fmla="val 94470"/>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6" name="Text Box 122"/>
          <p:cNvSpPr txBox="1">
            <a:spLocks noChangeArrowheads="1"/>
          </p:cNvSpPr>
          <p:nvPr/>
        </p:nvSpPr>
        <p:spPr bwMode="auto">
          <a:xfrm>
            <a:off x="1296715" y="3771524"/>
            <a:ext cx="416492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(colorless) input complex</a:t>
            </a:r>
            <a:endParaRPr lang="en-US" sz="2800" i="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0264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Complex</a:t>
            </a:r>
            <a:endParaRPr lang="en-US" dirty="0"/>
          </a:p>
        </p:txBody>
      </p:sp>
      <p:sp>
        <p:nvSpPr>
          <p:cNvPr id="3" name="Date Placeholder 2"/>
          <p:cNvSpPr>
            <a:spLocks noGrp="1"/>
          </p:cNvSpPr>
          <p:nvPr>
            <p:ph type="dt" sz="half" idx="10"/>
          </p:nvPr>
        </p:nvSpPr>
        <p:spPr/>
        <p:txBody>
          <a:bodyPr/>
          <a:lstStyle/>
          <a:p>
            <a:fld id="{D6D4D9C7-2207-40D0-BD10-0B54F2F3DC18}" type="datetime5">
              <a:rPr lang="en-US" smtClean="0"/>
              <a:pPr/>
              <a:t>9-Feb-16</a:t>
            </a:fld>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58</a:t>
            </a:fld>
            <a:endParaRPr lang="en-US"/>
          </a:p>
        </p:txBody>
      </p:sp>
      <p:sp>
        <p:nvSpPr>
          <p:cNvPr id="5" name="Text Box 122"/>
          <p:cNvSpPr txBox="1">
            <a:spLocks noChangeArrowheads="1"/>
          </p:cNvSpPr>
          <p:nvPr/>
        </p:nvSpPr>
        <p:spPr bwMode="auto">
          <a:xfrm>
            <a:off x="966141" y="2091993"/>
            <a:ext cx="4764702"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solidFill>
                  <a:schemeClr val="tx1"/>
                </a:solidFill>
                <a:latin typeface="Arial" pitchFamily="34" charset="0"/>
                <a:cs typeface="Arial" pitchFamily="34" charset="0"/>
              </a:rPr>
              <a:t>Vertex</a:t>
            </a:r>
            <a:r>
              <a:rPr lang="en-US" sz="2800" dirty="0" smtClean="0">
                <a:latin typeface="Arial" pitchFamily="34" charset="0"/>
                <a:cs typeface="Arial" pitchFamily="34" charset="0"/>
              </a:rPr>
              <a:t>: process name, view</a:t>
            </a:r>
            <a:endParaRPr lang="en-US" sz="2800" dirty="0" smtClean="0">
              <a:solidFill>
                <a:schemeClr val="tx1"/>
              </a:solidFill>
              <a:latin typeface="Arial" pitchFamily="34" charset="0"/>
              <a:cs typeface="Arial" pitchFamily="34" charset="0"/>
            </a:endParaRPr>
          </a:p>
        </p:txBody>
      </p:sp>
      <p:sp>
        <p:nvSpPr>
          <p:cNvPr id="6" name="Text Box 122"/>
          <p:cNvSpPr txBox="1">
            <a:spLocks noChangeArrowheads="1"/>
          </p:cNvSpPr>
          <p:nvPr/>
        </p:nvSpPr>
        <p:spPr bwMode="auto">
          <a:xfrm>
            <a:off x="1860926" y="2525054"/>
            <a:ext cx="4764702" cy="523220"/>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all values read and written</a:t>
            </a:r>
            <a:endParaRPr lang="en-US" sz="2800" dirty="0" smtClean="0">
              <a:solidFill>
                <a:schemeClr val="tx1"/>
              </a:solidFill>
              <a:latin typeface="Arial" pitchFamily="34" charset="0"/>
              <a:cs typeface="Arial" pitchFamily="34" charset="0"/>
            </a:endParaRPr>
          </a:p>
        </p:txBody>
      </p:sp>
      <p:sp>
        <p:nvSpPr>
          <p:cNvPr id="7" name="Text Box 122"/>
          <p:cNvSpPr txBox="1">
            <a:spLocks noChangeArrowheads="1"/>
          </p:cNvSpPr>
          <p:nvPr/>
        </p:nvSpPr>
        <p:spPr bwMode="auto">
          <a:xfrm>
            <a:off x="1028007" y="3964552"/>
            <a:ext cx="569871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solidFill>
                  <a:schemeClr val="tx1"/>
                </a:solidFill>
                <a:latin typeface="Arial" pitchFamily="34" charset="0"/>
                <a:cs typeface="Arial" pitchFamily="34" charset="0"/>
              </a:rPr>
              <a:t>Simplex</a:t>
            </a:r>
            <a:r>
              <a:rPr lang="en-US" sz="2800" dirty="0" smtClean="0">
                <a:latin typeface="Arial" pitchFamily="34" charset="0"/>
                <a:cs typeface="Arial" pitchFamily="34" charset="0"/>
              </a:rPr>
              <a:t>: compatible set of views</a:t>
            </a:r>
            <a:endParaRPr lang="en-US" sz="2800" dirty="0" smtClean="0">
              <a:solidFill>
                <a:schemeClr val="tx1"/>
              </a:solidFill>
              <a:latin typeface="Arial" pitchFamily="34" charset="0"/>
              <a:cs typeface="Arial" pitchFamily="34" charset="0"/>
            </a:endParaRPr>
          </a:p>
        </p:txBody>
      </p:sp>
      <p:sp>
        <p:nvSpPr>
          <p:cNvPr id="8" name="Text Box 122"/>
          <p:cNvSpPr txBox="1">
            <a:spLocks noChangeArrowheads="1"/>
          </p:cNvSpPr>
          <p:nvPr/>
        </p:nvSpPr>
        <p:spPr bwMode="auto">
          <a:xfrm>
            <a:off x="2212502" y="4433826"/>
            <a:ext cx="5682120" cy="523220"/>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Each execution defines a simplex</a:t>
            </a:r>
            <a:endParaRPr lang="en-US" sz="2800" dirty="0" smtClean="0">
              <a:solidFill>
                <a:schemeClr val="tx1"/>
              </a:solidFill>
              <a:latin typeface="Arial" pitchFamily="34" charset="0"/>
              <a:cs typeface="Arial" pitchFamily="34" charset="0"/>
            </a:endParaRPr>
          </a:p>
        </p:txBody>
      </p:sp>
      <p:sp>
        <p:nvSpPr>
          <p:cNvPr id="9"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260398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e Placeholder 2"/>
          <p:cNvSpPr>
            <a:spLocks noGrp="1"/>
          </p:cNvSpPr>
          <p:nvPr>
            <p:ph type="dt" sz="half" idx="10"/>
          </p:nvPr>
        </p:nvSpPr>
        <p:spPr/>
        <p:txBody>
          <a:bodyPr/>
          <a:lstStyle/>
          <a:p>
            <a:fld id="{27BE5EE4-0F0B-4E12-9294-D9893166BC26}" type="datetime5">
              <a:rPr lang="en-US"/>
              <a:pPr/>
              <a:t>9-Feb-16</a:t>
            </a:fld>
            <a:endParaRPr lang="en-US"/>
          </a:p>
        </p:txBody>
      </p:sp>
      <p:sp>
        <p:nvSpPr>
          <p:cNvPr id="19" name="Slide Number Placeholder 4"/>
          <p:cNvSpPr>
            <a:spLocks noGrp="1"/>
          </p:cNvSpPr>
          <p:nvPr>
            <p:ph type="sldNum" sz="quarter" idx="12"/>
          </p:nvPr>
        </p:nvSpPr>
        <p:spPr/>
        <p:txBody>
          <a:bodyPr/>
          <a:lstStyle/>
          <a:p>
            <a:fld id="{796DC0B8-7A0A-49AF-A4D7-3E5A0FC0B8B1}" type="slidenum">
              <a:rPr lang="en-US"/>
              <a:pPr/>
              <a:t>59</a:t>
            </a:fld>
            <a:endParaRPr lang="en-US"/>
          </a:p>
        </p:txBody>
      </p:sp>
      <p:sp>
        <p:nvSpPr>
          <p:cNvPr id="111618" name="Rectangle 2"/>
          <p:cNvSpPr>
            <a:spLocks noGrp="1" noChangeArrowheads="1"/>
          </p:cNvSpPr>
          <p:nvPr>
            <p:ph type="title"/>
          </p:nvPr>
        </p:nvSpPr>
        <p:spPr/>
        <p:txBody>
          <a:bodyPr/>
          <a:lstStyle/>
          <a:p>
            <a:r>
              <a:rPr lang="en-US" dirty="0" smtClean="0"/>
              <a:t>Example: </a:t>
            </a:r>
            <a:r>
              <a:rPr lang="en-US" dirty="0"/>
              <a:t>Synchronous Message-Passing</a:t>
            </a:r>
          </a:p>
        </p:txBody>
      </p:sp>
      <p:sp>
        <p:nvSpPr>
          <p:cNvPr id="111619" name="Line 3"/>
          <p:cNvSpPr>
            <a:spLocks noChangeShapeType="1"/>
          </p:cNvSpPr>
          <p:nvPr/>
        </p:nvSpPr>
        <p:spPr bwMode="auto">
          <a:xfrm>
            <a:off x="2562225" y="2376488"/>
            <a:ext cx="0" cy="3267075"/>
          </a:xfrm>
          <a:prstGeom prst="line">
            <a:avLst/>
          </a:prstGeom>
          <a:noFill/>
          <a:ln w="38100">
            <a:solidFill>
              <a:srgbClr val="00FFFF"/>
            </a:solidFill>
            <a:round/>
            <a:headEnd/>
            <a:tailEnd/>
          </a:ln>
          <a:effectLst/>
        </p:spPr>
        <p:txBody>
          <a:bodyPr wrap="none" anchor="ctr"/>
          <a:lstStyle/>
          <a:p>
            <a:endParaRPr lang="en-US"/>
          </a:p>
        </p:txBody>
      </p:sp>
      <p:sp>
        <p:nvSpPr>
          <p:cNvPr id="111620" name="Line 4"/>
          <p:cNvSpPr>
            <a:spLocks noChangeShapeType="1"/>
          </p:cNvSpPr>
          <p:nvPr/>
        </p:nvSpPr>
        <p:spPr bwMode="auto">
          <a:xfrm>
            <a:off x="4521200" y="2376488"/>
            <a:ext cx="0" cy="3267075"/>
          </a:xfrm>
          <a:prstGeom prst="line">
            <a:avLst/>
          </a:prstGeom>
          <a:noFill/>
          <a:ln w="38100">
            <a:solidFill>
              <a:srgbClr val="00FFFF"/>
            </a:solidFill>
            <a:round/>
            <a:headEnd/>
            <a:tailEnd/>
          </a:ln>
          <a:effectLst/>
        </p:spPr>
        <p:txBody>
          <a:bodyPr wrap="none" anchor="ctr"/>
          <a:lstStyle/>
          <a:p>
            <a:endParaRPr lang="en-US"/>
          </a:p>
        </p:txBody>
      </p:sp>
      <p:sp>
        <p:nvSpPr>
          <p:cNvPr id="111621" name="Line 5"/>
          <p:cNvSpPr>
            <a:spLocks noChangeShapeType="1"/>
          </p:cNvSpPr>
          <p:nvPr/>
        </p:nvSpPr>
        <p:spPr bwMode="auto">
          <a:xfrm>
            <a:off x="6480175" y="2376488"/>
            <a:ext cx="0" cy="3267075"/>
          </a:xfrm>
          <a:prstGeom prst="line">
            <a:avLst/>
          </a:prstGeom>
          <a:noFill/>
          <a:ln w="38100">
            <a:solidFill>
              <a:srgbClr val="00FFFF"/>
            </a:solidFill>
            <a:round/>
            <a:headEnd/>
            <a:tailEnd/>
          </a:ln>
          <a:effectLst/>
        </p:spPr>
        <p:txBody>
          <a:bodyPr wrap="none" anchor="ctr"/>
          <a:lstStyle/>
          <a:p>
            <a:endParaRPr lang="en-US"/>
          </a:p>
        </p:txBody>
      </p:sp>
      <p:sp>
        <p:nvSpPr>
          <p:cNvPr id="111622" name="Line 6"/>
          <p:cNvSpPr>
            <a:spLocks noChangeShapeType="1"/>
          </p:cNvSpPr>
          <p:nvPr/>
        </p:nvSpPr>
        <p:spPr bwMode="auto">
          <a:xfrm flipV="1">
            <a:off x="2544763" y="2840038"/>
            <a:ext cx="1938337" cy="1330325"/>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111623" name="Line 7"/>
          <p:cNvSpPr>
            <a:spLocks noChangeShapeType="1"/>
          </p:cNvSpPr>
          <p:nvPr/>
        </p:nvSpPr>
        <p:spPr bwMode="auto">
          <a:xfrm>
            <a:off x="2538413" y="4135438"/>
            <a:ext cx="1938337" cy="1330325"/>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111624" name="Line 8"/>
          <p:cNvSpPr>
            <a:spLocks noChangeShapeType="1"/>
          </p:cNvSpPr>
          <p:nvPr/>
        </p:nvSpPr>
        <p:spPr bwMode="auto">
          <a:xfrm>
            <a:off x="2544763" y="4137025"/>
            <a:ext cx="1954212" cy="0"/>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111628" name="Line 12"/>
          <p:cNvSpPr>
            <a:spLocks noChangeShapeType="1"/>
          </p:cNvSpPr>
          <p:nvPr/>
        </p:nvSpPr>
        <p:spPr bwMode="auto">
          <a:xfrm flipV="1">
            <a:off x="4491038" y="2833688"/>
            <a:ext cx="1938337" cy="1330325"/>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111629" name="Line 13"/>
          <p:cNvSpPr>
            <a:spLocks noChangeShapeType="1"/>
          </p:cNvSpPr>
          <p:nvPr/>
        </p:nvSpPr>
        <p:spPr bwMode="auto">
          <a:xfrm>
            <a:off x="4484688" y="4129088"/>
            <a:ext cx="1938337" cy="1330325"/>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111630" name="Line 14"/>
          <p:cNvSpPr>
            <a:spLocks noChangeShapeType="1"/>
          </p:cNvSpPr>
          <p:nvPr/>
        </p:nvSpPr>
        <p:spPr bwMode="auto">
          <a:xfrm>
            <a:off x="4491038" y="4130675"/>
            <a:ext cx="1954212" cy="0"/>
          </a:xfrm>
          <a:prstGeom prst="line">
            <a:avLst/>
          </a:prstGeom>
          <a:noFill/>
          <a:ln w="38100">
            <a:solidFill>
              <a:schemeClr val="accent2"/>
            </a:solidFill>
            <a:round/>
            <a:headEnd/>
            <a:tailEnd type="triangle" w="med" len="med"/>
          </a:ln>
          <a:effectLst/>
        </p:spPr>
        <p:txBody>
          <a:bodyPr wrap="none" anchor="ctr"/>
          <a:lstStyle/>
          <a:p>
            <a:endParaRPr lang="en-US"/>
          </a:p>
        </p:txBody>
      </p:sp>
      <p:pic>
        <p:nvPicPr>
          <p:cNvPr id="111632" name="Picture 16" descr="bug"/>
          <p:cNvPicPr>
            <a:picLocks noChangeAspect="1" noChangeArrowheads="1"/>
          </p:cNvPicPr>
          <p:nvPr/>
        </p:nvPicPr>
        <p:blipFill>
          <a:blip r:embed="rId3" cstate="print"/>
          <a:srcRect/>
          <a:stretch>
            <a:fillRect/>
          </a:stretch>
        </p:blipFill>
        <p:spPr bwMode="auto">
          <a:xfrm>
            <a:off x="2124075" y="3825875"/>
            <a:ext cx="796925" cy="814388"/>
          </a:xfrm>
          <a:prstGeom prst="rect">
            <a:avLst/>
          </a:prstGeom>
          <a:noFill/>
        </p:spPr>
      </p:pic>
      <p:pic>
        <p:nvPicPr>
          <p:cNvPr id="111633" name="Picture 17" descr="bug"/>
          <p:cNvPicPr>
            <a:picLocks noChangeAspect="1" noChangeArrowheads="1"/>
          </p:cNvPicPr>
          <p:nvPr/>
        </p:nvPicPr>
        <p:blipFill>
          <a:blip r:embed="rId3" cstate="print"/>
          <a:srcRect/>
          <a:stretch>
            <a:fillRect/>
          </a:stretch>
        </p:blipFill>
        <p:spPr bwMode="auto">
          <a:xfrm>
            <a:off x="4083050" y="3813175"/>
            <a:ext cx="796925" cy="814388"/>
          </a:xfrm>
          <a:prstGeom prst="rect">
            <a:avLst/>
          </a:prstGeom>
          <a:noFill/>
        </p:spPr>
      </p:pic>
      <p:sp>
        <p:nvSpPr>
          <p:cNvPr id="111634" name="AutoShape 18"/>
          <p:cNvSpPr>
            <a:spLocks/>
          </p:cNvSpPr>
          <p:nvPr/>
        </p:nvSpPr>
        <p:spPr bwMode="auto">
          <a:xfrm rot="-5400000">
            <a:off x="3333751" y="4978400"/>
            <a:ext cx="360362" cy="1843087"/>
          </a:xfrm>
          <a:prstGeom prst="leftBrace">
            <a:avLst>
              <a:gd name="adj1" fmla="val 42621"/>
              <a:gd name="adj2" fmla="val 50000"/>
            </a:avLst>
          </a:prstGeom>
          <a:noFill/>
          <a:ln w="38100">
            <a:solidFill>
              <a:srgbClr val="0000FF"/>
            </a:solidFill>
            <a:round/>
            <a:headEnd/>
            <a:tailEnd/>
          </a:ln>
          <a:effectLst/>
        </p:spPr>
        <p:txBody>
          <a:bodyPr wrap="none" anchor="ctr"/>
          <a:lstStyle/>
          <a:p>
            <a:endParaRPr lang="en-US"/>
          </a:p>
        </p:txBody>
      </p:sp>
      <p:sp>
        <p:nvSpPr>
          <p:cNvPr id="111635" name="AutoShape 19"/>
          <p:cNvSpPr>
            <a:spLocks/>
          </p:cNvSpPr>
          <p:nvPr/>
        </p:nvSpPr>
        <p:spPr bwMode="auto">
          <a:xfrm rot="-5400000">
            <a:off x="5337175" y="5021263"/>
            <a:ext cx="360363" cy="1843087"/>
          </a:xfrm>
          <a:prstGeom prst="leftBrace">
            <a:avLst>
              <a:gd name="adj1" fmla="val 42621"/>
              <a:gd name="adj2" fmla="val 50000"/>
            </a:avLst>
          </a:prstGeom>
          <a:noFill/>
          <a:ln w="38100">
            <a:solidFill>
              <a:srgbClr val="0000FF"/>
            </a:solidFill>
            <a:round/>
            <a:headEnd/>
            <a:tailEnd/>
          </a:ln>
          <a:effectLst/>
        </p:spPr>
        <p:txBody>
          <a:bodyPr wrap="none" anchor="ctr"/>
          <a:lstStyle/>
          <a:p>
            <a:endParaRPr lang="en-US"/>
          </a:p>
        </p:txBody>
      </p:sp>
      <p:sp>
        <p:nvSpPr>
          <p:cNvPr id="111636" name="Text Box 20"/>
          <p:cNvSpPr txBox="1">
            <a:spLocks noChangeArrowheads="1"/>
          </p:cNvSpPr>
          <p:nvPr/>
        </p:nvSpPr>
        <p:spPr bwMode="auto">
          <a:xfrm>
            <a:off x="2838113" y="6182668"/>
            <a:ext cx="1350050" cy="461665"/>
          </a:xfrm>
          <a:prstGeom prst="rect">
            <a:avLst/>
          </a:prstGeom>
          <a:noFill/>
          <a:ln w="9525">
            <a:noFill/>
            <a:miter lim="800000"/>
            <a:headEnd/>
            <a:tailEnd/>
          </a:ln>
          <a:effectLst/>
        </p:spPr>
        <p:txBody>
          <a:bodyPr wrap="none" anchor="ctr">
            <a:spAutoFit/>
          </a:bodyPr>
          <a:lstStyle/>
          <a:p>
            <a:r>
              <a:rPr lang="en-US" sz="2400" dirty="0">
                <a:latin typeface="Arial" pitchFamily="34" charset="0"/>
                <a:cs typeface="Arial" pitchFamily="34" charset="0"/>
              </a:rPr>
              <a:t>Round 0</a:t>
            </a:r>
          </a:p>
        </p:txBody>
      </p:sp>
      <p:sp>
        <p:nvSpPr>
          <p:cNvPr id="111637" name="Text Box 21"/>
          <p:cNvSpPr txBox="1">
            <a:spLocks noChangeArrowheads="1"/>
          </p:cNvSpPr>
          <p:nvPr/>
        </p:nvSpPr>
        <p:spPr bwMode="auto">
          <a:xfrm>
            <a:off x="4842332" y="6184256"/>
            <a:ext cx="1350050" cy="461665"/>
          </a:xfrm>
          <a:prstGeom prst="rect">
            <a:avLst/>
          </a:prstGeom>
          <a:noFill/>
          <a:ln w="9525">
            <a:noFill/>
            <a:miter lim="800000"/>
            <a:headEnd/>
            <a:tailEnd/>
          </a:ln>
          <a:effectLst/>
        </p:spPr>
        <p:txBody>
          <a:bodyPr wrap="none" anchor="ctr">
            <a:spAutoFit/>
          </a:bodyPr>
          <a:lstStyle/>
          <a:p>
            <a:r>
              <a:rPr lang="en-US" sz="2400">
                <a:latin typeface="Arial" pitchFamily="34" charset="0"/>
                <a:cs typeface="Arial" pitchFamily="34" charset="0"/>
              </a:rPr>
              <a:t>Round 1</a:t>
            </a:r>
          </a:p>
        </p:txBody>
      </p:sp>
    </p:spTree>
    <p:extLst>
      <p:ext uri="{BB962C8B-B14F-4D97-AF65-F5344CB8AC3E}">
        <p14:creationId xmlns:p14="http://schemas.microsoft.com/office/powerpoint/2010/main" val="403965665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2"/>
          <p:cNvSpPr>
            <a:spLocks noGrp="1"/>
          </p:cNvSpPr>
          <p:nvPr>
            <p:ph type="dt" sz="half" idx="10"/>
          </p:nvPr>
        </p:nvSpPr>
        <p:spPr/>
        <p:txBody>
          <a:bodyPr/>
          <a:lstStyle/>
          <a:p>
            <a:fld id="{00942D67-1C33-45F5-83CF-443852A7E7F6}" type="datetime5">
              <a:rPr lang="en-US"/>
              <a:pPr/>
              <a:t>9-Feb-16</a:t>
            </a:fld>
            <a:endParaRPr lang="en-US"/>
          </a:p>
        </p:txBody>
      </p:sp>
      <p:sp>
        <p:nvSpPr>
          <p:cNvPr id="17" name="Slide Number Placeholder 4"/>
          <p:cNvSpPr>
            <a:spLocks noGrp="1"/>
          </p:cNvSpPr>
          <p:nvPr>
            <p:ph type="sldNum" sz="quarter" idx="12"/>
          </p:nvPr>
        </p:nvSpPr>
        <p:spPr/>
        <p:txBody>
          <a:bodyPr/>
          <a:lstStyle/>
          <a:p>
            <a:fld id="{2D0D177D-4721-47B9-B791-F8FD6F2ED4B3}" type="slidenum">
              <a:rPr lang="en-US"/>
              <a:pPr/>
              <a:t>60</a:t>
            </a:fld>
            <a:endParaRPr lang="en-US"/>
          </a:p>
        </p:txBody>
      </p:sp>
      <p:sp>
        <p:nvSpPr>
          <p:cNvPr id="113666" name="Rectangle 2"/>
          <p:cNvSpPr>
            <a:spLocks noGrp="1" noChangeArrowheads="1"/>
          </p:cNvSpPr>
          <p:nvPr>
            <p:ph type="title"/>
          </p:nvPr>
        </p:nvSpPr>
        <p:spPr/>
        <p:txBody>
          <a:bodyPr/>
          <a:lstStyle/>
          <a:p>
            <a:r>
              <a:rPr lang="en-US"/>
              <a:t>Failures: Fail-Stop</a:t>
            </a:r>
          </a:p>
        </p:txBody>
      </p:sp>
      <p:sp>
        <p:nvSpPr>
          <p:cNvPr id="113667" name="Line 3"/>
          <p:cNvSpPr>
            <a:spLocks noChangeShapeType="1"/>
          </p:cNvSpPr>
          <p:nvPr/>
        </p:nvSpPr>
        <p:spPr bwMode="auto">
          <a:xfrm>
            <a:off x="2562225" y="2376488"/>
            <a:ext cx="0" cy="3267075"/>
          </a:xfrm>
          <a:prstGeom prst="line">
            <a:avLst/>
          </a:prstGeom>
          <a:noFill/>
          <a:ln w="38100">
            <a:solidFill>
              <a:srgbClr val="00FFFF"/>
            </a:solidFill>
            <a:round/>
            <a:headEnd/>
            <a:tailEnd/>
          </a:ln>
          <a:effectLst/>
        </p:spPr>
        <p:txBody>
          <a:bodyPr wrap="none" anchor="ctr"/>
          <a:lstStyle/>
          <a:p>
            <a:endParaRPr lang="en-US"/>
          </a:p>
        </p:txBody>
      </p:sp>
      <p:sp>
        <p:nvSpPr>
          <p:cNvPr id="113668" name="Line 4"/>
          <p:cNvSpPr>
            <a:spLocks noChangeShapeType="1"/>
          </p:cNvSpPr>
          <p:nvPr/>
        </p:nvSpPr>
        <p:spPr bwMode="auto">
          <a:xfrm>
            <a:off x="4521200" y="2376488"/>
            <a:ext cx="0" cy="3267075"/>
          </a:xfrm>
          <a:prstGeom prst="line">
            <a:avLst/>
          </a:prstGeom>
          <a:noFill/>
          <a:ln w="38100">
            <a:solidFill>
              <a:srgbClr val="00FFFF"/>
            </a:solidFill>
            <a:round/>
            <a:headEnd/>
            <a:tailEnd/>
          </a:ln>
          <a:effectLst/>
        </p:spPr>
        <p:txBody>
          <a:bodyPr wrap="none" anchor="ctr"/>
          <a:lstStyle/>
          <a:p>
            <a:endParaRPr lang="en-US"/>
          </a:p>
        </p:txBody>
      </p:sp>
      <p:sp>
        <p:nvSpPr>
          <p:cNvPr id="113669" name="Line 5"/>
          <p:cNvSpPr>
            <a:spLocks noChangeShapeType="1"/>
          </p:cNvSpPr>
          <p:nvPr/>
        </p:nvSpPr>
        <p:spPr bwMode="auto">
          <a:xfrm>
            <a:off x="6480175" y="2376488"/>
            <a:ext cx="0" cy="3267075"/>
          </a:xfrm>
          <a:prstGeom prst="line">
            <a:avLst/>
          </a:prstGeom>
          <a:noFill/>
          <a:ln w="38100">
            <a:solidFill>
              <a:srgbClr val="00FFFF"/>
            </a:solidFill>
            <a:round/>
            <a:headEnd/>
            <a:tailEnd/>
          </a:ln>
          <a:effectLst/>
        </p:spPr>
        <p:txBody>
          <a:bodyPr wrap="none" anchor="ctr"/>
          <a:lstStyle/>
          <a:p>
            <a:endParaRPr lang="en-US"/>
          </a:p>
        </p:txBody>
      </p:sp>
      <p:sp>
        <p:nvSpPr>
          <p:cNvPr id="113670" name="Line 6"/>
          <p:cNvSpPr>
            <a:spLocks noChangeShapeType="1"/>
          </p:cNvSpPr>
          <p:nvPr/>
        </p:nvSpPr>
        <p:spPr bwMode="auto">
          <a:xfrm flipV="1">
            <a:off x="2544763" y="2840038"/>
            <a:ext cx="1938337" cy="1330325"/>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113671" name="Line 7"/>
          <p:cNvSpPr>
            <a:spLocks noChangeShapeType="1"/>
          </p:cNvSpPr>
          <p:nvPr/>
        </p:nvSpPr>
        <p:spPr bwMode="auto">
          <a:xfrm>
            <a:off x="2538413" y="4135438"/>
            <a:ext cx="1938337" cy="1330325"/>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113672" name="Line 8"/>
          <p:cNvSpPr>
            <a:spLocks noChangeShapeType="1"/>
          </p:cNvSpPr>
          <p:nvPr/>
        </p:nvSpPr>
        <p:spPr bwMode="auto">
          <a:xfrm>
            <a:off x="2544763" y="4137025"/>
            <a:ext cx="1954212" cy="0"/>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113673" name="Line 9"/>
          <p:cNvSpPr>
            <a:spLocks noChangeShapeType="1"/>
          </p:cNvSpPr>
          <p:nvPr/>
        </p:nvSpPr>
        <p:spPr bwMode="auto">
          <a:xfrm flipV="1">
            <a:off x="4491038" y="2833688"/>
            <a:ext cx="1938337" cy="1330325"/>
          </a:xfrm>
          <a:prstGeom prst="line">
            <a:avLst/>
          </a:prstGeom>
          <a:noFill/>
          <a:ln w="38100">
            <a:solidFill>
              <a:schemeClr val="accent2"/>
            </a:solidFill>
            <a:round/>
            <a:headEnd/>
            <a:tailEnd type="triangle" w="med" len="med"/>
          </a:ln>
          <a:effectLst/>
        </p:spPr>
        <p:txBody>
          <a:bodyPr wrap="none" anchor="ctr"/>
          <a:lstStyle/>
          <a:p>
            <a:endParaRPr lang="en-US"/>
          </a:p>
        </p:txBody>
      </p:sp>
      <p:sp>
        <p:nvSpPr>
          <p:cNvPr id="113674" name="Line 10"/>
          <p:cNvSpPr>
            <a:spLocks noChangeShapeType="1"/>
          </p:cNvSpPr>
          <p:nvPr/>
        </p:nvSpPr>
        <p:spPr bwMode="auto">
          <a:xfrm>
            <a:off x="4484688" y="4129088"/>
            <a:ext cx="1938337" cy="1330325"/>
          </a:xfrm>
          <a:prstGeom prst="line">
            <a:avLst/>
          </a:prstGeom>
          <a:noFill/>
          <a:ln w="38100">
            <a:solidFill>
              <a:schemeClr val="accent2"/>
            </a:solidFill>
            <a:prstDash val="dash"/>
            <a:round/>
            <a:headEnd/>
            <a:tailEnd type="triangle" w="med" len="med"/>
          </a:ln>
          <a:effectLst/>
        </p:spPr>
        <p:txBody>
          <a:bodyPr wrap="none" anchor="ctr"/>
          <a:lstStyle/>
          <a:p>
            <a:endParaRPr lang="en-US"/>
          </a:p>
        </p:txBody>
      </p:sp>
      <p:sp>
        <p:nvSpPr>
          <p:cNvPr id="113675" name="Line 11"/>
          <p:cNvSpPr>
            <a:spLocks noChangeShapeType="1"/>
          </p:cNvSpPr>
          <p:nvPr/>
        </p:nvSpPr>
        <p:spPr bwMode="auto">
          <a:xfrm>
            <a:off x="4491038" y="4130675"/>
            <a:ext cx="1954212" cy="0"/>
          </a:xfrm>
          <a:prstGeom prst="line">
            <a:avLst/>
          </a:prstGeom>
          <a:noFill/>
          <a:ln w="38100">
            <a:solidFill>
              <a:schemeClr val="accent2"/>
            </a:solidFill>
            <a:round/>
            <a:headEnd/>
            <a:tailEnd type="triangle" w="med" len="med"/>
          </a:ln>
          <a:effectLst/>
        </p:spPr>
        <p:txBody>
          <a:bodyPr wrap="none" anchor="ctr"/>
          <a:lstStyle/>
          <a:p>
            <a:endParaRPr lang="en-US"/>
          </a:p>
        </p:txBody>
      </p:sp>
      <p:pic>
        <p:nvPicPr>
          <p:cNvPr id="113677" name="Picture 13" descr="dead"/>
          <p:cNvPicPr>
            <a:picLocks noChangeAspect="1" noChangeArrowheads="1"/>
          </p:cNvPicPr>
          <p:nvPr/>
        </p:nvPicPr>
        <p:blipFill>
          <a:blip r:embed="rId3" cstate="print"/>
          <a:srcRect/>
          <a:stretch>
            <a:fillRect/>
          </a:stretch>
        </p:blipFill>
        <p:spPr bwMode="auto">
          <a:xfrm>
            <a:off x="3952875" y="3824288"/>
            <a:ext cx="1023938" cy="723900"/>
          </a:xfrm>
          <a:prstGeom prst="rect">
            <a:avLst/>
          </a:prstGeom>
          <a:noFill/>
        </p:spPr>
      </p:pic>
      <p:pic>
        <p:nvPicPr>
          <p:cNvPr id="113679" name="Picture 15" descr="bug"/>
          <p:cNvPicPr>
            <a:picLocks noChangeAspect="1" noChangeArrowheads="1"/>
          </p:cNvPicPr>
          <p:nvPr/>
        </p:nvPicPr>
        <p:blipFill>
          <a:blip r:embed="rId4" cstate="print"/>
          <a:srcRect/>
          <a:stretch>
            <a:fillRect/>
          </a:stretch>
        </p:blipFill>
        <p:spPr bwMode="auto">
          <a:xfrm>
            <a:off x="2124075" y="3825875"/>
            <a:ext cx="796925" cy="814388"/>
          </a:xfrm>
          <a:prstGeom prst="rect">
            <a:avLst/>
          </a:prstGeom>
          <a:noFill/>
        </p:spPr>
      </p:pic>
      <p:sp>
        <p:nvSpPr>
          <p:cNvPr id="113680" name="AutoShape 16"/>
          <p:cNvSpPr>
            <a:spLocks/>
          </p:cNvSpPr>
          <p:nvPr/>
        </p:nvSpPr>
        <p:spPr bwMode="auto">
          <a:xfrm>
            <a:off x="6810375" y="2725738"/>
            <a:ext cx="174625" cy="1665287"/>
          </a:xfrm>
          <a:prstGeom prst="rightBrace">
            <a:avLst>
              <a:gd name="adj1" fmla="val 79470"/>
              <a:gd name="adj2" fmla="val 50000"/>
            </a:avLst>
          </a:prstGeom>
          <a:noFill/>
          <a:ln w="38100">
            <a:solidFill>
              <a:srgbClr val="0000FF"/>
            </a:solidFill>
            <a:round/>
            <a:headEnd/>
            <a:tailEnd/>
          </a:ln>
          <a:effectLst/>
        </p:spPr>
        <p:txBody>
          <a:bodyPr wrap="none" anchor="ctr"/>
          <a:lstStyle/>
          <a:p>
            <a:endParaRPr lang="en-US"/>
          </a:p>
        </p:txBody>
      </p:sp>
      <p:sp>
        <p:nvSpPr>
          <p:cNvPr id="113681" name="Text Box 17"/>
          <p:cNvSpPr txBox="1">
            <a:spLocks noChangeArrowheads="1"/>
          </p:cNvSpPr>
          <p:nvPr/>
        </p:nvSpPr>
        <p:spPr bwMode="auto">
          <a:xfrm>
            <a:off x="6869113" y="3153202"/>
            <a:ext cx="1812925" cy="830997"/>
          </a:xfrm>
          <a:prstGeom prst="rect">
            <a:avLst/>
          </a:prstGeom>
          <a:noFill/>
          <a:ln w="9525">
            <a:noFill/>
            <a:miter lim="800000"/>
            <a:headEnd/>
            <a:tailEnd/>
          </a:ln>
          <a:effectLst/>
        </p:spPr>
        <p:txBody>
          <a:bodyPr anchor="ctr">
            <a:spAutoFit/>
          </a:bodyPr>
          <a:lstStyle/>
          <a:p>
            <a:r>
              <a:rPr lang="en-US" sz="2400" dirty="0">
                <a:latin typeface="Arial" pitchFamily="34" charset="0"/>
                <a:cs typeface="Arial" pitchFamily="34" charset="0"/>
              </a:rPr>
              <a:t>Partial broadcast</a:t>
            </a:r>
          </a:p>
        </p:txBody>
      </p:sp>
      <p:sp>
        <p:nvSpPr>
          <p:cNvPr id="18"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357690964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dirty="0" smtClean="0"/>
              <a:t>Single Input: </a:t>
            </a:r>
            <a:r>
              <a:rPr lang="en-US" dirty="0"/>
              <a:t>Round Zero</a:t>
            </a:r>
          </a:p>
        </p:txBody>
      </p:sp>
      <p:sp>
        <p:nvSpPr>
          <p:cNvPr id="18" name="Date Placeholder 4"/>
          <p:cNvSpPr>
            <a:spLocks noGrp="1"/>
          </p:cNvSpPr>
          <p:nvPr>
            <p:ph type="dt" sz="half" idx="10"/>
          </p:nvPr>
        </p:nvSpPr>
        <p:spPr/>
        <p:txBody>
          <a:bodyPr/>
          <a:lstStyle/>
          <a:p>
            <a:fld id="{C909D684-D459-417C-AFC3-DAAEEB28ADFC}" type="datetime5">
              <a:rPr lang="en-US"/>
              <a:pPr/>
              <a:t>9-Feb-16</a:t>
            </a:fld>
            <a:endParaRPr lang="en-US"/>
          </a:p>
        </p:txBody>
      </p:sp>
      <p:sp>
        <p:nvSpPr>
          <p:cNvPr id="19" name="Slide Number Placeholder 6"/>
          <p:cNvSpPr>
            <a:spLocks noGrp="1"/>
          </p:cNvSpPr>
          <p:nvPr>
            <p:ph type="sldNum" sz="quarter" idx="12"/>
          </p:nvPr>
        </p:nvSpPr>
        <p:spPr/>
        <p:txBody>
          <a:bodyPr/>
          <a:lstStyle/>
          <a:p>
            <a:fld id="{975C4866-B11D-4BE7-A103-DD664B08C313}" type="slidenum">
              <a:rPr lang="en-US"/>
              <a:pPr/>
              <a:t>61</a:t>
            </a:fld>
            <a:endParaRPr lang="en-US"/>
          </a:p>
        </p:txBody>
      </p:sp>
      <p:grpSp>
        <p:nvGrpSpPr>
          <p:cNvPr id="137230" name="Group 14"/>
          <p:cNvGrpSpPr>
            <a:grpSpLocks/>
          </p:cNvGrpSpPr>
          <p:nvPr/>
        </p:nvGrpSpPr>
        <p:grpSpPr bwMode="auto">
          <a:xfrm>
            <a:off x="1525588" y="3027363"/>
            <a:ext cx="2112962" cy="1912937"/>
            <a:chOff x="961" y="1907"/>
            <a:chExt cx="1331" cy="1205"/>
          </a:xfrm>
        </p:grpSpPr>
        <p:sp>
          <p:nvSpPr>
            <p:cNvPr id="137229" name="AutoShape 13"/>
            <p:cNvSpPr>
              <a:spLocks noChangeArrowheads="1"/>
            </p:cNvSpPr>
            <p:nvPr/>
          </p:nvSpPr>
          <p:spPr bwMode="auto">
            <a:xfrm>
              <a:off x="1062" y="1986"/>
              <a:ext cx="1138" cy="1014"/>
            </a:xfrm>
            <a:prstGeom prst="triangle">
              <a:avLst>
                <a:gd name="adj" fmla="val 50000"/>
              </a:avLst>
            </a:prstGeom>
            <a:gradFill rotWithShape="0">
              <a:gsLst>
                <a:gs pos="0">
                  <a:schemeClr val="hlink"/>
                </a:gs>
                <a:gs pos="50000">
                  <a:schemeClr val="hlink">
                    <a:gamma/>
                    <a:shade val="46275"/>
                    <a:invGamma/>
                  </a:schemeClr>
                </a:gs>
                <a:gs pos="100000">
                  <a:schemeClr val="hlink"/>
                </a:gs>
              </a:gsLst>
              <a:lin ang="5400000" scaled="1"/>
            </a:gradFill>
            <a:ln w="38100">
              <a:solidFill>
                <a:schemeClr val="tx1"/>
              </a:solidFill>
              <a:miter lim="800000"/>
              <a:headEnd/>
              <a:tailEnd/>
            </a:ln>
            <a:effectLst/>
          </p:spPr>
          <p:txBody>
            <a:bodyPr wrap="none" anchor="ctr"/>
            <a:lstStyle/>
            <a:p>
              <a:endParaRPr lang="en-US"/>
            </a:p>
          </p:txBody>
        </p:sp>
        <p:grpSp>
          <p:nvGrpSpPr>
            <p:cNvPr id="137228" name="Group 12"/>
            <p:cNvGrpSpPr>
              <a:grpSpLocks/>
            </p:cNvGrpSpPr>
            <p:nvPr/>
          </p:nvGrpSpPr>
          <p:grpSpPr bwMode="auto">
            <a:xfrm>
              <a:off x="1532" y="1907"/>
              <a:ext cx="198" cy="171"/>
              <a:chOff x="1507" y="1907"/>
              <a:chExt cx="198" cy="171"/>
            </a:xfrm>
          </p:grpSpPr>
          <p:sp>
            <p:nvSpPr>
              <p:cNvPr id="137220" name="Oval 4"/>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p>
            </p:txBody>
          </p:sp>
          <p:sp>
            <p:nvSpPr>
              <p:cNvPr id="137221" name="Oval 5"/>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p>
            </p:txBody>
          </p:sp>
        </p:grpSp>
        <p:grpSp>
          <p:nvGrpSpPr>
            <p:cNvPr id="137227" name="Group 11"/>
            <p:cNvGrpSpPr>
              <a:grpSpLocks/>
            </p:cNvGrpSpPr>
            <p:nvPr/>
          </p:nvGrpSpPr>
          <p:grpSpPr bwMode="auto">
            <a:xfrm>
              <a:off x="2094" y="2927"/>
              <a:ext cx="198" cy="171"/>
              <a:chOff x="2969" y="2010"/>
              <a:chExt cx="198" cy="171"/>
            </a:xfrm>
          </p:grpSpPr>
          <p:sp>
            <p:nvSpPr>
              <p:cNvPr id="137222" name="Oval 6"/>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p>
            </p:txBody>
          </p:sp>
          <p:sp>
            <p:nvSpPr>
              <p:cNvPr id="137223" name="Oval 7"/>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p>
            </p:txBody>
          </p:sp>
        </p:grpSp>
        <p:grpSp>
          <p:nvGrpSpPr>
            <p:cNvPr id="137226" name="Group 10"/>
            <p:cNvGrpSpPr>
              <a:grpSpLocks/>
            </p:cNvGrpSpPr>
            <p:nvPr/>
          </p:nvGrpSpPr>
          <p:grpSpPr bwMode="auto">
            <a:xfrm>
              <a:off x="961" y="2941"/>
              <a:ext cx="198" cy="171"/>
              <a:chOff x="2306" y="3106"/>
              <a:chExt cx="198" cy="171"/>
            </a:xfrm>
          </p:grpSpPr>
          <p:sp>
            <p:nvSpPr>
              <p:cNvPr id="137224" name="Oval 8"/>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p>
            </p:txBody>
          </p:sp>
          <p:sp>
            <p:nvSpPr>
              <p:cNvPr id="137225" name="Oval 9"/>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p>
            </p:txBody>
          </p:sp>
        </p:grpSp>
      </p:grpSp>
      <p:sp>
        <p:nvSpPr>
          <p:cNvPr id="137233" name="Text Box 17"/>
          <p:cNvSpPr txBox="1">
            <a:spLocks noChangeArrowheads="1"/>
          </p:cNvSpPr>
          <p:nvPr/>
        </p:nvSpPr>
        <p:spPr bwMode="auto">
          <a:xfrm>
            <a:off x="2811463" y="2879725"/>
            <a:ext cx="401637" cy="519113"/>
          </a:xfrm>
          <a:prstGeom prst="rect">
            <a:avLst/>
          </a:prstGeom>
          <a:noFill/>
          <a:ln w="9525">
            <a:noFill/>
            <a:miter lim="800000"/>
            <a:headEnd/>
            <a:tailEnd/>
          </a:ln>
          <a:effectLst/>
        </p:spPr>
        <p:txBody>
          <a:bodyPr anchor="ctr">
            <a:spAutoFit/>
          </a:bodyPr>
          <a:lstStyle/>
          <a:p>
            <a:r>
              <a:rPr lang="en-US" sz="2800"/>
              <a:t>0</a:t>
            </a:r>
            <a:endParaRPr lang="en-US" sz="3600"/>
          </a:p>
        </p:txBody>
      </p:sp>
      <p:sp>
        <p:nvSpPr>
          <p:cNvPr id="137234" name="Text Box 18"/>
          <p:cNvSpPr txBox="1">
            <a:spLocks noChangeArrowheads="1"/>
          </p:cNvSpPr>
          <p:nvPr/>
        </p:nvSpPr>
        <p:spPr bwMode="auto">
          <a:xfrm>
            <a:off x="971550" y="4581525"/>
            <a:ext cx="401638" cy="519113"/>
          </a:xfrm>
          <a:prstGeom prst="rect">
            <a:avLst/>
          </a:prstGeom>
          <a:noFill/>
          <a:ln w="9525">
            <a:noFill/>
            <a:miter lim="800000"/>
            <a:headEnd/>
            <a:tailEnd/>
          </a:ln>
          <a:effectLst/>
        </p:spPr>
        <p:txBody>
          <a:bodyPr anchor="ctr">
            <a:spAutoFit/>
          </a:bodyPr>
          <a:lstStyle/>
          <a:p>
            <a:r>
              <a:rPr lang="en-US" sz="2800">
                <a:solidFill>
                  <a:schemeClr val="accent1"/>
                </a:solidFill>
              </a:rPr>
              <a:t>0</a:t>
            </a:r>
            <a:endParaRPr lang="en-US" sz="3600">
              <a:solidFill>
                <a:schemeClr val="accent1"/>
              </a:solidFill>
            </a:endParaRPr>
          </a:p>
        </p:txBody>
      </p:sp>
      <p:sp>
        <p:nvSpPr>
          <p:cNvPr id="137235" name="Text Box 19"/>
          <p:cNvSpPr txBox="1">
            <a:spLocks noChangeArrowheads="1"/>
          </p:cNvSpPr>
          <p:nvPr/>
        </p:nvSpPr>
        <p:spPr bwMode="auto">
          <a:xfrm>
            <a:off x="3706813" y="4579938"/>
            <a:ext cx="401637" cy="519112"/>
          </a:xfrm>
          <a:prstGeom prst="rect">
            <a:avLst/>
          </a:prstGeom>
          <a:noFill/>
          <a:ln w="9525">
            <a:noFill/>
            <a:miter lim="800000"/>
            <a:headEnd/>
            <a:tailEnd/>
          </a:ln>
          <a:effectLst/>
        </p:spPr>
        <p:txBody>
          <a:bodyPr anchor="ctr">
            <a:spAutoFit/>
          </a:bodyPr>
          <a:lstStyle/>
          <a:p>
            <a:r>
              <a:rPr lang="en-US" sz="2800">
                <a:solidFill>
                  <a:srgbClr val="FF0000"/>
                </a:solidFill>
              </a:rPr>
              <a:t>0</a:t>
            </a:r>
            <a:endParaRPr lang="en-US" sz="3600">
              <a:solidFill>
                <a:srgbClr val="FF0000"/>
              </a:solidFill>
            </a:endParaRPr>
          </a:p>
        </p:txBody>
      </p:sp>
      <p:sp>
        <p:nvSpPr>
          <p:cNvPr id="21" name="Text Box 122"/>
          <p:cNvSpPr txBox="1">
            <a:spLocks noChangeArrowheads="1"/>
          </p:cNvSpPr>
          <p:nvPr/>
        </p:nvSpPr>
        <p:spPr bwMode="auto">
          <a:xfrm>
            <a:off x="4606740" y="2245902"/>
            <a:ext cx="316304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No messages sent</a:t>
            </a:r>
            <a:endParaRPr lang="en-US" sz="2800" dirty="0" smtClean="0">
              <a:solidFill>
                <a:schemeClr val="tx1"/>
              </a:solidFill>
              <a:latin typeface="Arial" pitchFamily="34" charset="0"/>
              <a:cs typeface="Arial" pitchFamily="34" charset="0"/>
            </a:endParaRPr>
          </a:p>
        </p:txBody>
      </p:sp>
      <p:sp>
        <p:nvSpPr>
          <p:cNvPr id="22" name="Text Box 122"/>
          <p:cNvSpPr txBox="1">
            <a:spLocks noChangeArrowheads="1"/>
          </p:cNvSpPr>
          <p:nvPr/>
        </p:nvSpPr>
        <p:spPr bwMode="auto">
          <a:xfrm>
            <a:off x="4609977" y="3783483"/>
            <a:ext cx="315657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View is input value</a:t>
            </a:r>
            <a:endParaRPr lang="en-US" sz="2800" dirty="0" smtClean="0">
              <a:solidFill>
                <a:schemeClr val="tx1"/>
              </a:solidFill>
              <a:latin typeface="Arial" pitchFamily="34" charset="0"/>
              <a:cs typeface="Arial" pitchFamily="34" charset="0"/>
            </a:endParaRPr>
          </a:p>
        </p:txBody>
      </p:sp>
      <p:sp>
        <p:nvSpPr>
          <p:cNvPr id="23" name="Text Box 122"/>
          <p:cNvSpPr txBox="1">
            <a:spLocks noChangeArrowheads="1"/>
          </p:cNvSpPr>
          <p:nvPr/>
        </p:nvSpPr>
        <p:spPr bwMode="auto">
          <a:xfrm>
            <a:off x="4286940" y="5321063"/>
            <a:ext cx="380264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Same as input simplex</a:t>
            </a:r>
            <a:endParaRPr lang="en-US" sz="2800" dirty="0" smtClean="0">
              <a:solidFill>
                <a:schemeClr val="tx1"/>
              </a:solidFill>
              <a:latin typeface="Arial" pitchFamily="34" charset="0"/>
              <a:cs typeface="Arial" pitchFamily="34" charset="0"/>
            </a:endParaRPr>
          </a:p>
        </p:txBody>
      </p:sp>
      <p:sp>
        <p:nvSpPr>
          <p:cNvPr id="24"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398225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linds(horizontal)">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Round Zero Protocol Complex</a:t>
            </a:r>
          </a:p>
        </p:txBody>
      </p:sp>
      <p:sp>
        <p:nvSpPr>
          <p:cNvPr id="11" name="Date Placeholder 4"/>
          <p:cNvSpPr>
            <a:spLocks noGrp="1"/>
          </p:cNvSpPr>
          <p:nvPr>
            <p:ph type="dt" sz="half" idx="10"/>
          </p:nvPr>
        </p:nvSpPr>
        <p:spPr/>
        <p:txBody>
          <a:bodyPr/>
          <a:lstStyle/>
          <a:p>
            <a:fld id="{4C5F1BDE-D6C5-4A5D-AB2E-9ADD61EC4533}" type="datetime5">
              <a:rPr lang="en-US"/>
              <a:pPr/>
              <a:t>9-Feb-16</a:t>
            </a:fld>
            <a:endParaRPr lang="en-US"/>
          </a:p>
        </p:txBody>
      </p:sp>
      <p:sp>
        <p:nvSpPr>
          <p:cNvPr id="12" name="Slide Number Placeholder 6"/>
          <p:cNvSpPr>
            <a:spLocks noGrp="1"/>
          </p:cNvSpPr>
          <p:nvPr>
            <p:ph type="sldNum" sz="quarter" idx="12"/>
          </p:nvPr>
        </p:nvSpPr>
        <p:spPr/>
        <p:txBody>
          <a:bodyPr/>
          <a:lstStyle/>
          <a:p>
            <a:fld id="{0CD31B74-37A6-4247-B1AF-289EF580C058}" type="slidenum">
              <a:rPr lang="en-US"/>
              <a:pPr/>
              <a:t>62</a:t>
            </a:fld>
            <a:endParaRPr lang="en-US"/>
          </a:p>
        </p:txBody>
      </p:sp>
      <p:grpSp>
        <p:nvGrpSpPr>
          <p:cNvPr id="140313" name="Group 25"/>
          <p:cNvGrpSpPr>
            <a:grpSpLocks/>
          </p:cNvGrpSpPr>
          <p:nvPr/>
        </p:nvGrpSpPr>
        <p:grpSpPr bwMode="auto">
          <a:xfrm>
            <a:off x="620713" y="1905000"/>
            <a:ext cx="4010025" cy="3886200"/>
            <a:chOff x="384" y="1200"/>
            <a:chExt cx="2526" cy="2448"/>
          </a:xfrm>
        </p:grpSpPr>
        <p:pic>
          <p:nvPicPr>
            <p:cNvPr id="140306" name="Picture 18"/>
            <p:cNvPicPr>
              <a:picLocks noChangeAspect="1" noChangeArrowheads="1"/>
            </p:cNvPicPr>
            <p:nvPr/>
          </p:nvPicPr>
          <p:blipFill>
            <a:blip r:embed="rId3" cstate="print"/>
            <a:srcRect/>
            <a:stretch>
              <a:fillRect/>
            </a:stretch>
          </p:blipFill>
          <p:spPr bwMode="auto">
            <a:xfrm>
              <a:off x="384" y="1296"/>
              <a:ext cx="2526" cy="2352"/>
            </a:xfrm>
            <a:prstGeom prst="rect">
              <a:avLst/>
            </a:prstGeom>
            <a:noFill/>
            <a:ln w="9525">
              <a:noFill/>
              <a:miter lim="800000"/>
              <a:headEnd/>
              <a:tailEnd/>
            </a:ln>
            <a:effectLst/>
          </p:spPr>
        </p:pic>
        <p:sp>
          <p:nvSpPr>
            <p:cNvPr id="140307" name="Text Box 19"/>
            <p:cNvSpPr txBox="1">
              <a:spLocks noChangeArrowheads="1"/>
            </p:cNvSpPr>
            <p:nvPr/>
          </p:nvSpPr>
          <p:spPr bwMode="auto">
            <a:xfrm>
              <a:off x="1488" y="1200"/>
              <a:ext cx="253" cy="327"/>
            </a:xfrm>
            <a:prstGeom prst="rect">
              <a:avLst/>
            </a:prstGeom>
            <a:noFill/>
            <a:ln w="9525">
              <a:noFill/>
              <a:miter lim="800000"/>
              <a:headEnd/>
              <a:tailEnd/>
            </a:ln>
            <a:effectLst/>
          </p:spPr>
          <p:txBody>
            <a:bodyPr anchor="ctr">
              <a:spAutoFit/>
            </a:bodyPr>
            <a:lstStyle/>
            <a:p>
              <a:r>
                <a:rPr lang="en-US" sz="2800"/>
                <a:t>0</a:t>
              </a:r>
              <a:endParaRPr lang="en-US" sz="3600"/>
            </a:p>
          </p:txBody>
        </p:sp>
        <p:sp>
          <p:nvSpPr>
            <p:cNvPr id="140308" name="Text Box 20"/>
            <p:cNvSpPr txBox="1">
              <a:spLocks noChangeArrowheads="1"/>
            </p:cNvSpPr>
            <p:nvPr/>
          </p:nvSpPr>
          <p:spPr bwMode="auto">
            <a:xfrm>
              <a:off x="2208" y="1968"/>
              <a:ext cx="253" cy="327"/>
            </a:xfrm>
            <a:prstGeom prst="rect">
              <a:avLst/>
            </a:prstGeom>
            <a:noFill/>
            <a:ln w="9525">
              <a:noFill/>
              <a:miter lim="800000"/>
              <a:headEnd/>
              <a:tailEnd/>
            </a:ln>
            <a:effectLst/>
          </p:spPr>
          <p:txBody>
            <a:bodyPr anchor="ctr">
              <a:spAutoFit/>
            </a:bodyPr>
            <a:lstStyle/>
            <a:p>
              <a:r>
                <a:rPr lang="en-US" sz="2800">
                  <a:solidFill>
                    <a:srgbClr val="FF0000"/>
                  </a:solidFill>
                </a:rPr>
                <a:t>0</a:t>
              </a:r>
              <a:endParaRPr lang="en-US" sz="3600">
                <a:solidFill>
                  <a:srgbClr val="FF0000"/>
                </a:solidFill>
              </a:endParaRPr>
            </a:p>
          </p:txBody>
        </p:sp>
        <p:sp>
          <p:nvSpPr>
            <p:cNvPr id="140309" name="Text Box 21"/>
            <p:cNvSpPr txBox="1">
              <a:spLocks noChangeArrowheads="1"/>
            </p:cNvSpPr>
            <p:nvPr/>
          </p:nvSpPr>
          <p:spPr bwMode="auto">
            <a:xfrm flipV="1">
              <a:off x="2064" y="2400"/>
              <a:ext cx="253" cy="327"/>
            </a:xfrm>
            <a:prstGeom prst="rect">
              <a:avLst/>
            </a:prstGeom>
            <a:noFill/>
            <a:ln w="9525">
              <a:noFill/>
              <a:miter lim="800000"/>
              <a:headEnd/>
              <a:tailEnd/>
            </a:ln>
            <a:effectLst/>
          </p:spPr>
          <p:txBody>
            <a:bodyPr anchor="ctr">
              <a:spAutoFit/>
            </a:bodyPr>
            <a:lstStyle/>
            <a:p>
              <a:r>
                <a:rPr lang="en-US" sz="2800">
                  <a:solidFill>
                    <a:schemeClr val="accent1"/>
                  </a:solidFill>
                </a:rPr>
                <a:t>0</a:t>
              </a:r>
              <a:endParaRPr lang="en-US" sz="3600">
                <a:solidFill>
                  <a:schemeClr val="accent1"/>
                </a:solidFill>
              </a:endParaRPr>
            </a:p>
          </p:txBody>
        </p:sp>
        <p:sp>
          <p:nvSpPr>
            <p:cNvPr id="140310" name="Text Box 22"/>
            <p:cNvSpPr txBox="1">
              <a:spLocks noChangeArrowheads="1"/>
            </p:cNvSpPr>
            <p:nvPr/>
          </p:nvSpPr>
          <p:spPr bwMode="auto">
            <a:xfrm>
              <a:off x="624" y="2304"/>
              <a:ext cx="253" cy="327"/>
            </a:xfrm>
            <a:prstGeom prst="rect">
              <a:avLst/>
            </a:prstGeom>
            <a:noFill/>
            <a:ln w="9525">
              <a:noFill/>
              <a:miter lim="800000"/>
              <a:headEnd/>
              <a:tailEnd/>
            </a:ln>
            <a:effectLst/>
          </p:spPr>
          <p:txBody>
            <a:bodyPr anchor="ctr">
              <a:spAutoFit/>
            </a:bodyPr>
            <a:lstStyle/>
            <a:p>
              <a:r>
                <a:rPr lang="en-US" sz="2800">
                  <a:solidFill>
                    <a:srgbClr val="FF0000"/>
                  </a:solidFill>
                </a:rPr>
                <a:t>1</a:t>
              </a:r>
              <a:endParaRPr lang="en-US" sz="3600"/>
            </a:p>
          </p:txBody>
        </p:sp>
        <p:sp>
          <p:nvSpPr>
            <p:cNvPr id="140311" name="Text Box 23"/>
            <p:cNvSpPr txBox="1">
              <a:spLocks noChangeArrowheads="1"/>
            </p:cNvSpPr>
            <p:nvPr/>
          </p:nvSpPr>
          <p:spPr bwMode="auto">
            <a:xfrm>
              <a:off x="1440" y="3024"/>
              <a:ext cx="253" cy="327"/>
            </a:xfrm>
            <a:prstGeom prst="rect">
              <a:avLst/>
            </a:prstGeom>
            <a:noFill/>
            <a:ln w="9525">
              <a:noFill/>
              <a:miter lim="800000"/>
              <a:headEnd/>
              <a:tailEnd/>
            </a:ln>
            <a:effectLst/>
          </p:spPr>
          <p:txBody>
            <a:bodyPr anchor="ctr">
              <a:spAutoFit/>
            </a:bodyPr>
            <a:lstStyle/>
            <a:p>
              <a:r>
                <a:rPr lang="en-US" sz="2800"/>
                <a:t>1</a:t>
              </a:r>
              <a:endParaRPr lang="en-US" sz="3600"/>
            </a:p>
          </p:txBody>
        </p:sp>
      </p:grpSp>
      <p:sp>
        <p:nvSpPr>
          <p:cNvPr id="14" name="Text Box 122"/>
          <p:cNvSpPr txBox="1">
            <a:spLocks noChangeArrowheads="1"/>
          </p:cNvSpPr>
          <p:nvPr/>
        </p:nvSpPr>
        <p:spPr bwMode="auto">
          <a:xfrm>
            <a:off x="4986966" y="2245902"/>
            <a:ext cx="316304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No messages sent</a:t>
            </a:r>
            <a:endParaRPr lang="en-US" sz="2800" dirty="0" smtClean="0">
              <a:solidFill>
                <a:schemeClr val="tx1"/>
              </a:solidFill>
              <a:latin typeface="Arial" pitchFamily="34" charset="0"/>
              <a:cs typeface="Arial" pitchFamily="34" charset="0"/>
            </a:endParaRPr>
          </a:p>
        </p:txBody>
      </p:sp>
      <p:sp>
        <p:nvSpPr>
          <p:cNvPr id="15" name="Text Box 122"/>
          <p:cNvSpPr txBox="1">
            <a:spLocks noChangeArrowheads="1"/>
          </p:cNvSpPr>
          <p:nvPr/>
        </p:nvSpPr>
        <p:spPr bwMode="auto">
          <a:xfrm>
            <a:off x="4990203" y="3783483"/>
            <a:ext cx="315657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View is input value</a:t>
            </a:r>
            <a:endParaRPr lang="en-US" sz="2800" dirty="0" smtClean="0">
              <a:solidFill>
                <a:schemeClr val="tx1"/>
              </a:solidFill>
              <a:latin typeface="Arial" pitchFamily="34" charset="0"/>
              <a:cs typeface="Arial" pitchFamily="34" charset="0"/>
            </a:endParaRPr>
          </a:p>
        </p:txBody>
      </p:sp>
      <p:sp>
        <p:nvSpPr>
          <p:cNvPr id="16" name="Text Box 122"/>
          <p:cNvSpPr txBox="1">
            <a:spLocks noChangeArrowheads="1"/>
          </p:cNvSpPr>
          <p:nvPr/>
        </p:nvSpPr>
        <p:spPr bwMode="auto">
          <a:xfrm>
            <a:off x="4607054" y="5321063"/>
            <a:ext cx="392287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Same as input complex</a:t>
            </a:r>
            <a:endParaRPr lang="en-US" sz="2800" dirty="0" smtClean="0">
              <a:solidFill>
                <a:schemeClr val="tx1"/>
              </a:solidFill>
              <a:latin typeface="Arial" pitchFamily="34" charset="0"/>
              <a:cs typeface="Arial" pitchFamily="34" charset="0"/>
            </a:endParaRPr>
          </a:p>
        </p:txBody>
      </p:sp>
      <p:sp>
        <p:nvSpPr>
          <p:cNvPr id="17"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180420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Date Placeholder 4"/>
          <p:cNvSpPr>
            <a:spLocks noGrp="1"/>
          </p:cNvSpPr>
          <p:nvPr>
            <p:ph type="dt" sz="half" idx="10"/>
          </p:nvPr>
        </p:nvSpPr>
        <p:spPr/>
        <p:txBody>
          <a:bodyPr/>
          <a:lstStyle/>
          <a:p>
            <a:fld id="{ACAA7BC0-28E6-4509-9F19-F558E15AB711}" type="datetime5">
              <a:rPr lang="en-US"/>
              <a:pPr/>
              <a:t>9-Feb-16</a:t>
            </a:fld>
            <a:endParaRPr lang="en-US"/>
          </a:p>
        </p:txBody>
      </p:sp>
      <p:sp>
        <p:nvSpPr>
          <p:cNvPr id="69" name="Slide Number Placeholder 6"/>
          <p:cNvSpPr>
            <a:spLocks noGrp="1"/>
          </p:cNvSpPr>
          <p:nvPr>
            <p:ph type="sldNum" sz="quarter" idx="12"/>
          </p:nvPr>
        </p:nvSpPr>
        <p:spPr/>
        <p:txBody>
          <a:bodyPr/>
          <a:lstStyle/>
          <a:p>
            <a:fld id="{6AB89EAB-B480-439F-A891-1C903AEC09BB}" type="slidenum">
              <a:rPr lang="en-US"/>
              <a:pPr/>
              <a:t>63</a:t>
            </a:fld>
            <a:endParaRPr lang="en-US"/>
          </a:p>
        </p:txBody>
      </p:sp>
      <p:sp>
        <p:nvSpPr>
          <p:cNvPr id="139348" name="Freeform 84"/>
          <p:cNvSpPr>
            <a:spLocks/>
          </p:cNvSpPr>
          <p:nvPr/>
        </p:nvSpPr>
        <p:spPr bwMode="auto">
          <a:xfrm flipH="1">
            <a:off x="1887538" y="2187575"/>
            <a:ext cx="2473325" cy="2540000"/>
          </a:xfrm>
          <a:custGeom>
            <a:avLst/>
            <a:gdLst/>
            <a:ahLst/>
            <a:cxnLst>
              <a:cxn ang="0">
                <a:pos x="565" y="1600"/>
              </a:cxn>
              <a:cxn ang="0">
                <a:pos x="1558" y="1055"/>
              </a:cxn>
              <a:cxn ang="0">
                <a:pos x="944" y="0"/>
              </a:cxn>
              <a:cxn ang="0">
                <a:pos x="0" y="593"/>
              </a:cxn>
              <a:cxn ang="0">
                <a:pos x="565" y="1600"/>
              </a:cxn>
            </a:cxnLst>
            <a:rect l="0" t="0" r="r" b="b"/>
            <a:pathLst>
              <a:path w="1558" h="1600">
                <a:moveTo>
                  <a:pt x="565" y="1600"/>
                </a:moveTo>
                <a:lnTo>
                  <a:pt x="1558" y="1055"/>
                </a:lnTo>
                <a:lnTo>
                  <a:pt x="944" y="0"/>
                </a:lnTo>
                <a:lnTo>
                  <a:pt x="0" y="593"/>
                </a:lnTo>
                <a:lnTo>
                  <a:pt x="565" y="1600"/>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39310" name="Rectangle 46"/>
          <p:cNvSpPr>
            <a:spLocks noChangeArrowheads="1"/>
          </p:cNvSpPr>
          <p:nvPr/>
        </p:nvSpPr>
        <p:spPr bwMode="auto">
          <a:xfrm>
            <a:off x="3525838" y="4708525"/>
            <a:ext cx="1773237" cy="1357313"/>
          </a:xfrm>
          <a:prstGeom prst="rect">
            <a:avLst/>
          </a:prstGeom>
          <a:no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sp>
        <p:nvSpPr>
          <p:cNvPr id="139295" name="Freeform 31"/>
          <p:cNvSpPr>
            <a:spLocks/>
          </p:cNvSpPr>
          <p:nvPr/>
        </p:nvSpPr>
        <p:spPr bwMode="auto">
          <a:xfrm>
            <a:off x="4402138" y="2190750"/>
            <a:ext cx="2473325" cy="2540000"/>
          </a:xfrm>
          <a:custGeom>
            <a:avLst/>
            <a:gdLst/>
            <a:ahLst/>
            <a:cxnLst>
              <a:cxn ang="0">
                <a:pos x="565" y="1600"/>
              </a:cxn>
              <a:cxn ang="0">
                <a:pos x="1558" y="1055"/>
              </a:cxn>
              <a:cxn ang="0">
                <a:pos x="944" y="0"/>
              </a:cxn>
              <a:cxn ang="0">
                <a:pos x="0" y="593"/>
              </a:cxn>
              <a:cxn ang="0">
                <a:pos x="565" y="1600"/>
              </a:cxn>
            </a:cxnLst>
            <a:rect l="0" t="0" r="r" b="b"/>
            <a:pathLst>
              <a:path w="1558" h="1600">
                <a:moveTo>
                  <a:pt x="565" y="1600"/>
                </a:moveTo>
                <a:lnTo>
                  <a:pt x="1558" y="1055"/>
                </a:lnTo>
                <a:lnTo>
                  <a:pt x="944" y="0"/>
                </a:lnTo>
                <a:lnTo>
                  <a:pt x="0" y="593"/>
                </a:lnTo>
                <a:lnTo>
                  <a:pt x="565" y="1600"/>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39266" name="Rectangle 2"/>
          <p:cNvSpPr>
            <a:spLocks noGrp="1" noChangeArrowheads="1"/>
          </p:cNvSpPr>
          <p:nvPr>
            <p:ph type="title"/>
          </p:nvPr>
        </p:nvSpPr>
        <p:spPr/>
        <p:txBody>
          <a:bodyPr/>
          <a:lstStyle/>
          <a:p>
            <a:r>
              <a:rPr lang="en-US"/>
              <a:t>Single Input: Round One</a:t>
            </a:r>
          </a:p>
        </p:txBody>
      </p:sp>
      <p:sp>
        <p:nvSpPr>
          <p:cNvPr id="139268" name="AutoShape 4"/>
          <p:cNvSpPr>
            <a:spLocks noChangeArrowheads="1"/>
          </p:cNvSpPr>
          <p:nvPr/>
        </p:nvSpPr>
        <p:spPr bwMode="auto">
          <a:xfrm>
            <a:off x="3492500" y="3087688"/>
            <a:ext cx="1806575" cy="1609725"/>
          </a:xfrm>
          <a:prstGeom prst="triangle">
            <a:avLst>
              <a:gd name="adj" fmla="val 50000"/>
            </a:avLst>
          </a:prstGeom>
          <a:gradFill rotWithShape="0">
            <a:gsLst>
              <a:gs pos="0">
                <a:schemeClr val="hlink"/>
              </a:gs>
              <a:gs pos="50000">
                <a:schemeClr val="hlink">
                  <a:gamma/>
                  <a:shade val="46275"/>
                  <a:invGamma/>
                </a:schemeClr>
              </a:gs>
              <a:gs pos="100000">
                <a:schemeClr val="hlink"/>
              </a:gs>
            </a:gsLst>
            <a:lin ang="5400000" scaled="1"/>
          </a:grad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grpSp>
        <p:nvGrpSpPr>
          <p:cNvPr id="2" name="Group 5"/>
          <p:cNvGrpSpPr>
            <a:grpSpLocks/>
          </p:cNvGrpSpPr>
          <p:nvPr/>
        </p:nvGrpSpPr>
        <p:grpSpPr bwMode="auto">
          <a:xfrm>
            <a:off x="4238625" y="2962275"/>
            <a:ext cx="314325" cy="271463"/>
            <a:chOff x="1507" y="1907"/>
            <a:chExt cx="198" cy="171"/>
          </a:xfrm>
        </p:grpSpPr>
        <p:sp>
          <p:nvSpPr>
            <p:cNvPr id="139270" name="Oval 6"/>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1" name="Oval 7"/>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3" name="Group 8"/>
          <p:cNvGrpSpPr>
            <a:grpSpLocks/>
          </p:cNvGrpSpPr>
          <p:nvPr/>
        </p:nvGrpSpPr>
        <p:grpSpPr bwMode="auto">
          <a:xfrm>
            <a:off x="5130800" y="4581525"/>
            <a:ext cx="314325" cy="271463"/>
            <a:chOff x="2969" y="2010"/>
            <a:chExt cx="198" cy="171"/>
          </a:xfrm>
        </p:grpSpPr>
        <p:sp>
          <p:nvSpPr>
            <p:cNvPr id="139273" name="Oval 9"/>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4" name="Oval 10"/>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4" name="Group 11"/>
          <p:cNvGrpSpPr>
            <a:grpSpLocks/>
          </p:cNvGrpSpPr>
          <p:nvPr/>
        </p:nvGrpSpPr>
        <p:grpSpPr bwMode="auto">
          <a:xfrm>
            <a:off x="3332163" y="4603750"/>
            <a:ext cx="314325" cy="271463"/>
            <a:chOff x="2306" y="3106"/>
            <a:chExt cx="198" cy="171"/>
          </a:xfrm>
        </p:grpSpPr>
        <p:sp>
          <p:nvSpPr>
            <p:cNvPr id="139276" name="Oval 12"/>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7" name="Oval 13"/>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5" name="Group 20"/>
          <p:cNvGrpSpPr>
            <a:grpSpLocks/>
          </p:cNvGrpSpPr>
          <p:nvPr/>
        </p:nvGrpSpPr>
        <p:grpSpPr bwMode="auto">
          <a:xfrm>
            <a:off x="4729163" y="2847975"/>
            <a:ext cx="842962" cy="520700"/>
            <a:chOff x="1841" y="1835"/>
            <a:chExt cx="531" cy="328"/>
          </a:xfrm>
        </p:grpSpPr>
        <p:sp>
          <p:nvSpPr>
            <p:cNvPr id="139279" name="Text Box 15"/>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82" name="Text Box 18"/>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83" name="Text Box 19"/>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6" name="Group 23"/>
          <p:cNvGrpSpPr>
            <a:grpSpLocks/>
          </p:cNvGrpSpPr>
          <p:nvPr/>
        </p:nvGrpSpPr>
        <p:grpSpPr bwMode="auto">
          <a:xfrm>
            <a:off x="2581275" y="4849813"/>
            <a:ext cx="842963" cy="520700"/>
            <a:chOff x="1841" y="1835"/>
            <a:chExt cx="531" cy="328"/>
          </a:xfrm>
        </p:grpSpPr>
        <p:sp>
          <p:nvSpPr>
            <p:cNvPr id="139288" name="Text Box 24"/>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89" name="Text Box 25"/>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90" name="Text Box 26"/>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7" name="Group 27"/>
          <p:cNvGrpSpPr>
            <a:grpSpLocks/>
          </p:cNvGrpSpPr>
          <p:nvPr/>
        </p:nvGrpSpPr>
        <p:grpSpPr bwMode="auto">
          <a:xfrm>
            <a:off x="5437188" y="4849813"/>
            <a:ext cx="842962" cy="520700"/>
            <a:chOff x="1841" y="1835"/>
            <a:chExt cx="531" cy="328"/>
          </a:xfrm>
        </p:grpSpPr>
        <p:sp>
          <p:nvSpPr>
            <p:cNvPr id="139292" name="Text Box 28"/>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93" name="Text Box 29"/>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94" name="Text Box 30"/>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8" name="Group 32"/>
          <p:cNvGrpSpPr>
            <a:grpSpLocks/>
          </p:cNvGrpSpPr>
          <p:nvPr/>
        </p:nvGrpSpPr>
        <p:grpSpPr bwMode="auto">
          <a:xfrm>
            <a:off x="6678613" y="3749675"/>
            <a:ext cx="314325" cy="271463"/>
            <a:chOff x="1507" y="1907"/>
            <a:chExt cx="198" cy="171"/>
          </a:xfrm>
        </p:grpSpPr>
        <p:sp>
          <p:nvSpPr>
            <p:cNvPr id="139297" name="Oval 33"/>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98" name="Oval 34"/>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9" name="Group 35"/>
          <p:cNvGrpSpPr>
            <a:grpSpLocks/>
          </p:cNvGrpSpPr>
          <p:nvPr/>
        </p:nvGrpSpPr>
        <p:grpSpPr bwMode="auto">
          <a:xfrm>
            <a:off x="5743575" y="2062163"/>
            <a:ext cx="314325" cy="271462"/>
            <a:chOff x="2969" y="2010"/>
            <a:chExt cx="198" cy="171"/>
          </a:xfrm>
        </p:grpSpPr>
        <p:sp>
          <p:nvSpPr>
            <p:cNvPr id="139300" name="Oval 36"/>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1" name="Oval 37"/>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0" name="Group 40"/>
          <p:cNvGrpSpPr>
            <a:grpSpLocks/>
          </p:cNvGrpSpPr>
          <p:nvPr/>
        </p:nvGrpSpPr>
        <p:grpSpPr bwMode="auto">
          <a:xfrm>
            <a:off x="2708275" y="2082800"/>
            <a:ext cx="314325" cy="271463"/>
            <a:chOff x="2306" y="3106"/>
            <a:chExt cx="198" cy="171"/>
          </a:xfrm>
        </p:grpSpPr>
        <p:sp>
          <p:nvSpPr>
            <p:cNvPr id="139305" name="Oval 41"/>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6" name="Oval 42"/>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1" name="Group 43"/>
          <p:cNvGrpSpPr>
            <a:grpSpLocks/>
          </p:cNvGrpSpPr>
          <p:nvPr/>
        </p:nvGrpSpPr>
        <p:grpSpPr bwMode="auto">
          <a:xfrm>
            <a:off x="1719263" y="3792538"/>
            <a:ext cx="314325" cy="271462"/>
            <a:chOff x="1507" y="1907"/>
            <a:chExt cx="198" cy="171"/>
          </a:xfrm>
        </p:grpSpPr>
        <p:sp>
          <p:nvSpPr>
            <p:cNvPr id="139308" name="Oval 44"/>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9" name="Oval 45"/>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2" name="Group 51"/>
          <p:cNvGrpSpPr>
            <a:grpSpLocks/>
          </p:cNvGrpSpPr>
          <p:nvPr/>
        </p:nvGrpSpPr>
        <p:grpSpPr bwMode="auto">
          <a:xfrm>
            <a:off x="5138738" y="5927725"/>
            <a:ext cx="314325" cy="271463"/>
            <a:chOff x="2306" y="3106"/>
            <a:chExt cx="198" cy="171"/>
          </a:xfrm>
        </p:grpSpPr>
        <p:sp>
          <p:nvSpPr>
            <p:cNvPr id="139316" name="Oval 52"/>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17" name="Oval 53"/>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 name="Group 54"/>
          <p:cNvGrpSpPr>
            <a:grpSpLocks/>
          </p:cNvGrpSpPr>
          <p:nvPr/>
        </p:nvGrpSpPr>
        <p:grpSpPr bwMode="auto">
          <a:xfrm>
            <a:off x="3367088" y="5938838"/>
            <a:ext cx="314325" cy="271462"/>
            <a:chOff x="2969" y="2010"/>
            <a:chExt cx="198" cy="171"/>
          </a:xfrm>
        </p:grpSpPr>
        <p:sp>
          <p:nvSpPr>
            <p:cNvPr id="139319" name="Oval 55"/>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20" name="Oval 56"/>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4" name="Group 65"/>
          <p:cNvGrpSpPr>
            <a:grpSpLocks/>
          </p:cNvGrpSpPr>
          <p:nvPr/>
        </p:nvGrpSpPr>
        <p:grpSpPr bwMode="auto">
          <a:xfrm>
            <a:off x="2735263" y="5818188"/>
            <a:ext cx="611187" cy="519112"/>
            <a:chOff x="778" y="3234"/>
            <a:chExt cx="385" cy="327"/>
          </a:xfrm>
        </p:grpSpPr>
        <p:sp>
          <p:nvSpPr>
            <p:cNvPr id="139327" name="Text Box 63"/>
            <p:cNvSpPr txBox="1">
              <a:spLocks noChangeArrowheads="1"/>
            </p:cNvSpPr>
            <p:nvPr/>
          </p:nvSpPr>
          <p:spPr bwMode="auto">
            <a:xfrm>
              <a:off x="778" y="3234"/>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328" name="Text Box 64"/>
            <p:cNvSpPr txBox="1">
              <a:spLocks noChangeArrowheads="1"/>
            </p:cNvSpPr>
            <p:nvPr/>
          </p:nvSpPr>
          <p:spPr bwMode="auto">
            <a:xfrm>
              <a:off x="910" y="3234"/>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5" name="Group 66"/>
          <p:cNvGrpSpPr>
            <a:grpSpLocks/>
          </p:cNvGrpSpPr>
          <p:nvPr/>
        </p:nvGrpSpPr>
        <p:grpSpPr bwMode="auto">
          <a:xfrm>
            <a:off x="5548313" y="5816600"/>
            <a:ext cx="611187" cy="519113"/>
            <a:chOff x="778" y="3234"/>
            <a:chExt cx="385" cy="327"/>
          </a:xfrm>
        </p:grpSpPr>
        <p:sp>
          <p:nvSpPr>
            <p:cNvPr id="139331" name="Text Box 67"/>
            <p:cNvSpPr txBox="1">
              <a:spLocks noChangeArrowheads="1"/>
            </p:cNvSpPr>
            <p:nvPr/>
          </p:nvSpPr>
          <p:spPr bwMode="auto">
            <a:xfrm>
              <a:off x="778" y="3234"/>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332" name="Text Box 68"/>
            <p:cNvSpPr txBox="1">
              <a:spLocks noChangeArrowheads="1"/>
            </p:cNvSpPr>
            <p:nvPr/>
          </p:nvSpPr>
          <p:spPr bwMode="auto">
            <a:xfrm>
              <a:off x="910" y="3234"/>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6" name="Group 73"/>
          <p:cNvGrpSpPr>
            <a:grpSpLocks/>
          </p:cNvGrpSpPr>
          <p:nvPr/>
        </p:nvGrpSpPr>
        <p:grpSpPr bwMode="auto">
          <a:xfrm>
            <a:off x="1968500" y="2057400"/>
            <a:ext cx="633413" cy="520700"/>
            <a:chOff x="508" y="1544"/>
            <a:chExt cx="399" cy="328"/>
          </a:xfrm>
        </p:grpSpPr>
        <p:sp>
          <p:nvSpPr>
            <p:cNvPr id="139334" name="Text Box 70"/>
            <p:cNvSpPr txBox="1">
              <a:spLocks noChangeArrowheads="1"/>
            </p:cNvSpPr>
            <p:nvPr/>
          </p:nvSpPr>
          <p:spPr bwMode="auto">
            <a:xfrm>
              <a:off x="508" y="1544"/>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35" name="Text Box 71"/>
            <p:cNvSpPr txBox="1">
              <a:spLocks noChangeArrowheads="1"/>
            </p:cNvSpPr>
            <p:nvPr/>
          </p:nvSpPr>
          <p:spPr bwMode="auto">
            <a:xfrm>
              <a:off x="654" y="1545"/>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7" name="Group 74"/>
          <p:cNvGrpSpPr>
            <a:grpSpLocks/>
          </p:cNvGrpSpPr>
          <p:nvPr/>
        </p:nvGrpSpPr>
        <p:grpSpPr bwMode="auto">
          <a:xfrm>
            <a:off x="1089025" y="3748088"/>
            <a:ext cx="633413" cy="520700"/>
            <a:chOff x="508" y="1544"/>
            <a:chExt cx="399" cy="328"/>
          </a:xfrm>
        </p:grpSpPr>
        <p:sp>
          <p:nvSpPr>
            <p:cNvPr id="139339" name="Text Box 75"/>
            <p:cNvSpPr txBox="1">
              <a:spLocks noChangeArrowheads="1"/>
            </p:cNvSpPr>
            <p:nvPr/>
          </p:nvSpPr>
          <p:spPr bwMode="auto">
            <a:xfrm>
              <a:off x="508" y="1544"/>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0" name="Text Box 76"/>
            <p:cNvSpPr txBox="1">
              <a:spLocks noChangeArrowheads="1"/>
            </p:cNvSpPr>
            <p:nvPr/>
          </p:nvSpPr>
          <p:spPr bwMode="auto">
            <a:xfrm>
              <a:off x="654" y="1545"/>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8" name="Group 80"/>
          <p:cNvGrpSpPr>
            <a:grpSpLocks/>
          </p:cNvGrpSpPr>
          <p:nvPr/>
        </p:nvGrpSpPr>
        <p:grpSpPr bwMode="auto">
          <a:xfrm>
            <a:off x="6226175" y="2057400"/>
            <a:ext cx="633413" cy="520700"/>
            <a:chOff x="3922" y="1282"/>
            <a:chExt cx="399" cy="328"/>
          </a:xfrm>
        </p:grpSpPr>
        <p:sp>
          <p:nvSpPr>
            <p:cNvPr id="139342" name="Text Box 78"/>
            <p:cNvSpPr txBox="1">
              <a:spLocks noChangeArrowheads="1"/>
            </p:cNvSpPr>
            <p:nvPr/>
          </p:nvSpPr>
          <p:spPr bwMode="auto">
            <a:xfrm>
              <a:off x="3922" y="1282"/>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3" name="Text Box 79"/>
            <p:cNvSpPr txBox="1">
              <a:spLocks noChangeArrowheads="1"/>
            </p:cNvSpPr>
            <p:nvPr/>
          </p:nvSpPr>
          <p:spPr bwMode="auto">
            <a:xfrm>
              <a:off x="4068" y="1283"/>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9" name="Group 81"/>
          <p:cNvGrpSpPr>
            <a:grpSpLocks/>
          </p:cNvGrpSpPr>
          <p:nvPr/>
        </p:nvGrpSpPr>
        <p:grpSpPr bwMode="auto">
          <a:xfrm>
            <a:off x="7134225" y="3746500"/>
            <a:ext cx="633413" cy="520700"/>
            <a:chOff x="3922" y="1282"/>
            <a:chExt cx="399" cy="328"/>
          </a:xfrm>
        </p:grpSpPr>
        <p:sp>
          <p:nvSpPr>
            <p:cNvPr id="139346" name="Text Box 82"/>
            <p:cNvSpPr txBox="1">
              <a:spLocks noChangeArrowheads="1"/>
            </p:cNvSpPr>
            <p:nvPr/>
          </p:nvSpPr>
          <p:spPr bwMode="auto">
            <a:xfrm>
              <a:off x="3922" y="1282"/>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7" name="Text Box 83"/>
            <p:cNvSpPr txBox="1">
              <a:spLocks noChangeArrowheads="1"/>
            </p:cNvSpPr>
            <p:nvPr/>
          </p:nvSpPr>
          <p:spPr bwMode="auto">
            <a:xfrm>
              <a:off x="4068" y="1283"/>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sp>
        <p:nvSpPr>
          <p:cNvPr id="66"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39219710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Date Placeholder 4"/>
          <p:cNvSpPr>
            <a:spLocks noGrp="1"/>
          </p:cNvSpPr>
          <p:nvPr>
            <p:ph type="dt" sz="half" idx="10"/>
          </p:nvPr>
        </p:nvSpPr>
        <p:spPr/>
        <p:txBody>
          <a:bodyPr/>
          <a:lstStyle/>
          <a:p>
            <a:fld id="{ACAA7BC0-28E6-4509-9F19-F558E15AB711}" type="datetime5">
              <a:rPr lang="en-US"/>
              <a:pPr/>
              <a:t>9-Feb-16</a:t>
            </a:fld>
            <a:endParaRPr lang="en-US"/>
          </a:p>
        </p:txBody>
      </p:sp>
      <p:sp>
        <p:nvSpPr>
          <p:cNvPr id="69" name="Slide Number Placeholder 6"/>
          <p:cNvSpPr>
            <a:spLocks noGrp="1"/>
          </p:cNvSpPr>
          <p:nvPr>
            <p:ph type="sldNum" sz="quarter" idx="12"/>
          </p:nvPr>
        </p:nvSpPr>
        <p:spPr/>
        <p:txBody>
          <a:bodyPr/>
          <a:lstStyle/>
          <a:p>
            <a:fld id="{6AB89EAB-B480-439F-A891-1C903AEC09BB}" type="slidenum">
              <a:rPr lang="en-US"/>
              <a:pPr/>
              <a:t>64</a:t>
            </a:fld>
            <a:endParaRPr lang="en-US"/>
          </a:p>
        </p:txBody>
      </p:sp>
      <p:sp>
        <p:nvSpPr>
          <p:cNvPr id="139348" name="Freeform 84"/>
          <p:cNvSpPr>
            <a:spLocks/>
          </p:cNvSpPr>
          <p:nvPr/>
        </p:nvSpPr>
        <p:spPr bwMode="auto">
          <a:xfrm flipH="1">
            <a:off x="1887538" y="2187575"/>
            <a:ext cx="2473325" cy="2540000"/>
          </a:xfrm>
          <a:custGeom>
            <a:avLst/>
            <a:gdLst/>
            <a:ahLst/>
            <a:cxnLst>
              <a:cxn ang="0">
                <a:pos x="565" y="1600"/>
              </a:cxn>
              <a:cxn ang="0">
                <a:pos x="1558" y="1055"/>
              </a:cxn>
              <a:cxn ang="0">
                <a:pos x="944" y="0"/>
              </a:cxn>
              <a:cxn ang="0">
                <a:pos x="0" y="593"/>
              </a:cxn>
              <a:cxn ang="0">
                <a:pos x="565" y="1600"/>
              </a:cxn>
            </a:cxnLst>
            <a:rect l="0" t="0" r="r" b="b"/>
            <a:pathLst>
              <a:path w="1558" h="1600">
                <a:moveTo>
                  <a:pt x="565" y="1600"/>
                </a:moveTo>
                <a:lnTo>
                  <a:pt x="1558" y="1055"/>
                </a:lnTo>
                <a:lnTo>
                  <a:pt x="944" y="0"/>
                </a:lnTo>
                <a:lnTo>
                  <a:pt x="0" y="593"/>
                </a:lnTo>
                <a:lnTo>
                  <a:pt x="565" y="1600"/>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39310" name="Rectangle 46"/>
          <p:cNvSpPr>
            <a:spLocks noChangeArrowheads="1"/>
          </p:cNvSpPr>
          <p:nvPr/>
        </p:nvSpPr>
        <p:spPr bwMode="auto">
          <a:xfrm>
            <a:off x="3525838" y="4708525"/>
            <a:ext cx="1773237" cy="1357313"/>
          </a:xfrm>
          <a:prstGeom prst="rect">
            <a:avLst/>
          </a:prstGeom>
          <a:no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sp>
        <p:nvSpPr>
          <p:cNvPr id="139295" name="Freeform 31"/>
          <p:cNvSpPr>
            <a:spLocks/>
          </p:cNvSpPr>
          <p:nvPr/>
        </p:nvSpPr>
        <p:spPr bwMode="auto">
          <a:xfrm>
            <a:off x="4402138" y="2190750"/>
            <a:ext cx="2473325" cy="2540000"/>
          </a:xfrm>
          <a:custGeom>
            <a:avLst/>
            <a:gdLst/>
            <a:ahLst/>
            <a:cxnLst>
              <a:cxn ang="0">
                <a:pos x="565" y="1600"/>
              </a:cxn>
              <a:cxn ang="0">
                <a:pos x="1558" y="1055"/>
              </a:cxn>
              <a:cxn ang="0">
                <a:pos x="944" y="0"/>
              </a:cxn>
              <a:cxn ang="0">
                <a:pos x="0" y="593"/>
              </a:cxn>
              <a:cxn ang="0">
                <a:pos x="565" y="1600"/>
              </a:cxn>
            </a:cxnLst>
            <a:rect l="0" t="0" r="r" b="b"/>
            <a:pathLst>
              <a:path w="1558" h="1600">
                <a:moveTo>
                  <a:pt x="565" y="1600"/>
                </a:moveTo>
                <a:lnTo>
                  <a:pt x="1558" y="1055"/>
                </a:lnTo>
                <a:lnTo>
                  <a:pt x="944" y="0"/>
                </a:lnTo>
                <a:lnTo>
                  <a:pt x="0" y="593"/>
                </a:lnTo>
                <a:lnTo>
                  <a:pt x="565" y="1600"/>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39266" name="Rectangle 2"/>
          <p:cNvSpPr>
            <a:spLocks noGrp="1" noChangeArrowheads="1"/>
          </p:cNvSpPr>
          <p:nvPr>
            <p:ph type="title"/>
          </p:nvPr>
        </p:nvSpPr>
        <p:spPr/>
        <p:txBody>
          <a:bodyPr/>
          <a:lstStyle/>
          <a:p>
            <a:r>
              <a:rPr lang="en-US"/>
              <a:t>Single Input: Round One</a:t>
            </a:r>
          </a:p>
        </p:txBody>
      </p:sp>
      <p:sp>
        <p:nvSpPr>
          <p:cNvPr id="139268" name="AutoShape 4"/>
          <p:cNvSpPr>
            <a:spLocks noChangeArrowheads="1"/>
          </p:cNvSpPr>
          <p:nvPr/>
        </p:nvSpPr>
        <p:spPr bwMode="auto">
          <a:xfrm>
            <a:off x="3492500" y="3087688"/>
            <a:ext cx="1806575" cy="1609725"/>
          </a:xfrm>
          <a:prstGeom prst="triangle">
            <a:avLst>
              <a:gd name="adj" fmla="val 50000"/>
            </a:avLst>
          </a:prstGeom>
          <a:gradFill rotWithShape="0">
            <a:gsLst>
              <a:gs pos="0">
                <a:schemeClr val="hlink"/>
              </a:gs>
              <a:gs pos="50000">
                <a:schemeClr val="hlink">
                  <a:gamma/>
                  <a:shade val="46275"/>
                  <a:invGamma/>
                </a:schemeClr>
              </a:gs>
              <a:gs pos="100000">
                <a:schemeClr val="hlink"/>
              </a:gs>
            </a:gsLst>
            <a:lin ang="5400000" scaled="1"/>
          </a:grad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grpSp>
        <p:nvGrpSpPr>
          <p:cNvPr id="139269" name="Group 5"/>
          <p:cNvGrpSpPr>
            <a:grpSpLocks/>
          </p:cNvGrpSpPr>
          <p:nvPr/>
        </p:nvGrpSpPr>
        <p:grpSpPr bwMode="auto">
          <a:xfrm>
            <a:off x="4238625" y="2962275"/>
            <a:ext cx="314325" cy="271463"/>
            <a:chOff x="1507" y="1907"/>
            <a:chExt cx="198" cy="171"/>
          </a:xfrm>
        </p:grpSpPr>
        <p:sp>
          <p:nvSpPr>
            <p:cNvPr id="139270" name="Oval 6"/>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1" name="Oval 7"/>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9272" name="Group 8"/>
          <p:cNvGrpSpPr>
            <a:grpSpLocks/>
          </p:cNvGrpSpPr>
          <p:nvPr/>
        </p:nvGrpSpPr>
        <p:grpSpPr bwMode="auto">
          <a:xfrm>
            <a:off x="5130800" y="4581525"/>
            <a:ext cx="314325" cy="271463"/>
            <a:chOff x="2969" y="2010"/>
            <a:chExt cx="198" cy="171"/>
          </a:xfrm>
        </p:grpSpPr>
        <p:sp>
          <p:nvSpPr>
            <p:cNvPr id="139273" name="Oval 9"/>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4" name="Oval 10"/>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9275" name="Group 11"/>
          <p:cNvGrpSpPr>
            <a:grpSpLocks/>
          </p:cNvGrpSpPr>
          <p:nvPr/>
        </p:nvGrpSpPr>
        <p:grpSpPr bwMode="auto">
          <a:xfrm>
            <a:off x="3332163" y="4603750"/>
            <a:ext cx="314325" cy="271463"/>
            <a:chOff x="2306" y="3106"/>
            <a:chExt cx="198" cy="171"/>
          </a:xfrm>
        </p:grpSpPr>
        <p:sp>
          <p:nvSpPr>
            <p:cNvPr id="139276" name="Oval 12"/>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7" name="Oval 13"/>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9284" name="Group 20"/>
          <p:cNvGrpSpPr>
            <a:grpSpLocks/>
          </p:cNvGrpSpPr>
          <p:nvPr/>
        </p:nvGrpSpPr>
        <p:grpSpPr bwMode="auto">
          <a:xfrm>
            <a:off x="4729163" y="2847975"/>
            <a:ext cx="842962" cy="520700"/>
            <a:chOff x="1841" y="1835"/>
            <a:chExt cx="531" cy="328"/>
          </a:xfrm>
        </p:grpSpPr>
        <p:sp>
          <p:nvSpPr>
            <p:cNvPr id="139279" name="Text Box 15"/>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82" name="Text Box 18"/>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83" name="Text Box 19"/>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39287" name="Group 23"/>
          <p:cNvGrpSpPr>
            <a:grpSpLocks/>
          </p:cNvGrpSpPr>
          <p:nvPr/>
        </p:nvGrpSpPr>
        <p:grpSpPr bwMode="auto">
          <a:xfrm>
            <a:off x="2581275" y="4849813"/>
            <a:ext cx="842963" cy="520700"/>
            <a:chOff x="1841" y="1835"/>
            <a:chExt cx="531" cy="328"/>
          </a:xfrm>
        </p:grpSpPr>
        <p:sp>
          <p:nvSpPr>
            <p:cNvPr id="139288" name="Text Box 24"/>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89" name="Text Box 25"/>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90" name="Text Box 26"/>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39291" name="Group 27"/>
          <p:cNvGrpSpPr>
            <a:grpSpLocks/>
          </p:cNvGrpSpPr>
          <p:nvPr/>
        </p:nvGrpSpPr>
        <p:grpSpPr bwMode="auto">
          <a:xfrm>
            <a:off x="5437188" y="4849813"/>
            <a:ext cx="842962" cy="520700"/>
            <a:chOff x="1841" y="1835"/>
            <a:chExt cx="531" cy="328"/>
          </a:xfrm>
        </p:grpSpPr>
        <p:sp>
          <p:nvSpPr>
            <p:cNvPr id="139292" name="Text Box 28"/>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93" name="Text Box 29"/>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94" name="Text Box 30"/>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39296" name="Group 32"/>
          <p:cNvGrpSpPr>
            <a:grpSpLocks/>
          </p:cNvGrpSpPr>
          <p:nvPr/>
        </p:nvGrpSpPr>
        <p:grpSpPr bwMode="auto">
          <a:xfrm>
            <a:off x="6678613" y="3749675"/>
            <a:ext cx="314325" cy="271463"/>
            <a:chOff x="1507" y="1907"/>
            <a:chExt cx="198" cy="171"/>
          </a:xfrm>
        </p:grpSpPr>
        <p:sp>
          <p:nvSpPr>
            <p:cNvPr id="139297" name="Oval 33"/>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98" name="Oval 34"/>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9299" name="Group 35"/>
          <p:cNvGrpSpPr>
            <a:grpSpLocks/>
          </p:cNvGrpSpPr>
          <p:nvPr/>
        </p:nvGrpSpPr>
        <p:grpSpPr bwMode="auto">
          <a:xfrm>
            <a:off x="5743575" y="2062163"/>
            <a:ext cx="314325" cy="271462"/>
            <a:chOff x="2969" y="2010"/>
            <a:chExt cx="198" cy="171"/>
          </a:xfrm>
        </p:grpSpPr>
        <p:sp>
          <p:nvSpPr>
            <p:cNvPr id="139300" name="Oval 36"/>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1" name="Oval 37"/>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9304" name="Group 40"/>
          <p:cNvGrpSpPr>
            <a:grpSpLocks/>
          </p:cNvGrpSpPr>
          <p:nvPr/>
        </p:nvGrpSpPr>
        <p:grpSpPr bwMode="auto">
          <a:xfrm>
            <a:off x="2708275" y="2082800"/>
            <a:ext cx="314325" cy="271463"/>
            <a:chOff x="2306" y="3106"/>
            <a:chExt cx="198" cy="171"/>
          </a:xfrm>
        </p:grpSpPr>
        <p:sp>
          <p:nvSpPr>
            <p:cNvPr id="139305" name="Oval 41"/>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6" name="Oval 42"/>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9307" name="Group 43"/>
          <p:cNvGrpSpPr>
            <a:grpSpLocks/>
          </p:cNvGrpSpPr>
          <p:nvPr/>
        </p:nvGrpSpPr>
        <p:grpSpPr bwMode="auto">
          <a:xfrm>
            <a:off x="1719263" y="3792538"/>
            <a:ext cx="314325" cy="271462"/>
            <a:chOff x="1507" y="1907"/>
            <a:chExt cx="198" cy="171"/>
          </a:xfrm>
        </p:grpSpPr>
        <p:sp>
          <p:nvSpPr>
            <p:cNvPr id="139308" name="Oval 44"/>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9" name="Oval 45"/>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9315" name="Group 51"/>
          <p:cNvGrpSpPr>
            <a:grpSpLocks/>
          </p:cNvGrpSpPr>
          <p:nvPr/>
        </p:nvGrpSpPr>
        <p:grpSpPr bwMode="auto">
          <a:xfrm>
            <a:off x="5138738" y="5927725"/>
            <a:ext cx="314325" cy="271463"/>
            <a:chOff x="2306" y="3106"/>
            <a:chExt cx="198" cy="171"/>
          </a:xfrm>
        </p:grpSpPr>
        <p:sp>
          <p:nvSpPr>
            <p:cNvPr id="139316" name="Oval 52"/>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17" name="Oval 53"/>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9318" name="Group 54"/>
          <p:cNvGrpSpPr>
            <a:grpSpLocks/>
          </p:cNvGrpSpPr>
          <p:nvPr/>
        </p:nvGrpSpPr>
        <p:grpSpPr bwMode="auto">
          <a:xfrm>
            <a:off x="3367088" y="5938838"/>
            <a:ext cx="314325" cy="271462"/>
            <a:chOff x="2969" y="2010"/>
            <a:chExt cx="198" cy="171"/>
          </a:xfrm>
        </p:grpSpPr>
        <p:sp>
          <p:nvSpPr>
            <p:cNvPr id="139319" name="Oval 55"/>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20" name="Oval 56"/>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9329" name="Group 65"/>
          <p:cNvGrpSpPr>
            <a:grpSpLocks/>
          </p:cNvGrpSpPr>
          <p:nvPr/>
        </p:nvGrpSpPr>
        <p:grpSpPr bwMode="auto">
          <a:xfrm>
            <a:off x="2735263" y="5818188"/>
            <a:ext cx="611187" cy="519112"/>
            <a:chOff x="778" y="3234"/>
            <a:chExt cx="385" cy="327"/>
          </a:xfrm>
        </p:grpSpPr>
        <p:sp>
          <p:nvSpPr>
            <p:cNvPr id="139327" name="Text Box 63"/>
            <p:cNvSpPr txBox="1">
              <a:spLocks noChangeArrowheads="1"/>
            </p:cNvSpPr>
            <p:nvPr/>
          </p:nvSpPr>
          <p:spPr bwMode="auto">
            <a:xfrm>
              <a:off x="778" y="3234"/>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328" name="Text Box 64"/>
            <p:cNvSpPr txBox="1">
              <a:spLocks noChangeArrowheads="1"/>
            </p:cNvSpPr>
            <p:nvPr/>
          </p:nvSpPr>
          <p:spPr bwMode="auto">
            <a:xfrm>
              <a:off x="910" y="3234"/>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39330" name="Group 66"/>
          <p:cNvGrpSpPr>
            <a:grpSpLocks/>
          </p:cNvGrpSpPr>
          <p:nvPr/>
        </p:nvGrpSpPr>
        <p:grpSpPr bwMode="auto">
          <a:xfrm>
            <a:off x="5548313" y="5816600"/>
            <a:ext cx="611187" cy="519113"/>
            <a:chOff x="778" y="3234"/>
            <a:chExt cx="385" cy="327"/>
          </a:xfrm>
        </p:grpSpPr>
        <p:sp>
          <p:nvSpPr>
            <p:cNvPr id="139331" name="Text Box 67"/>
            <p:cNvSpPr txBox="1">
              <a:spLocks noChangeArrowheads="1"/>
            </p:cNvSpPr>
            <p:nvPr/>
          </p:nvSpPr>
          <p:spPr bwMode="auto">
            <a:xfrm>
              <a:off x="778" y="3234"/>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332" name="Text Box 68"/>
            <p:cNvSpPr txBox="1">
              <a:spLocks noChangeArrowheads="1"/>
            </p:cNvSpPr>
            <p:nvPr/>
          </p:nvSpPr>
          <p:spPr bwMode="auto">
            <a:xfrm>
              <a:off x="910" y="3234"/>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39337" name="Group 73"/>
          <p:cNvGrpSpPr>
            <a:grpSpLocks/>
          </p:cNvGrpSpPr>
          <p:nvPr/>
        </p:nvGrpSpPr>
        <p:grpSpPr bwMode="auto">
          <a:xfrm>
            <a:off x="1968500" y="2057400"/>
            <a:ext cx="633413" cy="520700"/>
            <a:chOff x="508" y="1544"/>
            <a:chExt cx="399" cy="328"/>
          </a:xfrm>
        </p:grpSpPr>
        <p:sp>
          <p:nvSpPr>
            <p:cNvPr id="139334" name="Text Box 70"/>
            <p:cNvSpPr txBox="1">
              <a:spLocks noChangeArrowheads="1"/>
            </p:cNvSpPr>
            <p:nvPr/>
          </p:nvSpPr>
          <p:spPr bwMode="auto">
            <a:xfrm>
              <a:off x="508" y="1544"/>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35" name="Text Box 71"/>
            <p:cNvSpPr txBox="1">
              <a:spLocks noChangeArrowheads="1"/>
            </p:cNvSpPr>
            <p:nvPr/>
          </p:nvSpPr>
          <p:spPr bwMode="auto">
            <a:xfrm>
              <a:off x="654" y="1545"/>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39338" name="Group 74"/>
          <p:cNvGrpSpPr>
            <a:grpSpLocks/>
          </p:cNvGrpSpPr>
          <p:nvPr/>
        </p:nvGrpSpPr>
        <p:grpSpPr bwMode="auto">
          <a:xfrm>
            <a:off x="1089025" y="3748088"/>
            <a:ext cx="633413" cy="520700"/>
            <a:chOff x="508" y="1544"/>
            <a:chExt cx="399" cy="328"/>
          </a:xfrm>
        </p:grpSpPr>
        <p:sp>
          <p:nvSpPr>
            <p:cNvPr id="139339" name="Text Box 75"/>
            <p:cNvSpPr txBox="1">
              <a:spLocks noChangeArrowheads="1"/>
            </p:cNvSpPr>
            <p:nvPr/>
          </p:nvSpPr>
          <p:spPr bwMode="auto">
            <a:xfrm>
              <a:off x="508" y="1544"/>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0" name="Text Box 76"/>
            <p:cNvSpPr txBox="1">
              <a:spLocks noChangeArrowheads="1"/>
            </p:cNvSpPr>
            <p:nvPr/>
          </p:nvSpPr>
          <p:spPr bwMode="auto">
            <a:xfrm>
              <a:off x="654" y="1545"/>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39344" name="Group 80"/>
          <p:cNvGrpSpPr>
            <a:grpSpLocks/>
          </p:cNvGrpSpPr>
          <p:nvPr/>
        </p:nvGrpSpPr>
        <p:grpSpPr bwMode="auto">
          <a:xfrm>
            <a:off x="6226175" y="2057400"/>
            <a:ext cx="633413" cy="520700"/>
            <a:chOff x="3922" y="1282"/>
            <a:chExt cx="399" cy="328"/>
          </a:xfrm>
        </p:grpSpPr>
        <p:sp>
          <p:nvSpPr>
            <p:cNvPr id="139342" name="Text Box 78"/>
            <p:cNvSpPr txBox="1">
              <a:spLocks noChangeArrowheads="1"/>
            </p:cNvSpPr>
            <p:nvPr/>
          </p:nvSpPr>
          <p:spPr bwMode="auto">
            <a:xfrm>
              <a:off x="3922" y="1282"/>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3" name="Text Box 79"/>
            <p:cNvSpPr txBox="1">
              <a:spLocks noChangeArrowheads="1"/>
            </p:cNvSpPr>
            <p:nvPr/>
          </p:nvSpPr>
          <p:spPr bwMode="auto">
            <a:xfrm>
              <a:off x="4068" y="1283"/>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39345" name="Group 81"/>
          <p:cNvGrpSpPr>
            <a:grpSpLocks/>
          </p:cNvGrpSpPr>
          <p:nvPr/>
        </p:nvGrpSpPr>
        <p:grpSpPr bwMode="auto">
          <a:xfrm>
            <a:off x="7134225" y="3746500"/>
            <a:ext cx="633413" cy="520700"/>
            <a:chOff x="3922" y="1282"/>
            <a:chExt cx="399" cy="328"/>
          </a:xfrm>
        </p:grpSpPr>
        <p:sp>
          <p:nvSpPr>
            <p:cNvPr id="139346" name="Text Box 82"/>
            <p:cNvSpPr txBox="1">
              <a:spLocks noChangeArrowheads="1"/>
            </p:cNvSpPr>
            <p:nvPr/>
          </p:nvSpPr>
          <p:spPr bwMode="auto">
            <a:xfrm>
              <a:off x="3922" y="1282"/>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7" name="Text Box 83"/>
            <p:cNvSpPr txBox="1">
              <a:spLocks noChangeArrowheads="1"/>
            </p:cNvSpPr>
            <p:nvPr/>
          </p:nvSpPr>
          <p:spPr bwMode="auto">
            <a:xfrm>
              <a:off x="4068" y="1283"/>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sp>
        <p:nvSpPr>
          <p:cNvPr id="139351" name="AutoShape 87"/>
          <p:cNvSpPr>
            <a:spLocks noChangeArrowheads="1"/>
          </p:cNvSpPr>
          <p:nvPr/>
        </p:nvSpPr>
        <p:spPr bwMode="auto">
          <a:xfrm>
            <a:off x="6108700" y="5386388"/>
            <a:ext cx="2058988" cy="527050"/>
          </a:xfrm>
          <a:prstGeom prst="wedgeRoundRectCallout">
            <a:avLst>
              <a:gd name="adj1" fmla="val -126407"/>
              <a:gd name="adj2" fmla="val -266565"/>
              <a:gd name="adj3" fmla="val 16667"/>
            </a:avLst>
          </a:prstGeom>
          <a:noFill/>
          <a:ln w="38100">
            <a:solidFill>
              <a:schemeClr val="tx2"/>
            </a:solidFill>
            <a:miter lim="800000"/>
            <a:headEnd/>
            <a:tailEnd/>
          </a:ln>
          <a:effectLst/>
        </p:spPr>
        <p:txBody>
          <a:bodyPr wrap="none" anchor="ctr"/>
          <a:lstStyle/>
          <a:p>
            <a:r>
              <a:rPr lang="en-US" sz="2800">
                <a:solidFill>
                  <a:schemeClr val="tx1"/>
                </a:solidFill>
                <a:latin typeface="Arial" pitchFamily="34" charset="0"/>
                <a:cs typeface="Arial" pitchFamily="34" charset="0"/>
              </a:rPr>
              <a:t>no one fails</a:t>
            </a:r>
            <a:endParaRPr lang="en-US">
              <a:solidFill>
                <a:schemeClr val="tx1"/>
              </a:solidFill>
              <a:latin typeface="Arial" pitchFamily="34" charset="0"/>
              <a:cs typeface="Arial" pitchFamily="34" charset="0"/>
            </a:endParaRPr>
          </a:p>
        </p:txBody>
      </p:sp>
      <p:sp>
        <p:nvSpPr>
          <p:cNvPr id="67"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50027053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Date Placeholder 4"/>
          <p:cNvSpPr>
            <a:spLocks noGrp="1"/>
          </p:cNvSpPr>
          <p:nvPr>
            <p:ph type="dt" sz="half" idx="10"/>
          </p:nvPr>
        </p:nvSpPr>
        <p:spPr/>
        <p:txBody>
          <a:bodyPr/>
          <a:lstStyle/>
          <a:p>
            <a:fld id="{ACAA7BC0-28E6-4509-9F19-F558E15AB711}" type="datetime5">
              <a:rPr lang="en-US"/>
              <a:pPr/>
              <a:t>9-Feb-16</a:t>
            </a:fld>
            <a:endParaRPr lang="en-US"/>
          </a:p>
        </p:txBody>
      </p:sp>
      <p:sp>
        <p:nvSpPr>
          <p:cNvPr id="69" name="Slide Number Placeholder 6"/>
          <p:cNvSpPr>
            <a:spLocks noGrp="1"/>
          </p:cNvSpPr>
          <p:nvPr>
            <p:ph type="sldNum" sz="quarter" idx="12"/>
          </p:nvPr>
        </p:nvSpPr>
        <p:spPr/>
        <p:txBody>
          <a:bodyPr/>
          <a:lstStyle/>
          <a:p>
            <a:fld id="{6AB89EAB-B480-439F-A891-1C903AEC09BB}" type="slidenum">
              <a:rPr lang="en-US"/>
              <a:pPr/>
              <a:t>65</a:t>
            </a:fld>
            <a:endParaRPr lang="en-US"/>
          </a:p>
        </p:txBody>
      </p:sp>
      <p:sp>
        <p:nvSpPr>
          <p:cNvPr id="139348" name="Freeform 84"/>
          <p:cNvSpPr>
            <a:spLocks/>
          </p:cNvSpPr>
          <p:nvPr/>
        </p:nvSpPr>
        <p:spPr bwMode="auto">
          <a:xfrm flipH="1">
            <a:off x="1887538" y="2187575"/>
            <a:ext cx="2473325" cy="2540000"/>
          </a:xfrm>
          <a:custGeom>
            <a:avLst/>
            <a:gdLst/>
            <a:ahLst/>
            <a:cxnLst>
              <a:cxn ang="0">
                <a:pos x="565" y="1600"/>
              </a:cxn>
              <a:cxn ang="0">
                <a:pos x="1558" y="1055"/>
              </a:cxn>
              <a:cxn ang="0">
                <a:pos x="944" y="0"/>
              </a:cxn>
              <a:cxn ang="0">
                <a:pos x="0" y="593"/>
              </a:cxn>
              <a:cxn ang="0">
                <a:pos x="565" y="1600"/>
              </a:cxn>
            </a:cxnLst>
            <a:rect l="0" t="0" r="r" b="b"/>
            <a:pathLst>
              <a:path w="1558" h="1600">
                <a:moveTo>
                  <a:pt x="565" y="1600"/>
                </a:moveTo>
                <a:lnTo>
                  <a:pt x="1558" y="1055"/>
                </a:lnTo>
                <a:lnTo>
                  <a:pt x="944" y="0"/>
                </a:lnTo>
                <a:lnTo>
                  <a:pt x="0" y="593"/>
                </a:lnTo>
                <a:lnTo>
                  <a:pt x="565" y="1600"/>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39310" name="Rectangle 46"/>
          <p:cNvSpPr>
            <a:spLocks noChangeArrowheads="1"/>
          </p:cNvSpPr>
          <p:nvPr/>
        </p:nvSpPr>
        <p:spPr bwMode="auto">
          <a:xfrm>
            <a:off x="3525838" y="4708525"/>
            <a:ext cx="1773237" cy="1357313"/>
          </a:xfrm>
          <a:prstGeom prst="rect">
            <a:avLst/>
          </a:prstGeom>
          <a:no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sp>
        <p:nvSpPr>
          <p:cNvPr id="139295" name="Freeform 31"/>
          <p:cNvSpPr>
            <a:spLocks/>
          </p:cNvSpPr>
          <p:nvPr/>
        </p:nvSpPr>
        <p:spPr bwMode="auto">
          <a:xfrm>
            <a:off x="4402138" y="2190750"/>
            <a:ext cx="2473325" cy="2540000"/>
          </a:xfrm>
          <a:custGeom>
            <a:avLst/>
            <a:gdLst/>
            <a:ahLst/>
            <a:cxnLst>
              <a:cxn ang="0">
                <a:pos x="565" y="1600"/>
              </a:cxn>
              <a:cxn ang="0">
                <a:pos x="1558" y="1055"/>
              </a:cxn>
              <a:cxn ang="0">
                <a:pos x="944" y="0"/>
              </a:cxn>
              <a:cxn ang="0">
                <a:pos x="0" y="593"/>
              </a:cxn>
              <a:cxn ang="0">
                <a:pos x="565" y="1600"/>
              </a:cxn>
            </a:cxnLst>
            <a:rect l="0" t="0" r="r" b="b"/>
            <a:pathLst>
              <a:path w="1558" h="1600">
                <a:moveTo>
                  <a:pt x="565" y="1600"/>
                </a:moveTo>
                <a:lnTo>
                  <a:pt x="1558" y="1055"/>
                </a:lnTo>
                <a:lnTo>
                  <a:pt x="944" y="0"/>
                </a:lnTo>
                <a:lnTo>
                  <a:pt x="0" y="593"/>
                </a:lnTo>
                <a:lnTo>
                  <a:pt x="565" y="1600"/>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39266" name="Rectangle 2"/>
          <p:cNvSpPr>
            <a:spLocks noGrp="1" noChangeArrowheads="1"/>
          </p:cNvSpPr>
          <p:nvPr>
            <p:ph type="title"/>
          </p:nvPr>
        </p:nvSpPr>
        <p:spPr/>
        <p:txBody>
          <a:bodyPr/>
          <a:lstStyle/>
          <a:p>
            <a:r>
              <a:rPr lang="en-US"/>
              <a:t>Single Input: Round One</a:t>
            </a:r>
          </a:p>
        </p:txBody>
      </p:sp>
      <p:sp>
        <p:nvSpPr>
          <p:cNvPr id="139268" name="AutoShape 4"/>
          <p:cNvSpPr>
            <a:spLocks noChangeArrowheads="1"/>
          </p:cNvSpPr>
          <p:nvPr/>
        </p:nvSpPr>
        <p:spPr bwMode="auto">
          <a:xfrm>
            <a:off x="3492500" y="3087688"/>
            <a:ext cx="1806575" cy="1609725"/>
          </a:xfrm>
          <a:prstGeom prst="triangle">
            <a:avLst>
              <a:gd name="adj" fmla="val 50000"/>
            </a:avLst>
          </a:prstGeom>
          <a:gradFill rotWithShape="0">
            <a:gsLst>
              <a:gs pos="0">
                <a:schemeClr val="hlink"/>
              </a:gs>
              <a:gs pos="50000">
                <a:schemeClr val="hlink">
                  <a:gamma/>
                  <a:shade val="46275"/>
                  <a:invGamma/>
                </a:schemeClr>
              </a:gs>
              <a:gs pos="100000">
                <a:schemeClr val="hlink"/>
              </a:gs>
            </a:gsLst>
            <a:lin ang="5400000" scaled="1"/>
          </a:grad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grpSp>
        <p:nvGrpSpPr>
          <p:cNvPr id="2" name="Group 5"/>
          <p:cNvGrpSpPr>
            <a:grpSpLocks/>
          </p:cNvGrpSpPr>
          <p:nvPr/>
        </p:nvGrpSpPr>
        <p:grpSpPr bwMode="auto">
          <a:xfrm>
            <a:off x="4238625" y="2962275"/>
            <a:ext cx="314325" cy="271463"/>
            <a:chOff x="1507" y="1907"/>
            <a:chExt cx="198" cy="171"/>
          </a:xfrm>
        </p:grpSpPr>
        <p:sp>
          <p:nvSpPr>
            <p:cNvPr id="139270" name="Oval 6"/>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1" name="Oval 7"/>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3" name="Group 8"/>
          <p:cNvGrpSpPr>
            <a:grpSpLocks/>
          </p:cNvGrpSpPr>
          <p:nvPr/>
        </p:nvGrpSpPr>
        <p:grpSpPr bwMode="auto">
          <a:xfrm>
            <a:off x="5130800" y="4581525"/>
            <a:ext cx="314325" cy="271463"/>
            <a:chOff x="2969" y="2010"/>
            <a:chExt cx="198" cy="171"/>
          </a:xfrm>
        </p:grpSpPr>
        <p:sp>
          <p:nvSpPr>
            <p:cNvPr id="139273" name="Oval 9"/>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4" name="Oval 10"/>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4" name="Group 11"/>
          <p:cNvGrpSpPr>
            <a:grpSpLocks/>
          </p:cNvGrpSpPr>
          <p:nvPr/>
        </p:nvGrpSpPr>
        <p:grpSpPr bwMode="auto">
          <a:xfrm>
            <a:off x="3332163" y="4603750"/>
            <a:ext cx="314325" cy="271463"/>
            <a:chOff x="2306" y="3106"/>
            <a:chExt cx="198" cy="171"/>
          </a:xfrm>
        </p:grpSpPr>
        <p:sp>
          <p:nvSpPr>
            <p:cNvPr id="139276" name="Oval 12"/>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7" name="Oval 13"/>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5" name="Group 20"/>
          <p:cNvGrpSpPr>
            <a:grpSpLocks/>
          </p:cNvGrpSpPr>
          <p:nvPr/>
        </p:nvGrpSpPr>
        <p:grpSpPr bwMode="auto">
          <a:xfrm>
            <a:off x="4729163" y="2847975"/>
            <a:ext cx="842962" cy="520700"/>
            <a:chOff x="1841" y="1835"/>
            <a:chExt cx="531" cy="328"/>
          </a:xfrm>
        </p:grpSpPr>
        <p:sp>
          <p:nvSpPr>
            <p:cNvPr id="139279" name="Text Box 15"/>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82" name="Text Box 18"/>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83" name="Text Box 19"/>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6" name="Group 23"/>
          <p:cNvGrpSpPr>
            <a:grpSpLocks/>
          </p:cNvGrpSpPr>
          <p:nvPr/>
        </p:nvGrpSpPr>
        <p:grpSpPr bwMode="auto">
          <a:xfrm>
            <a:off x="2581275" y="4849813"/>
            <a:ext cx="842963" cy="520700"/>
            <a:chOff x="1841" y="1835"/>
            <a:chExt cx="531" cy="328"/>
          </a:xfrm>
        </p:grpSpPr>
        <p:sp>
          <p:nvSpPr>
            <p:cNvPr id="139288" name="Text Box 24"/>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89" name="Text Box 25"/>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90" name="Text Box 26"/>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7" name="Group 27"/>
          <p:cNvGrpSpPr>
            <a:grpSpLocks/>
          </p:cNvGrpSpPr>
          <p:nvPr/>
        </p:nvGrpSpPr>
        <p:grpSpPr bwMode="auto">
          <a:xfrm>
            <a:off x="5437188" y="4849813"/>
            <a:ext cx="842962" cy="520700"/>
            <a:chOff x="1841" y="1835"/>
            <a:chExt cx="531" cy="328"/>
          </a:xfrm>
        </p:grpSpPr>
        <p:sp>
          <p:nvSpPr>
            <p:cNvPr id="139292" name="Text Box 28"/>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93" name="Text Box 29"/>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94" name="Text Box 30"/>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8" name="Group 32"/>
          <p:cNvGrpSpPr>
            <a:grpSpLocks/>
          </p:cNvGrpSpPr>
          <p:nvPr/>
        </p:nvGrpSpPr>
        <p:grpSpPr bwMode="auto">
          <a:xfrm>
            <a:off x="6678613" y="3749675"/>
            <a:ext cx="314325" cy="271463"/>
            <a:chOff x="1507" y="1907"/>
            <a:chExt cx="198" cy="171"/>
          </a:xfrm>
        </p:grpSpPr>
        <p:sp>
          <p:nvSpPr>
            <p:cNvPr id="139297" name="Oval 33"/>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98" name="Oval 34"/>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9" name="Group 35"/>
          <p:cNvGrpSpPr>
            <a:grpSpLocks/>
          </p:cNvGrpSpPr>
          <p:nvPr/>
        </p:nvGrpSpPr>
        <p:grpSpPr bwMode="auto">
          <a:xfrm>
            <a:off x="5743575" y="2062163"/>
            <a:ext cx="314325" cy="271462"/>
            <a:chOff x="2969" y="2010"/>
            <a:chExt cx="198" cy="171"/>
          </a:xfrm>
        </p:grpSpPr>
        <p:sp>
          <p:nvSpPr>
            <p:cNvPr id="139300" name="Oval 36"/>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1" name="Oval 37"/>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0" name="Group 40"/>
          <p:cNvGrpSpPr>
            <a:grpSpLocks/>
          </p:cNvGrpSpPr>
          <p:nvPr/>
        </p:nvGrpSpPr>
        <p:grpSpPr bwMode="auto">
          <a:xfrm>
            <a:off x="2708275" y="2082800"/>
            <a:ext cx="314325" cy="271463"/>
            <a:chOff x="2306" y="3106"/>
            <a:chExt cx="198" cy="171"/>
          </a:xfrm>
        </p:grpSpPr>
        <p:sp>
          <p:nvSpPr>
            <p:cNvPr id="139305" name="Oval 41"/>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6" name="Oval 42"/>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1" name="Group 43"/>
          <p:cNvGrpSpPr>
            <a:grpSpLocks/>
          </p:cNvGrpSpPr>
          <p:nvPr/>
        </p:nvGrpSpPr>
        <p:grpSpPr bwMode="auto">
          <a:xfrm>
            <a:off x="1719263" y="3792538"/>
            <a:ext cx="314325" cy="271462"/>
            <a:chOff x="1507" y="1907"/>
            <a:chExt cx="198" cy="171"/>
          </a:xfrm>
        </p:grpSpPr>
        <p:sp>
          <p:nvSpPr>
            <p:cNvPr id="139308" name="Oval 44"/>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9" name="Oval 45"/>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2" name="Group 51"/>
          <p:cNvGrpSpPr>
            <a:grpSpLocks/>
          </p:cNvGrpSpPr>
          <p:nvPr/>
        </p:nvGrpSpPr>
        <p:grpSpPr bwMode="auto">
          <a:xfrm>
            <a:off x="5138738" y="5927725"/>
            <a:ext cx="314325" cy="271463"/>
            <a:chOff x="2306" y="3106"/>
            <a:chExt cx="198" cy="171"/>
          </a:xfrm>
        </p:grpSpPr>
        <p:sp>
          <p:nvSpPr>
            <p:cNvPr id="139316" name="Oval 52"/>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17" name="Oval 53"/>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 name="Group 54"/>
          <p:cNvGrpSpPr>
            <a:grpSpLocks/>
          </p:cNvGrpSpPr>
          <p:nvPr/>
        </p:nvGrpSpPr>
        <p:grpSpPr bwMode="auto">
          <a:xfrm>
            <a:off x="3367088" y="5938838"/>
            <a:ext cx="314325" cy="271462"/>
            <a:chOff x="2969" y="2010"/>
            <a:chExt cx="198" cy="171"/>
          </a:xfrm>
        </p:grpSpPr>
        <p:sp>
          <p:nvSpPr>
            <p:cNvPr id="139319" name="Oval 55"/>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20" name="Oval 56"/>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4" name="Group 65"/>
          <p:cNvGrpSpPr>
            <a:grpSpLocks/>
          </p:cNvGrpSpPr>
          <p:nvPr/>
        </p:nvGrpSpPr>
        <p:grpSpPr bwMode="auto">
          <a:xfrm>
            <a:off x="2735263" y="5818188"/>
            <a:ext cx="611187" cy="519112"/>
            <a:chOff x="778" y="3234"/>
            <a:chExt cx="385" cy="327"/>
          </a:xfrm>
        </p:grpSpPr>
        <p:sp>
          <p:nvSpPr>
            <p:cNvPr id="139327" name="Text Box 63"/>
            <p:cNvSpPr txBox="1">
              <a:spLocks noChangeArrowheads="1"/>
            </p:cNvSpPr>
            <p:nvPr/>
          </p:nvSpPr>
          <p:spPr bwMode="auto">
            <a:xfrm>
              <a:off x="778" y="3234"/>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328" name="Text Box 64"/>
            <p:cNvSpPr txBox="1">
              <a:spLocks noChangeArrowheads="1"/>
            </p:cNvSpPr>
            <p:nvPr/>
          </p:nvSpPr>
          <p:spPr bwMode="auto">
            <a:xfrm>
              <a:off x="910" y="3234"/>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5" name="Group 66"/>
          <p:cNvGrpSpPr>
            <a:grpSpLocks/>
          </p:cNvGrpSpPr>
          <p:nvPr/>
        </p:nvGrpSpPr>
        <p:grpSpPr bwMode="auto">
          <a:xfrm>
            <a:off x="5548313" y="5816600"/>
            <a:ext cx="611187" cy="519113"/>
            <a:chOff x="778" y="3234"/>
            <a:chExt cx="385" cy="327"/>
          </a:xfrm>
        </p:grpSpPr>
        <p:sp>
          <p:nvSpPr>
            <p:cNvPr id="139331" name="Text Box 67"/>
            <p:cNvSpPr txBox="1">
              <a:spLocks noChangeArrowheads="1"/>
            </p:cNvSpPr>
            <p:nvPr/>
          </p:nvSpPr>
          <p:spPr bwMode="auto">
            <a:xfrm>
              <a:off x="778" y="3234"/>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332" name="Text Box 68"/>
            <p:cNvSpPr txBox="1">
              <a:spLocks noChangeArrowheads="1"/>
            </p:cNvSpPr>
            <p:nvPr/>
          </p:nvSpPr>
          <p:spPr bwMode="auto">
            <a:xfrm>
              <a:off x="910" y="3234"/>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6" name="Group 73"/>
          <p:cNvGrpSpPr>
            <a:grpSpLocks/>
          </p:cNvGrpSpPr>
          <p:nvPr/>
        </p:nvGrpSpPr>
        <p:grpSpPr bwMode="auto">
          <a:xfrm>
            <a:off x="1968500" y="2057400"/>
            <a:ext cx="633413" cy="520700"/>
            <a:chOff x="508" y="1544"/>
            <a:chExt cx="399" cy="328"/>
          </a:xfrm>
        </p:grpSpPr>
        <p:sp>
          <p:nvSpPr>
            <p:cNvPr id="139334" name="Text Box 70"/>
            <p:cNvSpPr txBox="1">
              <a:spLocks noChangeArrowheads="1"/>
            </p:cNvSpPr>
            <p:nvPr/>
          </p:nvSpPr>
          <p:spPr bwMode="auto">
            <a:xfrm>
              <a:off x="508" y="1544"/>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35" name="Text Box 71"/>
            <p:cNvSpPr txBox="1">
              <a:spLocks noChangeArrowheads="1"/>
            </p:cNvSpPr>
            <p:nvPr/>
          </p:nvSpPr>
          <p:spPr bwMode="auto">
            <a:xfrm>
              <a:off x="654" y="1545"/>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7" name="Group 74"/>
          <p:cNvGrpSpPr>
            <a:grpSpLocks/>
          </p:cNvGrpSpPr>
          <p:nvPr/>
        </p:nvGrpSpPr>
        <p:grpSpPr bwMode="auto">
          <a:xfrm>
            <a:off x="1089025" y="3748088"/>
            <a:ext cx="633413" cy="520700"/>
            <a:chOff x="508" y="1544"/>
            <a:chExt cx="399" cy="328"/>
          </a:xfrm>
        </p:grpSpPr>
        <p:sp>
          <p:nvSpPr>
            <p:cNvPr id="139339" name="Text Box 75"/>
            <p:cNvSpPr txBox="1">
              <a:spLocks noChangeArrowheads="1"/>
            </p:cNvSpPr>
            <p:nvPr/>
          </p:nvSpPr>
          <p:spPr bwMode="auto">
            <a:xfrm>
              <a:off x="508" y="1544"/>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0" name="Text Box 76"/>
            <p:cNvSpPr txBox="1">
              <a:spLocks noChangeArrowheads="1"/>
            </p:cNvSpPr>
            <p:nvPr/>
          </p:nvSpPr>
          <p:spPr bwMode="auto">
            <a:xfrm>
              <a:off x="654" y="1545"/>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8" name="Group 80"/>
          <p:cNvGrpSpPr>
            <a:grpSpLocks/>
          </p:cNvGrpSpPr>
          <p:nvPr/>
        </p:nvGrpSpPr>
        <p:grpSpPr bwMode="auto">
          <a:xfrm>
            <a:off x="6226175" y="2057400"/>
            <a:ext cx="633413" cy="520700"/>
            <a:chOff x="3922" y="1282"/>
            <a:chExt cx="399" cy="328"/>
          </a:xfrm>
        </p:grpSpPr>
        <p:sp>
          <p:nvSpPr>
            <p:cNvPr id="139342" name="Text Box 78"/>
            <p:cNvSpPr txBox="1">
              <a:spLocks noChangeArrowheads="1"/>
            </p:cNvSpPr>
            <p:nvPr/>
          </p:nvSpPr>
          <p:spPr bwMode="auto">
            <a:xfrm>
              <a:off x="3922" y="1282"/>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3" name="Text Box 79"/>
            <p:cNvSpPr txBox="1">
              <a:spLocks noChangeArrowheads="1"/>
            </p:cNvSpPr>
            <p:nvPr/>
          </p:nvSpPr>
          <p:spPr bwMode="auto">
            <a:xfrm>
              <a:off x="4068" y="1283"/>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9" name="Group 81"/>
          <p:cNvGrpSpPr>
            <a:grpSpLocks/>
          </p:cNvGrpSpPr>
          <p:nvPr/>
        </p:nvGrpSpPr>
        <p:grpSpPr bwMode="auto">
          <a:xfrm>
            <a:off x="7134225" y="3746500"/>
            <a:ext cx="633413" cy="520700"/>
            <a:chOff x="3922" y="1282"/>
            <a:chExt cx="399" cy="328"/>
          </a:xfrm>
        </p:grpSpPr>
        <p:sp>
          <p:nvSpPr>
            <p:cNvPr id="139346" name="Text Box 82"/>
            <p:cNvSpPr txBox="1">
              <a:spLocks noChangeArrowheads="1"/>
            </p:cNvSpPr>
            <p:nvPr/>
          </p:nvSpPr>
          <p:spPr bwMode="auto">
            <a:xfrm>
              <a:off x="3922" y="1282"/>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7" name="Text Box 83"/>
            <p:cNvSpPr txBox="1">
              <a:spLocks noChangeArrowheads="1"/>
            </p:cNvSpPr>
            <p:nvPr/>
          </p:nvSpPr>
          <p:spPr bwMode="auto">
            <a:xfrm>
              <a:off x="4068" y="1283"/>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sp>
        <p:nvSpPr>
          <p:cNvPr id="139351" name="AutoShape 87"/>
          <p:cNvSpPr>
            <a:spLocks noChangeArrowheads="1"/>
          </p:cNvSpPr>
          <p:nvPr/>
        </p:nvSpPr>
        <p:spPr bwMode="auto">
          <a:xfrm>
            <a:off x="6108700" y="5386388"/>
            <a:ext cx="2058988" cy="527050"/>
          </a:xfrm>
          <a:prstGeom prst="wedgeRoundRectCallout">
            <a:avLst>
              <a:gd name="adj1" fmla="val -126407"/>
              <a:gd name="adj2" fmla="val -266565"/>
              <a:gd name="adj3" fmla="val 16667"/>
            </a:avLst>
          </a:prstGeom>
          <a:noFill/>
          <a:ln w="38100">
            <a:solidFill>
              <a:schemeClr val="tx2"/>
            </a:solidFill>
            <a:miter lim="800000"/>
            <a:headEnd/>
            <a:tailEnd/>
          </a:ln>
          <a:effectLst/>
        </p:spPr>
        <p:txBody>
          <a:bodyPr wrap="none" anchor="ctr"/>
          <a:lstStyle/>
          <a:p>
            <a:r>
              <a:rPr lang="en-US" sz="2800">
                <a:solidFill>
                  <a:schemeClr val="tx1"/>
                </a:solidFill>
                <a:latin typeface="Arial" pitchFamily="34" charset="0"/>
                <a:cs typeface="Arial" pitchFamily="34" charset="0"/>
              </a:rPr>
              <a:t>no one fails</a:t>
            </a:r>
            <a:endParaRPr lang="en-US">
              <a:solidFill>
                <a:schemeClr val="tx1"/>
              </a:solidFill>
              <a:latin typeface="Arial" pitchFamily="34" charset="0"/>
              <a:cs typeface="Arial" pitchFamily="34" charset="0"/>
            </a:endParaRPr>
          </a:p>
        </p:txBody>
      </p:sp>
      <p:sp>
        <p:nvSpPr>
          <p:cNvPr id="70"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
        <p:nvSpPr>
          <p:cNvPr id="71" name="AutoShape 90"/>
          <p:cNvSpPr>
            <a:spLocks noChangeArrowheads="1"/>
          </p:cNvSpPr>
          <p:nvPr/>
        </p:nvSpPr>
        <p:spPr bwMode="auto">
          <a:xfrm>
            <a:off x="325437" y="5016501"/>
            <a:ext cx="1928813" cy="527050"/>
          </a:xfrm>
          <a:prstGeom prst="wedgeRoundRectCallout">
            <a:avLst>
              <a:gd name="adj1" fmla="val 154330"/>
              <a:gd name="adj2" fmla="val 14577"/>
              <a:gd name="adj3" fmla="val 16667"/>
            </a:avLst>
          </a:prstGeom>
          <a:noFill/>
          <a:ln w="38100">
            <a:solidFill>
              <a:srgbClr val="0000FF"/>
            </a:solidFill>
            <a:miter lim="800000"/>
            <a:headEnd/>
            <a:tailEnd/>
          </a:ln>
          <a:effectLst/>
        </p:spPr>
        <p:txBody>
          <a:bodyPr wrap="none" anchor="ctr"/>
          <a:lstStyle/>
          <a:p>
            <a:r>
              <a:rPr lang="en-US" sz="2800">
                <a:latin typeface="Arial" pitchFamily="34" charset="0"/>
                <a:cs typeface="Arial" pitchFamily="34" charset="0"/>
              </a:rPr>
              <a:t>blue fails</a:t>
            </a:r>
            <a:endParaRPr lang="en-US">
              <a:latin typeface="Arial" pitchFamily="34" charset="0"/>
              <a:cs typeface="Arial" pitchFamily="34" charset="0"/>
            </a:endParaRPr>
          </a:p>
        </p:txBody>
      </p:sp>
    </p:spTree>
    <p:extLst>
      <p:ext uri="{BB962C8B-B14F-4D97-AF65-F5344CB8AC3E}">
        <p14:creationId xmlns:p14="http://schemas.microsoft.com/office/powerpoint/2010/main" val="38696897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Date Placeholder 4"/>
          <p:cNvSpPr>
            <a:spLocks noGrp="1"/>
          </p:cNvSpPr>
          <p:nvPr>
            <p:ph type="dt" sz="half" idx="10"/>
          </p:nvPr>
        </p:nvSpPr>
        <p:spPr/>
        <p:txBody>
          <a:bodyPr/>
          <a:lstStyle/>
          <a:p>
            <a:fld id="{ACAA7BC0-28E6-4509-9F19-F558E15AB711}" type="datetime5">
              <a:rPr lang="en-US"/>
              <a:pPr/>
              <a:t>9-Feb-16</a:t>
            </a:fld>
            <a:endParaRPr lang="en-US"/>
          </a:p>
        </p:txBody>
      </p:sp>
      <p:sp>
        <p:nvSpPr>
          <p:cNvPr id="69" name="Slide Number Placeholder 6"/>
          <p:cNvSpPr>
            <a:spLocks noGrp="1"/>
          </p:cNvSpPr>
          <p:nvPr>
            <p:ph type="sldNum" sz="quarter" idx="12"/>
          </p:nvPr>
        </p:nvSpPr>
        <p:spPr/>
        <p:txBody>
          <a:bodyPr/>
          <a:lstStyle/>
          <a:p>
            <a:fld id="{6AB89EAB-B480-439F-A891-1C903AEC09BB}" type="slidenum">
              <a:rPr lang="en-US"/>
              <a:pPr/>
              <a:t>66</a:t>
            </a:fld>
            <a:endParaRPr lang="en-US"/>
          </a:p>
        </p:txBody>
      </p:sp>
      <p:sp>
        <p:nvSpPr>
          <p:cNvPr id="139348" name="Freeform 84"/>
          <p:cNvSpPr>
            <a:spLocks/>
          </p:cNvSpPr>
          <p:nvPr/>
        </p:nvSpPr>
        <p:spPr bwMode="auto">
          <a:xfrm flipH="1">
            <a:off x="1887538" y="2187575"/>
            <a:ext cx="2473325" cy="2540000"/>
          </a:xfrm>
          <a:custGeom>
            <a:avLst/>
            <a:gdLst/>
            <a:ahLst/>
            <a:cxnLst>
              <a:cxn ang="0">
                <a:pos x="565" y="1600"/>
              </a:cxn>
              <a:cxn ang="0">
                <a:pos x="1558" y="1055"/>
              </a:cxn>
              <a:cxn ang="0">
                <a:pos x="944" y="0"/>
              </a:cxn>
              <a:cxn ang="0">
                <a:pos x="0" y="593"/>
              </a:cxn>
              <a:cxn ang="0">
                <a:pos x="565" y="1600"/>
              </a:cxn>
            </a:cxnLst>
            <a:rect l="0" t="0" r="r" b="b"/>
            <a:pathLst>
              <a:path w="1558" h="1600">
                <a:moveTo>
                  <a:pt x="565" y="1600"/>
                </a:moveTo>
                <a:lnTo>
                  <a:pt x="1558" y="1055"/>
                </a:lnTo>
                <a:lnTo>
                  <a:pt x="944" y="0"/>
                </a:lnTo>
                <a:lnTo>
                  <a:pt x="0" y="593"/>
                </a:lnTo>
                <a:lnTo>
                  <a:pt x="565" y="1600"/>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39310" name="Rectangle 46"/>
          <p:cNvSpPr>
            <a:spLocks noChangeArrowheads="1"/>
          </p:cNvSpPr>
          <p:nvPr/>
        </p:nvSpPr>
        <p:spPr bwMode="auto">
          <a:xfrm>
            <a:off x="3525838" y="4708525"/>
            <a:ext cx="1773237" cy="1357313"/>
          </a:xfrm>
          <a:prstGeom prst="rect">
            <a:avLst/>
          </a:prstGeom>
          <a:no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sp>
        <p:nvSpPr>
          <p:cNvPr id="139295" name="Freeform 31"/>
          <p:cNvSpPr>
            <a:spLocks/>
          </p:cNvSpPr>
          <p:nvPr/>
        </p:nvSpPr>
        <p:spPr bwMode="auto">
          <a:xfrm>
            <a:off x="4402138" y="2190750"/>
            <a:ext cx="2473325" cy="2540000"/>
          </a:xfrm>
          <a:custGeom>
            <a:avLst/>
            <a:gdLst/>
            <a:ahLst/>
            <a:cxnLst>
              <a:cxn ang="0">
                <a:pos x="565" y="1600"/>
              </a:cxn>
              <a:cxn ang="0">
                <a:pos x="1558" y="1055"/>
              </a:cxn>
              <a:cxn ang="0">
                <a:pos x="944" y="0"/>
              </a:cxn>
              <a:cxn ang="0">
                <a:pos x="0" y="593"/>
              </a:cxn>
              <a:cxn ang="0">
                <a:pos x="565" y="1600"/>
              </a:cxn>
            </a:cxnLst>
            <a:rect l="0" t="0" r="r" b="b"/>
            <a:pathLst>
              <a:path w="1558" h="1600">
                <a:moveTo>
                  <a:pt x="565" y="1600"/>
                </a:moveTo>
                <a:lnTo>
                  <a:pt x="1558" y="1055"/>
                </a:lnTo>
                <a:lnTo>
                  <a:pt x="944" y="0"/>
                </a:lnTo>
                <a:lnTo>
                  <a:pt x="0" y="593"/>
                </a:lnTo>
                <a:lnTo>
                  <a:pt x="565" y="1600"/>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39266" name="Rectangle 2"/>
          <p:cNvSpPr>
            <a:spLocks noGrp="1" noChangeArrowheads="1"/>
          </p:cNvSpPr>
          <p:nvPr>
            <p:ph type="title"/>
          </p:nvPr>
        </p:nvSpPr>
        <p:spPr/>
        <p:txBody>
          <a:bodyPr/>
          <a:lstStyle/>
          <a:p>
            <a:r>
              <a:rPr lang="en-US"/>
              <a:t>Single Input: Round One</a:t>
            </a:r>
          </a:p>
        </p:txBody>
      </p:sp>
      <p:sp>
        <p:nvSpPr>
          <p:cNvPr id="139268" name="AutoShape 4"/>
          <p:cNvSpPr>
            <a:spLocks noChangeArrowheads="1"/>
          </p:cNvSpPr>
          <p:nvPr/>
        </p:nvSpPr>
        <p:spPr bwMode="auto">
          <a:xfrm>
            <a:off x="3492500" y="3087688"/>
            <a:ext cx="1806575" cy="1609725"/>
          </a:xfrm>
          <a:prstGeom prst="triangle">
            <a:avLst>
              <a:gd name="adj" fmla="val 50000"/>
            </a:avLst>
          </a:prstGeom>
          <a:gradFill rotWithShape="0">
            <a:gsLst>
              <a:gs pos="0">
                <a:schemeClr val="hlink"/>
              </a:gs>
              <a:gs pos="50000">
                <a:schemeClr val="hlink">
                  <a:gamma/>
                  <a:shade val="46275"/>
                  <a:invGamma/>
                </a:schemeClr>
              </a:gs>
              <a:gs pos="100000">
                <a:schemeClr val="hlink"/>
              </a:gs>
            </a:gsLst>
            <a:lin ang="5400000" scaled="1"/>
          </a:grad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grpSp>
        <p:nvGrpSpPr>
          <p:cNvPr id="2" name="Group 5"/>
          <p:cNvGrpSpPr>
            <a:grpSpLocks/>
          </p:cNvGrpSpPr>
          <p:nvPr/>
        </p:nvGrpSpPr>
        <p:grpSpPr bwMode="auto">
          <a:xfrm>
            <a:off x="4238625" y="2962275"/>
            <a:ext cx="314325" cy="271463"/>
            <a:chOff x="1507" y="1907"/>
            <a:chExt cx="198" cy="171"/>
          </a:xfrm>
        </p:grpSpPr>
        <p:sp>
          <p:nvSpPr>
            <p:cNvPr id="139270" name="Oval 6"/>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1" name="Oval 7"/>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3" name="Group 8"/>
          <p:cNvGrpSpPr>
            <a:grpSpLocks/>
          </p:cNvGrpSpPr>
          <p:nvPr/>
        </p:nvGrpSpPr>
        <p:grpSpPr bwMode="auto">
          <a:xfrm>
            <a:off x="5130800" y="4581525"/>
            <a:ext cx="314325" cy="271463"/>
            <a:chOff x="2969" y="2010"/>
            <a:chExt cx="198" cy="171"/>
          </a:xfrm>
        </p:grpSpPr>
        <p:sp>
          <p:nvSpPr>
            <p:cNvPr id="139273" name="Oval 9"/>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4" name="Oval 10"/>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4" name="Group 11"/>
          <p:cNvGrpSpPr>
            <a:grpSpLocks/>
          </p:cNvGrpSpPr>
          <p:nvPr/>
        </p:nvGrpSpPr>
        <p:grpSpPr bwMode="auto">
          <a:xfrm>
            <a:off x="3332163" y="4603750"/>
            <a:ext cx="314325" cy="271463"/>
            <a:chOff x="2306" y="3106"/>
            <a:chExt cx="198" cy="171"/>
          </a:xfrm>
        </p:grpSpPr>
        <p:sp>
          <p:nvSpPr>
            <p:cNvPr id="139276" name="Oval 12"/>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77" name="Oval 13"/>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5" name="Group 20"/>
          <p:cNvGrpSpPr>
            <a:grpSpLocks/>
          </p:cNvGrpSpPr>
          <p:nvPr/>
        </p:nvGrpSpPr>
        <p:grpSpPr bwMode="auto">
          <a:xfrm>
            <a:off x="4729163" y="2847975"/>
            <a:ext cx="842962" cy="520700"/>
            <a:chOff x="1841" y="1835"/>
            <a:chExt cx="531" cy="328"/>
          </a:xfrm>
        </p:grpSpPr>
        <p:sp>
          <p:nvSpPr>
            <p:cNvPr id="139279" name="Text Box 15"/>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82" name="Text Box 18"/>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83" name="Text Box 19"/>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6" name="Group 23"/>
          <p:cNvGrpSpPr>
            <a:grpSpLocks/>
          </p:cNvGrpSpPr>
          <p:nvPr/>
        </p:nvGrpSpPr>
        <p:grpSpPr bwMode="auto">
          <a:xfrm>
            <a:off x="2581275" y="4849813"/>
            <a:ext cx="842963" cy="520700"/>
            <a:chOff x="1841" y="1835"/>
            <a:chExt cx="531" cy="328"/>
          </a:xfrm>
        </p:grpSpPr>
        <p:sp>
          <p:nvSpPr>
            <p:cNvPr id="139288" name="Text Box 24"/>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89" name="Text Box 25"/>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90" name="Text Box 26"/>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7" name="Group 27"/>
          <p:cNvGrpSpPr>
            <a:grpSpLocks/>
          </p:cNvGrpSpPr>
          <p:nvPr/>
        </p:nvGrpSpPr>
        <p:grpSpPr bwMode="auto">
          <a:xfrm>
            <a:off x="5437188" y="4849813"/>
            <a:ext cx="842962" cy="520700"/>
            <a:chOff x="1841" y="1835"/>
            <a:chExt cx="531" cy="328"/>
          </a:xfrm>
        </p:grpSpPr>
        <p:sp>
          <p:nvSpPr>
            <p:cNvPr id="139292" name="Text Box 28"/>
            <p:cNvSpPr txBox="1">
              <a:spLocks noChangeArrowheads="1"/>
            </p:cNvSpPr>
            <p:nvPr/>
          </p:nvSpPr>
          <p:spPr bwMode="auto">
            <a:xfrm>
              <a:off x="1841" y="1835"/>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293" name="Text Box 29"/>
            <p:cNvSpPr txBox="1">
              <a:spLocks noChangeArrowheads="1"/>
            </p:cNvSpPr>
            <p:nvPr/>
          </p:nvSpPr>
          <p:spPr bwMode="auto">
            <a:xfrm>
              <a:off x="1987" y="1836"/>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294" name="Text Box 30"/>
            <p:cNvSpPr txBox="1">
              <a:spLocks noChangeArrowheads="1"/>
            </p:cNvSpPr>
            <p:nvPr/>
          </p:nvSpPr>
          <p:spPr bwMode="auto">
            <a:xfrm>
              <a:off x="2119" y="1836"/>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8" name="Group 32"/>
          <p:cNvGrpSpPr>
            <a:grpSpLocks/>
          </p:cNvGrpSpPr>
          <p:nvPr/>
        </p:nvGrpSpPr>
        <p:grpSpPr bwMode="auto">
          <a:xfrm>
            <a:off x="6678613" y="3749675"/>
            <a:ext cx="314325" cy="271463"/>
            <a:chOff x="1507" y="1907"/>
            <a:chExt cx="198" cy="171"/>
          </a:xfrm>
        </p:grpSpPr>
        <p:sp>
          <p:nvSpPr>
            <p:cNvPr id="139297" name="Oval 33"/>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298" name="Oval 34"/>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9" name="Group 35"/>
          <p:cNvGrpSpPr>
            <a:grpSpLocks/>
          </p:cNvGrpSpPr>
          <p:nvPr/>
        </p:nvGrpSpPr>
        <p:grpSpPr bwMode="auto">
          <a:xfrm>
            <a:off x="5743575" y="2062163"/>
            <a:ext cx="314325" cy="271462"/>
            <a:chOff x="2969" y="2010"/>
            <a:chExt cx="198" cy="171"/>
          </a:xfrm>
        </p:grpSpPr>
        <p:sp>
          <p:nvSpPr>
            <p:cNvPr id="139300" name="Oval 36"/>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1" name="Oval 37"/>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0" name="Group 40"/>
          <p:cNvGrpSpPr>
            <a:grpSpLocks/>
          </p:cNvGrpSpPr>
          <p:nvPr/>
        </p:nvGrpSpPr>
        <p:grpSpPr bwMode="auto">
          <a:xfrm>
            <a:off x="2708275" y="2082800"/>
            <a:ext cx="314325" cy="271463"/>
            <a:chOff x="2306" y="3106"/>
            <a:chExt cx="198" cy="171"/>
          </a:xfrm>
        </p:grpSpPr>
        <p:sp>
          <p:nvSpPr>
            <p:cNvPr id="139305" name="Oval 41"/>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6" name="Oval 42"/>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1" name="Group 43"/>
          <p:cNvGrpSpPr>
            <a:grpSpLocks/>
          </p:cNvGrpSpPr>
          <p:nvPr/>
        </p:nvGrpSpPr>
        <p:grpSpPr bwMode="auto">
          <a:xfrm>
            <a:off x="1719263" y="3792538"/>
            <a:ext cx="314325" cy="271462"/>
            <a:chOff x="1507" y="1907"/>
            <a:chExt cx="198" cy="171"/>
          </a:xfrm>
        </p:grpSpPr>
        <p:sp>
          <p:nvSpPr>
            <p:cNvPr id="139308" name="Oval 44"/>
            <p:cNvSpPr>
              <a:spLocks noChangeArrowheads="1"/>
            </p:cNvSpPr>
            <p:nvPr/>
          </p:nvSpPr>
          <p:spPr bwMode="auto">
            <a:xfrm>
              <a:off x="1507" y="1907"/>
              <a:ext cx="198" cy="171"/>
            </a:xfrm>
            <a:prstGeom prst="ellipse">
              <a:avLst/>
            </a:prstGeom>
            <a:solidFill>
              <a:srgbClr val="0000FF"/>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09" name="Oval 45"/>
            <p:cNvSpPr>
              <a:spLocks noChangeArrowheads="1"/>
            </p:cNvSpPr>
            <p:nvPr/>
          </p:nvSpPr>
          <p:spPr bwMode="auto">
            <a:xfrm>
              <a:off x="1639" y="1944"/>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2" name="Group 51"/>
          <p:cNvGrpSpPr>
            <a:grpSpLocks/>
          </p:cNvGrpSpPr>
          <p:nvPr/>
        </p:nvGrpSpPr>
        <p:grpSpPr bwMode="auto">
          <a:xfrm>
            <a:off x="5138738" y="5927725"/>
            <a:ext cx="314325" cy="271463"/>
            <a:chOff x="2306" y="3106"/>
            <a:chExt cx="198" cy="171"/>
          </a:xfrm>
        </p:grpSpPr>
        <p:sp>
          <p:nvSpPr>
            <p:cNvPr id="139316" name="Oval 52"/>
            <p:cNvSpPr>
              <a:spLocks noChangeArrowheads="1"/>
            </p:cNvSpPr>
            <p:nvPr/>
          </p:nvSpPr>
          <p:spPr bwMode="auto">
            <a:xfrm>
              <a:off x="2306" y="3106"/>
              <a:ext cx="198" cy="171"/>
            </a:xfrm>
            <a:prstGeom prst="ellipse">
              <a:avLst/>
            </a:prstGeom>
            <a:solidFill>
              <a:schemeClr val="accent1"/>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17" name="Oval 53"/>
            <p:cNvSpPr>
              <a:spLocks noChangeArrowheads="1"/>
            </p:cNvSpPr>
            <p:nvPr/>
          </p:nvSpPr>
          <p:spPr bwMode="auto">
            <a:xfrm>
              <a:off x="2438" y="3143"/>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3" name="Group 54"/>
          <p:cNvGrpSpPr>
            <a:grpSpLocks/>
          </p:cNvGrpSpPr>
          <p:nvPr/>
        </p:nvGrpSpPr>
        <p:grpSpPr bwMode="auto">
          <a:xfrm>
            <a:off x="3367088" y="5938838"/>
            <a:ext cx="314325" cy="271462"/>
            <a:chOff x="2969" y="2010"/>
            <a:chExt cx="198" cy="171"/>
          </a:xfrm>
        </p:grpSpPr>
        <p:sp>
          <p:nvSpPr>
            <p:cNvPr id="139319" name="Oval 55"/>
            <p:cNvSpPr>
              <a:spLocks noChangeArrowheads="1"/>
            </p:cNvSpPr>
            <p:nvPr/>
          </p:nvSpPr>
          <p:spPr bwMode="auto">
            <a:xfrm>
              <a:off x="2969" y="2010"/>
              <a:ext cx="198" cy="171"/>
            </a:xfrm>
            <a:prstGeom prst="ellipse">
              <a:avLst/>
            </a:prstGeom>
            <a:solidFill>
              <a:srgbClr val="FF0000"/>
            </a:solidFill>
            <a:ln w="38100">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39320" name="Oval 56"/>
            <p:cNvSpPr>
              <a:spLocks noChangeArrowheads="1"/>
            </p:cNvSpPr>
            <p:nvPr/>
          </p:nvSpPr>
          <p:spPr bwMode="auto">
            <a:xfrm>
              <a:off x="3101" y="2047"/>
              <a:ext cx="29" cy="54"/>
            </a:xfrm>
            <a:prstGeom prst="ellipse">
              <a:avLst/>
            </a:prstGeom>
            <a:solidFill>
              <a:schemeClr val="bg1"/>
            </a:solidFill>
            <a:ln w="3175">
              <a:solidFill>
                <a:schemeClr val="tx1"/>
              </a:solidFill>
              <a:round/>
              <a:headEnd/>
              <a:tailEnd/>
            </a:ln>
            <a:effectLst/>
          </p:spPr>
          <p:txBody>
            <a:bodyPr wrap="none" anchor="ctr"/>
            <a:lstStyle/>
            <a:p>
              <a:endParaRPr lang="en-US">
                <a:latin typeface="Arial" pitchFamily="34" charset="0"/>
                <a:cs typeface="Arial" pitchFamily="34" charset="0"/>
              </a:endParaRPr>
            </a:p>
          </p:txBody>
        </p:sp>
      </p:grpSp>
      <p:grpSp>
        <p:nvGrpSpPr>
          <p:cNvPr id="14" name="Group 65"/>
          <p:cNvGrpSpPr>
            <a:grpSpLocks/>
          </p:cNvGrpSpPr>
          <p:nvPr/>
        </p:nvGrpSpPr>
        <p:grpSpPr bwMode="auto">
          <a:xfrm>
            <a:off x="2735263" y="5818188"/>
            <a:ext cx="611187" cy="519112"/>
            <a:chOff x="778" y="3234"/>
            <a:chExt cx="385" cy="327"/>
          </a:xfrm>
        </p:grpSpPr>
        <p:sp>
          <p:nvSpPr>
            <p:cNvPr id="139327" name="Text Box 63"/>
            <p:cNvSpPr txBox="1">
              <a:spLocks noChangeArrowheads="1"/>
            </p:cNvSpPr>
            <p:nvPr/>
          </p:nvSpPr>
          <p:spPr bwMode="auto">
            <a:xfrm>
              <a:off x="778" y="3234"/>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328" name="Text Box 64"/>
            <p:cNvSpPr txBox="1">
              <a:spLocks noChangeArrowheads="1"/>
            </p:cNvSpPr>
            <p:nvPr/>
          </p:nvSpPr>
          <p:spPr bwMode="auto">
            <a:xfrm>
              <a:off x="910" y="3234"/>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5" name="Group 66"/>
          <p:cNvGrpSpPr>
            <a:grpSpLocks/>
          </p:cNvGrpSpPr>
          <p:nvPr/>
        </p:nvGrpSpPr>
        <p:grpSpPr bwMode="auto">
          <a:xfrm>
            <a:off x="5548313" y="5816600"/>
            <a:ext cx="611187" cy="519113"/>
            <a:chOff x="778" y="3234"/>
            <a:chExt cx="385" cy="327"/>
          </a:xfrm>
        </p:grpSpPr>
        <p:sp>
          <p:nvSpPr>
            <p:cNvPr id="139331" name="Text Box 67"/>
            <p:cNvSpPr txBox="1">
              <a:spLocks noChangeArrowheads="1"/>
            </p:cNvSpPr>
            <p:nvPr/>
          </p:nvSpPr>
          <p:spPr bwMode="auto">
            <a:xfrm>
              <a:off x="778" y="3234"/>
              <a:ext cx="253" cy="327"/>
            </a:xfrm>
            <a:prstGeom prst="rect">
              <a:avLst/>
            </a:prstGeom>
            <a:noFill/>
            <a:ln w="9525">
              <a:noFill/>
              <a:miter lim="800000"/>
              <a:headEnd/>
              <a:tailEnd/>
            </a:ln>
            <a:effectLst/>
          </p:spPr>
          <p:txBody>
            <a:bodyPr anchor="ctr">
              <a:spAutoFit/>
            </a:bodyPr>
            <a:lstStyle/>
            <a:p>
              <a:r>
                <a:rPr lang="en-US" sz="2800">
                  <a:solidFill>
                    <a:schemeClr val="accent1"/>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sp>
          <p:nvSpPr>
            <p:cNvPr id="139332" name="Text Box 68"/>
            <p:cNvSpPr txBox="1">
              <a:spLocks noChangeArrowheads="1"/>
            </p:cNvSpPr>
            <p:nvPr/>
          </p:nvSpPr>
          <p:spPr bwMode="auto">
            <a:xfrm>
              <a:off x="910" y="3234"/>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rgbClr val="FF0000"/>
                </a:solidFill>
                <a:latin typeface="Arial" pitchFamily="34" charset="0"/>
                <a:cs typeface="Arial" pitchFamily="34" charset="0"/>
              </a:endParaRPr>
            </a:p>
          </p:txBody>
        </p:sp>
      </p:grpSp>
      <p:grpSp>
        <p:nvGrpSpPr>
          <p:cNvPr id="16" name="Group 73"/>
          <p:cNvGrpSpPr>
            <a:grpSpLocks/>
          </p:cNvGrpSpPr>
          <p:nvPr/>
        </p:nvGrpSpPr>
        <p:grpSpPr bwMode="auto">
          <a:xfrm>
            <a:off x="1968500" y="2057400"/>
            <a:ext cx="633413" cy="520700"/>
            <a:chOff x="508" y="1544"/>
            <a:chExt cx="399" cy="328"/>
          </a:xfrm>
        </p:grpSpPr>
        <p:sp>
          <p:nvSpPr>
            <p:cNvPr id="139334" name="Text Box 70"/>
            <p:cNvSpPr txBox="1">
              <a:spLocks noChangeArrowheads="1"/>
            </p:cNvSpPr>
            <p:nvPr/>
          </p:nvSpPr>
          <p:spPr bwMode="auto">
            <a:xfrm>
              <a:off x="508" y="1544"/>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35" name="Text Box 71"/>
            <p:cNvSpPr txBox="1">
              <a:spLocks noChangeArrowheads="1"/>
            </p:cNvSpPr>
            <p:nvPr/>
          </p:nvSpPr>
          <p:spPr bwMode="auto">
            <a:xfrm>
              <a:off x="654" y="1545"/>
              <a:ext cx="253" cy="327"/>
            </a:xfrm>
            <a:prstGeom prst="rect">
              <a:avLst/>
            </a:prstGeom>
            <a:noFill/>
            <a:ln w="9525">
              <a:noFill/>
              <a:miter lim="800000"/>
              <a:headEnd/>
              <a:tailEnd/>
            </a:ln>
            <a:effectLst/>
          </p:spPr>
          <p:txBody>
            <a:bodyPr anchor="ctr">
              <a:spAutoFit/>
            </a:bodyPr>
            <a:lstStyle/>
            <a:p>
              <a:r>
                <a:rPr lang="en-US" sz="2800" dirty="0">
                  <a:solidFill>
                    <a:schemeClr val="accent1"/>
                  </a:solidFill>
                  <a:latin typeface="Arial" pitchFamily="34" charset="0"/>
                  <a:cs typeface="Arial" pitchFamily="34" charset="0"/>
                </a:rPr>
                <a:t>0</a:t>
              </a:r>
              <a:endParaRPr lang="en-US" sz="3600" dirty="0">
                <a:solidFill>
                  <a:schemeClr val="accent1"/>
                </a:solidFill>
                <a:latin typeface="Arial" pitchFamily="34" charset="0"/>
                <a:cs typeface="Arial" pitchFamily="34" charset="0"/>
              </a:endParaRPr>
            </a:p>
          </p:txBody>
        </p:sp>
      </p:grpSp>
      <p:grpSp>
        <p:nvGrpSpPr>
          <p:cNvPr id="17" name="Group 74"/>
          <p:cNvGrpSpPr>
            <a:grpSpLocks/>
          </p:cNvGrpSpPr>
          <p:nvPr/>
        </p:nvGrpSpPr>
        <p:grpSpPr bwMode="auto">
          <a:xfrm>
            <a:off x="1089025" y="3748088"/>
            <a:ext cx="633413" cy="520700"/>
            <a:chOff x="508" y="1544"/>
            <a:chExt cx="399" cy="328"/>
          </a:xfrm>
        </p:grpSpPr>
        <p:sp>
          <p:nvSpPr>
            <p:cNvPr id="139339" name="Text Box 75"/>
            <p:cNvSpPr txBox="1">
              <a:spLocks noChangeArrowheads="1"/>
            </p:cNvSpPr>
            <p:nvPr/>
          </p:nvSpPr>
          <p:spPr bwMode="auto">
            <a:xfrm>
              <a:off x="508" y="1544"/>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0" name="Text Box 76"/>
            <p:cNvSpPr txBox="1">
              <a:spLocks noChangeArrowheads="1"/>
            </p:cNvSpPr>
            <p:nvPr/>
          </p:nvSpPr>
          <p:spPr bwMode="auto">
            <a:xfrm>
              <a:off x="654" y="1545"/>
              <a:ext cx="253" cy="327"/>
            </a:xfrm>
            <a:prstGeom prst="rect">
              <a:avLst/>
            </a:prstGeom>
            <a:noFill/>
            <a:ln w="9525">
              <a:noFill/>
              <a:miter lim="800000"/>
              <a:headEnd/>
              <a:tailEnd/>
            </a:ln>
            <a:effectLst/>
          </p:spPr>
          <p:txBody>
            <a:bodyPr anchor="ctr">
              <a:spAutoFit/>
            </a:bodyPr>
            <a:lstStyle/>
            <a:p>
              <a:r>
                <a:rPr lang="en-US" sz="2800" dirty="0">
                  <a:solidFill>
                    <a:schemeClr val="accent1"/>
                  </a:solidFill>
                  <a:latin typeface="Arial" pitchFamily="34" charset="0"/>
                  <a:cs typeface="Arial" pitchFamily="34" charset="0"/>
                </a:rPr>
                <a:t>0</a:t>
              </a:r>
              <a:endParaRPr lang="en-US" sz="3600" dirty="0">
                <a:solidFill>
                  <a:schemeClr val="accent1"/>
                </a:solidFill>
                <a:latin typeface="Arial" pitchFamily="34" charset="0"/>
                <a:cs typeface="Arial" pitchFamily="34" charset="0"/>
              </a:endParaRPr>
            </a:p>
          </p:txBody>
        </p:sp>
      </p:grpSp>
      <p:grpSp>
        <p:nvGrpSpPr>
          <p:cNvPr id="18" name="Group 80"/>
          <p:cNvGrpSpPr>
            <a:grpSpLocks/>
          </p:cNvGrpSpPr>
          <p:nvPr/>
        </p:nvGrpSpPr>
        <p:grpSpPr bwMode="auto">
          <a:xfrm>
            <a:off x="6226175" y="2057400"/>
            <a:ext cx="633413" cy="520700"/>
            <a:chOff x="3922" y="1282"/>
            <a:chExt cx="399" cy="328"/>
          </a:xfrm>
        </p:grpSpPr>
        <p:sp>
          <p:nvSpPr>
            <p:cNvPr id="139342" name="Text Box 78"/>
            <p:cNvSpPr txBox="1">
              <a:spLocks noChangeArrowheads="1"/>
            </p:cNvSpPr>
            <p:nvPr/>
          </p:nvSpPr>
          <p:spPr bwMode="auto">
            <a:xfrm>
              <a:off x="3922" y="1282"/>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3" name="Text Box 79"/>
            <p:cNvSpPr txBox="1">
              <a:spLocks noChangeArrowheads="1"/>
            </p:cNvSpPr>
            <p:nvPr/>
          </p:nvSpPr>
          <p:spPr bwMode="auto">
            <a:xfrm>
              <a:off x="4068" y="1283"/>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grpSp>
        <p:nvGrpSpPr>
          <p:cNvPr id="19" name="Group 81"/>
          <p:cNvGrpSpPr>
            <a:grpSpLocks/>
          </p:cNvGrpSpPr>
          <p:nvPr/>
        </p:nvGrpSpPr>
        <p:grpSpPr bwMode="auto">
          <a:xfrm>
            <a:off x="7134225" y="3746500"/>
            <a:ext cx="633413" cy="520700"/>
            <a:chOff x="3922" y="1282"/>
            <a:chExt cx="399" cy="328"/>
          </a:xfrm>
        </p:grpSpPr>
        <p:sp>
          <p:nvSpPr>
            <p:cNvPr id="139346" name="Text Box 82"/>
            <p:cNvSpPr txBox="1">
              <a:spLocks noChangeArrowheads="1"/>
            </p:cNvSpPr>
            <p:nvPr/>
          </p:nvSpPr>
          <p:spPr bwMode="auto">
            <a:xfrm>
              <a:off x="3922" y="1282"/>
              <a:ext cx="253" cy="327"/>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0</a:t>
              </a:r>
              <a:endParaRPr lang="en-US" sz="3600">
                <a:latin typeface="Arial" pitchFamily="34" charset="0"/>
                <a:cs typeface="Arial" pitchFamily="34" charset="0"/>
              </a:endParaRPr>
            </a:p>
          </p:txBody>
        </p:sp>
        <p:sp>
          <p:nvSpPr>
            <p:cNvPr id="139347" name="Text Box 83"/>
            <p:cNvSpPr txBox="1">
              <a:spLocks noChangeArrowheads="1"/>
            </p:cNvSpPr>
            <p:nvPr/>
          </p:nvSpPr>
          <p:spPr bwMode="auto">
            <a:xfrm>
              <a:off x="4068" y="1283"/>
              <a:ext cx="253" cy="327"/>
            </a:xfrm>
            <a:prstGeom prst="rect">
              <a:avLst/>
            </a:prstGeom>
            <a:noFill/>
            <a:ln w="9525">
              <a:noFill/>
              <a:miter lim="800000"/>
              <a:headEnd/>
              <a:tailEnd/>
            </a:ln>
            <a:effectLst/>
          </p:spPr>
          <p:txBody>
            <a:bodyPr anchor="ctr">
              <a:spAutoFit/>
            </a:bodyPr>
            <a:lstStyle/>
            <a:p>
              <a:r>
                <a:rPr lang="en-US" sz="2800">
                  <a:solidFill>
                    <a:srgbClr val="FF0000"/>
                  </a:solidFill>
                  <a:latin typeface="Arial" pitchFamily="34" charset="0"/>
                  <a:cs typeface="Arial" pitchFamily="34" charset="0"/>
                </a:rPr>
                <a:t>0</a:t>
              </a:r>
              <a:endParaRPr lang="en-US" sz="3600">
                <a:solidFill>
                  <a:schemeClr val="accent1"/>
                </a:solidFill>
                <a:latin typeface="Arial" pitchFamily="34" charset="0"/>
                <a:cs typeface="Arial" pitchFamily="34" charset="0"/>
              </a:endParaRPr>
            </a:p>
          </p:txBody>
        </p:sp>
      </p:grpSp>
      <p:sp>
        <p:nvSpPr>
          <p:cNvPr id="139351" name="AutoShape 87"/>
          <p:cNvSpPr>
            <a:spLocks noChangeArrowheads="1"/>
          </p:cNvSpPr>
          <p:nvPr/>
        </p:nvSpPr>
        <p:spPr bwMode="auto">
          <a:xfrm>
            <a:off x="6108700" y="5386388"/>
            <a:ext cx="2058988" cy="527050"/>
          </a:xfrm>
          <a:prstGeom prst="wedgeRoundRectCallout">
            <a:avLst>
              <a:gd name="adj1" fmla="val -126407"/>
              <a:gd name="adj2" fmla="val -266565"/>
              <a:gd name="adj3" fmla="val 16667"/>
            </a:avLst>
          </a:prstGeom>
          <a:noFill/>
          <a:ln w="38100">
            <a:solidFill>
              <a:schemeClr val="tx2"/>
            </a:solidFill>
            <a:miter lim="800000"/>
            <a:headEnd/>
            <a:tailEnd/>
          </a:ln>
          <a:effectLst/>
        </p:spPr>
        <p:txBody>
          <a:bodyPr wrap="none" anchor="ctr"/>
          <a:lstStyle/>
          <a:p>
            <a:r>
              <a:rPr lang="en-US" sz="2800">
                <a:solidFill>
                  <a:schemeClr val="tx1"/>
                </a:solidFill>
                <a:latin typeface="Arial" pitchFamily="34" charset="0"/>
                <a:cs typeface="Arial" pitchFamily="34" charset="0"/>
              </a:rPr>
              <a:t>no one fails</a:t>
            </a:r>
            <a:endParaRPr lang="en-US">
              <a:solidFill>
                <a:schemeClr val="tx1"/>
              </a:solidFill>
              <a:latin typeface="Arial" pitchFamily="34" charset="0"/>
              <a:cs typeface="Arial" pitchFamily="34" charset="0"/>
            </a:endParaRPr>
          </a:p>
        </p:txBody>
      </p:sp>
      <p:sp>
        <p:nvSpPr>
          <p:cNvPr id="139352" name="AutoShape 88"/>
          <p:cNvSpPr>
            <a:spLocks noChangeArrowheads="1"/>
          </p:cNvSpPr>
          <p:nvPr/>
        </p:nvSpPr>
        <p:spPr bwMode="auto">
          <a:xfrm>
            <a:off x="6872288" y="1673225"/>
            <a:ext cx="1928812" cy="527050"/>
          </a:xfrm>
          <a:prstGeom prst="wedgeRoundRectCallout">
            <a:avLst>
              <a:gd name="adj1" fmla="val -118394"/>
              <a:gd name="adj2" fmla="val 306926"/>
              <a:gd name="adj3" fmla="val 16667"/>
            </a:avLst>
          </a:prstGeom>
          <a:noFill/>
          <a:ln w="38100">
            <a:solidFill>
              <a:schemeClr val="accent1"/>
            </a:solidFill>
            <a:miter lim="800000"/>
            <a:headEnd/>
            <a:tailEnd/>
          </a:ln>
          <a:effectLst/>
        </p:spPr>
        <p:txBody>
          <a:bodyPr wrap="none" anchor="ctr"/>
          <a:lstStyle/>
          <a:p>
            <a:r>
              <a:rPr lang="en-US" sz="2800">
                <a:solidFill>
                  <a:schemeClr val="accent1"/>
                </a:solidFill>
                <a:latin typeface="Arial" pitchFamily="34" charset="0"/>
                <a:cs typeface="Arial" pitchFamily="34" charset="0"/>
              </a:rPr>
              <a:t>green fails</a:t>
            </a:r>
            <a:endParaRPr lang="en-US">
              <a:latin typeface="Arial" pitchFamily="34" charset="0"/>
              <a:cs typeface="Arial" pitchFamily="34" charset="0"/>
            </a:endParaRPr>
          </a:p>
        </p:txBody>
      </p:sp>
      <p:sp>
        <p:nvSpPr>
          <p:cNvPr id="139353" name="AutoShape 89"/>
          <p:cNvSpPr>
            <a:spLocks noChangeArrowheads="1"/>
          </p:cNvSpPr>
          <p:nvPr/>
        </p:nvSpPr>
        <p:spPr bwMode="auto">
          <a:xfrm>
            <a:off x="250825" y="1593850"/>
            <a:ext cx="1928813" cy="527050"/>
          </a:xfrm>
          <a:prstGeom prst="wedgeRoundRectCallout">
            <a:avLst>
              <a:gd name="adj1" fmla="val 106213"/>
              <a:gd name="adj2" fmla="val 344880"/>
              <a:gd name="adj3" fmla="val 16667"/>
            </a:avLst>
          </a:prstGeom>
          <a:noFill/>
          <a:ln w="38100">
            <a:solidFill>
              <a:srgbClr val="FF0000"/>
            </a:solidFill>
            <a:miter lim="800000"/>
            <a:headEnd/>
            <a:tailEnd/>
          </a:ln>
          <a:effectLst/>
        </p:spPr>
        <p:txBody>
          <a:bodyPr wrap="none" anchor="ctr"/>
          <a:lstStyle/>
          <a:p>
            <a:r>
              <a:rPr lang="en-US" sz="2800">
                <a:solidFill>
                  <a:srgbClr val="FF0000"/>
                </a:solidFill>
                <a:latin typeface="Arial" pitchFamily="34" charset="0"/>
                <a:cs typeface="Arial" pitchFamily="34" charset="0"/>
              </a:rPr>
              <a:t>red fails</a:t>
            </a:r>
            <a:endParaRPr lang="en-US">
              <a:latin typeface="Arial" pitchFamily="34" charset="0"/>
              <a:cs typeface="Arial" pitchFamily="34" charset="0"/>
            </a:endParaRPr>
          </a:p>
        </p:txBody>
      </p:sp>
      <p:sp>
        <p:nvSpPr>
          <p:cNvPr id="139354" name="AutoShape 90"/>
          <p:cNvSpPr>
            <a:spLocks noChangeArrowheads="1"/>
          </p:cNvSpPr>
          <p:nvPr/>
        </p:nvSpPr>
        <p:spPr bwMode="auto">
          <a:xfrm>
            <a:off x="325437" y="5016501"/>
            <a:ext cx="1928813" cy="527050"/>
          </a:xfrm>
          <a:prstGeom prst="wedgeRoundRectCallout">
            <a:avLst>
              <a:gd name="adj1" fmla="val 154330"/>
              <a:gd name="adj2" fmla="val 14577"/>
              <a:gd name="adj3" fmla="val 16667"/>
            </a:avLst>
          </a:prstGeom>
          <a:noFill/>
          <a:ln w="38100">
            <a:solidFill>
              <a:srgbClr val="0000FF"/>
            </a:solidFill>
            <a:miter lim="800000"/>
            <a:headEnd/>
            <a:tailEnd/>
          </a:ln>
          <a:effectLst/>
        </p:spPr>
        <p:txBody>
          <a:bodyPr wrap="none" anchor="ctr"/>
          <a:lstStyle/>
          <a:p>
            <a:r>
              <a:rPr lang="en-US" sz="2800">
                <a:latin typeface="Arial" pitchFamily="34" charset="0"/>
                <a:cs typeface="Arial" pitchFamily="34" charset="0"/>
              </a:rPr>
              <a:t>blue fails</a:t>
            </a:r>
            <a:endParaRPr lang="en-US">
              <a:latin typeface="Arial" pitchFamily="34" charset="0"/>
              <a:cs typeface="Arial" pitchFamily="34" charset="0"/>
            </a:endParaRPr>
          </a:p>
        </p:txBody>
      </p:sp>
      <p:sp>
        <p:nvSpPr>
          <p:cNvPr id="70"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91085184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lstStyle/>
          <a:p>
            <a:fld id="{92EC98BA-F0B1-4CB9-834A-6A68F81DDB3D}" type="datetime5">
              <a:rPr lang="en-US"/>
              <a:pPr/>
              <a:t>9-Feb-16</a:t>
            </a:fld>
            <a:endParaRPr lang="en-US"/>
          </a:p>
        </p:txBody>
      </p:sp>
      <p:sp>
        <p:nvSpPr>
          <p:cNvPr id="5" name="Slide Number Placeholder 4"/>
          <p:cNvSpPr>
            <a:spLocks noGrp="1"/>
          </p:cNvSpPr>
          <p:nvPr>
            <p:ph type="sldNum" sz="quarter" idx="12"/>
          </p:nvPr>
        </p:nvSpPr>
        <p:spPr/>
        <p:txBody>
          <a:bodyPr/>
          <a:lstStyle/>
          <a:p>
            <a:fld id="{FDA3C7D7-D2B4-4EE1-BE8F-BAFAB81AA4D6}" type="slidenum">
              <a:rPr lang="en-US"/>
              <a:pPr/>
              <a:t>67</a:t>
            </a:fld>
            <a:endParaRPr lang="en-US"/>
          </a:p>
        </p:txBody>
      </p:sp>
      <p:sp>
        <p:nvSpPr>
          <p:cNvPr id="141314" name="Rectangle 2"/>
          <p:cNvSpPr>
            <a:spLocks noGrp="1" noChangeArrowheads="1"/>
          </p:cNvSpPr>
          <p:nvPr>
            <p:ph type="title"/>
          </p:nvPr>
        </p:nvSpPr>
        <p:spPr/>
        <p:txBody>
          <a:bodyPr/>
          <a:lstStyle/>
          <a:p>
            <a:r>
              <a:rPr lang="en-US"/>
              <a:t>Protocol Complex: Round One</a:t>
            </a:r>
          </a:p>
        </p:txBody>
      </p:sp>
      <p:pic>
        <p:nvPicPr>
          <p:cNvPr id="141315" name="Picture 3"/>
          <p:cNvPicPr>
            <a:picLocks noChangeAspect="1" noChangeArrowheads="1"/>
          </p:cNvPicPr>
          <p:nvPr/>
        </p:nvPicPr>
        <p:blipFill>
          <a:blip r:embed="rId3" cstate="print"/>
          <a:srcRect/>
          <a:stretch>
            <a:fillRect/>
          </a:stretch>
        </p:blipFill>
        <p:spPr bwMode="auto">
          <a:xfrm>
            <a:off x="2233613" y="1898650"/>
            <a:ext cx="4676775" cy="4371975"/>
          </a:xfrm>
          <a:prstGeom prst="rect">
            <a:avLst/>
          </a:prstGeom>
          <a:noFill/>
          <a:ln w="9525">
            <a:noFill/>
            <a:miter lim="800000"/>
            <a:headEnd/>
            <a:tailEnd/>
          </a:ln>
          <a:effectLst/>
        </p:spPr>
      </p:pic>
      <p:sp>
        <p:nvSpPr>
          <p:cNvPr id="6"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256217177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lstStyle/>
          <a:p>
            <a:fld id="{C4E7D858-368D-4BA8-B1F4-2E002510FC08}" type="datetime5">
              <a:rPr lang="en-US"/>
              <a:pPr/>
              <a:t>9-Feb-16</a:t>
            </a:fld>
            <a:endParaRPr lang="en-US"/>
          </a:p>
        </p:txBody>
      </p:sp>
      <p:sp>
        <p:nvSpPr>
          <p:cNvPr id="5" name="Slide Number Placeholder 4"/>
          <p:cNvSpPr>
            <a:spLocks noGrp="1"/>
          </p:cNvSpPr>
          <p:nvPr>
            <p:ph type="sldNum" sz="quarter" idx="12"/>
          </p:nvPr>
        </p:nvSpPr>
        <p:spPr/>
        <p:txBody>
          <a:bodyPr/>
          <a:lstStyle/>
          <a:p>
            <a:fld id="{2B612AD4-1251-4B80-ACD6-A5245A1DEE2C}" type="slidenum">
              <a:rPr lang="en-US"/>
              <a:pPr/>
              <a:t>68</a:t>
            </a:fld>
            <a:endParaRPr lang="en-US"/>
          </a:p>
        </p:txBody>
      </p:sp>
      <p:sp>
        <p:nvSpPr>
          <p:cNvPr id="143362" name="Rectangle 2"/>
          <p:cNvSpPr>
            <a:spLocks noGrp="1" noChangeArrowheads="1"/>
          </p:cNvSpPr>
          <p:nvPr>
            <p:ph type="title"/>
          </p:nvPr>
        </p:nvSpPr>
        <p:spPr/>
        <p:txBody>
          <a:bodyPr/>
          <a:lstStyle/>
          <a:p>
            <a:r>
              <a:rPr lang="en-US"/>
              <a:t>Protocol Complex: Round Two</a:t>
            </a:r>
          </a:p>
        </p:txBody>
      </p:sp>
      <p:pic>
        <p:nvPicPr>
          <p:cNvPr id="143365" name="Picture 5"/>
          <p:cNvPicPr>
            <a:picLocks noChangeAspect="1" noChangeArrowheads="1"/>
          </p:cNvPicPr>
          <p:nvPr/>
        </p:nvPicPr>
        <p:blipFill>
          <a:blip r:embed="rId3" cstate="print"/>
          <a:srcRect/>
          <a:stretch>
            <a:fillRect/>
          </a:stretch>
        </p:blipFill>
        <p:spPr bwMode="auto">
          <a:xfrm>
            <a:off x="2233613" y="1876425"/>
            <a:ext cx="4676775" cy="4371975"/>
          </a:xfrm>
          <a:prstGeom prst="rect">
            <a:avLst/>
          </a:prstGeom>
          <a:noFill/>
          <a:ln w="9525">
            <a:noFill/>
            <a:miter lim="800000"/>
            <a:headEnd/>
            <a:tailEnd/>
          </a:ln>
          <a:effectLst/>
        </p:spPr>
      </p:pic>
      <p:sp>
        <p:nvSpPr>
          <p:cNvPr id="6"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29722622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2"/>
          <p:cNvSpPr>
            <a:spLocks noGrp="1"/>
          </p:cNvSpPr>
          <p:nvPr>
            <p:ph type="dt" sz="half" idx="10"/>
          </p:nvPr>
        </p:nvSpPr>
        <p:spPr/>
        <p:txBody>
          <a:bodyPr/>
          <a:lstStyle/>
          <a:p>
            <a:fld id="{DF9ABF06-222E-41C0-A9F9-2BD788A5C542}" type="datetime5">
              <a:rPr lang="en-US"/>
              <a:pPr/>
              <a:t>9-Feb-16</a:t>
            </a:fld>
            <a:endParaRPr lang="en-US"/>
          </a:p>
        </p:txBody>
      </p:sp>
      <p:sp>
        <p:nvSpPr>
          <p:cNvPr id="10" name="Slide Number Placeholder 4"/>
          <p:cNvSpPr>
            <a:spLocks noGrp="1"/>
          </p:cNvSpPr>
          <p:nvPr>
            <p:ph type="sldNum" sz="quarter" idx="12"/>
          </p:nvPr>
        </p:nvSpPr>
        <p:spPr/>
        <p:txBody>
          <a:bodyPr/>
          <a:lstStyle/>
          <a:p>
            <a:fld id="{E86031CC-00CC-46FB-9778-4DC48D430558}" type="slidenum">
              <a:rPr lang="en-US"/>
              <a:pPr/>
              <a:t>69</a:t>
            </a:fld>
            <a:endParaRPr lang="en-US"/>
          </a:p>
        </p:txBody>
      </p:sp>
      <p:sp>
        <p:nvSpPr>
          <p:cNvPr id="142338" name="Rectangle 2"/>
          <p:cNvSpPr>
            <a:spLocks noGrp="1" noChangeArrowheads="1"/>
          </p:cNvSpPr>
          <p:nvPr>
            <p:ph type="title"/>
          </p:nvPr>
        </p:nvSpPr>
        <p:spPr/>
        <p:txBody>
          <a:bodyPr/>
          <a:lstStyle/>
          <a:p>
            <a:r>
              <a:rPr lang="en-US"/>
              <a:t>Protocol Complex Evolution</a:t>
            </a:r>
          </a:p>
        </p:txBody>
      </p:sp>
      <p:pic>
        <p:nvPicPr>
          <p:cNvPr id="142340" name="Picture 4"/>
          <p:cNvPicPr>
            <a:picLocks noChangeAspect="1" noChangeArrowheads="1"/>
          </p:cNvPicPr>
          <p:nvPr/>
        </p:nvPicPr>
        <p:blipFill>
          <a:blip r:embed="rId3" cstate="print"/>
          <a:srcRect/>
          <a:stretch>
            <a:fillRect/>
          </a:stretch>
        </p:blipFill>
        <p:spPr bwMode="auto">
          <a:xfrm>
            <a:off x="392113" y="1671638"/>
            <a:ext cx="2870200" cy="2671762"/>
          </a:xfrm>
          <a:prstGeom prst="rect">
            <a:avLst/>
          </a:prstGeom>
          <a:noFill/>
          <a:ln w="9525">
            <a:noFill/>
            <a:miter lim="800000"/>
            <a:headEnd/>
            <a:tailEnd/>
          </a:ln>
          <a:effectLst/>
        </p:spPr>
      </p:pic>
      <p:pic>
        <p:nvPicPr>
          <p:cNvPr id="142347" name="Picture 11"/>
          <p:cNvPicPr>
            <a:picLocks noChangeAspect="1" noChangeArrowheads="1"/>
          </p:cNvPicPr>
          <p:nvPr/>
        </p:nvPicPr>
        <p:blipFill>
          <a:blip r:embed="rId4" cstate="print"/>
          <a:srcRect/>
          <a:stretch>
            <a:fillRect/>
          </a:stretch>
        </p:blipFill>
        <p:spPr bwMode="auto">
          <a:xfrm>
            <a:off x="5878513" y="1647825"/>
            <a:ext cx="2906712" cy="2717800"/>
          </a:xfrm>
          <a:prstGeom prst="rect">
            <a:avLst/>
          </a:prstGeom>
          <a:noFill/>
          <a:ln w="9525">
            <a:noFill/>
            <a:miter lim="800000"/>
            <a:headEnd/>
            <a:tailEnd/>
          </a:ln>
          <a:effectLst/>
        </p:spPr>
      </p:pic>
      <p:pic>
        <p:nvPicPr>
          <p:cNvPr id="142348" name="Picture 12"/>
          <p:cNvPicPr>
            <a:picLocks noChangeAspect="1" noChangeArrowheads="1"/>
          </p:cNvPicPr>
          <p:nvPr/>
        </p:nvPicPr>
        <p:blipFill>
          <a:blip r:embed="rId5" cstate="print"/>
          <a:srcRect/>
          <a:stretch>
            <a:fillRect/>
          </a:stretch>
        </p:blipFill>
        <p:spPr bwMode="auto">
          <a:xfrm>
            <a:off x="3141663" y="3763963"/>
            <a:ext cx="2857500" cy="2671762"/>
          </a:xfrm>
          <a:prstGeom prst="rect">
            <a:avLst/>
          </a:prstGeom>
          <a:noFill/>
          <a:ln w="9525">
            <a:noFill/>
            <a:miter lim="800000"/>
            <a:headEnd/>
            <a:tailEnd/>
          </a:ln>
          <a:effectLst/>
        </p:spPr>
      </p:pic>
      <p:sp>
        <p:nvSpPr>
          <p:cNvPr id="142349" name="Text Box 13"/>
          <p:cNvSpPr txBox="1">
            <a:spLocks noChangeArrowheads="1"/>
          </p:cNvSpPr>
          <p:nvPr/>
        </p:nvSpPr>
        <p:spPr bwMode="auto">
          <a:xfrm>
            <a:off x="302522" y="3922338"/>
            <a:ext cx="981358" cy="584775"/>
          </a:xfrm>
          <a:prstGeom prst="rect">
            <a:avLst/>
          </a:prstGeom>
          <a:noFill/>
          <a:ln w="9525">
            <a:noFill/>
            <a:miter lim="800000"/>
            <a:headEnd/>
            <a:tailEnd/>
          </a:ln>
          <a:effectLst/>
        </p:spPr>
        <p:txBody>
          <a:bodyPr wrap="none" anchor="ctr">
            <a:spAutoFit/>
          </a:bodyPr>
          <a:lstStyle/>
          <a:p>
            <a:r>
              <a:rPr lang="en-US" sz="3200" dirty="0">
                <a:latin typeface="Arial" pitchFamily="34" charset="0"/>
                <a:cs typeface="Arial" pitchFamily="34" charset="0"/>
              </a:rPr>
              <a:t>zero</a:t>
            </a:r>
          </a:p>
        </p:txBody>
      </p:sp>
      <p:sp>
        <p:nvSpPr>
          <p:cNvPr id="142350" name="Text Box 14"/>
          <p:cNvSpPr txBox="1">
            <a:spLocks noChangeArrowheads="1"/>
          </p:cNvSpPr>
          <p:nvPr/>
        </p:nvSpPr>
        <p:spPr bwMode="auto">
          <a:xfrm>
            <a:off x="5086976" y="5979032"/>
            <a:ext cx="822661" cy="584775"/>
          </a:xfrm>
          <a:prstGeom prst="rect">
            <a:avLst/>
          </a:prstGeom>
          <a:noFill/>
          <a:ln w="9525">
            <a:noFill/>
            <a:miter lim="800000"/>
            <a:headEnd/>
            <a:tailEnd/>
          </a:ln>
          <a:effectLst/>
        </p:spPr>
        <p:txBody>
          <a:bodyPr wrap="none" anchor="ctr">
            <a:spAutoFit/>
          </a:bodyPr>
          <a:lstStyle/>
          <a:p>
            <a:r>
              <a:rPr lang="en-US" sz="3200">
                <a:latin typeface="Arial" pitchFamily="34" charset="0"/>
                <a:cs typeface="Arial" pitchFamily="34" charset="0"/>
              </a:rPr>
              <a:t>two</a:t>
            </a:r>
          </a:p>
        </p:txBody>
      </p:sp>
      <p:sp>
        <p:nvSpPr>
          <p:cNvPr id="142351" name="Text Box 15"/>
          <p:cNvSpPr txBox="1">
            <a:spLocks noChangeArrowheads="1"/>
          </p:cNvSpPr>
          <p:nvPr/>
        </p:nvSpPr>
        <p:spPr bwMode="auto">
          <a:xfrm>
            <a:off x="8070332" y="4148675"/>
            <a:ext cx="867545" cy="584775"/>
          </a:xfrm>
          <a:prstGeom prst="rect">
            <a:avLst/>
          </a:prstGeom>
          <a:noFill/>
          <a:ln w="9525">
            <a:noFill/>
            <a:miter lim="800000"/>
            <a:headEnd/>
            <a:tailEnd/>
          </a:ln>
          <a:effectLst/>
        </p:spPr>
        <p:txBody>
          <a:bodyPr wrap="none" anchor="ctr">
            <a:spAutoFit/>
          </a:bodyPr>
          <a:lstStyle/>
          <a:p>
            <a:r>
              <a:rPr lang="en-US" sz="3200" dirty="0">
                <a:latin typeface="Arial" pitchFamily="34" charset="0"/>
                <a:cs typeface="Arial" pitchFamily="34" charset="0"/>
              </a:rPr>
              <a:t>one</a:t>
            </a:r>
          </a:p>
        </p:txBody>
      </p:sp>
      <p:sp>
        <p:nvSpPr>
          <p:cNvPr id="11" name="Right Arrow 10"/>
          <p:cNvSpPr/>
          <p:nvPr/>
        </p:nvSpPr>
        <p:spPr bwMode="auto">
          <a:xfrm>
            <a:off x="3838670" y="2263366"/>
            <a:ext cx="1439501" cy="787651"/>
          </a:xfrm>
          <a:prstGeom prst="rightArrow">
            <a:avLst/>
          </a:prstGeom>
          <a:solidFill>
            <a:schemeClr val="accent2"/>
          </a:solidFill>
          <a:ln w="9525"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12" name="Right Arrow 11"/>
          <p:cNvSpPr/>
          <p:nvPr/>
        </p:nvSpPr>
        <p:spPr bwMode="auto">
          <a:xfrm rot="8928766">
            <a:off x="5629750" y="4154032"/>
            <a:ext cx="1439501" cy="787651"/>
          </a:xfrm>
          <a:prstGeom prst="rightArrow">
            <a:avLst/>
          </a:prstGeom>
          <a:solidFill>
            <a:schemeClr val="accent2"/>
          </a:solidFill>
          <a:ln w="9525"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Tree>
    <p:extLst>
      <p:ext uri="{BB962C8B-B14F-4D97-AF65-F5344CB8AC3E}">
        <p14:creationId xmlns:p14="http://schemas.microsoft.com/office/powerpoint/2010/main" val="86965336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Date Placeholder 2"/>
          <p:cNvSpPr>
            <a:spLocks noGrp="1"/>
          </p:cNvSpPr>
          <p:nvPr>
            <p:ph type="dt" sz="half" idx="10"/>
          </p:nvPr>
        </p:nvSpPr>
        <p:spPr/>
        <p:txBody>
          <a:bodyPr/>
          <a:lstStyle/>
          <a:p>
            <a:fld id="{5247239F-CB71-4190-A85A-C69ECA897829}" type="datetime5">
              <a:rPr lang="en-US"/>
              <a:pPr/>
              <a:t>9-Feb-16</a:t>
            </a:fld>
            <a:endParaRPr lang="en-US"/>
          </a:p>
        </p:txBody>
      </p:sp>
      <p:sp>
        <p:nvSpPr>
          <p:cNvPr id="22" name="Slide Number Placeholder 4"/>
          <p:cNvSpPr>
            <a:spLocks noGrp="1"/>
          </p:cNvSpPr>
          <p:nvPr>
            <p:ph type="sldNum" sz="quarter" idx="12"/>
          </p:nvPr>
        </p:nvSpPr>
        <p:spPr/>
        <p:txBody>
          <a:bodyPr/>
          <a:lstStyle/>
          <a:p>
            <a:fld id="{E8DF738B-44C6-449B-A140-5B7FDB5F2D69}" type="slidenum">
              <a:rPr lang="en-US"/>
              <a:pPr/>
              <a:t>70</a:t>
            </a:fld>
            <a:endParaRPr lang="en-US"/>
          </a:p>
        </p:txBody>
      </p:sp>
      <p:sp>
        <p:nvSpPr>
          <p:cNvPr id="145410" name="Rectangle 2"/>
          <p:cNvSpPr>
            <a:spLocks noGrp="1" noChangeArrowheads="1"/>
          </p:cNvSpPr>
          <p:nvPr>
            <p:ph type="title"/>
          </p:nvPr>
        </p:nvSpPr>
        <p:spPr/>
        <p:txBody>
          <a:bodyPr/>
          <a:lstStyle/>
          <a:p>
            <a:r>
              <a:rPr lang="en-US"/>
              <a:t>Summary</a:t>
            </a:r>
          </a:p>
        </p:txBody>
      </p:sp>
      <p:pic>
        <p:nvPicPr>
          <p:cNvPr id="145411" name="Picture 3"/>
          <p:cNvPicPr>
            <a:picLocks noChangeAspect="1" noChangeArrowheads="1"/>
          </p:cNvPicPr>
          <p:nvPr/>
        </p:nvPicPr>
        <p:blipFill>
          <a:blip r:embed="rId3" cstate="print"/>
          <a:srcRect/>
          <a:stretch>
            <a:fillRect/>
          </a:stretch>
        </p:blipFill>
        <p:spPr bwMode="auto">
          <a:xfrm>
            <a:off x="333375" y="3414713"/>
            <a:ext cx="2870200" cy="2671762"/>
          </a:xfrm>
          <a:prstGeom prst="rect">
            <a:avLst/>
          </a:prstGeom>
          <a:noFill/>
          <a:ln w="9525">
            <a:noFill/>
            <a:miter lim="800000"/>
            <a:headEnd/>
            <a:tailEnd/>
          </a:ln>
          <a:effectLst/>
        </p:spPr>
      </p:pic>
      <p:pic>
        <p:nvPicPr>
          <p:cNvPr id="145412" name="Picture 4"/>
          <p:cNvPicPr>
            <a:picLocks noChangeAspect="1" noChangeArrowheads="1"/>
          </p:cNvPicPr>
          <p:nvPr/>
        </p:nvPicPr>
        <p:blipFill>
          <a:blip r:embed="rId4" cstate="print"/>
          <a:srcRect/>
          <a:stretch>
            <a:fillRect/>
          </a:stretch>
        </p:blipFill>
        <p:spPr bwMode="auto">
          <a:xfrm>
            <a:off x="3151188" y="1614488"/>
            <a:ext cx="2906712" cy="2717800"/>
          </a:xfrm>
          <a:prstGeom prst="rect">
            <a:avLst/>
          </a:prstGeom>
          <a:noFill/>
          <a:ln w="9525">
            <a:noFill/>
            <a:miter lim="800000"/>
            <a:headEnd/>
            <a:tailEnd/>
          </a:ln>
          <a:effectLst/>
        </p:spPr>
      </p:pic>
      <p:grpSp>
        <p:nvGrpSpPr>
          <p:cNvPr id="145441" name="Group 33"/>
          <p:cNvGrpSpPr>
            <a:grpSpLocks/>
          </p:cNvGrpSpPr>
          <p:nvPr/>
        </p:nvGrpSpPr>
        <p:grpSpPr bwMode="auto">
          <a:xfrm>
            <a:off x="5991225" y="3478213"/>
            <a:ext cx="2830513" cy="2725737"/>
            <a:chOff x="3851" y="2577"/>
            <a:chExt cx="1783" cy="1717"/>
          </a:xfrm>
        </p:grpSpPr>
        <p:sp>
          <p:nvSpPr>
            <p:cNvPr id="145428" name="Freeform 20"/>
            <p:cNvSpPr>
              <a:spLocks/>
            </p:cNvSpPr>
            <p:nvPr/>
          </p:nvSpPr>
          <p:spPr bwMode="auto">
            <a:xfrm>
              <a:off x="4855" y="2577"/>
              <a:ext cx="777" cy="1381"/>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45429" name="Freeform 21"/>
            <p:cNvSpPr>
              <a:spLocks/>
            </p:cNvSpPr>
            <p:nvPr/>
          </p:nvSpPr>
          <p:spPr bwMode="auto">
            <a:xfrm>
              <a:off x="3856" y="2582"/>
              <a:ext cx="1004" cy="1255"/>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45430" name="Freeform 22"/>
            <p:cNvSpPr>
              <a:spLocks/>
            </p:cNvSpPr>
            <p:nvPr/>
          </p:nvSpPr>
          <p:spPr bwMode="auto">
            <a:xfrm>
              <a:off x="3851" y="2585"/>
              <a:ext cx="1778" cy="260"/>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45431" name="Freeform 23"/>
            <p:cNvSpPr>
              <a:spLocks/>
            </p:cNvSpPr>
            <p:nvPr/>
          </p:nvSpPr>
          <p:spPr bwMode="auto">
            <a:xfrm>
              <a:off x="4373" y="3517"/>
              <a:ext cx="1010" cy="3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45438" name="Freeform 30"/>
            <p:cNvSpPr>
              <a:spLocks/>
            </p:cNvSpPr>
            <p:nvPr/>
          </p:nvSpPr>
          <p:spPr bwMode="auto">
            <a:xfrm flipH="1" flipV="1">
              <a:off x="4167" y="2993"/>
              <a:ext cx="1009" cy="320"/>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45439" name="Freeform 31"/>
            <p:cNvSpPr>
              <a:spLocks/>
            </p:cNvSpPr>
            <p:nvPr/>
          </p:nvSpPr>
          <p:spPr bwMode="auto">
            <a:xfrm>
              <a:off x="3856" y="2664"/>
              <a:ext cx="652" cy="1630"/>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sp>
          <p:nvSpPr>
            <p:cNvPr id="145440" name="Freeform 32"/>
            <p:cNvSpPr>
              <a:spLocks/>
            </p:cNvSpPr>
            <p:nvPr/>
          </p:nvSpPr>
          <p:spPr bwMode="auto">
            <a:xfrm>
              <a:off x="4493" y="2719"/>
              <a:ext cx="1141" cy="1567"/>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latin typeface="Arial" pitchFamily="34" charset="0"/>
                <a:cs typeface="Arial" pitchFamily="34" charset="0"/>
              </a:endParaRPr>
            </a:p>
          </p:txBody>
        </p:sp>
      </p:grpSp>
      <p:sp>
        <p:nvSpPr>
          <p:cNvPr id="145442" name="Text Box 34"/>
          <p:cNvSpPr txBox="1">
            <a:spLocks noChangeArrowheads="1"/>
          </p:cNvSpPr>
          <p:nvPr/>
        </p:nvSpPr>
        <p:spPr bwMode="auto">
          <a:xfrm>
            <a:off x="294687" y="2508722"/>
            <a:ext cx="1751396" cy="954107"/>
          </a:xfrm>
          <a:prstGeom prst="rect">
            <a:avLst/>
          </a:prstGeom>
          <a:noFill/>
          <a:ln w="9525">
            <a:noFill/>
            <a:miter lim="800000"/>
            <a:headEnd/>
            <a:tailEnd/>
          </a:ln>
          <a:effectLst/>
        </p:spPr>
        <p:txBody>
          <a:bodyPr wrap="square" anchor="ctr">
            <a:spAutoFit/>
          </a:bodyPr>
          <a:lstStyle/>
          <a:p>
            <a:r>
              <a:rPr lang="en-US" sz="2800" dirty="0" smtClean="0">
                <a:latin typeface="Arial" pitchFamily="34" charset="0"/>
                <a:cs typeface="Arial" pitchFamily="34" charset="0"/>
              </a:rPr>
              <a:t>input </a:t>
            </a:r>
            <a:r>
              <a:rPr lang="en-US" sz="2800" dirty="0">
                <a:latin typeface="Arial" pitchFamily="34" charset="0"/>
                <a:cs typeface="Arial" pitchFamily="34" charset="0"/>
              </a:rPr>
              <a:t>complex</a:t>
            </a:r>
          </a:p>
        </p:txBody>
      </p:sp>
      <p:sp>
        <p:nvSpPr>
          <p:cNvPr id="145444" name="Text Box 36"/>
          <p:cNvSpPr txBox="1">
            <a:spLocks noChangeArrowheads="1"/>
          </p:cNvSpPr>
          <p:nvPr/>
        </p:nvSpPr>
        <p:spPr bwMode="auto">
          <a:xfrm>
            <a:off x="1424428" y="1226358"/>
            <a:ext cx="2187905" cy="954107"/>
          </a:xfrm>
          <a:prstGeom prst="rect">
            <a:avLst/>
          </a:prstGeom>
          <a:noFill/>
          <a:ln w="9525">
            <a:noFill/>
            <a:miter lim="800000"/>
            <a:headEnd/>
            <a:tailEnd/>
          </a:ln>
          <a:effectLst/>
        </p:spPr>
        <p:txBody>
          <a:bodyPr wrap="square" anchor="ctr">
            <a:spAutoFit/>
          </a:bodyPr>
          <a:lstStyle/>
          <a:p>
            <a:r>
              <a:rPr lang="en-US" sz="2800" dirty="0" smtClean="0">
                <a:latin typeface="Arial" pitchFamily="34" charset="0"/>
                <a:cs typeface="Arial" pitchFamily="34" charset="0"/>
              </a:rPr>
              <a:t>protocol </a:t>
            </a:r>
            <a:r>
              <a:rPr lang="en-US" sz="2800" dirty="0">
                <a:latin typeface="Arial" pitchFamily="34" charset="0"/>
                <a:cs typeface="Arial" pitchFamily="34" charset="0"/>
              </a:rPr>
              <a:t>complex</a:t>
            </a:r>
          </a:p>
        </p:txBody>
      </p:sp>
      <p:sp>
        <p:nvSpPr>
          <p:cNvPr id="145445" name="AutoShape 37"/>
          <p:cNvSpPr>
            <a:spLocks noChangeArrowheads="1"/>
          </p:cNvSpPr>
          <p:nvPr/>
        </p:nvSpPr>
        <p:spPr bwMode="auto">
          <a:xfrm>
            <a:off x="3421063" y="5310188"/>
            <a:ext cx="2365375" cy="404812"/>
          </a:xfrm>
          <a:prstGeom prst="rightArrow">
            <a:avLst>
              <a:gd name="adj1" fmla="val 50000"/>
              <a:gd name="adj2" fmla="val 146079"/>
            </a:avLst>
          </a:prstGeom>
          <a:solidFill>
            <a:schemeClr val="hlink"/>
          </a:solidFill>
          <a:ln w="38100">
            <a:solidFill>
              <a:schemeClr val="tx1"/>
            </a:solidFill>
            <a:miter lim="800000"/>
            <a:headEnd/>
            <a:tailEnd/>
          </a:ln>
          <a:effectLst/>
        </p:spPr>
        <p:txBody>
          <a:bodyPr wrap="none" anchor="ctr"/>
          <a:lstStyle/>
          <a:p>
            <a:endParaRPr lang="en-US">
              <a:solidFill>
                <a:schemeClr val="tx1"/>
              </a:solidFill>
              <a:latin typeface="Arial" pitchFamily="34" charset="0"/>
              <a:cs typeface="Arial" pitchFamily="34" charset="0"/>
            </a:endParaRPr>
          </a:p>
        </p:txBody>
      </p:sp>
      <p:sp>
        <p:nvSpPr>
          <p:cNvPr id="145446" name="AutoShape 38"/>
          <p:cNvSpPr>
            <a:spLocks noChangeArrowheads="1"/>
          </p:cNvSpPr>
          <p:nvPr/>
        </p:nvSpPr>
        <p:spPr bwMode="auto">
          <a:xfrm>
            <a:off x="2070100" y="2159000"/>
            <a:ext cx="919163" cy="995363"/>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hlink"/>
          </a:solid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sp>
        <p:nvSpPr>
          <p:cNvPr id="145447" name="AutoShape 39"/>
          <p:cNvSpPr>
            <a:spLocks noChangeArrowheads="1"/>
          </p:cNvSpPr>
          <p:nvPr/>
        </p:nvSpPr>
        <p:spPr bwMode="auto">
          <a:xfrm rot="-16200000">
            <a:off x="6411912" y="2244726"/>
            <a:ext cx="919163" cy="995362"/>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hlink"/>
          </a:solidFill>
          <a:ln w="38100">
            <a:solidFill>
              <a:schemeClr val="tx1"/>
            </a:solidFill>
            <a:miter lim="800000"/>
            <a:headEnd/>
            <a:tailEnd/>
          </a:ln>
          <a:effectLst/>
        </p:spPr>
        <p:txBody>
          <a:bodyPr wrap="none" anchor="ctr"/>
          <a:lstStyle/>
          <a:p>
            <a:endParaRPr lang="en-US">
              <a:latin typeface="Arial" pitchFamily="34" charset="0"/>
              <a:cs typeface="Arial" pitchFamily="34" charset="0"/>
            </a:endParaRPr>
          </a:p>
        </p:txBody>
      </p:sp>
      <p:sp>
        <p:nvSpPr>
          <p:cNvPr id="145448" name="Text Box 40"/>
          <p:cNvSpPr txBox="1">
            <a:spLocks noChangeArrowheads="1"/>
          </p:cNvSpPr>
          <p:nvPr/>
        </p:nvSpPr>
        <p:spPr bwMode="auto">
          <a:xfrm>
            <a:off x="4323064" y="5670005"/>
            <a:ext cx="561371" cy="769441"/>
          </a:xfrm>
          <a:prstGeom prst="rect">
            <a:avLst/>
          </a:prstGeom>
          <a:noFill/>
          <a:ln w="9525">
            <a:noFill/>
            <a:miter lim="800000"/>
            <a:headEnd/>
            <a:tailEnd/>
          </a:ln>
          <a:effectLst/>
        </p:spPr>
        <p:txBody>
          <a:bodyPr wrap="none" anchor="ctr">
            <a:spAutoFit/>
          </a:bodyPr>
          <a:lstStyle/>
          <a:p>
            <a:r>
              <a:rPr lang="el-GR" dirty="0" smtClean="0">
                <a:solidFill>
                  <a:schemeClr val="tx1"/>
                </a:solidFill>
                <a:latin typeface="Arial" pitchFamily="34" charset="0"/>
                <a:cs typeface="Arial" pitchFamily="34" charset="0"/>
              </a:rPr>
              <a:t>Δ</a:t>
            </a:r>
            <a:endParaRPr lang="en-US" dirty="0">
              <a:solidFill>
                <a:schemeClr val="tx1"/>
              </a:solidFill>
              <a:latin typeface="Symbol" pitchFamily="18" charset="2"/>
              <a:cs typeface="Arial" pitchFamily="34" charset="0"/>
            </a:endParaRPr>
          </a:p>
        </p:txBody>
      </p:sp>
      <p:sp>
        <p:nvSpPr>
          <p:cNvPr id="23" name="Text Box 34"/>
          <p:cNvSpPr txBox="1">
            <a:spLocks noChangeArrowheads="1"/>
          </p:cNvSpPr>
          <p:nvPr/>
        </p:nvSpPr>
        <p:spPr bwMode="auto">
          <a:xfrm>
            <a:off x="7265855" y="2498166"/>
            <a:ext cx="1751396" cy="954107"/>
          </a:xfrm>
          <a:prstGeom prst="rect">
            <a:avLst/>
          </a:prstGeom>
          <a:noFill/>
          <a:ln w="9525">
            <a:noFill/>
            <a:miter lim="800000"/>
            <a:headEnd/>
            <a:tailEnd/>
          </a:ln>
          <a:effectLst/>
        </p:spPr>
        <p:txBody>
          <a:bodyPr wrap="square" anchor="ctr">
            <a:spAutoFit/>
          </a:bodyPr>
          <a:lstStyle/>
          <a:p>
            <a:r>
              <a:rPr lang="en-US" sz="2800" dirty="0" smtClean="0">
                <a:latin typeface="Arial" pitchFamily="34" charset="0"/>
                <a:cs typeface="Arial" pitchFamily="34" charset="0"/>
              </a:rPr>
              <a:t>output </a:t>
            </a:r>
            <a:r>
              <a:rPr lang="en-US" sz="2800" dirty="0">
                <a:latin typeface="Arial" pitchFamily="34" charset="0"/>
                <a:cs typeface="Arial" pitchFamily="34" charset="0"/>
              </a:rPr>
              <a:t>complex</a:t>
            </a:r>
          </a:p>
        </p:txBody>
      </p:sp>
      <p:sp>
        <p:nvSpPr>
          <p:cNvPr id="24" name="Text Box 20"/>
          <p:cNvSpPr txBox="1">
            <a:spLocks noChangeArrowheads="1"/>
          </p:cNvSpPr>
          <p:nvPr/>
        </p:nvSpPr>
        <p:spPr bwMode="auto">
          <a:xfrm>
            <a:off x="6391495" y="1537403"/>
            <a:ext cx="460375" cy="762000"/>
          </a:xfrm>
          <a:prstGeom prst="rect">
            <a:avLst/>
          </a:prstGeom>
          <a:noFill/>
          <a:ln w="9525">
            <a:noFill/>
            <a:miter lim="800000"/>
            <a:headEnd/>
            <a:tailEnd/>
          </a:ln>
          <a:effectLst/>
        </p:spPr>
        <p:txBody>
          <a:bodyPr wrap="none" anchor="ctr">
            <a:spAutoFit/>
          </a:bodyPr>
          <a:lstStyle/>
          <a:p>
            <a:r>
              <a:rPr lang="en-US" b="1" dirty="0">
                <a:solidFill>
                  <a:schemeClr val="tx1"/>
                </a:solidFill>
                <a:latin typeface="Symbol" pitchFamily="18" charset="2"/>
              </a:rPr>
              <a:t>d</a:t>
            </a:r>
            <a:endParaRPr lang="en-US" dirty="0"/>
          </a:p>
        </p:txBody>
      </p:sp>
      <p:sp>
        <p:nvSpPr>
          <p:cNvPr id="25" name="Text Box 20"/>
          <p:cNvSpPr txBox="1">
            <a:spLocks noChangeArrowheads="1"/>
          </p:cNvSpPr>
          <p:nvPr/>
        </p:nvSpPr>
        <p:spPr bwMode="auto">
          <a:xfrm>
            <a:off x="1126299" y="1529962"/>
            <a:ext cx="548547" cy="769441"/>
          </a:xfrm>
          <a:prstGeom prst="rect">
            <a:avLst/>
          </a:prstGeom>
          <a:noFill/>
          <a:ln w="9525">
            <a:noFill/>
            <a:miter lim="800000"/>
            <a:headEnd/>
            <a:tailEnd/>
          </a:ln>
          <a:effectLst/>
        </p:spPr>
        <p:txBody>
          <a:bodyPr wrap="none" anchor="ctr">
            <a:spAutoFit/>
          </a:bodyPr>
          <a:lstStyle/>
          <a:p>
            <a:r>
              <a:rPr lang="en-US" b="1" dirty="0" smtClean="0">
                <a:solidFill>
                  <a:schemeClr val="tx1"/>
                </a:solidFill>
                <a:latin typeface="Symbol" pitchFamily="18" charset="2"/>
              </a:rPr>
              <a:t>X</a:t>
            </a:r>
            <a:endParaRPr lang="en-US" dirty="0"/>
          </a:p>
        </p:txBody>
      </p:sp>
    </p:spTree>
    <p:extLst>
      <p:ext uri="{BB962C8B-B14F-4D97-AF65-F5344CB8AC3E}">
        <p14:creationId xmlns:p14="http://schemas.microsoft.com/office/powerpoint/2010/main" val="420883278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e Placeholder 2"/>
          <p:cNvSpPr>
            <a:spLocks noGrp="1"/>
          </p:cNvSpPr>
          <p:nvPr>
            <p:ph type="dt" sz="half" idx="10"/>
          </p:nvPr>
        </p:nvSpPr>
        <p:spPr/>
        <p:txBody>
          <a:bodyPr/>
          <a:lstStyle/>
          <a:p>
            <a:fld id="{19ECDA02-A0D5-4934-AED7-A2DF1DEEE1B9}" type="datetime5">
              <a:rPr lang="en-US"/>
              <a:pPr/>
              <a:t>9-Feb-16</a:t>
            </a:fld>
            <a:endParaRPr lang="en-US"/>
          </a:p>
        </p:txBody>
      </p:sp>
      <p:sp>
        <p:nvSpPr>
          <p:cNvPr id="19" name="Slide Number Placeholder 4"/>
          <p:cNvSpPr>
            <a:spLocks noGrp="1"/>
          </p:cNvSpPr>
          <p:nvPr>
            <p:ph type="sldNum" sz="quarter" idx="12"/>
          </p:nvPr>
        </p:nvSpPr>
        <p:spPr/>
        <p:txBody>
          <a:bodyPr/>
          <a:lstStyle/>
          <a:p>
            <a:fld id="{D5D5AB3B-0B43-4327-AD65-80A4F3B9ECDB}" type="slidenum">
              <a:rPr lang="en-US"/>
              <a:pPr/>
              <a:t>71</a:t>
            </a:fld>
            <a:endParaRPr lang="en-US"/>
          </a:p>
        </p:txBody>
      </p:sp>
      <p:sp>
        <p:nvSpPr>
          <p:cNvPr id="146434" name="Rectangle 2"/>
          <p:cNvSpPr>
            <a:spLocks noGrp="1" noChangeArrowheads="1"/>
          </p:cNvSpPr>
          <p:nvPr>
            <p:ph type="title"/>
          </p:nvPr>
        </p:nvSpPr>
        <p:spPr/>
        <p:txBody>
          <a:bodyPr/>
          <a:lstStyle/>
          <a:p>
            <a:r>
              <a:rPr lang="en-US" dirty="0" smtClean="0"/>
              <a:t>Decision Map</a:t>
            </a:r>
            <a:endParaRPr lang="en-US" dirty="0"/>
          </a:p>
        </p:txBody>
      </p:sp>
      <p:pic>
        <p:nvPicPr>
          <p:cNvPr id="146436" name="Picture 4"/>
          <p:cNvPicPr>
            <a:picLocks noChangeAspect="1" noChangeArrowheads="1"/>
          </p:cNvPicPr>
          <p:nvPr/>
        </p:nvPicPr>
        <p:blipFill>
          <a:blip r:embed="rId3" cstate="print"/>
          <a:srcRect/>
          <a:stretch>
            <a:fillRect/>
          </a:stretch>
        </p:blipFill>
        <p:spPr bwMode="auto">
          <a:xfrm>
            <a:off x="271463" y="1549400"/>
            <a:ext cx="2906712" cy="2717800"/>
          </a:xfrm>
          <a:prstGeom prst="rect">
            <a:avLst/>
          </a:prstGeom>
          <a:noFill/>
          <a:ln w="9525">
            <a:noFill/>
            <a:miter lim="800000"/>
            <a:headEnd/>
            <a:tailEnd/>
          </a:ln>
          <a:effectLst/>
        </p:spPr>
      </p:pic>
      <p:grpSp>
        <p:nvGrpSpPr>
          <p:cNvPr id="2" name="Group 5"/>
          <p:cNvGrpSpPr>
            <a:grpSpLocks/>
          </p:cNvGrpSpPr>
          <p:nvPr/>
        </p:nvGrpSpPr>
        <p:grpSpPr bwMode="auto">
          <a:xfrm>
            <a:off x="3111500" y="3413125"/>
            <a:ext cx="2830513" cy="2725738"/>
            <a:chOff x="3851" y="2577"/>
            <a:chExt cx="1783" cy="1717"/>
          </a:xfrm>
        </p:grpSpPr>
        <p:sp>
          <p:nvSpPr>
            <p:cNvPr id="146438" name="Freeform 6"/>
            <p:cNvSpPr>
              <a:spLocks/>
            </p:cNvSpPr>
            <p:nvPr/>
          </p:nvSpPr>
          <p:spPr bwMode="auto">
            <a:xfrm>
              <a:off x="4855" y="2577"/>
              <a:ext cx="777" cy="1381"/>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39" name="Freeform 7"/>
            <p:cNvSpPr>
              <a:spLocks/>
            </p:cNvSpPr>
            <p:nvPr/>
          </p:nvSpPr>
          <p:spPr bwMode="auto">
            <a:xfrm>
              <a:off x="3856" y="2582"/>
              <a:ext cx="1004" cy="1255"/>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0" name="Freeform 8"/>
            <p:cNvSpPr>
              <a:spLocks/>
            </p:cNvSpPr>
            <p:nvPr/>
          </p:nvSpPr>
          <p:spPr bwMode="auto">
            <a:xfrm>
              <a:off x="3851" y="2585"/>
              <a:ext cx="1778" cy="260"/>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1" name="Freeform 9"/>
            <p:cNvSpPr>
              <a:spLocks/>
            </p:cNvSpPr>
            <p:nvPr/>
          </p:nvSpPr>
          <p:spPr bwMode="auto">
            <a:xfrm>
              <a:off x="4373" y="3517"/>
              <a:ext cx="1010" cy="3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2" name="Freeform 10"/>
            <p:cNvSpPr>
              <a:spLocks/>
            </p:cNvSpPr>
            <p:nvPr/>
          </p:nvSpPr>
          <p:spPr bwMode="auto">
            <a:xfrm flipH="1" flipV="1">
              <a:off x="4167" y="2993"/>
              <a:ext cx="1009" cy="320"/>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3" name="Freeform 11"/>
            <p:cNvSpPr>
              <a:spLocks/>
            </p:cNvSpPr>
            <p:nvPr/>
          </p:nvSpPr>
          <p:spPr bwMode="auto">
            <a:xfrm>
              <a:off x="3856" y="2664"/>
              <a:ext cx="652" cy="1630"/>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4" name="Freeform 12"/>
            <p:cNvSpPr>
              <a:spLocks/>
            </p:cNvSpPr>
            <p:nvPr/>
          </p:nvSpPr>
          <p:spPr bwMode="auto">
            <a:xfrm>
              <a:off x="4493" y="2719"/>
              <a:ext cx="1141" cy="1567"/>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grpSp>
      <p:sp>
        <p:nvSpPr>
          <p:cNvPr id="146446" name="Text Box 14"/>
          <p:cNvSpPr txBox="1">
            <a:spLocks noChangeArrowheads="1"/>
          </p:cNvSpPr>
          <p:nvPr/>
        </p:nvSpPr>
        <p:spPr bwMode="auto">
          <a:xfrm>
            <a:off x="3122613" y="5992813"/>
            <a:ext cx="2808287" cy="519112"/>
          </a:xfrm>
          <a:prstGeom prst="rect">
            <a:avLst/>
          </a:prstGeom>
          <a:noFill/>
          <a:ln w="9525">
            <a:noFill/>
            <a:miter lim="800000"/>
            <a:headEnd/>
            <a:tailEnd/>
          </a:ln>
          <a:effectLst/>
        </p:spPr>
        <p:txBody>
          <a:bodyPr wrap="none" anchor="ctr">
            <a:spAutoFit/>
          </a:bodyPr>
          <a:lstStyle/>
          <a:p>
            <a:r>
              <a:rPr lang="en-US" sz="2800">
                <a:latin typeface="Arial" pitchFamily="34" charset="0"/>
                <a:cs typeface="Arial" pitchFamily="34" charset="0"/>
              </a:rPr>
              <a:t>Output complex</a:t>
            </a:r>
          </a:p>
        </p:txBody>
      </p:sp>
      <p:sp>
        <p:nvSpPr>
          <p:cNvPr id="146447" name="Text Box 15"/>
          <p:cNvSpPr txBox="1">
            <a:spLocks noChangeArrowheads="1"/>
          </p:cNvSpPr>
          <p:nvPr/>
        </p:nvSpPr>
        <p:spPr bwMode="auto">
          <a:xfrm>
            <a:off x="138113" y="4076700"/>
            <a:ext cx="3117850" cy="519113"/>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Protocol complex</a:t>
            </a:r>
          </a:p>
        </p:txBody>
      </p:sp>
      <p:sp>
        <p:nvSpPr>
          <p:cNvPr id="146450" name="AutoShape 18"/>
          <p:cNvSpPr>
            <a:spLocks noChangeArrowheads="1"/>
          </p:cNvSpPr>
          <p:nvPr/>
        </p:nvSpPr>
        <p:spPr bwMode="auto">
          <a:xfrm rot="-16200000">
            <a:off x="3532188" y="2179638"/>
            <a:ext cx="919162" cy="995362"/>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hlink"/>
          </a:solidFill>
          <a:ln w="38100">
            <a:solidFill>
              <a:schemeClr val="tx1"/>
            </a:solidFill>
            <a:miter lim="800000"/>
            <a:headEnd/>
            <a:tailEnd/>
          </a:ln>
          <a:effectLst/>
        </p:spPr>
        <p:txBody>
          <a:bodyPr wrap="none" anchor="ctr"/>
          <a:lstStyle/>
          <a:p>
            <a:endParaRPr lang="en-US"/>
          </a:p>
        </p:txBody>
      </p:sp>
      <p:sp>
        <p:nvSpPr>
          <p:cNvPr id="146452" name="Text Box 20"/>
          <p:cNvSpPr txBox="1">
            <a:spLocks noChangeArrowheads="1"/>
          </p:cNvSpPr>
          <p:nvPr/>
        </p:nvSpPr>
        <p:spPr bwMode="auto">
          <a:xfrm>
            <a:off x="4445000" y="1765300"/>
            <a:ext cx="460375" cy="762000"/>
          </a:xfrm>
          <a:prstGeom prst="rect">
            <a:avLst/>
          </a:prstGeom>
          <a:noFill/>
          <a:ln w="9525">
            <a:noFill/>
            <a:miter lim="800000"/>
            <a:headEnd/>
            <a:tailEnd/>
          </a:ln>
          <a:effectLst/>
        </p:spPr>
        <p:txBody>
          <a:bodyPr wrap="none" anchor="ctr">
            <a:spAutoFit/>
          </a:bodyPr>
          <a:lstStyle/>
          <a:p>
            <a:r>
              <a:rPr lang="en-US" b="1" dirty="0">
                <a:solidFill>
                  <a:schemeClr val="tx1"/>
                </a:solidFill>
                <a:latin typeface="Symbol" pitchFamily="18" charset="2"/>
              </a:rPr>
              <a:t>d</a:t>
            </a:r>
            <a:endParaRPr lang="en-US" dirty="0"/>
          </a:p>
        </p:txBody>
      </p:sp>
      <p:sp>
        <p:nvSpPr>
          <p:cNvPr id="146454" name="Text Box 22"/>
          <p:cNvSpPr txBox="1">
            <a:spLocks noChangeArrowheads="1"/>
          </p:cNvSpPr>
          <p:nvPr/>
        </p:nvSpPr>
        <p:spPr bwMode="auto">
          <a:xfrm>
            <a:off x="5427663" y="1955195"/>
            <a:ext cx="3563937" cy="1569660"/>
          </a:xfrm>
          <a:prstGeom prst="rect">
            <a:avLst/>
          </a:prstGeom>
          <a:noFill/>
          <a:ln w="9525">
            <a:noFill/>
            <a:miter lim="800000"/>
            <a:headEnd/>
            <a:tailEnd/>
          </a:ln>
          <a:effectLst/>
        </p:spPr>
        <p:txBody>
          <a:bodyPr anchor="ctr">
            <a:spAutoFit/>
          </a:bodyPr>
          <a:lstStyle/>
          <a:p>
            <a:r>
              <a:rPr lang="en-US" sz="3200" dirty="0" smtClean="0">
                <a:solidFill>
                  <a:schemeClr val="accent1"/>
                </a:solidFill>
                <a:latin typeface="Arial" pitchFamily="34" charset="0"/>
                <a:cs typeface="Arial" pitchFamily="34" charset="0"/>
              </a:rPr>
              <a:t>Simplicial map, sending simplexes to simplexes</a:t>
            </a:r>
            <a:endParaRPr lang="en-US" sz="3200" dirty="0">
              <a:solidFill>
                <a:schemeClr val="accent1"/>
              </a:solidFill>
              <a:latin typeface="Arial" pitchFamily="34" charset="0"/>
              <a:cs typeface="Arial" pitchFamily="34" charset="0"/>
            </a:endParaRPr>
          </a:p>
        </p:txBody>
      </p:sp>
      <p:sp>
        <p:nvSpPr>
          <p:cNvPr id="146455" name="AutoShape 23"/>
          <p:cNvSpPr>
            <a:spLocks noChangeArrowheads="1"/>
          </p:cNvSpPr>
          <p:nvPr/>
        </p:nvSpPr>
        <p:spPr bwMode="auto">
          <a:xfrm>
            <a:off x="4391025" y="1871663"/>
            <a:ext cx="546100" cy="679450"/>
          </a:xfrm>
          <a:prstGeom prst="wedgeRoundRectCallout">
            <a:avLst>
              <a:gd name="adj1" fmla="val 205231"/>
              <a:gd name="adj2" fmla="val 49065"/>
              <a:gd name="adj3" fmla="val 16667"/>
            </a:avLst>
          </a:prstGeom>
          <a:noFill/>
          <a:ln w="38100">
            <a:solidFill>
              <a:schemeClr val="accent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13530648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e Placeholder 2"/>
          <p:cNvSpPr>
            <a:spLocks noGrp="1"/>
          </p:cNvSpPr>
          <p:nvPr>
            <p:ph type="dt" sz="half" idx="10"/>
          </p:nvPr>
        </p:nvSpPr>
        <p:spPr/>
        <p:txBody>
          <a:bodyPr/>
          <a:lstStyle/>
          <a:p>
            <a:fld id="{19ECDA02-A0D5-4934-AED7-A2DF1DEEE1B9}" type="datetime5">
              <a:rPr lang="en-US"/>
              <a:pPr/>
              <a:t>9-Feb-16</a:t>
            </a:fld>
            <a:endParaRPr lang="en-US"/>
          </a:p>
        </p:txBody>
      </p:sp>
      <p:sp>
        <p:nvSpPr>
          <p:cNvPr id="19" name="Slide Number Placeholder 4"/>
          <p:cNvSpPr>
            <a:spLocks noGrp="1"/>
          </p:cNvSpPr>
          <p:nvPr>
            <p:ph type="sldNum" sz="quarter" idx="12"/>
          </p:nvPr>
        </p:nvSpPr>
        <p:spPr/>
        <p:txBody>
          <a:bodyPr/>
          <a:lstStyle/>
          <a:p>
            <a:fld id="{D5D5AB3B-0B43-4327-AD65-80A4F3B9ECDB}" type="slidenum">
              <a:rPr lang="en-US"/>
              <a:pPr/>
              <a:t>72</a:t>
            </a:fld>
            <a:endParaRPr lang="en-US"/>
          </a:p>
        </p:txBody>
      </p:sp>
      <p:sp>
        <p:nvSpPr>
          <p:cNvPr id="146434" name="Rectangle 2"/>
          <p:cNvSpPr>
            <a:spLocks noGrp="1" noChangeArrowheads="1"/>
          </p:cNvSpPr>
          <p:nvPr>
            <p:ph type="title"/>
          </p:nvPr>
        </p:nvSpPr>
        <p:spPr/>
        <p:txBody>
          <a:bodyPr/>
          <a:lstStyle/>
          <a:p>
            <a:r>
              <a:rPr lang="en-US" dirty="0" smtClean="0"/>
              <a:t>Lower Bound </a:t>
            </a:r>
            <a:r>
              <a:rPr lang="en-US" dirty="0"/>
              <a:t>Strategy</a:t>
            </a:r>
          </a:p>
        </p:txBody>
      </p:sp>
      <p:pic>
        <p:nvPicPr>
          <p:cNvPr id="146436" name="Picture 4"/>
          <p:cNvPicPr>
            <a:picLocks noChangeAspect="1" noChangeArrowheads="1"/>
          </p:cNvPicPr>
          <p:nvPr/>
        </p:nvPicPr>
        <p:blipFill>
          <a:blip r:embed="rId3" cstate="print"/>
          <a:srcRect/>
          <a:stretch>
            <a:fillRect/>
          </a:stretch>
        </p:blipFill>
        <p:spPr bwMode="auto">
          <a:xfrm>
            <a:off x="271463" y="1549400"/>
            <a:ext cx="2906712" cy="2717800"/>
          </a:xfrm>
          <a:prstGeom prst="rect">
            <a:avLst/>
          </a:prstGeom>
          <a:noFill/>
          <a:ln w="9525">
            <a:noFill/>
            <a:miter lim="800000"/>
            <a:headEnd/>
            <a:tailEnd/>
          </a:ln>
          <a:effectLst/>
        </p:spPr>
      </p:pic>
      <p:grpSp>
        <p:nvGrpSpPr>
          <p:cNvPr id="146437" name="Group 5"/>
          <p:cNvGrpSpPr>
            <a:grpSpLocks/>
          </p:cNvGrpSpPr>
          <p:nvPr/>
        </p:nvGrpSpPr>
        <p:grpSpPr bwMode="auto">
          <a:xfrm>
            <a:off x="3111500" y="3413125"/>
            <a:ext cx="2830513" cy="2725738"/>
            <a:chOff x="3851" y="2577"/>
            <a:chExt cx="1783" cy="1717"/>
          </a:xfrm>
        </p:grpSpPr>
        <p:sp>
          <p:nvSpPr>
            <p:cNvPr id="146438" name="Freeform 6"/>
            <p:cNvSpPr>
              <a:spLocks/>
            </p:cNvSpPr>
            <p:nvPr/>
          </p:nvSpPr>
          <p:spPr bwMode="auto">
            <a:xfrm>
              <a:off x="4855" y="2577"/>
              <a:ext cx="777" cy="1381"/>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39" name="Freeform 7"/>
            <p:cNvSpPr>
              <a:spLocks/>
            </p:cNvSpPr>
            <p:nvPr/>
          </p:nvSpPr>
          <p:spPr bwMode="auto">
            <a:xfrm>
              <a:off x="3856" y="2582"/>
              <a:ext cx="1004" cy="1255"/>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0" name="Freeform 8"/>
            <p:cNvSpPr>
              <a:spLocks/>
            </p:cNvSpPr>
            <p:nvPr/>
          </p:nvSpPr>
          <p:spPr bwMode="auto">
            <a:xfrm>
              <a:off x="3851" y="2585"/>
              <a:ext cx="1778" cy="260"/>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1" name="Freeform 9"/>
            <p:cNvSpPr>
              <a:spLocks/>
            </p:cNvSpPr>
            <p:nvPr/>
          </p:nvSpPr>
          <p:spPr bwMode="auto">
            <a:xfrm>
              <a:off x="4373" y="3517"/>
              <a:ext cx="1010" cy="3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2" name="Freeform 10"/>
            <p:cNvSpPr>
              <a:spLocks/>
            </p:cNvSpPr>
            <p:nvPr/>
          </p:nvSpPr>
          <p:spPr bwMode="auto">
            <a:xfrm flipH="1" flipV="1">
              <a:off x="4167" y="2993"/>
              <a:ext cx="1009" cy="320"/>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3" name="Freeform 11"/>
            <p:cNvSpPr>
              <a:spLocks/>
            </p:cNvSpPr>
            <p:nvPr/>
          </p:nvSpPr>
          <p:spPr bwMode="auto">
            <a:xfrm>
              <a:off x="3856" y="2664"/>
              <a:ext cx="652" cy="1630"/>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46444" name="Freeform 12"/>
            <p:cNvSpPr>
              <a:spLocks/>
            </p:cNvSpPr>
            <p:nvPr/>
          </p:nvSpPr>
          <p:spPr bwMode="auto">
            <a:xfrm>
              <a:off x="4493" y="2719"/>
              <a:ext cx="1141" cy="1567"/>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a:p>
          </p:txBody>
        </p:sp>
      </p:grpSp>
      <p:sp>
        <p:nvSpPr>
          <p:cNvPr id="146446" name="Text Box 14"/>
          <p:cNvSpPr txBox="1">
            <a:spLocks noChangeArrowheads="1"/>
          </p:cNvSpPr>
          <p:nvPr/>
        </p:nvSpPr>
        <p:spPr bwMode="auto">
          <a:xfrm>
            <a:off x="3122613" y="5992813"/>
            <a:ext cx="2808287" cy="519112"/>
          </a:xfrm>
          <a:prstGeom prst="rect">
            <a:avLst/>
          </a:prstGeom>
          <a:noFill/>
          <a:ln w="9525">
            <a:noFill/>
            <a:miter lim="800000"/>
            <a:headEnd/>
            <a:tailEnd/>
          </a:ln>
          <a:effectLst/>
        </p:spPr>
        <p:txBody>
          <a:bodyPr wrap="none" anchor="ctr">
            <a:spAutoFit/>
          </a:bodyPr>
          <a:lstStyle/>
          <a:p>
            <a:r>
              <a:rPr lang="en-US" sz="2800">
                <a:latin typeface="Arial" pitchFamily="34" charset="0"/>
                <a:cs typeface="Arial" pitchFamily="34" charset="0"/>
              </a:rPr>
              <a:t>Output complex</a:t>
            </a:r>
          </a:p>
        </p:txBody>
      </p:sp>
      <p:sp>
        <p:nvSpPr>
          <p:cNvPr id="146447" name="Text Box 15"/>
          <p:cNvSpPr txBox="1">
            <a:spLocks noChangeArrowheads="1"/>
          </p:cNvSpPr>
          <p:nvPr/>
        </p:nvSpPr>
        <p:spPr bwMode="auto">
          <a:xfrm>
            <a:off x="138113" y="4076700"/>
            <a:ext cx="3117850" cy="519113"/>
          </a:xfrm>
          <a:prstGeom prst="rect">
            <a:avLst/>
          </a:prstGeom>
          <a:noFill/>
          <a:ln w="9525">
            <a:noFill/>
            <a:miter lim="800000"/>
            <a:headEnd/>
            <a:tailEnd/>
          </a:ln>
          <a:effectLst/>
        </p:spPr>
        <p:txBody>
          <a:bodyPr anchor="ctr">
            <a:spAutoFit/>
          </a:bodyPr>
          <a:lstStyle/>
          <a:p>
            <a:r>
              <a:rPr lang="en-US" sz="2800">
                <a:latin typeface="Arial" pitchFamily="34" charset="0"/>
                <a:cs typeface="Arial" pitchFamily="34" charset="0"/>
              </a:rPr>
              <a:t>Protocol complex</a:t>
            </a:r>
          </a:p>
        </p:txBody>
      </p:sp>
      <p:sp>
        <p:nvSpPr>
          <p:cNvPr id="146450" name="AutoShape 18"/>
          <p:cNvSpPr>
            <a:spLocks noChangeArrowheads="1"/>
          </p:cNvSpPr>
          <p:nvPr/>
        </p:nvSpPr>
        <p:spPr bwMode="auto">
          <a:xfrm rot="-16200000">
            <a:off x="3532188" y="2179638"/>
            <a:ext cx="919162" cy="995362"/>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hlink"/>
          </a:solidFill>
          <a:ln w="38100">
            <a:solidFill>
              <a:schemeClr val="tx1"/>
            </a:solidFill>
            <a:miter lim="800000"/>
            <a:headEnd/>
            <a:tailEnd/>
          </a:ln>
          <a:effectLst/>
        </p:spPr>
        <p:txBody>
          <a:bodyPr wrap="none" anchor="ctr"/>
          <a:lstStyle/>
          <a:p>
            <a:endParaRPr lang="en-US"/>
          </a:p>
        </p:txBody>
      </p:sp>
      <p:sp>
        <p:nvSpPr>
          <p:cNvPr id="146452" name="Text Box 20"/>
          <p:cNvSpPr txBox="1">
            <a:spLocks noChangeArrowheads="1"/>
          </p:cNvSpPr>
          <p:nvPr/>
        </p:nvSpPr>
        <p:spPr bwMode="auto">
          <a:xfrm>
            <a:off x="4445000" y="1765300"/>
            <a:ext cx="460375" cy="762000"/>
          </a:xfrm>
          <a:prstGeom prst="rect">
            <a:avLst/>
          </a:prstGeom>
          <a:noFill/>
          <a:ln w="9525">
            <a:noFill/>
            <a:miter lim="800000"/>
            <a:headEnd/>
            <a:tailEnd/>
          </a:ln>
          <a:effectLst/>
        </p:spPr>
        <p:txBody>
          <a:bodyPr wrap="none" anchor="ctr">
            <a:spAutoFit/>
          </a:bodyPr>
          <a:lstStyle/>
          <a:p>
            <a:r>
              <a:rPr lang="en-US" b="1" dirty="0">
                <a:solidFill>
                  <a:schemeClr val="tx1"/>
                </a:solidFill>
                <a:latin typeface="Symbol" pitchFamily="18" charset="2"/>
              </a:rPr>
              <a:t>d</a:t>
            </a:r>
            <a:endParaRPr lang="en-US" dirty="0"/>
          </a:p>
        </p:txBody>
      </p:sp>
      <p:sp>
        <p:nvSpPr>
          <p:cNvPr id="146454" name="Text Box 22"/>
          <p:cNvSpPr txBox="1">
            <a:spLocks noChangeArrowheads="1"/>
          </p:cNvSpPr>
          <p:nvPr/>
        </p:nvSpPr>
        <p:spPr bwMode="auto">
          <a:xfrm>
            <a:off x="5427663" y="1955195"/>
            <a:ext cx="3563937" cy="1569660"/>
          </a:xfrm>
          <a:prstGeom prst="rect">
            <a:avLst/>
          </a:prstGeom>
          <a:noFill/>
          <a:ln w="9525">
            <a:noFill/>
            <a:miter lim="800000"/>
            <a:headEnd/>
            <a:tailEnd/>
          </a:ln>
          <a:effectLst/>
        </p:spPr>
        <p:txBody>
          <a:bodyPr anchor="ctr">
            <a:spAutoFit/>
          </a:bodyPr>
          <a:lstStyle/>
          <a:p>
            <a:r>
              <a:rPr lang="en-US" sz="3200" dirty="0">
                <a:solidFill>
                  <a:schemeClr val="accent1"/>
                </a:solidFill>
                <a:latin typeface="Arial" pitchFamily="34" charset="0"/>
                <a:cs typeface="Arial" pitchFamily="34" charset="0"/>
              </a:rPr>
              <a:t>Find topological “obstruction” to this simplicial map</a:t>
            </a:r>
          </a:p>
        </p:txBody>
      </p:sp>
      <p:sp>
        <p:nvSpPr>
          <p:cNvPr id="146455" name="AutoShape 23"/>
          <p:cNvSpPr>
            <a:spLocks noChangeArrowheads="1"/>
          </p:cNvSpPr>
          <p:nvPr/>
        </p:nvSpPr>
        <p:spPr bwMode="auto">
          <a:xfrm>
            <a:off x="4391025" y="1871663"/>
            <a:ext cx="546100" cy="679450"/>
          </a:xfrm>
          <a:prstGeom prst="wedgeRoundRectCallout">
            <a:avLst>
              <a:gd name="adj1" fmla="val 205231"/>
              <a:gd name="adj2" fmla="val 49065"/>
              <a:gd name="adj3" fmla="val 16667"/>
            </a:avLst>
          </a:prstGeom>
          <a:noFill/>
          <a:ln w="38100">
            <a:solidFill>
              <a:schemeClr val="accent1"/>
            </a:solidFill>
            <a:miter lim="800000"/>
            <a:headEnd/>
            <a:tailEnd/>
          </a:ln>
          <a:effectLst/>
        </p:spPr>
        <p:txBody>
          <a:bodyPr wrap="none" anchor="ctr"/>
          <a:lstStyle/>
          <a:p>
            <a:endParaRPr lang="en-US" dirty="0"/>
          </a:p>
        </p:txBody>
      </p:sp>
    </p:spTree>
    <p:extLst>
      <p:ext uri="{BB962C8B-B14F-4D97-AF65-F5344CB8AC3E}">
        <p14:creationId xmlns:p14="http://schemas.microsoft.com/office/powerpoint/2010/main" val="238031610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Date Placeholder 2"/>
          <p:cNvSpPr>
            <a:spLocks noGrp="1"/>
          </p:cNvSpPr>
          <p:nvPr>
            <p:ph type="dt" sz="half" idx="10"/>
          </p:nvPr>
        </p:nvSpPr>
        <p:spPr/>
        <p:txBody>
          <a:bodyPr/>
          <a:lstStyle/>
          <a:p>
            <a:fld id="{E9256395-F009-4639-AF2C-DCF9A50157F5}" type="datetime5">
              <a:rPr lang="en-US"/>
              <a:pPr/>
              <a:t>9-Feb-16</a:t>
            </a:fld>
            <a:endParaRPr lang="en-US" dirty="0"/>
          </a:p>
        </p:txBody>
      </p:sp>
      <p:sp>
        <p:nvSpPr>
          <p:cNvPr id="21" name="Slide Number Placeholder 4"/>
          <p:cNvSpPr>
            <a:spLocks noGrp="1"/>
          </p:cNvSpPr>
          <p:nvPr>
            <p:ph type="sldNum" sz="quarter" idx="12"/>
          </p:nvPr>
        </p:nvSpPr>
        <p:spPr/>
        <p:txBody>
          <a:bodyPr/>
          <a:lstStyle/>
          <a:p>
            <a:fld id="{82EECB78-52E5-40CF-A022-491C402451A9}" type="slidenum">
              <a:rPr lang="en-US"/>
              <a:pPr/>
              <a:t>73</a:t>
            </a:fld>
            <a:endParaRPr lang="en-US" dirty="0"/>
          </a:p>
        </p:txBody>
      </p:sp>
      <p:sp>
        <p:nvSpPr>
          <p:cNvPr id="147458" name="Rectangle 2"/>
          <p:cNvSpPr>
            <a:spLocks noGrp="1" noChangeArrowheads="1"/>
          </p:cNvSpPr>
          <p:nvPr>
            <p:ph type="title"/>
          </p:nvPr>
        </p:nvSpPr>
        <p:spPr/>
        <p:txBody>
          <a:bodyPr/>
          <a:lstStyle/>
          <a:p>
            <a:r>
              <a:rPr lang="en-US" dirty="0"/>
              <a:t>Consensus Example</a:t>
            </a:r>
          </a:p>
        </p:txBody>
      </p:sp>
      <p:pic>
        <p:nvPicPr>
          <p:cNvPr id="147459" name="Picture 3"/>
          <p:cNvPicPr>
            <a:picLocks noChangeAspect="1" noChangeArrowheads="1"/>
          </p:cNvPicPr>
          <p:nvPr/>
        </p:nvPicPr>
        <p:blipFill>
          <a:blip r:embed="rId3" cstate="print"/>
          <a:srcRect/>
          <a:stretch>
            <a:fillRect/>
          </a:stretch>
        </p:blipFill>
        <p:spPr bwMode="auto">
          <a:xfrm>
            <a:off x="423863" y="2359025"/>
            <a:ext cx="2906712" cy="2717800"/>
          </a:xfrm>
          <a:prstGeom prst="rect">
            <a:avLst/>
          </a:prstGeom>
          <a:noFill/>
          <a:ln w="9525">
            <a:noFill/>
            <a:miter lim="800000"/>
            <a:headEnd/>
            <a:tailEnd/>
          </a:ln>
          <a:effectLst/>
        </p:spPr>
      </p:pic>
      <p:grpSp>
        <p:nvGrpSpPr>
          <p:cNvPr id="2" name="Group 4"/>
          <p:cNvGrpSpPr>
            <a:grpSpLocks/>
          </p:cNvGrpSpPr>
          <p:nvPr/>
        </p:nvGrpSpPr>
        <p:grpSpPr bwMode="auto">
          <a:xfrm>
            <a:off x="6143625" y="2454275"/>
            <a:ext cx="2830513" cy="2725738"/>
            <a:chOff x="3851" y="2577"/>
            <a:chExt cx="1783" cy="1717"/>
          </a:xfrm>
        </p:grpSpPr>
        <p:sp>
          <p:nvSpPr>
            <p:cNvPr id="147461" name="Freeform 5"/>
            <p:cNvSpPr>
              <a:spLocks/>
            </p:cNvSpPr>
            <p:nvPr/>
          </p:nvSpPr>
          <p:spPr bwMode="auto">
            <a:xfrm>
              <a:off x="4855" y="2577"/>
              <a:ext cx="777" cy="1381"/>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2" name="Freeform 6"/>
            <p:cNvSpPr>
              <a:spLocks/>
            </p:cNvSpPr>
            <p:nvPr/>
          </p:nvSpPr>
          <p:spPr bwMode="auto">
            <a:xfrm>
              <a:off x="3856" y="2582"/>
              <a:ext cx="1004" cy="1255"/>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3" name="Freeform 7"/>
            <p:cNvSpPr>
              <a:spLocks/>
            </p:cNvSpPr>
            <p:nvPr/>
          </p:nvSpPr>
          <p:spPr bwMode="auto">
            <a:xfrm>
              <a:off x="3851" y="2585"/>
              <a:ext cx="1778" cy="260"/>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4" name="Freeform 8"/>
            <p:cNvSpPr>
              <a:spLocks/>
            </p:cNvSpPr>
            <p:nvPr/>
          </p:nvSpPr>
          <p:spPr bwMode="auto">
            <a:xfrm>
              <a:off x="4373" y="3517"/>
              <a:ext cx="1010" cy="3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5" name="Freeform 9"/>
            <p:cNvSpPr>
              <a:spLocks/>
            </p:cNvSpPr>
            <p:nvPr/>
          </p:nvSpPr>
          <p:spPr bwMode="auto">
            <a:xfrm flipH="1" flipV="1">
              <a:off x="4167" y="2993"/>
              <a:ext cx="1009" cy="320"/>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6" name="Freeform 10"/>
            <p:cNvSpPr>
              <a:spLocks/>
            </p:cNvSpPr>
            <p:nvPr/>
          </p:nvSpPr>
          <p:spPr bwMode="auto">
            <a:xfrm>
              <a:off x="3856" y="2664"/>
              <a:ext cx="652" cy="1630"/>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7" name="Freeform 11"/>
            <p:cNvSpPr>
              <a:spLocks/>
            </p:cNvSpPr>
            <p:nvPr/>
          </p:nvSpPr>
          <p:spPr bwMode="auto">
            <a:xfrm>
              <a:off x="4493" y="2719"/>
              <a:ext cx="1141" cy="1567"/>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grpSp>
      <p:sp>
        <p:nvSpPr>
          <p:cNvPr id="147468" name="Text Box 12"/>
          <p:cNvSpPr txBox="1">
            <a:spLocks noChangeArrowheads="1"/>
          </p:cNvSpPr>
          <p:nvPr/>
        </p:nvSpPr>
        <p:spPr bwMode="auto">
          <a:xfrm>
            <a:off x="7528801" y="5147797"/>
            <a:ext cx="1263486" cy="523220"/>
          </a:xfrm>
          <a:prstGeom prst="rect">
            <a:avLst/>
          </a:prstGeom>
          <a:noFill/>
          <a:ln w="9525">
            <a:noFill/>
            <a:miter lim="800000"/>
            <a:headEnd/>
            <a:tailEnd/>
          </a:ln>
          <a:effectLst/>
        </p:spPr>
        <p:txBody>
          <a:bodyPr wrap="none" anchor="ctr">
            <a:spAutoFit/>
          </a:bodyPr>
          <a:lstStyle/>
          <a:p>
            <a:r>
              <a:rPr lang="en-US" sz="2800" dirty="0">
                <a:latin typeface="Arial" pitchFamily="34" charset="0"/>
                <a:cs typeface="Arial" pitchFamily="34" charset="0"/>
              </a:rPr>
              <a:t>Output</a:t>
            </a:r>
          </a:p>
        </p:txBody>
      </p:sp>
      <p:sp>
        <p:nvSpPr>
          <p:cNvPr id="147469" name="Text Box 13"/>
          <p:cNvSpPr txBox="1">
            <a:spLocks noChangeArrowheads="1"/>
          </p:cNvSpPr>
          <p:nvPr/>
        </p:nvSpPr>
        <p:spPr bwMode="auto">
          <a:xfrm>
            <a:off x="0" y="5006975"/>
            <a:ext cx="1892300" cy="519113"/>
          </a:xfrm>
          <a:prstGeom prst="rect">
            <a:avLst/>
          </a:prstGeom>
          <a:noFill/>
          <a:ln w="9525">
            <a:noFill/>
            <a:miter lim="800000"/>
            <a:headEnd/>
            <a:tailEnd/>
          </a:ln>
          <a:effectLst/>
        </p:spPr>
        <p:txBody>
          <a:bodyPr anchor="ctr">
            <a:spAutoFit/>
          </a:bodyPr>
          <a:lstStyle/>
          <a:p>
            <a:r>
              <a:rPr lang="en-US" sz="2800" dirty="0">
                <a:latin typeface="Arial" pitchFamily="34" charset="0"/>
                <a:cs typeface="Arial" pitchFamily="34" charset="0"/>
              </a:rPr>
              <a:t>Protocol</a:t>
            </a:r>
          </a:p>
        </p:txBody>
      </p:sp>
      <p:sp>
        <p:nvSpPr>
          <p:cNvPr id="147473" name="AutoShape 17"/>
          <p:cNvSpPr>
            <a:spLocks noChangeArrowheads="1"/>
          </p:cNvSpPr>
          <p:nvPr/>
        </p:nvSpPr>
        <p:spPr bwMode="auto">
          <a:xfrm>
            <a:off x="2058988" y="2540000"/>
            <a:ext cx="830262" cy="1127125"/>
          </a:xfrm>
          <a:prstGeom prst="wedgeRoundRectCallout">
            <a:avLst>
              <a:gd name="adj1" fmla="val 106589"/>
              <a:gd name="adj2" fmla="val -42632"/>
              <a:gd name="adj3" fmla="val 16667"/>
            </a:avLst>
          </a:prstGeom>
          <a:noFill/>
          <a:ln w="38100">
            <a:solidFill>
              <a:srgbClr val="FF0000"/>
            </a:solidFill>
            <a:miter lim="800000"/>
            <a:headEnd/>
            <a:tailEnd/>
          </a:ln>
          <a:effectLst/>
        </p:spPr>
        <p:txBody>
          <a:bodyPr wrap="none" anchor="ctr"/>
          <a:lstStyle/>
          <a:p>
            <a:endParaRPr lang="en-US" dirty="0"/>
          </a:p>
        </p:txBody>
      </p:sp>
      <p:sp>
        <p:nvSpPr>
          <p:cNvPr id="147474" name="AutoShape 18"/>
          <p:cNvSpPr>
            <a:spLocks noChangeArrowheads="1"/>
          </p:cNvSpPr>
          <p:nvPr/>
        </p:nvSpPr>
        <p:spPr bwMode="auto">
          <a:xfrm>
            <a:off x="6656388" y="3074988"/>
            <a:ext cx="1717675" cy="538162"/>
          </a:xfrm>
          <a:prstGeom prst="wedgeRoundRectCallout">
            <a:avLst>
              <a:gd name="adj1" fmla="val -96403"/>
              <a:gd name="adj2" fmla="val -137186"/>
              <a:gd name="adj3" fmla="val 16667"/>
            </a:avLst>
          </a:prstGeom>
          <a:noFill/>
          <a:ln w="38100">
            <a:solidFill>
              <a:srgbClr val="FF0000"/>
            </a:solidFill>
            <a:miter lim="800000"/>
            <a:headEnd/>
            <a:tailEnd/>
          </a:ln>
          <a:effectLst/>
        </p:spPr>
        <p:txBody>
          <a:bodyPr wrap="none" anchor="ctr"/>
          <a:lstStyle/>
          <a:p>
            <a:endParaRPr lang="en-US" dirty="0"/>
          </a:p>
        </p:txBody>
      </p:sp>
      <p:sp>
        <p:nvSpPr>
          <p:cNvPr id="147480" name="AutoShape 24"/>
          <p:cNvSpPr>
            <a:spLocks noChangeArrowheads="1"/>
          </p:cNvSpPr>
          <p:nvPr/>
        </p:nvSpPr>
        <p:spPr bwMode="auto">
          <a:xfrm>
            <a:off x="3760788" y="3175000"/>
            <a:ext cx="1620837" cy="1358900"/>
          </a:xfrm>
          <a:prstGeom prst="rightArrow">
            <a:avLst>
              <a:gd name="adj1" fmla="val 50000"/>
              <a:gd name="adj2" fmla="val 29819"/>
            </a:avLst>
          </a:prstGeom>
          <a:solidFill>
            <a:schemeClr val="hlink"/>
          </a:solidFill>
          <a:ln w="38100">
            <a:solidFill>
              <a:schemeClr val="tx1"/>
            </a:solidFill>
            <a:miter lim="800000"/>
            <a:headEnd/>
            <a:tailEnd/>
          </a:ln>
          <a:effectLst/>
        </p:spPr>
        <p:txBody>
          <a:bodyPr wrap="none" anchor="ctr"/>
          <a:lstStyle/>
          <a:p>
            <a:endParaRPr lang="en-US" dirty="0">
              <a:solidFill>
                <a:schemeClr val="hlink"/>
              </a:solidFill>
            </a:endParaRPr>
          </a:p>
        </p:txBody>
      </p:sp>
      <p:sp>
        <p:nvSpPr>
          <p:cNvPr id="147481" name="Text Box 25"/>
          <p:cNvSpPr txBox="1">
            <a:spLocks noChangeArrowheads="1"/>
          </p:cNvSpPr>
          <p:nvPr/>
        </p:nvSpPr>
        <p:spPr bwMode="auto">
          <a:xfrm>
            <a:off x="4341813" y="3440113"/>
            <a:ext cx="460375" cy="762000"/>
          </a:xfrm>
          <a:prstGeom prst="rect">
            <a:avLst/>
          </a:prstGeom>
          <a:noFill/>
          <a:ln w="9525">
            <a:noFill/>
            <a:miter lim="800000"/>
            <a:headEnd/>
            <a:tailEnd/>
          </a:ln>
          <a:effectLst/>
        </p:spPr>
        <p:txBody>
          <a:bodyPr wrap="none" anchor="ctr">
            <a:spAutoFit/>
          </a:bodyPr>
          <a:lstStyle/>
          <a:p>
            <a:r>
              <a:rPr lang="en-US" b="1" dirty="0">
                <a:solidFill>
                  <a:schemeClr val="tx1"/>
                </a:solidFill>
                <a:latin typeface="Symbol" pitchFamily="18" charset="2"/>
              </a:rPr>
              <a:t>d</a:t>
            </a:r>
            <a:endParaRPr lang="en-US" dirty="0"/>
          </a:p>
        </p:txBody>
      </p:sp>
      <p:sp>
        <p:nvSpPr>
          <p:cNvPr id="22" name="Text Box 122"/>
          <p:cNvSpPr txBox="1">
            <a:spLocks noChangeArrowheads="1"/>
          </p:cNvSpPr>
          <p:nvPr/>
        </p:nvSpPr>
        <p:spPr bwMode="auto">
          <a:xfrm>
            <a:off x="3218503" y="1625741"/>
            <a:ext cx="2544028"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Subcomplex of all-</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 inputs</a:t>
            </a:r>
            <a:endParaRPr lang="en-US" sz="2800" dirty="0" smtClean="0">
              <a:solidFill>
                <a:schemeClr val="tx1"/>
              </a:solidFill>
              <a:latin typeface="Arial" pitchFamily="34" charset="0"/>
              <a:cs typeface="Arial" pitchFamily="34" charset="0"/>
            </a:endParaRPr>
          </a:p>
        </p:txBody>
      </p:sp>
      <p:sp>
        <p:nvSpPr>
          <p:cNvPr id="23" name="Text Box 122"/>
          <p:cNvSpPr txBox="1">
            <a:spLocks noChangeArrowheads="1"/>
          </p:cNvSpPr>
          <p:nvPr/>
        </p:nvSpPr>
        <p:spPr bwMode="auto">
          <a:xfrm>
            <a:off x="6412870" y="1778142"/>
            <a:ext cx="2544028" cy="954107"/>
          </a:xfrm>
          <a:prstGeom prst="rect">
            <a:avLst/>
          </a:prstGeom>
          <a:solidFill>
            <a:schemeClr val="bg1">
              <a:alpha val="89999"/>
            </a:schemeClr>
          </a:solidFill>
          <a:ln w="38100" algn="ctr">
            <a:solidFill>
              <a:srgbClr val="0000FF"/>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Must map here</a:t>
            </a:r>
            <a:endParaRPr lang="en-US" sz="2800" dirty="0" smtClean="0">
              <a:solidFill>
                <a:schemeClr val="tx1"/>
              </a:solidFill>
              <a:latin typeface="Arial" pitchFamily="34" charset="0"/>
              <a:cs typeface="Arial" pitchFamily="34" charset="0"/>
            </a:endParaRPr>
          </a:p>
        </p:txBody>
      </p:sp>
      <p:sp>
        <p:nvSpPr>
          <p:cNvPr id="26" name="Text Box 75"/>
          <p:cNvSpPr txBox="1">
            <a:spLocks noChangeArrowheads="1"/>
          </p:cNvSpPr>
          <p:nvPr/>
        </p:nvSpPr>
        <p:spPr bwMode="auto">
          <a:xfrm>
            <a:off x="631825" y="3748087"/>
            <a:ext cx="401638" cy="519113"/>
          </a:xfrm>
          <a:prstGeom prst="rect">
            <a:avLst/>
          </a:prstGeom>
          <a:noFill/>
          <a:ln w="9525">
            <a:noFill/>
            <a:miter lim="800000"/>
            <a:headEnd/>
            <a:tailEnd/>
          </a:ln>
          <a:effectLst/>
        </p:spPr>
        <p:txBody>
          <a:bodyPr anchor="ctr">
            <a:spAutoFit/>
          </a:bodyPr>
          <a:lstStyle/>
          <a:p>
            <a:r>
              <a:rPr lang="en-US" sz="2800" dirty="0" smtClean="0">
                <a:solidFill>
                  <a:schemeClr val="tx1"/>
                </a:solidFill>
                <a:latin typeface="Arial" pitchFamily="34" charset="0"/>
                <a:cs typeface="Arial" pitchFamily="34" charset="0"/>
              </a:rPr>
              <a:t>1</a:t>
            </a:r>
            <a:endParaRPr lang="en-US" sz="3600" dirty="0">
              <a:solidFill>
                <a:schemeClr val="tx1"/>
              </a:solidFill>
              <a:latin typeface="Arial" pitchFamily="34" charset="0"/>
              <a:cs typeface="Arial" pitchFamily="34" charset="0"/>
            </a:endParaRPr>
          </a:p>
        </p:txBody>
      </p:sp>
      <p:sp>
        <p:nvSpPr>
          <p:cNvPr id="27" name="Text Box 76"/>
          <p:cNvSpPr txBox="1">
            <a:spLocks noChangeArrowheads="1"/>
          </p:cNvSpPr>
          <p:nvPr/>
        </p:nvSpPr>
        <p:spPr bwMode="auto">
          <a:xfrm>
            <a:off x="2544916" y="2658295"/>
            <a:ext cx="401638" cy="519113"/>
          </a:xfrm>
          <a:prstGeom prst="rect">
            <a:avLst/>
          </a:prstGeom>
          <a:noFill/>
          <a:ln w="9525">
            <a:noFill/>
            <a:miter lim="800000"/>
            <a:headEnd/>
            <a:tailEnd/>
          </a:ln>
          <a:effectLst/>
        </p:spPr>
        <p:txBody>
          <a:bodyPr anchor="ctr">
            <a:spAutoFit/>
          </a:bodyPr>
          <a:lstStyle/>
          <a:p>
            <a:r>
              <a:rPr lang="en-US" sz="2800" dirty="0">
                <a:solidFill>
                  <a:schemeClr val="tx1"/>
                </a:solidFill>
                <a:latin typeface="Arial" pitchFamily="34" charset="0"/>
                <a:cs typeface="Arial" pitchFamily="34" charset="0"/>
              </a:rPr>
              <a:t>0</a:t>
            </a:r>
            <a:endParaRPr lang="en-US" sz="3600" dirty="0">
              <a:solidFill>
                <a:schemeClr val="tx1"/>
              </a:solidFill>
              <a:latin typeface="Arial" pitchFamily="34" charset="0"/>
              <a:cs typeface="Arial" pitchFamily="34" charset="0"/>
            </a:endParaRPr>
          </a:p>
        </p:txBody>
      </p:sp>
      <p:sp>
        <p:nvSpPr>
          <p:cNvPr id="28" name="Text Box 76"/>
          <p:cNvSpPr txBox="1">
            <a:spLocks noChangeArrowheads="1"/>
          </p:cNvSpPr>
          <p:nvPr/>
        </p:nvSpPr>
        <p:spPr bwMode="auto">
          <a:xfrm>
            <a:off x="7210323" y="3105662"/>
            <a:ext cx="401638" cy="519113"/>
          </a:xfrm>
          <a:prstGeom prst="rect">
            <a:avLst/>
          </a:prstGeom>
          <a:noFill/>
          <a:ln w="9525">
            <a:noFill/>
            <a:miter lim="800000"/>
            <a:headEnd/>
            <a:tailEnd/>
          </a:ln>
          <a:effectLst/>
        </p:spPr>
        <p:txBody>
          <a:bodyPr anchor="ctr">
            <a:spAutoFit/>
          </a:bodyPr>
          <a:lstStyle/>
          <a:p>
            <a:r>
              <a:rPr lang="en-US" sz="2800" dirty="0">
                <a:solidFill>
                  <a:schemeClr val="bg1"/>
                </a:solidFill>
                <a:latin typeface="Arial" pitchFamily="34" charset="0"/>
                <a:cs typeface="Arial" pitchFamily="34" charset="0"/>
              </a:rPr>
              <a:t>0</a:t>
            </a:r>
            <a:endParaRPr lang="en-US" sz="3600" dirty="0">
              <a:solidFill>
                <a:schemeClr val="bg1"/>
              </a:solidFill>
              <a:latin typeface="Arial" pitchFamily="34" charset="0"/>
              <a:cs typeface="Arial" pitchFamily="34" charset="0"/>
            </a:endParaRPr>
          </a:p>
        </p:txBody>
      </p:sp>
      <p:sp>
        <p:nvSpPr>
          <p:cNvPr id="29" name="Text Box 76"/>
          <p:cNvSpPr txBox="1">
            <a:spLocks noChangeArrowheads="1"/>
          </p:cNvSpPr>
          <p:nvPr/>
        </p:nvSpPr>
        <p:spPr bwMode="auto">
          <a:xfrm>
            <a:off x="7628195" y="3921739"/>
            <a:ext cx="401638" cy="519113"/>
          </a:xfrm>
          <a:prstGeom prst="rect">
            <a:avLst/>
          </a:prstGeom>
          <a:noFill/>
          <a:ln w="9525">
            <a:noFill/>
            <a:miter lim="800000"/>
            <a:headEnd/>
            <a:tailEnd/>
          </a:ln>
          <a:effectLst/>
        </p:spPr>
        <p:txBody>
          <a:bodyPr anchor="ctr">
            <a:spAutoFit/>
          </a:bodyPr>
          <a:lstStyle/>
          <a:p>
            <a:r>
              <a:rPr lang="en-US" sz="2800" dirty="0" smtClean="0">
                <a:solidFill>
                  <a:schemeClr val="bg1"/>
                </a:solidFill>
                <a:latin typeface="Arial" pitchFamily="34" charset="0"/>
                <a:cs typeface="Arial" pitchFamily="34" charset="0"/>
              </a:rPr>
              <a:t>1</a:t>
            </a:r>
            <a:endParaRPr lang="en-US" sz="3600" dirty="0">
              <a:solidFill>
                <a:schemeClr val="bg1"/>
              </a:solidFill>
              <a:latin typeface="Arial" pitchFamily="34" charset="0"/>
              <a:cs typeface="Arial" pitchFamily="34" charset="0"/>
            </a:endParaRPr>
          </a:p>
        </p:txBody>
      </p:sp>
      <p:sp>
        <p:nvSpPr>
          <p:cNvPr id="30"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41791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7473"/>
                                        </p:tgtEl>
                                        <p:attrNameLst>
                                          <p:attrName>style.visibility</p:attrName>
                                        </p:attrNameLst>
                                      </p:cBhvr>
                                      <p:to>
                                        <p:strVal val="visible"/>
                                      </p:to>
                                    </p:set>
                                    <p:animEffect transition="in" filter="blinds(horizontal)">
                                      <p:cBhvr>
                                        <p:cTn id="7" dur="500"/>
                                        <p:tgtEl>
                                          <p:spTgt spid="14747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47474"/>
                                        </p:tgtEl>
                                        <p:attrNameLst>
                                          <p:attrName>style.visibility</p:attrName>
                                        </p:attrNameLst>
                                      </p:cBhvr>
                                      <p:to>
                                        <p:strVal val="visible"/>
                                      </p:to>
                                    </p:set>
                                    <p:animEffect transition="in" filter="blinds(horizontal)">
                                      <p:cBhvr>
                                        <p:cTn id="15" dur="500"/>
                                        <p:tgtEl>
                                          <p:spTgt spid="14747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linds(horizontal)">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73" grpId="0" animBg="1"/>
      <p:bldP spid="147474" grpId="0" animBg="1"/>
      <p:bldP spid="22" grpId="0" animBg="1"/>
      <p:bldP spid="2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Date Placeholder 2"/>
          <p:cNvSpPr>
            <a:spLocks noGrp="1"/>
          </p:cNvSpPr>
          <p:nvPr>
            <p:ph type="dt" sz="half" idx="10"/>
          </p:nvPr>
        </p:nvSpPr>
        <p:spPr/>
        <p:txBody>
          <a:bodyPr/>
          <a:lstStyle/>
          <a:p>
            <a:fld id="{E9256395-F009-4639-AF2C-DCF9A50157F5}" type="datetime5">
              <a:rPr lang="en-US"/>
              <a:pPr/>
              <a:t>9-Feb-16</a:t>
            </a:fld>
            <a:endParaRPr lang="en-US" dirty="0"/>
          </a:p>
        </p:txBody>
      </p:sp>
      <p:sp>
        <p:nvSpPr>
          <p:cNvPr id="21" name="Slide Number Placeholder 4"/>
          <p:cNvSpPr>
            <a:spLocks noGrp="1"/>
          </p:cNvSpPr>
          <p:nvPr>
            <p:ph type="sldNum" sz="quarter" idx="12"/>
          </p:nvPr>
        </p:nvSpPr>
        <p:spPr/>
        <p:txBody>
          <a:bodyPr/>
          <a:lstStyle/>
          <a:p>
            <a:fld id="{82EECB78-52E5-40CF-A022-491C402451A9}" type="slidenum">
              <a:rPr lang="en-US"/>
              <a:pPr/>
              <a:t>74</a:t>
            </a:fld>
            <a:endParaRPr lang="en-US" dirty="0"/>
          </a:p>
        </p:txBody>
      </p:sp>
      <p:sp>
        <p:nvSpPr>
          <p:cNvPr id="147458" name="Rectangle 2"/>
          <p:cNvSpPr>
            <a:spLocks noGrp="1" noChangeArrowheads="1"/>
          </p:cNvSpPr>
          <p:nvPr>
            <p:ph type="title"/>
          </p:nvPr>
        </p:nvSpPr>
        <p:spPr/>
        <p:txBody>
          <a:bodyPr/>
          <a:lstStyle/>
          <a:p>
            <a:r>
              <a:rPr lang="en-US" dirty="0"/>
              <a:t>Consensus Example</a:t>
            </a:r>
          </a:p>
        </p:txBody>
      </p:sp>
      <p:pic>
        <p:nvPicPr>
          <p:cNvPr id="147459" name="Picture 3"/>
          <p:cNvPicPr>
            <a:picLocks noChangeAspect="1" noChangeArrowheads="1"/>
          </p:cNvPicPr>
          <p:nvPr/>
        </p:nvPicPr>
        <p:blipFill>
          <a:blip r:embed="rId3" cstate="print"/>
          <a:srcRect/>
          <a:stretch>
            <a:fillRect/>
          </a:stretch>
        </p:blipFill>
        <p:spPr bwMode="auto">
          <a:xfrm>
            <a:off x="423863" y="2359025"/>
            <a:ext cx="2906712" cy="2717800"/>
          </a:xfrm>
          <a:prstGeom prst="rect">
            <a:avLst/>
          </a:prstGeom>
          <a:noFill/>
          <a:ln w="9525">
            <a:noFill/>
            <a:miter lim="800000"/>
            <a:headEnd/>
            <a:tailEnd/>
          </a:ln>
          <a:effectLst/>
        </p:spPr>
      </p:pic>
      <p:grpSp>
        <p:nvGrpSpPr>
          <p:cNvPr id="2" name="Group 4"/>
          <p:cNvGrpSpPr>
            <a:grpSpLocks/>
          </p:cNvGrpSpPr>
          <p:nvPr/>
        </p:nvGrpSpPr>
        <p:grpSpPr bwMode="auto">
          <a:xfrm>
            <a:off x="6143625" y="2454275"/>
            <a:ext cx="2830513" cy="2725738"/>
            <a:chOff x="3851" y="2577"/>
            <a:chExt cx="1783" cy="1717"/>
          </a:xfrm>
        </p:grpSpPr>
        <p:sp>
          <p:nvSpPr>
            <p:cNvPr id="147461" name="Freeform 5"/>
            <p:cNvSpPr>
              <a:spLocks/>
            </p:cNvSpPr>
            <p:nvPr/>
          </p:nvSpPr>
          <p:spPr bwMode="auto">
            <a:xfrm>
              <a:off x="4855" y="2577"/>
              <a:ext cx="777" cy="1381"/>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2" name="Freeform 6"/>
            <p:cNvSpPr>
              <a:spLocks/>
            </p:cNvSpPr>
            <p:nvPr/>
          </p:nvSpPr>
          <p:spPr bwMode="auto">
            <a:xfrm>
              <a:off x="3856" y="2582"/>
              <a:ext cx="1004" cy="1255"/>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3" name="Freeform 7"/>
            <p:cNvSpPr>
              <a:spLocks/>
            </p:cNvSpPr>
            <p:nvPr/>
          </p:nvSpPr>
          <p:spPr bwMode="auto">
            <a:xfrm>
              <a:off x="3851" y="2585"/>
              <a:ext cx="1778" cy="260"/>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4" name="Freeform 8"/>
            <p:cNvSpPr>
              <a:spLocks/>
            </p:cNvSpPr>
            <p:nvPr/>
          </p:nvSpPr>
          <p:spPr bwMode="auto">
            <a:xfrm>
              <a:off x="4373" y="3517"/>
              <a:ext cx="1010" cy="3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5" name="Freeform 9"/>
            <p:cNvSpPr>
              <a:spLocks/>
            </p:cNvSpPr>
            <p:nvPr/>
          </p:nvSpPr>
          <p:spPr bwMode="auto">
            <a:xfrm flipH="1" flipV="1">
              <a:off x="4167" y="2993"/>
              <a:ext cx="1009" cy="320"/>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6" name="Freeform 10"/>
            <p:cNvSpPr>
              <a:spLocks/>
            </p:cNvSpPr>
            <p:nvPr/>
          </p:nvSpPr>
          <p:spPr bwMode="auto">
            <a:xfrm>
              <a:off x="3856" y="2664"/>
              <a:ext cx="652" cy="1630"/>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47467" name="Freeform 11"/>
            <p:cNvSpPr>
              <a:spLocks/>
            </p:cNvSpPr>
            <p:nvPr/>
          </p:nvSpPr>
          <p:spPr bwMode="auto">
            <a:xfrm>
              <a:off x="4493" y="2719"/>
              <a:ext cx="1141" cy="1567"/>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grpSp>
      <p:sp>
        <p:nvSpPr>
          <p:cNvPr id="147468" name="Text Box 12"/>
          <p:cNvSpPr txBox="1">
            <a:spLocks noChangeArrowheads="1"/>
          </p:cNvSpPr>
          <p:nvPr/>
        </p:nvSpPr>
        <p:spPr bwMode="auto">
          <a:xfrm>
            <a:off x="7528801" y="5147797"/>
            <a:ext cx="1263486" cy="523220"/>
          </a:xfrm>
          <a:prstGeom prst="rect">
            <a:avLst/>
          </a:prstGeom>
          <a:noFill/>
          <a:ln w="9525">
            <a:noFill/>
            <a:miter lim="800000"/>
            <a:headEnd/>
            <a:tailEnd/>
          </a:ln>
          <a:effectLst/>
        </p:spPr>
        <p:txBody>
          <a:bodyPr wrap="none" anchor="ctr">
            <a:spAutoFit/>
          </a:bodyPr>
          <a:lstStyle/>
          <a:p>
            <a:r>
              <a:rPr lang="en-US" sz="2800" dirty="0">
                <a:latin typeface="Arial" pitchFamily="34" charset="0"/>
                <a:cs typeface="Arial" pitchFamily="34" charset="0"/>
              </a:rPr>
              <a:t>Output</a:t>
            </a:r>
          </a:p>
        </p:txBody>
      </p:sp>
      <p:sp>
        <p:nvSpPr>
          <p:cNvPr id="147469" name="Text Box 13"/>
          <p:cNvSpPr txBox="1">
            <a:spLocks noChangeArrowheads="1"/>
          </p:cNvSpPr>
          <p:nvPr/>
        </p:nvSpPr>
        <p:spPr bwMode="auto">
          <a:xfrm>
            <a:off x="0" y="5006975"/>
            <a:ext cx="1892300" cy="519113"/>
          </a:xfrm>
          <a:prstGeom prst="rect">
            <a:avLst/>
          </a:prstGeom>
          <a:noFill/>
          <a:ln w="9525">
            <a:noFill/>
            <a:miter lim="800000"/>
            <a:headEnd/>
            <a:tailEnd/>
          </a:ln>
          <a:effectLst/>
        </p:spPr>
        <p:txBody>
          <a:bodyPr anchor="ctr">
            <a:spAutoFit/>
          </a:bodyPr>
          <a:lstStyle/>
          <a:p>
            <a:r>
              <a:rPr lang="en-US" sz="2800" dirty="0">
                <a:latin typeface="Arial" pitchFamily="34" charset="0"/>
                <a:cs typeface="Arial" pitchFamily="34" charset="0"/>
              </a:rPr>
              <a:t>Protocol</a:t>
            </a:r>
          </a:p>
        </p:txBody>
      </p:sp>
      <p:sp>
        <p:nvSpPr>
          <p:cNvPr id="147473" name="AutoShape 17"/>
          <p:cNvSpPr>
            <a:spLocks noChangeArrowheads="1"/>
          </p:cNvSpPr>
          <p:nvPr/>
        </p:nvSpPr>
        <p:spPr bwMode="auto">
          <a:xfrm>
            <a:off x="882038" y="3354811"/>
            <a:ext cx="830262" cy="1127125"/>
          </a:xfrm>
          <a:prstGeom prst="wedgeRoundRectCallout">
            <a:avLst>
              <a:gd name="adj1" fmla="val 229808"/>
              <a:gd name="adj2" fmla="val 90705"/>
              <a:gd name="adj3" fmla="val 16667"/>
            </a:avLst>
          </a:prstGeom>
          <a:noFill/>
          <a:ln w="38100">
            <a:solidFill>
              <a:srgbClr val="FF0000"/>
            </a:solidFill>
            <a:miter lim="800000"/>
            <a:headEnd/>
            <a:tailEnd/>
          </a:ln>
          <a:effectLst/>
        </p:spPr>
        <p:txBody>
          <a:bodyPr wrap="none" anchor="ctr"/>
          <a:lstStyle/>
          <a:p>
            <a:endParaRPr lang="en-US" dirty="0"/>
          </a:p>
        </p:txBody>
      </p:sp>
      <p:sp>
        <p:nvSpPr>
          <p:cNvPr id="147474" name="AutoShape 18"/>
          <p:cNvSpPr>
            <a:spLocks noChangeArrowheads="1"/>
          </p:cNvSpPr>
          <p:nvPr/>
        </p:nvSpPr>
        <p:spPr bwMode="auto">
          <a:xfrm>
            <a:off x="6900832" y="3980335"/>
            <a:ext cx="1717675" cy="538162"/>
          </a:xfrm>
          <a:prstGeom prst="wedgeRoundRectCallout">
            <a:avLst>
              <a:gd name="adj1" fmla="val -101147"/>
              <a:gd name="adj2" fmla="val 118523"/>
              <a:gd name="adj3" fmla="val 16667"/>
            </a:avLst>
          </a:prstGeom>
          <a:noFill/>
          <a:ln w="38100">
            <a:solidFill>
              <a:srgbClr val="FF0000"/>
            </a:solidFill>
            <a:miter lim="800000"/>
            <a:headEnd/>
            <a:tailEnd/>
          </a:ln>
          <a:effectLst/>
        </p:spPr>
        <p:txBody>
          <a:bodyPr wrap="none" anchor="ctr"/>
          <a:lstStyle/>
          <a:p>
            <a:endParaRPr lang="en-US" dirty="0"/>
          </a:p>
        </p:txBody>
      </p:sp>
      <p:sp>
        <p:nvSpPr>
          <p:cNvPr id="147480" name="AutoShape 24"/>
          <p:cNvSpPr>
            <a:spLocks noChangeArrowheads="1"/>
          </p:cNvSpPr>
          <p:nvPr/>
        </p:nvSpPr>
        <p:spPr bwMode="auto">
          <a:xfrm>
            <a:off x="3760788" y="3175000"/>
            <a:ext cx="1620837" cy="1358900"/>
          </a:xfrm>
          <a:prstGeom prst="rightArrow">
            <a:avLst>
              <a:gd name="adj1" fmla="val 50000"/>
              <a:gd name="adj2" fmla="val 29819"/>
            </a:avLst>
          </a:prstGeom>
          <a:solidFill>
            <a:schemeClr val="hlink"/>
          </a:solidFill>
          <a:ln w="38100">
            <a:solidFill>
              <a:schemeClr val="tx1"/>
            </a:solidFill>
            <a:miter lim="800000"/>
            <a:headEnd/>
            <a:tailEnd/>
          </a:ln>
          <a:effectLst/>
        </p:spPr>
        <p:txBody>
          <a:bodyPr wrap="none" anchor="ctr"/>
          <a:lstStyle/>
          <a:p>
            <a:endParaRPr lang="en-US" dirty="0">
              <a:solidFill>
                <a:schemeClr val="hlink"/>
              </a:solidFill>
            </a:endParaRPr>
          </a:p>
        </p:txBody>
      </p:sp>
      <p:sp>
        <p:nvSpPr>
          <p:cNvPr id="147481" name="Text Box 25"/>
          <p:cNvSpPr txBox="1">
            <a:spLocks noChangeArrowheads="1"/>
          </p:cNvSpPr>
          <p:nvPr/>
        </p:nvSpPr>
        <p:spPr bwMode="auto">
          <a:xfrm>
            <a:off x="4341813" y="3440113"/>
            <a:ext cx="460375" cy="762000"/>
          </a:xfrm>
          <a:prstGeom prst="rect">
            <a:avLst/>
          </a:prstGeom>
          <a:noFill/>
          <a:ln w="9525">
            <a:noFill/>
            <a:miter lim="800000"/>
            <a:headEnd/>
            <a:tailEnd/>
          </a:ln>
          <a:effectLst/>
        </p:spPr>
        <p:txBody>
          <a:bodyPr wrap="none" anchor="ctr">
            <a:spAutoFit/>
          </a:bodyPr>
          <a:lstStyle/>
          <a:p>
            <a:r>
              <a:rPr lang="en-US" b="1" dirty="0">
                <a:solidFill>
                  <a:schemeClr val="tx1"/>
                </a:solidFill>
                <a:latin typeface="Symbol" pitchFamily="18" charset="2"/>
              </a:rPr>
              <a:t>d</a:t>
            </a:r>
            <a:endParaRPr lang="en-US" dirty="0"/>
          </a:p>
        </p:txBody>
      </p:sp>
      <p:sp>
        <p:nvSpPr>
          <p:cNvPr id="22" name="Text Box 122"/>
          <p:cNvSpPr txBox="1">
            <a:spLocks noChangeArrowheads="1"/>
          </p:cNvSpPr>
          <p:nvPr/>
        </p:nvSpPr>
        <p:spPr bwMode="auto">
          <a:xfrm>
            <a:off x="3309038" y="4903096"/>
            <a:ext cx="2544028"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Subcomplex of all-</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 inputs</a:t>
            </a:r>
            <a:endParaRPr lang="en-US" sz="2800" dirty="0" smtClean="0">
              <a:solidFill>
                <a:schemeClr val="tx1"/>
              </a:solidFill>
              <a:latin typeface="Arial" pitchFamily="34" charset="0"/>
              <a:cs typeface="Arial" pitchFamily="34" charset="0"/>
            </a:endParaRPr>
          </a:p>
        </p:txBody>
      </p:sp>
      <p:sp>
        <p:nvSpPr>
          <p:cNvPr id="23" name="Text Box 122"/>
          <p:cNvSpPr txBox="1">
            <a:spLocks noChangeArrowheads="1"/>
          </p:cNvSpPr>
          <p:nvPr/>
        </p:nvSpPr>
        <p:spPr bwMode="auto">
          <a:xfrm>
            <a:off x="6412870" y="4919695"/>
            <a:ext cx="2544028" cy="954107"/>
          </a:xfrm>
          <a:prstGeom prst="rect">
            <a:avLst/>
          </a:prstGeom>
          <a:solidFill>
            <a:schemeClr val="bg1">
              <a:alpha val="89999"/>
            </a:schemeClr>
          </a:solidFill>
          <a:ln w="38100" algn="ctr">
            <a:solidFill>
              <a:srgbClr val="0000FF"/>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Must map here</a:t>
            </a:r>
            <a:endParaRPr lang="en-US" sz="2800" dirty="0" smtClean="0">
              <a:solidFill>
                <a:schemeClr val="tx1"/>
              </a:solidFill>
              <a:latin typeface="Arial" pitchFamily="34" charset="0"/>
              <a:cs typeface="Arial" pitchFamily="34" charset="0"/>
            </a:endParaRPr>
          </a:p>
        </p:txBody>
      </p:sp>
      <p:sp>
        <p:nvSpPr>
          <p:cNvPr id="24" name="Text Box 75"/>
          <p:cNvSpPr txBox="1">
            <a:spLocks noChangeArrowheads="1"/>
          </p:cNvSpPr>
          <p:nvPr/>
        </p:nvSpPr>
        <p:spPr bwMode="auto">
          <a:xfrm>
            <a:off x="631825" y="3748087"/>
            <a:ext cx="401638" cy="519113"/>
          </a:xfrm>
          <a:prstGeom prst="rect">
            <a:avLst/>
          </a:prstGeom>
          <a:noFill/>
          <a:ln w="9525">
            <a:noFill/>
            <a:miter lim="800000"/>
            <a:headEnd/>
            <a:tailEnd/>
          </a:ln>
          <a:effectLst/>
        </p:spPr>
        <p:txBody>
          <a:bodyPr anchor="ctr">
            <a:spAutoFit/>
          </a:bodyPr>
          <a:lstStyle/>
          <a:p>
            <a:r>
              <a:rPr lang="en-US" sz="2800" dirty="0" smtClean="0">
                <a:solidFill>
                  <a:schemeClr val="tx1"/>
                </a:solidFill>
                <a:latin typeface="Arial" pitchFamily="34" charset="0"/>
                <a:cs typeface="Arial" pitchFamily="34" charset="0"/>
              </a:rPr>
              <a:t>1</a:t>
            </a:r>
            <a:endParaRPr lang="en-US" sz="3600" dirty="0">
              <a:solidFill>
                <a:schemeClr val="tx1"/>
              </a:solidFill>
              <a:latin typeface="Arial" pitchFamily="34" charset="0"/>
              <a:cs typeface="Arial" pitchFamily="34" charset="0"/>
            </a:endParaRPr>
          </a:p>
        </p:txBody>
      </p:sp>
      <p:sp>
        <p:nvSpPr>
          <p:cNvPr id="25" name="Text Box 76"/>
          <p:cNvSpPr txBox="1">
            <a:spLocks noChangeArrowheads="1"/>
          </p:cNvSpPr>
          <p:nvPr/>
        </p:nvSpPr>
        <p:spPr bwMode="auto">
          <a:xfrm>
            <a:off x="2544916" y="2658295"/>
            <a:ext cx="401638" cy="519113"/>
          </a:xfrm>
          <a:prstGeom prst="rect">
            <a:avLst/>
          </a:prstGeom>
          <a:noFill/>
          <a:ln w="9525">
            <a:noFill/>
            <a:miter lim="800000"/>
            <a:headEnd/>
            <a:tailEnd/>
          </a:ln>
          <a:effectLst/>
        </p:spPr>
        <p:txBody>
          <a:bodyPr anchor="ctr">
            <a:spAutoFit/>
          </a:bodyPr>
          <a:lstStyle/>
          <a:p>
            <a:r>
              <a:rPr lang="en-US" sz="2800" dirty="0">
                <a:solidFill>
                  <a:schemeClr val="tx1"/>
                </a:solidFill>
                <a:latin typeface="Arial" pitchFamily="34" charset="0"/>
                <a:cs typeface="Arial" pitchFamily="34" charset="0"/>
              </a:rPr>
              <a:t>0</a:t>
            </a:r>
            <a:endParaRPr lang="en-US" sz="3600" dirty="0">
              <a:solidFill>
                <a:schemeClr val="tx1"/>
              </a:solidFill>
              <a:latin typeface="Arial" pitchFamily="34" charset="0"/>
              <a:cs typeface="Arial" pitchFamily="34" charset="0"/>
            </a:endParaRPr>
          </a:p>
        </p:txBody>
      </p:sp>
      <p:sp>
        <p:nvSpPr>
          <p:cNvPr id="26" name="Text Box 76"/>
          <p:cNvSpPr txBox="1">
            <a:spLocks noChangeArrowheads="1"/>
          </p:cNvSpPr>
          <p:nvPr/>
        </p:nvSpPr>
        <p:spPr bwMode="auto">
          <a:xfrm>
            <a:off x="7210323" y="3105662"/>
            <a:ext cx="401638" cy="519113"/>
          </a:xfrm>
          <a:prstGeom prst="rect">
            <a:avLst/>
          </a:prstGeom>
          <a:noFill/>
          <a:ln w="9525">
            <a:noFill/>
            <a:miter lim="800000"/>
            <a:headEnd/>
            <a:tailEnd/>
          </a:ln>
          <a:effectLst/>
        </p:spPr>
        <p:txBody>
          <a:bodyPr anchor="ctr">
            <a:spAutoFit/>
          </a:bodyPr>
          <a:lstStyle/>
          <a:p>
            <a:r>
              <a:rPr lang="en-US" sz="2800" dirty="0">
                <a:solidFill>
                  <a:schemeClr val="bg1"/>
                </a:solidFill>
                <a:latin typeface="Arial" pitchFamily="34" charset="0"/>
                <a:cs typeface="Arial" pitchFamily="34" charset="0"/>
              </a:rPr>
              <a:t>0</a:t>
            </a:r>
            <a:endParaRPr lang="en-US" sz="3600" dirty="0">
              <a:solidFill>
                <a:schemeClr val="bg1"/>
              </a:solidFill>
              <a:latin typeface="Arial" pitchFamily="34" charset="0"/>
              <a:cs typeface="Arial" pitchFamily="34" charset="0"/>
            </a:endParaRPr>
          </a:p>
        </p:txBody>
      </p:sp>
      <p:sp>
        <p:nvSpPr>
          <p:cNvPr id="27" name="Text Box 76"/>
          <p:cNvSpPr txBox="1">
            <a:spLocks noChangeArrowheads="1"/>
          </p:cNvSpPr>
          <p:nvPr/>
        </p:nvSpPr>
        <p:spPr bwMode="auto">
          <a:xfrm>
            <a:off x="7628195" y="3921739"/>
            <a:ext cx="401638" cy="519113"/>
          </a:xfrm>
          <a:prstGeom prst="rect">
            <a:avLst/>
          </a:prstGeom>
          <a:noFill/>
          <a:ln w="9525">
            <a:noFill/>
            <a:miter lim="800000"/>
            <a:headEnd/>
            <a:tailEnd/>
          </a:ln>
          <a:effectLst/>
        </p:spPr>
        <p:txBody>
          <a:bodyPr anchor="ctr">
            <a:spAutoFit/>
          </a:bodyPr>
          <a:lstStyle/>
          <a:p>
            <a:r>
              <a:rPr lang="en-US" sz="2800" dirty="0" smtClean="0">
                <a:solidFill>
                  <a:schemeClr val="bg1"/>
                </a:solidFill>
                <a:latin typeface="Arial" pitchFamily="34" charset="0"/>
                <a:cs typeface="Arial" pitchFamily="34" charset="0"/>
              </a:rPr>
              <a:t>1</a:t>
            </a:r>
            <a:endParaRPr lang="en-US" sz="3600" dirty="0">
              <a:solidFill>
                <a:schemeClr val="bg1"/>
              </a:solidFill>
              <a:latin typeface="Arial" pitchFamily="34" charset="0"/>
              <a:cs typeface="Arial" pitchFamily="34" charset="0"/>
            </a:endParaRPr>
          </a:p>
        </p:txBody>
      </p:sp>
      <p:sp>
        <p:nvSpPr>
          <p:cNvPr id="28"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318214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7473"/>
                                        </p:tgtEl>
                                        <p:attrNameLst>
                                          <p:attrName>style.visibility</p:attrName>
                                        </p:attrNameLst>
                                      </p:cBhvr>
                                      <p:to>
                                        <p:strVal val="visible"/>
                                      </p:to>
                                    </p:set>
                                    <p:animEffect transition="in" filter="blinds(horizontal)">
                                      <p:cBhvr>
                                        <p:cTn id="7" dur="500"/>
                                        <p:tgtEl>
                                          <p:spTgt spid="14747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47474"/>
                                        </p:tgtEl>
                                        <p:attrNameLst>
                                          <p:attrName>style.visibility</p:attrName>
                                        </p:attrNameLst>
                                      </p:cBhvr>
                                      <p:to>
                                        <p:strVal val="visible"/>
                                      </p:to>
                                    </p:set>
                                    <p:animEffect transition="in" filter="blinds(horizontal)">
                                      <p:cBhvr>
                                        <p:cTn id="15" dur="500"/>
                                        <p:tgtEl>
                                          <p:spTgt spid="14747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linds(horizontal)">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73" grpId="0" animBg="1"/>
      <p:bldP spid="147474" grpId="0" animBg="1"/>
      <p:bldP spid="22" grpId="0" animBg="1"/>
      <p:bldP spid="2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Date Placeholder 2"/>
          <p:cNvSpPr>
            <a:spLocks noGrp="1"/>
          </p:cNvSpPr>
          <p:nvPr>
            <p:ph type="dt" sz="half" idx="10"/>
          </p:nvPr>
        </p:nvSpPr>
        <p:spPr/>
        <p:txBody>
          <a:bodyPr/>
          <a:lstStyle/>
          <a:p>
            <a:fld id="{24D4B637-053D-4894-A30F-AED713180146}" type="datetime5">
              <a:rPr lang="en-US"/>
              <a:pPr/>
              <a:t>9-Feb-16</a:t>
            </a:fld>
            <a:endParaRPr lang="en-US" dirty="0"/>
          </a:p>
        </p:txBody>
      </p:sp>
      <p:sp>
        <p:nvSpPr>
          <p:cNvPr id="21" name="Slide Number Placeholder 4"/>
          <p:cNvSpPr>
            <a:spLocks noGrp="1"/>
          </p:cNvSpPr>
          <p:nvPr>
            <p:ph type="sldNum" sz="quarter" idx="12"/>
          </p:nvPr>
        </p:nvSpPr>
        <p:spPr/>
        <p:txBody>
          <a:bodyPr/>
          <a:lstStyle/>
          <a:p>
            <a:fld id="{5A75737D-7AD9-4327-BA38-F4FC777F842E}" type="slidenum">
              <a:rPr lang="en-US"/>
              <a:pPr/>
              <a:t>75</a:t>
            </a:fld>
            <a:endParaRPr lang="en-US" dirty="0"/>
          </a:p>
        </p:txBody>
      </p:sp>
      <p:sp>
        <p:nvSpPr>
          <p:cNvPr id="177154" name="Rectangle 2"/>
          <p:cNvSpPr>
            <a:spLocks noGrp="1" noChangeArrowheads="1"/>
          </p:cNvSpPr>
          <p:nvPr>
            <p:ph type="title"/>
          </p:nvPr>
        </p:nvSpPr>
        <p:spPr/>
        <p:txBody>
          <a:bodyPr/>
          <a:lstStyle/>
          <a:p>
            <a:r>
              <a:rPr lang="en-US" dirty="0"/>
              <a:t>Consensus Example</a:t>
            </a:r>
          </a:p>
        </p:txBody>
      </p:sp>
      <p:pic>
        <p:nvPicPr>
          <p:cNvPr id="177155" name="Picture 3"/>
          <p:cNvPicPr>
            <a:picLocks noChangeAspect="1" noChangeArrowheads="1"/>
          </p:cNvPicPr>
          <p:nvPr/>
        </p:nvPicPr>
        <p:blipFill>
          <a:blip r:embed="rId3" cstate="print"/>
          <a:srcRect/>
          <a:stretch>
            <a:fillRect/>
          </a:stretch>
        </p:blipFill>
        <p:spPr bwMode="auto">
          <a:xfrm>
            <a:off x="423863" y="2359025"/>
            <a:ext cx="2906712" cy="2717800"/>
          </a:xfrm>
          <a:prstGeom prst="rect">
            <a:avLst/>
          </a:prstGeom>
          <a:noFill/>
          <a:ln w="9525">
            <a:noFill/>
            <a:miter lim="800000"/>
            <a:headEnd/>
            <a:tailEnd/>
          </a:ln>
          <a:effectLst/>
        </p:spPr>
      </p:pic>
      <p:grpSp>
        <p:nvGrpSpPr>
          <p:cNvPr id="177156" name="Group 4"/>
          <p:cNvGrpSpPr>
            <a:grpSpLocks/>
          </p:cNvGrpSpPr>
          <p:nvPr/>
        </p:nvGrpSpPr>
        <p:grpSpPr bwMode="auto">
          <a:xfrm>
            <a:off x="6143625" y="2454275"/>
            <a:ext cx="2830513" cy="2725738"/>
            <a:chOff x="3851" y="2577"/>
            <a:chExt cx="1783" cy="1717"/>
          </a:xfrm>
        </p:grpSpPr>
        <p:sp>
          <p:nvSpPr>
            <p:cNvPr id="177157" name="Freeform 5"/>
            <p:cNvSpPr>
              <a:spLocks/>
            </p:cNvSpPr>
            <p:nvPr/>
          </p:nvSpPr>
          <p:spPr bwMode="auto">
            <a:xfrm>
              <a:off x="4855" y="2577"/>
              <a:ext cx="777" cy="1381"/>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58" name="Freeform 6"/>
            <p:cNvSpPr>
              <a:spLocks/>
            </p:cNvSpPr>
            <p:nvPr/>
          </p:nvSpPr>
          <p:spPr bwMode="auto">
            <a:xfrm>
              <a:off x="3856" y="2582"/>
              <a:ext cx="1004" cy="1255"/>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59" name="Freeform 7"/>
            <p:cNvSpPr>
              <a:spLocks/>
            </p:cNvSpPr>
            <p:nvPr/>
          </p:nvSpPr>
          <p:spPr bwMode="auto">
            <a:xfrm>
              <a:off x="3851" y="2585"/>
              <a:ext cx="1778" cy="260"/>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0" name="Freeform 8"/>
            <p:cNvSpPr>
              <a:spLocks/>
            </p:cNvSpPr>
            <p:nvPr/>
          </p:nvSpPr>
          <p:spPr bwMode="auto">
            <a:xfrm>
              <a:off x="4373" y="3517"/>
              <a:ext cx="1010" cy="3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1" name="Freeform 9"/>
            <p:cNvSpPr>
              <a:spLocks/>
            </p:cNvSpPr>
            <p:nvPr/>
          </p:nvSpPr>
          <p:spPr bwMode="auto">
            <a:xfrm flipH="1" flipV="1">
              <a:off x="4167" y="2993"/>
              <a:ext cx="1009" cy="320"/>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2" name="Freeform 10"/>
            <p:cNvSpPr>
              <a:spLocks/>
            </p:cNvSpPr>
            <p:nvPr/>
          </p:nvSpPr>
          <p:spPr bwMode="auto">
            <a:xfrm>
              <a:off x="3856" y="2664"/>
              <a:ext cx="652" cy="1630"/>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3" name="Freeform 11"/>
            <p:cNvSpPr>
              <a:spLocks/>
            </p:cNvSpPr>
            <p:nvPr/>
          </p:nvSpPr>
          <p:spPr bwMode="auto">
            <a:xfrm>
              <a:off x="4493" y="2719"/>
              <a:ext cx="1141" cy="1567"/>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grpSp>
      <p:sp>
        <p:nvSpPr>
          <p:cNvPr id="177164" name="Text Box 12"/>
          <p:cNvSpPr txBox="1">
            <a:spLocks noChangeArrowheads="1"/>
          </p:cNvSpPr>
          <p:nvPr/>
        </p:nvSpPr>
        <p:spPr bwMode="auto">
          <a:xfrm>
            <a:off x="7528801" y="5147797"/>
            <a:ext cx="1263486" cy="523220"/>
          </a:xfrm>
          <a:prstGeom prst="rect">
            <a:avLst/>
          </a:prstGeom>
          <a:noFill/>
          <a:ln w="9525">
            <a:noFill/>
            <a:miter lim="800000"/>
            <a:headEnd/>
            <a:tailEnd/>
          </a:ln>
          <a:effectLst/>
        </p:spPr>
        <p:txBody>
          <a:bodyPr wrap="none" anchor="ctr">
            <a:spAutoFit/>
          </a:bodyPr>
          <a:lstStyle/>
          <a:p>
            <a:r>
              <a:rPr lang="en-US" sz="2800" dirty="0">
                <a:latin typeface="Arial" pitchFamily="34" charset="0"/>
                <a:cs typeface="Arial" pitchFamily="34" charset="0"/>
              </a:rPr>
              <a:t>Output</a:t>
            </a:r>
          </a:p>
        </p:txBody>
      </p:sp>
      <p:sp>
        <p:nvSpPr>
          <p:cNvPr id="177165" name="Text Box 13"/>
          <p:cNvSpPr txBox="1">
            <a:spLocks noChangeArrowheads="1"/>
          </p:cNvSpPr>
          <p:nvPr/>
        </p:nvSpPr>
        <p:spPr bwMode="auto">
          <a:xfrm>
            <a:off x="0" y="5006975"/>
            <a:ext cx="1892300" cy="519113"/>
          </a:xfrm>
          <a:prstGeom prst="rect">
            <a:avLst/>
          </a:prstGeom>
          <a:noFill/>
          <a:ln w="9525">
            <a:noFill/>
            <a:miter lim="800000"/>
            <a:headEnd/>
            <a:tailEnd/>
          </a:ln>
          <a:effectLst/>
        </p:spPr>
        <p:txBody>
          <a:bodyPr anchor="ctr">
            <a:spAutoFit/>
          </a:bodyPr>
          <a:lstStyle/>
          <a:p>
            <a:r>
              <a:rPr lang="en-US" sz="2800" dirty="0">
                <a:latin typeface="Arial" pitchFamily="34" charset="0"/>
                <a:cs typeface="Arial" pitchFamily="34" charset="0"/>
              </a:rPr>
              <a:t>Protocol</a:t>
            </a:r>
          </a:p>
        </p:txBody>
      </p:sp>
      <p:sp>
        <p:nvSpPr>
          <p:cNvPr id="177170" name="AutoShape 18"/>
          <p:cNvSpPr>
            <a:spLocks noChangeArrowheads="1"/>
          </p:cNvSpPr>
          <p:nvPr/>
        </p:nvSpPr>
        <p:spPr bwMode="auto">
          <a:xfrm>
            <a:off x="3760788" y="3175000"/>
            <a:ext cx="1620837" cy="1358900"/>
          </a:xfrm>
          <a:prstGeom prst="rightArrow">
            <a:avLst>
              <a:gd name="adj1" fmla="val 50000"/>
              <a:gd name="adj2" fmla="val 29819"/>
            </a:avLst>
          </a:prstGeom>
          <a:solidFill>
            <a:schemeClr val="hlink"/>
          </a:solidFill>
          <a:ln w="38100">
            <a:solidFill>
              <a:schemeClr val="tx1"/>
            </a:solidFill>
            <a:miter lim="800000"/>
            <a:headEnd/>
            <a:tailEnd/>
          </a:ln>
          <a:effectLst/>
        </p:spPr>
        <p:txBody>
          <a:bodyPr wrap="none" anchor="ctr"/>
          <a:lstStyle/>
          <a:p>
            <a:endParaRPr lang="en-US" dirty="0">
              <a:solidFill>
                <a:schemeClr val="hlink"/>
              </a:solidFill>
            </a:endParaRPr>
          </a:p>
        </p:txBody>
      </p:sp>
      <p:sp>
        <p:nvSpPr>
          <p:cNvPr id="177171" name="Text Box 19"/>
          <p:cNvSpPr txBox="1">
            <a:spLocks noChangeArrowheads="1"/>
          </p:cNvSpPr>
          <p:nvPr/>
        </p:nvSpPr>
        <p:spPr bwMode="auto">
          <a:xfrm>
            <a:off x="4341813" y="3440113"/>
            <a:ext cx="460375" cy="762000"/>
          </a:xfrm>
          <a:prstGeom prst="rect">
            <a:avLst/>
          </a:prstGeom>
          <a:noFill/>
          <a:ln w="9525">
            <a:noFill/>
            <a:miter lim="800000"/>
            <a:headEnd/>
            <a:tailEnd/>
          </a:ln>
          <a:effectLst/>
        </p:spPr>
        <p:txBody>
          <a:bodyPr wrap="none" anchor="ctr">
            <a:spAutoFit/>
          </a:bodyPr>
          <a:lstStyle/>
          <a:p>
            <a:r>
              <a:rPr lang="en-US" b="1" dirty="0">
                <a:solidFill>
                  <a:schemeClr val="tx1"/>
                </a:solidFill>
                <a:latin typeface="Symbol" pitchFamily="18" charset="2"/>
              </a:rPr>
              <a:t>d</a:t>
            </a:r>
            <a:endParaRPr lang="en-US" dirty="0"/>
          </a:p>
        </p:txBody>
      </p:sp>
      <p:sp>
        <p:nvSpPr>
          <p:cNvPr id="24" name="Text Box 122"/>
          <p:cNvSpPr txBox="1">
            <a:spLocks noChangeArrowheads="1"/>
          </p:cNvSpPr>
          <p:nvPr/>
        </p:nvSpPr>
        <p:spPr bwMode="auto">
          <a:xfrm>
            <a:off x="506990" y="5179225"/>
            <a:ext cx="2544028"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Path from</a:t>
            </a:r>
          </a:p>
          <a:p>
            <a:r>
              <a:rPr lang="en-US" sz="2800" dirty="0" smtClean="0">
                <a:latin typeface="Arial" pitchFamily="34" charset="0"/>
                <a:cs typeface="Arial" pitchFamily="34" charset="0"/>
              </a:rPr>
              <a:t>“all-</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 to “all-</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a:t>
            </a:r>
            <a:endParaRPr lang="en-US" sz="2800" dirty="0" smtClean="0">
              <a:solidFill>
                <a:schemeClr val="tx1"/>
              </a:solidFill>
              <a:latin typeface="Arial" pitchFamily="34" charset="0"/>
              <a:cs typeface="Arial" pitchFamily="34" charset="0"/>
            </a:endParaRPr>
          </a:p>
        </p:txBody>
      </p:sp>
      <p:grpSp>
        <p:nvGrpSpPr>
          <p:cNvPr id="26" name="Group 25"/>
          <p:cNvGrpSpPr/>
          <p:nvPr/>
        </p:nvGrpSpPr>
        <p:grpSpPr>
          <a:xfrm>
            <a:off x="5367192" y="1483903"/>
            <a:ext cx="3577631" cy="1711973"/>
            <a:chOff x="5367192" y="1483903"/>
            <a:chExt cx="3577631" cy="1711973"/>
          </a:xfrm>
        </p:grpSpPr>
        <p:sp>
          <p:nvSpPr>
            <p:cNvPr id="25" name="Text Box 122"/>
            <p:cNvSpPr txBox="1">
              <a:spLocks noChangeArrowheads="1"/>
            </p:cNvSpPr>
            <p:nvPr/>
          </p:nvSpPr>
          <p:spPr bwMode="auto">
            <a:xfrm>
              <a:off x="5367192" y="1483903"/>
              <a:ext cx="3577631"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Image under </a:t>
              </a:r>
              <a:r>
                <a:rPr lang="en-US" sz="2800" dirty="0" smtClean="0">
                  <a:solidFill>
                    <a:schemeClr val="tx1"/>
                  </a:solidFill>
                  <a:latin typeface="Symbol" pitchFamily="18" charset="2"/>
                  <a:cs typeface="Arial" pitchFamily="34" charset="0"/>
                </a:rPr>
                <a:t>d</a:t>
              </a:r>
              <a:r>
                <a:rPr lang="en-US" sz="2800" dirty="0" smtClean="0">
                  <a:latin typeface="Arial" pitchFamily="34" charset="0"/>
                  <a:cs typeface="Arial" pitchFamily="34" charset="0"/>
                </a:rPr>
                <a:t> must start here ..</a:t>
              </a:r>
              <a:endParaRPr lang="en-US" sz="2800" dirty="0" smtClean="0">
                <a:solidFill>
                  <a:schemeClr val="tx1"/>
                </a:solidFill>
                <a:latin typeface="Arial" pitchFamily="34" charset="0"/>
                <a:cs typeface="Arial" pitchFamily="34" charset="0"/>
              </a:endParaRPr>
            </a:p>
          </p:txBody>
        </p:sp>
        <p:cxnSp>
          <p:nvCxnSpPr>
            <p:cNvPr id="27" name="Curved Connector 26"/>
            <p:cNvCxnSpPr>
              <a:stCxn id="25" idx="2"/>
            </p:cNvCxnSpPr>
            <p:nvPr/>
          </p:nvCxnSpPr>
          <p:spPr bwMode="auto">
            <a:xfrm rot="16200000" flipH="1">
              <a:off x="6915518" y="2678499"/>
              <a:ext cx="757866" cy="276887"/>
            </a:xfrm>
            <a:prstGeom prst="curvedConnector3">
              <a:avLst>
                <a:gd name="adj1" fmla="val 50000"/>
              </a:avLst>
            </a:prstGeom>
            <a:noFill/>
            <a:ln w="76200" cap="flat" cmpd="sng" algn="ctr">
              <a:solidFill>
                <a:srgbClr val="FF0000"/>
              </a:solidFill>
              <a:prstDash val="solid"/>
              <a:round/>
              <a:headEnd type="none" w="med" len="med"/>
              <a:tailEnd type="triangle" w="med" len="med"/>
            </a:ln>
            <a:effectLst/>
          </p:spPr>
        </p:cxnSp>
      </p:grpSp>
      <p:sp>
        <p:nvSpPr>
          <p:cNvPr id="31" name="Text Box 122"/>
          <p:cNvSpPr txBox="1">
            <a:spLocks noChangeArrowheads="1"/>
          </p:cNvSpPr>
          <p:nvPr/>
        </p:nvSpPr>
        <p:spPr bwMode="auto">
          <a:xfrm>
            <a:off x="4840582" y="5357277"/>
            <a:ext cx="254402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and end here</a:t>
            </a:r>
            <a:endParaRPr lang="en-US" sz="2800" dirty="0" smtClean="0">
              <a:solidFill>
                <a:schemeClr val="tx1"/>
              </a:solidFill>
              <a:latin typeface="Arial" pitchFamily="34" charset="0"/>
              <a:cs typeface="Arial" pitchFamily="34" charset="0"/>
            </a:endParaRPr>
          </a:p>
        </p:txBody>
      </p:sp>
      <p:cxnSp>
        <p:nvCxnSpPr>
          <p:cNvPr id="32" name="Curved Connector 31"/>
          <p:cNvCxnSpPr>
            <a:stCxn id="31" idx="0"/>
          </p:cNvCxnSpPr>
          <p:nvPr/>
        </p:nvCxnSpPr>
        <p:spPr bwMode="auto">
          <a:xfrm rot="5400000" flipH="1" flipV="1">
            <a:off x="6162824" y="4440291"/>
            <a:ext cx="866758" cy="967214"/>
          </a:xfrm>
          <a:prstGeom prst="curvedConnector2">
            <a:avLst/>
          </a:prstGeom>
          <a:noFill/>
          <a:ln w="76200" cap="flat" cmpd="sng" algn="ctr">
            <a:solidFill>
              <a:srgbClr val="FF0000"/>
            </a:solidFill>
            <a:prstDash val="solid"/>
            <a:round/>
            <a:headEnd type="none" w="med" len="med"/>
            <a:tailEnd type="triangle" w="med" len="med"/>
          </a:ln>
          <a:effectLst/>
        </p:spPr>
      </p:cxnSp>
      <p:sp>
        <p:nvSpPr>
          <p:cNvPr id="30" name="Freeform 29"/>
          <p:cNvSpPr/>
          <p:nvPr/>
        </p:nvSpPr>
        <p:spPr bwMode="auto">
          <a:xfrm>
            <a:off x="1032387" y="3229897"/>
            <a:ext cx="1533832" cy="914400"/>
          </a:xfrm>
          <a:custGeom>
            <a:avLst/>
            <a:gdLst>
              <a:gd name="connsiteX0" fmla="*/ 1533832 w 1533832"/>
              <a:gd name="connsiteY0" fmla="*/ 88490 h 914400"/>
              <a:gd name="connsiteX1" fmla="*/ 1312607 w 1533832"/>
              <a:gd name="connsiteY1" fmla="*/ 0 h 914400"/>
              <a:gd name="connsiteX2" fmla="*/ 943897 w 1533832"/>
              <a:gd name="connsiteY2" fmla="*/ 221226 h 914400"/>
              <a:gd name="connsiteX3" fmla="*/ 929148 w 1533832"/>
              <a:gd name="connsiteY3" fmla="*/ 663677 h 914400"/>
              <a:gd name="connsiteX4" fmla="*/ 162232 w 1533832"/>
              <a:gd name="connsiteY4" fmla="*/ 575187 h 914400"/>
              <a:gd name="connsiteX5" fmla="*/ 294968 w 1533832"/>
              <a:gd name="connsiteY5" fmla="*/ 796413 h 914400"/>
              <a:gd name="connsiteX6" fmla="*/ 29497 w 1533832"/>
              <a:gd name="connsiteY6" fmla="*/ 914400 h 914400"/>
              <a:gd name="connsiteX7" fmla="*/ 0 w 1533832"/>
              <a:gd name="connsiteY7" fmla="*/ 663677 h 914400"/>
              <a:gd name="connsiteX0" fmla="*/ 1533832 w 1533832"/>
              <a:gd name="connsiteY0" fmla="*/ 88490 h 914400"/>
              <a:gd name="connsiteX1" fmla="*/ 1312607 w 1533832"/>
              <a:gd name="connsiteY1" fmla="*/ 0 h 914400"/>
              <a:gd name="connsiteX2" fmla="*/ 943897 w 1533832"/>
              <a:gd name="connsiteY2" fmla="*/ 221226 h 914400"/>
              <a:gd name="connsiteX3" fmla="*/ 929148 w 1533832"/>
              <a:gd name="connsiteY3" fmla="*/ 589935 h 914400"/>
              <a:gd name="connsiteX4" fmla="*/ 162232 w 1533832"/>
              <a:gd name="connsiteY4" fmla="*/ 575187 h 914400"/>
              <a:gd name="connsiteX5" fmla="*/ 294968 w 1533832"/>
              <a:gd name="connsiteY5" fmla="*/ 796413 h 914400"/>
              <a:gd name="connsiteX6" fmla="*/ 29497 w 1533832"/>
              <a:gd name="connsiteY6" fmla="*/ 914400 h 914400"/>
              <a:gd name="connsiteX7" fmla="*/ 0 w 1533832"/>
              <a:gd name="connsiteY7" fmla="*/ 663677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832" h="914400">
                <a:moveTo>
                  <a:pt x="1533832" y="88490"/>
                </a:moveTo>
                <a:lnTo>
                  <a:pt x="1312607" y="0"/>
                </a:lnTo>
                <a:lnTo>
                  <a:pt x="943897" y="221226"/>
                </a:lnTo>
                <a:lnTo>
                  <a:pt x="929148" y="589935"/>
                </a:lnTo>
                <a:lnTo>
                  <a:pt x="162232" y="575187"/>
                </a:lnTo>
                <a:lnTo>
                  <a:pt x="294968" y="796413"/>
                </a:lnTo>
                <a:lnTo>
                  <a:pt x="29497" y="914400"/>
                </a:lnTo>
                <a:lnTo>
                  <a:pt x="0" y="663677"/>
                </a:lnTo>
              </a:path>
            </a:pathLst>
          </a:cu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33" name="Text Box 75"/>
          <p:cNvSpPr txBox="1">
            <a:spLocks noChangeArrowheads="1"/>
          </p:cNvSpPr>
          <p:nvPr/>
        </p:nvSpPr>
        <p:spPr bwMode="auto">
          <a:xfrm>
            <a:off x="631825" y="3748087"/>
            <a:ext cx="401638" cy="519113"/>
          </a:xfrm>
          <a:prstGeom prst="rect">
            <a:avLst/>
          </a:prstGeom>
          <a:noFill/>
          <a:ln w="9525">
            <a:noFill/>
            <a:miter lim="800000"/>
            <a:headEnd/>
            <a:tailEnd/>
          </a:ln>
          <a:effectLst/>
        </p:spPr>
        <p:txBody>
          <a:bodyPr anchor="ctr">
            <a:spAutoFit/>
          </a:bodyPr>
          <a:lstStyle/>
          <a:p>
            <a:r>
              <a:rPr lang="en-US" sz="2800" dirty="0" smtClean="0">
                <a:solidFill>
                  <a:schemeClr val="tx1"/>
                </a:solidFill>
                <a:latin typeface="Arial" pitchFamily="34" charset="0"/>
                <a:cs typeface="Arial" pitchFamily="34" charset="0"/>
              </a:rPr>
              <a:t>1</a:t>
            </a:r>
            <a:endParaRPr lang="en-US" sz="3600" dirty="0">
              <a:solidFill>
                <a:schemeClr val="tx1"/>
              </a:solidFill>
              <a:latin typeface="Arial" pitchFamily="34" charset="0"/>
              <a:cs typeface="Arial" pitchFamily="34" charset="0"/>
            </a:endParaRPr>
          </a:p>
        </p:txBody>
      </p:sp>
      <p:sp>
        <p:nvSpPr>
          <p:cNvPr id="34" name="Text Box 76"/>
          <p:cNvSpPr txBox="1">
            <a:spLocks noChangeArrowheads="1"/>
          </p:cNvSpPr>
          <p:nvPr/>
        </p:nvSpPr>
        <p:spPr bwMode="auto">
          <a:xfrm>
            <a:off x="2544916" y="2658295"/>
            <a:ext cx="401638" cy="519113"/>
          </a:xfrm>
          <a:prstGeom prst="rect">
            <a:avLst/>
          </a:prstGeom>
          <a:noFill/>
          <a:ln w="9525">
            <a:noFill/>
            <a:miter lim="800000"/>
            <a:headEnd/>
            <a:tailEnd/>
          </a:ln>
          <a:effectLst/>
        </p:spPr>
        <p:txBody>
          <a:bodyPr anchor="ctr">
            <a:spAutoFit/>
          </a:bodyPr>
          <a:lstStyle/>
          <a:p>
            <a:r>
              <a:rPr lang="en-US" sz="2800" dirty="0">
                <a:solidFill>
                  <a:schemeClr val="tx1"/>
                </a:solidFill>
                <a:latin typeface="Arial" pitchFamily="34" charset="0"/>
                <a:cs typeface="Arial" pitchFamily="34" charset="0"/>
              </a:rPr>
              <a:t>0</a:t>
            </a:r>
            <a:endParaRPr lang="en-US" sz="3600" dirty="0">
              <a:solidFill>
                <a:schemeClr val="tx1"/>
              </a:solidFill>
              <a:latin typeface="Arial" pitchFamily="34" charset="0"/>
              <a:cs typeface="Arial" pitchFamily="34" charset="0"/>
            </a:endParaRPr>
          </a:p>
        </p:txBody>
      </p:sp>
      <p:sp>
        <p:nvSpPr>
          <p:cNvPr id="35" name="Text Box 76"/>
          <p:cNvSpPr txBox="1">
            <a:spLocks noChangeArrowheads="1"/>
          </p:cNvSpPr>
          <p:nvPr/>
        </p:nvSpPr>
        <p:spPr bwMode="auto">
          <a:xfrm>
            <a:off x="7210323" y="3105662"/>
            <a:ext cx="401638" cy="519113"/>
          </a:xfrm>
          <a:prstGeom prst="rect">
            <a:avLst/>
          </a:prstGeom>
          <a:noFill/>
          <a:ln w="9525">
            <a:noFill/>
            <a:miter lim="800000"/>
            <a:headEnd/>
            <a:tailEnd/>
          </a:ln>
          <a:effectLst/>
        </p:spPr>
        <p:txBody>
          <a:bodyPr anchor="ctr">
            <a:spAutoFit/>
          </a:bodyPr>
          <a:lstStyle/>
          <a:p>
            <a:r>
              <a:rPr lang="en-US" sz="2800" dirty="0">
                <a:solidFill>
                  <a:schemeClr val="bg1"/>
                </a:solidFill>
                <a:latin typeface="Arial" pitchFamily="34" charset="0"/>
                <a:cs typeface="Arial" pitchFamily="34" charset="0"/>
              </a:rPr>
              <a:t>0</a:t>
            </a:r>
            <a:endParaRPr lang="en-US" sz="3600" dirty="0">
              <a:solidFill>
                <a:schemeClr val="bg1"/>
              </a:solidFill>
              <a:latin typeface="Arial" pitchFamily="34" charset="0"/>
              <a:cs typeface="Arial" pitchFamily="34" charset="0"/>
            </a:endParaRPr>
          </a:p>
        </p:txBody>
      </p:sp>
      <p:sp>
        <p:nvSpPr>
          <p:cNvPr id="36" name="Text Box 76"/>
          <p:cNvSpPr txBox="1">
            <a:spLocks noChangeArrowheads="1"/>
          </p:cNvSpPr>
          <p:nvPr/>
        </p:nvSpPr>
        <p:spPr bwMode="auto">
          <a:xfrm>
            <a:off x="7628195" y="3921739"/>
            <a:ext cx="401638" cy="519113"/>
          </a:xfrm>
          <a:prstGeom prst="rect">
            <a:avLst/>
          </a:prstGeom>
          <a:noFill/>
          <a:ln w="9525">
            <a:noFill/>
            <a:miter lim="800000"/>
            <a:headEnd/>
            <a:tailEnd/>
          </a:ln>
          <a:effectLst/>
        </p:spPr>
        <p:txBody>
          <a:bodyPr anchor="ctr">
            <a:spAutoFit/>
          </a:bodyPr>
          <a:lstStyle/>
          <a:p>
            <a:r>
              <a:rPr lang="en-US" sz="2800" dirty="0" smtClean="0">
                <a:solidFill>
                  <a:schemeClr val="bg1"/>
                </a:solidFill>
                <a:latin typeface="Arial" pitchFamily="34" charset="0"/>
                <a:cs typeface="Arial" pitchFamily="34" charset="0"/>
              </a:rPr>
              <a:t>1</a:t>
            </a:r>
            <a:endParaRPr lang="en-US" sz="3600" dirty="0">
              <a:solidFill>
                <a:schemeClr val="bg1"/>
              </a:solidFill>
              <a:latin typeface="Arial" pitchFamily="34" charset="0"/>
              <a:cs typeface="Arial" pitchFamily="34" charset="0"/>
            </a:endParaRPr>
          </a:p>
        </p:txBody>
      </p:sp>
      <p:sp>
        <p:nvSpPr>
          <p:cNvPr id="29"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157600886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 name="Straight Connector 62"/>
          <p:cNvCxnSpPr/>
          <p:nvPr/>
        </p:nvCxnSpPr>
        <p:spPr bwMode="auto">
          <a:xfrm flipH="1">
            <a:off x="2297104" y="2910351"/>
            <a:ext cx="630376" cy="378225"/>
          </a:xfrm>
          <a:prstGeom prst="line">
            <a:avLst/>
          </a:prstGeom>
          <a:noFill/>
          <a:ln w="57150" cap="flat" cmpd="sng" algn="ctr">
            <a:solidFill>
              <a:schemeClr val="bg1">
                <a:lumMod val="65000"/>
              </a:schemeClr>
            </a:solidFill>
            <a:prstDash val="solid"/>
            <a:round/>
            <a:headEnd type="none" w="med" len="med"/>
            <a:tailEnd type="triangle" w="med" len="med"/>
          </a:ln>
          <a:effectLst/>
        </p:spPr>
      </p:cxnSp>
      <p:cxnSp>
        <p:nvCxnSpPr>
          <p:cNvPr id="65" name="Straight Connector 64"/>
          <p:cNvCxnSpPr/>
          <p:nvPr/>
        </p:nvCxnSpPr>
        <p:spPr bwMode="auto">
          <a:xfrm flipH="1">
            <a:off x="2271888" y="3288576"/>
            <a:ext cx="25216" cy="630374"/>
          </a:xfrm>
          <a:prstGeom prst="line">
            <a:avLst/>
          </a:prstGeom>
          <a:noFill/>
          <a:ln w="57150" cap="flat" cmpd="sng" algn="ctr">
            <a:solidFill>
              <a:schemeClr val="bg1">
                <a:lumMod val="65000"/>
              </a:schemeClr>
            </a:solidFill>
            <a:prstDash val="solid"/>
            <a:round/>
            <a:headEnd type="none" w="med" len="med"/>
            <a:tailEnd type="triangle" w="med" len="med"/>
          </a:ln>
          <a:effectLst/>
        </p:spPr>
      </p:cxnSp>
      <p:cxnSp>
        <p:nvCxnSpPr>
          <p:cNvPr id="67" name="Straight Connector 66"/>
          <p:cNvCxnSpPr/>
          <p:nvPr/>
        </p:nvCxnSpPr>
        <p:spPr bwMode="auto">
          <a:xfrm>
            <a:off x="960709" y="3893735"/>
            <a:ext cx="226936" cy="378225"/>
          </a:xfrm>
          <a:prstGeom prst="line">
            <a:avLst/>
          </a:prstGeom>
          <a:noFill/>
          <a:ln w="57150" cap="flat" cmpd="sng" algn="ctr">
            <a:solidFill>
              <a:schemeClr val="bg1">
                <a:lumMod val="65000"/>
              </a:schemeClr>
            </a:solidFill>
            <a:prstDash val="solid"/>
            <a:round/>
            <a:headEnd type="none" w="med" len="med"/>
            <a:tailEnd type="triangle" w="med" len="med"/>
          </a:ln>
          <a:effectLst/>
        </p:spPr>
      </p:cxnSp>
      <p:cxnSp>
        <p:nvCxnSpPr>
          <p:cNvPr id="68" name="Straight Connector 67"/>
          <p:cNvCxnSpPr/>
          <p:nvPr/>
        </p:nvCxnSpPr>
        <p:spPr bwMode="auto">
          <a:xfrm flipH="1">
            <a:off x="733775" y="4271960"/>
            <a:ext cx="453870" cy="201720"/>
          </a:xfrm>
          <a:prstGeom prst="line">
            <a:avLst/>
          </a:prstGeom>
          <a:noFill/>
          <a:ln w="57150" cap="flat" cmpd="sng" algn="ctr">
            <a:solidFill>
              <a:schemeClr val="bg1">
                <a:lumMod val="65000"/>
              </a:schemeClr>
            </a:solidFill>
            <a:prstDash val="solid"/>
            <a:round/>
            <a:headEnd type="none" w="med" len="med"/>
            <a:tailEnd type="triangle" w="med" len="med"/>
          </a:ln>
          <a:effectLst/>
        </p:spPr>
      </p:cxnSp>
      <p:cxnSp>
        <p:nvCxnSpPr>
          <p:cNvPr id="69" name="Straight Connector 68"/>
          <p:cNvCxnSpPr/>
          <p:nvPr/>
        </p:nvCxnSpPr>
        <p:spPr bwMode="auto">
          <a:xfrm flipH="1" flipV="1">
            <a:off x="683345" y="4045025"/>
            <a:ext cx="50430" cy="428655"/>
          </a:xfrm>
          <a:prstGeom prst="line">
            <a:avLst/>
          </a:prstGeom>
          <a:noFill/>
          <a:ln w="57150" cap="flat" cmpd="sng" algn="ctr">
            <a:solidFill>
              <a:schemeClr val="bg1">
                <a:lumMod val="65000"/>
              </a:schemeClr>
            </a:solidFill>
            <a:prstDash val="solid"/>
            <a:round/>
            <a:headEnd type="none" w="med" len="med"/>
            <a:tailEnd type="triangle" w="med" len="med"/>
          </a:ln>
          <a:effectLst/>
        </p:spPr>
      </p:cxnSp>
      <p:cxnSp>
        <p:nvCxnSpPr>
          <p:cNvPr id="64" name="Straight Connector 63"/>
          <p:cNvCxnSpPr/>
          <p:nvPr/>
        </p:nvCxnSpPr>
        <p:spPr bwMode="auto">
          <a:xfrm flipH="1" flipV="1">
            <a:off x="2927480" y="2910351"/>
            <a:ext cx="378223" cy="151289"/>
          </a:xfrm>
          <a:prstGeom prst="line">
            <a:avLst/>
          </a:prstGeom>
          <a:noFill/>
          <a:ln w="57150" cap="flat" cmpd="sng" algn="ctr">
            <a:solidFill>
              <a:schemeClr val="bg1">
                <a:lumMod val="65000"/>
              </a:schemeClr>
            </a:solidFill>
            <a:prstDash val="solid"/>
            <a:round/>
            <a:headEnd type="none" w="med" len="med"/>
            <a:tailEnd type="triangle" w="med" len="med"/>
          </a:ln>
          <a:effectLst/>
        </p:spPr>
      </p:cxnSp>
      <p:cxnSp>
        <p:nvCxnSpPr>
          <p:cNvPr id="38" name="Straight Connector 37"/>
          <p:cNvCxnSpPr/>
          <p:nvPr/>
        </p:nvCxnSpPr>
        <p:spPr bwMode="auto">
          <a:xfrm flipH="1">
            <a:off x="2277436" y="2890683"/>
            <a:ext cx="630376" cy="378225"/>
          </a:xfrm>
          <a:prstGeom prst="line">
            <a:avLst/>
          </a:prstGeom>
          <a:noFill/>
          <a:ln w="76200" cap="flat" cmpd="sng" algn="ctr">
            <a:solidFill>
              <a:srgbClr val="FF0000"/>
            </a:solidFill>
            <a:prstDash val="solid"/>
            <a:round/>
            <a:headEnd type="none" w="med" len="med"/>
            <a:tailEnd type="triangle" w="med" len="med"/>
          </a:ln>
          <a:effectLst/>
        </p:spPr>
      </p:cxnSp>
      <p:cxnSp>
        <p:nvCxnSpPr>
          <p:cNvPr id="35" name="Straight Connector 34"/>
          <p:cNvCxnSpPr/>
          <p:nvPr/>
        </p:nvCxnSpPr>
        <p:spPr bwMode="auto">
          <a:xfrm flipH="1" flipV="1">
            <a:off x="2907812" y="2890683"/>
            <a:ext cx="378223" cy="151289"/>
          </a:xfrm>
          <a:prstGeom prst="line">
            <a:avLst/>
          </a:prstGeom>
          <a:noFill/>
          <a:ln w="76200" cap="flat" cmpd="sng" algn="ctr">
            <a:solidFill>
              <a:srgbClr val="FF0000"/>
            </a:solidFill>
            <a:prstDash val="solid"/>
            <a:round/>
            <a:headEnd type="none" w="med" len="med"/>
            <a:tailEnd type="triangle" w="med" len="med"/>
          </a:ln>
          <a:effectLst/>
        </p:spPr>
      </p:cxnSp>
      <p:cxnSp>
        <p:nvCxnSpPr>
          <p:cNvPr id="41" name="Straight Connector 40"/>
          <p:cNvCxnSpPr/>
          <p:nvPr/>
        </p:nvCxnSpPr>
        <p:spPr bwMode="auto">
          <a:xfrm flipH="1">
            <a:off x="2252220" y="3268908"/>
            <a:ext cx="25216" cy="630374"/>
          </a:xfrm>
          <a:prstGeom prst="line">
            <a:avLst/>
          </a:prstGeom>
          <a:noFill/>
          <a:ln w="76200" cap="flat" cmpd="sng" algn="ctr">
            <a:solidFill>
              <a:srgbClr val="FF0000"/>
            </a:solidFill>
            <a:prstDash val="solid"/>
            <a:round/>
            <a:headEnd type="none" w="med" len="med"/>
            <a:tailEnd type="triangle" w="med" len="med"/>
          </a:ln>
          <a:effectLst/>
        </p:spPr>
      </p:cxnSp>
      <p:cxnSp>
        <p:nvCxnSpPr>
          <p:cNvPr id="47" name="Straight Connector 46"/>
          <p:cNvCxnSpPr/>
          <p:nvPr/>
        </p:nvCxnSpPr>
        <p:spPr bwMode="auto">
          <a:xfrm>
            <a:off x="941041" y="3874067"/>
            <a:ext cx="226936" cy="378225"/>
          </a:xfrm>
          <a:prstGeom prst="line">
            <a:avLst/>
          </a:prstGeom>
          <a:noFill/>
          <a:ln w="76200" cap="flat" cmpd="sng" algn="ctr">
            <a:solidFill>
              <a:srgbClr val="FF0000"/>
            </a:solidFill>
            <a:prstDash val="solid"/>
            <a:round/>
            <a:headEnd type="none" w="med" len="med"/>
            <a:tailEnd type="triangle" w="med" len="med"/>
          </a:ln>
          <a:effectLst/>
        </p:spPr>
      </p:cxnSp>
      <p:cxnSp>
        <p:nvCxnSpPr>
          <p:cNvPr id="50" name="Straight Connector 49"/>
          <p:cNvCxnSpPr/>
          <p:nvPr/>
        </p:nvCxnSpPr>
        <p:spPr bwMode="auto">
          <a:xfrm flipH="1">
            <a:off x="714107" y="4252292"/>
            <a:ext cx="453870" cy="201720"/>
          </a:xfrm>
          <a:prstGeom prst="line">
            <a:avLst/>
          </a:prstGeom>
          <a:noFill/>
          <a:ln w="76200" cap="flat" cmpd="sng" algn="ctr">
            <a:solidFill>
              <a:srgbClr val="FF0000"/>
            </a:solidFill>
            <a:prstDash val="solid"/>
            <a:round/>
            <a:headEnd type="none" w="med" len="med"/>
            <a:tailEnd type="triangle" w="med" len="med"/>
          </a:ln>
          <a:effectLst/>
        </p:spPr>
      </p:cxnSp>
      <p:cxnSp>
        <p:nvCxnSpPr>
          <p:cNvPr id="53" name="Straight Connector 52"/>
          <p:cNvCxnSpPr/>
          <p:nvPr/>
        </p:nvCxnSpPr>
        <p:spPr bwMode="auto">
          <a:xfrm flipH="1" flipV="1">
            <a:off x="663677" y="4025357"/>
            <a:ext cx="50430" cy="428655"/>
          </a:xfrm>
          <a:prstGeom prst="line">
            <a:avLst/>
          </a:prstGeom>
          <a:noFill/>
          <a:ln w="76200" cap="flat" cmpd="sng" algn="ctr">
            <a:solidFill>
              <a:srgbClr val="FF0000"/>
            </a:solidFill>
            <a:prstDash val="solid"/>
            <a:round/>
            <a:headEnd type="none" w="med" len="med"/>
            <a:tailEnd type="triangle" w="med" len="med"/>
          </a:ln>
          <a:effectLst/>
        </p:spPr>
      </p:cxnSp>
      <p:cxnSp>
        <p:nvCxnSpPr>
          <p:cNvPr id="66" name="Straight Connector 65"/>
          <p:cNvCxnSpPr/>
          <p:nvPr/>
        </p:nvCxnSpPr>
        <p:spPr bwMode="auto">
          <a:xfrm flipH="1" flipV="1">
            <a:off x="960709" y="3893735"/>
            <a:ext cx="1311179" cy="25215"/>
          </a:xfrm>
          <a:prstGeom prst="line">
            <a:avLst/>
          </a:prstGeom>
          <a:noFill/>
          <a:ln w="57150" cap="flat" cmpd="sng" algn="ctr">
            <a:solidFill>
              <a:schemeClr val="bg1">
                <a:lumMod val="65000"/>
              </a:schemeClr>
            </a:solidFill>
            <a:prstDash val="solid"/>
            <a:round/>
            <a:headEnd type="none" w="med" len="med"/>
            <a:tailEnd type="triangle" w="med" len="med"/>
          </a:ln>
          <a:effectLst/>
        </p:spPr>
      </p:cxnSp>
      <p:cxnSp>
        <p:nvCxnSpPr>
          <p:cNvPr id="44" name="Straight Connector 43"/>
          <p:cNvCxnSpPr/>
          <p:nvPr/>
        </p:nvCxnSpPr>
        <p:spPr bwMode="auto">
          <a:xfrm flipH="1" flipV="1">
            <a:off x="941041" y="3874067"/>
            <a:ext cx="1311179" cy="25215"/>
          </a:xfrm>
          <a:prstGeom prst="line">
            <a:avLst/>
          </a:prstGeom>
          <a:noFill/>
          <a:ln w="76200" cap="flat" cmpd="sng" algn="ctr">
            <a:solidFill>
              <a:srgbClr val="FF0000"/>
            </a:solidFill>
            <a:prstDash val="solid"/>
            <a:round/>
            <a:headEnd type="none" w="med" len="med"/>
            <a:tailEnd type="triangle" w="med" len="med"/>
          </a:ln>
          <a:effectLst/>
        </p:spPr>
      </p:cxnSp>
      <p:sp>
        <p:nvSpPr>
          <p:cNvPr id="55" name="Oval 54"/>
          <p:cNvSpPr/>
          <p:nvPr/>
        </p:nvSpPr>
        <p:spPr bwMode="auto">
          <a:xfrm>
            <a:off x="3229897" y="2964426"/>
            <a:ext cx="191729" cy="191729"/>
          </a:xfrm>
          <a:prstGeom prst="ellipse">
            <a:avLst/>
          </a:prstGeom>
          <a:solidFill>
            <a:schemeClr val="bg1">
              <a:lumMod val="85000"/>
            </a:schemeClr>
          </a:solidFill>
          <a:ln w="9525" cap="flat" cmpd="sng" algn="ctr">
            <a:no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0" name="Date Placeholder 2"/>
          <p:cNvSpPr>
            <a:spLocks noGrp="1"/>
          </p:cNvSpPr>
          <p:nvPr>
            <p:ph type="dt" sz="half" idx="10"/>
          </p:nvPr>
        </p:nvSpPr>
        <p:spPr/>
        <p:txBody>
          <a:bodyPr/>
          <a:lstStyle/>
          <a:p>
            <a:fld id="{24D4B637-053D-4894-A30F-AED713180146}" type="datetime5">
              <a:rPr lang="en-US"/>
              <a:pPr/>
              <a:t>9-Feb-16</a:t>
            </a:fld>
            <a:endParaRPr lang="en-US" dirty="0"/>
          </a:p>
        </p:txBody>
      </p:sp>
      <p:sp>
        <p:nvSpPr>
          <p:cNvPr id="21" name="Slide Number Placeholder 4"/>
          <p:cNvSpPr>
            <a:spLocks noGrp="1"/>
          </p:cNvSpPr>
          <p:nvPr>
            <p:ph type="sldNum" sz="quarter" idx="12"/>
          </p:nvPr>
        </p:nvSpPr>
        <p:spPr/>
        <p:txBody>
          <a:bodyPr/>
          <a:lstStyle/>
          <a:p>
            <a:fld id="{5A75737D-7AD9-4327-BA38-F4FC777F842E}" type="slidenum">
              <a:rPr lang="en-US"/>
              <a:pPr/>
              <a:t>76</a:t>
            </a:fld>
            <a:endParaRPr lang="en-US" dirty="0"/>
          </a:p>
        </p:txBody>
      </p:sp>
      <p:sp>
        <p:nvSpPr>
          <p:cNvPr id="177154" name="Rectangle 2"/>
          <p:cNvSpPr>
            <a:spLocks noGrp="1" noChangeArrowheads="1"/>
          </p:cNvSpPr>
          <p:nvPr>
            <p:ph type="title"/>
          </p:nvPr>
        </p:nvSpPr>
        <p:spPr/>
        <p:txBody>
          <a:bodyPr/>
          <a:lstStyle/>
          <a:p>
            <a:r>
              <a:rPr lang="en-US" dirty="0"/>
              <a:t>Consensus Example</a:t>
            </a:r>
          </a:p>
        </p:txBody>
      </p:sp>
      <p:grpSp>
        <p:nvGrpSpPr>
          <p:cNvPr id="2" name="Group 4"/>
          <p:cNvGrpSpPr>
            <a:grpSpLocks/>
          </p:cNvGrpSpPr>
          <p:nvPr/>
        </p:nvGrpSpPr>
        <p:grpSpPr bwMode="auto">
          <a:xfrm>
            <a:off x="6143625" y="2454275"/>
            <a:ext cx="2830513" cy="2725738"/>
            <a:chOff x="3851" y="2577"/>
            <a:chExt cx="1783" cy="1717"/>
          </a:xfrm>
        </p:grpSpPr>
        <p:sp>
          <p:nvSpPr>
            <p:cNvPr id="177157" name="Freeform 5"/>
            <p:cNvSpPr>
              <a:spLocks/>
            </p:cNvSpPr>
            <p:nvPr/>
          </p:nvSpPr>
          <p:spPr bwMode="auto">
            <a:xfrm>
              <a:off x="4855" y="2577"/>
              <a:ext cx="777" cy="1381"/>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58" name="Freeform 6"/>
            <p:cNvSpPr>
              <a:spLocks/>
            </p:cNvSpPr>
            <p:nvPr/>
          </p:nvSpPr>
          <p:spPr bwMode="auto">
            <a:xfrm>
              <a:off x="3856" y="2582"/>
              <a:ext cx="1004" cy="1255"/>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59" name="Freeform 7"/>
            <p:cNvSpPr>
              <a:spLocks/>
            </p:cNvSpPr>
            <p:nvPr/>
          </p:nvSpPr>
          <p:spPr bwMode="auto">
            <a:xfrm>
              <a:off x="3851" y="2585"/>
              <a:ext cx="1778" cy="260"/>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0" name="Freeform 8"/>
            <p:cNvSpPr>
              <a:spLocks/>
            </p:cNvSpPr>
            <p:nvPr/>
          </p:nvSpPr>
          <p:spPr bwMode="auto">
            <a:xfrm>
              <a:off x="4373" y="3517"/>
              <a:ext cx="1010" cy="3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1" name="Freeform 9"/>
            <p:cNvSpPr>
              <a:spLocks/>
            </p:cNvSpPr>
            <p:nvPr/>
          </p:nvSpPr>
          <p:spPr bwMode="auto">
            <a:xfrm flipH="1" flipV="1">
              <a:off x="4167" y="2993"/>
              <a:ext cx="1009" cy="320"/>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2" name="Freeform 10"/>
            <p:cNvSpPr>
              <a:spLocks/>
            </p:cNvSpPr>
            <p:nvPr/>
          </p:nvSpPr>
          <p:spPr bwMode="auto">
            <a:xfrm>
              <a:off x="3856" y="2664"/>
              <a:ext cx="652" cy="1630"/>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3" name="Freeform 11"/>
            <p:cNvSpPr>
              <a:spLocks/>
            </p:cNvSpPr>
            <p:nvPr/>
          </p:nvSpPr>
          <p:spPr bwMode="auto">
            <a:xfrm>
              <a:off x="4493" y="2719"/>
              <a:ext cx="1141" cy="1567"/>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grpSp>
      <p:sp>
        <p:nvSpPr>
          <p:cNvPr id="177164" name="Text Box 12"/>
          <p:cNvSpPr txBox="1">
            <a:spLocks noChangeArrowheads="1"/>
          </p:cNvSpPr>
          <p:nvPr/>
        </p:nvSpPr>
        <p:spPr bwMode="auto">
          <a:xfrm>
            <a:off x="7528801" y="5147797"/>
            <a:ext cx="1263486" cy="523220"/>
          </a:xfrm>
          <a:prstGeom prst="rect">
            <a:avLst/>
          </a:prstGeom>
          <a:noFill/>
          <a:ln w="9525">
            <a:noFill/>
            <a:miter lim="800000"/>
            <a:headEnd/>
            <a:tailEnd/>
          </a:ln>
          <a:effectLst/>
        </p:spPr>
        <p:txBody>
          <a:bodyPr wrap="none" anchor="ctr">
            <a:spAutoFit/>
          </a:bodyPr>
          <a:lstStyle/>
          <a:p>
            <a:r>
              <a:rPr lang="en-US" sz="2800" dirty="0">
                <a:latin typeface="Arial" pitchFamily="34" charset="0"/>
                <a:cs typeface="Arial" pitchFamily="34" charset="0"/>
              </a:rPr>
              <a:t>Output</a:t>
            </a:r>
          </a:p>
        </p:txBody>
      </p:sp>
      <p:sp>
        <p:nvSpPr>
          <p:cNvPr id="177165" name="Text Box 13"/>
          <p:cNvSpPr txBox="1">
            <a:spLocks noChangeArrowheads="1"/>
          </p:cNvSpPr>
          <p:nvPr/>
        </p:nvSpPr>
        <p:spPr bwMode="auto">
          <a:xfrm>
            <a:off x="663677" y="2514498"/>
            <a:ext cx="1892300" cy="519113"/>
          </a:xfrm>
          <a:prstGeom prst="rect">
            <a:avLst/>
          </a:prstGeom>
          <a:noFill/>
          <a:ln w="9525">
            <a:noFill/>
            <a:miter lim="800000"/>
            <a:headEnd/>
            <a:tailEnd/>
          </a:ln>
          <a:effectLst/>
        </p:spPr>
        <p:txBody>
          <a:bodyPr anchor="ctr">
            <a:spAutoFit/>
          </a:bodyPr>
          <a:lstStyle/>
          <a:p>
            <a:r>
              <a:rPr lang="en-US" sz="2800" dirty="0" smtClean="0">
                <a:latin typeface="Arial" pitchFamily="34" charset="0"/>
                <a:cs typeface="Arial" pitchFamily="34" charset="0"/>
              </a:rPr>
              <a:t>path</a:t>
            </a:r>
            <a:endParaRPr lang="en-US" sz="2800" dirty="0">
              <a:latin typeface="Arial" pitchFamily="34" charset="0"/>
              <a:cs typeface="Arial" pitchFamily="34" charset="0"/>
            </a:endParaRPr>
          </a:p>
        </p:txBody>
      </p:sp>
      <p:sp>
        <p:nvSpPr>
          <p:cNvPr id="177170" name="AutoShape 18"/>
          <p:cNvSpPr>
            <a:spLocks noChangeArrowheads="1"/>
          </p:cNvSpPr>
          <p:nvPr/>
        </p:nvSpPr>
        <p:spPr bwMode="auto">
          <a:xfrm>
            <a:off x="3760788" y="3175000"/>
            <a:ext cx="1620837" cy="1358900"/>
          </a:xfrm>
          <a:prstGeom prst="rightArrow">
            <a:avLst>
              <a:gd name="adj1" fmla="val 50000"/>
              <a:gd name="adj2" fmla="val 29819"/>
            </a:avLst>
          </a:prstGeom>
          <a:solidFill>
            <a:schemeClr val="hlink"/>
          </a:solidFill>
          <a:ln w="38100">
            <a:solidFill>
              <a:schemeClr val="tx1"/>
            </a:solidFill>
            <a:miter lim="800000"/>
            <a:headEnd/>
            <a:tailEnd/>
          </a:ln>
          <a:effectLst/>
        </p:spPr>
        <p:txBody>
          <a:bodyPr wrap="none" anchor="ctr"/>
          <a:lstStyle/>
          <a:p>
            <a:endParaRPr lang="en-US" dirty="0">
              <a:solidFill>
                <a:schemeClr val="hlink"/>
              </a:solidFill>
            </a:endParaRPr>
          </a:p>
        </p:txBody>
      </p:sp>
      <p:sp>
        <p:nvSpPr>
          <p:cNvPr id="177171" name="Text Box 19"/>
          <p:cNvSpPr txBox="1">
            <a:spLocks noChangeArrowheads="1"/>
          </p:cNvSpPr>
          <p:nvPr/>
        </p:nvSpPr>
        <p:spPr bwMode="auto">
          <a:xfrm>
            <a:off x="4341813" y="3440113"/>
            <a:ext cx="460375" cy="762000"/>
          </a:xfrm>
          <a:prstGeom prst="rect">
            <a:avLst/>
          </a:prstGeom>
          <a:noFill/>
          <a:ln w="9525">
            <a:noFill/>
            <a:miter lim="800000"/>
            <a:headEnd/>
            <a:tailEnd/>
          </a:ln>
          <a:effectLst/>
        </p:spPr>
        <p:txBody>
          <a:bodyPr wrap="none" anchor="ctr">
            <a:spAutoFit/>
          </a:bodyPr>
          <a:lstStyle/>
          <a:p>
            <a:r>
              <a:rPr lang="en-US" b="1" dirty="0">
                <a:solidFill>
                  <a:schemeClr val="tx1"/>
                </a:solidFill>
                <a:latin typeface="Symbol" pitchFamily="18" charset="2"/>
              </a:rPr>
              <a:t>d</a:t>
            </a:r>
            <a:endParaRPr lang="en-US" dirty="0"/>
          </a:p>
        </p:txBody>
      </p:sp>
      <p:sp>
        <p:nvSpPr>
          <p:cNvPr id="26" name="Text Box 75"/>
          <p:cNvSpPr txBox="1">
            <a:spLocks noChangeArrowheads="1"/>
          </p:cNvSpPr>
          <p:nvPr/>
        </p:nvSpPr>
        <p:spPr bwMode="auto">
          <a:xfrm>
            <a:off x="218870" y="3748087"/>
            <a:ext cx="401638" cy="519113"/>
          </a:xfrm>
          <a:prstGeom prst="rect">
            <a:avLst/>
          </a:prstGeom>
          <a:noFill/>
          <a:ln w="9525">
            <a:noFill/>
            <a:miter lim="800000"/>
            <a:headEnd/>
            <a:tailEnd/>
          </a:ln>
          <a:effectLst/>
        </p:spPr>
        <p:txBody>
          <a:bodyPr anchor="ctr">
            <a:spAutoFit/>
          </a:bodyPr>
          <a:lstStyle/>
          <a:p>
            <a:r>
              <a:rPr lang="en-US" sz="2800" dirty="0" smtClean="0">
                <a:latin typeface="Arial" pitchFamily="34" charset="0"/>
                <a:cs typeface="Arial" pitchFamily="34" charset="0"/>
              </a:rPr>
              <a:t>1</a:t>
            </a:r>
            <a:endParaRPr lang="en-US" sz="3600" dirty="0">
              <a:latin typeface="Arial" pitchFamily="34" charset="0"/>
              <a:cs typeface="Arial" pitchFamily="34" charset="0"/>
            </a:endParaRPr>
          </a:p>
        </p:txBody>
      </p:sp>
      <p:sp>
        <p:nvSpPr>
          <p:cNvPr id="28" name="Text Box 76"/>
          <p:cNvSpPr txBox="1">
            <a:spLocks noChangeArrowheads="1"/>
          </p:cNvSpPr>
          <p:nvPr/>
        </p:nvSpPr>
        <p:spPr bwMode="auto">
          <a:xfrm>
            <a:off x="3252839" y="2496063"/>
            <a:ext cx="401638" cy="519113"/>
          </a:xfrm>
          <a:prstGeom prst="rect">
            <a:avLst/>
          </a:prstGeom>
          <a:noFill/>
          <a:ln w="9525">
            <a:noFill/>
            <a:miter lim="800000"/>
            <a:headEnd/>
            <a:tailEnd/>
          </a:ln>
          <a:effectLst/>
        </p:spPr>
        <p:txBody>
          <a:bodyPr anchor="ctr">
            <a:spAutoFit/>
          </a:bodyPr>
          <a:lstStyle/>
          <a:p>
            <a:r>
              <a:rPr lang="en-US" sz="2800" dirty="0">
                <a:solidFill>
                  <a:schemeClr val="accent1"/>
                </a:solidFill>
                <a:latin typeface="Arial" pitchFamily="34" charset="0"/>
                <a:cs typeface="Arial" pitchFamily="34" charset="0"/>
              </a:rPr>
              <a:t>0</a:t>
            </a:r>
            <a:endParaRPr lang="en-US" sz="3600" dirty="0">
              <a:solidFill>
                <a:schemeClr val="accent1"/>
              </a:solidFill>
              <a:latin typeface="Arial" pitchFamily="34" charset="0"/>
              <a:cs typeface="Arial" pitchFamily="34" charset="0"/>
            </a:endParaRPr>
          </a:p>
        </p:txBody>
      </p:sp>
      <p:sp>
        <p:nvSpPr>
          <p:cNvPr id="29" name="Text Box 76"/>
          <p:cNvSpPr txBox="1">
            <a:spLocks noChangeArrowheads="1"/>
          </p:cNvSpPr>
          <p:nvPr/>
        </p:nvSpPr>
        <p:spPr bwMode="auto">
          <a:xfrm>
            <a:off x="7210323" y="3105662"/>
            <a:ext cx="401638" cy="519113"/>
          </a:xfrm>
          <a:prstGeom prst="rect">
            <a:avLst/>
          </a:prstGeom>
          <a:noFill/>
          <a:ln w="9525">
            <a:noFill/>
            <a:miter lim="800000"/>
            <a:headEnd/>
            <a:tailEnd/>
          </a:ln>
          <a:effectLst/>
        </p:spPr>
        <p:txBody>
          <a:bodyPr anchor="ctr">
            <a:spAutoFit/>
          </a:bodyPr>
          <a:lstStyle/>
          <a:p>
            <a:r>
              <a:rPr lang="en-US" sz="2800" dirty="0">
                <a:solidFill>
                  <a:schemeClr val="bg1"/>
                </a:solidFill>
                <a:latin typeface="Arial" pitchFamily="34" charset="0"/>
                <a:cs typeface="Arial" pitchFamily="34" charset="0"/>
              </a:rPr>
              <a:t>0</a:t>
            </a:r>
            <a:endParaRPr lang="en-US" sz="3600" dirty="0">
              <a:solidFill>
                <a:schemeClr val="bg1"/>
              </a:solidFill>
              <a:latin typeface="Arial" pitchFamily="34" charset="0"/>
              <a:cs typeface="Arial" pitchFamily="34" charset="0"/>
            </a:endParaRPr>
          </a:p>
        </p:txBody>
      </p:sp>
      <p:sp>
        <p:nvSpPr>
          <p:cNvPr id="33" name="Text Box 76"/>
          <p:cNvSpPr txBox="1">
            <a:spLocks noChangeArrowheads="1"/>
          </p:cNvSpPr>
          <p:nvPr/>
        </p:nvSpPr>
        <p:spPr bwMode="auto">
          <a:xfrm>
            <a:off x="7628195" y="3921739"/>
            <a:ext cx="401638" cy="519113"/>
          </a:xfrm>
          <a:prstGeom prst="rect">
            <a:avLst/>
          </a:prstGeom>
          <a:noFill/>
          <a:ln w="9525">
            <a:noFill/>
            <a:miter lim="800000"/>
            <a:headEnd/>
            <a:tailEnd/>
          </a:ln>
          <a:effectLst/>
        </p:spPr>
        <p:txBody>
          <a:bodyPr anchor="ctr">
            <a:spAutoFit/>
          </a:bodyPr>
          <a:lstStyle/>
          <a:p>
            <a:r>
              <a:rPr lang="en-US" sz="2800" dirty="0" smtClean="0">
                <a:solidFill>
                  <a:schemeClr val="bg1"/>
                </a:solidFill>
                <a:latin typeface="Arial" pitchFamily="34" charset="0"/>
                <a:cs typeface="Arial" pitchFamily="34" charset="0"/>
              </a:rPr>
              <a:t>1</a:t>
            </a:r>
            <a:endParaRPr lang="en-US" sz="3600" dirty="0">
              <a:solidFill>
                <a:schemeClr val="bg1"/>
              </a:solidFill>
              <a:latin typeface="Arial" pitchFamily="34" charset="0"/>
              <a:cs typeface="Arial" pitchFamily="34" charset="0"/>
            </a:endParaRPr>
          </a:p>
        </p:txBody>
      </p:sp>
      <p:sp>
        <p:nvSpPr>
          <p:cNvPr id="70" name="Oval 69"/>
          <p:cNvSpPr/>
          <p:nvPr/>
        </p:nvSpPr>
        <p:spPr bwMode="auto">
          <a:xfrm>
            <a:off x="6597446" y="3102078"/>
            <a:ext cx="191729" cy="191729"/>
          </a:xfrm>
          <a:prstGeom prst="ellipse">
            <a:avLst/>
          </a:prstGeom>
          <a:solidFill>
            <a:srgbClr val="FF0000"/>
          </a:solidFill>
          <a:ln w="952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72" name="Oval 71"/>
          <p:cNvSpPr/>
          <p:nvPr/>
        </p:nvSpPr>
        <p:spPr bwMode="auto">
          <a:xfrm>
            <a:off x="6897330" y="4345859"/>
            <a:ext cx="191729" cy="191729"/>
          </a:xfrm>
          <a:prstGeom prst="ellipse">
            <a:avLst/>
          </a:prstGeom>
          <a:solidFill>
            <a:srgbClr val="FF0000"/>
          </a:solidFill>
          <a:ln w="952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73" name="Oval 72"/>
          <p:cNvSpPr/>
          <p:nvPr/>
        </p:nvSpPr>
        <p:spPr bwMode="auto">
          <a:xfrm>
            <a:off x="535858" y="3942736"/>
            <a:ext cx="191729" cy="191729"/>
          </a:xfrm>
          <a:prstGeom prst="ellipse">
            <a:avLst/>
          </a:prstGeom>
          <a:solidFill>
            <a:schemeClr val="bg1">
              <a:lumMod val="85000"/>
            </a:schemeClr>
          </a:solidFill>
          <a:ln w="9525" cap="flat" cmpd="sng" algn="ctr">
            <a:no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74" name="Oval 73"/>
          <p:cNvSpPr/>
          <p:nvPr/>
        </p:nvSpPr>
        <p:spPr bwMode="auto">
          <a:xfrm>
            <a:off x="516194" y="3937821"/>
            <a:ext cx="191729" cy="191729"/>
          </a:xfrm>
          <a:prstGeom prst="ellipse">
            <a:avLst/>
          </a:prstGeom>
          <a:solidFill>
            <a:srgbClr val="FF0000"/>
          </a:solidFill>
          <a:ln w="952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75" name="Oval 74"/>
          <p:cNvSpPr/>
          <p:nvPr/>
        </p:nvSpPr>
        <p:spPr bwMode="auto">
          <a:xfrm>
            <a:off x="3195485" y="2944762"/>
            <a:ext cx="191729" cy="191729"/>
          </a:xfrm>
          <a:prstGeom prst="ellipse">
            <a:avLst/>
          </a:prstGeom>
          <a:solidFill>
            <a:srgbClr val="FF0000"/>
          </a:solidFill>
          <a:ln w="952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79" name="Freeform 78"/>
          <p:cNvSpPr/>
          <p:nvPr/>
        </p:nvSpPr>
        <p:spPr bwMode="auto">
          <a:xfrm>
            <a:off x="3377381" y="2497394"/>
            <a:ext cx="3244645" cy="644012"/>
          </a:xfrm>
          <a:custGeom>
            <a:avLst/>
            <a:gdLst>
              <a:gd name="connsiteX0" fmla="*/ 0 w 3244645"/>
              <a:gd name="connsiteY0" fmla="*/ 471949 h 619432"/>
              <a:gd name="connsiteX1" fmla="*/ 1342103 w 3244645"/>
              <a:gd name="connsiteY1" fmla="*/ 0 h 619432"/>
              <a:gd name="connsiteX2" fmla="*/ 3244645 w 3244645"/>
              <a:gd name="connsiteY2" fmla="*/ 619432 h 619432"/>
              <a:gd name="connsiteX0" fmla="*/ 0 w 3244645"/>
              <a:gd name="connsiteY0" fmla="*/ 496529 h 644012"/>
              <a:gd name="connsiteX1" fmla="*/ 1342103 w 3244645"/>
              <a:gd name="connsiteY1" fmla="*/ 24580 h 644012"/>
              <a:gd name="connsiteX2" fmla="*/ 3244645 w 3244645"/>
              <a:gd name="connsiteY2" fmla="*/ 644012 h 644012"/>
            </a:gdLst>
            <a:ahLst/>
            <a:cxnLst>
              <a:cxn ang="0">
                <a:pos x="connsiteX0" y="connsiteY0"/>
              </a:cxn>
              <a:cxn ang="0">
                <a:pos x="connsiteX1" y="connsiteY1"/>
              </a:cxn>
              <a:cxn ang="0">
                <a:pos x="connsiteX2" y="connsiteY2"/>
              </a:cxn>
            </a:cxnLst>
            <a:rect l="l" t="t" r="r" b="b"/>
            <a:pathLst>
              <a:path w="3244645" h="644012">
                <a:moveTo>
                  <a:pt x="0" y="496529"/>
                </a:moveTo>
                <a:cubicBezTo>
                  <a:pt x="447368" y="339213"/>
                  <a:pt x="801329" y="0"/>
                  <a:pt x="1342103" y="24580"/>
                </a:cubicBezTo>
                <a:cubicBezTo>
                  <a:pt x="1882877" y="49160"/>
                  <a:pt x="2610464" y="437535"/>
                  <a:pt x="3244645" y="644012"/>
                </a:cubicBezTo>
              </a:path>
            </a:pathLst>
          </a:custGeom>
          <a:noFill/>
          <a:ln w="38100" cap="flat" cmpd="sng" algn="ctr">
            <a:solidFill>
              <a:srgbClr val="FF0000"/>
            </a:solidFill>
            <a:prstDash val="sysDot"/>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80" name="Freeform 79"/>
          <p:cNvSpPr/>
          <p:nvPr/>
        </p:nvSpPr>
        <p:spPr bwMode="auto">
          <a:xfrm flipV="1">
            <a:off x="624349" y="4109883"/>
            <a:ext cx="6341805" cy="1369143"/>
          </a:xfrm>
          <a:custGeom>
            <a:avLst/>
            <a:gdLst>
              <a:gd name="connsiteX0" fmla="*/ 0 w 3244645"/>
              <a:gd name="connsiteY0" fmla="*/ 471949 h 619432"/>
              <a:gd name="connsiteX1" fmla="*/ 1342103 w 3244645"/>
              <a:gd name="connsiteY1" fmla="*/ 0 h 619432"/>
              <a:gd name="connsiteX2" fmla="*/ 3244645 w 3244645"/>
              <a:gd name="connsiteY2" fmla="*/ 619432 h 619432"/>
              <a:gd name="connsiteX0" fmla="*/ 0 w 3244645"/>
              <a:gd name="connsiteY0" fmla="*/ 496529 h 644012"/>
              <a:gd name="connsiteX1" fmla="*/ 1342103 w 3244645"/>
              <a:gd name="connsiteY1" fmla="*/ 24580 h 644012"/>
              <a:gd name="connsiteX2" fmla="*/ 3244645 w 3244645"/>
              <a:gd name="connsiteY2" fmla="*/ 644012 h 644012"/>
              <a:gd name="connsiteX0" fmla="*/ 0 w 4218038"/>
              <a:gd name="connsiteY0" fmla="*/ 538316 h 936521"/>
              <a:gd name="connsiteX1" fmla="*/ 1342103 w 4218038"/>
              <a:gd name="connsiteY1" fmla="*/ 66367 h 936521"/>
              <a:gd name="connsiteX2" fmla="*/ 4218038 w 4218038"/>
              <a:gd name="connsiteY2" fmla="*/ 936521 h 936521"/>
              <a:gd name="connsiteX0" fmla="*/ 0 w 6341805"/>
              <a:gd name="connsiteY0" fmla="*/ 1369143 h 1369143"/>
              <a:gd name="connsiteX1" fmla="*/ 3465870 w 6341805"/>
              <a:gd name="connsiteY1" fmla="*/ 71284 h 1369143"/>
              <a:gd name="connsiteX2" fmla="*/ 6341805 w 6341805"/>
              <a:gd name="connsiteY2" fmla="*/ 941438 h 1369143"/>
            </a:gdLst>
            <a:ahLst/>
            <a:cxnLst>
              <a:cxn ang="0">
                <a:pos x="connsiteX0" y="connsiteY0"/>
              </a:cxn>
              <a:cxn ang="0">
                <a:pos x="connsiteX1" y="connsiteY1"/>
              </a:cxn>
              <a:cxn ang="0">
                <a:pos x="connsiteX2" y="connsiteY2"/>
              </a:cxn>
            </a:cxnLst>
            <a:rect l="l" t="t" r="r" b="b"/>
            <a:pathLst>
              <a:path w="6341805" h="1369143">
                <a:moveTo>
                  <a:pt x="0" y="1369143"/>
                </a:moveTo>
                <a:cubicBezTo>
                  <a:pt x="447368" y="1211827"/>
                  <a:pt x="2408903" y="142568"/>
                  <a:pt x="3465870" y="71284"/>
                </a:cubicBezTo>
                <a:cubicBezTo>
                  <a:pt x="4522838" y="0"/>
                  <a:pt x="5707624" y="734961"/>
                  <a:pt x="6341805" y="941438"/>
                </a:cubicBezTo>
              </a:path>
            </a:pathLst>
          </a:custGeom>
          <a:noFill/>
          <a:ln w="38100" cap="flat" cmpd="sng" algn="ctr">
            <a:solidFill>
              <a:srgbClr val="FF0000"/>
            </a:solidFill>
            <a:prstDash val="sysDot"/>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cxnSp>
        <p:nvCxnSpPr>
          <p:cNvPr id="81" name="Straight Connector 80"/>
          <p:cNvCxnSpPr>
            <a:endCxn id="29" idx="2"/>
          </p:cNvCxnSpPr>
          <p:nvPr/>
        </p:nvCxnSpPr>
        <p:spPr bwMode="auto">
          <a:xfrm>
            <a:off x="6747308" y="3264309"/>
            <a:ext cx="663834" cy="360466"/>
          </a:xfrm>
          <a:prstGeom prst="line">
            <a:avLst/>
          </a:prstGeom>
          <a:noFill/>
          <a:ln w="76200" cap="flat" cmpd="sng" algn="ctr">
            <a:solidFill>
              <a:srgbClr val="FF0000"/>
            </a:solidFill>
            <a:prstDash val="solid"/>
            <a:round/>
            <a:headEnd type="none" w="med" len="med"/>
            <a:tailEnd type="triangle" w="med" len="med"/>
          </a:ln>
          <a:effectLst/>
        </p:spPr>
      </p:cxnSp>
      <p:cxnSp>
        <p:nvCxnSpPr>
          <p:cNvPr id="83" name="Straight Connector 82"/>
          <p:cNvCxnSpPr/>
          <p:nvPr/>
        </p:nvCxnSpPr>
        <p:spPr bwMode="auto">
          <a:xfrm flipV="1">
            <a:off x="7315200" y="3122534"/>
            <a:ext cx="900284" cy="461324"/>
          </a:xfrm>
          <a:prstGeom prst="line">
            <a:avLst/>
          </a:prstGeom>
          <a:noFill/>
          <a:ln w="76200" cap="flat" cmpd="sng" algn="ctr">
            <a:solidFill>
              <a:srgbClr val="FF0000"/>
            </a:solidFill>
            <a:prstDash val="solid"/>
            <a:round/>
            <a:headEnd type="none" w="med" len="med"/>
            <a:tailEnd type="triangle" w="med" len="med"/>
          </a:ln>
          <a:effectLst/>
        </p:spPr>
      </p:cxnSp>
      <p:cxnSp>
        <p:nvCxnSpPr>
          <p:cNvPr id="85" name="Straight Connector 84"/>
          <p:cNvCxnSpPr/>
          <p:nvPr/>
        </p:nvCxnSpPr>
        <p:spPr bwMode="auto">
          <a:xfrm rot="10800000">
            <a:off x="6638838" y="3126818"/>
            <a:ext cx="1487525" cy="14589"/>
          </a:xfrm>
          <a:prstGeom prst="line">
            <a:avLst/>
          </a:prstGeom>
          <a:noFill/>
          <a:ln w="76200" cap="flat" cmpd="sng" algn="ctr">
            <a:solidFill>
              <a:srgbClr val="FF0000"/>
            </a:solidFill>
            <a:prstDash val="solid"/>
            <a:round/>
            <a:headEnd type="none" w="med" len="med"/>
            <a:tailEnd type="triangle" w="med" len="med"/>
          </a:ln>
          <a:effectLst/>
        </p:spPr>
      </p:cxnSp>
      <p:cxnSp>
        <p:nvCxnSpPr>
          <p:cNvPr id="87" name="Straight Connector 86"/>
          <p:cNvCxnSpPr>
            <a:stCxn id="70" idx="1"/>
          </p:cNvCxnSpPr>
          <p:nvPr/>
        </p:nvCxnSpPr>
        <p:spPr bwMode="auto">
          <a:xfrm rot="5400000" flipH="1" flipV="1">
            <a:off x="7433187" y="2318995"/>
            <a:ext cx="3498" cy="1618824"/>
          </a:xfrm>
          <a:prstGeom prst="line">
            <a:avLst/>
          </a:prstGeom>
          <a:noFill/>
          <a:ln w="76200" cap="flat" cmpd="sng" algn="ctr">
            <a:solidFill>
              <a:srgbClr val="FF0000"/>
            </a:solidFill>
            <a:prstDash val="solid"/>
            <a:round/>
            <a:headEnd type="none" w="med" len="med"/>
            <a:tailEnd type="triangle" w="med" len="med"/>
          </a:ln>
          <a:effectLst/>
        </p:spPr>
      </p:cxnSp>
      <p:sp>
        <p:nvSpPr>
          <p:cNvPr id="90" name="Text Box 13"/>
          <p:cNvSpPr txBox="1">
            <a:spLocks noChangeArrowheads="1"/>
          </p:cNvSpPr>
          <p:nvPr/>
        </p:nvSpPr>
        <p:spPr bwMode="auto">
          <a:xfrm>
            <a:off x="6511861" y="3517690"/>
            <a:ext cx="441146" cy="646331"/>
          </a:xfrm>
          <a:prstGeom prst="rect">
            <a:avLst/>
          </a:prstGeom>
          <a:noFill/>
          <a:ln w="9525">
            <a:noFill/>
            <a:miter lim="800000"/>
            <a:headEnd/>
            <a:tailEnd/>
          </a:ln>
          <a:effectLst/>
        </p:spPr>
        <p:txBody>
          <a:bodyPr wrap="none" anchor="ctr">
            <a:spAutoFit/>
          </a:bodyPr>
          <a:lstStyle/>
          <a:p>
            <a:r>
              <a:rPr lang="en-US" sz="3600" dirty="0" smtClean="0">
                <a:solidFill>
                  <a:srgbClr val="FF0000"/>
                </a:solidFill>
                <a:latin typeface="Arial" pitchFamily="34" charset="0"/>
                <a:cs typeface="Arial" pitchFamily="34" charset="0"/>
              </a:rPr>
              <a:t>?</a:t>
            </a:r>
            <a:endParaRPr lang="en-US" sz="3600" dirty="0">
              <a:solidFill>
                <a:srgbClr val="FF0000"/>
              </a:solidFill>
              <a:latin typeface="Arial" pitchFamily="34" charset="0"/>
              <a:cs typeface="Arial" pitchFamily="34" charset="0"/>
            </a:endParaRPr>
          </a:p>
        </p:txBody>
      </p:sp>
      <p:sp>
        <p:nvSpPr>
          <p:cNvPr id="48"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56228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linds(horizontal)">
                                      <p:cBhvr>
                                        <p:cTn id="7" dur="500"/>
                                        <p:tgtEl>
                                          <p:spTgt spid="79"/>
                                        </p:tgtEl>
                                      </p:cBhvr>
                                    </p:animEffect>
                                  </p:childTnLst>
                                </p:cTn>
                              </p:par>
                            </p:childTnLst>
                          </p:cTn>
                        </p:par>
                        <p:par>
                          <p:cTn id="8" fill="hold">
                            <p:stCondLst>
                              <p:cond delay="500"/>
                            </p:stCondLst>
                            <p:childTnLst>
                              <p:par>
                                <p:cTn id="9" presetID="3" presetClass="exit" presetSubtype="10" fill="hold" grpId="0" nodeType="afterEffect">
                                  <p:stCondLst>
                                    <p:cond delay="0"/>
                                  </p:stCondLst>
                                  <p:childTnLst>
                                    <p:animEffect transition="out" filter="blinds(horizontal)">
                                      <p:cBhvr>
                                        <p:cTn id="10" dur="500"/>
                                        <p:tgtEl>
                                          <p:spTgt spid="75"/>
                                        </p:tgtEl>
                                      </p:cBhvr>
                                    </p:animEffect>
                                    <p:set>
                                      <p:cBhvr>
                                        <p:cTn id="11" dur="1" fill="hold">
                                          <p:stCondLst>
                                            <p:cond delay="499"/>
                                          </p:stCondLst>
                                        </p:cTn>
                                        <p:tgtEl>
                                          <p:spTgt spid="75"/>
                                        </p:tgtEl>
                                        <p:attrNameLst>
                                          <p:attrName>style.visibility</p:attrName>
                                        </p:attrNameLst>
                                      </p:cBhvr>
                                      <p:to>
                                        <p:strVal val="hidden"/>
                                      </p:to>
                                    </p:se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blinds(horizontal)">
                                      <p:cBhvr>
                                        <p:cTn id="15" dur="500"/>
                                        <p:tgtEl>
                                          <p:spTgt spid="7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0"/>
                                        </p:tgtEl>
                                        <p:attrNameLst>
                                          <p:attrName>style.visibility</p:attrName>
                                        </p:attrNameLst>
                                      </p:cBhvr>
                                      <p:to>
                                        <p:strVal val="visible"/>
                                      </p:to>
                                    </p:set>
                                    <p:animEffect transition="in" filter="blinds(horizontal)">
                                      <p:cBhvr>
                                        <p:cTn id="20" dur="500"/>
                                        <p:tgtEl>
                                          <p:spTgt spid="80"/>
                                        </p:tgtEl>
                                      </p:cBhvr>
                                    </p:animEffect>
                                  </p:childTnLst>
                                </p:cTn>
                              </p:par>
                            </p:childTnLst>
                          </p:cTn>
                        </p:par>
                        <p:par>
                          <p:cTn id="21" fill="hold">
                            <p:stCondLst>
                              <p:cond delay="500"/>
                            </p:stCondLst>
                            <p:childTnLst>
                              <p:par>
                                <p:cTn id="22" presetID="3" presetClass="exit" presetSubtype="10" fill="hold" grpId="0" nodeType="afterEffect">
                                  <p:stCondLst>
                                    <p:cond delay="0"/>
                                  </p:stCondLst>
                                  <p:childTnLst>
                                    <p:animEffect transition="out" filter="blinds(horizontal)">
                                      <p:cBhvr>
                                        <p:cTn id="23" dur="500"/>
                                        <p:tgtEl>
                                          <p:spTgt spid="74"/>
                                        </p:tgtEl>
                                      </p:cBhvr>
                                    </p:animEffect>
                                    <p:set>
                                      <p:cBhvr>
                                        <p:cTn id="24" dur="1" fill="hold">
                                          <p:stCondLst>
                                            <p:cond delay="499"/>
                                          </p:stCondLst>
                                        </p:cTn>
                                        <p:tgtEl>
                                          <p:spTgt spid="74"/>
                                        </p:tgtEl>
                                        <p:attrNameLst>
                                          <p:attrName>style.visibility</p:attrName>
                                        </p:attrNameLst>
                                      </p:cBhvr>
                                      <p:to>
                                        <p:strVal val="hidden"/>
                                      </p:to>
                                    </p:set>
                                  </p:childTnLst>
                                </p:cTn>
                              </p:par>
                            </p:childTnLst>
                          </p:cTn>
                        </p:par>
                        <p:par>
                          <p:cTn id="25" fill="hold">
                            <p:stCondLst>
                              <p:cond delay="1000"/>
                            </p:stCondLst>
                            <p:childTnLst>
                              <p:par>
                                <p:cTn id="26" presetID="3" presetClass="entr" presetSubtype="10" fill="hold" grpId="0" nodeType="after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blinds(horizontal)">
                                      <p:cBhvr>
                                        <p:cTn id="28" dur="500"/>
                                        <p:tgtEl>
                                          <p:spTgt spid="72"/>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xit" presetSubtype="10" fill="hold" nodeType="clickEffect">
                                  <p:stCondLst>
                                    <p:cond delay="0"/>
                                  </p:stCondLst>
                                  <p:childTnLst>
                                    <p:animEffect transition="out" filter="blinds(horizontal)">
                                      <p:cBhvr>
                                        <p:cTn id="32" dur="500"/>
                                        <p:tgtEl>
                                          <p:spTgt spid="35"/>
                                        </p:tgtEl>
                                      </p:cBhvr>
                                    </p:animEffect>
                                    <p:set>
                                      <p:cBhvr>
                                        <p:cTn id="33" dur="1" fill="hold">
                                          <p:stCondLst>
                                            <p:cond delay="499"/>
                                          </p:stCondLst>
                                        </p:cTn>
                                        <p:tgtEl>
                                          <p:spTgt spid="35"/>
                                        </p:tgtEl>
                                        <p:attrNameLst>
                                          <p:attrName>style.visibility</p:attrName>
                                        </p:attrNameLst>
                                      </p:cBhvr>
                                      <p:to>
                                        <p:strVal val="hidden"/>
                                      </p:to>
                                    </p:set>
                                  </p:childTnLst>
                                </p:cTn>
                              </p:par>
                            </p:childTnLst>
                          </p:cTn>
                        </p:par>
                        <p:par>
                          <p:cTn id="34" fill="hold">
                            <p:stCondLst>
                              <p:cond delay="500"/>
                            </p:stCondLst>
                            <p:childTnLst>
                              <p:par>
                                <p:cTn id="35" presetID="3" presetClass="entr" presetSubtype="10"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blinds(horizontal)">
                                      <p:cBhvr>
                                        <p:cTn id="37" dur="500"/>
                                        <p:tgtEl>
                                          <p:spTgt spid="8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nodeType="clickEffect">
                                  <p:stCondLst>
                                    <p:cond delay="0"/>
                                  </p:stCondLst>
                                  <p:childTnLst>
                                    <p:animEffect transition="out" filter="blinds(horizontal)">
                                      <p:cBhvr>
                                        <p:cTn id="41" dur="500"/>
                                        <p:tgtEl>
                                          <p:spTgt spid="38"/>
                                        </p:tgtEl>
                                      </p:cBhvr>
                                    </p:animEffect>
                                    <p:set>
                                      <p:cBhvr>
                                        <p:cTn id="42" dur="1" fill="hold">
                                          <p:stCondLst>
                                            <p:cond delay="499"/>
                                          </p:stCondLst>
                                        </p:cTn>
                                        <p:tgtEl>
                                          <p:spTgt spid="38"/>
                                        </p:tgtEl>
                                        <p:attrNameLst>
                                          <p:attrName>style.visibility</p:attrName>
                                        </p:attrNameLst>
                                      </p:cBhvr>
                                      <p:to>
                                        <p:strVal val="hidden"/>
                                      </p:to>
                                    </p:set>
                                  </p:childTnLst>
                                </p:cTn>
                              </p:par>
                            </p:childTnLst>
                          </p:cTn>
                        </p:par>
                        <p:par>
                          <p:cTn id="43" fill="hold">
                            <p:stCondLst>
                              <p:cond delay="500"/>
                            </p:stCondLst>
                            <p:childTnLst>
                              <p:par>
                                <p:cTn id="44" presetID="3" presetClass="entr" presetSubtype="10" fill="hold" nodeType="after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blinds(horizontal)">
                                      <p:cBhvr>
                                        <p:cTn id="46" dur="500"/>
                                        <p:tgtEl>
                                          <p:spTgt spid="83"/>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xit" presetSubtype="10" fill="hold" nodeType="clickEffect">
                                  <p:stCondLst>
                                    <p:cond delay="0"/>
                                  </p:stCondLst>
                                  <p:childTnLst>
                                    <p:animEffect transition="out" filter="blinds(horizontal)">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childTnLst>
                          </p:cTn>
                        </p:par>
                        <p:par>
                          <p:cTn id="52" fill="hold">
                            <p:stCondLst>
                              <p:cond delay="500"/>
                            </p:stCondLst>
                            <p:childTnLst>
                              <p:par>
                                <p:cTn id="53" presetID="3" presetClass="entr" presetSubtype="10" fill="hold"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blinds(horizontal)">
                                      <p:cBhvr>
                                        <p:cTn id="55" dur="500"/>
                                        <p:tgtEl>
                                          <p:spTgt spid="85"/>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xit" presetSubtype="10" fill="hold" nodeType="click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par>
                                <p:cTn id="61" presetID="3" presetClass="exit" presetSubtype="10" fill="hold" nodeType="withEffect">
                                  <p:stCondLst>
                                    <p:cond delay="0"/>
                                  </p:stCondLst>
                                  <p:childTnLst>
                                    <p:animEffect transition="out" filter="blinds(horizontal)">
                                      <p:cBhvr>
                                        <p:cTn id="62" dur="500"/>
                                        <p:tgtEl>
                                          <p:spTgt spid="47"/>
                                        </p:tgtEl>
                                      </p:cBhvr>
                                    </p:animEffect>
                                    <p:set>
                                      <p:cBhvr>
                                        <p:cTn id="63" dur="1" fill="hold">
                                          <p:stCondLst>
                                            <p:cond delay="499"/>
                                          </p:stCondLst>
                                        </p:cTn>
                                        <p:tgtEl>
                                          <p:spTgt spid="47"/>
                                        </p:tgtEl>
                                        <p:attrNameLst>
                                          <p:attrName>style.visibility</p:attrName>
                                        </p:attrNameLst>
                                      </p:cBhvr>
                                      <p:to>
                                        <p:strVal val="hidden"/>
                                      </p:to>
                                    </p:set>
                                  </p:childTnLst>
                                </p:cTn>
                              </p:par>
                              <p:par>
                                <p:cTn id="64" presetID="3" presetClass="exit" presetSubtype="10" fill="hold" nodeType="withEffect">
                                  <p:stCondLst>
                                    <p:cond delay="0"/>
                                  </p:stCondLst>
                                  <p:childTnLst>
                                    <p:animEffect transition="out" filter="blinds(horizontal)">
                                      <p:cBhvr>
                                        <p:cTn id="65" dur="500"/>
                                        <p:tgtEl>
                                          <p:spTgt spid="50"/>
                                        </p:tgtEl>
                                      </p:cBhvr>
                                    </p:animEffect>
                                    <p:set>
                                      <p:cBhvr>
                                        <p:cTn id="66" dur="1" fill="hold">
                                          <p:stCondLst>
                                            <p:cond delay="499"/>
                                          </p:stCondLst>
                                        </p:cTn>
                                        <p:tgtEl>
                                          <p:spTgt spid="50"/>
                                        </p:tgtEl>
                                        <p:attrNameLst>
                                          <p:attrName>style.visibility</p:attrName>
                                        </p:attrNameLst>
                                      </p:cBhvr>
                                      <p:to>
                                        <p:strVal val="hidden"/>
                                      </p:to>
                                    </p:set>
                                  </p:childTnLst>
                                </p:cTn>
                              </p:par>
                              <p:par>
                                <p:cTn id="67" presetID="3" presetClass="exit" presetSubtype="10" fill="hold" nodeType="withEffect">
                                  <p:stCondLst>
                                    <p:cond delay="0"/>
                                  </p:stCondLst>
                                  <p:childTnLst>
                                    <p:animEffect transition="out" filter="blinds(horizontal)">
                                      <p:cBhvr>
                                        <p:cTn id="68" dur="500"/>
                                        <p:tgtEl>
                                          <p:spTgt spid="53"/>
                                        </p:tgtEl>
                                      </p:cBhvr>
                                    </p:animEffect>
                                    <p:set>
                                      <p:cBhvr>
                                        <p:cTn id="69" dur="1" fill="hold">
                                          <p:stCondLst>
                                            <p:cond delay="499"/>
                                          </p:stCondLst>
                                        </p:cTn>
                                        <p:tgtEl>
                                          <p:spTgt spid="53"/>
                                        </p:tgtEl>
                                        <p:attrNameLst>
                                          <p:attrName>style.visibility</p:attrName>
                                        </p:attrNameLst>
                                      </p:cBhvr>
                                      <p:to>
                                        <p:strVal val="hidden"/>
                                      </p:to>
                                    </p:set>
                                  </p:childTnLst>
                                </p:cTn>
                              </p:par>
                            </p:childTnLst>
                          </p:cTn>
                        </p:par>
                        <p:par>
                          <p:cTn id="70" fill="hold">
                            <p:stCondLst>
                              <p:cond delay="500"/>
                            </p:stCondLst>
                            <p:childTnLst>
                              <p:par>
                                <p:cTn id="71" presetID="3" presetClass="entr" presetSubtype="10" fill="hold"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blinds(horizontal)">
                                      <p:cBhvr>
                                        <p:cTn id="73" dur="500"/>
                                        <p:tgtEl>
                                          <p:spTgt spid="87"/>
                                        </p:tgtEl>
                                      </p:cBhvr>
                                    </p:animEffect>
                                  </p:childTnLst>
                                </p:cTn>
                              </p:par>
                            </p:childTnLst>
                          </p:cTn>
                        </p:par>
                        <p:par>
                          <p:cTn id="74" fill="hold">
                            <p:stCondLst>
                              <p:cond delay="1000"/>
                            </p:stCondLst>
                            <p:childTnLst>
                              <p:par>
                                <p:cTn id="75" presetID="3" presetClass="entr" presetSubtype="10" fill="hold" grpId="0" nodeType="afterEffect">
                                  <p:stCondLst>
                                    <p:cond delay="0"/>
                                  </p:stCondLst>
                                  <p:childTnLst>
                                    <p:set>
                                      <p:cBhvr>
                                        <p:cTn id="76" dur="1" fill="hold">
                                          <p:stCondLst>
                                            <p:cond delay="0"/>
                                          </p:stCondLst>
                                        </p:cTn>
                                        <p:tgtEl>
                                          <p:spTgt spid="90"/>
                                        </p:tgtEl>
                                        <p:attrNameLst>
                                          <p:attrName>style.visibility</p:attrName>
                                        </p:attrNameLst>
                                      </p:cBhvr>
                                      <p:to>
                                        <p:strVal val="visible"/>
                                      </p:to>
                                    </p:set>
                                    <p:animEffect transition="in" filter="blinds(horizontal)">
                                      <p:cBhvr>
                                        <p:cTn id="77"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74" grpId="0" animBg="1"/>
      <p:bldP spid="75" grpId="0" animBg="1"/>
      <p:bldP spid="79" grpId="0" animBg="1"/>
      <p:bldP spid="80" grpId="0" animBg="1"/>
      <p:bldP spid="90"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Date Placeholder 2"/>
          <p:cNvSpPr>
            <a:spLocks noGrp="1"/>
          </p:cNvSpPr>
          <p:nvPr>
            <p:ph type="dt" sz="half" idx="10"/>
          </p:nvPr>
        </p:nvSpPr>
        <p:spPr/>
        <p:txBody>
          <a:bodyPr/>
          <a:lstStyle/>
          <a:p>
            <a:fld id="{24D4B637-053D-4894-A30F-AED713180146}" type="datetime5">
              <a:rPr lang="en-US"/>
              <a:pPr/>
              <a:t>9-Feb-16</a:t>
            </a:fld>
            <a:endParaRPr lang="en-US" dirty="0"/>
          </a:p>
        </p:txBody>
      </p:sp>
      <p:sp>
        <p:nvSpPr>
          <p:cNvPr id="21" name="Slide Number Placeholder 4"/>
          <p:cNvSpPr>
            <a:spLocks noGrp="1"/>
          </p:cNvSpPr>
          <p:nvPr>
            <p:ph type="sldNum" sz="quarter" idx="12"/>
          </p:nvPr>
        </p:nvSpPr>
        <p:spPr/>
        <p:txBody>
          <a:bodyPr/>
          <a:lstStyle/>
          <a:p>
            <a:fld id="{5A75737D-7AD9-4327-BA38-F4FC777F842E}" type="slidenum">
              <a:rPr lang="en-US"/>
              <a:pPr/>
              <a:t>77</a:t>
            </a:fld>
            <a:endParaRPr lang="en-US" dirty="0"/>
          </a:p>
        </p:txBody>
      </p:sp>
      <p:sp>
        <p:nvSpPr>
          <p:cNvPr id="177154" name="Rectangle 2"/>
          <p:cNvSpPr>
            <a:spLocks noGrp="1" noChangeArrowheads="1"/>
          </p:cNvSpPr>
          <p:nvPr>
            <p:ph type="title"/>
          </p:nvPr>
        </p:nvSpPr>
        <p:spPr/>
        <p:txBody>
          <a:bodyPr/>
          <a:lstStyle/>
          <a:p>
            <a:r>
              <a:rPr lang="en-US" dirty="0"/>
              <a:t>Consensus Example</a:t>
            </a:r>
          </a:p>
        </p:txBody>
      </p:sp>
      <p:pic>
        <p:nvPicPr>
          <p:cNvPr id="177155" name="Picture 3"/>
          <p:cNvPicPr>
            <a:picLocks noChangeAspect="1" noChangeArrowheads="1"/>
          </p:cNvPicPr>
          <p:nvPr/>
        </p:nvPicPr>
        <p:blipFill>
          <a:blip r:embed="rId3" cstate="print"/>
          <a:srcRect/>
          <a:stretch>
            <a:fillRect/>
          </a:stretch>
        </p:blipFill>
        <p:spPr bwMode="auto">
          <a:xfrm>
            <a:off x="423863" y="2359025"/>
            <a:ext cx="2906712" cy="2717800"/>
          </a:xfrm>
          <a:prstGeom prst="rect">
            <a:avLst/>
          </a:prstGeom>
          <a:noFill/>
          <a:ln w="9525">
            <a:noFill/>
            <a:miter lim="800000"/>
            <a:headEnd/>
            <a:tailEnd/>
          </a:ln>
          <a:effectLst/>
        </p:spPr>
      </p:pic>
      <p:grpSp>
        <p:nvGrpSpPr>
          <p:cNvPr id="2" name="Group 4"/>
          <p:cNvGrpSpPr>
            <a:grpSpLocks/>
          </p:cNvGrpSpPr>
          <p:nvPr/>
        </p:nvGrpSpPr>
        <p:grpSpPr bwMode="auto">
          <a:xfrm>
            <a:off x="6143625" y="2454275"/>
            <a:ext cx="2830513" cy="2725738"/>
            <a:chOff x="3851" y="2577"/>
            <a:chExt cx="1783" cy="1717"/>
          </a:xfrm>
        </p:grpSpPr>
        <p:sp>
          <p:nvSpPr>
            <p:cNvPr id="177157" name="Freeform 5"/>
            <p:cNvSpPr>
              <a:spLocks/>
            </p:cNvSpPr>
            <p:nvPr/>
          </p:nvSpPr>
          <p:spPr bwMode="auto">
            <a:xfrm>
              <a:off x="4855" y="2577"/>
              <a:ext cx="777" cy="1381"/>
            </a:xfrm>
            <a:custGeom>
              <a:avLst/>
              <a:gdLst/>
              <a:ahLst/>
              <a:cxnLst>
                <a:cxn ang="0">
                  <a:pos x="7" y="1359"/>
                </a:cxn>
                <a:cxn ang="0">
                  <a:pos x="980" y="1814"/>
                </a:cxn>
                <a:cxn ang="0">
                  <a:pos x="1035" y="180"/>
                </a:cxn>
                <a:cxn ang="0">
                  <a:pos x="0" y="0"/>
                </a:cxn>
                <a:cxn ang="0">
                  <a:pos x="7" y="1359"/>
                </a:cxn>
              </a:cxnLst>
              <a:rect l="0" t="0" r="r" b="b"/>
              <a:pathLst>
                <a:path w="1035" h="1814">
                  <a:moveTo>
                    <a:pt x="7" y="1359"/>
                  </a:moveTo>
                  <a:lnTo>
                    <a:pt x="980" y="1814"/>
                  </a:lnTo>
                  <a:lnTo>
                    <a:pt x="1035" y="180"/>
                  </a:lnTo>
                  <a:lnTo>
                    <a:pt x="0" y="0"/>
                  </a:lnTo>
                  <a:lnTo>
                    <a:pt x="7" y="1359"/>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58" name="Freeform 6"/>
            <p:cNvSpPr>
              <a:spLocks/>
            </p:cNvSpPr>
            <p:nvPr/>
          </p:nvSpPr>
          <p:spPr bwMode="auto">
            <a:xfrm>
              <a:off x="3856" y="2582"/>
              <a:ext cx="1004" cy="1255"/>
            </a:xfrm>
            <a:custGeom>
              <a:avLst/>
              <a:gdLst/>
              <a:ahLst/>
              <a:cxnLst>
                <a:cxn ang="0">
                  <a:pos x="83" y="1648"/>
                </a:cxn>
                <a:cxn ang="0">
                  <a:pos x="1338" y="1352"/>
                </a:cxn>
                <a:cxn ang="0">
                  <a:pos x="1331" y="0"/>
                </a:cxn>
                <a:cxn ang="0">
                  <a:pos x="0" y="107"/>
                </a:cxn>
                <a:cxn ang="0">
                  <a:pos x="83" y="1648"/>
                </a:cxn>
              </a:cxnLst>
              <a:rect l="0" t="0" r="r" b="b"/>
              <a:pathLst>
                <a:path w="1338" h="1648">
                  <a:moveTo>
                    <a:pt x="83" y="1648"/>
                  </a:moveTo>
                  <a:lnTo>
                    <a:pt x="1338" y="1352"/>
                  </a:lnTo>
                  <a:lnTo>
                    <a:pt x="1331" y="0"/>
                  </a:lnTo>
                  <a:lnTo>
                    <a:pt x="0" y="107"/>
                  </a:lnTo>
                  <a:lnTo>
                    <a:pt x="83" y="1648"/>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59" name="Freeform 7"/>
            <p:cNvSpPr>
              <a:spLocks/>
            </p:cNvSpPr>
            <p:nvPr/>
          </p:nvSpPr>
          <p:spPr bwMode="auto">
            <a:xfrm>
              <a:off x="3851" y="2585"/>
              <a:ext cx="1778" cy="260"/>
            </a:xfrm>
            <a:custGeom>
              <a:avLst/>
              <a:gdLst/>
              <a:ahLst/>
              <a:cxnLst>
                <a:cxn ang="0">
                  <a:pos x="0" y="104"/>
                </a:cxn>
                <a:cxn ang="0">
                  <a:pos x="869" y="342"/>
                </a:cxn>
                <a:cxn ang="0">
                  <a:pos x="2369" y="186"/>
                </a:cxn>
                <a:cxn ang="0">
                  <a:pos x="1345" y="0"/>
                </a:cxn>
                <a:cxn ang="0">
                  <a:pos x="0" y="104"/>
                </a:cxn>
              </a:cxnLst>
              <a:rect l="0" t="0" r="r" b="b"/>
              <a:pathLst>
                <a:path w="2369" h="342">
                  <a:moveTo>
                    <a:pt x="0" y="104"/>
                  </a:moveTo>
                  <a:lnTo>
                    <a:pt x="869" y="342"/>
                  </a:lnTo>
                  <a:lnTo>
                    <a:pt x="2369" y="186"/>
                  </a:lnTo>
                  <a:lnTo>
                    <a:pt x="1345" y="0"/>
                  </a:lnTo>
                  <a:lnTo>
                    <a:pt x="0" y="104"/>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0" name="Freeform 8"/>
            <p:cNvSpPr>
              <a:spLocks/>
            </p:cNvSpPr>
            <p:nvPr/>
          </p:nvSpPr>
          <p:spPr bwMode="auto">
            <a:xfrm>
              <a:off x="4373" y="3517"/>
              <a:ext cx="1010" cy="319"/>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1" name="Freeform 9"/>
            <p:cNvSpPr>
              <a:spLocks/>
            </p:cNvSpPr>
            <p:nvPr/>
          </p:nvSpPr>
          <p:spPr bwMode="auto">
            <a:xfrm flipH="1" flipV="1">
              <a:off x="4167" y="2993"/>
              <a:ext cx="1009" cy="320"/>
            </a:xfrm>
            <a:custGeom>
              <a:avLst/>
              <a:gdLst/>
              <a:ahLst/>
              <a:cxnLst>
                <a:cxn ang="0">
                  <a:pos x="714" y="0"/>
                </a:cxn>
                <a:cxn ang="0">
                  <a:pos x="1345" y="352"/>
                </a:cxn>
                <a:cxn ang="0">
                  <a:pos x="0" y="419"/>
                </a:cxn>
                <a:cxn ang="0">
                  <a:pos x="714" y="0"/>
                </a:cxn>
              </a:cxnLst>
              <a:rect l="0" t="0" r="r" b="b"/>
              <a:pathLst>
                <a:path w="1345" h="419">
                  <a:moveTo>
                    <a:pt x="714" y="0"/>
                  </a:moveTo>
                  <a:lnTo>
                    <a:pt x="1345" y="352"/>
                  </a:lnTo>
                  <a:lnTo>
                    <a:pt x="0" y="419"/>
                  </a:lnTo>
                  <a:lnTo>
                    <a:pt x="714" y="0"/>
                  </a:lnTo>
                  <a:close/>
                </a:path>
              </a:pathLst>
            </a:custGeom>
            <a:solidFill>
              <a:schemeClr val="folHlink"/>
            </a:solid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2" name="Freeform 10"/>
            <p:cNvSpPr>
              <a:spLocks/>
            </p:cNvSpPr>
            <p:nvPr/>
          </p:nvSpPr>
          <p:spPr bwMode="auto">
            <a:xfrm>
              <a:off x="3856" y="2664"/>
              <a:ext cx="652" cy="1630"/>
            </a:xfrm>
            <a:custGeom>
              <a:avLst/>
              <a:gdLst/>
              <a:ahLst/>
              <a:cxnLst>
                <a:cxn ang="0">
                  <a:pos x="869" y="2141"/>
                </a:cxn>
                <a:cxn ang="0">
                  <a:pos x="849" y="231"/>
                </a:cxn>
                <a:cxn ang="0">
                  <a:pos x="0" y="0"/>
                </a:cxn>
                <a:cxn ang="0">
                  <a:pos x="73" y="1541"/>
                </a:cxn>
                <a:cxn ang="0">
                  <a:pos x="869" y="2141"/>
                </a:cxn>
              </a:cxnLst>
              <a:rect l="0" t="0" r="r" b="b"/>
              <a:pathLst>
                <a:path w="869" h="2141">
                  <a:moveTo>
                    <a:pt x="869" y="2141"/>
                  </a:moveTo>
                  <a:lnTo>
                    <a:pt x="849" y="231"/>
                  </a:lnTo>
                  <a:lnTo>
                    <a:pt x="0" y="0"/>
                  </a:lnTo>
                  <a:lnTo>
                    <a:pt x="73" y="1541"/>
                  </a:lnTo>
                  <a:lnTo>
                    <a:pt x="869" y="2141"/>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sp>
          <p:nvSpPr>
            <p:cNvPr id="177163" name="Freeform 11"/>
            <p:cNvSpPr>
              <a:spLocks/>
            </p:cNvSpPr>
            <p:nvPr/>
          </p:nvSpPr>
          <p:spPr bwMode="auto">
            <a:xfrm>
              <a:off x="4493" y="2719"/>
              <a:ext cx="1141" cy="1567"/>
            </a:xfrm>
            <a:custGeom>
              <a:avLst/>
              <a:gdLst/>
              <a:ahLst/>
              <a:cxnLst>
                <a:cxn ang="0">
                  <a:pos x="0" y="166"/>
                </a:cxn>
                <a:cxn ang="0">
                  <a:pos x="11" y="2058"/>
                </a:cxn>
                <a:cxn ang="0">
                  <a:pos x="1456" y="1614"/>
                </a:cxn>
                <a:cxn ang="0">
                  <a:pos x="1521" y="0"/>
                </a:cxn>
                <a:cxn ang="0">
                  <a:pos x="0" y="166"/>
                </a:cxn>
              </a:cxnLst>
              <a:rect l="0" t="0" r="r" b="b"/>
              <a:pathLst>
                <a:path w="1521" h="2058">
                  <a:moveTo>
                    <a:pt x="0" y="166"/>
                  </a:moveTo>
                  <a:lnTo>
                    <a:pt x="11" y="2058"/>
                  </a:lnTo>
                  <a:lnTo>
                    <a:pt x="1456" y="1614"/>
                  </a:lnTo>
                  <a:lnTo>
                    <a:pt x="1521" y="0"/>
                  </a:lnTo>
                  <a:lnTo>
                    <a:pt x="0" y="166"/>
                  </a:lnTo>
                  <a:close/>
                </a:path>
              </a:pathLst>
            </a:custGeom>
            <a:noFill/>
            <a:ln w="9525" cap="flat" cmpd="sng">
              <a:solidFill>
                <a:schemeClr val="tx1"/>
              </a:solidFill>
              <a:prstDash val="solid"/>
              <a:round/>
              <a:headEnd type="none" w="med" len="med"/>
              <a:tailEnd type="none" w="med" len="med"/>
            </a:ln>
            <a:effectLst/>
          </p:spPr>
          <p:txBody>
            <a:bodyPr wrap="none" anchor="ctr"/>
            <a:lstStyle/>
            <a:p>
              <a:endParaRPr lang="en-US" dirty="0"/>
            </a:p>
          </p:txBody>
        </p:sp>
      </p:grpSp>
      <p:sp>
        <p:nvSpPr>
          <p:cNvPr id="177164" name="Text Box 12"/>
          <p:cNvSpPr txBox="1">
            <a:spLocks noChangeArrowheads="1"/>
          </p:cNvSpPr>
          <p:nvPr/>
        </p:nvSpPr>
        <p:spPr bwMode="auto">
          <a:xfrm>
            <a:off x="7528801" y="5147797"/>
            <a:ext cx="1263486" cy="523220"/>
          </a:xfrm>
          <a:prstGeom prst="rect">
            <a:avLst/>
          </a:prstGeom>
          <a:noFill/>
          <a:ln w="9525">
            <a:noFill/>
            <a:miter lim="800000"/>
            <a:headEnd/>
            <a:tailEnd/>
          </a:ln>
          <a:effectLst/>
        </p:spPr>
        <p:txBody>
          <a:bodyPr wrap="none" anchor="ctr">
            <a:spAutoFit/>
          </a:bodyPr>
          <a:lstStyle/>
          <a:p>
            <a:r>
              <a:rPr lang="en-US" sz="2800" dirty="0">
                <a:latin typeface="Arial" pitchFamily="34" charset="0"/>
                <a:cs typeface="Arial" pitchFamily="34" charset="0"/>
              </a:rPr>
              <a:t>Output</a:t>
            </a:r>
          </a:p>
        </p:txBody>
      </p:sp>
      <p:sp>
        <p:nvSpPr>
          <p:cNvPr id="177165" name="Text Box 13"/>
          <p:cNvSpPr txBox="1">
            <a:spLocks noChangeArrowheads="1"/>
          </p:cNvSpPr>
          <p:nvPr/>
        </p:nvSpPr>
        <p:spPr bwMode="auto">
          <a:xfrm>
            <a:off x="0" y="5006975"/>
            <a:ext cx="1892300" cy="519113"/>
          </a:xfrm>
          <a:prstGeom prst="rect">
            <a:avLst/>
          </a:prstGeom>
          <a:noFill/>
          <a:ln w="9525">
            <a:noFill/>
            <a:miter lim="800000"/>
            <a:headEnd/>
            <a:tailEnd/>
          </a:ln>
          <a:effectLst/>
        </p:spPr>
        <p:txBody>
          <a:bodyPr anchor="ctr">
            <a:spAutoFit/>
          </a:bodyPr>
          <a:lstStyle/>
          <a:p>
            <a:r>
              <a:rPr lang="en-US" sz="2800" dirty="0">
                <a:latin typeface="Arial" pitchFamily="34" charset="0"/>
                <a:cs typeface="Arial" pitchFamily="34" charset="0"/>
              </a:rPr>
              <a:t>Protocol</a:t>
            </a:r>
          </a:p>
        </p:txBody>
      </p:sp>
      <p:sp>
        <p:nvSpPr>
          <p:cNvPr id="177170" name="AutoShape 18"/>
          <p:cNvSpPr>
            <a:spLocks noChangeArrowheads="1"/>
          </p:cNvSpPr>
          <p:nvPr/>
        </p:nvSpPr>
        <p:spPr bwMode="auto">
          <a:xfrm>
            <a:off x="3760788" y="3175000"/>
            <a:ext cx="1620837" cy="1358900"/>
          </a:xfrm>
          <a:prstGeom prst="rightArrow">
            <a:avLst>
              <a:gd name="adj1" fmla="val 50000"/>
              <a:gd name="adj2" fmla="val 29819"/>
            </a:avLst>
          </a:prstGeom>
          <a:solidFill>
            <a:schemeClr val="hlink"/>
          </a:solidFill>
          <a:ln w="38100">
            <a:solidFill>
              <a:schemeClr val="tx1"/>
            </a:solidFill>
            <a:miter lim="800000"/>
            <a:headEnd/>
            <a:tailEnd/>
          </a:ln>
          <a:effectLst/>
        </p:spPr>
        <p:txBody>
          <a:bodyPr wrap="none" anchor="ctr"/>
          <a:lstStyle/>
          <a:p>
            <a:endParaRPr lang="en-US" dirty="0">
              <a:solidFill>
                <a:schemeClr val="hlink"/>
              </a:solidFill>
            </a:endParaRPr>
          </a:p>
        </p:txBody>
      </p:sp>
      <p:sp>
        <p:nvSpPr>
          <p:cNvPr id="177171" name="Text Box 19"/>
          <p:cNvSpPr txBox="1">
            <a:spLocks noChangeArrowheads="1"/>
          </p:cNvSpPr>
          <p:nvPr/>
        </p:nvSpPr>
        <p:spPr bwMode="auto">
          <a:xfrm>
            <a:off x="4341813" y="3440113"/>
            <a:ext cx="460375" cy="762000"/>
          </a:xfrm>
          <a:prstGeom prst="rect">
            <a:avLst/>
          </a:prstGeom>
          <a:noFill/>
          <a:ln w="9525">
            <a:noFill/>
            <a:miter lim="800000"/>
            <a:headEnd/>
            <a:tailEnd/>
          </a:ln>
          <a:effectLst/>
        </p:spPr>
        <p:txBody>
          <a:bodyPr wrap="none" anchor="ctr">
            <a:spAutoFit/>
          </a:bodyPr>
          <a:lstStyle/>
          <a:p>
            <a:r>
              <a:rPr lang="en-US" b="1" dirty="0">
                <a:solidFill>
                  <a:schemeClr val="tx1"/>
                </a:solidFill>
                <a:latin typeface="Symbol" pitchFamily="18" charset="2"/>
              </a:rPr>
              <a:t>d</a:t>
            </a:r>
            <a:endParaRPr lang="en-US" dirty="0"/>
          </a:p>
        </p:txBody>
      </p:sp>
      <p:sp>
        <p:nvSpPr>
          <p:cNvPr id="24" name="Text Box 122"/>
          <p:cNvSpPr txBox="1">
            <a:spLocks noChangeArrowheads="1"/>
          </p:cNvSpPr>
          <p:nvPr/>
        </p:nvSpPr>
        <p:spPr bwMode="auto">
          <a:xfrm>
            <a:off x="506990" y="5179225"/>
            <a:ext cx="2544028"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Path from</a:t>
            </a:r>
          </a:p>
          <a:p>
            <a:r>
              <a:rPr lang="en-US" sz="2800" dirty="0" smtClean="0">
                <a:latin typeface="Arial" pitchFamily="34" charset="0"/>
                <a:cs typeface="Arial" pitchFamily="34" charset="0"/>
              </a:rPr>
              <a:t>“all-</a:t>
            </a:r>
            <a:r>
              <a:rPr lang="en-US" sz="2800" dirty="0" smtClean="0">
                <a:solidFill>
                  <a:schemeClr val="tx1"/>
                </a:solidFill>
                <a:latin typeface="Arial" pitchFamily="34" charset="0"/>
                <a:cs typeface="Arial" pitchFamily="34" charset="0"/>
              </a:rPr>
              <a:t>0</a:t>
            </a:r>
            <a:r>
              <a:rPr lang="en-US" sz="2800" dirty="0" smtClean="0">
                <a:latin typeface="Arial" pitchFamily="34" charset="0"/>
                <a:cs typeface="Arial" pitchFamily="34" charset="0"/>
              </a:rPr>
              <a:t>” to “all-</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a:t>
            </a:r>
            <a:endParaRPr lang="en-US" sz="2800" dirty="0" smtClean="0">
              <a:solidFill>
                <a:schemeClr val="tx1"/>
              </a:solidFill>
              <a:latin typeface="Arial" pitchFamily="34" charset="0"/>
              <a:cs typeface="Arial" pitchFamily="34" charset="0"/>
            </a:endParaRPr>
          </a:p>
        </p:txBody>
      </p:sp>
      <p:grpSp>
        <p:nvGrpSpPr>
          <p:cNvPr id="3" name="Group 25"/>
          <p:cNvGrpSpPr/>
          <p:nvPr/>
        </p:nvGrpSpPr>
        <p:grpSpPr>
          <a:xfrm>
            <a:off x="5367192" y="1483903"/>
            <a:ext cx="3577631" cy="1711973"/>
            <a:chOff x="5367192" y="1483903"/>
            <a:chExt cx="3577631" cy="1711973"/>
          </a:xfrm>
        </p:grpSpPr>
        <p:sp>
          <p:nvSpPr>
            <p:cNvPr id="25" name="Text Box 122"/>
            <p:cNvSpPr txBox="1">
              <a:spLocks noChangeArrowheads="1"/>
            </p:cNvSpPr>
            <p:nvPr/>
          </p:nvSpPr>
          <p:spPr bwMode="auto">
            <a:xfrm>
              <a:off x="5367192" y="1483903"/>
              <a:ext cx="3577631"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Image under </a:t>
              </a:r>
              <a:r>
                <a:rPr lang="en-US" sz="2800" dirty="0" smtClean="0">
                  <a:solidFill>
                    <a:schemeClr val="tx1"/>
                  </a:solidFill>
                  <a:latin typeface="Symbol" pitchFamily="18" charset="2"/>
                  <a:cs typeface="Arial" pitchFamily="34" charset="0"/>
                </a:rPr>
                <a:t>d</a:t>
              </a:r>
              <a:r>
                <a:rPr lang="en-US" sz="2800" dirty="0" smtClean="0">
                  <a:latin typeface="Arial" pitchFamily="34" charset="0"/>
                  <a:cs typeface="Arial" pitchFamily="34" charset="0"/>
                </a:rPr>
                <a:t> must start here ..</a:t>
              </a:r>
              <a:endParaRPr lang="en-US" sz="2800" dirty="0" smtClean="0">
                <a:solidFill>
                  <a:schemeClr val="tx1"/>
                </a:solidFill>
                <a:latin typeface="Arial" pitchFamily="34" charset="0"/>
                <a:cs typeface="Arial" pitchFamily="34" charset="0"/>
              </a:endParaRPr>
            </a:p>
          </p:txBody>
        </p:sp>
        <p:cxnSp>
          <p:nvCxnSpPr>
            <p:cNvPr id="27" name="Curved Connector 26"/>
            <p:cNvCxnSpPr>
              <a:stCxn id="25" idx="2"/>
            </p:cNvCxnSpPr>
            <p:nvPr/>
          </p:nvCxnSpPr>
          <p:spPr bwMode="auto">
            <a:xfrm rot="16200000" flipH="1">
              <a:off x="6915518" y="2678499"/>
              <a:ext cx="757866" cy="276887"/>
            </a:xfrm>
            <a:prstGeom prst="curvedConnector3">
              <a:avLst>
                <a:gd name="adj1" fmla="val 50000"/>
              </a:avLst>
            </a:prstGeom>
            <a:noFill/>
            <a:ln w="76200" cap="flat" cmpd="sng" algn="ctr">
              <a:solidFill>
                <a:srgbClr val="FF0000"/>
              </a:solidFill>
              <a:prstDash val="solid"/>
              <a:round/>
              <a:headEnd type="none" w="med" len="med"/>
              <a:tailEnd type="triangle" w="med" len="med"/>
            </a:ln>
            <a:effectLst/>
          </p:spPr>
        </p:cxnSp>
      </p:grpSp>
      <p:sp>
        <p:nvSpPr>
          <p:cNvPr id="31" name="Text Box 122"/>
          <p:cNvSpPr txBox="1">
            <a:spLocks noChangeArrowheads="1"/>
          </p:cNvSpPr>
          <p:nvPr/>
        </p:nvSpPr>
        <p:spPr bwMode="auto">
          <a:xfrm>
            <a:off x="4840582" y="5357277"/>
            <a:ext cx="254402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and end here</a:t>
            </a:r>
            <a:endParaRPr lang="en-US" sz="2800" dirty="0" smtClean="0">
              <a:solidFill>
                <a:schemeClr val="tx1"/>
              </a:solidFill>
              <a:latin typeface="Arial" pitchFamily="34" charset="0"/>
              <a:cs typeface="Arial" pitchFamily="34" charset="0"/>
            </a:endParaRPr>
          </a:p>
        </p:txBody>
      </p:sp>
      <p:cxnSp>
        <p:nvCxnSpPr>
          <p:cNvPr id="32" name="Curved Connector 31"/>
          <p:cNvCxnSpPr>
            <a:stCxn id="31" idx="0"/>
          </p:cNvCxnSpPr>
          <p:nvPr/>
        </p:nvCxnSpPr>
        <p:spPr bwMode="auto">
          <a:xfrm rot="5400000" flipH="1" flipV="1">
            <a:off x="6162824" y="4440291"/>
            <a:ext cx="866758" cy="967214"/>
          </a:xfrm>
          <a:prstGeom prst="curvedConnector2">
            <a:avLst/>
          </a:prstGeom>
          <a:noFill/>
          <a:ln w="76200" cap="flat" cmpd="sng" algn="ctr">
            <a:solidFill>
              <a:srgbClr val="FF0000"/>
            </a:solidFill>
            <a:prstDash val="solid"/>
            <a:round/>
            <a:headEnd type="none" w="med" len="med"/>
            <a:tailEnd type="triangle" w="med" len="med"/>
          </a:ln>
          <a:effectLst/>
        </p:spPr>
      </p:cxnSp>
      <p:sp>
        <p:nvSpPr>
          <p:cNvPr id="37" name="Text Box 122"/>
          <p:cNvSpPr txBox="1">
            <a:spLocks noChangeArrowheads="1"/>
          </p:cNvSpPr>
          <p:nvPr/>
        </p:nvSpPr>
        <p:spPr bwMode="auto">
          <a:xfrm>
            <a:off x="2960483" y="3309686"/>
            <a:ext cx="3091759"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But this “hole” is an obstruction</a:t>
            </a:r>
            <a:endParaRPr lang="en-US" sz="2800" dirty="0" smtClean="0">
              <a:solidFill>
                <a:schemeClr val="tx1"/>
              </a:solidFill>
              <a:latin typeface="Arial" pitchFamily="34" charset="0"/>
              <a:cs typeface="Arial" pitchFamily="34" charset="0"/>
            </a:endParaRPr>
          </a:p>
        </p:txBody>
      </p:sp>
      <p:sp>
        <p:nvSpPr>
          <p:cNvPr id="38" name="Left Brace 37"/>
          <p:cNvSpPr/>
          <p:nvPr/>
        </p:nvSpPr>
        <p:spPr bwMode="auto">
          <a:xfrm>
            <a:off x="6129196" y="3204927"/>
            <a:ext cx="697117" cy="1158844"/>
          </a:xfrm>
          <a:prstGeom prst="leftBrace">
            <a:avLst/>
          </a:pr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dirty="0" smtClean="0">
              <a:ln>
                <a:noFill/>
              </a:ln>
              <a:solidFill>
                <a:srgbClr val="0000FF"/>
              </a:solidFill>
              <a:effectLst/>
              <a:latin typeface="Comic Sans MS" pitchFamily="66" charset="0"/>
            </a:endParaRPr>
          </a:p>
        </p:txBody>
      </p:sp>
      <p:sp>
        <p:nvSpPr>
          <p:cNvPr id="30" name="Freeform 29"/>
          <p:cNvSpPr/>
          <p:nvPr/>
        </p:nvSpPr>
        <p:spPr bwMode="auto">
          <a:xfrm>
            <a:off x="1032387" y="3229897"/>
            <a:ext cx="1533832" cy="914400"/>
          </a:xfrm>
          <a:custGeom>
            <a:avLst/>
            <a:gdLst>
              <a:gd name="connsiteX0" fmla="*/ 1533832 w 1533832"/>
              <a:gd name="connsiteY0" fmla="*/ 88490 h 914400"/>
              <a:gd name="connsiteX1" fmla="*/ 1312607 w 1533832"/>
              <a:gd name="connsiteY1" fmla="*/ 0 h 914400"/>
              <a:gd name="connsiteX2" fmla="*/ 943897 w 1533832"/>
              <a:gd name="connsiteY2" fmla="*/ 221226 h 914400"/>
              <a:gd name="connsiteX3" fmla="*/ 929148 w 1533832"/>
              <a:gd name="connsiteY3" fmla="*/ 663677 h 914400"/>
              <a:gd name="connsiteX4" fmla="*/ 162232 w 1533832"/>
              <a:gd name="connsiteY4" fmla="*/ 575187 h 914400"/>
              <a:gd name="connsiteX5" fmla="*/ 294968 w 1533832"/>
              <a:gd name="connsiteY5" fmla="*/ 796413 h 914400"/>
              <a:gd name="connsiteX6" fmla="*/ 29497 w 1533832"/>
              <a:gd name="connsiteY6" fmla="*/ 914400 h 914400"/>
              <a:gd name="connsiteX7" fmla="*/ 0 w 1533832"/>
              <a:gd name="connsiteY7" fmla="*/ 663677 h 914400"/>
              <a:gd name="connsiteX0" fmla="*/ 1533832 w 1533832"/>
              <a:gd name="connsiteY0" fmla="*/ 88490 h 914400"/>
              <a:gd name="connsiteX1" fmla="*/ 1312607 w 1533832"/>
              <a:gd name="connsiteY1" fmla="*/ 0 h 914400"/>
              <a:gd name="connsiteX2" fmla="*/ 943897 w 1533832"/>
              <a:gd name="connsiteY2" fmla="*/ 221226 h 914400"/>
              <a:gd name="connsiteX3" fmla="*/ 929148 w 1533832"/>
              <a:gd name="connsiteY3" fmla="*/ 589935 h 914400"/>
              <a:gd name="connsiteX4" fmla="*/ 162232 w 1533832"/>
              <a:gd name="connsiteY4" fmla="*/ 575187 h 914400"/>
              <a:gd name="connsiteX5" fmla="*/ 294968 w 1533832"/>
              <a:gd name="connsiteY5" fmla="*/ 796413 h 914400"/>
              <a:gd name="connsiteX6" fmla="*/ 29497 w 1533832"/>
              <a:gd name="connsiteY6" fmla="*/ 914400 h 914400"/>
              <a:gd name="connsiteX7" fmla="*/ 0 w 1533832"/>
              <a:gd name="connsiteY7" fmla="*/ 663677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3832" h="914400">
                <a:moveTo>
                  <a:pt x="1533832" y="88490"/>
                </a:moveTo>
                <a:lnTo>
                  <a:pt x="1312607" y="0"/>
                </a:lnTo>
                <a:lnTo>
                  <a:pt x="943897" y="221226"/>
                </a:lnTo>
                <a:lnTo>
                  <a:pt x="929148" y="589935"/>
                </a:lnTo>
                <a:lnTo>
                  <a:pt x="162232" y="575187"/>
                </a:lnTo>
                <a:lnTo>
                  <a:pt x="294968" y="796413"/>
                </a:lnTo>
                <a:lnTo>
                  <a:pt x="29497" y="914400"/>
                </a:lnTo>
                <a:lnTo>
                  <a:pt x="0" y="663677"/>
                </a:lnTo>
              </a:path>
            </a:pathLst>
          </a:cu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smtClean="0">
              <a:ln>
                <a:noFill/>
              </a:ln>
              <a:solidFill>
                <a:srgbClr val="0000FF"/>
              </a:solidFill>
              <a:effectLst/>
              <a:latin typeface="Comic Sans MS" pitchFamily="66" charset="0"/>
            </a:endParaRPr>
          </a:p>
        </p:txBody>
      </p:sp>
      <p:sp>
        <p:nvSpPr>
          <p:cNvPr id="28"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177076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blinds(horizontal)">
                                      <p:cBhvr>
                                        <p:cTn id="1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Conjecture</a:t>
            </a:r>
            <a:endParaRPr lang="en-US" dirty="0"/>
          </a:p>
        </p:txBody>
      </p:sp>
      <p:sp>
        <p:nvSpPr>
          <p:cNvPr id="3" name="Date Placeholder 2"/>
          <p:cNvSpPr>
            <a:spLocks noGrp="1"/>
          </p:cNvSpPr>
          <p:nvPr>
            <p:ph type="dt" sz="half" idx="10"/>
          </p:nvPr>
        </p:nvSpPr>
        <p:spPr/>
        <p:txBody>
          <a:bodyPr/>
          <a:lstStyle/>
          <a:p>
            <a:fld id="{D6D4D9C7-2207-40D0-BD10-0B54F2F3DC18}" type="datetime5">
              <a:rPr lang="en-US" smtClean="0"/>
              <a:pPr/>
              <a:t>9-Feb-16</a:t>
            </a:fld>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78</a:t>
            </a:fld>
            <a:endParaRPr lang="en-US"/>
          </a:p>
        </p:txBody>
      </p:sp>
      <p:grpSp>
        <p:nvGrpSpPr>
          <p:cNvPr id="10" name="Group 9"/>
          <p:cNvGrpSpPr/>
          <p:nvPr/>
        </p:nvGrpSpPr>
        <p:grpSpPr>
          <a:xfrm>
            <a:off x="1048510" y="2359025"/>
            <a:ext cx="2906712" cy="2717800"/>
            <a:chOff x="423863" y="2359025"/>
            <a:chExt cx="2906712" cy="2717800"/>
          </a:xfrm>
        </p:grpSpPr>
        <p:pic>
          <p:nvPicPr>
            <p:cNvPr id="5" name="Picture 3"/>
            <p:cNvPicPr>
              <a:picLocks noChangeAspect="1" noChangeArrowheads="1"/>
            </p:cNvPicPr>
            <p:nvPr/>
          </p:nvPicPr>
          <p:blipFill>
            <a:blip r:embed="rId3" cstate="print"/>
            <a:srcRect/>
            <a:stretch>
              <a:fillRect/>
            </a:stretch>
          </p:blipFill>
          <p:spPr bwMode="auto">
            <a:xfrm>
              <a:off x="423863" y="2359025"/>
              <a:ext cx="2906712" cy="2717800"/>
            </a:xfrm>
            <a:prstGeom prst="rect">
              <a:avLst/>
            </a:prstGeom>
            <a:noFill/>
            <a:ln w="9525">
              <a:noFill/>
              <a:miter lim="800000"/>
              <a:headEnd/>
              <a:tailEnd/>
            </a:ln>
            <a:effectLst/>
          </p:spPr>
        </p:pic>
        <p:sp>
          <p:nvSpPr>
            <p:cNvPr id="7" name="Freeform 6"/>
            <p:cNvSpPr/>
            <p:nvPr/>
          </p:nvSpPr>
          <p:spPr bwMode="auto">
            <a:xfrm>
              <a:off x="1982709" y="3250194"/>
              <a:ext cx="579422" cy="878186"/>
            </a:xfrm>
            <a:custGeom>
              <a:avLst/>
              <a:gdLst>
                <a:gd name="connsiteX0" fmla="*/ 579422 w 579422"/>
                <a:gd name="connsiteY0" fmla="*/ 72428 h 878186"/>
                <a:gd name="connsiteX1" fmla="*/ 416459 w 579422"/>
                <a:gd name="connsiteY1" fmla="*/ 0 h 878186"/>
                <a:gd name="connsiteX2" fmla="*/ 54321 w 579422"/>
                <a:gd name="connsiteY2" fmla="*/ 172016 h 878186"/>
                <a:gd name="connsiteX3" fmla="*/ 0 w 579422"/>
                <a:gd name="connsiteY3" fmla="*/ 597529 h 878186"/>
                <a:gd name="connsiteX4" fmla="*/ 27160 w 579422"/>
                <a:gd name="connsiteY4" fmla="*/ 878186 h 878186"/>
                <a:gd name="connsiteX5" fmla="*/ 27160 w 579422"/>
                <a:gd name="connsiteY5" fmla="*/ 878186 h 87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422" h="878186">
                  <a:moveTo>
                    <a:pt x="579422" y="72428"/>
                  </a:moveTo>
                  <a:lnTo>
                    <a:pt x="416459" y="0"/>
                  </a:lnTo>
                  <a:lnTo>
                    <a:pt x="54321" y="172016"/>
                  </a:lnTo>
                  <a:lnTo>
                    <a:pt x="0" y="597529"/>
                  </a:lnTo>
                  <a:lnTo>
                    <a:pt x="27160" y="878186"/>
                  </a:lnTo>
                  <a:lnTo>
                    <a:pt x="27160" y="878186"/>
                  </a:lnTo>
                </a:path>
              </a:pathLst>
            </a:cu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400" b="0" i="0" u="none" strike="noStrike" cap="none" normalizeH="0" baseline="0" dirty="0" smtClean="0">
                <a:ln>
                  <a:noFill/>
                </a:ln>
                <a:solidFill>
                  <a:srgbClr val="0000FF"/>
                </a:solidFill>
                <a:effectLst/>
                <a:latin typeface="Comic Sans MS" pitchFamily="66" charset="0"/>
              </a:endParaRPr>
            </a:p>
          </p:txBody>
        </p:sp>
      </p:grpSp>
      <p:sp>
        <p:nvSpPr>
          <p:cNvPr id="8" name="Text Box 122"/>
          <p:cNvSpPr txBox="1">
            <a:spLocks noChangeArrowheads="1"/>
          </p:cNvSpPr>
          <p:nvPr/>
        </p:nvSpPr>
        <p:spPr bwMode="auto">
          <a:xfrm>
            <a:off x="5003732" y="2809984"/>
            <a:ext cx="3091759" cy="1815882"/>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protocol cannot solve consensus if its complex is </a:t>
            </a:r>
            <a:r>
              <a:rPr lang="en-US" sz="2800" b="1" i="1" dirty="0" smtClean="0">
                <a:solidFill>
                  <a:schemeClr val="tx1"/>
                </a:solidFill>
                <a:latin typeface="Arial" pitchFamily="34" charset="0"/>
                <a:cs typeface="Arial" pitchFamily="34" charset="0"/>
              </a:rPr>
              <a:t>path-connected</a:t>
            </a:r>
          </a:p>
        </p:txBody>
      </p:sp>
      <p:sp>
        <p:nvSpPr>
          <p:cNvPr id="11" name="Text Box 122"/>
          <p:cNvSpPr txBox="1">
            <a:spLocks noChangeArrowheads="1"/>
          </p:cNvSpPr>
          <p:nvPr/>
        </p:nvSpPr>
        <p:spPr bwMode="auto">
          <a:xfrm>
            <a:off x="4083113" y="4546741"/>
            <a:ext cx="363062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Model-independent!</a:t>
            </a:r>
            <a:endParaRPr lang="en-US" sz="2800" b="1" i="1" dirty="0" smtClean="0">
              <a:solidFill>
                <a:schemeClr val="tx1"/>
              </a:solidFill>
              <a:latin typeface="Arial" pitchFamily="34" charset="0"/>
              <a:cs typeface="Arial" pitchFamily="34" charset="0"/>
            </a:endParaRPr>
          </a:p>
        </p:txBody>
      </p:sp>
      <p:sp>
        <p:nvSpPr>
          <p:cNvPr id="12"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274117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Adversary keeps Protocol Complex path-connected …</a:t>
            </a:r>
            <a:endParaRPr lang="en-US" dirty="0"/>
          </a:p>
        </p:txBody>
      </p:sp>
      <p:sp>
        <p:nvSpPr>
          <p:cNvPr id="3" name="Date Placeholder 2"/>
          <p:cNvSpPr>
            <a:spLocks noGrp="1"/>
          </p:cNvSpPr>
          <p:nvPr>
            <p:ph type="dt" sz="half" idx="10"/>
          </p:nvPr>
        </p:nvSpPr>
        <p:spPr/>
        <p:txBody>
          <a:bodyPr/>
          <a:lstStyle/>
          <a:p>
            <a:fld id="{D6D4D9C7-2207-40D0-BD10-0B54F2F3DC18}" type="datetime5">
              <a:rPr lang="en-US" smtClean="0"/>
              <a:pPr/>
              <a:t>9-Feb-16</a:t>
            </a:fld>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79</a:t>
            </a:fld>
            <a:endParaRPr lang="en-US"/>
          </a:p>
        </p:txBody>
      </p:sp>
      <p:sp>
        <p:nvSpPr>
          <p:cNvPr id="5" name="Text Box 122"/>
          <p:cNvSpPr txBox="1">
            <a:spLocks noChangeArrowheads="1"/>
          </p:cNvSpPr>
          <p:nvPr/>
        </p:nvSpPr>
        <p:spPr bwMode="auto">
          <a:xfrm>
            <a:off x="738252" y="2060309"/>
            <a:ext cx="188384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Forever …</a:t>
            </a:r>
            <a:endParaRPr lang="en-US" sz="2800" b="1" i="1" dirty="0" smtClean="0">
              <a:solidFill>
                <a:schemeClr val="tx1"/>
              </a:solidFill>
              <a:latin typeface="Arial" pitchFamily="34" charset="0"/>
              <a:cs typeface="Arial" pitchFamily="34" charset="0"/>
            </a:endParaRPr>
          </a:p>
        </p:txBody>
      </p:sp>
      <p:sp>
        <p:nvSpPr>
          <p:cNvPr id="6" name="Text Box 122"/>
          <p:cNvSpPr txBox="1">
            <a:spLocks noChangeArrowheads="1"/>
          </p:cNvSpPr>
          <p:nvPr/>
        </p:nvSpPr>
        <p:spPr bwMode="auto">
          <a:xfrm>
            <a:off x="1718648" y="2502419"/>
            <a:ext cx="5097101"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Consensus is </a:t>
            </a:r>
            <a:r>
              <a:rPr lang="en-US" sz="2800" b="1" i="1" dirty="0" smtClean="0">
                <a:solidFill>
                  <a:schemeClr val="tx1"/>
                </a:solidFill>
                <a:latin typeface="Arial" pitchFamily="34" charset="0"/>
                <a:cs typeface="Arial" pitchFamily="34" charset="0"/>
              </a:rPr>
              <a:t>impossible</a:t>
            </a:r>
          </a:p>
        </p:txBody>
      </p:sp>
      <p:sp>
        <p:nvSpPr>
          <p:cNvPr id="7" name="Text Box 122"/>
          <p:cNvSpPr txBox="1">
            <a:spLocks noChangeArrowheads="1"/>
          </p:cNvSpPr>
          <p:nvPr/>
        </p:nvSpPr>
        <p:spPr bwMode="auto">
          <a:xfrm>
            <a:off x="738252" y="3471141"/>
            <a:ext cx="260359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For </a:t>
            </a:r>
            <a:r>
              <a:rPr lang="en-US" sz="2800" i="1" dirty="0" smtClean="0">
                <a:solidFill>
                  <a:schemeClr val="tx1"/>
                </a:solidFill>
                <a:latin typeface="Arial" pitchFamily="34" charset="0"/>
                <a:cs typeface="Arial" pitchFamily="34" charset="0"/>
              </a:rPr>
              <a:t>r</a:t>
            </a:r>
            <a:r>
              <a:rPr lang="en-US" sz="2800" dirty="0" smtClean="0">
                <a:latin typeface="Arial" pitchFamily="34" charset="0"/>
                <a:cs typeface="Arial" pitchFamily="34" charset="0"/>
              </a:rPr>
              <a:t> rounds …</a:t>
            </a:r>
            <a:endParaRPr lang="en-US" sz="2800" b="1" i="1" dirty="0" smtClean="0">
              <a:solidFill>
                <a:schemeClr val="tx1"/>
              </a:solidFill>
              <a:latin typeface="Arial" pitchFamily="34" charset="0"/>
              <a:cs typeface="Arial" pitchFamily="34" charset="0"/>
            </a:endParaRPr>
          </a:p>
        </p:txBody>
      </p:sp>
      <p:sp>
        <p:nvSpPr>
          <p:cNvPr id="8" name="Text Box 122"/>
          <p:cNvSpPr txBox="1">
            <a:spLocks noChangeArrowheads="1"/>
          </p:cNvSpPr>
          <p:nvPr/>
        </p:nvSpPr>
        <p:spPr bwMode="auto">
          <a:xfrm>
            <a:off x="1718648" y="3908722"/>
            <a:ext cx="599490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a:t>
            </a:r>
            <a:r>
              <a:rPr lang="en-US" sz="2800" b="1" i="1" dirty="0" smtClean="0">
                <a:solidFill>
                  <a:schemeClr val="tx1"/>
                </a:solidFill>
                <a:latin typeface="Arial" pitchFamily="34" charset="0"/>
                <a:cs typeface="Arial" pitchFamily="34" charset="0"/>
              </a:rPr>
              <a:t>round-complexity</a:t>
            </a:r>
            <a:r>
              <a:rPr lang="en-US" sz="2800" dirty="0" smtClean="0">
                <a:latin typeface="Arial" pitchFamily="34" charset="0"/>
                <a:cs typeface="Arial" pitchFamily="34" charset="0"/>
              </a:rPr>
              <a:t> lower bound</a:t>
            </a:r>
            <a:endParaRPr lang="en-US" sz="2800" b="1" i="1" dirty="0" smtClean="0">
              <a:solidFill>
                <a:schemeClr val="tx1"/>
              </a:solidFill>
              <a:latin typeface="Arial" pitchFamily="34" charset="0"/>
              <a:cs typeface="Arial" pitchFamily="34" charset="0"/>
            </a:endParaRPr>
          </a:p>
        </p:txBody>
      </p:sp>
      <p:sp>
        <p:nvSpPr>
          <p:cNvPr id="9" name="Text Box 122"/>
          <p:cNvSpPr txBox="1">
            <a:spLocks noChangeArrowheads="1"/>
          </p:cNvSpPr>
          <p:nvPr/>
        </p:nvSpPr>
        <p:spPr bwMode="auto">
          <a:xfrm>
            <a:off x="738252" y="4881972"/>
            <a:ext cx="2260554"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For time  </a:t>
            </a:r>
            <a:r>
              <a:rPr lang="en-US" sz="2800" i="1" dirty="0" smtClean="0">
                <a:solidFill>
                  <a:schemeClr val="tx1"/>
                </a:solidFill>
                <a:latin typeface="Arial" pitchFamily="34" charset="0"/>
                <a:cs typeface="Arial" pitchFamily="34" charset="0"/>
              </a:rPr>
              <a:t>t</a:t>
            </a:r>
            <a:r>
              <a:rPr lang="en-US" sz="2800" dirty="0" smtClean="0">
                <a:latin typeface="Arial" pitchFamily="34" charset="0"/>
                <a:cs typeface="Arial" pitchFamily="34" charset="0"/>
              </a:rPr>
              <a:t> …</a:t>
            </a:r>
            <a:endParaRPr lang="en-US" sz="2800" b="1" i="1" dirty="0" smtClean="0">
              <a:solidFill>
                <a:schemeClr val="tx1"/>
              </a:solidFill>
              <a:latin typeface="Arial" pitchFamily="34" charset="0"/>
              <a:cs typeface="Arial" pitchFamily="34" charset="0"/>
            </a:endParaRPr>
          </a:p>
        </p:txBody>
      </p:sp>
      <p:sp>
        <p:nvSpPr>
          <p:cNvPr id="10" name="Text Box 122"/>
          <p:cNvSpPr txBox="1">
            <a:spLocks noChangeArrowheads="1"/>
          </p:cNvSpPr>
          <p:nvPr/>
        </p:nvSpPr>
        <p:spPr bwMode="auto">
          <a:xfrm>
            <a:off x="1718648" y="5315025"/>
            <a:ext cx="5840995"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a:t>
            </a:r>
            <a:r>
              <a:rPr lang="en-US" sz="2800" b="1" i="1" dirty="0" smtClean="0">
                <a:solidFill>
                  <a:schemeClr val="tx1"/>
                </a:solidFill>
                <a:latin typeface="Arial" pitchFamily="34" charset="0"/>
                <a:cs typeface="Arial" pitchFamily="34" charset="0"/>
              </a:rPr>
              <a:t>time-complexity</a:t>
            </a:r>
            <a:r>
              <a:rPr lang="en-US" sz="2800" dirty="0" smtClean="0">
                <a:latin typeface="Arial" pitchFamily="34" charset="0"/>
                <a:cs typeface="Arial" pitchFamily="34" charset="0"/>
              </a:rPr>
              <a:t> lower bound</a:t>
            </a:r>
            <a:endParaRPr lang="en-US" sz="2800" b="1" i="1" dirty="0" smtClean="0">
              <a:solidFill>
                <a:schemeClr val="tx1"/>
              </a:solidFill>
              <a:latin typeface="Arial" pitchFamily="34" charset="0"/>
              <a:cs typeface="Arial" pitchFamily="34" charset="0"/>
            </a:endParaRPr>
          </a:p>
        </p:txBody>
      </p:sp>
      <p:sp>
        <p:nvSpPr>
          <p:cNvPr id="11"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411966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Barycentric Subdivision</a:t>
            </a:r>
            <a:endParaRPr lang="en-US" dirty="0"/>
          </a:p>
        </p:txBody>
      </p:sp>
      <p:sp>
        <p:nvSpPr>
          <p:cNvPr id="4" name="Date Placeholder 3"/>
          <p:cNvSpPr>
            <a:spLocks noGrp="1"/>
          </p:cNvSpPr>
          <p:nvPr>
            <p:ph type="dt" sz="half" idx="10"/>
          </p:nvPr>
        </p:nvSpPr>
        <p:spPr/>
        <p:txBody>
          <a:bodyPr/>
          <a:lstStyle/>
          <a:p>
            <a:fld id="{AAE97061-BA2E-4D6F-B15F-ACB42A044AC7}" type="datetime5">
              <a:rPr lang="en-US" smtClean="0"/>
              <a:pPr/>
              <a:t>9-Feb-16</a:t>
            </a:fld>
            <a:endParaRPr lang="en-US"/>
          </a:p>
        </p:txBody>
      </p:sp>
      <p:sp>
        <p:nvSpPr>
          <p:cNvPr id="5" name="Slide Number Placeholder 4"/>
          <p:cNvSpPr>
            <a:spLocks noGrp="1"/>
          </p:cNvSpPr>
          <p:nvPr>
            <p:ph type="sldNum" sz="quarter" idx="12"/>
          </p:nvPr>
        </p:nvSpPr>
        <p:spPr/>
        <p:txBody>
          <a:bodyPr/>
          <a:lstStyle/>
          <a:p>
            <a:fld id="{8F295F75-C4A9-44C0-BFBB-F9713B270148}" type="slidenum">
              <a:rPr lang="en-US" smtClean="0"/>
              <a:pPr/>
              <a:t>80</a:t>
            </a:fld>
            <a:endParaRPr lang="en-US" dirty="0"/>
          </a:p>
        </p:txBody>
      </p:sp>
      <p:sp>
        <p:nvSpPr>
          <p:cNvPr id="6" name="AutoShape 2"/>
          <p:cNvSpPr>
            <a:spLocks noChangeArrowheads="1"/>
          </p:cNvSpPr>
          <p:nvPr/>
        </p:nvSpPr>
        <p:spPr bwMode="auto">
          <a:xfrm>
            <a:off x="619220" y="1874992"/>
            <a:ext cx="4013200" cy="3201988"/>
          </a:xfrm>
          <a:prstGeom prst="triangle">
            <a:avLst>
              <a:gd name="adj" fmla="val 50000"/>
            </a:avLst>
          </a:prstGeom>
          <a:solidFill>
            <a:schemeClr val="hlink"/>
          </a:solidFill>
          <a:ln w="38100">
            <a:solidFill>
              <a:schemeClr val="tx1"/>
            </a:solidFill>
            <a:miter lim="800000"/>
            <a:headEnd/>
            <a:tailEnd/>
          </a:ln>
          <a:effectLst/>
        </p:spPr>
        <p:txBody>
          <a:bodyPr wrap="none" anchor="ctr"/>
          <a:lstStyle/>
          <a:p>
            <a:endParaRPr lang="en-US"/>
          </a:p>
        </p:txBody>
      </p:sp>
      <p:sp>
        <p:nvSpPr>
          <p:cNvPr id="22" name="Oval 19"/>
          <p:cNvSpPr>
            <a:spLocks noChangeArrowheads="1"/>
          </p:cNvSpPr>
          <p:nvPr/>
        </p:nvSpPr>
        <p:spPr bwMode="auto">
          <a:xfrm>
            <a:off x="560482" y="4948392"/>
            <a:ext cx="307975" cy="261938"/>
          </a:xfrm>
          <a:prstGeom prst="ellipse">
            <a:avLst/>
          </a:prstGeom>
          <a:solidFill>
            <a:srgbClr val="FFFF00"/>
          </a:solidFill>
          <a:ln w="38100">
            <a:solidFill>
              <a:schemeClr val="tx1"/>
            </a:solidFill>
            <a:round/>
            <a:headEnd/>
            <a:tailEnd/>
          </a:ln>
          <a:effectLst/>
        </p:spPr>
        <p:txBody>
          <a:bodyPr wrap="none" anchor="ctr"/>
          <a:lstStyle/>
          <a:p>
            <a:endParaRPr lang="en-US">
              <a:solidFill>
                <a:srgbClr val="0000FF"/>
              </a:solidFill>
            </a:endParaRPr>
          </a:p>
        </p:txBody>
      </p:sp>
      <p:sp>
        <p:nvSpPr>
          <p:cNvPr id="37" name="Oval 35"/>
          <p:cNvSpPr>
            <a:spLocks noChangeArrowheads="1"/>
          </p:cNvSpPr>
          <p:nvPr/>
        </p:nvSpPr>
        <p:spPr bwMode="auto">
          <a:xfrm>
            <a:off x="2473420" y="1843242"/>
            <a:ext cx="307975" cy="261938"/>
          </a:xfrm>
          <a:prstGeom prst="ellipse">
            <a:avLst/>
          </a:prstGeom>
          <a:solidFill>
            <a:srgbClr val="FF0000"/>
          </a:solidFill>
          <a:ln w="38100">
            <a:solidFill>
              <a:schemeClr val="tx1"/>
            </a:solidFill>
            <a:round/>
            <a:headEnd/>
            <a:tailEnd/>
          </a:ln>
          <a:effectLst/>
        </p:spPr>
        <p:txBody>
          <a:bodyPr wrap="none" anchor="ctr"/>
          <a:lstStyle/>
          <a:p>
            <a:endParaRPr lang="en-US">
              <a:solidFill>
                <a:srgbClr val="0000FF"/>
              </a:solidFill>
            </a:endParaRPr>
          </a:p>
        </p:txBody>
      </p:sp>
      <p:sp>
        <p:nvSpPr>
          <p:cNvPr id="75" name="TextBox 74"/>
          <p:cNvSpPr txBox="1"/>
          <p:nvPr/>
        </p:nvSpPr>
        <p:spPr>
          <a:xfrm>
            <a:off x="2670184" y="4203290"/>
            <a:ext cx="389850" cy="523220"/>
          </a:xfrm>
          <a:prstGeom prst="rect">
            <a:avLst/>
          </a:prstGeom>
          <a:noFill/>
        </p:spPr>
        <p:txBody>
          <a:bodyPr wrap="none" rtlCol="0">
            <a:spAutoFit/>
          </a:bodyPr>
          <a:lstStyle/>
          <a:p>
            <a:r>
              <a:rPr lang="en-US" sz="2800" dirty="0" smtClean="0">
                <a:latin typeface="cmmi10"/>
                <a:cs typeface="Arial" pitchFamily="34" charset="0"/>
              </a:rPr>
              <a:t>¾</a:t>
            </a:r>
          </a:p>
        </p:txBody>
      </p:sp>
      <p:cxnSp>
        <p:nvCxnSpPr>
          <p:cNvPr id="31" name="Straight Connector 30"/>
          <p:cNvCxnSpPr>
            <a:stCxn id="37" idx="4"/>
            <a:endCxn id="6" idx="3"/>
          </p:cNvCxnSpPr>
          <p:nvPr/>
        </p:nvCxnSpPr>
        <p:spPr bwMode="auto">
          <a:xfrm rot="5400000">
            <a:off x="1140714" y="3590286"/>
            <a:ext cx="2971800" cy="1588"/>
          </a:xfrm>
          <a:prstGeom prst="line">
            <a:avLst/>
          </a:prstGeom>
          <a:noFill/>
          <a:ln w="57150" cap="flat" cmpd="sng" algn="ctr">
            <a:solidFill>
              <a:schemeClr val="tx1"/>
            </a:solidFill>
            <a:prstDash val="solid"/>
            <a:round/>
            <a:headEnd type="none" w="med" len="med"/>
            <a:tailEnd type="none" w="med" len="med"/>
          </a:ln>
          <a:effectLst/>
        </p:spPr>
      </p:cxnSp>
      <p:cxnSp>
        <p:nvCxnSpPr>
          <p:cNvPr id="38" name="Straight Connector 37"/>
          <p:cNvCxnSpPr>
            <a:stCxn id="6" idx="5"/>
            <a:endCxn id="22" idx="7"/>
          </p:cNvCxnSpPr>
          <p:nvPr/>
        </p:nvCxnSpPr>
        <p:spPr bwMode="auto">
          <a:xfrm flipH="1">
            <a:off x="823355" y="3475986"/>
            <a:ext cx="2805765" cy="1510766"/>
          </a:xfrm>
          <a:prstGeom prst="line">
            <a:avLst/>
          </a:prstGeom>
          <a:noFill/>
          <a:ln w="57150" cap="flat" cmpd="sng" algn="ctr">
            <a:solidFill>
              <a:schemeClr val="tx1"/>
            </a:solidFill>
            <a:prstDash val="solid"/>
            <a:round/>
            <a:headEnd type="none" w="med" len="med"/>
            <a:tailEnd type="none" w="med" len="med"/>
          </a:ln>
          <a:effectLst/>
        </p:spPr>
      </p:cxnSp>
      <p:cxnSp>
        <p:nvCxnSpPr>
          <p:cNvPr id="42" name="Straight Connector 41"/>
          <p:cNvCxnSpPr>
            <a:stCxn id="16" idx="1"/>
            <a:endCxn id="6" idx="1"/>
          </p:cNvCxnSpPr>
          <p:nvPr/>
        </p:nvCxnSpPr>
        <p:spPr bwMode="auto">
          <a:xfrm rot="16200000" flipV="1">
            <a:off x="2270813" y="2827693"/>
            <a:ext cx="1510766" cy="2807352"/>
          </a:xfrm>
          <a:prstGeom prst="line">
            <a:avLst/>
          </a:prstGeom>
          <a:noFill/>
          <a:ln w="57150" cap="flat" cmpd="sng" algn="ctr">
            <a:solidFill>
              <a:schemeClr val="tx1"/>
            </a:solidFill>
            <a:prstDash val="solid"/>
            <a:round/>
            <a:headEnd type="none" w="med" len="med"/>
            <a:tailEnd type="none" w="med" len="med"/>
          </a:ln>
          <a:effectLst/>
        </p:spPr>
      </p:cxnSp>
      <p:sp>
        <p:nvSpPr>
          <p:cNvPr id="44" name="Oval 35"/>
          <p:cNvSpPr>
            <a:spLocks noChangeArrowheads="1"/>
          </p:cNvSpPr>
          <p:nvPr/>
        </p:nvSpPr>
        <p:spPr bwMode="auto">
          <a:xfrm>
            <a:off x="2468503" y="4979734"/>
            <a:ext cx="307975" cy="261938"/>
          </a:xfrm>
          <a:prstGeom prst="ellipse">
            <a:avLst/>
          </a:prstGeom>
          <a:solidFill>
            <a:schemeClr val="accent5">
              <a:lumMod val="40000"/>
              <a:lumOff val="6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45" name="Oval 35"/>
          <p:cNvSpPr>
            <a:spLocks noChangeArrowheads="1"/>
          </p:cNvSpPr>
          <p:nvPr/>
        </p:nvSpPr>
        <p:spPr bwMode="auto">
          <a:xfrm>
            <a:off x="1455780" y="3362329"/>
            <a:ext cx="307975" cy="261938"/>
          </a:xfrm>
          <a:prstGeom prst="ellipse">
            <a:avLst/>
          </a:prstGeom>
          <a:solidFill>
            <a:schemeClr val="accent5">
              <a:lumMod val="40000"/>
              <a:lumOff val="60000"/>
            </a:schemeClr>
          </a:solidFill>
          <a:ln w="38100">
            <a:solidFill>
              <a:schemeClr val="tx1"/>
            </a:solidFill>
            <a:round/>
            <a:headEnd/>
            <a:tailEnd/>
          </a:ln>
          <a:effectLst/>
        </p:spPr>
        <p:txBody>
          <a:bodyPr wrap="none" anchor="ctr"/>
          <a:lstStyle/>
          <a:p>
            <a:endParaRPr lang="en-US">
              <a:solidFill>
                <a:srgbClr val="0000FF"/>
              </a:solidFill>
            </a:endParaRPr>
          </a:p>
        </p:txBody>
      </p:sp>
      <p:cxnSp>
        <p:nvCxnSpPr>
          <p:cNvPr id="20" name="Curved Connector 19"/>
          <p:cNvCxnSpPr>
            <a:stCxn id="32" idx="2"/>
          </p:cNvCxnSpPr>
          <p:nvPr/>
        </p:nvCxnSpPr>
        <p:spPr bwMode="auto">
          <a:xfrm rot="10800000">
            <a:off x="4763729" y="5117691"/>
            <a:ext cx="914400" cy="358405"/>
          </a:xfrm>
          <a:prstGeom prst="curvedConnector3">
            <a:avLst>
              <a:gd name="adj1" fmla="val 50000"/>
            </a:avLst>
          </a:prstGeom>
          <a:noFill/>
          <a:ln w="57150" cap="flat" cmpd="sng" algn="ctr">
            <a:solidFill>
              <a:schemeClr val="accent6"/>
            </a:solidFill>
            <a:prstDash val="solid"/>
            <a:round/>
            <a:headEnd type="none" w="med" len="med"/>
            <a:tailEnd type="arrow"/>
          </a:ln>
          <a:effectLst/>
        </p:spPr>
      </p:cxnSp>
      <p:cxnSp>
        <p:nvCxnSpPr>
          <p:cNvPr id="24" name="Curved Connector 23"/>
          <p:cNvCxnSpPr>
            <a:endCxn id="43" idx="6"/>
          </p:cNvCxnSpPr>
          <p:nvPr/>
        </p:nvCxnSpPr>
        <p:spPr bwMode="auto">
          <a:xfrm rot="10800000">
            <a:off x="3789201" y="3468716"/>
            <a:ext cx="2294728" cy="1166659"/>
          </a:xfrm>
          <a:prstGeom prst="curvedConnector3">
            <a:avLst>
              <a:gd name="adj1" fmla="val 50000"/>
            </a:avLst>
          </a:prstGeom>
          <a:noFill/>
          <a:ln w="57150" cap="flat" cmpd="sng" algn="ctr">
            <a:solidFill>
              <a:schemeClr val="accent6"/>
            </a:solidFill>
            <a:prstDash val="solid"/>
            <a:round/>
            <a:headEnd type="none" w="med" len="med"/>
            <a:tailEnd type="arrow"/>
          </a:ln>
          <a:effectLst/>
        </p:spPr>
      </p:cxnSp>
      <p:grpSp>
        <p:nvGrpSpPr>
          <p:cNvPr id="3" name="Group 24"/>
          <p:cNvGrpSpPr/>
          <p:nvPr/>
        </p:nvGrpSpPr>
        <p:grpSpPr>
          <a:xfrm>
            <a:off x="4213122" y="5833424"/>
            <a:ext cx="701881" cy="624988"/>
            <a:chOff x="6307393" y="5096004"/>
            <a:chExt cx="701881" cy="624988"/>
          </a:xfrm>
        </p:grpSpPr>
        <p:sp>
          <p:nvSpPr>
            <p:cNvPr id="26" name="Isosceles Triangle 25"/>
            <p:cNvSpPr/>
            <p:nvPr/>
          </p:nvSpPr>
          <p:spPr>
            <a:xfrm>
              <a:off x="6442686" y="5235677"/>
              <a:ext cx="444811" cy="383458"/>
            </a:xfrm>
            <a:prstGeom prst="triangle">
              <a:avLst/>
            </a:prstGeom>
            <a:solidFill>
              <a:schemeClr val="accent2">
                <a:lumMod val="40000"/>
                <a:lumOff val="60000"/>
              </a:schemeClr>
            </a:solidFill>
            <a:ln w="38100">
              <a:solidFill>
                <a:schemeClr val="tx1"/>
              </a:solidFill>
            </a:ln>
          </p:spPr>
          <p:txBody>
            <a:bodyPr rtlCol="0" anchor="ctr">
              <a:spAutoFit/>
            </a:bodyPr>
            <a:lstStyle/>
            <a:p>
              <a:pPr algn="ctr">
                <a:buNone/>
              </a:pPr>
              <a:endParaRPr lang="en-US" sz="2800" dirty="0" smtClean="0">
                <a:latin typeface="Arial" pitchFamily="34" charset="0"/>
                <a:cs typeface="Arial" pitchFamily="34" charset="0"/>
              </a:endParaRPr>
            </a:p>
          </p:txBody>
        </p:sp>
        <p:sp>
          <p:nvSpPr>
            <p:cNvPr id="27" name="Oval 35"/>
            <p:cNvSpPr>
              <a:spLocks noChangeArrowheads="1"/>
            </p:cNvSpPr>
            <p:nvPr/>
          </p:nvSpPr>
          <p:spPr bwMode="auto">
            <a:xfrm>
              <a:off x="6547667" y="5096004"/>
              <a:ext cx="234849" cy="199743"/>
            </a:xfrm>
            <a:prstGeom prst="ellipse">
              <a:avLst/>
            </a:prstGeom>
            <a:solidFill>
              <a:srgbClr val="FF0000"/>
            </a:solidFill>
            <a:ln w="38100">
              <a:solidFill>
                <a:schemeClr val="tx1"/>
              </a:solidFill>
              <a:round/>
              <a:headEnd/>
              <a:tailEnd/>
            </a:ln>
            <a:effectLst/>
          </p:spPr>
          <p:txBody>
            <a:bodyPr wrap="none" anchor="ctr"/>
            <a:lstStyle/>
            <a:p>
              <a:endParaRPr lang="en-US">
                <a:solidFill>
                  <a:srgbClr val="0000FF"/>
                </a:solidFill>
              </a:endParaRPr>
            </a:p>
          </p:txBody>
        </p:sp>
        <p:sp>
          <p:nvSpPr>
            <p:cNvPr id="28" name="Oval 35"/>
            <p:cNvSpPr>
              <a:spLocks noChangeArrowheads="1"/>
            </p:cNvSpPr>
            <p:nvPr/>
          </p:nvSpPr>
          <p:spPr bwMode="auto">
            <a:xfrm>
              <a:off x="6774425" y="5521249"/>
              <a:ext cx="234849" cy="199743"/>
            </a:xfrm>
            <a:prstGeom prst="ellipse">
              <a:avLst/>
            </a:prstGeom>
            <a:solidFill>
              <a:srgbClr val="00B050"/>
            </a:solidFill>
            <a:ln w="38100">
              <a:solidFill>
                <a:schemeClr val="tx1"/>
              </a:solidFill>
              <a:round/>
              <a:headEnd/>
              <a:tailEnd/>
            </a:ln>
            <a:effectLst/>
          </p:spPr>
          <p:txBody>
            <a:bodyPr wrap="none" anchor="ctr"/>
            <a:lstStyle/>
            <a:p>
              <a:endParaRPr lang="en-US">
                <a:solidFill>
                  <a:srgbClr val="0000FF"/>
                </a:solidFill>
              </a:endParaRPr>
            </a:p>
          </p:txBody>
        </p:sp>
        <p:sp>
          <p:nvSpPr>
            <p:cNvPr id="29" name="Oval 35"/>
            <p:cNvSpPr>
              <a:spLocks noChangeArrowheads="1"/>
            </p:cNvSpPr>
            <p:nvPr/>
          </p:nvSpPr>
          <p:spPr bwMode="auto">
            <a:xfrm>
              <a:off x="6307393" y="5521249"/>
              <a:ext cx="234849" cy="199743"/>
            </a:xfrm>
            <a:prstGeom prst="ellipse">
              <a:avLst/>
            </a:prstGeom>
            <a:solidFill>
              <a:srgbClr val="FFFF00"/>
            </a:solidFill>
            <a:ln w="38100">
              <a:solidFill>
                <a:schemeClr val="tx1"/>
              </a:solidFill>
              <a:round/>
              <a:headEnd/>
              <a:tailEnd/>
            </a:ln>
            <a:effectLst/>
          </p:spPr>
          <p:txBody>
            <a:bodyPr wrap="none" anchor="ctr"/>
            <a:lstStyle/>
            <a:p>
              <a:endParaRPr lang="en-US">
                <a:solidFill>
                  <a:srgbClr val="0000FF"/>
                </a:solidFill>
              </a:endParaRPr>
            </a:p>
          </p:txBody>
        </p:sp>
      </p:grpSp>
      <p:cxnSp>
        <p:nvCxnSpPr>
          <p:cNvPr id="30" name="Curved Connector 61"/>
          <p:cNvCxnSpPr>
            <a:endCxn id="40" idx="4"/>
          </p:cNvCxnSpPr>
          <p:nvPr/>
        </p:nvCxnSpPr>
        <p:spPr bwMode="auto">
          <a:xfrm rot="16200000" flipV="1">
            <a:off x="2530985" y="4227049"/>
            <a:ext cx="1926045" cy="1802025"/>
          </a:xfrm>
          <a:prstGeom prst="curvedConnector3">
            <a:avLst>
              <a:gd name="adj1" fmla="val 50000"/>
            </a:avLst>
          </a:prstGeom>
          <a:noFill/>
          <a:ln w="57150" cap="flat" cmpd="sng" algn="ctr">
            <a:solidFill>
              <a:schemeClr val="accent6"/>
            </a:solidFill>
            <a:prstDash val="solid"/>
            <a:round/>
            <a:headEnd type="none" w="med" len="med"/>
            <a:tailEnd type="arrow"/>
          </a:ln>
          <a:effectLst/>
        </p:spPr>
      </p:cxnSp>
      <p:sp>
        <p:nvSpPr>
          <p:cNvPr id="32" name="Oval 35"/>
          <p:cNvSpPr>
            <a:spLocks noChangeArrowheads="1"/>
          </p:cNvSpPr>
          <p:nvPr/>
        </p:nvSpPr>
        <p:spPr bwMode="auto">
          <a:xfrm>
            <a:off x="5678129" y="5376223"/>
            <a:ext cx="234849" cy="199743"/>
          </a:xfrm>
          <a:prstGeom prst="ellipse">
            <a:avLst/>
          </a:prstGeom>
          <a:solidFill>
            <a:srgbClr val="00B050"/>
          </a:solidFill>
          <a:ln w="38100">
            <a:solidFill>
              <a:schemeClr val="tx1"/>
            </a:solidFill>
            <a:round/>
            <a:headEnd/>
            <a:tailEnd/>
          </a:ln>
          <a:effectLst/>
        </p:spPr>
        <p:txBody>
          <a:bodyPr wrap="none" anchor="ctr"/>
          <a:lstStyle/>
          <a:p>
            <a:endParaRPr lang="en-US">
              <a:solidFill>
                <a:srgbClr val="0000FF"/>
              </a:solidFill>
            </a:endParaRPr>
          </a:p>
        </p:txBody>
      </p:sp>
      <p:grpSp>
        <p:nvGrpSpPr>
          <p:cNvPr id="39" name="Group 38"/>
          <p:cNvGrpSpPr/>
          <p:nvPr/>
        </p:nvGrpSpPr>
        <p:grpSpPr>
          <a:xfrm>
            <a:off x="6285587" y="4209691"/>
            <a:ext cx="234849" cy="902749"/>
            <a:chOff x="6285587" y="4209691"/>
            <a:chExt cx="234849" cy="902749"/>
          </a:xfrm>
        </p:grpSpPr>
        <p:sp>
          <p:nvSpPr>
            <p:cNvPr id="23" name="Oval 35"/>
            <p:cNvSpPr>
              <a:spLocks noChangeArrowheads="1"/>
            </p:cNvSpPr>
            <p:nvPr/>
          </p:nvSpPr>
          <p:spPr bwMode="auto">
            <a:xfrm>
              <a:off x="6285587" y="4209691"/>
              <a:ext cx="234849" cy="199743"/>
            </a:xfrm>
            <a:prstGeom prst="ellipse">
              <a:avLst/>
            </a:prstGeom>
            <a:solidFill>
              <a:srgbClr val="FF0000"/>
            </a:solidFill>
            <a:ln w="38100">
              <a:solidFill>
                <a:schemeClr val="tx1"/>
              </a:solidFill>
              <a:round/>
              <a:headEnd/>
              <a:tailEnd/>
            </a:ln>
            <a:effectLst/>
          </p:spPr>
          <p:txBody>
            <a:bodyPr wrap="none" anchor="ctr"/>
            <a:lstStyle/>
            <a:p>
              <a:endParaRPr lang="en-US">
                <a:solidFill>
                  <a:srgbClr val="0000FF"/>
                </a:solidFill>
              </a:endParaRPr>
            </a:p>
          </p:txBody>
        </p:sp>
        <p:sp>
          <p:nvSpPr>
            <p:cNvPr id="33" name="Oval 35"/>
            <p:cNvSpPr>
              <a:spLocks noChangeArrowheads="1"/>
            </p:cNvSpPr>
            <p:nvPr/>
          </p:nvSpPr>
          <p:spPr bwMode="auto">
            <a:xfrm>
              <a:off x="6285587" y="4912697"/>
              <a:ext cx="234849" cy="199743"/>
            </a:xfrm>
            <a:prstGeom prst="ellipse">
              <a:avLst/>
            </a:prstGeom>
            <a:solidFill>
              <a:srgbClr val="00B050"/>
            </a:solidFill>
            <a:ln w="38100">
              <a:solidFill>
                <a:schemeClr val="tx1"/>
              </a:solidFill>
              <a:round/>
              <a:headEnd/>
              <a:tailEnd/>
            </a:ln>
            <a:effectLst/>
          </p:spPr>
          <p:txBody>
            <a:bodyPr wrap="none" anchor="ctr"/>
            <a:lstStyle/>
            <a:p>
              <a:endParaRPr lang="en-US">
                <a:solidFill>
                  <a:srgbClr val="0000FF"/>
                </a:solidFill>
              </a:endParaRPr>
            </a:p>
          </p:txBody>
        </p:sp>
        <p:cxnSp>
          <p:nvCxnSpPr>
            <p:cNvPr id="34" name="Straight Connector 33"/>
            <p:cNvCxnSpPr>
              <a:endCxn id="33" idx="0"/>
            </p:cNvCxnSpPr>
            <p:nvPr/>
          </p:nvCxnSpPr>
          <p:spPr bwMode="auto">
            <a:xfrm rot="5400000">
              <a:off x="6151381" y="4661065"/>
              <a:ext cx="503263" cy="0"/>
            </a:xfrm>
            <a:prstGeom prst="line">
              <a:avLst/>
            </a:prstGeom>
            <a:noFill/>
            <a:ln w="57150" cap="flat" cmpd="sng" algn="ctr">
              <a:solidFill>
                <a:schemeClr val="tx1"/>
              </a:solidFill>
              <a:prstDash val="solid"/>
              <a:round/>
              <a:headEnd type="none" w="med" len="med"/>
              <a:tailEnd type="none" w="med" len="med"/>
            </a:ln>
            <a:effectLst/>
          </p:spPr>
        </p:cxnSp>
      </p:grpSp>
      <p:sp>
        <p:nvSpPr>
          <p:cNvPr id="35" name="Text Box 122"/>
          <p:cNvSpPr txBox="1">
            <a:spLocks noChangeArrowheads="1"/>
          </p:cNvSpPr>
          <p:nvPr/>
        </p:nvSpPr>
        <p:spPr bwMode="auto">
          <a:xfrm>
            <a:off x="3728373" y="1743566"/>
            <a:ext cx="3663028"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Each vertex of </a:t>
            </a:r>
            <a:r>
              <a:rPr lang="en-US" sz="2800" dirty="0" err="1" smtClean="0">
                <a:solidFill>
                  <a:schemeClr val="tx2"/>
                </a:solidFill>
                <a:latin typeface="Arial" pitchFamily="34" charset="0"/>
                <a:cs typeface="Arial" pitchFamily="34" charset="0"/>
              </a:rPr>
              <a:t>Bary</a:t>
            </a:r>
            <a:r>
              <a:rPr lang="en-US" sz="2800" dirty="0" smtClean="0">
                <a:solidFill>
                  <a:schemeClr val="tx2"/>
                </a:solidFill>
                <a:latin typeface="Arial" pitchFamily="34" charset="0"/>
                <a:cs typeface="Arial" pitchFamily="34" charset="0"/>
              </a:rPr>
              <a:t> </a:t>
            </a:r>
            <a:r>
              <a:rPr lang="en-US" sz="2800" dirty="0" smtClean="0">
                <a:solidFill>
                  <a:schemeClr val="tx2"/>
                </a:solidFill>
                <a:latin typeface="cmmi10"/>
                <a:cs typeface="Arial" pitchFamily="34" charset="0"/>
              </a:rPr>
              <a:t>¾</a:t>
            </a:r>
            <a:r>
              <a:rPr lang="en-US" sz="2800" dirty="0" smtClean="0">
                <a:solidFill>
                  <a:schemeClr val="tx2"/>
                </a:solidFill>
                <a:latin typeface="Arial" pitchFamily="34" charset="0"/>
                <a:cs typeface="Arial" pitchFamily="34" charset="0"/>
              </a:rPr>
              <a:t> </a:t>
            </a:r>
            <a:r>
              <a:rPr lang="en-US" sz="2800" dirty="0" smtClean="0">
                <a:latin typeface="Arial" pitchFamily="34" charset="0"/>
                <a:cs typeface="Arial" pitchFamily="34" charset="0"/>
              </a:rPr>
              <a:t>is a face of </a:t>
            </a:r>
            <a:r>
              <a:rPr lang="en-US" sz="2800" dirty="0" smtClean="0">
                <a:solidFill>
                  <a:schemeClr val="tx2"/>
                </a:solidFill>
                <a:latin typeface="cmmi10"/>
                <a:cs typeface="Arial" pitchFamily="34" charset="0"/>
              </a:rPr>
              <a:t>¾</a:t>
            </a:r>
            <a:endParaRPr lang="en-US" sz="2800" dirty="0" smtClean="0">
              <a:solidFill>
                <a:schemeClr val="tx2"/>
              </a:solidFill>
              <a:latin typeface="cmmi10"/>
            </a:endParaRPr>
          </a:p>
        </p:txBody>
      </p:sp>
      <p:sp>
        <p:nvSpPr>
          <p:cNvPr id="36" name="Text Box 122"/>
          <p:cNvSpPr txBox="1">
            <a:spLocks noChangeArrowheads="1"/>
          </p:cNvSpPr>
          <p:nvPr/>
        </p:nvSpPr>
        <p:spPr bwMode="auto">
          <a:xfrm>
            <a:off x="5220928" y="2632616"/>
            <a:ext cx="3663028" cy="138499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Simplex = set of faces ordered by inclusion</a:t>
            </a:r>
            <a:endParaRPr lang="en-US" sz="2800" dirty="0" smtClean="0">
              <a:solidFill>
                <a:schemeClr val="tx2"/>
              </a:solidFill>
              <a:latin typeface="cmmi10"/>
            </a:endParaRPr>
          </a:p>
        </p:txBody>
      </p:sp>
      <p:sp>
        <p:nvSpPr>
          <p:cNvPr id="41" name="Freeform 40"/>
          <p:cNvSpPr/>
          <p:nvPr/>
        </p:nvSpPr>
        <p:spPr>
          <a:xfrm>
            <a:off x="2657475" y="3457575"/>
            <a:ext cx="1952625" cy="1628775"/>
          </a:xfrm>
          <a:custGeom>
            <a:avLst/>
            <a:gdLst>
              <a:gd name="connsiteX0" fmla="*/ 981075 w 1952625"/>
              <a:gd name="connsiteY0" fmla="*/ 0 h 1628775"/>
              <a:gd name="connsiteX1" fmla="*/ 0 w 1952625"/>
              <a:gd name="connsiteY1" fmla="*/ 581025 h 1628775"/>
              <a:gd name="connsiteX2" fmla="*/ 1952625 w 1952625"/>
              <a:gd name="connsiteY2" fmla="*/ 1628775 h 1628775"/>
              <a:gd name="connsiteX3" fmla="*/ 981075 w 1952625"/>
              <a:gd name="connsiteY3" fmla="*/ 0 h 1628775"/>
            </a:gdLst>
            <a:ahLst/>
            <a:cxnLst>
              <a:cxn ang="0">
                <a:pos x="connsiteX0" y="connsiteY0"/>
              </a:cxn>
              <a:cxn ang="0">
                <a:pos x="connsiteX1" y="connsiteY1"/>
              </a:cxn>
              <a:cxn ang="0">
                <a:pos x="connsiteX2" y="connsiteY2"/>
              </a:cxn>
              <a:cxn ang="0">
                <a:pos x="connsiteX3" y="connsiteY3"/>
              </a:cxn>
            </a:cxnLst>
            <a:rect l="l" t="t" r="r" b="b"/>
            <a:pathLst>
              <a:path w="1952625" h="1628775">
                <a:moveTo>
                  <a:pt x="981075" y="0"/>
                </a:moveTo>
                <a:lnTo>
                  <a:pt x="0" y="581025"/>
                </a:lnTo>
                <a:lnTo>
                  <a:pt x="1952625" y="1628775"/>
                </a:lnTo>
                <a:lnTo>
                  <a:pt x="981075" y="0"/>
                </a:lnTo>
                <a:close/>
              </a:path>
            </a:pathLst>
          </a:custGeom>
          <a:solidFill>
            <a:schemeClr val="accent1">
              <a:lumMod val="20000"/>
              <a:lumOff val="80000"/>
            </a:schemeClr>
          </a:solidFill>
          <a:ln w="38100">
            <a:solidFill>
              <a:schemeClr val="tx1"/>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16" name="Oval 13"/>
          <p:cNvSpPr>
            <a:spLocks noChangeArrowheads="1"/>
          </p:cNvSpPr>
          <p:nvPr/>
        </p:nvSpPr>
        <p:spPr bwMode="auto">
          <a:xfrm>
            <a:off x="4384770" y="4948392"/>
            <a:ext cx="307975" cy="261938"/>
          </a:xfrm>
          <a:prstGeom prst="ellipse">
            <a:avLst/>
          </a:prstGeom>
          <a:solidFill>
            <a:schemeClr val="accent1"/>
          </a:solidFill>
          <a:ln w="38100">
            <a:solidFill>
              <a:schemeClr val="tx1"/>
            </a:solidFill>
            <a:round/>
            <a:headEnd/>
            <a:tailEnd/>
          </a:ln>
          <a:effectLst/>
        </p:spPr>
        <p:txBody>
          <a:bodyPr wrap="none" anchor="ctr"/>
          <a:lstStyle/>
          <a:p>
            <a:endParaRPr lang="en-US">
              <a:solidFill>
                <a:srgbClr val="0000FF"/>
              </a:solidFill>
            </a:endParaRPr>
          </a:p>
        </p:txBody>
      </p:sp>
      <p:sp>
        <p:nvSpPr>
          <p:cNvPr id="43" name="Oval 35"/>
          <p:cNvSpPr>
            <a:spLocks noChangeArrowheads="1"/>
          </p:cNvSpPr>
          <p:nvPr/>
        </p:nvSpPr>
        <p:spPr bwMode="auto">
          <a:xfrm>
            <a:off x="3481226" y="3337746"/>
            <a:ext cx="307975" cy="261938"/>
          </a:xfrm>
          <a:prstGeom prst="ellipse">
            <a:avLst/>
          </a:prstGeom>
          <a:solidFill>
            <a:schemeClr val="accent5">
              <a:lumMod val="40000"/>
              <a:lumOff val="6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40" name="Oval 35"/>
          <p:cNvSpPr>
            <a:spLocks noChangeArrowheads="1"/>
          </p:cNvSpPr>
          <p:nvPr/>
        </p:nvSpPr>
        <p:spPr bwMode="auto">
          <a:xfrm>
            <a:off x="2439006" y="3903101"/>
            <a:ext cx="307975" cy="261938"/>
          </a:xfrm>
          <a:prstGeom prst="ellipse">
            <a:avLst/>
          </a:prstGeom>
          <a:solidFill>
            <a:schemeClr val="accent5">
              <a:lumMod val="40000"/>
              <a:lumOff val="60000"/>
            </a:schemeClr>
          </a:solidFill>
          <a:ln w="38100">
            <a:solidFill>
              <a:schemeClr val="tx1"/>
            </a:solidFill>
            <a:round/>
            <a:headEnd/>
            <a:tailEnd/>
          </a:ln>
          <a:effectLst/>
        </p:spPr>
        <p:txBody>
          <a:bodyPr wrap="none" anchor="ctr"/>
          <a:lstStyle/>
          <a:p>
            <a:endParaRPr lang="en-US">
              <a:solidFill>
                <a:srgbClr val="0000FF"/>
              </a:solidFill>
            </a:endParaRPr>
          </a:p>
        </p:txBody>
      </p:sp>
    </p:spTree>
    <p:extLst>
      <p:ext uri="{BB962C8B-B14F-4D97-AF65-F5344CB8AC3E}">
        <p14:creationId xmlns:p14="http://schemas.microsoft.com/office/powerpoint/2010/main" val="299731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5" grpId="0" animBg="1"/>
      <p:bldP spid="36" grpId="0" animBg="1"/>
      <p:bldP spid="4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Group 42"/>
          <p:cNvGrpSpPr/>
          <p:nvPr/>
        </p:nvGrpSpPr>
        <p:grpSpPr>
          <a:xfrm>
            <a:off x="4557470" y="3006228"/>
            <a:ext cx="2589110" cy="2082083"/>
            <a:chOff x="5967772" y="3812612"/>
            <a:chExt cx="2589110" cy="2082083"/>
          </a:xfrm>
        </p:grpSpPr>
        <p:sp>
          <p:nvSpPr>
            <p:cNvPr id="119" name="AutoShape 13"/>
            <p:cNvSpPr>
              <a:spLocks noChangeArrowheads="1"/>
            </p:cNvSpPr>
            <p:nvPr/>
          </p:nvSpPr>
          <p:spPr bwMode="auto">
            <a:xfrm>
              <a:off x="6080432" y="3891321"/>
              <a:ext cx="2382819" cy="190479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a:p>
          </p:txBody>
        </p:sp>
        <p:cxnSp>
          <p:nvCxnSpPr>
            <p:cNvPr id="137" name="Straight Connector 136"/>
            <p:cNvCxnSpPr>
              <a:stCxn id="119" idx="0"/>
              <a:endCxn id="119" idx="3"/>
            </p:cNvCxnSpPr>
            <p:nvPr/>
          </p:nvCxnSpPr>
          <p:spPr bwMode="auto">
            <a:xfrm rot="16200000" flipH="1">
              <a:off x="6319444" y="4843718"/>
              <a:ext cx="1904795" cy="0"/>
            </a:xfrm>
            <a:prstGeom prst="line">
              <a:avLst/>
            </a:prstGeom>
            <a:noFill/>
            <a:ln w="57150" cap="flat" cmpd="sng" algn="ctr">
              <a:solidFill>
                <a:schemeClr val="tx1"/>
              </a:solidFill>
              <a:prstDash val="solid"/>
              <a:round/>
              <a:headEnd type="none" w="med" len="med"/>
              <a:tailEnd type="none" w="med" len="med"/>
            </a:ln>
            <a:effectLst/>
          </p:spPr>
        </p:cxnSp>
        <p:cxnSp>
          <p:nvCxnSpPr>
            <p:cNvPr id="138" name="Straight Connector 137"/>
            <p:cNvCxnSpPr>
              <a:stCxn id="119" idx="2"/>
              <a:endCxn id="119" idx="5"/>
            </p:cNvCxnSpPr>
            <p:nvPr/>
          </p:nvCxnSpPr>
          <p:spPr bwMode="auto">
            <a:xfrm rot="5400000" flipH="1" flipV="1">
              <a:off x="6497790" y="4426361"/>
              <a:ext cx="952397" cy="1787114"/>
            </a:xfrm>
            <a:prstGeom prst="line">
              <a:avLst/>
            </a:prstGeom>
            <a:noFill/>
            <a:ln w="57150" cap="flat" cmpd="sng" algn="ctr">
              <a:solidFill>
                <a:schemeClr val="tx1"/>
              </a:solidFill>
              <a:prstDash val="solid"/>
              <a:round/>
              <a:headEnd type="none" w="med" len="med"/>
              <a:tailEnd type="none" w="med" len="med"/>
            </a:ln>
            <a:effectLst/>
          </p:spPr>
        </p:cxnSp>
        <p:cxnSp>
          <p:nvCxnSpPr>
            <p:cNvPr id="139" name="Straight Connector 138"/>
            <p:cNvCxnSpPr>
              <a:stCxn id="119" idx="4"/>
              <a:endCxn id="119" idx="1"/>
            </p:cNvCxnSpPr>
            <p:nvPr/>
          </p:nvCxnSpPr>
          <p:spPr bwMode="auto">
            <a:xfrm rot="5400000" flipH="1">
              <a:off x="7093495" y="4426361"/>
              <a:ext cx="952397" cy="1787114"/>
            </a:xfrm>
            <a:prstGeom prst="line">
              <a:avLst/>
            </a:prstGeom>
            <a:noFill/>
            <a:ln w="57150" cap="flat" cmpd="sng" algn="ctr">
              <a:solidFill>
                <a:schemeClr val="tx1"/>
              </a:solidFill>
              <a:prstDash val="solid"/>
              <a:round/>
              <a:headEnd type="none" w="med" len="med"/>
              <a:tailEnd type="none" w="med" len="med"/>
            </a:ln>
            <a:effectLst/>
          </p:spPr>
        </p:cxnSp>
        <p:sp>
          <p:nvSpPr>
            <p:cNvPr id="140" name="Oval 15"/>
            <p:cNvSpPr>
              <a:spLocks noChangeArrowheads="1"/>
            </p:cNvSpPr>
            <p:nvPr/>
          </p:nvSpPr>
          <p:spPr bwMode="auto">
            <a:xfrm>
              <a:off x="7167306" y="3812612"/>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1" name="Oval 15"/>
            <p:cNvSpPr>
              <a:spLocks noChangeArrowheads="1"/>
            </p:cNvSpPr>
            <p:nvPr/>
          </p:nvSpPr>
          <p:spPr bwMode="auto">
            <a:xfrm>
              <a:off x="8352094" y="5720070"/>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2" name="Oval 15"/>
            <p:cNvSpPr>
              <a:spLocks noChangeArrowheads="1"/>
            </p:cNvSpPr>
            <p:nvPr/>
          </p:nvSpPr>
          <p:spPr bwMode="auto">
            <a:xfrm>
              <a:off x="5967772" y="568074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3" name="Oval 15"/>
            <p:cNvSpPr>
              <a:spLocks noChangeArrowheads="1"/>
            </p:cNvSpPr>
            <p:nvPr/>
          </p:nvSpPr>
          <p:spPr bwMode="auto">
            <a:xfrm>
              <a:off x="7167308" y="5685657"/>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4" name="Oval 15"/>
            <p:cNvSpPr>
              <a:spLocks noChangeArrowheads="1"/>
            </p:cNvSpPr>
            <p:nvPr/>
          </p:nvSpPr>
          <p:spPr bwMode="auto">
            <a:xfrm>
              <a:off x="7172224" y="5056392"/>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5" name="Oval 15"/>
            <p:cNvSpPr>
              <a:spLocks noChangeArrowheads="1"/>
            </p:cNvSpPr>
            <p:nvPr/>
          </p:nvSpPr>
          <p:spPr bwMode="auto">
            <a:xfrm>
              <a:off x="7752327" y="4751592"/>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6" name="Oval 15"/>
            <p:cNvSpPr>
              <a:spLocks noChangeArrowheads="1"/>
            </p:cNvSpPr>
            <p:nvPr/>
          </p:nvSpPr>
          <p:spPr bwMode="auto">
            <a:xfrm>
              <a:off x="6562624" y="4756508"/>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grpSp>
      <p:sp>
        <p:nvSpPr>
          <p:cNvPr id="39" name="Slide Number Placeholder 5"/>
          <p:cNvSpPr>
            <a:spLocks noGrp="1"/>
          </p:cNvSpPr>
          <p:nvPr>
            <p:ph type="sldNum" sz="quarter" idx="11"/>
          </p:nvPr>
        </p:nvSpPr>
        <p:spPr>
          <a:xfrm>
            <a:off x="6141048" y="6314306"/>
            <a:ext cx="2895600" cy="457200"/>
          </a:xfrm>
        </p:spPr>
        <p:txBody>
          <a:bodyPr/>
          <a:lstStyle/>
          <a:p>
            <a:fld id="{1CF01A19-3C5A-41FC-B25E-4D2E8E356A09}" type="slidenum">
              <a:rPr lang="en-US" smtClean="0"/>
              <a:pPr/>
              <a:t>81</a:t>
            </a:fld>
            <a:endParaRPr lang="en-US" dirty="0"/>
          </a:p>
        </p:txBody>
      </p:sp>
      <p:sp>
        <p:nvSpPr>
          <p:cNvPr id="1339400" name="Rectangle 8"/>
          <p:cNvSpPr>
            <a:spLocks noGrp="1" noChangeArrowheads="1"/>
          </p:cNvSpPr>
          <p:nvPr>
            <p:ph type="title"/>
          </p:nvPr>
        </p:nvSpPr>
        <p:spPr/>
        <p:txBody>
          <a:bodyPr/>
          <a:lstStyle/>
          <a:p>
            <a:r>
              <a:rPr lang="en-US" sz="4000" dirty="0" smtClean="0"/>
              <a:t>Barycentric Agreement</a:t>
            </a:r>
            <a:endParaRPr lang="en-US" sz="4000" dirty="0"/>
          </a:p>
        </p:txBody>
      </p:sp>
      <p:sp>
        <p:nvSpPr>
          <p:cNvPr id="1339405" name="AutoShape 13"/>
          <p:cNvSpPr>
            <a:spLocks noChangeArrowheads="1"/>
          </p:cNvSpPr>
          <p:nvPr/>
        </p:nvSpPr>
        <p:spPr bwMode="auto">
          <a:xfrm>
            <a:off x="1036484" y="3084937"/>
            <a:ext cx="2382819" cy="190479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a:p>
        </p:txBody>
      </p:sp>
      <p:sp>
        <p:nvSpPr>
          <p:cNvPr id="1339407" name="Oval 15"/>
          <p:cNvSpPr>
            <a:spLocks noChangeArrowheads="1"/>
          </p:cNvSpPr>
          <p:nvPr/>
        </p:nvSpPr>
        <p:spPr bwMode="auto">
          <a:xfrm>
            <a:off x="2123358" y="3006228"/>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34" name="Oval 15"/>
          <p:cNvSpPr>
            <a:spLocks noChangeArrowheads="1"/>
          </p:cNvSpPr>
          <p:nvPr/>
        </p:nvSpPr>
        <p:spPr bwMode="auto">
          <a:xfrm>
            <a:off x="3308146" y="4913686"/>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35" name="Oval 15"/>
          <p:cNvSpPr>
            <a:spLocks noChangeArrowheads="1"/>
          </p:cNvSpPr>
          <p:nvPr/>
        </p:nvSpPr>
        <p:spPr bwMode="auto">
          <a:xfrm>
            <a:off x="923824" y="4874357"/>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grpSp>
        <p:nvGrpSpPr>
          <p:cNvPr id="4" name="Group 50"/>
          <p:cNvGrpSpPr>
            <a:grpSpLocks/>
          </p:cNvGrpSpPr>
          <p:nvPr/>
        </p:nvGrpSpPr>
        <p:grpSpPr bwMode="auto">
          <a:xfrm>
            <a:off x="1696065" y="2552709"/>
            <a:ext cx="569452" cy="509510"/>
            <a:chOff x="3168" y="1824"/>
            <a:chExt cx="912" cy="816"/>
          </a:xfrm>
        </p:grpSpPr>
        <p:sp>
          <p:nvSpPr>
            <p:cNvPr id="5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5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5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6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6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6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6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6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5" name="Group 60"/>
          <p:cNvGrpSpPr>
            <a:grpSpLocks/>
          </p:cNvGrpSpPr>
          <p:nvPr/>
        </p:nvGrpSpPr>
        <p:grpSpPr bwMode="auto">
          <a:xfrm flipH="1">
            <a:off x="3349500" y="5032902"/>
            <a:ext cx="569452" cy="509510"/>
            <a:chOff x="3168" y="1824"/>
            <a:chExt cx="912" cy="816"/>
          </a:xfrm>
        </p:grpSpPr>
        <p:sp>
          <p:nvSpPr>
            <p:cNvPr id="67"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8"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9"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70"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71"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72"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73"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74"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75"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81" name="Right Arrow 80"/>
          <p:cNvSpPr/>
          <p:nvPr/>
        </p:nvSpPr>
        <p:spPr>
          <a:xfrm>
            <a:off x="3451122" y="4100051"/>
            <a:ext cx="1224116" cy="324464"/>
          </a:xfrm>
          <a:prstGeom prst="rightArrow">
            <a:avLst/>
          </a:prstGeom>
          <a:ln w="38100">
            <a:solidFill>
              <a:schemeClr val="tx1"/>
            </a:solidFill>
          </a:ln>
        </p:spPr>
        <p:txBody>
          <a:bodyPr rtlCol="0" anchor="ctr">
            <a:spAutoFit/>
          </a:bodyPr>
          <a:lstStyle/>
          <a:p>
            <a:pPr algn="ctr">
              <a:buNone/>
            </a:pPr>
            <a:endParaRPr lang="en-US" sz="2800" dirty="0" smtClean="0">
              <a:latin typeface="Arial" pitchFamily="34" charset="0"/>
              <a:cs typeface="Arial" pitchFamily="34" charset="0"/>
            </a:endParaRPr>
          </a:p>
        </p:txBody>
      </p:sp>
      <p:grpSp>
        <p:nvGrpSpPr>
          <p:cNvPr id="6" name="Group 50"/>
          <p:cNvGrpSpPr>
            <a:grpSpLocks/>
          </p:cNvGrpSpPr>
          <p:nvPr/>
        </p:nvGrpSpPr>
        <p:grpSpPr bwMode="auto">
          <a:xfrm>
            <a:off x="575577" y="4980596"/>
            <a:ext cx="569452" cy="509510"/>
            <a:chOff x="3168" y="1824"/>
            <a:chExt cx="912" cy="816"/>
          </a:xfrm>
        </p:grpSpPr>
        <p:sp>
          <p:nvSpPr>
            <p:cNvPr id="85"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6"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7"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8"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a:p>
          </p:txBody>
        </p:sp>
        <p:sp>
          <p:nvSpPr>
            <p:cNvPr id="89"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a:p>
          </p:txBody>
        </p:sp>
        <p:sp>
          <p:nvSpPr>
            <p:cNvPr id="90"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a:p>
          </p:txBody>
        </p:sp>
        <p:sp>
          <p:nvSpPr>
            <p:cNvPr id="91"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92"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93"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7" name="Group 60"/>
          <p:cNvGrpSpPr>
            <a:grpSpLocks/>
          </p:cNvGrpSpPr>
          <p:nvPr/>
        </p:nvGrpSpPr>
        <p:grpSpPr bwMode="auto">
          <a:xfrm flipH="1">
            <a:off x="6600229" y="3677172"/>
            <a:ext cx="569452" cy="509510"/>
            <a:chOff x="3168" y="1824"/>
            <a:chExt cx="912" cy="816"/>
          </a:xfrm>
        </p:grpSpPr>
        <p:sp>
          <p:nvSpPr>
            <p:cNvPr id="120"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1"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2"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3"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124"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125"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126"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27"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28"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8" name="Group 50"/>
          <p:cNvGrpSpPr>
            <a:grpSpLocks/>
          </p:cNvGrpSpPr>
          <p:nvPr/>
        </p:nvGrpSpPr>
        <p:grpSpPr bwMode="auto">
          <a:xfrm>
            <a:off x="5431835" y="4319352"/>
            <a:ext cx="569452" cy="509510"/>
            <a:chOff x="3168" y="1824"/>
            <a:chExt cx="912" cy="816"/>
          </a:xfrm>
        </p:grpSpPr>
        <p:sp>
          <p:nvSpPr>
            <p:cNvPr id="100"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1"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2"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3"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a:p>
          </p:txBody>
        </p:sp>
        <p:sp>
          <p:nvSpPr>
            <p:cNvPr id="104"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a:p>
          </p:txBody>
        </p:sp>
        <p:sp>
          <p:nvSpPr>
            <p:cNvPr id="105"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a:p>
          </p:txBody>
        </p:sp>
        <p:sp>
          <p:nvSpPr>
            <p:cNvPr id="106"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7"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8"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9" name="Group 50"/>
          <p:cNvGrpSpPr>
            <a:grpSpLocks/>
          </p:cNvGrpSpPr>
          <p:nvPr/>
        </p:nvGrpSpPr>
        <p:grpSpPr bwMode="auto">
          <a:xfrm>
            <a:off x="5284401" y="2576024"/>
            <a:ext cx="569452" cy="509510"/>
            <a:chOff x="3168" y="1824"/>
            <a:chExt cx="912" cy="816"/>
          </a:xfrm>
        </p:grpSpPr>
        <p:sp>
          <p:nvSpPr>
            <p:cNvPr id="110"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1"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2"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3"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14"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15"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16"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7"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8"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47" name="Freeform 146"/>
          <p:cNvSpPr/>
          <p:nvPr/>
        </p:nvSpPr>
        <p:spPr>
          <a:xfrm>
            <a:off x="5866646" y="3069125"/>
            <a:ext cx="561314" cy="1258431"/>
          </a:xfrm>
          <a:custGeom>
            <a:avLst/>
            <a:gdLst>
              <a:gd name="connsiteX0" fmla="*/ 0 w 561314"/>
              <a:gd name="connsiteY0" fmla="*/ 0 h 1258431"/>
              <a:gd name="connsiteX1" fmla="*/ 561314 w 561314"/>
              <a:gd name="connsiteY1" fmla="*/ 986827 h 1258431"/>
              <a:gd name="connsiteX2" fmla="*/ 18106 w 561314"/>
              <a:gd name="connsiteY2" fmla="*/ 1258431 h 1258431"/>
              <a:gd name="connsiteX3" fmla="*/ 0 w 561314"/>
              <a:gd name="connsiteY3" fmla="*/ 0 h 1258431"/>
            </a:gdLst>
            <a:ahLst/>
            <a:cxnLst>
              <a:cxn ang="0">
                <a:pos x="connsiteX0" y="connsiteY0"/>
              </a:cxn>
              <a:cxn ang="0">
                <a:pos x="connsiteX1" y="connsiteY1"/>
              </a:cxn>
              <a:cxn ang="0">
                <a:pos x="connsiteX2" y="connsiteY2"/>
              </a:cxn>
              <a:cxn ang="0">
                <a:pos x="connsiteX3" y="connsiteY3"/>
              </a:cxn>
            </a:cxnLst>
            <a:rect l="l" t="t" r="r" b="b"/>
            <a:pathLst>
              <a:path w="561314" h="1258431">
                <a:moveTo>
                  <a:pt x="0" y="0"/>
                </a:moveTo>
                <a:lnTo>
                  <a:pt x="561314" y="986827"/>
                </a:lnTo>
                <a:lnTo>
                  <a:pt x="18106" y="1258431"/>
                </a:lnTo>
                <a:lnTo>
                  <a:pt x="0" y="0"/>
                </a:lnTo>
                <a:close/>
              </a:path>
            </a:pathLst>
          </a:custGeom>
          <a:solidFill>
            <a:schemeClr val="accent6">
              <a:lumMod val="75000"/>
            </a:schemeClr>
          </a:solidFill>
          <a:ln w="38100">
            <a:solidFill>
              <a:schemeClr val="accent6">
                <a:lumMod val="75000"/>
              </a:schemeClr>
            </a:solidFill>
          </a:ln>
        </p:spPr>
        <p:txBody>
          <a:bodyPr rtlCol="0" anchor="ctr">
            <a:noAutofit/>
          </a:bodyPr>
          <a:lstStyle/>
          <a:p>
            <a:pPr algn="ctr">
              <a:buNone/>
            </a:pPr>
            <a:endParaRPr lang="en-US" sz="2800" dirty="0" smtClean="0">
              <a:ln>
                <a:solidFill>
                  <a:sysClr val="windowText" lastClr="000000"/>
                </a:solidFill>
              </a:ln>
              <a:latin typeface="Arial" pitchFamily="34" charset="0"/>
              <a:cs typeface="Arial" pitchFamily="34" charset="0"/>
            </a:endParaRPr>
          </a:p>
        </p:txBody>
      </p:sp>
      <p:grpSp>
        <p:nvGrpSpPr>
          <p:cNvPr id="94" name="Group 50"/>
          <p:cNvGrpSpPr>
            <a:grpSpLocks/>
          </p:cNvGrpSpPr>
          <p:nvPr/>
        </p:nvGrpSpPr>
        <p:grpSpPr bwMode="auto">
          <a:xfrm>
            <a:off x="2426435" y="2782747"/>
            <a:ext cx="569452" cy="509510"/>
            <a:chOff x="3168" y="1824"/>
            <a:chExt cx="912" cy="816"/>
          </a:xfrm>
        </p:grpSpPr>
        <p:sp>
          <p:nvSpPr>
            <p:cNvPr id="95"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6"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7"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8"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a:p>
          </p:txBody>
        </p:sp>
        <p:sp>
          <p:nvSpPr>
            <p:cNvPr id="129"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a:p>
          </p:txBody>
        </p:sp>
        <p:sp>
          <p:nvSpPr>
            <p:cNvPr id="130"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a:p>
          </p:txBody>
        </p:sp>
        <p:sp>
          <p:nvSpPr>
            <p:cNvPr id="132"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33"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34"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135" name="Group 50"/>
          <p:cNvGrpSpPr>
            <a:grpSpLocks/>
          </p:cNvGrpSpPr>
          <p:nvPr/>
        </p:nvGrpSpPr>
        <p:grpSpPr bwMode="auto">
          <a:xfrm>
            <a:off x="6667755" y="3978943"/>
            <a:ext cx="569452" cy="509510"/>
            <a:chOff x="3168" y="1824"/>
            <a:chExt cx="912" cy="816"/>
          </a:xfrm>
        </p:grpSpPr>
        <p:sp>
          <p:nvSpPr>
            <p:cNvPr id="136"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4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4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5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tx1"/>
              </a:solidFill>
              <a:round/>
              <a:headEnd/>
              <a:tailEnd/>
            </a:ln>
          </p:spPr>
          <p:txBody>
            <a:bodyPr wrap="none" anchor="ctr"/>
            <a:lstStyle/>
            <a:p>
              <a:endParaRPr lang="en-US"/>
            </a:p>
          </p:txBody>
        </p:sp>
        <p:sp>
          <p:nvSpPr>
            <p:cNvPr id="15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tx1"/>
              </a:solidFill>
              <a:round/>
              <a:headEnd/>
              <a:tailEnd/>
            </a:ln>
          </p:spPr>
          <p:txBody>
            <a:bodyPr wrap="none" anchor="ctr"/>
            <a:lstStyle/>
            <a:p>
              <a:endParaRPr lang="en-US"/>
            </a:p>
          </p:txBody>
        </p:sp>
        <p:sp>
          <p:nvSpPr>
            <p:cNvPr id="15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0000FF"/>
            </a:solidFill>
            <a:ln w="38100">
              <a:solidFill>
                <a:schemeClr val="tx1"/>
              </a:solidFill>
              <a:round/>
              <a:headEnd/>
              <a:tailEnd/>
            </a:ln>
          </p:spPr>
          <p:txBody>
            <a:bodyPr wrap="none" anchor="ctr"/>
            <a:lstStyle/>
            <a:p>
              <a:endParaRPr lang="en-US"/>
            </a:p>
          </p:txBody>
        </p:sp>
        <p:sp>
          <p:nvSpPr>
            <p:cNvPr id="15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5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5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56" name="Footer Placeholder 2"/>
          <p:cNvSpPr txBox="1">
            <a:spLocks/>
          </p:cNvSpPr>
          <p:nvPr/>
        </p:nvSpPr>
        <p:spPr bwMode="auto">
          <a:xfrm>
            <a:off x="3276600" y="64008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
        <p:nvSpPr>
          <p:cNvPr id="2" name="TextBox 1"/>
          <p:cNvSpPr txBox="1"/>
          <p:nvPr/>
        </p:nvSpPr>
        <p:spPr>
          <a:xfrm>
            <a:off x="1947207" y="5215142"/>
            <a:ext cx="561372" cy="923330"/>
          </a:xfrm>
          <a:prstGeom prst="rect">
            <a:avLst/>
          </a:prstGeom>
          <a:noFill/>
        </p:spPr>
        <p:txBody>
          <a:bodyPr wrap="none" rtlCol="0">
            <a:spAutoFit/>
          </a:bodyPr>
          <a:lstStyle/>
          <a:p>
            <a:r>
              <a:rPr lang="en-US" sz="5400" dirty="0" smtClean="0">
                <a:solidFill>
                  <a:schemeClr val="tx1"/>
                </a:solidFill>
                <a:latin typeface="cmsy10"/>
                <a:cs typeface="Arial" pitchFamily="34" charset="0"/>
              </a:rPr>
              <a:t>I</a:t>
            </a:r>
          </a:p>
        </p:txBody>
      </p:sp>
      <p:sp>
        <p:nvSpPr>
          <p:cNvPr id="157" name="TextBox 156"/>
          <p:cNvSpPr txBox="1"/>
          <p:nvPr/>
        </p:nvSpPr>
        <p:spPr>
          <a:xfrm>
            <a:off x="4892467" y="5215142"/>
            <a:ext cx="1919116" cy="923330"/>
          </a:xfrm>
          <a:prstGeom prst="rect">
            <a:avLst/>
          </a:prstGeom>
          <a:noFill/>
        </p:spPr>
        <p:txBody>
          <a:bodyPr wrap="none" rtlCol="0">
            <a:spAutoFit/>
          </a:bodyPr>
          <a:lstStyle/>
          <a:p>
            <a:r>
              <a:rPr lang="en-US" dirty="0" err="1" smtClean="0">
                <a:solidFill>
                  <a:schemeClr val="tx1"/>
                </a:solidFill>
                <a:latin typeface="Arial" panose="020B0604020202020204" pitchFamily="34" charset="0"/>
                <a:cs typeface="Arial" panose="020B0604020202020204" pitchFamily="34" charset="0"/>
              </a:rPr>
              <a:t>Bary</a:t>
            </a:r>
            <a:r>
              <a:rPr lang="en-US" dirty="0" smtClean="0">
                <a:solidFill>
                  <a:schemeClr val="tx1"/>
                </a:solidFill>
                <a:latin typeface="cmsy10"/>
                <a:cs typeface="Arial" pitchFamily="34" charset="0"/>
              </a:rPr>
              <a:t> </a:t>
            </a:r>
            <a:r>
              <a:rPr lang="en-US" sz="5400" dirty="0" smtClean="0">
                <a:solidFill>
                  <a:schemeClr val="tx1"/>
                </a:solidFill>
                <a:latin typeface="cmsy10"/>
                <a:cs typeface="Arial" pitchFamily="34" charset="0"/>
              </a:rPr>
              <a:t>I</a:t>
            </a:r>
            <a:endParaRPr lang="en-US" dirty="0" smtClean="0">
              <a:solidFill>
                <a:schemeClr val="tx1"/>
              </a:solidFill>
              <a:latin typeface="cmsy10"/>
              <a:cs typeface="Arial" pitchFamily="34" charset="0"/>
            </a:endParaRPr>
          </a:p>
        </p:txBody>
      </p:sp>
    </p:spTree>
    <p:extLst>
      <p:ext uri="{BB962C8B-B14F-4D97-AF65-F5344CB8AC3E}">
        <p14:creationId xmlns:p14="http://schemas.microsoft.com/office/powerpoint/2010/main" val="413474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39405"/>
                                        </p:tgtEl>
                                        <p:attrNameLst>
                                          <p:attrName>style.visibility</p:attrName>
                                        </p:attrNameLst>
                                      </p:cBhvr>
                                      <p:to>
                                        <p:strVal val="visible"/>
                                      </p:to>
                                    </p:set>
                                    <p:animEffect transition="in" filter="blinds(horizontal)">
                                      <p:cBhvr>
                                        <p:cTn id="10" dur="500"/>
                                        <p:tgtEl>
                                          <p:spTgt spid="133940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39407"/>
                                        </p:tgtEl>
                                        <p:attrNameLst>
                                          <p:attrName>style.visibility</p:attrName>
                                        </p:attrNameLst>
                                      </p:cBhvr>
                                      <p:to>
                                        <p:strVal val="visible"/>
                                      </p:to>
                                    </p:set>
                                    <p:animEffect transition="in" filter="blinds(horizontal)">
                                      <p:cBhvr>
                                        <p:cTn id="13" dur="500"/>
                                        <p:tgtEl>
                                          <p:spTgt spid="1339407"/>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blinds(horizontal)">
                                      <p:cBhvr>
                                        <p:cTn id="16" dur="500"/>
                                        <p:tgtEl>
                                          <p:spTgt spid="34"/>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09"/>
                                        </p:tgtEl>
                                        <p:attrNameLst>
                                          <p:attrName>style.visibility</p:attrName>
                                        </p:attrNameLst>
                                      </p:cBhvr>
                                      <p:to>
                                        <p:strVal val="visible"/>
                                      </p:to>
                                    </p:set>
                                    <p:animEffect transition="in" filter="blinds(horizontal)">
                                      <p:cBhvr>
                                        <p:cTn id="23" dur="500"/>
                                        <p:tgtEl>
                                          <p:spTgt spid="109"/>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15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linds(horizontal)">
                                      <p:cBhvr>
                                        <p:cTn id="30" dur="500"/>
                                        <p:tgtEl>
                                          <p:spTgt spid="4"/>
                                        </p:tgtEl>
                                      </p:cBhvr>
                                    </p:animEffect>
                                  </p:childTnLst>
                                </p:cTn>
                              </p:par>
                              <p:par>
                                <p:cTn id="31" presetID="3" presetClass="entr" presetSubtype="10" fill="hold" nodeType="with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blinds(horizontal)">
                                      <p:cBhvr>
                                        <p:cTn id="33" dur="500"/>
                                        <p:tgtEl>
                                          <p:spTgt spid="94"/>
                                        </p:tgtEl>
                                      </p:cBhvr>
                                    </p:animEffect>
                                  </p:childTnLst>
                                </p:cTn>
                              </p:par>
                              <p:par>
                                <p:cTn id="34" presetID="3" presetClass="entr" presetSubtype="10"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linds(horizontal)">
                                      <p:cBhvr>
                                        <p:cTn id="36" dur="500"/>
                                        <p:tgtEl>
                                          <p:spTgt spid="5"/>
                                        </p:tgtEl>
                                      </p:cBhvr>
                                    </p:animEffect>
                                  </p:childTnLst>
                                </p:cTn>
                              </p:par>
                              <p:par>
                                <p:cTn id="37" presetID="3" presetClass="entr" presetSubtype="1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linds(horizontal)">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blinds(horizontal)">
                                      <p:cBhvr>
                                        <p:cTn id="44" dur="500"/>
                                        <p:tgtEl>
                                          <p:spTgt spid="9"/>
                                        </p:tgtEl>
                                      </p:cBhvr>
                                    </p:animEffect>
                                  </p:childTnLst>
                                </p:cTn>
                              </p:par>
                              <p:par>
                                <p:cTn id="45" presetID="3" presetClass="entr" presetSubtype="1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linds(horizontal)">
                                      <p:cBhvr>
                                        <p:cTn id="47" dur="500"/>
                                        <p:tgtEl>
                                          <p:spTgt spid="7"/>
                                        </p:tgtEl>
                                      </p:cBhvr>
                                    </p:animEffect>
                                  </p:childTnLst>
                                </p:cTn>
                              </p:par>
                              <p:par>
                                <p:cTn id="48" presetID="3" presetClass="entr" presetSubtype="10" fill="hold" nodeType="withEffect">
                                  <p:stCondLst>
                                    <p:cond delay="0"/>
                                  </p:stCondLst>
                                  <p:childTnLst>
                                    <p:set>
                                      <p:cBhvr>
                                        <p:cTn id="49" dur="1" fill="hold">
                                          <p:stCondLst>
                                            <p:cond delay="0"/>
                                          </p:stCondLst>
                                        </p:cTn>
                                        <p:tgtEl>
                                          <p:spTgt spid="135"/>
                                        </p:tgtEl>
                                        <p:attrNameLst>
                                          <p:attrName>style.visibility</p:attrName>
                                        </p:attrNameLst>
                                      </p:cBhvr>
                                      <p:to>
                                        <p:strVal val="visible"/>
                                      </p:to>
                                    </p:set>
                                    <p:animEffect transition="in" filter="blinds(horizontal)">
                                      <p:cBhvr>
                                        <p:cTn id="50" dur="500"/>
                                        <p:tgtEl>
                                          <p:spTgt spid="135"/>
                                        </p:tgtEl>
                                      </p:cBhvr>
                                    </p:animEffect>
                                  </p:childTnLst>
                                </p:cTn>
                              </p:par>
                              <p:par>
                                <p:cTn id="51" presetID="3" presetClass="entr" presetSubtype="10"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linds(horizontal)">
                                      <p:cBhvr>
                                        <p:cTn id="53" dur="500"/>
                                        <p:tgtEl>
                                          <p:spTgt spid="8"/>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147"/>
                                        </p:tgtEl>
                                        <p:attrNameLst>
                                          <p:attrName>style.visibility</p:attrName>
                                        </p:attrNameLst>
                                      </p:cBhvr>
                                      <p:to>
                                        <p:strVal val="visible"/>
                                      </p:to>
                                    </p:set>
                                    <p:animEffect transition="in" filter="blinds(horizontal)">
                                      <p:cBhvr>
                                        <p:cTn id="56" dur="500"/>
                                        <p:tgtEl>
                                          <p:spTgt spid="147"/>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81"/>
                                        </p:tgtEl>
                                        <p:attrNameLst>
                                          <p:attrName>style.visibility</p:attrName>
                                        </p:attrNameLst>
                                      </p:cBhvr>
                                      <p:to>
                                        <p:strVal val="visible"/>
                                      </p:to>
                                    </p:set>
                                    <p:animEffect transition="in" filter="blinds(horizontal)">
                                      <p:cBhvr>
                                        <p:cTn id="5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9405" grpId="0" animBg="1"/>
      <p:bldP spid="1339407" grpId="0" animBg="1"/>
      <p:bldP spid="34" grpId="0" animBg="1"/>
      <p:bldP spid="35" grpId="0" animBg="1"/>
      <p:bldP spid="81" grpId="0" animBg="1"/>
      <p:bldP spid="147" grpId="0" animBg="1"/>
      <p:bldP spid="2" grpId="0"/>
      <p:bldP spid="15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5"/>
          <p:cNvSpPr>
            <a:spLocks noGrp="1"/>
          </p:cNvSpPr>
          <p:nvPr>
            <p:ph type="sldNum" sz="quarter" idx="11"/>
          </p:nvPr>
        </p:nvSpPr>
        <p:spPr>
          <a:xfrm>
            <a:off x="6141048" y="6314306"/>
            <a:ext cx="2895600" cy="457200"/>
          </a:xfrm>
        </p:spPr>
        <p:txBody>
          <a:bodyPr/>
          <a:lstStyle/>
          <a:p>
            <a:fld id="{1CF01A19-3C5A-41FC-B25E-4D2E8E356A09}" type="slidenum">
              <a:rPr lang="en-US" smtClean="0"/>
              <a:pPr/>
              <a:t>82</a:t>
            </a:fld>
            <a:endParaRPr lang="en-US" dirty="0"/>
          </a:p>
        </p:txBody>
      </p:sp>
      <p:sp>
        <p:nvSpPr>
          <p:cNvPr id="1339400" name="Rectangle 8"/>
          <p:cNvSpPr>
            <a:spLocks noGrp="1" noChangeArrowheads="1"/>
          </p:cNvSpPr>
          <p:nvPr>
            <p:ph type="title"/>
          </p:nvPr>
        </p:nvSpPr>
        <p:spPr/>
        <p:txBody>
          <a:bodyPr/>
          <a:lstStyle/>
          <a:p>
            <a:r>
              <a:rPr lang="en-US" sz="4000" dirty="0" smtClean="0"/>
              <a:t>Barycentric Agreement</a:t>
            </a:r>
            <a:endParaRPr lang="en-US" sz="4000" dirty="0"/>
          </a:p>
        </p:txBody>
      </p:sp>
      <p:sp>
        <p:nvSpPr>
          <p:cNvPr id="156" name="Footer Placeholder 2"/>
          <p:cNvSpPr txBox="1">
            <a:spLocks/>
          </p:cNvSpPr>
          <p:nvPr/>
        </p:nvSpPr>
        <p:spPr bwMode="auto">
          <a:xfrm>
            <a:off x="3276600" y="64008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
        <p:nvSpPr>
          <p:cNvPr id="131" name="Text Box 122"/>
          <p:cNvSpPr txBox="1">
            <a:spLocks noChangeArrowheads="1"/>
          </p:cNvSpPr>
          <p:nvPr/>
        </p:nvSpPr>
        <p:spPr bwMode="auto">
          <a:xfrm>
            <a:off x="2173862" y="2613878"/>
            <a:ext cx="5101076" cy="830997"/>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800" dirty="0" smtClean="0">
                <a:solidFill>
                  <a:schemeClr val="tx1"/>
                </a:solidFill>
                <a:latin typeface="Arial" pitchFamily="34" charset="0"/>
                <a:cs typeface="Arial" pitchFamily="34" charset="0"/>
              </a:rPr>
              <a:t>(</a:t>
            </a:r>
            <a:r>
              <a:rPr lang="en-US" sz="4800" dirty="0" smtClean="0">
                <a:solidFill>
                  <a:schemeClr val="tx1"/>
                </a:solidFill>
                <a:latin typeface="cmsy10"/>
                <a:cs typeface="Arial" pitchFamily="34" charset="0"/>
              </a:rPr>
              <a:t>I</a:t>
            </a:r>
            <a:r>
              <a:rPr lang="en-US" sz="4800" dirty="0" smtClean="0">
                <a:solidFill>
                  <a:schemeClr val="tx1"/>
                </a:solidFill>
                <a:latin typeface="Arial" pitchFamily="34" charset="0"/>
                <a:cs typeface="Arial" pitchFamily="34" charset="0"/>
              </a:rPr>
              <a:t>, </a:t>
            </a:r>
            <a:r>
              <a:rPr lang="en-US" sz="4800" dirty="0" err="1">
                <a:solidFill>
                  <a:schemeClr val="tx1"/>
                </a:solidFill>
                <a:latin typeface="Arial" pitchFamily="34" charset="0"/>
                <a:cs typeface="Arial" pitchFamily="34" charset="0"/>
              </a:rPr>
              <a:t>bary</a:t>
            </a:r>
            <a:r>
              <a:rPr lang="en-US" sz="4800" dirty="0">
                <a:solidFill>
                  <a:schemeClr val="tx1"/>
                </a:solidFill>
                <a:latin typeface="Arial" pitchFamily="34" charset="0"/>
                <a:cs typeface="Arial" pitchFamily="34" charset="0"/>
              </a:rPr>
              <a:t> </a:t>
            </a:r>
            <a:r>
              <a:rPr lang="en-US" sz="4800" dirty="0" smtClean="0">
                <a:solidFill>
                  <a:schemeClr val="tx1"/>
                </a:solidFill>
                <a:latin typeface="cmsy10"/>
                <a:cs typeface="Arial" pitchFamily="34" charset="0"/>
              </a:rPr>
              <a:t>I</a:t>
            </a:r>
            <a:r>
              <a:rPr lang="en-US" sz="4800" dirty="0" smtClean="0">
                <a:solidFill>
                  <a:schemeClr val="tx1"/>
                </a:solidFill>
                <a:latin typeface="Arial" pitchFamily="34" charset="0"/>
                <a:cs typeface="Arial" pitchFamily="34" charset="0"/>
              </a:rPr>
              <a:t>, </a:t>
            </a:r>
            <a:r>
              <a:rPr lang="en-US" sz="4800" dirty="0" err="1" smtClean="0">
                <a:solidFill>
                  <a:schemeClr val="tx1"/>
                </a:solidFill>
                <a:latin typeface="Arial" pitchFamily="34" charset="0"/>
                <a:cs typeface="Arial" pitchFamily="34" charset="0"/>
              </a:rPr>
              <a:t>bary</a:t>
            </a:r>
            <a:r>
              <a:rPr lang="en-US" sz="4800" dirty="0" smtClean="0">
                <a:solidFill>
                  <a:schemeClr val="tx1"/>
                </a:solidFill>
                <a:latin typeface="Arial" pitchFamily="34" charset="0"/>
                <a:cs typeface="Arial" pitchFamily="34" charset="0"/>
              </a:rPr>
              <a:t>(</a:t>
            </a:r>
            <a:r>
              <a:rPr lang="en-US" sz="4800" dirty="0" smtClean="0">
                <a:solidFill>
                  <a:schemeClr val="tx1"/>
                </a:solidFill>
                <a:latin typeface="cmsy10"/>
                <a:cs typeface="Arial" pitchFamily="34" charset="0"/>
              </a:rPr>
              <a:t>¢</a:t>
            </a:r>
            <a:r>
              <a:rPr lang="en-US" sz="4800" dirty="0" smtClean="0">
                <a:solidFill>
                  <a:schemeClr val="tx1"/>
                </a:solidFill>
                <a:latin typeface="Arial" pitchFamily="34" charset="0"/>
                <a:cs typeface="Arial" pitchFamily="34" charset="0"/>
              </a:rPr>
              <a:t>))</a:t>
            </a:r>
            <a:endParaRPr lang="en-US" sz="4800" dirty="0">
              <a:solidFill>
                <a:schemeClr val="tx1"/>
              </a:solidFill>
              <a:latin typeface="Arial" pitchFamily="34" charset="0"/>
              <a:cs typeface="Arial" pitchFamily="34" charset="0"/>
            </a:endParaRPr>
          </a:p>
        </p:txBody>
      </p:sp>
      <p:sp>
        <p:nvSpPr>
          <p:cNvPr id="159" name="Text Box 122"/>
          <p:cNvSpPr txBox="1">
            <a:spLocks noChangeArrowheads="1"/>
          </p:cNvSpPr>
          <p:nvPr/>
        </p:nvSpPr>
        <p:spPr bwMode="auto">
          <a:xfrm>
            <a:off x="3276600" y="5729070"/>
            <a:ext cx="436529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subdivision as carrier map</a:t>
            </a:r>
          </a:p>
        </p:txBody>
      </p:sp>
      <p:sp>
        <p:nvSpPr>
          <p:cNvPr id="161" name="Rounded Rectangular Callout 160"/>
          <p:cNvSpPr/>
          <p:nvPr/>
        </p:nvSpPr>
        <p:spPr bwMode="auto">
          <a:xfrm>
            <a:off x="2342995" y="2528371"/>
            <a:ext cx="788276" cy="1002010"/>
          </a:xfrm>
          <a:prstGeom prst="wedgeRoundRectCallout">
            <a:avLst>
              <a:gd name="adj1" fmla="val 21421"/>
              <a:gd name="adj2" fmla="val 105117"/>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63" name="Rounded Rectangular Callout 162"/>
          <p:cNvSpPr/>
          <p:nvPr/>
        </p:nvSpPr>
        <p:spPr bwMode="auto">
          <a:xfrm>
            <a:off x="3170683" y="2570409"/>
            <a:ext cx="1842750" cy="1002010"/>
          </a:xfrm>
          <a:prstGeom prst="wedgeRoundRectCallout">
            <a:avLst>
              <a:gd name="adj1" fmla="val 29121"/>
              <a:gd name="adj2" fmla="val 188507"/>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64" name="Rounded Rectangular Callout 163"/>
          <p:cNvSpPr/>
          <p:nvPr/>
        </p:nvSpPr>
        <p:spPr bwMode="auto">
          <a:xfrm>
            <a:off x="5165832" y="2626051"/>
            <a:ext cx="2109105" cy="1002010"/>
          </a:xfrm>
          <a:prstGeom prst="wedgeRoundRectCallout">
            <a:avLst>
              <a:gd name="adj1" fmla="val 25915"/>
              <a:gd name="adj2" fmla="val 259309"/>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62" name="Text Box 122"/>
          <p:cNvSpPr txBox="1">
            <a:spLocks noChangeArrowheads="1"/>
          </p:cNvSpPr>
          <p:nvPr/>
        </p:nvSpPr>
        <p:spPr bwMode="auto">
          <a:xfrm>
            <a:off x="2139703" y="4180949"/>
            <a:ext cx="382508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arbitrary input complex</a:t>
            </a:r>
            <a:endParaRPr lang="en-US" sz="2800" i="1" dirty="0" smtClean="0">
              <a:solidFill>
                <a:schemeClr val="tx1"/>
              </a:solidFill>
              <a:latin typeface="Arial" pitchFamily="34" charset="0"/>
              <a:cs typeface="Arial" pitchFamily="34" charset="0"/>
            </a:endParaRPr>
          </a:p>
        </p:txBody>
      </p:sp>
      <p:sp>
        <p:nvSpPr>
          <p:cNvPr id="160" name="Text Box 122"/>
          <p:cNvSpPr txBox="1">
            <a:spLocks noChangeArrowheads="1"/>
          </p:cNvSpPr>
          <p:nvPr/>
        </p:nvSpPr>
        <p:spPr bwMode="auto">
          <a:xfrm>
            <a:off x="2286363" y="4955010"/>
            <a:ext cx="444544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subdivided output complex</a:t>
            </a:r>
            <a:endParaRPr lang="en-US" sz="2800" i="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93493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animBg="1"/>
      <p:bldP spid="161" grpId="0" animBg="1"/>
      <p:bldP spid="163" grpId="0" animBg="1"/>
      <p:bldP spid="164" grpId="0" animBg="1"/>
      <p:bldP spid="162" grpId="0" animBg="1"/>
      <p:bldP spid="160"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5"/>
          <p:cNvSpPr>
            <a:spLocks noGrp="1"/>
          </p:cNvSpPr>
          <p:nvPr>
            <p:ph type="sldNum" sz="quarter" idx="11"/>
          </p:nvPr>
        </p:nvSpPr>
        <p:spPr>
          <a:xfrm>
            <a:off x="6141048" y="6314306"/>
            <a:ext cx="2895600" cy="457200"/>
          </a:xfrm>
        </p:spPr>
        <p:txBody>
          <a:bodyPr/>
          <a:lstStyle/>
          <a:p>
            <a:fld id="{1CF01A19-3C5A-41FC-B25E-4D2E8E356A09}" type="slidenum">
              <a:rPr lang="en-US" smtClean="0"/>
              <a:pPr/>
              <a:t>83</a:t>
            </a:fld>
            <a:endParaRPr lang="en-US" dirty="0"/>
          </a:p>
        </p:txBody>
      </p:sp>
      <p:sp>
        <p:nvSpPr>
          <p:cNvPr id="1339400" name="Rectangle 8"/>
          <p:cNvSpPr>
            <a:spLocks noGrp="1" noChangeArrowheads="1"/>
          </p:cNvSpPr>
          <p:nvPr>
            <p:ph type="title"/>
          </p:nvPr>
        </p:nvSpPr>
        <p:spPr/>
        <p:txBody>
          <a:bodyPr/>
          <a:lstStyle/>
          <a:p>
            <a:r>
              <a:rPr lang="en-US" sz="4000" dirty="0" smtClean="0"/>
              <a:t>If There are </a:t>
            </a:r>
            <a:r>
              <a:rPr lang="en-US" sz="4000" i="1" dirty="0" smtClean="0"/>
              <a:t>n</a:t>
            </a:r>
            <a:r>
              <a:rPr lang="en-US" sz="4000" dirty="0" smtClean="0"/>
              <a:t> Processes</a:t>
            </a:r>
            <a:endParaRPr lang="en-US" sz="4000" dirty="0"/>
          </a:p>
        </p:txBody>
      </p:sp>
      <p:sp>
        <p:nvSpPr>
          <p:cNvPr id="156" name="Footer Placeholder 2"/>
          <p:cNvSpPr txBox="1">
            <a:spLocks/>
          </p:cNvSpPr>
          <p:nvPr/>
        </p:nvSpPr>
        <p:spPr bwMode="auto">
          <a:xfrm>
            <a:off x="3276600" y="64008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
        <p:nvSpPr>
          <p:cNvPr id="131" name="Text Box 122"/>
          <p:cNvSpPr txBox="1">
            <a:spLocks noChangeArrowheads="1"/>
          </p:cNvSpPr>
          <p:nvPr/>
        </p:nvSpPr>
        <p:spPr bwMode="auto">
          <a:xfrm>
            <a:off x="932342" y="2613878"/>
            <a:ext cx="7584127" cy="830997"/>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800" dirty="0" smtClean="0">
                <a:solidFill>
                  <a:schemeClr val="tx1"/>
                </a:solidFill>
                <a:latin typeface="Arial" pitchFamily="34" charset="0"/>
                <a:cs typeface="Arial" pitchFamily="34" charset="0"/>
              </a:rPr>
              <a:t>(</a:t>
            </a:r>
            <a:r>
              <a:rPr lang="en-US" sz="4800" dirty="0" smtClean="0">
                <a:solidFill>
                  <a:schemeClr val="tx1"/>
                </a:solidFill>
                <a:latin typeface="cmsy10"/>
                <a:cs typeface="Arial" pitchFamily="34" charset="0"/>
              </a:rPr>
              <a:t>I</a:t>
            </a:r>
            <a:r>
              <a:rPr lang="en-US" sz="4800" dirty="0" smtClean="0">
                <a:solidFill>
                  <a:schemeClr val="tx1"/>
                </a:solidFill>
                <a:latin typeface="Arial" pitchFamily="34" charset="0"/>
                <a:cs typeface="Arial" pitchFamily="34" charset="0"/>
              </a:rPr>
              <a:t>, </a:t>
            </a:r>
            <a:r>
              <a:rPr lang="en-US" sz="4800" dirty="0" err="1" smtClean="0">
                <a:solidFill>
                  <a:schemeClr val="tx1"/>
                </a:solidFill>
                <a:latin typeface="Arial" pitchFamily="34" charset="0"/>
                <a:cs typeface="Arial" pitchFamily="34" charset="0"/>
              </a:rPr>
              <a:t>bary</a:t>
            </a:r>
            <a:r>
              <a:rPr lang="en-US" sz="4800" dirty="0" smtClean="0">
                <a:solidFill>
                  <a:schemeClr val="tx1"/>
                </a:solidFill>
                <a:latin typeface="Arial" pitchFamily="34" charset="0"/>
                <a:cs typeface="Arial" pitchFamily="34" charset="0"/>
              </a:rPr>
              <a:t> </a:t>
            </a:r>
            <a:r>
              <a:rPr lang="en-US" sz="4800" dirty="0" err="1" smtClean="0">
                <a:solidFill>
                  <a:schemeClr val="tx1"/>
                </a:solidFill>
                <a:latin typeface="Arial"/>
                <a:cs typeface="Arial" pitchFamily="34" charset="0"/>
              </a:rPr>
              <a:t>skel</a:t>
            </a:r>
            <a:r>
              <a:rPr lang="en-US" sz="4800" baseline="30000" dirty="0" err="1" smtClean="0">
                <a:solidFill>
                  <a:schemeClr val="tx1"/>
                </a:solidFill>
                <a:latin typeface="Arial"/>
                <a:cs typeface="Arial" pitchFamily="34" charset="0"/>
              </a:rPr>
              <a:t>n</a:t>
            </a:r>
            <a:r>
              <a:rPr lang="en-US" sz="4800" dirty="0" smtClean="0">
                <a:solidFill>
                  <a:schemeClr val="tx1"/>
                </a:solidFill>
                <a:latin typeface="Arial" pitchFamily="34" charset="0"/>
                <a:cs typeface="Arial" pitchFamily="34" charset="0"/>
              </a:rPr>
              <a:t> </a:t>
            </a:r>
            <a:r>
              <a:rPr lang="en-US" sz="4800" dirty="0" smtClean="0">
                <a:solidFill>
                  <a:schemeClr val="tx1"/>
                </a:solidFill>
                <a:latin typeface="cmsy10"/>
                <a:cs typeface="Arial" pitchFamily="34" charset="0"/>
              </a:rPr>
              <a:t>I</a:t>
            </a:r>
            <a:r>
              <a:rPr lang="en-US" sz="4800" dirty="0" smtClean="0">
                <a:solidFill>
                  <a:schemeClr val="tx1"/>
                </a:solidFill>
                <a:latin typeface="Arial" pitchFamily="34" charset="0"/>
                <a:cs typeface="Arial" pitchFamily="34" charset="0"/>
              </a:rPr>
              <a:t>, </a:t>
            </a:r>
            <a:r>
              <a:rPr lang="en-US" sz="4800" dirty="0" err="1" smtClean="0">
                <a:solidFill>
                  <a:schemeClr val="tx1"/>
                </a:solidFill>
                <a:latin typeface="Arial" pitchFamily="34" charset="0"/>
                <a:cs typeface="Arial" pitchFamily="34" charset="0"/>
              </a:rPr>
              <a:t>bary</a:t>
            </a:r>
            <a:r>
              <a:rPr lang="en-US" sz="4800" dirty="0">
                <a:solidFill>
                  <a:schemeClr val="tx1"/>
                </a:solidFill>
                <a:latin typeface="cmsy10"/>
                <a:cs typeface="Arial" pitchFamily="34" charset="0"/>
                <a:sym typeface="Symbol"/>
              </a:rPr>
              <a:t> </a:t>
            </a:r>
            <a:r>
              <a:rPr lang="en-US" sz="4800" dirty="0" err="1" smtClean="0">
                <a:solidFill>
                  <a:schemeClr val="tx1"/>
                </a:solidFill>
                <a:latin typeface="Arial"/>
                <a:cs typeface="Arial" pitchFamily="34" charset="0"/>
              </a:rPr>
              <a:t>skel</a:t>
            </a:r>
            <a:r>
              <a:rPr lang="en-US" sz="4800" baseline="30000" dirty="0" err="1" smtClean="0">
                <a:solidFill>
                  <a:schemeClr val="tx1"/>
                </a:solidFill>
                <a:latin typeface="Arial"/>
                <a:cs typeface="Arial" pitchFamily="34" charset="0"/>
              </a:rPr>
              <a:t>n</a:t>
            </a:r>
            <a:r>
              <a:rPr lang="en-US" sz="4800" dirty="0" smtClean="0">
                <a:solidFill>
                  <a:schemeClr val="tx1"/>
                </a:solidFill>
                <a:latin typeface="Arial" pitchFamily="34" charset="0"/>
                <a:cs typeface="Arial" pitchFamily="34" charset="0"/>
              </a:rPr>
              <a:t>)</a:t>
            </a:r>
            <a:endParaRPr lang="en-US" sz="4800" dirty="0">
              <a:solidFill>
                <a:schemeClr val="tx1"/>
              </a:solidFill>
              <a:latin typeface="Arial" pitchFamily="34" charset="0"/>
              <a:cs typeface="Arial" pitchFamily="34" charset="0"/>
            </a:endParaRPr>
          </a:p>
        </p:txBody>
      </p:sp>
      <p:sp>
        <p:nvSpPr>
          <p:cNvPr id="163" name="Rounded Rectangular Callout 162"/>
          <p:cNvSpPr/>
          <p:nvPr/>
        </p:nvSpPr>
        <p:spPr bwMode="auto">
          <a:xfrm>
            <a:off x="3170683" y="2570409"/>
            <a:ext cx="2031938" cy="1002010"/>
          </a:xfrm>
          <a:prstGeom prst="wedgeRoundRectCallout">
            <a:avLst>
              <a:gd name="adj1" fmla="val 29121"/>
              <a:gd name="adj2" fmla="val 188507"/>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64" name="Rounded Rectangular Callout 163"/>
          <p:cNvSpPr/>
          <p:nvPr/>
        </p:nvSpPr>
        <p:spPr bwMode="auto">
          <a:xfrm>
            <a:off x="6578886" y="2626051"/>
            <a:ext cx="2109105" cy="1002010"/>
          </a:xfrm>
          <a:prstGeom prst="wedgeRoundRectCallout">
            <a:avLst>
              <a:gd name="adj1" fmla="val -129564"/>
              <a:gd name="adj2" fmla="val 174346"/>
              <a:gd name="adj3" fmla="val 16667"/>
            </a:avLst>
          </a:prstGeom>
          <a:noFill/>
          <a:ln w="38100">
            <a:solidFill>
              <a:srgbClr val="FF0000"/>
            </a:solidFill>
            <a:round/>
            <a:headEnd/>
            <a:tailEnd/>
          </a:ln>
          <a:effectLst/>
        </p:spPr>
        <p:txBody>
          <a:bodyPr wrap="none" rtlCol="0" anchor="ctr"/>
          <a:lstStyle/>
          <a:p>
            <a:pPr algn="ctr"/>
            <a:endParaRPr lang="en-US" dirty="0">
              <a:latin typeface="Arial" pitchFamily="34" charset="0"/>
              <a:cs typeface="Arial" pitchFamily="34" charset="0"/>
            </a:endParaRPr>
          </a:p>
        </p:txBody>
      </p:sp>
      <p:sp>
        <p:nvSpPr>
          <p:cNvPr id="160" name="Text Box 122"/>
          <p:cNvSpPr txBox="1">
            <a:spLocks noChangeArrowheads="1"/>
          </p:cNvSpPr>
          <p:nvPr/>
        </p:nvSpPr>
        <p:spPr bwMode="auto">
          <a:xfrm>
            <a:off x="898174" y="4955010"/>
            <a:ext cx="722185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Inputs only from </a:t>
            </a:r>
            <a:r>
              <a:rPr lang="en-US" sz="2800" i="1" dirty="0" smtClean="0">
                <a:solidFill>
                  <a:schemeClr val="tx1"/>
                </a:solidFill>
                <a:latin typeface="Arial" pitchFamily="34" charset="0"/>
                <a:cs typeface="Arial" pitchFamily="34" charset="0"/>
              </a:rPr>
              <a:t>n</a:t>
            </a:r>
            <a:r>
              <a:rPr lang="en-US" sz="2800" dirty="0" smtClean="0">
                <a:latin typeface="Arial" pitchFamily="34" charset="0"/>
                <a:cs typeface="Arial" pitchFamily="34" charset="0"/>
              </a:rPr>
              <a:t>-skeleton of input complex</a:t>
            </a:r>
            <a:endParaRPr lang="en-US" sz="2800" i="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5591562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a:t>
            </a:r>
            <a:endParaRPr lang="en-US" dirty="0"/>
          </a:p>
        </p:txBody>
      </p:sp>
      <p:sp>
        <p:nvSpPr>
          <p:cNvPr id="5" name="Footer Placeholder 4"/>
          <p:cNvSpPr>
            <a:spLocks noGrp="1"/>
          </p:cNvSpPr>
          <p:nvPr>
            <p:ph type="ftr" sz="quarter" idx="11"/>
          </p:nvPr>
        </p:nvSpPr>
        <p:spPr/>
        <p:txBody>
          <a:bodyPr/>
          <a:lstStyle/>
          <a:p>
            <a:r>
              <a:rPr lang="en-US" smtClean="0"/>
              <a:t>Distributed Computing through Combinatorial Topology</a:t>
            </a:r>
            <a:endParaRPr lang="en-US"/>
          </a:p>
        </p:txBody>
      </p:sp>
      <p:sp>
        <p:nvSpPr>
          <p:cNvPr id="6" name="Slide Number Placeholder 5"/>
          <p:cNvSpPr>
            <a:spLocks noGrp="1"/>
          </p:cNvSpPr>
          <p:nvPr>
            <p:ph type="sldNum" sz="quarter" idx="12"/>
          </p:nvPr>
        </p:nvSpPr>
        <p:spPr/>
        <p:txBody>
          <a:bodyPr/>
          <a:lstStyle/>
          <a:p>
            <a:fld id="{2B077382-940A-41A0-82F5-37474C6A9150}" type="slidenum">
              <a:rPr lang="en-US" smtClean="0"/>
              <a:pPr/>
              <a:t>84</a:t>
            </a:fld>
            <a:endParaRPr lang="en-US"/>
          </a:p>
        </p:txBody>
      </p:sp>
      <p:sp>
        <p:nvSpPr>
          <p:cNvPr id="7" name="Text Box 122"/>
          <p:cNvSpPr txBox="1">
            <a:spLocks noChangeArrowheads="1"/>
          </p:cNvSpPr>
          <p:nvPr/>
        </p:nvSpPr>
        <p:spPr bwMode="auto">
          <a:xfrm>
            <a:off x="807720" y="1913304"/>
            <a:ext cx="7818120" cy="1384995"/>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A one-layer immediate snapshot protocol solves the </a:t>
            </a:r>
            <a:r>
              <a:rPr lang="en-US" sz="2800" i="1" dirty="0" smtClean="0">
                <a:solidFill>
                  <a:schemeClr val="tx1"/>
                </a:solidFill>
                <a:latin typeface="Arial" pitchFamily="34" charset="0"/>
                <a:cs typeface="Arial" pitchFamily="34" charset="0"/>
              </a:rPr>
              <a:t>n</a:t>
            </a:r>
            <a:r>
              <a:rPr lang="en-US" sz="2800" dirty="0" smtClean="0">
                <a:latin typeface="Arial" pitchFamily="34" charset="0"/>
                <a:cs typeface="Arial" pitchFamily="34" charset="0"/>
              </a:rPr>
              <a:t>-process </a:t>
            </a:r>
            <a:r>
              <a:rPr lang="en-US" sz="2800" dirty="0" err="1" smtClean="0">
                <a:latin typeface="Arial" pitchFamily="34" charset="0"/>
                <a:cs typeface="Arial" pitchFamily="34" charset="0"/>
              </a:rPr>
              <a:t>barycentric</a:t>
            </a:r>
            <a:r>
              <a:rPr lang="en-US" sz="2800" dirty="0" smtClean="0">
                <a:latin typeface="Arial" pitchFamily="34" charset="0"/>
                <a:cs typeface="Arial" pitchFamily="34" charset="0"/>
              </a:rPr>
              <a:t> agreement task</a:t>
            </a:r>
          </a:p>
          <a:p>
            <a:r>
              <a:rPr lang="en-US" sz="2800" dirty="0">
                <a:solidFill>
                  <a:schemeClr val="tx1"/>
                </a:solidFill>
                <a:latin typeface="Arial" pitchFamily="34" charset="0"/>
                <a:cs typeface="Arial" pitchFamily="34" charset="0"/>
              </a:rPr>
              <a:t>(</a:t>
            </a:r>
            <a:r>
              <a:rPr lang="en-US" sz="2800" dirty="0">
                <a:solidFill>
                  <a:schemeClr val="tx1"/>
                </a:solidFill>
                <a:latin typeface="cmsy10"/>
                <a:cs typeface="Arial" pitchFamily="34" charset="0"/>
              </a:rPr>
              <a:t>I</a:t>
            </a:r>
            <a:r>
              <a:rPr lang="en-US" sz="2800" dirty="0">
                <a:solidFill>
                  <a:schemeClr val="tx1"/>
                </a:solidFill>
                <a:latin typeface="Arial" pitchFamily="34" charset="0"/>
                <a:cs typeface="Arial" pitchFamily="34" charset="0"/>
              </a:rPr>
              <a:t>, </a:t>
            </a:r>
            <a:r>
              <a:rPr lang="en-US" sz="2800" dirty="0" err="1">
                <a:solidFill>
                  <a:schemeClr val="tx1"/>
                </a:solidFill>
                <a:latin typeface="Arial" pitchFamily="34" charset="0"/>
                <a:cs typeface="Arial" pitchFamily="34" charset="0"/>
              </a:rPr>
              <a:t>bary</a:t>
            </a:r>
            <a:r>
              <a:rPr lang="en-US" sz="2800" dirty="0">
                <a:solidFill>
                  <a:schemeClr val="tx1"/>
                </a:solidFill>
                <a:latin typeface="Arial" pitchFamily="34" charset="0"/>
                <a:cs typeface="Arial" pitchFamily="34" charset="0"/>
              </a:rPr>
              <a:t> </a:t>
            </a:r>
            <a:r>
              <a:rPr lang="en-US" sz="2800" dirty="0" err="1">
                <a:solidFill>
                  <a:schemeClr val="tx1"/>
                </a:solidFill>
                <a:latin typeface="Arial"/>
                <a:cs typeface="Arial" pitchFamily="34" charset="0"/>
              </a:rPr>
              <a:t>skel</a:t>
            </a:r>
            <a:r>
              <a:rPr lang="en-US" sz="2800" baseline="30000" dirty="0" err="1">
                <a:solidFill>
                  <a:schemeClr val="tx1"/>
                </a:solidFill>
                <a:latin typeface="Arial"/>
                <a:cs typeface="Arial" pitchFamily="34" charset="0"/>
              </a:rPr>
              <a:t>n</a:t>
            </a:r>
            <a:r>
              <a:rPr lang="en-US" sz="2800" dirty="0">
                <a:solidFill>
                  <a:schemeClr val="tx1"/>
                </a:solidFill>
                <a:latin typeface="Arial" pitchFamily="34" charset="0"/>
                <a:cs typeface="Arial" pitchFamily="34" charset="0"/>
              </a:rPr>
              <a:t> </a:t>
            </a:r>
            <a:r>
              <a:rPr lang="en-US" sz="2800" dirty="0">
                <a:solidFill>
                  <a:schemeClr val="tx1"/>
                </a:solidFill>
                <a:latin typeface="cmsy10"/>
                <a:cs typeface="Arial" pitchFamily="34" charset="0"/>
              </a:rPr>
              <a:t>I</a:t>
            </a:r>
            <a:r>
              <a:rPr lang="en-US" sz="2800" dirty="0">
                <a:solidFill>
                  <a:schemeClr val="tx1"/>
                </a:solidFill>
                <a:latin typeface="Arial" pitchFamily="34" charset="0"/>
                <a:cs typeface="Arial" pitchFamily="34" charset="0"/>
              </a:rPr>
              <a:t>, </a:t>
            </a:r>
            <a:r>
              <a:rPr lang="en-US" sz="2800" dirty="0" err="1" smtClean="0">
                <a:solidFill>
                  <a:schemeClr val="tx1"/>
                </a:solidFill>
                <a:latin typeface="Arial" pitchFamily="34" charset="0"/>
                <a:cs typeface="Arial" pitchFamily="34" charset="0"/>
              </a:rPr>
              <a:t>bary</a:t>
            </a:r>
            <a:r>
              <a:rPr lang="en-US" sz="2800" dirty="0">
                <a:solidFill>
                  <a:schemeClr val="tx1"/>
                </a:solidFill>
                <a:latin typeface="cmsy10"/>
                <a:cs typeface="Arial" pitchFamily="34" charset="0"/>
                <a:sym typeface="Symbol"/>
              </a:rPr>
              <a:t> </a:t>
            </a:r>
            <a:r>
              <a:rPr lang="en-US" sz="2800" dirty="0" err="1" smtClean="0">
                <a:solidFill>
                  <a:schemeClr val="tx1"/>
                </a:solidFill>
                <a:latin typeface="Arial"/>
                <a:cs typeface="Arial" pitchFamily="34" charset="0"/>
              </a:rPr>
              <a:t>skel</a:t>
            </a:r>
            <a:r>
              <a:rPr lang="en-US" sz="2800" baseline="30000" dirty="0" err="1" smtClean="0">
                <a:solidFill>
                  <a:schemeClr val="tx1"/>
                </a:solidFill>
                <a:latin typeface="Arial"/>
                <a:cs typeface="Arial" pitchFamily="34" charset="0"/>
              </a:rPr>
              <a:t>n</a:t>
            </a:r>
            <a:r>
              <a:rPr lang="en-US" sz="2800" dirty="0" smtClean="0">
                <a:solidFill>
                  <a:schemeClr val="tx1"/>
                </a:solidFill>
                <a:latin typeface="Arial" pitchFamily="34" charset="0"/>
                <a:cs typeface="Arial" pitchFamily="34" charset="0"/>
              </a:rPr>
              <a:t>)</a:t>
            </a:r>
            <a:endParaRPr lang="en-US" sz="2800" b="1" i="1" dirty="0" smtClean="0">
              <a:solidFill>
                <a:schemeClr val="tx1"/>
              </a:solidFill>
              <a:latin typeface="Arial" pitchFamily="34" charset="0"/>
              <a:cs typeface="Arial" pitchFamily="34" charset="0"/>
            </a:endParaRPr>
          </a:p>
        </p:txBody>
      </p:sp>
      <p:sp>
        <p:nvSpPr>
          <p:cNvPr id="10" name="Text Box 122"/>
          <p:cNvSpPr txBox="1">
            <a:spLocks noChangeArrowheads="1"/>
          </p:cNvSpPr>
          <p:nvPr/>
        </p:nvSpPr>
        <p:spPr bwMode="auto">
          <a:xfrm>
            <a:off x="807720" y="3825875"/>
            <a:ext cx="1043876" cy="523220"/>
          </a:xfrm>
          <a:prstGeom prst="rect">
            <a:avLst/>
          </a:prstGeom>
          <a:solidFill>
            <a:schemeClr val="bg1">
              <a:alpha val="89999"/>
            </a:schemeClr>
          </a:solidFill>
          <a:ln w="38100" algn="ctr">
            <a:solidFill>
              <a:schemeClr val="tx1"/>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Proof</a:t>
            </a:r>
            <a:endParaRPr lang="en-US" sz="2800" b="1" i="1" dirty="0" smtClean="0">
              <a:solidFill>
                <a:schemeClr val="tx1"/>
              </a:solidFill>
              <a:latin typeface="Arial" pitchFamily="34" charset="0"/>
              <a:cs typeface="Arial" pitchFamily="34" charset="0"/>
            </a:endParaRPr>
          </a:p>
        </p:txBody>
      </p:sp>
      <p:sp>
        <p:nvSpPr>
          <p:cNvPr id="8" name="Text Box 122"/>
          <p:cNvSpPr txBox="1">
            <a:spLocks noChangeArrowheads="1"/>
          </p:cNvSpPr>
          <p:nvPr/>
        </p:nvSpPr>
        <p:spPr bwMode="auto">
          <a:xfrm>
            <a:off x="1128176" y="4256017"/>
            <a:ext cx="5790367" cy="523220"/>
          </a:xfrm>
          <a:prstGeom prst="rect">
            <a:avLst/>
          </a:prstGeom>
          <a:solidFill>
            <a:schemeClr val="bg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All input simplices belong to </a:t>
            </a:r>
            <a:r>
              <a:rPr lang="en-US" sz="2800" dirty="0" err="1" smtClean="0">
                <a:solidFill>
                  <a:schemeClr val="tx1"/>
                </a:solidFill>
                <a:latin typeface="Arial"/>
                <a:cs typeface="Arial" pitchFamily="34" charset="0"/>
              </a:rPr>
              <a:t>skel</a:t>
            </a:r>
            <a:r>
              <a:rPr lang="en-US" sz="2800" baseline="30000" dirty="0" err="1" smtClean="0">
                <a:solidFill>
                  <a:schemeClr val="tx1"/>
                </a:solidFill>
                <a:latin typeface="Arial"/>
                <a:cs typeface="Arial" pitchFamily="34" charset="0"/>
              </a:rPr>
              <a:t>n</a:t>
            </a:r>
            <a:r>
              <a:rPr lang="en-US" sz="2800" dirty="0" smtClean="0">
                <a:solidFill>
                  <a:schemeClr val="tx1"/>
                </a:solidFill>
                <a:latin typeface="Arial" pitchFamily="34" charset="0"/>
                <a:cs typeface="Arial" pitchFamily="34" charset="0"/>
              </a:rPr>
              <a:t> </a:t>
            </a:r>
            <a:r>
              <a:rPr lang="en-US" sz="2800" dirty="0" smtClean="0">
                <a:solidFill>
                  <a:schemeClr val="tx1"/>
                </a:solidFill>
                <a:latin typeface="cmsy10"/>
                <a:cs typeface="Arial" pitchFamily="34" charset="0"/>
              </a:rPr>
              <a:t>I</a:t>
            </a:r>
            <a:endParaRPr lang="en-US" sz="2800" b="1" i="1" dirty="0" smtClean="0">
              <a:solidFill>
                <a:schemeClr val="tx1"/>
              </a:solidFill>
              <a:latin typeface="Arial" pitchFamily="34" charset="0"/>
              <a:cs typeface="Arial" pitchFamily="34" charset="0"/>
            </a:endParaRPr>
          </a:p>
        </p:txBody>
      </p:sp>
      <p:sp>
        <p:nvSpPr>
          <p:cNvPr id="9" name="Text Box 122"/>
          <p:cNvSpPr txBox="1">
            <a:spLocks noChangeArrowheads="1"/>
          </p:cNvSpPr>
          <p:nvPr/>
        </p:nvSpPr>
        <p:spPr bwMode="auto">
          <a:xfrm>
            <a:off x="2829018" y="4725292"/>
            <a:ext cx="4644220" cy="523220"/>
          </a:xfrm>
          <a:prstGeom prst="rect">
            <a:avLst/>
          </a:prstGeom>
          <a:solidFill>
            <a:schemeClr val="bg1">
              <a:alpha val="89999"/>
            </a:schemeClr>
          </a:solidFill>
          <a:ln w="38100" algn="ctr">
            <a:solidFill>
              <a:srgbClr val="C0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Immediate snapshot returns</a:t>
            </a:r>
            <a:endParaRPr lang="en-US" sz="2800" b="1" i="1" dirty="0" smtClean="0">
              <a:solidFill>
                <a:schemeClr val="tx1"/>
              </a:solidFill>
              <a:latin typeface="Arial" pitchFamily="34" charset="0"/>
              <a:cs typeface="Arial" pitchFamily="34" charset="0"/>
            </a:endParaRPr>
          </a:p>
        </p:txBody>
      </p:sp>
      <p:sp>
        <p:nvSpPr>
          <p:cNvPr id="11" name="Text Box 122"/>
          <p:cNvSpPr txBox="1">
            <a:spLocks noChangeArrowheads="1"/>
          </p:cNvSpPr>
          <p:nvPr/>
        </p:nvSpPr>
        <p:spPr bwMode="auto">
          <a:xfrm>
            <a:off x="1422021" y="5165384"/>
            <a:ext cx="6958957" cy="523220"/>
          </a:xfrm>
          <a:prstGeom prst="rect">
            <a:avLst/>
          </a:prstGeom>
          <a:solidFill>
            <a:schemeClr val="bg1">
              <a:alpha val="89999"/>
            </a:schemeClr>
          </a:solidFill>
          <a:ln w="38100" algn="ctr">
            <a:solidFill>
              <a:srgbClr val="00B0F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Set of input vertices (face of input simplex)</a:t>
            </a:r>
            <a:endParaRPr lang="en-US" sz="2800" b="1" i="1" dirty="0" smtClean="0">
              <a:solidFill>
                <a:schemeClr val="tx1"/>
              </a:solidFill>
              <a:latin typeface="Arial" pitchFamily="34" charset="0"/>
              <a:cs typeface="Arial" pitchFamily="34" charset="0"/>
            </a:endParaRPr>
          </a:p>
        </p:txBody>
      </p:sp>
      <p:sp>
        <p:nvSpPr>
          <p:cNvPr id="12" name="Text Box 122"/>
          <p:cNvSpPr txBox="1">
            <a:spLocks noChangeArrowheads="1"/>
          </p:cNvSpPr>
          <p:nvPr/>
        </p:nvSpPr>
        <p:spPr bwMode="auto">
          <a:xfrm>
            <a:off x="3703240" y="5656647"/>
            <a:ext cx="5105885" cy="523220"/>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Faces ordered </a:t>
            </a:r>
            <a:r>
              <a:rPr lang="en-US" sz="2800" dirty="0" err="1" smtClean="0">
                <a:latin typeface="Arial" pitchFamily="34" charset="0"/>
                <a:cs typeface="Arial" pitchFamily="34" charset="0"/>
              </a:rPr>
              <a:t>wrt</a:t>
            </a:r>
            <a:r>
              <a:rPr lang="en-US" sz="2800" dirty="0" smtClean="0">
                <a:latin typeface="Arial" pitchFamily="34" charset="0"/>
                <a:cs typeface="Arial" pitchFamily="34" charset="0"/>
              </a:rPr>
              <a:t> one another</a:t>
            </a:r>
            <a:endParaRPr lang="en-US" sz="2800" b="1" i="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42468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P spid="11" grpId="0" animBg="1"/>
      <p:bldP spid="1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bwMode="auto">
          <a:xfrm>
            <a:off x="2743200" y="4343418"/>
            <a:ext cx="1316182" cy="1316182"/>
          </a:xfrm>
          <a:prstGeom prst="rect">
            <a:avLst/>
          </a:pr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r>
              <a:rPr lang="en-US" sz="2800" dirty="0" smtClean="0">
                <a:solidFill>
                  <a:srgbClr val="000000"/>
                </a:solidFill>
                <a:latin typeface="Arial"/>
              </a:rPr>
              <a:t>v</a:t>
            </a:r>
            <a:r>
              <a:rPr lang="en-US" sz="2800" b="1" baseline="-25000" dirty="0" smtClean="0">
                <a:solidFill>
                  <a:srgbClr val="000000"/>
                </a:solidFill>
                <a:latin typeface="Gill Sans MT"/>
              </a:rPr>
              <a:t>0</a:t>
            </a:r>
            <a:endParaRPr lang="en-US" sz="2800" b="1" baseline="-25000" dirty="0">
              <a:solidFill>
                <a:srgbClr val="000000"/>
              </a:solidFill>
              <a:latin typeface="Gill Sans MT"/>
            </a:endParaRPr>
          </a:p>
        </p:txBody>
      </p:sp>
      <p:sp>
        <p:nvSpPr>
          <p:cNvPr id="61" name="Rectangle 60"/>
          <p:cNvSpPr/>
          <p:nvPr/>
        </p:nvSpPr>
        <p:spPr bwMode="auto">
          <a:xfrm>
            <a:off x="4066309" y="4343418"/>
            <a:ext cx="1316182" cy="1316182"/>
          </a:xfrm>
          <a:prstGeom prst="rect">
            <a:avLst/>
          </a:prstGeom>
          <a:solidFill>
            <a:srgbClr val="FFFF99"/>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r>
              <a:rPr lang="en-US" sz="2800" dirty="0" smtClean="0">
                <a:solidFill>
                  <a:srgbClr val="000000"/>
                </a:solidFill>
                <a:latin typeface="Arial"/>
              </a:rPr>
              <a:t>v</a:t>
            </a:r>
            <a:r>
              <a:rPr lang="en-US" sz="2800" b="1" baseline="-25000" dirty="0" smtClean="0">
                <a:solidFill>
                  <a:srgbClr val="000000"/>
                </a:solidFill>
                <a:latin typeface="Gill Sans MT"/>
              </a:rPr>
              <a:t>1</a:t>
            </a:r>
            <a:endParaRPr lang="en-US" sz="2800" b="1" baseline="-25000" dirty="0">
              <a:solidFill>
                <a:srgbClr val="000000"/>
              </a:solidFill>
              <a:latin typeface="Gill Sans MT"/>
            </a:endParaRPr>
          </a:p>
        </p:txBody>
      </p:sp>
      <p:sp>
        <p:nvSpPr>
          <p:cNvPr id="62" name="Rectangle 61"/>
          <p:cNvSpPr/>
          <p:nvPr/>
        </p:nvSpPr>
        <p:spPr bwMode="auto">
          <a:xfrm>
            <a:off x="5389418" y="4343418"/>
            <a:ext cx="1316182" cy="1316182"/>
          </a:xfrm>
          <a:prstGeom prst="rect">
            <a:avLst/>
          </a:prstGeom>
          <a:solidFill>
            <a:srgbClr val="99CCFF"/>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r>
              <a:rPr lang="en-US" sz="2800" dirty="0" smtClean="0">
                <a:solidFill>
                  <a:srgbClr val="000000"/>
                </a:solidFill>
                <a:latin typeface="Arial"/>
              </a:rPr>
              <a:t>v</a:t>
            </a:r>
            <a:r>
              <a:rPr lang="en-US" sz="2800" b="1" baseline="-25000" dirty="0" smtClean="0">
                <a:solidFill>
                  <a:srgbClr val="000000"/>
                </a:solidFill>
                <a:latin typeface="Gill Sans MT"/>
              </a:rPr>
              <a:t>2</a:t>
            </a:r>
            <a:endParaRPr lang="en-US" sz="2800" b="1" baseline="-25000" dirty="0">
              <a:solidFill>
                <a:srgbClr val="000000"/>
              </a:solidFill>
              <a:latin typeface="Gill Sans MT"/>
            </a:endParaRPr>
          </a:p>
        </p:txBody>
      </p:sp>
      <p:grpSp>
        <p:nvGrpSpPr>
          <p:cNvPr id="2" name="Group 5"/>
          <p:cNvGrpSpPr>
            <a:grpSpLocks/>
          </p:cNvGrpSpPr>
          <p:nvPr/>
        </p:nvGrpSpPr>
        <p:grpSpPr bwMode="auto">
          <a:xfrm>
            <a:off x="2286000" y="2405225"/>
            <a:ext cx="1379538" cy="1174750"/>
            <a:chOff x="1043" y="2525"/>
            <a:chExt cx="869" cy="740"/>
          </a:xfrm>
        </p:grpSpPr>
        <p:sp>
          <p:nvSpPr>
            <p:cNvPr id="3120" name="Freeform 6"/>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1" name="Freeform 7"/>
            <p:cNvSpPr>
              <a:spLocks/>
            </p:cNvSpPr>
            <p:nvPr/>
          </p:nvSpPr>
          <p:spPr bwMode="auto">
            <a:xfrm>
              <a:off x="1737" y="2793"/>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2" name="Freeform 8"/>
            <p:cNvSpPr>
              <a:spLocks/>
            </p:cNvSpPr>
            <p:nvPr/>
          </p:nvSpPr>
          <p:spPr bwMode="auto">
            <a:xfrm>
              <a:off x="1705" y="2639"/>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3" name="Freeform 9"/>
            <p:cNvSpPr>
              <a:spLocks/>
            </p:cNvSpPr>
            <p:nvPr/>
          </p:nvSpPr>
          <p:spPr bwMode="auto">
            <a:xfrm>
              <a:off x="1673" y="255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4" name="Freeform 10"/>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5" name="Freeform 11"/>
            <p:cNvSpPr>
              <a:spLocks/>
            </p:cNvSpPr>
            <p:nvPr/>
          </p:nvSpPr>
          <p:spPr bwMode="auto">
            <a:xfrm flipH="1">
              <a:off x="1133" y="2812"/>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6" name="Freeform 12"/>
            <p:cNvSpPr>
              <a:spLocks/>
            </p:cNvSpPr>
            <p:nvPr/>
          </p:nvSpPr>
          <p:spPr bwMode="auto">
            <a:xfrm flipH="1">
              <a:off x="1244" y="2586"/>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7" name="Freeform 13"/>
            <p:cNvSpPr>
              <a:spLocks/>
            </p:cNvSpPr>
            <p:nvPr/>
          </p:nvSpPr>
          <p:spPr bwMode="auto">
            <a:xfrm flipH="1">
              <a:off x="1204" y="269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8" name="AutoShape 14"/>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tx1"/>
              </a:solidFill>
              <a:miter lim="800000"/>
              <a:headEnd/>
              <a:tailEnd/>
            </a:ln>
          </p:spPr>
          <p:txBody>
            <a:bodyPr wrap="none" anchor="ctr"/>
            <a:lstStyle/>
            <a:p>
              <a:endParaRPr lang="en-US"/>
            </a:p>
          </p:txBody>
        </p:sp>
        <p:sp>
          <p:nvSpPr>
            <p:cNvPr id="3129" name="Rectangle 15"/>
            <p:cNvSpPr>
              <a:spLocks noChangeArrowheads="1"/>
            </p:cNvSpPr>
            <p:nvPr/>
          </p:nvSpPr>
          <p:spPr bwMode="auto">
            <a:xfrm>
              <a:off x="1163" y="3089"/>
              <a:ext cx="657" cy="157"/>
            </a:xfrm>
            <a:prstGeom prst="rect">
              <a:avLst/>
            </a:prstGeom>
            <a:solidFill>
              <a:srgbClr val="FF0000"/>
            </a:solidFill>
            <a:ln w="38100">
              <a:solidFill>
                <a:schemeClr val="tx1"/>
              </a:solidFill>
              <a:miter lim="800000"/>
              <a:headEnd/>
              <a:tailEnd/>
            </a:ln>
          </p:spPr>
          <p:txBody>
            <a:bodyPr wrap="none" anchor="ctr"/>
            <a:lstStyle/>
            <a:p>
              <a:endParaRPr lang="en-US"/>
            </a:p>
          </p:txBody>
        </p:sp>
      </p:grpSp>
      <p:sp>
        <p:nvSpPr>
          <p:cNvPr id="3098" name="Freeform 34"/>
          <p:cNvSpPr>
            <a:spLocks/>
          </p:cNvSpPr>
          <p:nvPr/>
        </p:nvSpPr>
        <p:spPr bwMode="auto">
          <a:xfrm>
            <a:off x="5343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099" name="Freeform 35"/>
          <p:cNvSpPr>
            <a:spLocks/>
          </p:cNvSpPr>
          <p:nvPr/>
        </p:nvSpPr>
        <p:spPr bwMode="auto">
          <a:xfrm>
            <a:off x="5292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0" name="Freeform 36"/>
          <p:cNvSpPr>
            <a:spLocks/>
          </p:cNvSpPr>
          <p:nvPr/>
        </p:nvSpPr>
        <p:spPr bwMode="auto">
          <a:xfrm>
            <a:off x="5241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1" name="Freeform 37"/>
          <p:cNvSpPr>
            <a:spLocks/>
          </p:cNvSpPr>
          <p:nvPr/>
        </p:nvSpPr>
        <p:spPr bwMode="auto">
          <a:xfrm>
            <a:off x="5191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2" name="Freeform 38"/>
          <p:cNvSpPr>
            <a:spLocks/>
          </p:cNvSpPr>
          <p:nvPr/>
        </p:nvSpPr>
        <p:spPr bwMode="auto">
          <a:xfrm flipH="1">
            <a:off x="4191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3" name="Freeform 39"/>
          <p:cNvSpPr>
            <a:spLocks/>
          </p:cNvSpPr>
          <p:nvPr/>
        </p:nvSpPr>
        <p:spPr bwMode="auto">
          <a:xfrm flipH="1">
            <a:off x="4333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4" name="Freeform 40"/>
          <p:cNvSpPr>
            <a:spLocks/>
          </p:cNvSpPr>
          <p:nvPr/>
        </p:nvSpPr>
        <p:spPr bwMode="auto">
          <a:xfrm flipH="1">
            <a:off x="4510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5" name="Freeform 41"/>
          <p:cNvSpPr>
            <a:spLocks/>
          </p:cNvSpPr>
          <p:nvPr/>
        </p:nvSpPr>
        <p:spPr bwMode="auto">
          <a:xfrm flipH="1">
            <a:off x="4446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6" name="AutoShape 42"/>
          <p:cNvSpPr>
            <a:spLocks noChangeArrowheads="1"/>
          </p:cNvSpPr>
          <p:nvPr/>
        </p:nvSpPr>
        <p:spPr bwMode="auto">
          <a:xfrm flipV="1">
            <a:off x="4381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F00"/>
          </a:solidFill>
          <a:ln w="38100">
            <a:solidFill>
              <a:schemeClr val="tx1"/>
            </a:solidFill>
            <a:miter lim="800000"/>
            <a:headEnd/>
            <a:tailEnd/>
          </a:ln>
        </p:spPr>
        <p:txBody>
          <a:bodyPr wrap="none" anchor="ctr"/>
          <a:lstStyle/>
          <a:p>
            <a:endParaRPr lang="en-US"/>
          </a:p>
        </p:txBody>
      </p:sp>
      <p:sp>
        <p:nvSpPr>
          <p:cNvPr id="3107" name="Rectangle 43"/>
          <p:cNvSpPr>
            <a:spLocks noChangeArrowheads="1"/>
          </p:cNvSpPr>
          <p:nvPr/>
        </p:nvSpPr>
        <p:spPr bwMode="auto">
          <a:xfrm>
            <a:off x="4381500" y="3300575"/>
            <a:ext cx="1042988" cy="249238"/>
          </a:xfrm>
          <a:prstGeom prst="rect">
            <a:avLst/>
          </a:prstGeom>
          <a:solidFill>
            <a:srgbClr val="FFFF00"/>
          </a:solidFill>
          <a:ln w="38100">
            <a:solidFill>
              <a:schemeClr val="tx1"/>
            </a:solidFill>
            <a:miter lim="800000"/>
            <a:headEnd/>
            <a:tailEnd/>
          </a:ln>
        </p:spPr>
        <p:txBody>
          <a:bodyPr wrap="none" anchor="ctr"/>
          <a:lstStyle/>
          <a:p>
            <a:endParaRPr lang="en-US"/>
          </a:p>
        </p:txBody>
      </p:sp>
      <p:sp>
        <p:nvSpPr>
          <p:cNvPr id="3108" name="Freeform 44"/>
          <p:cNvSpPr>
            <a:spLocks/>
          </p:cNvSpPr>
          <p:nvPr/>
        </p:nvSpPr>
        <p:spPr bwMode="auto">
          <a:xfrm>
            <a:off x="7248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9" name="Freeform 45"/>
          <p:cNvSpPr>
            <a:spLocks/>
          </p:cNvSpPr>
          <p:nvPr/>
        </p:nvSpPr>
        <p:spPr bwMode="auto">
          <a:xfrm>
            <a:off x="7197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0" name="Freeform 46"/>
          <p:cNvSpPr>
            <a:spLocks/>
          </p:cNvSpPr>
          <p:nvPr/>
        </p:nvSpPr>
        <p:spPr bwMode="auto">
          <a:xfrm>
            <a:off x="7146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1" name="Freeform 47"/>
          <p:cNvSpPr>
            <a:spLocks/>
          </p:cNvSpPr>
          <p:nvPr/>
        </p:nvSpPr>
        <p:spPr bwMode="auto">
          <a:xfrm>
            <a:off x="7096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2" name="Freeform 48"/>
          <p:cNvSpPr>
            <a:spLocks/>
          </p:cNvSpPr>
          <p:nvPr/>
        </p:nvSpPr>
        <p:spPr bwMode="auto">
          <a:xfrm flipH="1">
            <a:off x="6096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3" name="Freeform 49"/>
          <p:cNvSpPr>
            <a:spLocks/>
          </p:cNvSpPr>
          <p:nvPr/>
        </p:nvSpPr>
        <p:spPr bwMode="auto">
          <a:xfrm flipH="1">
            <a:off x="6238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4" name="Freeform 50"/>
          <p:cNvSpPr>
            <a:spLocks/>
          </p:cNvSpPr>
          <p:nvPr/>
        </p:nvSpPr>
        <p:spPr bwMode="auto">
          <a:xfrm flipH="1">
            <a:off x="6415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5" name="Freeform 51"/>
          <p:cNvSpPr>
            <a:spLocks/>
          </p:cNvSpPr>
          <p:nvPr/>
        </p:nvSpPr>
        <p:spPr bwMode="auto">
          <a:xfrm flipH="1">
            <a:off x="6351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6" name="AutoShape 52"/>
          <p:cNvSpPr>
            <a:spLocks noChangeArrowheads="1"/>
          </p:cNvSpPr>
          <p:nvPr/>
        </p:nvSpPr>
        <p:spPr bwMode="auto">
          <a:xfrm flipV="1">
            <a:off x="6286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tx1"/>
            </a:solidFill>
            <a:miter lim="800000"/>
            <a:headEnd/>
            <a:tailEnd/>
          </a:ln>
        </p:spPr>
        <p:txBody>
          <a:bodyPr wrap="none" anchor="ctr"/>
          <a:lstStyle/>
          <a:p>
            <a:endParaRPr lang="en-US"/>
          </a:p>
        </p:txBody>
      </p:sp>
      <p:sp>
        <p:nvSpPr>
          <p:cNvPr id="3117" name="Rectangle 53"/>
          <p:cNvSpPr>
            <a:spLocks noChangeArrowheads="1"/>
          </p:cNvSpPr>
          <p:nvPr/>
        </p:nvSpPr>
        <p:spPr bwMode="auto">
          <a:xfrm>
            <a:off x="6286500" y="3300575"/>
            <a:ext cx="1042988" cy="249238"/>
          </a:xfrm>
          <a:prstGeom prst="rect">
            <a:avLst/>
          </a:prstGeom>
          <a:solidFill>
            <a:schemeClr val="accent2"/>
          </a:solidFill>
          <a:ln w="38100">
            <a:solidFill>
              <a:schemeClr val="tx1"/>
            </a:solidFill>
            <a:miter lim="800000"/>
            <a:headEnd/>
            <a:tailEnd/>
          </a:ln>
        </p:spPr>
        <p:txBody>
          <a:bodyPr wrap="none" anchor="ctr"/>
          <a:lstStyle/>
          <a:p>
            <a:endParaRPr lang="en-US"/>
          </a:p>
        </p:txBody>
      </p:sp>
      <p:sp>
        <p:nvSpPr>
          <p:cNvPr id="39" name="Title 38"/>
          <p:cNvSpPr>
            <a:spLocks noGrp="1"/>
          </p:cNvSpPr>
          <p:nvPr>
            <p:ph type="title"/>
          </p:nvPr>
        </p:nvSpPr>
        <p:spPr/>
        <p:txBody>
          <a:bodyPr/>
          <a:lstStyle/>
          <a:p>
            <a:r>
              <a:rPr lang="en-US" dirty="0" smtClean="0"/>
              <a:t>Barycentric Agreement Protocol</a:t>
            </a:r>
            <a:endParaRPr lang="en-US" dirty="0"/>
          </a:p>
        </p:txBody>
      </p:sp>
      <p:sp>
        <p:nvSpPr>
          <p:cNvPr id="41" name="Text Box 122"/>
          <p:cNvSpPr txBox="1">
            <a:spLocks noChangeArrowheads="1"/>
          </p:cNvSpPr>
          <p:nvPr/>
        </p:nvSpPr>
        <p:spPr bwMode="auto">
          <a:xfrm>
            <a:off x="2754466" y="5847377"/>
            <a:ext cx="3845926"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Snapshots are ordered</a:t>
            </a:r>
          </a:p>
        </p:txBody>
      </p:sp>
      <p:sp>
        <p:nvSpPr>
          <p:cNvPr id="43" name="Cloud Callout 42"/>
          <p:cNvSpPr/>
          <p:nvPr/>
        </p:nvSpPr>
        <p:spPr bwMode="auto">
          <a:xfrm>
            <a:off x="6501391" y="1166455"/>
            <a:ext cx="1955057" cy="796469"/>
          </a:xfrm>
          <a:prstGeom prst="cloudCallout">
            <a:avLst>
              <a:gd name="adj1" fmla="val -32487"/>
              <a:gd name="adj2" fmla="val 86853"/>
            </a:avLst>
          </a:prstGeom>
          <a:solidFill>
            <a:schemeClr val="accent6">
              <a:lumMod val="20000"/>
              <a:lumOff val="80000"/>
            </a:schemeClr>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aseline="-25000" dirty="0" smtClean="0">
                <a:solidFill>
                  <a:srgbClr val="000000"/>
                </a:solidFill>
                <a:latin typeface="Arial"/>
              </a:rPr>
              <a:t>0</a:t>
            </a:r>
            <a:r>
              <a:rPr lang="en-US" sz="2800" dirty="0" smtClean="0">
                <a:solidFill>
                  <a:srgbClr val="000000"/>
                </a:solidFill>
                <a:latin typeface="Arial"/>
              </a:rPr>
              <a:t>, v</a:t>
            </a:r>
            <a:r>
              <a:rPr lang="en-US" sz="2800" baseline="-25000" dirty="0" smtClean="0">
                <a:solidFill>
                  <a:srgbClr val="000000"/>
                </a:solidFill>
                <a:latin typeface="Arial"/>
              </a:rPr>
              <a:t>2</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
        <p:nvSpPr>
          <p:cNvPr id="44" name="Cloud Callout 43"/>
          <p:cNvSpPr/>
          <p:nvPr/>
        </p:nvSpPr>
        <p:spPr bwMode="auto">
          <a:xfrm>
            <a:off x="3299097" y="1312820"/>
            <a:ext cx="1174206" cy="796469"/>
          </a:xfrm>
          <a:prstGeom prst="cloudCallout">
            <a:avLst>
              <a:gd name="adj1" fmla="val -32487"/>
              <a:gd name="adj2" fmla="val 86853"/>
            </a:avLst>
          </a:pr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1" baseline="-25000" dirty="0" smtClean="0">
                <a:solidFill>
                  <a:srgbClr val="000000"/>
                </a:solidFill>
                <a:latin typeface="Gill Sans MT"/>
              </a:rPr>
              <a:t>0</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
        <p:nvSpPr>
          <p:cNvPr id="45" name="Cloud Callout 44"/>
          <p:cNvSpPr/>
          <p:nvPr/>
        </p:nvSpPr>
        <p:spPr bwMode="auto">
          <a:xfrm>
            <a:off x="4360742" y="1327909"/>
            <a:ext cx="2430888" cy="796469"/>
          </a:xfrm>
          <a:prstGeom prst="cloudCallout">
            <a:avLst>
              <a:gd name="adj1" fmla="val -32487"/>
              <a:gd name="adj2" fmla="val 86853"/>
            </a:avLst>
          </a:prstGeom>
          <a:solidFill>
            <a:srgbClr val="FFFF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aseline="-25000" dirty="0" smtClean="0">
                <a:solidFill>
                  <a:srgbClr val="000000"/>
                </a:solidFill>
                <a:latin typeface="Arial"/>
              </a:rPr>
              <a:t>0</a:t>
            </a:r>
            <a:r>
              <a:rPr lang="en-US" sz="2800" dirty="0" smtClean="0">
                <a:solidFill>
                  <a:srgbClr val="000000"/>
                </a:solidFill>
                <a:latin typeface="Arial"/>
              </a:rPr>
              <a:t>,v</a:t>
            </a:r>
            <a:r>
              <a:rPr lang="en-US" sz="2800" baseline="-25000" dirty="0" smtClean="0">
                <a:solidFill>
                  <a:srgbClr val="000000"/>
                </a:solidFill>
                <a:latin typeface="Arial"/>
              </a:rPr>
              <a:t>1</a:t>
            </a:r>
            <a:r>
              <a:rPr lang="en-US" sz="2800" dirty="0" smtClean="0">
                <a:solidFill>
                  <a:srgbClr val="000000"/>
                </a:solidFill>
                <a:latin typeface="Arial"/>
              </a:rPr>
              <a:t>,v</a:t>
            </a:r>
            <a:r>
              <a:rPr lang="en-US" sz="2800" baseline="-25000" dirty="0" smtClean="0">
                <a:solidFill>
                  <a:srgbClr val="000000"/>
                </a:solidFill>
                <a:latin typeface="Arial"/>
              </a:rPr>
              <a:t>2</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Tree>
    <p:extLst>
      <p:ext uri="{BB962C8B-B14F-4D97-AF65-F5344CB8AC3E}">
        <p14:creationId xmlns:p14="http://schemas.microsoft.com/office/powerpoint/2010/main" val="5579125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3"/>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927980" y="4243078"/>
            <a:ext cx="1379538" cy="1174750"/>
            <a:chOff x="1043" y="2525"/>
            <a:chExt cx="869" cy="740"/>
          </a:xfrm>
        </p:grpSpPr>
        <p:sp>
          <p:nvSpPr>
            <p:cNvPr id="3120" name="Freeform 6"/>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1" name="Freeform 7"/>
            <p:cNvSpPr>
              <a:spLocks/>
            </p:cNvSpPr>
            <p:nvPr/>
          </p:nvSpPr>
          <p:spPr bwMode="auto">
            <a:xfrm>
              <a:off x="1737" y="2793"/>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2" name="Freeform 8"/>
            <p:cNvSpPr>
              <a:spLocks/>
            </p:cNvSpPr>
            <p:nvPr/>
          </p:nvSpPr>
          <p:spPr bwMode="auto">
            <a:xfrm>
              <a:off x="1705" y="2639"/>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3" name="Freeform 9"/>
            <p:cNvSpPr>
              <a:spLocks/>
            </p:cNvSpPr>
            <p:nvPr/>
          </p:nvSpPr>
          <p:spPr bwMode="auto">
            <a:xfrm>
              <a:off x="1673" y="255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4" name="Freeform 10"/>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5" name="Freeform 11"/>
            <p:cNvSpPr>
              <a:spLocks/>
            </p:cNvSpPr>
            <p:nvPr/>
          </p:nvSpPr>
          <p:spPr bwMode="auto">
            <a:xfrm flipH="1">
              <a:off x="1133" y="2812"/>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6" name="Freeform 12"/>
            <p:cNvSpPr>
              <a:spLocks/>
            </p:cNvSpPr>
            <p:nvPr/>
          </p:nvSpPr>
          <p:spPr bwMode="auto">
            <a:xfrm flipH="1">
              <a:off x="1244" y="2586"/>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7" name="Freeform 13"/>
            <p:cNvSpPr>
              <a:spLocks/>
            </p:cNvSpPr>
            <p:nvPr/>
          </p:nvSpPr>
          <p:spPr bwMode="auto">
            <a:xfrm flipH="1">
              <a:off x="1204" y="269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8" name="AutoShape 14"/>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tx1"/>
              </a:solidFill>
              <a:miter lim="800000"/>
              <a:headEnd/>
              <a:tailEnd/>
            </a:ln>
          </p:spPr>
          <p:txBody>
            <a:bodyPr wrap="none" anchor="ctr"/>
            <a:lstStyle/>
            <a:p>
              <a:endParaRPr lang="en-US"/>
            </a:p>
          </p:txBody>
        </p:sp>
        <p:sp>
          <p:nvSpPr>
            <p:cNvPr id="3129" name="Rectangle 15"/>
            <p:cNvSpPr>
              <a:spLocks noChangeArrowheads="1"/>
            </p:cNvSpPr>
            <p:nvPr/>
          </p:nvSpPr>
          <p:spPr bwMode="auto">
            <a:xfrm>
              <a:off x="1163" y="3089"/>
              <a:ext cx="657" cy="157"/>
            </a:xfrm>
            <a:prstGeom prst="rect">
              <a:avLst/>
            </a:prstGeom>
            <a:solidFill>
              <a:srgbClr val="FF0000"/>
            </a:solidFill>
            <a:ln w="38100">
              <a:solidFill>
                <a:schemeClr val="tx1"/>
              </a:solidFill>
              <a:miter lim="800000"/>
              <a:headEnd/>
              <a:tailEnd/>
            </a:ln>
          </p:spPr>
          <p:txBody>
            <a:bodyPr wrap="none" anchor="ctr"/>
            <a:lstStyle/>
            <a:p>
              <a:endParaRPr lang="en-US"/>
            </a:p>
          </p:txBody>
        </p:sp>
      </p:grpSp>
      <p:grpSp>
        <p:nvGrpSpPr>
          <p:cNvPr id="3" name="Group 45"/>
          <p:cNvGrpSpPr/>
          <p:nvPr/>
        </p:nvGrpSpPr>
        <p:grpSpPr>
          <a:xfrm>
            <a:off x="3711166" y="3419213"/>
            <a:ext cx="1379538" cy="1174750"/>
            <a:chOff x="4191000" y="2405225"/>
            <a:chExt cx="1379538" cy="1174750"/>
          </a:xfrm>
        </p:grpSpPr>
        <p:sp>
          <p:nvSpPr>
            <p:cNvPr id="3098" name="Freeform 34"/>
            <p:cNvSpPr>
              <a:spLocks/>
            </p:cNvSpPr>
            <p:nvPr/>
          </p:nvSpPr>
          <p:spPr bwMode="auto">
            <a:xfrm>
              <a:off x="5343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099" name="Freeform 35"/>
            <p:cNvSpPr>
              <a:spLocks/>
            </p:cNvSpPr>
            <p:nvPr/>
          </p:nvSpPr>
          <p:spPr bwMode="auto">
            <a:xfrm>
              <a:off x="5292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0" name="Freeform 36"/>
            <p:cNvSpPr>
              <a:spLocks/>
            </p:cNvSpPr>
            <p:nvPr/>
          </p:nvSpPr>
          <p:spPr bwMode="auto">
            <a:xfrm>
              <a:off x="5241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1" name="Freeform 37"/>
            <p:cNvSpPr>
              <a:spLocks/>
            </p:cNvSpPr>
            <p:nvPr/>
          </p:nvSpPr>
          <p:spPr bwMode="auto">
            <a:xfrm>
              <a:off x="5191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2" name="Freeform 38"/>
            <p:cNvSpPr>
              <a:spLocks/>
            </p:cNvSpPr>
            <p:nvPr/>
          </p:nvSpPr>
          <p:spPr bwMode="auto">
            <a:xfrm flipH="1">
              <a:off x="4191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3" name="Freeform 39"/>
            <p:cNvSpPr>
              <a:spLocks/>
            </p:cNvSpPr>
            <p:nvPr/>
          </p:nvSpPr>
          <p:spPr bwMode="auto">
            <a:xfrm flipH="1">
              <a:off x="4333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4" name="Freeform 40"/>
            <p:cNvSpPr>
              <a:spLocks/>
            </p:cNvSpPr>
            <p:nvPr/>
          </p:nvSpPr>
          <p:spPr bwMode="auto">
            <a:xfrm flipH="1">
              <a:off x="4510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5" name="Freeform 41"/>
            <p:cNvSpPr>
              <a:spLocks/>
            </p:cNvSpPr>
            <p:nvPr/>
          </p:nvSpPr>
          <p:spPr bwMode="auto">
            <a:xfrm flipH="1">
              <a:off x="4446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6" name="AutoShape 42"/>
            <p:cNvSpPr>
              <a:spLocks noChangeArrowheads="1"/>
            </p:cNvSpPr>
            <p:nvPr/>
          </p:nvSpPr>
          <p:spPr bwMode="auto">
            <a:xfrm flipV="1">
              <a:off x="4381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F00"/>
            </a:solidFill>
            <a:ln w="38100">
              <a:solidFill>
                <a:schemeClr val="tx1"/>
              </a:solidFill>
              <a:miter lim="800000"/>
              <a:headEnd/>
              <a:tailEnd/>
            </a:ln>
          </p:spPr>
          <p:txBody>
            <a:bodyPr wrap="none" anchor="ctr"/>
            <a:lstStyle/>
            <a:p>
              <a:endParaRPr lang="en-US"/>
            </a:p>
          </p:txBody>
        </p:sp>
        <p:sp>
          <p:nvSpPr>
            <p:cNvPr id="3107" name="Rectangle 43"/>
            <p:cNvSpPr>
              <a:spLocks noChangeArrowheads="1"/>
            </p:cNvSpPr>
            <p:nvPr/>
          </p:nvSpPr>
          <p:spPr bwMode="auto">
            <a:xfrm>
              <a:off x="4381500" y="3300575"/>
              <a:ext cx="1042988" cy="249238"/>
            </a:xfrm>
            <a:prstGeom prst="rect">
              <a:avLst/>
            </a:prstGeom>
            <a:solidFill>
              <a:srgbClr val="FFFF00"/>
            </a:solidFill>
            <a:ln w="38100">
              <a:solidFill>
                <a:schemeClr val="tx1"/>
              </a:solidFill>
              <a:miter lim="800000"/>
              <a:headEnd/>
              <a:tailEnd/>
            </a:ln>
          </p:spPr>
          <p:txBody>
            <a:bodyPr wrap="none" anchor="ctr"/>
            <a:lstStyle/>
            <a:p>
              <a:endParaRPr lang="en-US"/>
            </a:p>
          </p:txBody>
        </p:sp>
      </p:grpSp>
      <p:grpSp>
        <p:nvGrpSpPr>
          <p:cNvPr id="4" name="Group 46"/>
          <p:cNvGrpSpPr/>
          <p:nvPr/>
        </p:nvGrpSpPr>
        <p:grpSpPr>
          <a:xfrm>
            <a:off x="6177481" y="4433201"/>
            <a:ext cx="1379538" cy="1174750"/>
            <a:chOff x="6096000" y="2405225"/>
            <a:chExt cx="1379538" cy="1174750"/>
          </a:xfrm>
        </p:grpSpPr>
        <p:sp>
          <p:nvSpPr>
            <p:cNvPr id="3108" name="Freeform 44"/>
            <p:cNvSpPr>
              <a:spLocks/>
            </p:cNvSpPr>
            <p:nvPr/>
          </p:nvSpPr>
          <p:spPr bwMode="auto">
            <a:xfrm>
              <a:off x="7248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9" name="Freeform 45"/>
            <p:cNvSpPr>
              <a:spLocks/>
            </p:cNvSpPr>
            <p:nvPr/>
          </p:nvSpPr>
          <p:spPr bwMode="auto">
            <a:xfrm>
              <a:off x="7197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0" name="Freeform 46"/>
            <p:cNvSpPr>
              <a:spLocks/>
            </p:cNvSpPr>
            <p:nvPr/>
          </p:nvSpPr>
          <p:spPr bwMode="auto">
            <a:xfrm>
              <a:off x="7146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1" name="Freeform 47"/>
            <p:cNvSpPr>
              <a:spLocks/>
            </p:cNvSpPr>
            <p:nvPr/>
          </p:nvSpPr>
          <p:spPr bwMode="auto">
            <a:xfrm>
              <a:off x="7096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2" name="Freeform 48"/>
            <p:cNvSpPr>
              <a:spLocks/>
            </p:cNvSpPr>
            <p:nvPr/>
          </p:nvSpPr>
          <p:spPr bwMode="auto">
            <a:xfrm flipH="1">
              <a:off x="6096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3" name="Freeform 49"/>
            <p:cNvSpPr>
              <a:spLocks/>
            </p:cNvSpPr>
            <p:nvPr/>
          </p:nvSpPr>
          <p:spPr bwMode="auto">
            <a:xfrm flipH="1">
              <a:off x="6238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4" name="Freeform 50"/>
            <p:cNvSpPr>
              <a:spLocks/>
            </p:cNvSpPr>
            <p:nvPr/>
          </p:nvSpPr>
          <p:spPr bwMode="auto">
            <a:xfrm flipH="1">
              <a:off x="6415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5" name="Freeform 51"/>
            <p:cNvSpPr>
              <a:spLocks/>
            </p:cNvSpPr>
            <p:nvPr/>
          </p:nvSpPr>
          <p:spPr bwMode="auto">
            <a:xfrm flipH="1">
              <a:off x="6351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6" name="AutoShape 52"/>
            <p:cNvSpPr>
              <a:spLocks noChangeArrowheads="1"/>
            </p:cNvSpPr>
            <p:nvPr/>
          </p:nvSpPr>
          <p:spPr bwMode="auto">
            <a:xfrm flipV="1">
              <a:off x="6286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tx1"/>
              </a:solidFill>
              <a:miter lim="800000"/>
              <a:headEnd/>
              <a:tailEnd/>
            </a:ln>
          </p:spPr>
          <p:txBody>
            <a:bodyPr wrap="none" anchor="ctr"/>
            <a:lstStyle/>
            <a:p>
              <a:endParaRPr lang="en-US"/>
            </a:p>
          </p:txBody>
        </p:sp>
        <p:sp>
          <p:nvSpPr>
            <p:cNvPr id="3117" name="Rectangle 53"/>
            <p:cNvSpPr>
              <a:spLocks noChangeArrowheads="1"/>
            </p:cNvSpPr>
            <p:nvPr/>
          </p:nvSpPr>
          <p:spPr bwMode="auto">
            <a:xfrm>
              <a:off x="6286500" y="3300575"/>
              <a:ext cx="1042988" cy="249238"/>
            </a:xfrm>
            <a:prstGeom prst="rect">
              <a:avLst/>
            </a:prstGeom>
            <a:solidFill>
              <a:schemeClr val="accent2"/>
            </a:solidFill>
            <a:ln w="38100">
              <a:solidFill>
                <a:schemeClr val="tx1"/>
              </a:solidFill>
              <a:miter lim="800000"/>
              <a:headEnd/>
              <a:tailEnd/>
            </a:ln>
          </p:spPr>
          <p:txBody>
            <a:bodyPr wrap="none" anchor="ctr"/>
            <a:lstStyle/>
            <a:p>
              <a:endParaRPr lang="en-US"/>
            </a:p>
          </p:txBody>
        </p:sp>
      </p:grpSp>
      <p:sp>
        <p:nvSpPr>
          <p:cNvPr id="39" name="Title 38"/>
          <p:cNvSpPr>
            <a:spLocks noGrp="1"/>
          </p:cNvSpPr>
          <p:nvPr>
            <p:ph type="title"/>
          </p:nvPr>
        </p:nvSpPr>
        <p:spPr/>
        <p:txBody>
          <a:bodyPr/>
          <a:lstStyle/>
          <a:p>
            <a:r>
              <a:rPr lang="en-US" dirty="0" smtClean="0"/>
              <a:t>Barycentric Agreement Protocol</a:t>
            </a:r>
            <a:endParaRPr lang="en-US" dirty="0"/>
          </a:p>
        </p:txBody>
      </p:sp>
      <p:sp>
        <p:nvSpPr>
          <p:cNvPr id="43" name="Cloud Callout 42"/>
          <p:cNvSpPr/>
          <p:nvPr/>
        </p:nvSpPr>
        <p:spPr bwMode="auto">
          <a:xfrm>
            <a:off x="6582872" y="3194431"/>
            <a:ext cx="1955057" cy="796469"/>
          </a:xfrm>
          <a:prstGeom prst="cloudCallout">
            <a:avLst>
              <a:gd name="adj1" fmla="val -32487"/>
              <a:gd name="adj2" fmla="val 86853"/>
            </a:avLst>
          </a:prstGeom>
          <a:solidFill>
            <a:schemeClr val="accent6">
              <a:lumMod val="20000"/>
              <a:lumOff val="80000"/>
            </a:schemeClr>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aseline="-25000" dirty="0" smtClean="0">
                <a:solidFill>
                  <a:srgbClr val="000000"/>
                </a:solidFill>
                <a:latin typeface="Arial"/>
              </a:rPr>
              <a:t>0</a:t>
            </a:r>
            <a:r>
              <a:rPr lang="en-US" sz="2800" dirty="0" smtClean="0">
                <a:solidFill>
                  <a:srgbClr val="000000"/>
                </a:solidFill>
                <a:latin typeface="Arial"/>
              </a:rPr>
              <a:t>, v</a:t>
            </a:r>
            <a:r>
              <a:rPr lang="en-US" sz="2800" baseline="-25000" dirty="0" smtClean="0">
                <a:solidFill>
                  <a:srgbClr val="000000"/>
                </a:solidFill>
                <a:latin typeface="Arial"/>
              </a:rPr>
              <a:t>2</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
        <p:nvSpPr>
          <p:cNvPr id="44" name="Cloud Callout 43"/>
          <p:cNvSpPr/>
          <p:nvPr/>
        </p:nvSpPr>
        <p:spPr bwMode="auto">
          <a:xfrm>
            <a:off x="1941077" y="3150673"/>
            <a:ext cx="1174206" cy="796469"/>
          </a:xfrm>
          <a:prstGeom prst="cloudCallout">
            <a:avLst>
              <a:gd name="adj1" fmla="val -32487"/>
              <a:gd name="adj2" fmla="val 86853"/>
            </a:avLst>
          </a:pr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1" baseline="-25000" dirty="0" smtClean="0">
                <a:solidFill>
                  <a:srgbClr val="000000"/>
                </a:solidFill>
                <a:latin typeface="Gill Sans MT"/>
              </a:rPr>
              <a:t>0</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
        <p:nvSpPr>
          <p:cNvPr id="45" name="Cloud Callout 44"/>
          <p:cNvSpPr/>
          <p:nvPr/>
        </p:nvSpPr>
        <p:spPr bwMode="auto">
          <a:xfrm>
            <a:off x="3880908" y="2341897"/>
            <a:ext cx="2430888" cy="796469"/>
          </a:xfrm>
          <a:prstGeom prst="cloudCallout">
            <a:avLst>
              <a:gd name="adj1" fmla="val -32487"/>
              <a:gd name="adj2" fmla="val 86853"/>
            </a:avLst>
          </a:prstGeom>
          <a:solidFill>
            <a:srgbClr val="FFFF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aseline="-25000" dirty="0" smtClean="0">
                <a:solidFill>
                  <a:srgbClr val="000000"/>
                </a:solidFill>
                <a:latin typeface="Arial"/>
              </a:rPr>
              <a:t>0</a:t>
            </a:r>
            <a:r>
              <a:rPr lang="en-US" sz="2800" dirty="0" smtClean="0">
                <a:solidFill>
                  <a:srgbClr val="000000"/>
                </a:solidFill>
                <a:latin typeface="Arial"/>
              </a:rPr>
              <a:t>,v</a:t>
            </a:r>
            <a:r>
              <a:rPr lang="en-US" sz="2800" baseline="-25000" dirty="0" smtClean="0">
                <a:solidFill>
                  <a:srgbClr val="000000"/>
                </a:solidFill>
                <a:latin typeface="Arial"/>
              </a:rPr>
              <a:t>1</a:t>
            </a:r>
            <a:r>
              <a:rPr lang="en-US" sz="2800" dirty="0" smtClean="0">
                <a:solidFill>
                  <a:srgbClr val="000000"/>
                </a:solidFill>
                <a:latin typeface="Arial"/>
              </a:rPr>
              <a:t>,v</a:t>
            </a:r>
            <a:r>
              <a:rPr lang="en-US" sz="2800" baseline="-25000" dirty="0" smtClean="0">
                <a:solidFill>
                  <a:srgbClr val="000000"/>
                </a:solidFill>
                <a:latin typeface="Arial"/>
              </a:rPr>
              <a:t>2</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
        <p:nvSpPr>
          <p:cNvPr id="40" name="Text Box 122"/>
          <p:cNvSpPr txBox="1">
            <a:spLocks noChangeArrowheads="1"/>
          </p:cNvSpPr>
          <p:nvPr/>
        </p:nvSpPr>
        <p:spPr bwMode="auto">
          <a:xfrm>
            <a:off x="2680738" y="5847377"/>
            <a:ext cx="3993401"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Each view is a face of </a:t>
            </a:r>
            <a:r>
              <a:rPr lang="en-US" sz="3200" dirty="0" smtClean="0">
                <a:solidFill>
                  <a:schemeClr val="tx1"/>
                </a:solidFill>
                <a:latin typeface="cmmi10"/>
                <a:cs typeface="Arial" pitchFamily="34" charset="0"/>
              </a:rPr>
              <a:t>¾</a:t>
            </a:r>
          </a:p>
        </p:txBody>
      </p:sp>
    </p:spTree>
    <p:extLst>
      <p:ext uri="{BB962C8B-B14F-4D97-AF65-F5344CB8AC3E}">
        <p14:creationId xmlns:p14="http://schemas.microsoft.com/office/powerpoint/2010/main" val="268597409"/>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927980" y="4243078"/>
            <a:ext cx="1379538" cy="1174750"/>
            <a:chOff x="1043" y="2525"/>
            <a:chExt cx="869" cy="740"/>
          </a:xfrm>
        </p:grpSpPr>
        <p:sp>
          <p:nvSpPr>
            <p:cNvPr id="3120" name="Freeform 6"/>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1" name="Freeform 7"/>
            <p:cNvSpPr>
              <a:spLocks/>
            </p:cNvSpPr>
            <p:nvPr/>
          </p:nvSpPr>
          <p:spPr bwMode="auto">
            <a:xfrm>
              <a:off x="1737" y="2793"/>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2" name="Freeform 8"/>
            <p:cNvSpPr>
              <a:spLocks/>
            </p:cNvSpPr>
            <p:nvPr/>
          </p:nvSpPr>
          <p:spPr bwMode="auto">
            <a:xfrm>
              <a:off x="1705" y="2639"/>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3" name="Freeform 9"/>
            <p:cNvSpPr>
              <a:spLocks/>
            </p:cNvSpPr>
            <p:nvPr/>
          </p:nvSpPr>
          <p:spPr bwMode="auto">
            <a:xfrm>
              <a:off x="1673" y="255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4" name="Freeform 10"/>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5" name="Freeform 11"/>
            <p:cNvSpPr>
              <a:spLocks/>
            </p:cNvSpPr>
            <p:nvPr/>
          </p:nvSpPr>
          <p:spPr bwMode="auto">
            <a:xfrm flipH="1">
              <a:off x="1133" y="2812"/>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6" name="Freeform 12"/>
            <p:cNvSpPr>
              <a:spLocks/>
            </p:cNvSpPr>
            <p:nvPr/>
          </p:nvSpPr>
          <p:spPr bwMode="auto">
            <a:xfrm flipH="1">
              <a:off x="1244" y="2586"/>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7" name="Freeform 13"/>
            <p:cNvSpPr>
              <a:spLocks/>
            </p:cNvSpPr>
            <p:nvPr/>
          </p:nvSpPr>
          <p:spPr bwMode="auto">
            <a:xfrm flipH="1">
              <a:off x="1204" y="269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8" name="AutoShape 14"/>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tx1"/>
              </a:solidFill>
              <a:miter lim="800000"/>
              <a:headEnd/>
              <a:tailEnd/>
            </a:ln>
          </p:spPr>
          <p:txBody>
            <a:bodyPr wrap="none" anchor="ctr"/>
            <a:lstStyle/>
            <a:p>
              <a:endParaRPr lang="en-US"/>
            </a:p>
          </p:txBody>
        </p:sp>
        <p:sp>
          <p:nvSpPr>
            <p:cNvPr id="3129" name="Rectangle 15"/>
            <p:cNvSpPr>
              <a:spLocks noChangeArrowheads="1"/>
            </p:cNvSpPr>
            <p:nvPr/>
          </p:nvSpPr>
          <p:spPr bwMode="auto">
            <a:xfrm>
              <a:off x="1163" y="3089"/>
              <a:ext cx="657" cy="157"/>
            </a:xfrm>
            <a:prstGeom prst="rect">
              <a:avLst/>
            </a:prstGeom>
            <a:solidFill>
              <a:srgbClr val="FF0000"/>
            </a:solidFill>
            <a:ln w="38100">
              <a:solidFill>
                <a:schemeClr val="tx1"/>
              </a:solidFill>
              <a:miter lim="800000"/>
              <a:headEnd/>
              <a:tailEnd/>
            </a:ln>
          </p:spPr>
          <p:txBody>
            <a:bodyPr wrap="none" anchor="ctr"/>
            <a:lstStyle/>
            <a:p>
              <a:endParaRPr lang="en-US"/>
            </a:p>
          </p:txBody>
        </p:sp>
      </p:grpSp>
      <p:grpSp>
        <p:nvGrpSpPr>
          <p:cNvPr id="46" name="Group 45"/>
          <p:cNvGrpSpPr/>
          <p:nvPr/>
        </p:nvGrpSpPr>
        <p:grpSpPr>
          <a:xfrm>
            <a:off x="3711166" y="3419213"/>
            <a:ext cx="1379538" cy="1174750"/>
            <a:chOff x="4191000" y="2405225"/>
            <a:chExt cx="1379538" cy="1174750"/>
          </a:xfrm>
        </p:grpSpPr>
        <p:sp>
          <p:nvSpPr>
            <p:cNvPr id="3098" name="Freeform 34"/>
            <p:cNvSpPr>
              <a:spLocks/>
            </p:cNvSpPr>
            <p:nvPr/>
          </p:nvSpPr>
          <p:spPr bwMode="auto">
            <a:xfrm>
              <a:off x="5343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099" name="Freeform 35"/>
            <p:cNvSpPr>
              <a:spLocks/>
            </p:cNvSpPr>
            <p:nvPr/>
          </p:nvSpPr>
          <p:spPr bwMode="auto">
            <a:xfrm>
              <a:off x="5292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0" name="Freeform 36"/>
            <p:cNvSpPr>
              <a:spLocks/>
            </p:cNvSpPr>
            <p:nvPr/>
          </p:nvSpPr>
          <p:spPr bwMode="auto">
            <a:xfrm>
              <a:off x="5241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1" name="Freeform 37"/>
            <p:cNvSpPr>
              <a:spLocks/>
            </p:cNvSpPr>
            <p:nvPr/>
          </p:nvSpPr>
          <p:spPr bwMode="auto">
            <a:xfrm>
              <a:off x="5191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2" name="Freeform 38"/>
            <p:cNvSpPr>
              <a:spLocks/>
            </p:cNvSpPr>
            <p:nvPr/>
          </p:nvSpPr>
          <p:spPr bwMode="auto">
            <a:xfrm flipH="1">
              <a:off x="4191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3" name="Freeform 39"/>
            <p:cNvSpPr>
              <a:spLocks/>
            </p:cNvSpPr>
            <p:nvPr/>
          </p:nvSpPr>
          <p:spPr bwMode="auto">
            <a:xfrm flipH="1">
              <a:off x="4333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4" name="Freeform 40"/>
            <p:cNvSpPr>
              <a:spLocks/>
            </p:cNvSpPr>
            <p:nvPr/>
          </p:nvSpPr>
          <p:spPr bwMode="auto">
            <a:xfrm flipH="1">
              <a:off x="4510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5" name="Freeform 41"/>
            <p:cNvSpPr>
              <a:spLocks/>
            </p:cNvSpPr>
            <p:nvPr/>
          </p:nvSpPr>
          <p:spPr bwMode="auto">
            <a:xfrm flipH="1">
              <a:off x="4446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6" name="AutoShape 42"/>
            <p:cNvSpPr>
              <a:spLocks noChangeArrowheads="1"/>
            </p:cNvSpPr>
            <p:nvPr/>
          </p:nvSpPr>
          <p:spPr bwMode="auto">
            <a:xfrm flipV="1">
              <a:off x="4381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F00"/>
            </a:solidFill>
            <a:ln w="38100">
              <a:solidFill>
                <a:schemeClr val="tx1"/>
              </a:solidFill>
              <a:miter lim="800000"/>
              <a:headEnd/>
              <a:tailEnd/>
            </a:ln>
          </p:spPr>
          <p:txBody>
            <a:bodyPr wrap="none" anchor="ctr"/>
            <a:lstStyle/>
            <a:p>
              <a:endParaRPr lang="en-US"/>
            </a:p>
          </p:txBody>
        </p:sp>
        <p:sp>
          <p:nvSpPr>
            <p:cNvPr id="3107" name="Rectangle 43"/>
            <p:cNvSpPr>
              <a:spLocks noChangeArrowheads="1"/>
            </p:cNvSpPr>
            <p:nvPr/>
          </p:nvSpPr>
          <p:spPr bwMode="auto">
            <a:xfrm>
              <a:off x="4381500" y="3300575"/>
              <a:ext cx="1042988" cy="249238"/>
            </a:xfrm>
            <a:prstGeom prst="rect">
              <a:avLst/>
            </a:prstGeom>
            <a:solidFill>
              <a:srgbClr val="FFFF00"/>
            </a:solidFill>
            <a:ln w="38100">
              <a:solidFill>
                <a:schemeClr val="tx1"/>
              </a:solidFill>
              <a:miter lim="800000"/>
              <a:headEnd/>
              <a:tailEnd/>
            </a:ln>
          </p:spPr>
          <p:txBody>
            <a:bodyPr wrap="none" anchor="ctr"/>
            <a:lstStyle/>
            <a:p>
              <a:endParaRPr lang="en-US"/>
            </a:p>
          </p:txBody>
        </p:sp>
      </p:grpSp>
      <p:grpSp>
        <p:nvGrpSpPr>
          <p:cNvPr id="47" name="Group 46"/>
          <p:cNvGrpSpPr/>
          <p:nvPr/>
        </p:nvGrpSpPr>
        <p:grpSpPr>
          <a:xfrm>
            <a:off x="6177481" y="4433201"/>
            <a:ext cx="1379538" cy="1174750"/>
            <a:chOff x="6096000" y="2405225"/>
            <a:chExt cx="1379538" cy="1174750"/>
          </a:xfrm>
        </p:grpSpPr>
        <p:sp>
          <p:nvSpPr>
            <p:cNvPr id="3108" name="Freeform 44"/>
            <p:cNvSpPr>
              <a:spLocks/>
            </p:cNvSpPr>
            <p:nvPr/>
          </p:nvSpPr>
          <p:spPr bwMode="auto">
            <a:xfrm>
              <a:off x="7248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9" name="Freeform 45"/>
            <p:cNvSpPr>
              <a:spLocks/>
            </p:cNvSpPr>
            <p:nvPr/>
          </p:nvSpPr>
          <p:spPr bwMode="auto">
            <a:xfrm>
              <a:off x="7197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0" name="Freeform 46"/>
            <p:cNvSpPr>
              <a:spLocks/>
            </p:cNvSpPr>
            <p:nvPr/>
          </p:nvSpPr>
          <p:spPr bwMode="auto">
            <a:xfrm>
              <a:off x="7146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1" name="Freeform 47"/>
            <p:cNvSpPr>
              <a:spLocks/>
            </p:cNvSpPr>
            <p:nvPr/>
          </p:nvSpPr>
          <p:spPr bwMode="auto">
            <a:xfrm>
              <a:off x="7096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2" name="Freeform 48"/>
            <p:cNvSpPr>
              <a:spLocks/>
            </p:cNvSpPr>
            <p:nvPr/>
          </p:nvSpPr>
          <p:spPr bwMode="auto">
            <a:xfrm flipH="1">
              <a:off x="6096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3" name="Freeform 49"/>
            <p:cNvSpPr>
              <a:spLocks/>
            </p:cNvSpPr>
            <p:nvPr/>
          </p:nvSpPr>
          <p:spPr bwMode="auto">
            <a:xfrm flipH="1">
              <a:off x="6238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4" name="Freeform 50"/>
            <p:cNvSpPr>
              <a:spLocks/>
            </p:cNvSpPr>
            <p:nvPr/>
          </p:nvSpPr>
          <p:spPr bwMode="auto">
            <a:xfrm flipH="1">
              <a:off x="6415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5" name="Freeform 51"/>
            <p:cNvSpPr>
              <a:spLocks/>
            </p:cNvSpPr>
            <p:nvPr/>
          </p:nvSpPr>
          <p:spPr bwMode="auto">
            <a:xfrm flipH="1">
              <a:off x="6351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6" name="AutoShape 52"/>
            <p:cNvSpPr>
              <a:spLocks noChangeArrowheads="1"/>
            </p:cNvSpPr>
            <p:nvPr/>
          </p:nvSpPr>
          <p:spPr bwMode="auto">
            <a:xfrm flipV="1">
              <a:off x="6286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tx1"/>
              </a:solidFill>
              <a:miter lim="800000"/>
              <a:headEnd/>
              <a:tailEnd/>
            </a:ln>
          </p:spPr>
          <p:txBody>
            <a:bodyPr wrap="none" anchor="ctr"/>
            <a:lstStyle/>
            <a:p>
              <a:endParaRPr lang="en-US"/>
            </a:p>
          </p:txBody>
        </p:sp>
        <p:sp>
          <p:nvSpPr>
            <p:cNvPr id="3117" name="Rectangle 53"/>
            <p:cNvSpPr>
              <a:spLocks noChangeArrowheads="1"/>
            </p:cNvSpPr>
            <p:nvPr/>
          </p:nvSpPr>
          <p:spPr bwMode="auto">
            <a:xfrm>
              <a:off x="6286500" y="3300575"/>
              <a:ext cx="1042988" cy="249238"/>
            </a:xfrm>
            <a:prstGeom prst="rect">
              <a:avLst/>
            </a:prstGeom>
            <a:solidFill>
              <a:schemeClr val="accent2"/>
            </a:solidFill>
            <a:ln w="38100">
              <a:solidFill>
                <a:schemeClr val="tx1"/>
              </a:solidFill>
              <a:miter lim="800000"/>
              <a:headEnd/>
              <a:tailEnd/>
            </a:ln>
          </p:spPr>
          <p:txBody>
            <a:bodyPr wrap="none" anchor="ctr"/>
            <a:lstStyle/>
            <a:p>
              <a:endParaRPr lang="en-US"/>
            </a:p>
          </p:txBody>
        </p:sp>
      </p:grpSp>
      <p:sp>
        <p:nvSpPr>
          <p:cNvPr id="39" name="Title 38"/>
          <p:cNvSpPr>
            <a:spLocks noGrp="1"/>
          </p:cNvSpPr>
          <p:nvPr>
            <p:ph type="title"/>
          </p:nvPr>
        </p:nvSpPr>
        <p:spPr/>
        <p:txBody>
          <a:bodyPr/>
          <a:lstStyle/>
          <a:p>
            <a:r>
              <a:rPr lang="en-US" dirty="0" smtClean="0"/>
              <a:t>Barycentric Agreement Protocol</a:t>
            </a:r>
            <a:endParaRPr lang="en-US" dirty="0"/>
          </a:p>
        </p:txBody>
      </p:sp>
      <p:sp>
        <p:nvSpPr>
          <p:cNvPr id="43" name="Cloud Callout 42"/>
          <p:cNvSpPr/>
          <p:nvPr/>
        </p:nvSpPr>
        <p:spPr bwMode="auto">
          <a:xfrm>
            <a:off x="6555711" y="1747319"/>
            <a:ext cx="1955057" cy="2252635"/>
          </a:xfrm>
          <a:prstGeom prst="cloudCallout">
            <a:avLst>
              <a:gd name="adj1" fmla="val -32950"/>
              <a:gd name="adj2" fmla="val 63543"/>
            </a:avLst>
          </a:prstGeom>
          <a:solidFill>
            <a:schemeClr val="accent6">
              <a:lumMod val="20000"/>
              <a:lumOff val="80000"/>
            </a:schemeClr>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b" anchorCtr="1" compatLnSpc="1">
            <a:prstTxWarp prst="textNoShape">
              <a:avLst/>
            </a:prstTxWarp>
            <a:no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aseline="-25000" dirty="0" smtClean="0">
                <a:solidFill>
                  <a:srgbClr val="000000"/>
                </a:solidFill>
                <a:latin typeface="Arial"/>
              </a:rPr>
              <a:t>0</a:t>
            </a:r>
            <a:r>
              <a:rPr lang="en-US" sz="2800" dirty="0" smtClean="0">
                <a:solidFill>
                  <a:srgbClr val="000000"/>
                </a:solidFill>
                <a:latin typeface="Arial"/>
              </a:rPr>
              <a:t>, v</a:t>
            </a:r>
            <a:r>
              <a:rPr lang="en-US" sz="2800" baseline="-25000" dirty="0" smtClean="0">
                <a:solidFill>
                  <a:srgbClr val="000000"/>
                </a:solidFill>
                <a:latin typeface="Arial"/>
              </a:rPr>
              <a:t>2</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
        <p:nvSpPr>
          <p:cNvPr id="44" name="Cloud Callout 43"/>
          <p:cNvSpPr/>
          <p:nvPr/>
        </p:nvSpPr>
        <p:spPr bwMode="auto">
          <a:xfrm>
            <a:off x="1941076" y="1801640"/>
            <a:ext cx="2132983" cy="2163778"/>
          </a:xfrm>
          <a:prstGeom prst="cloudCallout">
            <a:avLst>
              <a:gd name="adj1" fmla="val -32487"/>
              <a:gd name="adj2" fmla="val 86853"/>
            </a:avLst>
          </a:pr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1" compatLnSpc="1">
            <a:prstTxWarp prst="textNoShape">
              <a:avLst/>
            </a:prstTxWarp>
            <a:noAutofit/>
          </a:bodyPr>
          <a:lstStyle/>
          <a:p>
            <a:r>
              <a:rPr lang="en-US" sz="2400" b="1" dirty="0" smtClean="0">
                <a:solidFill>
                  <a:srgbClr val="000000"/>
                </a:solidFill>
                <a:latin typeface="Gill Sans MT" pitchFamily="-107" charset="-18"/>
              </a:rPr>
              <a:t>{</a:t>
            </a:r>
            <a:r>
              <a:rPr lang="en-US" sz="2400" dirty="0" smtClean="0">
                <a:solidFill>
                  <a:srgbClr val="000000"/>
                </a:solidFill>
                <a:latin typeface="Arial"/>
              </a:rPr>
              <a:t>v</a:t>
            </a:r>
            <a:r>
              <a:rPr lang="en-US" sz="2400" b="1" baseline="-25000" dirty="0" smtClean="0">
                <a:solidFill>
                  <a:srgbClr val="000000"/>
                </a:solidFill>
                <a:latin typeface="Gill Sans MT"/>
              </a:rPr>
              <a:t>0</a:t>
            </a:r>
            <a:r>
              <a:rPr lang="en-US" sz="2400" b="1" dirty="0" smtClean="0">
                <a:solidFill>
                  <a:srgbClr val="000000"/>
                </a:solidFill>
                <a:latin typeface="Gill Sans MT" pitchFamily="-107" charset="-18"/>
              </a:rPr>
              <a:t>}</a:t>
            </a:r>
            <a:endParaRPr lang="en-US" sz="2400" b="1" dirty="0">
              <a:solidFill>
                <a:srgbClr val="000000"/>
              </a:solidFill>
              <a:latin typeface="Gill Sans MT" pitchFamily="-107" charset="-18"/>
            </a:endParaRPr>
          </a:p>
        </p:txBody>
      </p:sp>
      <p:sp>
        <p:nvSpPr>
          <p:cNvPr id="45" name="Cloud Callout 44"/>
          <p:cNvSpPr/>
          <p:nvPr/>
        </p:nvSpPr>
        <p:spPr bwMode="auto">
          <a:xfrm>
            <a:off x="3880908" y="733331"/>
            <a:ext cx="2430888" cy="2405036"/>
          </a:xfrm>
          <a:prstGeom prst="cloudCallout">
            <a:avLst>
              <a:gd name="adj1" fmla="val -22059"/>
              <a:gd name="adj2" fmla="val 65020"/>
            </a:avLst>
          </a:prstGeom>
          <a:solidFill>
            <a:srgbClr val="FFFF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b" anchorCtr="1" compatLnSpc="1">
            <a:prstTxWarp prst="textNoShape">
              <a:avLst/>
            </a:prstTxWarp>
            <a:no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aseline="-25000" dirty="0" smtClean="0">
                <a:solidFill>
                  <a:srgbClr val="000000"/>
                </a:solidFill>
                <a:latin typeface="Arial"/>
              </a:rPr>
              <a:t>0</a:t>
            </a:r>
            <a:r>
              <a:rPr lang="en-US" sz="2800" dirty="0" smtClean="0">
                <a:solidFill>
                  <a:srgbClr val="000000"/>
                </a:solidFill>
                <a:latin typeface="Arial"/>
              </a:rPr>
              <a:t>,v</a:t>
            </a:r>
            <a:r>
              <a:rPr lang="en-US" sz="2800" baseline="-25000" dirty="0" smtClean="0">
                <a:solidFill>
                  <a:srgbClr val="000000"/>
                </a:solidFill>
                <a:latin typeface="Arial"/>
              </a:rPr>
              <a:t>1</a:t>
            </a:r>
            <a:r>
              <a:rPr lang="en-US" sz="2800" dirty="0" smtClean="0">
                <a:solidFill>
                  <a:srgbClr val="000000"/>
                </a:solidFill>
                <a:latin typeface="Arial"/>
              </a:rPr>
              <a:t>,v</a:t>
            </a:r>
            <a:r>
              <a:rPr lang="en-US" sz="2800" baseline="-25000" dirty="0" smtClean="0">
                <a:solidFill>
                  <a:srgbClr val="000000"/>
                </a:solidFill>
                <a:latin typeface="Arial"/>
              </a:rPr>
              <a:t>2</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
        <p:nvSpPr>
          <p:cNvPr id="49" name="AutoShape 13"/>
          <p:cNvSpPr>
            <a:spLocks noChangeArrowheads="1"/>
          </p:cNvSpPr>
          <p:nvPr/>
        </p:nvSpPr>
        <p:spPr bwMode="auto">
          <a:xfrm>
            <a:off x="2471597" y="2716696"/>
            <a:ext cx="1110669" cy="88785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dirty="0"/>
          </a:p>
        </p:txBody>
      </p:sp>
      <p:sp>
        <p:nvSpPr>
          <p:cNvPr id="50" name="Oval 49"/>
          <p:cNvSpPr/>
          <p:nvPr/>
        </p:nvSpPr>
        <p:spPr>
          <a:xfrm>
            <a:off x="2969536" y="2562131"/>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51" name="AutoShape 13"/>
          <p:cNvSpPr>
            <a:spLocks noChangeArrowheads="1"/>
          </p:cNvSpPr>
          <p:nvPr/>
        </p:nvSpPr>
        <p:spPr bwMode="auto">
          <a:xfrm>
            <a:off x="6996821" y="2108605"/>
            <a:ext cx="1110669" cy="88785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dirty="0"/>
          </a:p>
        </p:txBody>
      </p:sp>
      <p:sp>
        <p:nvSpPr>
          <p:cNvPr id="52" name="Oval 51"/>
          <p:cNvSpPr/>
          <p:nvPr/>
        </p:nvSpPr>
        <p:spPr>
          <a:xfrm>
            <a:off x="7485707" y="2044575"/>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53" name="Oval 52"/>
          <p:cNvSpPr/>
          <p:nvPr/>
        </p:nvSpPr>
        <p:spPr>
          <a:xfrm>
            <a:off x="8045513" y="2912199"/>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cxnSp>
        <p:nvCxnSpPr>
          <p:cNvPr id="55" name="Straight Connector 54"/>
          <p:cNvCxnSpPr>
            <a:stCxn id="52" idx="5"/>
            <a:endCxn id="53" idx="1"/>
          </p:cNvCxnSpPr>
          <p:nvPr/>
        </p:nvCxnSpPr>
        <p:spPr bwMode="auto">
          <a:xfrm rot="16200000" flipH="1">
            <a:off x="7439985" y="2306670"/>
            <a:ext cx="777999" cy="470181"/>
          </a:xfrm>
          <a:prstGeom prst="line">
            <a:avLst/>
          </a:prstGeom>
          <a:noFill/>
          <a:ln w="57150" cap="flat" cmpd="sng" algn="ctr">
            <a:solidFill>
              <a:srgbClr val="FF0000"/>
            </a:solidFill>
            <a:prstDash val="solid"/>
            <a:round/>
            <a:headEnd type="none" w="med" len="med"/>
            <a:tailEnd type="none" w="med" len="med"/>
          </a:ln>
          <a:effectLst/>
        </p:spPr>
      </p:cxnSp>
      <p:grpSp>
        <p:nvGrpSpPr>
          <p:cNvPr id="63" name="Group 62"/>
          <p:cNvGrpSpPr/>
          <p:nvPr/>
        </p:nvGrpSpPr>
        <p:grpSpPr>
          <a:xfrm>
            <a:off x="4386406" y="1074345"/>
            <a:ext cx="1202604" cy="1004935"/>
            <a:chOff x="3806984" y="5139351"/>
            <a:chExt cx="1202604" cy="1004935"/>
          </a:xfrm>
        </p:grpSpPr>
        <p:sp>
          <p:nvSpPr>
            <p:cNvPr id="56" name="AutoShape 13"/>
            <p:cNvSpPr>
              <a:spLocks noChangeArrowheads="1"/>
            </p:cNvSpPr>
            <p:nvPr/>
          </p:nvSpPr>
          <p:spPr bwMode="auto">
            <a:xfrm>
              <a:off x="3871867" y="5221488"/>
              <a:ext cx="1110669" cy="887855"/>
            </a:xfrm>
            <a:prstGeom prst="triangle">
              <a:avLst>
                <a:gd name="adj" fmla="val 50000"/>
              </a:avLst>
            </a:prstGeom>
            <a:solidFill>
              <a:srgbClr val="FF0000"/>
            </a:solidFill>
            <a:ln w="38100">
              <a:solidFill>
                <a:srgbClr val="FF0000"/>
              </a:solidFill>
              <a:miter lim="800000"/>
              <a:headEnd/>
              <a:tailEnd/>
            </a:ln>
            <a:effectLst/>
          </p:spPr>
          <p:txBody>
            <a:bodyPr wrap="none" anchor="ctr"/>
            <a:lstStyle/>
            <a:p>
              <a:endParaRPr lang="en-US" dirty="0"/>
            </a:p>
          </p:txBody>
        </p:sp>
        <p:sp>
          <p:nvSpPr>
            <p:cNvPr id="57" name="Oval 56"/>
            <p:cNvSpPr/>
            <p:nvPr/>
          </p:nvSpPr>
          <p:spPr>
            <a:xfrm>
              <a:off x="4363827" y="5139351"/>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58" name="Oval 57"/>
            <p:cNvSpPr/>
            <p:nvPr/>
          </p:nvSpPr>
          <p:spPr>
            <a:xfrm>
              <a:off x="3806984" y="6017537"/>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59" name="Oval 58"/>
            <p:cNvSpPr/>
            <p:nvPr/>
          </p:nvSpPr>
          <p:spPr>
            <a:xfrm>
              <a:off x="4882839" y="6017537"/>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grpSp>
      <p:sp>
        <p:nvSpPr>
          <p:cNvPr id="64" name="Text Box 122"/>
          <p:cNvSpPr txBox="1">
            <a:spLocks noChangeArrowheads="1"/>
          </p:cNvSpPr>
          <p:nvPr/>
        </p:nvSpPr>
        <p:spPr bwMode="auto">
          <a:xfrm>
            <a:off x="2680738" y="5847377"/>
            <a:ext cx="3993401"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Each view is a face of </a:t>
            </a:r>
            <a:r>
              <a:rPr lang="en-US" sz="3200" dirty="0" smtClean="0">
                <a:solidFill>
                  <a:schemeClr val="tx1"/>
                </a:solidFill>
                <a:latin typeface="cmmi10"/>
                <a:cs typeface="Arial" pitchFamily="34" charset="0"/>
              </a:rPr>
              <a:t>¾</a:t>
            </a:r>
          </a:p>
        </p:txBody>
      </p:sp>
    </p:spTree>
    <p:extLst>
      <p:ext uri="{BB962C8B-B14F-4D97-AF65-F5344CB8AC3E}">
        <p14:creationId xmlns:p14="http://schemas.microsoft.com/office/powerpoint/2010/main" val="2211881654"/>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927980" y="4243078"/>
            <a:ext cx="1379538" cy="1174750"/>
            <a:chOff x="1043" y="2525"/>
            <a:chExt cx="869" cy="740"/>
          </a:xfrm>
        </p:grpSpPr>
        <p:sp>
          <p:nvSpPr>
            <p:cNvPr id="3120" name="Freeform 6"/>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1" name="Freeform 7"/>
            <p:cNvSpPr>
              <a:spLocks/>
            </p:cNvSpPr>
            <p:nvPr/>
          </p:nvSpPr>
          <p:spPr bwMode="auto">
            <a:xfrm>
              <a:off x="1737" y="2793"/>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2" name="Freeform 8"/>
            <p:cNvSpPr>
              <a:spLocks/>
            </p:cNvSpPr>
            <p:nvPr/>
          </p:nvSpPr>
          <p:spPr bwMode="auto">
            <a:xfrm>
              <a:off x="1705" y="2639"/>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3" name="Freeform 9"/>
            <p:cNvSpPr>
              <a:spLocks/>
            </p:cNvSpPr>
            <p:nvPr/>
          </p:nvSpPr>
          <p:spPr bwMode="auto">
            <a:xfrm>
              <a:off x="1673" y="255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4" name="Freeform 10"/>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5" name="Freeform 11"/>
            <p:cNvSpPr>
              <a:spLocks/>
            </p:cNvSpPr>
            <p:nvPr/>
          </p:nvSpPr>
          <p:spPr bwMode="auto">
            <a:xfrm flipH="1">
              <a:off x="1133" y="2812"/>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6" name="Freeform 12"/>
            <p:cNvSpPr>
              <a:spLocks/>
            </p:cNvSpPr>
            <p:nvPr/>
          </p:nvSpPr>
          <p:spPr bwMode="auto">
            <a:xfrm flipH="1">
              <a:off x="1244" y="2586"/>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7" name="Freeform 13"/>
            <p:cNvSpPr>
              <a:spLocks/>
            </p:cNvSpPr>
            <p:nvPr/>
          </p:nvSpPr>
          <p:spPr bwMode="auto">
            <a:xfrm flipH="1">
              <a:off x="1204" y="269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8" name="AutoShape 14"/>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tx1"/>
              </a:solidFill>
              <a:miter lim="800000"/>
              <a:headEnd/>
              <a:tailEnd/>
            </a:ln>
          </p:spPr>
          <p:txBody>
            <a:bodyPr wrap="none" anchor="ctr"/>
            <a:lstStyle/>
            <a:p>
              <a:endParaRPr lang="en-US"/>
            </a:p>
          </p:txBody>
        </p:sp>
        <p:sp>
          <p:nvSpPr>
            <p:cNvPr id="3129" name="Rectangle 15"/>
            <p:cNvSpPr>
              <a:spLocks noChangeArrowheads="1"/>
            </p:cNvSpPr>
            <p:nvPr/>
          </p:nvSpPr>
          <p:spPr bwMode="auto">
            <a:xfrm>
              <a:off x="1163" y="3089"/>
              <a:ext cx="657" cy="157"/>
            </a:xfrm>
            <a:prstGeom prst="rect">
              <a:avLst/>
            </a:prstGeom>
            <a:solidFill>
              <a:srgbClr val="FF0000"/>
            </a:solidFill>
            <a:ln w="38100">
              <a:solidFill>
                <a:schemeClr val="tx1"/>
              </a:solidFill>
              <a:miter lim="800000"/>
              <a:headEnd/>
              <a:tailEnd/>
            </a:ln>
          </p:spPr>
          <p:txBody>
            <a:bodyPr wrap="none" anchor="ctr"/>
            <a:lstStyle/>
            <a:p>
              <a:endParaRPr lang="en-US"/>
            </a:p>
          </p:txBody>
        </p:sp>
      </p:grpSp>
      <p:grpSp>
        <p:nvGrpSpPr>
          <p:cNvPr id="3" name="Group 45"/>
          <p:cNvGrpSpPr/>
          <p:nvPr/>
        </p:nvGrpSpPr>
        <p:grpSpPr>
          <a:xfrm>
            <a:off x="3711166" y="3419213"/>
            <a:ext cx="1379538" cy="1174750"/>
            <a:chOff x="4191000" y="2405225"/>
            <a:chExt cx="1379538" cy="1174750"/>
          </a:xfrm>
        </p:grpSpPr>
        <p:sp>
          <p:nvSpPr>
            <p:cNvPr id="3098" name="Freeform 34"/>
            <p:cNvSpPr>
              <a:spLocks/>
            </p:cNvSpPr>
            <p:nvPr/>
          </p:nvSpPr>
          <p:spPr bwMode="auto">
            <a:xfrm>
              <a:off x="5343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099" name="Freeform 35"/>
            <p:cNvSpPr>
              <a:spLocks/>
            </p:cNvSpPr>
            <p:nvPr/>
          </p:nvSpPr>
          <p:spPr bwMode="auto">
            <a:xfrm>
              <a:off x="5292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0" name="Freeform 36"/>
            <p:cNvSpPr>
              <a:spLocks/>
            </p:cNvSpPr>
            <p:nvPr/>
          </p:nvSpPr>
          <p:spPr bwMode="auto">
            <a:xfrm>
              <a:off x="5241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1" name="Freeform 37"/>
            <p:cNvSpPr>
              <a:spLocks/>
            </p:cNvSpPr>
            <p:nvPr/>
          </p:nvSpPr>
          <p:spPr bwMode="auto">
            <a:xfrm>
              <a:off x="5191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2" name="Freeform 38"/>
            <p:cNvSpPr>
              <a:spLocks/>
            </p:cNvSpPr>
            <p:nvPr/>
          </p:nvSpPr>
          <p:spPr bwMode="auto">
            <a:xfrm flipH="1">
              <a:off x="4191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3" name="Freeform 39"/>
            <p:cNvSpPr>
              <a:spLocks/>
            </p:cNvSpPr>
            <p:nvPr/>
          </p:nvSpPr>
          <p:spPr bwMode="auto">
            <a:xfrm flipH="1">
              <a:off x="4333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4" name="Freeform 40"/>
            <p:cNvSpPr>
              <a:spLocks/>
            </p:cNvSpPr>
            <p:nvPr/>
          </p:nvSpPr>
          <p:spPr bwMode="auto">
            <a:xfrm flipH="1">
              <a:off x="4510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5" name="Freeform 41"/>
            <p:cNvSpPr>
              <a:spLocks/>
            </p:cNvSpPr>
            <p:nvPr/>
          </p:nvSpPr>
          <p:spPr bwMode="auto">
            <a:xfrm flipH="1">
              <a:off x="4446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6" name="AutoShape 42"/>
            <p:cNvSpPr>
              <a:spLocks noChangeArrowheads="1"/>
            </p:cNvSpPr>
            <p:nvPr/>
          </p:nvSpPr>
          <p:spPr bwMode="auto">
            <a:xfrm flipV="1">
              <a:off x="4381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F00"/>
            </a:solidFill>
            <a:ln w="38100">
              <a:solidFill>
                <a:schemeClr val="tx1"/>
              </a:solidFill>
              <a:miter lim="800000"/>
              <a:headEnd/>
              <a:tailEnd/>
            </a:ln>
          </p:spPr>
          <p:txBody>
            <a:bodyPr wrap="none" anchor="ctr"/>
            <a:lstStyle/>
            <a:p>
              <a:endParaRPr lang="en-US"/>
            </a:p>
          </p:txBody>
        </p:sp>
        <p:sp>
          <p:nvSpPr>
            <p:cNvPr id="3107" name="Rectangle 43"/>
            <p:cNvSpPr>
              <a:spLocks noChangeArrowheads="1"/>
            </p:cNvSpPr>
            <p:nvPr/>
          </p:nvSpPr>
          <p:spPr bwMode="auto">
            <a:xfrm>
              <a:off x="4381500" y="3300575"/>
              <a:ext cx="1042988" cy="249238"/>
            </a:xfrm>
            <a:prstGeom prst="rect">
              <a:avLst/>
            </a:prstGeom>
            <a:solidFill>
              <a:srgbClr val="FFFF00"/>
            </a:solidFill>
            <a:ln w="38100">
              <a:solidFill>
                <a:schemeClr val="tx1"/>
              </a:solidFill>
              <a:miter lim="800000"/>
              <a:headEnd/>
              <a:tailEnd/>
            </a:ln>
          </p:spPr>
          <p:txBody>
            <a:bodyPr wrap="none" anchor="ctr"/>
            <a:lstStyle/>
            <a:p>
              <a:endParaRPr lang="en-US"/>
            </a:p>
          </p:txBody>
        </p:sp>
      </p:grpSp>
      <p:grpSp>
        <p:nvGrpSpPr>
          <p:cNvPr id="4" name="Group 46"/>
          <p:cNvGrpSpPr/>
          <p:nvPr/>
        </p:nvGrpSpPr>
        <p:grpSpPr>
          <a:xfrm>
            <a:off x="6177481" y="4433201"/>
            <a:ext cx="1379538" cy="1174750"/>
            <a:chOff x="6096000" y="2405225"/>
            <a:chExt cx="1379538" cy="1174750"/>
          </a:xfrm>
        </p:grpSpPr>
        <p:sp>
          <p:nvSpPr>
            <p:cNvPr id="3108" name="Freeform 44"/>
            <p:cNvSpPr>
              <a:spLocks/>
            </p:cNvSpPr>
            <p:nvPr/>
          </p:nvSpPr>
          <p:spPr bwMode="auto">
            <a:xfrm>
              <a:off x="7248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9" name="Freeform 45"/>
            <p:cNvSpPr>
              <a:spLocks/>
            </p:cNvSpPr>
            <p:nvPr/>
          </p:nvSpPr>
          <p:spPr bwMode="auto">
            <a:xfrm>
              <a:off x="7197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0" name="Freeform 46"/>
            <p:cNvSpPr>
              <a:spLocks/>
            </p:cNvSpPr>
            <p:nvPr/>
          </p:nvSpPr>
          <p:spPr bwMode="auto">
            <a:xfrm>
              <a:off x="7146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1" name="Freeform 47"/>
            <p:cNvSpPr>
              <a:spLocks/>
            </p:cNvSpPr>
            <p:nvPr/>
          </p:nvSpPr>
          <p:spPr bwMode="auto">
            <a:xfrm>
              <a:off x="7096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2" name="Freeform 48"/>
            <p:cNvSpPr>
              <a:spLocks/>
            </p:cNvSpPr>
            <p:nvPr/>
          </p:nvSpPr>
          <p:spPr bwMode="auto">
            <a:xfrm flipH="1">
              <a:off x="6096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3" name="Freeform 49"/>
            <p:cNvSpPr>
              <a:spLocks/>
            </p:cNvSpPr>
            <p:nvPr/>
          </p:nvSpPr>
          <p:spPr bwMode="auto">
            <a:xfrm flipH="1">
              <a:off x="6238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4" name="Freeform 50"/>
            <p:cNvSpPr>
              <a:spLocks/>
            </p:cNvSpPr>
            <p:nvPr/>
          </p:nvSpPr>
          <p:spPr bwMode="auto">
            <a:xfrm flipH="1">
              <a:off x="6415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5" name="Freeform 51"/>
            <p:cNvSpPr>
              <a:spLocks/>
            </p:cNvSpPr>
            <p:nvPr/>
          </p:nvSpPr>
          <p:spPr bwMode="auto">
            <a:xfrm flipH="1">
              <a:off x="6351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6" name="AutoShape 52"/>
            <p:cNvSpPr>
              <a:spLocks noChangeArrowheads="1"/>
            </p:cNvSpPr>
            <p:nvPr/>
          </p:nvSpPr>
          <p:spPr bwMode="auto">
            <a:xfrm flipV="1">
              <a:off x="6286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tx1"/>
              </a:solidFill>
              <a:miter lim="800000"/>
              <a:headEnd/>
              <a:tailEnd/>
            </a:ln>
          </p:spPr>
          <p:txBody>
            <a:bodyPr wrap="none" anchor="ctr"/>
            <a:lstStyle/>
            <a:p>
              <a:endParaRPr lang="en-US"/>
            </a:p>
          </p:txBody>
        </p:sp>
        <p:sp>
          <p:nvSpPr>
            <p:cNvPr id="3117" name="Rectangle 53"/>
            <p:cNvSpPr>
              <a:spLocks noChangeArrowheads="1"/>
            </p:cNvSpPr>
            <p:nvPr/>
          </p:nvSpPr>
          <p:spPr bwMode="auto">
            <a:xfrm>
              <a:off x="6286500" y="3300575"/>
              <a:ext cx="1042988" cy="249238"/>
            </a:xfrm>
            <a:prstGeom prst="rect">
              <a:avLst/>
            </a:prstGeom>
            <a:solidFill>
              <a:schemeClr val="accent2"/>
            </a:solidFill>
            <a:ln w="38100">
              <a:solidFill>
                <a:schemeClr val="tx1"/>
              </a:solidFill>
              <a:miter lim="800000"/>
              <a:headEnd/>
              <a:tailEnd/>
            </a:ln>
          </p:spPr>
          <p:txBody>
            <a:bodyPr wrap="none" anchor="ctr"/>
            <a:lstStyle/>
            <a:p>
              <a:endParaRPr lang="en-US"/>
            </a:p>
          </p:txBody>
        </p:sp>
      </p:grpSp>
      <p:sp>
        <p:nvSpPr>
          <p:cNvPr id="39" name="Title 38"/>
          <p:cNvSpPr>
            <a:spLocks noGrp="1"/>
          </p:cNvSpPr>
          <p:nvPr>
            <p:ph type="title"/>
          </p:nvPr>
        </p:nvSpPr>
        <p:spPr/>
        <p:txBody>
          <a:bodyPr/>
          <a:lstStyle/>
          <a:p>
            <a:r>
              <a:rPr lang="en-US" dirty="0" smtClean="0"/>
              <a:t>Barycentric Agreement Protocol</a:t>
            </a:r>
            <a:endParaRPr lang="en-US" dirty="0"/>
          </a:p>
        </p:txBody>
      </p:sp>
      <p:sp>
        <p:nvSpPr>
          <p:cNvPr id="43" name="Cloud Callout 42"/>
          <p:cNvSpPr/>
          <p:nvPr/>
        </p:nvSpPr>
        <p:spPr bwMode="auto">
          <a:xfrm>
            <a:off x="6555711" y="1747319"/>
            <a:ext cx="1955057" cy="2252635"/>
          </a:xfrm>
          <a:prstGeom prst="cloudCallout">
            <a:avLst>
              <a:gd name="adj1" fmla="val -32950"/>
              <a:gd name="adj2" fmla="val 63543"/>
            </a:avLst>
          </a:prstGeom>
          <a:solidFill>
            <a:schemeClr val="accent6">
              <a:lumMod val="20000"/>
              <a:lumOff val="80000"/>
            </a:schemeClr>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b" anchorCtr="1" compatLnSpc="1">
            <a:prstTxWarp prst="textNoShape">
              <a:avLst/>
            </a:prstTxWarp>
            <a:no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aseline="-25000" dirty="0" smtClean="0">
                <a:solidFill>
                  <a:srgbClr val="000000"/>
                </a:solidFill>
                <a:latin typeface="Arial"/>
              </a:rPr>
              <a:t>0</a:t>
            </a:r>
            <a:r>
              <a:rPr lang="en-US" sz="2800" dirty="0" smtClean="0">
                <a:solidFill>
                  <a:srgbClr val="000000"/>
                </a:solidFill>
                <a:latin typeface="Arial"/>
              </a:rPr>
              <a:t>, v</a:t>
            </a:r>
            <a:r>
              <a:rPr lang="en-US" sz="2800" baseline="-25000" dirty="0" smtClean="0">
                <a:solidFill>
                  <a:srgbClr val="000000"/>
                </a:solidFill>
                <a:latin typeface="Arial"/>
              </a:rPr>
              <a:t>2</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
        <p:nvSpPr>
          <p:cNvPr id="44" name="Cloud Callout 43"/>
          <p:cNvSpPr/>
          <p:nvPr/>
        </p:nvSpPr>
        <p:spPr bwMode="auto">
          <a:xfrm>
            <a:off x="1941076" y="1801640"/>
            <a:ext cx="2132983" cy="2163778"/>
          </a:xfrm>
          <a:prstGeom prst="cloudCallout">
            <a:avLst>
              <a:gd name="adj1" fmla="val -32487"/>
              <a:gd name="adj2" fmla="val 86853"/>
            </a:avLst>
          </a:prstGeom>
          <a:solidFill>
            <a:srgbClr val="FFCC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1" compatLnSpc="1">
            <a:prstTxWarp prst="textNoShape">
              <a:avLst/>
            </a:prstTxWarp>
            <a:noAutofit/>
          </a:bodyPr>
          <a:lstStyle/>
          <a:p>
            <a:r>
              <a:rPr lang="en-US" sz="2400" b="1" dirty="0" smtClean="0">
                <a:solidFill>
                  <a:srgbClr val="000000"/>
                </a:solidFill>
                <a:latin typeface="Gill Sans MT" pitchFamily="-107" charset="-18"/>
              </a:rPr>
              <a:t>{</a:t>
            </a:r>
            <a:r>
              <a:rPr lang="en-US" sz="2400" dirty="0" smtClean="0">
                <a:solidFill>
                  <a:srgbClr val="000000"/>
                </a:solidFill>
                <a:latin typeface="Arial"/>
              </a:rPr>
              <a:t>v</a:t>
            </a:r>
            <a:r>
              <a:rPr lang="en-US" sz="2400" b="1" baseline="-25000" dirty="0" smtClean="0">
                <a:solidFill>
                  <a:srgbClr val="000000"/>
                </a:solidFill>
                <a:latin typeface="Gill Sans MT"/>
              </a:rPr>
              <a:t>0</a:t>
            </a:r>
            <a:r>
              <a:rPr lang="en-US" sz="2400" b="1" dirty="0" smtClean="0">
                <a:solidFill>
                  <a:srgbClr val="000000"/>
                </a:solidFill>
                <a:latin typeface="Gill Sans MT" pitchFamily="-107" charset="-18"/>
              </a:rPr>
              <a:t>}</a:t>
            </a:r>
            <a:endParaRPr lang="en-US" sz="2400" b="1" dirty="0">
              <a:solidFill>
                <a:srgbClr val="000000"/>
              </a:solidFill>
              <a:latin typeface="Gill Sans MT" pitchFamily="-107" charset="-18"/>
            </a:endParaRPr>
          </a:p>
        </p:txBody>
      </p:sp>
      <p:sp>
        <p:nvSpPr>
          <p:cNvPr id="45" name="Cloud Callout 44"/>
          <p:cNvSpPr/>
          <p:nvPr/>
        </p:nvSpPr>
        <p:spPr bwMode="auto">
          <a:xfrm>
            <a:off x="3880908" y="733331"/>
            <a:ext cx="2430888" cy="2405036"/>
          </a:xfrm>
          <a:prstGeom prst="cloudCallout">
            <a:avLst>
              <a:gd name="adj1" fmla="val -22059"/>
              <a:gd name="adj2" fmla="val 65020"/>
            </a:avLst>
          </a:prstGeom>
          <a:solidFill>
            <a:srgbClr val="FFFF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b" anchorCtr="1" compatLnSpc="1">
            <a:prstTxWarp prst="textNoShape">
              <a:avLst/>
            </a:prstTxWarp>
            <a:noAutofit/>
          </a:bodyPr>
          <a:lstStyle/>
          <a:p>
            <a:r>
              <a:rPr lang="en-US" sz="2800" b="1" dirty="0" smtClean="0">
                <a:solidFill>
                  <a:srgbClr val="000000"/>
                </a:solidFill>
                <a:latin typeface="Gill Sans MT" pitchFamily="-107" charset="-18"/>
              </a:rPr>
              <a:t>{</a:t>
            </a:r>
            <a:r>
              <a:rPr lang="en-US" sz="2800" dirty="0" smtClean="0">
                <a:solidFill>
                  <a:srgbClr val="000000"/>
                </a:solidFill>
                <a:latin typeface="Arial"/>
              </a:rPr>
              <a:t>v</a:t>
            </a:r>
            <a:r>
              <a:rPr lang="en-US" sz="2800" baseline="-25000" dirty="0" smtClean="0">
                <a:solidFill>
                  <a:srgbClr val="000000"/>
                </a:solidFill>
                <a:latin typeface="Arial"/>
              </a:rPr>
              <a:t>0</a:t>
            </a:r>
            <a:r>
              <a:rPr lang="en-US" sz="2800" dirty="0" smtClean="0">
                <a:solidFill>
                  <a:srgbClr val="000000"/>
                </a:solidFill>
                <a:latin typeface="Arial"/>
              </a:rPr>
              <a:t>,v</a:t>
            </a:r>
            <a:r>
              <a:rPr lang="en-US" sz="2800" baseline="-25000" dirty="0" smtClean="0">
                <a:solidFill>
                  <a:srgbClr val="000000"/>
                </a:solidFill>
                <a:latin typeface="Arial"/>
              </a:rPr>
              <a:t>1</a:t>
            </a:r>
            <a:r>
              <a:rPr lang="en-US" sz="2800" dirty="0" smtClean="0">
                <a:solidFill>
                  <a:srgbClr val="000000"/>
                </a:solidFill>
                <a:latin typeface="Arial"/>
              </a:rPr>
              <a:t>,v</a:t>
            </a:r>
            <a:r>
              <a:rPr lang="en-US" sz="2800" baseline="-25000" dirty="0" smtClean="0">
                <a:solidFill>
                  <a:srgbClr val="000000"/>
                </a:solidFill>
                <a:latin typeface="Arial"/>
              </a:rPr>
              <a:t>2</a:t>
            </a:r>
            <a:r>
              <a:rPr lang="en-US" sz="2800" b="1" dirty="0" smtClean="0">
                <a:solidFill>
                  <a:srgbClr val="000000"/>
                </a:solidFill>
                <a:latin typeface="Gill Sans MT" pitchFamily="-107" charset="-18"/>
              </a:rPr>
              <a:t>}</a:t>
            </a:r>
            <a:endParaRPr lang="en-US" sz="2800" b="1" dirty="0">
              <a:solidFill>
                <a:srgbClr val="000000"/>
              </a:solidFill>
              <a:latin typeface="Gill Sans MT" pitchFamily="-107" charset="-18"/>
            </a:endParaRPr>
          </a:p>
        </p:txBody>
      </p:sp>
      <p:sp>
        <p:nvSpPr>
          <p:cNvPr id="50" name="Oval 49"/>
          <p:cNvSpPr/>
          <p:nvPr/>
        </p:nvSpPr>
        <p:spPr>
          <a:xfrm>
            <a:off x="2969536" y="2562131"/>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grpSp>
        <p:nvGrpSpPr>
          <p:cNvPr id="65" name="Group 64"/>
          <p:cNvGrpSpPr/>
          <p:nvPr/>
        </p:nvGrpSpPr>
        <p:grpSpPr>
          <a:xfrm>
            <a:off x="2471597" y="2716695"/>
            <a:ext cx="1110669" cy="887856"/>
            <a:chOff x="2471597" y="2716695"/>
            <a:chExt cx="1110669" cy="887856"/>
          </a:xfrm>
        </p:grpSpPr>
        <p:sp>
          <p:nvSpPr>
            <p:cNvPr id="49" name="AutoShape 13"/>
            <p:cNvSpPr>
              <a:spLocks noChangeArrowheads="1"/>
            </p:cNvSpPr>
            <p:nvPr/>
          </p:nvSpPr>
          <p:spPr bwMode="auto">
            <a:xfrm>
              <a:off x="2471597" y="2716696"/>
              <a:ext cx="1110669" cy="88785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dirty="0"/>
            </a:p>
          </p:txBody>
        </p:sp>
        <p:cxnSp>
          <p:nvCxnSpPr>
            <p:cNvPr id="60" name="Straight Connector 59"/>
            <p:cNvCxnSpPr>
              <a:stCxn id="49" idx="0"/>
              <a:endCxn id="49" idx="3"/>
            </p:cNvCxnSpPr>
            <p:nvPr/>
          </p:nvCxnSpPr>
          <p:spPr bwMode="auto">
            <a:xfrm rot="16200000" flipH="1">
              <a:off x="2583004" y="3160623"/>
              <a:ext cx="887855" cy="0"/>
            </a:xfrm>
            <a:prstGeom prst="line">
              <a:avLst/>
            </a:prstGeom>
            <a:noFill/>
            <a:ln w="57150" cap="flat" cmpd="sng" algn="ctr">
              <a:solidFill>
                <a:schemeClr val="tx1"/>
              </a:solidFill>
              <a:prstDash val="solid"/>
              <a:round/>
              <a:headEnd type="none" w="med" len="med"/>
              <a:tailEnd type="none" w="med" len="med"/>
            </a:ln>
            <a:effectLst/>
          </p:spPr>
        </p:cxnSp>
        <p:cxnSp>
          <p:nvCxnSpPr>
            <p:cNvPr id="62" name="Straight Connector 61"/>
            <p:cNvCxnSpPr>
              <a:stCxn id="49" idx="2"/>
              <a:endCxn id="49" idx="5"/>
            </p:cNvCxnSpPr>
            <p:nvPr/>
          </p:nvCxnSpPr>
          <p:spPr bwMode="auto">
            <a:xfrm rot="5400000" flipH="1" flipV="1">
              <a:off x="2666134" y="2966087"/>
              <a:ext cx="443927" cy="833002"/>
            </a:xfrm>
            <a:prstGeom prst="line">
              <a:avLst/>
            </a:prstGeom>
            <a:noFill/>
            <a:ln w="57150" cap="flat" cmpd="sng" algn="ctr">
              <a:solidFill>
                <a:schemeClr val="tx1"/>
              </a:solidFill>
              <a:prstDash val="solid"/>
              <a:round/>
              <a:headEnd type="none" w="med" len="med"/>
              <a:tailEnd type="none" w="med" len="med"/>
            </a:ln>
            <a:effectLst/>
          </p:spPr>
        </p:cxnSp>
        <p:cxnSp>
          <p:nvCxnSpPr>
            <p:cNvPr id="64" name="Straight Connector 63"/>
            <p:cNvCxnSpPr>
              <a:endCxn id="49" idx="4"/>
            </p:cNvCxnSpPr>
            <p:nvPr/>
          </p:nvCxnSpPr>
          <p:spPr bwMode="auto">
            <a:xfrm>
              <a:off x="2734147" y="3105339"/>
              <a:ext cx="848119" cy="499212"/>
            </a:xfrm>
            <a:prstGeom prst="line">
              <a:avLst/>
            </a:prstGeom>
            <a:noFill/>
            <a:ln w="57150" cap="flat" cmpd="sng" algn="ctr">
              <a:solidFill>
                <a:schemeClr val="tx1"/>
              </a:solidFill>
              <a:prstDash val="solid"/>
              <a:round/>
              <a:headEnd type="none" w="med" len="med"/>
              <a:tailEnd type="none" w="med" len="med"/>
            </a:ln>
            <a:effectLst/>
          </p:spPr>
        </p:cxnSp>
      </p:grpSp>
      <p:grpSp>
        <p:nvGrpSpPr>
          <p:cNvPr id="66" name="Group 65"/>
          <p:cNvGrpSpPr/>
          <p:nvPr/>
        </p:nvGrpSpPr>
        <p:grpSpPr>
          <a:xfrm>
            <a:off x="7023981" y="2090497"/>
            <a:ext cx="1110669" cy="887856"/>
            <a:chOff x="2471597" y="2716695"/>
            <a:chExt cx="1110669" cy="887856"/>
          </a:xfrm>
        </p:grpSpPr>
        <p:sp>
          <p:nvSpPr>
            <p:cNvPr id="67" name="AutoShape 13"/>
            <p:cNvSpPr>
              <a:spLocks noChangeArrowheads="1"/>
            </p:cNvSpPr>
            <p:nvPr/>
          </p:nvSpPr>
          <p:spPr bwMode="auto">
            <a:xfrm>
              <a:off x="2471597" y="2716696"/>
              <a:ext cx="1110669" cy="88785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dirty="0"/>
            </a:p>
          </p:txBody>
        </p:sp>
        <p:cxnSp>
          <p:nvCxnSpPr>
            <p:cNvPr id="68" name="Straight Connector 67"/>
            <p:cNvCxnSpPr>
              <a:stCxn id="67" idx="0"/>
              <a:endCxn id="67" idx="3"/>
            </p:cNvCxnSpPr>
            <p:nvPr/>
          </p:nvCxnSpPr>
          <p:spPr bwMode="auto">
            <a:xfrm rot="16200000" flipH="1">
              <a:off x="2583004" y="3160623"/>
              <a:ext cx="887855" cy="0"/>
            </a:xfrm>
            <a:prstGeom prst="line">
              <a:avLst/>
            </a:prstGeom>
            <a:noFill/>
            <a:ln w="57150" cap="flat" cmpd="sng" algn="ctr">
              <a:solidFill>
                <a:schemeClr val="tx1"/>
              </a:solidFill>
              <a:prstDash val="solid"/>
              <a:round/>
              <a:headEnd type="none" w="med" len="med"/>
              <a:tailEnd type="none" w="med" len="med"/>
            </a:ln>
            <a:effectLst/>
          </p:spPr>
        </p:cxnSp>
        <p:cxnSp>
          <p:nvCxnSpPr>
            <p:cNvPr id="69" name="Straight Connector 68"/>
            <p:cNvCxnSpPr>
              <a:stCxn id="67" idx="2"/>
              <a:endCxn id="67" idx="5"/>
            </p:cNvCxnSpPr>
            <p:nvPr/>
          </p:nvCxnSpPr>
          <p:spPr bwMode="auto">
            <a:xfrm rot="5400000" flipH="1" flipV="1">
              <a:off x="2666134" y="2966087"/>
              <a:ext cx="443927" cy="833002"/>
            </a:xfrm>
            <a:prstGeom prst="line">
              <a:avLst/>
            </a:prstGeom>
            <a:noFill/>
            <a:ln w="57150" cap="flat" cmpd="sng" algn="ctr">
              <a:solidFill>
                <a:schemeClr val="tx1"/>
              </a:solidFill>
              <a:prstDash val="solid"/>
              <a:round/>
              <a:headEnd type="none" w="med" len="med"/>
              <a:tailEnd type="none" w="med" len="med"/>
            </a:ln>
            <a:effectLst/>
          </p:spPr>
        </p:cxnSp>
        <p:cxnSp>
          <p:nvCxnSpPr>
            <p:cNvPr id="70" name="Straight Connector 69"/>
            <p:cNvCxnSpPr>
              <a:endCxn id="67" idx="4"/>
            </p:cNvCxnSpPr>
            <p:nvPr/>
          </p:nvCxnSpPr>
          <p:spPr bwMode="auto">
            <a:xfrm>
              <a:off x="2734147" y="3105339"/>
              <a:ext cx="848119" cy="499212"/>
            </a:xfrm>
            <a:prstGeom prst="line">
              <a:avLst/>
            </a:prstGeom>
            <a:noFill/>
            <a:ln w="57150" cap="flat" cmpd="sng" algn="ctr">
              <a:solidFill>
                <a:schemeClr val="tx1"/>
              </a:solidFill>
              <a:prstDash val="solid"/>
              <a:round/>
              <a:headEnd type="none" w="med" len="med"/>
              <a:tailEnd type="none" w="med" len="med"/>
            </a:ln>
            <a:effectLst/>
          </p:spPr>
        </p:cxnSp>
      </p:grpSp>
      <p:sp>
        <p:nvSpPr>
          <p:cNvPr id="71" name="Oval 70"/>
          <p:cNvSpPr/>
          <p:nvPr/>
        </p:nvSpPr>
        <p:spPr>
          <a:xfrm>
            <a:off x="7838792" y="2442927"/>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grpSp>
        <p:nvGrpSpPr>
          <p:cNvPr id="72" name="Group 71"/>
          <p:cNvGrpSpPr/>
          <p:nvPr/>
        </p:nvGrpSpPr>
        <p:grpSpPr>
          <a:xfrm>
            <a:off x="4550876" y="1102160"/>
            <a:ext cx="1110669" cy="887856"/>
            <a:chOff x="2471597" y="2716695"/>
            <a:chExt cx="1110669" cy="887856"/>
          </a:xfrm>
        </p:grpSpPr>
        <p:sp>
          <p:nvSpPr>
            <p:cNvPr id="73" name="AutoShape 13"/>
            <p:cNvSpPr>
              <a:spLocks noChangeArrowheads="1"/>
            </p:cNvSpPr>
            <p:nvPr/>
          </p:nvSpPr>
          <p:spPr bwMode="auto">
            <a:xfrm>
              <a:off x="2471597" y="2716696"/>
              <a:ext cx="1110669" cy="88785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dirty="0"/>
            </a:p>
          </p:txBody>
        </p:sp>
        <p:cxnSp>
          <p:nvCxnSpPr>
            <p:cNvPr id="74" name="Straight Connector 73"/>
            <p:cNvCxnSpPr>
              <a:stCxn id="73" idx="0"/>
              <a:endCxn id="73" idx="3"/>
            </p:cNvCxnSpPr>
            <p:nvPr/>
          </p:nvCxnSpPr>
          <p:spPr bwMode="auto">
            <a:xfrm rot="16200000" flipH="1">
              <a:off x="2583004" y="3160623"/>
              <a:ext cx="887855" cy="0"/>
            </a:xfrm>
            <a:prstGeom prst="line">
              <a:avLst/>
            </a:prstGeom>
            <a:noFill/>
            <a:ln w="57150" cap="flat" cmpd="sng" algn="ctr">
              <a:solidFill>
                <a:schemeClr val="tx1"/>
              </a:solidFill>
              <a:prstDash val="solid"/>
              <a:round/>
              <a:headEnd type="none" w="med" len="med"/>
              <a:tailEnd type="none" w="med" len="med"/>
            </a:ln>
            <a:effectLst/>
          </p:spPr>
        </p:cxnSp>
        <p:cxnSp>
          <p:nvCxnSpPr>
            <p:cNvPr id="75" name="Straight Connector 74"/>
            <p:cNvCxnSpPr>
              <a:stCxn id="73" idx="2"/>
              <a:endCxn id="73" idx="5"/>
            </p:cNvCxnSpPr>
            <p:nvPr/>
          </p:nvCxnSpPr>
          <p:spPr bwMode="auto">
            <a:xfrm rot="5400000" flipH="1" flipV="1">
              <a:off x="2666134" y="2966087"/>
              <a:ext cx="443927" cy="833002"/>
            </a:xfrm>
            <a:prstGeom prst="line">
              <a:avLst/>
            </a:prstGeom>
            <a:noFill/>
            <a:ln w="57150" cap="flat" cmpd="sng" algn="ctr">
              <a:solidFill>
                <a:schemeClr val="tx1"/>
              </a:solidFill>
              <a:prstDash val="solid"/>
              <a:round/>
              <a:headEnd type="none" w="med" len="med"/>
              <a:tailEnd type="none" w="med" len="med"/>
            </a:ln>
            <a:effectLst/>
          </p:spPr>
        </p:cxnSp>
        <p:cxnSp>
          <p:nvCxnSpPr>
            <p:cNvPr id="76" name="Straight Connector 75"/>
            <p:cNvCxnSpPr>
              <a:endCxn id="73" idx="4"/>
            </p:cNvCxnSpPr>
            <p:nvPr/>
          </p:nvCxnSpPr>
          <p:spPr bwMode="auto">
            <a:xfrm>
              <a:off x="2734147" y="3105339"/>
              <a:ext cx="848119" cy="499212"/>
            </a:xfrm>
            <a:prstGeom prst="line">
              <a:avLst/>
            </a:prstGeom>
            <a:noFill/>
            <a:ln w="57150" cap="flat" cmpd="sng" algn="ctr">
              <a:solidFill>
                <a:schemeClr val="tx1"/>
              </a:solidFill>
              <a:prstDash val="solid"/>
              <a:round/>
              <a:headEnd type="none" w="med" len="med"/>
              <a:tailEnd type="none" w="med" len="med"/>
            </a:ln>
            <a:effectLst/>
          </p:spPr>
        </p:cxnSp>
      </p:grpSp>
      <p:sp>
        <p:nvSpPr>
          <p:cNvPr id="77" name="Oval 76"/>
          <p:cNvSpPr/>
          <p:nvPr/>
        </p:nvSpPr>
        <p:spPr>
          <a:xfrm>
            <a:off x="5039762" y="1599446"/>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78" name="Text Box 122"/>
          <p:cNvSpPr txBox="1">
            <a:spLocks noChangeArrowheads="1"/>
          </p:cNvSpPr>
          <p:nvPr/>
        </p:nvSpPr>
        <p:spPr bwMode="auto">
          <a:xfrm>
            <a:off x="1675659" y="5847377"/>
            <a:ext cx="6003567"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Each face of </a:t>
            </a:r>
            <a:r>
              <a:rPr lang="en-US" sz="3200" dirty="0" smtClean="0">
                <a:solidFill>
                  <a:schemeClr val="tx1"/>
                </a:solidFill>
                <a:latin typeface="cmmi10"/>
                <a:cs typeface="Arial" pitchFamily="34" charset="0"/>
              </a:rPr>
              <a:t>¾</a:t>
            </a:r>
            <a:r>
              <a:rPr lang="en-US" sz="3200" dirty="0" smtClean="0">
                <a:latin typeface="Arial" pitchFamily="34" charset="0"/>
                <a:cs typeface="Arial" pitchFamily="34" charset="0"/>
              </a:rPr>
              <a:t> </a:t>
            </a:r>
            <a:r>
              <a:rPr lang="en-US" sz="2800" dirty="0" smtClean="0">
                <a:latin typeface="Arial" pitchFamily="34" charset="0"/>
                <a:cs typeface="Arial" pitchFamily="34" charset="0"/>
              </a:rPr>
              <a:t>is a vertex of </a:t>
            </a:r>
            <a:r>
              <a:rPr lang="en-US" sz="2800" dirty="0" err="1" smtClean="0">
                <a:solidFill>
                  <a:schemeClr val="tx1"/>
                </a:solidFill>
                <a:latin typeface="Arial" pitchFamily="34" charset="0"/>
                <a:cs typeface="Arial" pitchFamily="34" charset="0"/>
              </a:rPr>
              <a:t>Bary</a:t>
            </a:r>
            <a:r>
              <a:rPr lang="en-US" sz="28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¾</a:t>
            </a:r>
            <a:r>
              <a:rPr lang="en-US" sz="2800" dirty="0" smtClean="0">
                <a:latin typeface="Arial" pitchFamily="34" charset="0"/>
                <a:cs typeface="Arial" pitchFamily="34" charset="0"/>
              </a:rPr>
              <a:t> </a:t>
            </a:r>
            <a:endParaRPr lang="en-US" sz="2800" dirty="0" smtClean="0">
              <a:solidFill>
                <a:schemeClr val="tx1"/>
              </a:solidFill>
              <a:latin typeface="cmmi10"/>
              <a:cs typeface="Arial" pitchFamily="34" charset="0"/>
            </a:endParaRPr>
          </a:p>
        </p:txBody>
      </p:sp>
    </p:spTree>
    <p:extLst>
      <p:ext uri="{BB962C8B-B14F-4D97-AF65-F5344CB8AC3E}">
        <p14:creationId xmlns:p14="http://schemas.microsoft.com/office/powerpoint/2010/main" val="2317845462"/>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Cloud Callout 78"/>
          <p:cNvSpPr/>
          <p:nvPr/>
        </p:nvSpPr>
        <p:spPr bwMode="auto">
          <a:xfrm>
            <a:off x="6770481" y="1093960"/>
            <a:ext cx="1810693" cy="1572117"/>
          </a:xfrm>
          <a:prstGeom prst="cloudCallout">
            <a:avLst>
              <a:gd name="adj1" fmla="val -22059"/>
              <a:gd name="adj2" fmla="val 65020"/>
            </a:avLst>
          </a:prstGeom>
          <a:solidFill>
            <a:srgbClr val="CCECFF"/>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b" anchorCtr="1" compatLnSpc="1">
            <a:prstTxWarp prst="textNoShape">
              <a:avLst/>
            </a:prstTxWarp>
            <a:noAutofit/>
          </a:bodyPr>
          <a:lstStyle/>
          <a:p>
            <a:endParaRPr lang="en-US" sz="2800" b="1" dirty="0">
              <a:solidFill>
                <a:srgbClr val="000000"/>
              </a:solidFill>
              <a:latin typeface="Gill Sans MT" pitchFamily="-107" charset="-18"/>
            </a:endParaRPr>
          </a:p>
        </p:txBody>
      </p:sp>
      <p:sp>
        <p:nvSpPr>
          <p:cNvPr id="72" name="Cloud Callout 71"/>
          <p:cNvSpPr/>
          <p:nvPr/>
        </p:nvSpPr>
        <p:spPr bwMode="auto">
          <a:xfrm>
            <a:off x="1419885" y="1329351"/>
            <a:ext cx="1810693" cy="1572117"/>
          </a:xfrm>
          <a:prstGeom prst="cloudCallout">
            <a:avLst>
              <a:gd name="adj1" fmla="val -22059"/>
              <a:gd name="adj2" fmla="val 65020"/>
            </a:avLst>
          </a:prstGeom>
          <a:solidFill>
            <a:srgbClr val="FFCCFF"/>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b" anchorCtr="1" compatLnSpc="1">
            <a:prstTxWarp prst="textNoShape">
              <a:avLst/>
            </a:prstTxWarp>
            <a:noAutofit/>
          </a:bodyPr>
          <a:lstStyle/>
          <a:p>
            <a:endParaRPr lang="en-US" sz="2800" b="1" dirty="0">
              <a:solidFill>
                <a:srgbClr val="000000"/>
              </a:solidFill>
              <a:latin typeface="Gill Sans MT" pitchFamily="-107" charset="-18"/>
            </a:endParaRPr>
          </a:p>
        </p:txBody>
      </p:sp>
      <p:grpSp>
        <p:nvGrpSpPr>
          <p:cNvPr id="2" name="Group 5"/>
          <p:cNvGrpSpPr>
            <a:grpSpLocks/>
          </p:cNvGrpSpPr>
          <p:nvPr/>
        </p:nvGrpSpPr>
        <p:grpSpPr bwMode="auto">
          <a:xfrm>
            <a:off x="737857" y="3048021"/>
            <a:ext cx="1379538" cy="1174750"/>
            <a:chOff x="1043" y="2525"/>
            <a:chExt cx="869" cy="740"/>
          </a:xfrm>
        </p:grpSpPr>
        <p:sp>
          <p:nvSpPr>
            <p:cNvPr id="3120" name="Freeform 6"/>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1" name="Freeform 7"/>
            <p:cNvSpPr>
              <a:spLocks/>
            </p:cNvSpPr>
            <p:nvPr/>
          </p:nvSpPr>
          <p:spPr bwMode="auto">
            <a:xfrm>
              <a:off x="1737" y="2793"/>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2" name="Freeform 8"/>
            <p:cNvSpPr>
              <a:spLocks/>
            </p:cNvSpPr>
            <p:nvPr/>
          </p:nvSpPr>
          <p:spPr bwMode="auto">
            <a:xfrm>
              <a:off x="1705" y="2639"/>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3" name="Freeform 9"/>
            <p:cNvSpPr>
              <a:spLocks/>
            </p:cNvSpPr>
            <p:nvPr/>
          </p:nvSpPr>
          <p:spPr bwMode="auto">
            <a:xfrm>
              <a:off x="1673" y="255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4" name="Freeform 10"/>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5" name="Freeform 11"/>
            <p:cNvSpPr>
              <a:spLocks/>
            </p:cNvSpPr>
            <p:nvPr/>
          </p:nvSpPr>
          <p:spPr bwMode="auto">
            <a:xfrm flipH="1">
              <a:off x="1133" y="2812"/>
              <a:ext cx="86" cy="221"/>
            </a:xfrm>
            <a:custGeom>
              <a:avLst/>
              <a:gdLst>
                <a:gd name="T0" fmla="*/ 0 w 143"/>
                <a:gd name="T1" fmla="*/ 0 h 278"/>
                <a:gd name="T2" fmla="*/ 1 w 143"/>
                <a:gd name="T3" fmla="*/ 5 h 278"/>
                <a:gd name="T4" fmla="*/ 1 w 143"/>
                <a:gd name="T5" fmla="*/ 24 h 278"/>
                <a:gd name="T6" fmla="*/ 1 w 143"/>
                <a:gd name="T7" fmla="*/ 29 h 278"/>
                <a:gd name="T8" fmla="*/ 1 w 143"/>
                <a:gd name="T9" fmla="*/ 10 h 278"/>
                <a:gd name="T10" fmla="*/ 1 w 143"/>
                <a:gd name="T11" fmla="*/ 5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6" name="Freeform 12"/>
            <p:cNvSpPr>
              <a:spLocks/>
            </p:cNvSpPr>
            <p:nvPr/>
          </p:nvSpPr>
          <p:spPr bwMode="auto">
            <a:xfrm flipH="1">
              <a:off x="1244" y="2586"/>
              <a:ext cx="51" cy="178"/>
            </a:xfrm>
            <a:custGeom>
              <a:avLst/>
              <a:gdLst>
                <a:gd name="T0" fmla="*/ 0 w 143"/>
                <a:gd name="T1" fmla="*/ 0 h 278"/>
                <a:gd name="T2" fmla="*/ 0 w 143"/>
                <a:gd name="T3" fmla="*/ 1 h 278"/>
                <a:gd name="T4" fmla="*/ 0 w 143"/>
                <a:gd name="T5" fmla="*/ 3 h 278"/>
                <a:gd name="T6" fmla="*/ 0 w 143"/>
                <a:gd name="T7" fmla="*/ 3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7" name="Freeform 13"/>
            <p:cNvSpPr>
              <a:spLocks/>
            </p:cNvSpPr>
            <p:nvPr/>
          </p:nvSpPr>
          <p:spPr bwMode="auto">
            <a:xfrm flipH="1">
              <a:off x="1204" y="269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28" name="AutoShape 14"/>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tx1"/>
              </a:solidFill>
              <a:miter lim="800000"/>
              <a:headEnd/>
              <a:tailEnd/>
            </a:ln>
          </p:spPr>
          <p:txBody>
            <a:bodyPr wrap="none" anchor="ctr"/>
            <a:lstStyle/>
            <a:p>
              <a:endParaRPr lang="en-US"/>
            </a:p>
          </p:txBody>
        </p:sp>
        <p:sp>
          <p:nvSpPr>
            <p:cNvPr id="3129" name="Rectangle 15"/>
            <p:cNvSpPr>
              <a:spLocks noChangeArrowheads="1"/>
            </p:cNvSpPr>
            <p:nvPr/>
          </p:nvSpPr>
          <p:spPr bwMode="auto">
            <a:xfrm>
              <a:off x="1163" y="3089"/>
              <a:ext cx="657" cy="157"/>
            </a:xfrm>
            <a:prstGeom prst="rect">
              <a:avLst/>
            </a:prstGeom>
            <a:solidFill>
              <a:srgbClr val="FF0000"/>
            </a:solidFill>
            <a:ln w="38100">
              <a:solidFill>
                <a:schemeClr val="tx1"/>
              </a:solidFill>
              <a:miter lim="800000"/>
              <a:headEnd/>
              <a:tailEnd/>
            </a:ln>
          </p:spPr>
          <p:txBody>
            <a:bodyPr wrap="none" anchor="ctr"/>
            <a:lstStyle/>
            <a:p>
              <a:endParaRPr lang="en-US"/>
            </a:p>
          </p:txBody>
        </p:sp>
      </p:grpSp>
      <p:grpSp>
        <p:nvGrpSpPr>
          <p:cNvPr id="3" name="Group 45"/>
          <p:cNvGrpSpPr/>
          <p:nvPr/>
        </p:nvGrpSpPr>
        <p:grpSpPr>
          <a:xfrm>
            <a:off x="3819807" y="2649668"/>
            <a:ext cx="1379538" cy="1174750"/>
            <a:chOff x="4191000" y="2405225"/>
            <a:chExt cx="1379538" cy="1174750"/>
          </a:xfrm>
        </p:grpSpPr>
        <p:sp>
          <p:nvSpPr>
            <p:cNvPr id="3098" name="Freeform 34"/>
            <p:cNvSpPr>
              <a:spLocks/>
            </p:cNvSpPr>
            <p:nvPr/>
          </p:nvSpPr>
          <p:spPr bwMode="auto">
            <a:xfrm>
              <a:off x="5343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099" name="Freeform 35"/>
            <p:cNvSpPr>
              <a:spLocks/>
            </p:cNvSpPr>
            <p:nvPr/>
          </p:nvSpPr>
          <p:spPr bwMode="auto">
            <a:xfrm>
              <a:off x="5292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0" name="Freeform 36"/>
            <p:cNvSpPr>
              <a:spLocks/>
            </p:cNvSpPr>
            <p:nvPr/>
          </p:nvSpPr>
          <p:spPr bwMode="auto">
            <a:xfrm>
              <a:off x="5241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1" name="Freeform 37"/>
            <p:cNvSpPr>
              <a:spLocks/>
            </p:cNvSpPr>
            <p:nvPr/>
          </p:nvSpPr>
          <p:spPr bwMode="auto">
            <a:xfrm>
              <a:off x="5191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2" name="Freeform 38"/>
            <p:cNvSpPr>
              <a:spLocks/>
            </p:cNvSpPr>
            <p:nvPr/>
          </p:nvSpPr>
          <p:spPr bwMode="auto">
            <a:xfrm flipH="1">
              <a:off x="4191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3" name="Freeform 39"/>
            <p:cNvSpPr>
              <a:spLocks/>
            </p:cNvSpPr>
            <p:nvPr/>
          </p:nvSpPr>
          <p:spPr bwMode="auto">
            <a:xfrm flipH="1">
              <a:off x="4333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4" name="Freeform 40"/>
            <p:cNvSpPr>
              <a:spLocks/>
            </p:cNvSpPr>
            <p:nvPr/>
          </p:nvSpPr>
          <p:spPr bwMode="auto">
            <a:xfrm flipH="1">
              <a:off x="4510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5" name="Freeform 41"/>
            <p:cNvSpPr>
              <a:spLocks/>
            </p:cNvSpPr>
            <p:nvPr/>
          </p:nvSpPr>
          <p:spPr bwMode="auto">
            <a:xfrm flipH="1">
              <a:off x="4446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6" name="AutoShape 42"/>
            <p:cNvSpPr>
              <a:spLocks noChangeArrowheads="1"/>
            </p:cNvSpPr>
            <p:nvPr/>
          </p:nvSpPr>
          <p:spPr bwMode="auto">
            <a:xfrm flipV="1">
              <a:off x="4381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F00"/>
            </a:solidFill>
            <a:ln w="38100">
              <a:solidFill>
                <a:schemeClr val="tx1"/>
              </a:solidFill>
              <a:miter lim="800000"/>
              <a:headEnd/>
              <a:tailEnd/>
            </a:ln>
          </p:spPr>
          <p:txBody>
            <a:bodyPr wrap="none" anchor="ctr"/>
            <a:lstStyle/>
            <a:p>
              <a:endParaRPr lang="en-US"/>
            </a:p>
          </p:txBody>
        </p:sp>
        <p:sp>
          <p:nvSpPr>
            <p:cNvPr id="3107" name="Rectangle 43"/>
            <p:cNvSpPr>
              <a:spLocks noChangeArrowheads="1"/>
            </p:cNvSpPr>
            <p:nvPr/>
          </p:nvSpPr>
          <p:spPr bwMode="auto">
            <a:xfrm>
              <a:off x="4381500" y="3300575"/>
              <a:ext cx="1042988" cy="249238"/>
            </a:xfrm>
            <a:prstGeom prst="rect">
              <a:avLst/>
            </a:prstGeom>
            <a:solidFill>
              <a:srgbClr val="FFFF00"/>
            </a:solidFill>
            <a:ln w="38100">
              <a:solidFill>
                <a:schemeClr val="tx1"/>
              </a:solidFill>
              <a:miter lim="800000"/>
              <a:headEnd/>
              <a:tailEnd/>
            </a:ln>
          </p:spPr>
          <p:txBody>
            <a:bodyPr wrap="none" anchor="ctr"/>
            <a:lstStyle/>
            <a:p>
              <a:endParaRPr lang="en-US"/>
            </a:p>
          </p:txBody>
        </p:sp>
      </p:grpSp>
      <p:grpSp>
        <p:nvGrpSpPr>
          <p:cNvPr id="4" name="Group 46"/>
          <p:cNvGrpSpPr/>
          <p:nvPr/>
        </p:nvGrpSpPr>
        <p:grpSpPr>
          <a:xfrm>
            <a:off x="6394764" y="3075181"/>
            <a:ext cx="1379538" cy="1174750"/>
            <a:chOff x="6096000" y="2405225"/>
            <a:chExt cx="1379538" cy="1174750"/>
          </a:xfrm>
        </p:grpSpPr>
        <p:sp>
          <p:nvSpPr>
            <p:cNvPr id="3108" name="Freeform 44"/>
            <p:cNvSpPr>
              <a:spLocks/>
            </p:cNvSpPr>
            <p:nvPr/>
          </p:nvSpPr>
          <p:spPr bwMode="auto">
            <a:xfrm>
              <a:off x="7248525" y="31323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09" name="Freeform 45"/>
            <p:cNvSpPr>
              <a:spLocks/>
            </p:cNvSpPr>
            <p:nvPr/>
          </p:nvSpPr>
          <p:spPr bwMode="auto">
            <a:xfrm>
              <a:off x="7197725" y="28306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0" name="Freeform 46"/>
            <p:cNvSpPr>
              <a:spLocks/>
            </p:cNvSpPr>
            <p:nvPr/>
          </p:nvSpPr>
          <p:spPr bwMode="auto">
            <a:xfrm>
              <a:off x="7146925" y="25862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1" name="Freeform 47"/>
            <p:cNvSpPr>
              <a:spLocks/>
            </p:cNvSpPr>
            <p:nvPr/>
          </p:nvSpPr>
          <p:spPr bwMode="auto">
            <a:xfrm>
              <a:off x="7096125" y="24465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2" name="Freeform 48"/>
            <p:cNvSpPr>
              <a:spLocks/>
            </p:cNvSpPr>
            <p:nvPr/>
          </p:nvSpPr>
          <p:spPr bwMode="auto">
            <a:xfrm flipH="1">
              <a:off x="6096000" y="31386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3" name="Freeform 49"/>
            <p:cNvSpPr>
              <a:spLocks/>
            </p:cNvSpPr>
            <p:nvPr/>
          </p:nvSpPr>
          <p:spPr bwMode="auto">
            <a:xfrm flipH="1">
              <a:off x="6238875" y="28608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4" name="Freeform 50"/>
            <p:cNvSpPr>
              <a:spLocks/>
            </p:cNvSpPr>
            <p:nvPr/>
          </p:nvSpPr>
          <p:spPr bwMode="auto">
            <a:xfrm flipH="1">
              <a:off x="6415088" y="25020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5" name="Freeform 51"/>
            <p:cNvSpPr>
              <a:spLocks/>
            </p:cNvSpPr>
            <p:nvPr/>
          </p:nvSpPr>
          <p:spPr bwMode="auto">
            <a:xfrm flipH="1">
              <a:off x="6351588" y="26687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endParaRPr lang="en-US"/>
            </a:p>
          </p:txBody>
        </p:sp>
        <p:sp>
          <p:nvSpPr>
            <p:cNvPr id="3116" name="AutoShape 52"/>
            <p:cNvSpPr>
              <a:spLocks noChangeArrowheads="1"/>
            </p:cNvSpPr>
            <p:nvPr/>
          </p:nvSpPr>
          <p:spPr bwMode="auto">
            <a:xfrm flipV="1">
              <a:off x="6286500" y="24052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tx1"/>
              </a:solidFill>
              <a:miter lim="800000"/>
              <a:headEnd/>
              <a:tailEnd/>
            </a:ln>
          </p:spPr>
          <p:txBody>
            <a:bodyPr wrap="none" anchor="ctr"/>
            <a:lstStyle/>
            <a:p>
              <a:endParaRPr lang="en-US"/>
            </a:p>
          </p:txBody>
        </p:sp>
        <p:sp>
          <p:nvSpPr>
            <p:cNvPr id="3117" name="Rectangle 53"/>
            <p:cNvSpPr>
              <a:spLocks noChangeArrowheads="1"/>
            </p:cNvSpPr>
            <p:nvPr/>
          </p:nvSpPr>
          <p:spPr bwMode="auto">
            <a:xfrm>
              <a:off x="6286500" y="3300575"/>
              <a:ext cx="1042988" cy="249238"/>
            </a:xfrm>
            <a:prstGeom prst="rect">
              <a:avLst/>
            </a:prstGeom>
            <a:solidFill>
              <a:schemeClr val="accent2"/>
            </a:solidFill>
            <a:ln w="38100">
              <a:solidFill>
                <a:schemeClr val="tx1"/>
              </a:solidFill>
              <a:miter lim="800000"/>
              <a:headEnd/>
              <a:tailEnd/>
            </a:ln>
          </p:spPr>
          <p:txBody>
            <a:bodyPr wrap="none" anchor="ctr"/>
            <a:lstStyle/>
            <a:p>
              <a:endParaRPr lang="en-US"/>
            </a:p>
          </p:txBody>
        </p:sp>
      </p:grpSp>
      <p:sp>
        <p:nvSpPr>
          <p:cNvPr id="39" name="Title 38"/>
          <p:cNvSpPr>
            <a:spLocks noGrp="1"/>
          </p:cNvSpPr>
          <p:nvPr>
            <p:ph type="title"/>
          </p:nvPr>
        </p:nvSpPr>
        <p:spPr/>
        <p:txBody>
          <a:bodyPr/>
          <a:lstStyle/>
          <a:p>
            <a:r>
              <a:rPr lang="en-US" dirty="0" smtClean="0"/>
              <a:t>Barycentric Agreement Protocol</a:t>
            </a:r>
            <a:endParaRPr lang="en-US" dirty="0"/>
          </a:p>
        </p:txBody>
      </p:sp>
      <p:sp>
        <p:nvSpPr>
          <p:cNvPr id="45" name="Cloud Callout 44"/>
          <p:cNvSpPr/>
          <p:nvPr/>
        </p:nvSpPr>
        <p:spPr bwMode="auto">
          <a:xfrm>
            <a:off x="4227967" y="796704"/>
            <a:ext cx="1810693" cy="1572117"/>
          </a:xfrm>
          <a:prstGeom prst="cloudCallout">
            <a:avLst>
              <a:gd name="adj1" fmla="val -22059"/>
              <a:gd name="adj2" fmla="val 65020"/>
            </a:avLst>
          </a:prstGeom>
          <a:solidFill>
            <a:srgbClr val="FFFFCC"/>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b" anchorCtr="1" compatLnSpc="1">
            <a:prstTxWarp prst="textNoShape">
              <a:avLst/>
            </a:prstTxWarp>
            <a:noAutofit/>
          </a:bodyPr>
          <a:lstStyle/>
          <a:p>
            <a:endParaRPr lang="en-US" sz="2800" b="1" dirty="0">
              <a:solidFill>
                <a:srgbClr val="000000"/>
              </a:solidFill>
              <a:latin typeface="Gill Sans MT" pitchFamily="-107" charset="-18"/>
            </a:endParaRPr>
          </a:p>
        </p:txBody>
      </p:sp>
      <p:sp>
        <p:nvSpPr>
          <p:cNvPr id="50" name="Oval 49"/>
          <p:cNvSpPr/>
          <p:nvPr/>
        </p:nvSpPr>
        <p:spPr>
          <a:xfrm>
            <a:off x="2190938" y="1484769"/>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grpSp>
        <p:nvGrpSpPr>
          <p:cNvPr id="5" name="Group 64"/>
          <p:cNvGrpSpPr/>
          <p:nvPr/>
        </p:nvGrpSpPr>
        <p:grpSpPr>
          <a:xfrm>
            <a:off x="1692999" y="1639333"/>
            <a:ext cx="1110669" cy="887856"/>
            <a:chOff x="2471597" y="2716695"/>
            <a:chExt cx="1110669" cy="887856"/>
          </a:xfrm>
        </p:grpSpPr>
        <p:sp>
          <p:nvSpPr>
            <p:cNvPr id="49" name="AutoShape 13"/>
            <p:cNvSpPr>
              <a:spLocks noChangeArrowheads="1"/>
            </p:cNvSpPr>
            <p:nvPr/>
          </p:nvSpPr>
          <p:spPr bwMode="auto">
            <a:xfrm>
              <a:off x="2471597" y="2716696"/>
              <a:ext cx="1110669" cy="88785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dirty="0"/>
            </a:p>
          </p:txBody>
        </p:sp>
        <p:cxnSp>
          <p:nvCxnSpPr>
            <p:cNvPr id="60" name="Straight Connector 59"/>
            <p:cNvCxnSpPr>
              <a:stCxn id="49" idx="0"/>
              <a:endCxn id="49" idx="3"/>
            </p:cNvCxnSpPr>
            <p:nvPr/>
          </p:nvCxnSpPr>
          <p:spPr bwMode="auto">
            <a:xfrm rot="16200000" flipH="1">
              <a:off x="2583004" y="3160623"/>
              <a:ext cx="887855" cy="0"/>
            </a:xfrm>
            <a:prstGeom prst="line">
              <a:avLst/>
            </a:prstGeom>
            <a:noFill/>
            <a:ln w="57150" cap="flat" cmpd="sng" algn="ctr">
              <a:solidFill>
                <a:schemeClr val="tx1"/>
              </a:solidFill>
              <a:prstDash val="solid"/>
              <a:round/>
              <a:headEnd type="none" w="med" len="med"/>
              <a:tailEnd type="none" w="med" len="med"/>
            </a:ln>
            <a:effectLst/>
          </p:spPr>
        </p:cxnSp>
        <p:cxnSp>
          <p:nvCxnSpPr>
            <p:cNvPr id="62" name="Straight Connector 61"/>
            <p:cNvCxnSpPr>
              <a:stCxn id="49" idx="2"/>
              <a:endCxn id="49" idx="5"/>
            </p:cNvCxnSpPr>
            <p:nvPr/>
          </p:nvCxnSpPr>
          <p:spPr bwMode="auto">
            <a:xfrm rot="5400000" flipH="1" flipV="1">
              <a:off x="2666134" y="2966087"/>
              <a:ext cx="443927" cy="833002"/>
            </a:xfrm>
            <a:prstGeom prst="line">
              <a:avLst/>
            </a:prstGeom>
            <a:noFill/>
            <a:ln w="57150" cap="flat" cmpd="sng" algn="ctr">
              <a:solidFill>
                <a:schemeClr val="tx1"/>
              </a:solidFill>
              <a:prstDash val="solid"/>
              <a:round/>
              <a:headEnd type="none" w="med" len="med"/>
              <a:tailEnd type="none" w="med" len="med"/>
            </a:ln>
            <a:effectLst/>
          </p:spPr>
        </p:cxnSp>
        <p:cxnSp>
          <p:nvCxnSpPr>
            <p:cNvPr id="64" name="Straight Connector 63"/>
            <p:cNvCxnSpPr>
              <a:endCxn id="49" idx="4"/>
            </p:cNvCxnSpPr>
            <p:nvPr/>
          </p:nvCxnSpPr>
          <p:spPr bwMode="auto">
            <a:xfrm>
              <a:off x="2734147" y="3105339"/>
              <a:ext cx="848119" cy="499212"/>
            </a:xfrm>
            <a:prstGeom prst="line">
              <a:avLst/>
            </a:prstGeom>
            <a:noFill/>
            <a:ln w="57150" cap="flat" cmpd="sng" algn="ctr">
              <a:solidFill>
                <a:schemeClr val="tx1"/>
              </a:solidFill>
              <a:prstDash val="solid"/>
              <a:round/>
              <a:headEnd type="none" w="med" len="med"/>
              <a:tailEnd type="none" w="med" len="med"/>
            </a:ln>
            <a:effectLst/>
          </p:spPr>
        </p:cxnSp>
      </p:grpSp>
      <p:grpSp>
        <p:nvGrpSpPr>
          <p:cNvPr id="6" name="Group 65"/>
          <p:cNvGrpSpPr/>
          <p:nvPr/>
        </p:nvGrpSpPr>
        <p:grpSpPr>
          <a:xfrm>
            <a:off x="7042087" y="1311899"/>
            <a:ext cx="1110669" cy="887856"/>
            <a:chOff x="2471597" y="2716695"/>
            <a:chExt cx="1110669" cy="887856"/>
          </a:xfrm>
        </p:grpSpPr>
        <p:sp>
          <p:nvSpPr>
            <p:cNvPr id="67" name="AutoShape 13"/>
            <p:cNvSpPr>
              <a:spLocks noChangeArrowheads="1"/>
            </p:cNvSpPr>
            <p:nvPr/>
          </p:nvSpPr>
          <p:spPr bwMode="auto">
            <a:xfrm>
              <a:off x="2471597" y="2716696"/>
              <a:ext cx="1110669" cy="88785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dirty="0"/>
            </a:p>
          </p:txBody>
        </p:sp>
        <p:cxnSp>
          <p:nvCxnSpPr>
            <p:cNvPr id="68" name="Straight Connector 67"/>
            <p:cNvCxnSpPr>
              <a:stCxn id="67" idx="0"/>
              <a:endCxn id="67" idx="3"/>
            </p:cNvCxnSpPr>
            <p:nvPr/>
          </p:nvCxnSpPr>
          <p:spPr bwMode="auto">
            <a:xfrm rot="16200000" flipH="1">
              <a:off x="2583004" y="3160623"/>
              <a:ext cx="887855" cy="0"/>
            </a:xfrm>
            <a:prstGeom prst="line">
              <a:avLst/>
            </a:prstGeom>
            <a:noFill/>
            <a:ln w="57150" cap="flat" cmpd="sng" algn="ctr">
              <a:solidFill>
                <a:schemeClr val="tx1"/>
              </a:solidFill>
              <a:prstDash val="solid"/>
              <a:round/>
              <a:headEnd type="none" w="med" len="med"/>
              <a:tailEnd type="none" w="med" len="med"/>
            </a:ln>
            <a:effectLst/>
          </p:spPr>
        </p:cxnSp>
        <p:cxnSp>
          <p:nvCxnSpPr>
            <p:cNvPr id="69" name="Straight Connector 68"/>
            <p:cNvCxnSpPr>
              <a:stCxn id="67" idx="2"/>
              <a:endCxn id="67" idx="5"/>
            </p:cNvCxnSpPr>
            <p:nvPr/>
          </p:nvCxnSpPr>
          <p:spPr bwMode="auto">
            <a:xfrm rot="5400000" flipH="1" flipV="1">
              <a:off x="2666134" y="2966087"/>
              <a:ext cx="443927" cy="833002"/>
            </a:xfrm>
            <a:prstGeom prst="line">
              <a:avLst/>
            </a:prstGeom>
            <a:noFill/>
            <a:ln w="57150" cap="flat" cmpd="sng" algn="ctr">
              <a:solidFill>
                <a:schemeClr val="tx1"/>
              </a:solidFill>
              <a:prstDash val="solid"/>
              <a:round/>
              <a:headEnd type="none" w="med" len="med"/>
              <a:tailEnd type="none" w="med" len="med"/>
            </a:ln>
            <a:effectLst/>
          </p:spPr>
        </p:cxnSp>
        <p:cxnSp>
          <p:nvCxnSpPr>
            <p:cNvPr id="70" name="Straight Connector 69"/>
            <p:cNvCxnSpPr>
              <a:endCxn id="67" idx="4"/>
            </p:cNvCxnSpPr>
            <p:nvPr/>
          </p:nvCxnSpPr>
          <p:spPr bwMode="auto">
            <a:xfrm>
              <a:off x="2734147" y="3105339"/>
              <a:ext cx="848119" cy="499212"/>
            </a:xfrm>
            <a:prstGeom prst="line">
              <a:avLst/>
            </a:prstGeom>
            <a:noFill/>
            <a:ln w="57150" cap="flat" cmpd="sng" algn="ctr">
              <a:solidFill>
                <a:schemeClr val="tx1"/>
              </a:solidFill>
              <a:prstDash val="solid"/>
              <a:round/>
              <a:headEnd type="none" w="med" len="med"/>
              <a:tailEnd type="none" w="med" len="med"/>
            </a:ln>
            <a:effectLst/>
          </p:spPr>
        </p:cxnSp>
      </p:grpSp>
      <p:sp>
        <p:nvSpPr>
          <p:cNvPr id="71" name="Oval 70"/>
          <p:cNvSpPr/>
          <p:nvPr/>
        </p:nvSpPr>
        <p:spPr>
          <a:xfrm>
            <a:off x="7856898" y="1664329"/>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grpSp>
        <p:nvGrpSpPr>
          <p:cNvPr id="7" name="Group 71"/>
          <p:cNvGrpSpPr/>
          <p:nvPr/>
        </p:nvGrpSpPr>
        <p:grpSpPr>
          <a:xfrm>
            <a:off x="4559929" y="1084053"/>
            <a:ext cx="1110669" cy="887856"/>
            <a:chOff x="2471597" y="2716695"/>
            <a:chExt cx="1110669" cy="887856"/>
          </a:xfrm>
        </p:grpSpPr>
        <p:sp>
          <p:nvSpPr>
            <p:cNvPr id="73" name="AutoShape 13"/>
            <p:cNvSpPr>
              <a:spLocks noChangeArrowheads="1"/>
            </p:cNvSpPr>
            <p:nvPr/>
          </p:nvSpPr>
          <p:spPr bwMode="auto">
            <a:xfrm>
              <a:off x="2471597" y="2716696"/>
              <a:ext cx="1110669" cy="88785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dirty="0"/>
            </a:p>
          </p:txBody>
        </p:sp>
        <p:cxnSp>
          <p:nvCxnSpPr>
            <p:cNvPr id="74" name="Straight Connector 73"/>
            <p:cNvCxnSpPr>
              <a:stCxn id="73" idx="0"/>
              <a:endCxn id="73" idx="3"/>
            </p:cNvCxnSpPr>
            <p:nvPr/>
          </p:nvCxnSpPr>
          <p:spPr bwMode="auto">
            <a:xfrm rot="16200000" flipH="1">
              <a:off x="2583004" y="3160623"/>
              <a:ext cx="887855" cy="0"/>
            </a:xfrm>
            <a:prstGeom prst="line">
              <a:avLst/>
            </a:prstGeom>
            <a:noFill/>
            <a:ln w="57150" cap="flat" cmpd="sng" algn="ctr">
              <a:solidFill>
                <a:schemeClr val="tx1"/>
              </a:solidFill>
              <a:prstDash val="solid"/>
              <a:round/>
              <a:headEnd type="none" w="med" len="med"/>
              <a:tailEnd type="none" w="med" len="med"/>
            </a:ln>
            <a:effectLst/>
          </p:spPr>
        </p:cxnSp>
        <p:cxnSp>
          <p:nvCxnSpPr>
            <p:cNvPr id="75" name="Straight Connector 74"/>
            <p:cNvCxnSpPr>
              <a:stCxn id="73" idx="2"/>
              <a:endCxn id="73" idx="5"/>
            </p:cNvCxnSpPr>
            <p:nvPr/>
          </p:nvCxnSpPr>
          <p:spPr bwMode="auto">
            <a:xfrm rot="5400000" flipH="1" flipV="1">
              <a:off x="2666134" y="2966087"/>
              <a:ext cx="443927" cy="833002"/>
            </a:xfrm>
            <a:prstGeom prst="line">
              <a:avLst/>
            </a:prstGeom>
            <a:noFill/>
            <a:ln w="57150" cap="flat" cmpd="sng" algn="ctr">
              <a:solidFill>
                <a:schemeClr val="tx1"/>
              </a:solidFill>
              <a:prstDash val="solid"/>
              <a:round/>
              <a:headEnd type="none" w="med" len="med"/>
              <a:tailEnd type="none" w="med" len="med"/>
            </a:ln>
            <a:effectLst/>
          </p:spPr>
        </p:cxnSp>
        <p:cxnSp>
          <p:nvCxnSpPr>
            <p:cNvPr id="76" name="Straight Connector 75"/>
            <p:cNvCxnSpPr>
              <a:endCxn id="73" idx="4"/>
            </p:cNvCxnSpPr>
            <p:nvPr/>
          </p:nvCxnSpPr>
          <p:spPr bwMode="auto">
            <a:xfrm>
              <a:off x="2734147" y="3105339"/>
              <a:ext cx="848119" cy="499212"/>
            </a:xfrm>
            <a:prstGeom prst="line">
              <a:avLst/>
            </a:prstGeom>
            <a:noFill/>
            <a:ln w="57150" cap="flat" cmpd="sng" algn="ctr">
              <a:solidFill>
                <a:schemeClr val="tx1"/>
              </a:solidFill>
              <a:prstDash val="solid"/>
              <a:round/>
              <a:headEnd type="none" w="med" len="med"/>
              <a:tailEnd type="none" w="med" len="med"/>
            </a:ln>
            <a:effectLst/>
          </p:spPr>
        </p:cxnSp>
      </p:grpSp>
      <p:sp>
        <p:nvSpPr>
          <p:cNvPr id="77" name="Oval 76"/>
          <p:cNvSpPr/>
          <p:nvPr/>
        </p:nvSpPr>
        <p:spPr>
          <a:xfrm>
            <a:off x="5048815" y="1581339"/>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78" name="Text Box 122"/>
          <p:cNvSpPr txBox="1">
            <a:spLocks noChangeArrowheads="1"/>
          </p:cNvSpPr>
          <p:nvPr/>
        </p:nvSpPr>
        <p:spPr bwMode="auto">
          <a:xfrm>
            <a:off x="1771045" y="5847377"/>
            <a:ext cx="5812810"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Ordered faces </a:t>
            </a:r>
            <a:r>
              <a:rPr lang="en-US" sz="2800" dirty="0" smtClean="0">
                <a:latin typeface="cmsy10"/>
                <a:cs typeface="Arial" pitchFamily="34" charset="0"/>
              </a:rPr>
              <a:t>)</a:t>
            </a:r>
            <a:r>
              <a:rPr lang="en-US" sz="2800" dirty="0" smtClean="0">
                <a:latin typeface="Arial" pitchFamily="34" charset="0"/>
                <a:cs typeface="Arial" pitchFamily="34" charset="0"/>
              </a:rPr>
              <a:t> simplex of </a:t>
            </a:r>
            <a:r>
              <a:rPr lang="en-US" sz="2800" dirty="0" err="1" smtClean="0">
                <a:solidFill>
                  <a:schemeClr val="tx1"/>
                </a:solidFill>
                <a:latin typeface="Arial" pitchFamily="34" charset="0"/>
                <a:cs typeface="Arial" pitchFamily="34" charset="0"/>
              </a:rPr>
              <a:t>Bary</a:t>
            </a:r>
            <a:r>
              <a:rPr lang="en-US" sz="28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¾</a:t>
            </a:r>
            <a:endParaRPr lang="en-US" sz="2800" dirty="0" smtClean="0">
              <a:solidFill>
                <a:schemeClr val="tx1"/>
              </a:solidFill>
              <a:latin typeface="cmmi10"/>
              <a:cs typeface="Arial" pitchFamily="34" charset="0"/>
            </a:endParaRPr>
          </a:p>
        </p:txBody>
      </p:sp>
      <p:grpSp>
        <p:nvGrpSpPr>
          <p:cNvPr id="59" name="Group 64"/>
          <p:cNvGrpSpPr/>
          <p:nvPr/>
        </p:nvGrpSpPr>
        <p:grpSpPr>
          <a:xfrm>
            <a:off x="3411649" y="4136578"/>
            <a:ext cx="1994353" cy="1594263"/>
            <a:chOff x="2471597" y="2716695"/>
            <a:chExt cx="1110669" cy="887856"/>
          </a:xfrm>
        </p:grpSpPr>
        <p:sp>
          <p:nvSpPr>
            <p:cNvPr id="61" name="AutoShape 13"/>
            <p:cNvSpPr>
              <a:spLocks noChangeArrowheads="1"/>
            </p:cNvSpPr>
            <p:nvPr/>
          </p:nvSpPr>
          <p:spPr bwMode="auto">
            <a:xfrm>
              <a:off x="2471597" y="2716696"/>
              <a:ext cx="1110669" cy="88785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dirty="0"/>
            </a:p>
          </p:txBody>
        </p:sp>
        <p:cxnSp>
          <p:nvCxnSpPr>
            <p:cNvPr id="63" name="Straight Connector 62"/>
            <p:cNvCxnSpPr>
              <a:stCxn id="61" idx="0"/>
              <a:endCxn id="61" idx="3"/>
            </p:cNvCxnSpPr>
            <p:nvPr/>
          </p:nvCxnSpPr>
          <p:spPr bwMode="auto">
            <a:xfrm rot="16200000" flipH="1">
              <a:off x="2583004" y="3160623"/>
              <a:ext cx="887855" cy="0"/>
            </a:xfrm>
            <a:prstGeom prst="line">
              <a:avLst/>
            </a:prstGeom>
            <a:noFill/>
            <a:ln w="57150" cap="flat" cmpd="sng" algn="ctr">
              <a:solidFill>
                <a:schemeClr val="tx1"/>
              </a:solidFill>
              <a:prstDash val="solid"/>
              <a:round/>
              <a:headEnd type="none" w="med" len="med"/>
              <a:tailEnd type="none" w="med" len="med"/>
            </a:ln>
            <a:effectLst/>
          </p:spPr>
        </p:cxnSp>
        <p:cxnSp>
          <p:nvCxnSpPr>
            <p:cNvPr id="65" name="Straight Connector 64"/>
            <p:cNvCxnSpPr>
              <a:stCxn id="61" idx="2"/>
              <a:endCxn id="61" idx="5"/>
            </p:cNvCxnSpPr>
            <p:nvPr/>
          </p:nvCxnSpPr>
          <p:spPr bwMode="auto">
            <a:xfrm rot="5400000" flipH="1" flipV="1">
              <a:off x="2666134" y="2966087"/>
              <a:ext cx="443927" cy="833002"/>
            </a:xfrm>
            <a:prstGeom prst="line">
              <a:avLst/>
            </a:prstGeom>
            <a:noFill/>
            <a:ln w="57150" cap="flat" cmpd="sng" algn="ctr">
              <a:solidFill>
                <a:schemeClr val="tx1"/>
              </a:solidFill>
              <a:prstDash val="solid"/>
              <a:round/>
              <a:headEnd type="none" w="med" len="med"/>
              <a:tailEnd type="none" w="med" len="med"/>
            </a:ln>
            <a:effectLst/>
          </p:spPr>
        </p:cxnSp>
        <p:cxnSp>
          <p:nvCxnSpPr>
            <p:cNvPr id="66" name="Straight Connector 65"/>
            <p:cNvCxnSpPr>
              <a:endCxn id="61" idx="4"/>
            </p:cNvCxnSpPr>
            <p:nvPr/>
          </p:nvCxnSpPr>
          <p:spPr bwMode="auto">
            <a:xfrm>
              <a:off x="2734147" y="3105339"/>
              <a:ext cx="848119" cy="499212"/>
            </a:xfrm>
            <a:prstGeom prst="line">
              <a:avLst/>
            </a:prstGeom>
            <a:noFill/>
            <a:ln w="57150" cap="flat" cmpd="sng" algn="ctr">
              <a:solidFill>
                <a:schemeClr val="tx1"/>
              </a:solidFill>
              <a:prstDash val="solid"/>
              <a:round/>
              <a:headEnd type="none" w="med" len="med"/>
              <a:tailEnd type="none" w="med" len="med"/>
            </a:ln>
            <a:effectLst/>
          </p:spPr>
        </p:cxnSp>
      </p:grpSp>
      <p:sp>
        <p:nvSpPr>
          <p:cNvPr id="80" name="Freeform 79"/>
          <p:cNvSpPr/>
          <p:nvPr/>
        </p:nvSpPr>
        <p:spPr bwMode="auto">
          <a:xfrm>
            <a:off x="4399984" y="4110273"/>
            <a:ext cx="543208" cy="1059256"/>
          </a:xfrm>
          <a:custGeom>
            <a:avLst/>
            <a:gdLst>
              <a:gd name="connsiteX0" fmla="*/ 0 w 543208"/>
              <a:gd name="connsiteY0" fmla="*/ 0 h 1059256"/>
              <a:gd name="connsiteX1" fmla="*/ 36214 w 543208"/>
              <a:gd name="connsiteY1" fmla="*/ 1059256 h 1059256"/>
              <a:gd name="connsiteX2" fmla="*/ 543208 w 543208"/>
              <a:gd name="connsiteY2" fmla="*/ 805759 h 1059256"/>
              <a:gd name="connsiteX3" fmla="*/ 36214 w 543208"/>
              <a:gd name="connsiteY3" fmla="*/ 36214 h 1059256"/>
            </a:gdLst>
            <a:ahLst/>
            <a:cxnLst>
              <a:cxn ang="0">
                <a:pos x="connsiteX0" y="connsiteY0"/>
              </a:cxn>
              <a:cxn ang="0">
                <a:pos x="connsiteX1" y="connsiteY1"/>
              </a:cxn>
              <a:cxn ang="0">
                <a:pos x="connsiteX2" y="connsiteY2"/>
              </a:cxn>
              <a:cxn ang="0">
                <a:pos x="connsiteX3" y="connsiteY3"/>
              </a:cxn>
            </a:cxnLst>
            <a:rect l="l" t="t" r="r" b="b"/>
            <a:pathLst>
              <a:path w="543208" h="1059256">
                <a:moveTo>
                  <a:pt x="0" y="0"/>
                </a:moveTo>
                <a:lnTo>
                  <a:pt x="36214" y="1059256"/>
                </a:lnTo>
                <a:lnTo>
                  <a:pt x="543208" y="805759"/>
                </a:lnTo>
                <a:lnTo>
                  <a:pt x="36214" y="36214"/>
                </a:lnTo>
              </a:path>
            </a:pathLst>
          </a:custGeom>
          <a:solidFill>
            <a:srgbClr val="FF0000"/>
          </a:solidFill>
          <a:ln w="57150" cap="flat" cmpd="sng" algn="ctr">
            <a:solidFill>
              <a:srgbClr val="FF0000"/>
            </a:solidFill>
            <a:prstDash val="solid"/>
            <a:round/>
            <a:headEnd type="none" w="med" len="med"/>
            <a:tailEnd type="none" w="med" len="med"/>
          </a:ln>
          <a:effectLst/>
        </p:spPr>
        <p:txBody>
          <a:bodyPr rtlCol="0" anchor="ctr"/>
          <a:lstStyle/>
          <a:p>
            <a:pPr algn="ctr"/>
            <a:endParaRPr lang="en-US"/>
          </a:p>
        </p:txBody>
      </p:sp>
      <p:sp>
        <p:nvSpPr>
          <p:cNvPr id="81" name="Oval 80"/>
          <p:cNvSpPr/>
          <p:nvPr/>
        </p:nvSpPr>
        <p:spPr>
          <a:xfrm>
            <a:off x="4350189" y="4078587"/>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82" name="Oval 81"/>
          <p:cNvSpPr/>
          <p:nvPr/>
        </p:nvSpPr>
        <p:spPr>
          <a:xfrm>
            <a:off x="4882834" y="4900944"/>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83" name="Oval 82"/>
          <p:cNvSpPr/>
          <p:nvPr/>
        </p:nvSpPr>
        <p:spPr>
          <a:xfrm>
            <a:off x="4365277" y="5089559"/>
            <a:ext cx="126749" cy="126749"/>
          </a:xfrm>
          <a:prstGeom prst="ellipse">
            <a:avLst/>
          </a:pr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84" name="Oval 83"/>
          <p:cNvSpPr/>
          <p:nvPr/>
        </p:nvSpPr>
        <p:spPr>
          <a:xfrm>
            <a:off x="3865827" y="4789287"/>
            <a:ext cx="126749" cy="126749"/>
          </a:xfrm>
          <a:prstGeom prst="ellipse">
            <a:avLst/>
          </a:prstGeom>
          <a:solidFill>
            <a:schemeClr val="tx1"/>
          </a:solidFill>
          <a:ln w="38100">
            <a:solidFill>
              <a:schemeClr val="tx1"/>
            </a:solidFill>
          </a:ln>
        </p:spPr>
        <p:txBody>
          <a:bodyPr rtlCol="0" anchor="ctr">
            <a:noAutofit/>
          </a:bodyPr>
          <a:lstStyle/>
          <a:p>
            <a:pPr algn="ctr">
              <a:buNone/>
            </a:pPr>
            <a:endParaRPr lang="en-US" sz="2800" dirty="0" smtClean="0">
              <a:solidFill>
                <a:schemeClr val="tx1"/>
              </a:solidFill>
              <a:latin typeface="Arial" pitchFamily="34" charset="0"/>
              <a:cs typeface="Arial" pitchFamily="34" charset="0"/>
            </a:endParaRPr>
          </a:p>
        </p:txBody>
      </p:sp>
      <p:sp>
        <p:nvSpPr>
          <p:cNvPr id="85" name="Oval 84"/>
          <p:cNvSpPr/>
          <p:nvPr/>
        </p:nvSpPr>
        <p:spPr>
          <a:xfrm>
            <a:off x="3366378" y="5647857"/>
            <a:ext cx="126749" cy="126749"/>
          </a:xfrm>
          <a:prstGeom prst="ellipse">
            <a:avLst/>
          </a:prstGeom>
          <a:solidFill>
            <a:schemeClr val="tx1"/>
          </a:solidFill>
          <a:ln w="38100">
            <a:solidFill>
              <a:schemeClr val="tx1"/>
            </a:solidFill>
          </a:ln>
        </p:spPr>
        <p:txBody>
          <a:bodyPr rtlCol="0" anchor="ctr">
            <a:noAutofit/>
          </a:bodyPr>
          <a:lstStyle/>
          <a:p>
            <a:pPr algn="ctr">
              <a:buNone/>
            </a:pPr>
            <a:endParaRPr lang="en-US" sz="2800" dirty="0" smtClean="0">
              <a:solidFill>
                <a:schemeClr val="tx1"/>
              </a:solidFill>
              <a:latin typeface="Arial" pitchFamily="34" charset="0"/>
              <a:cs typeface="Arial" pitchFamily="34" charset="0"/>
            </a:endParaRPr>
          </a:p>
        </p:txBody>
      </p:sp>
      <p:sp>
        <p:nvSpPr>
          <p:cNvPr id="86" name="Oval 85"/>
          <p:cNvSpPr/>
          <p:nvPr/>
        </p:nvSpPr>
        <p:spPr>
          <a:xfrm>
            <a:off x="4342644" y="5709722"/>
            <a:ext cx="126749" cy="126749"/>
          </a:xfrm>
          <a:prstGeom prst="ellipse">
            <a:avLst/>
          </a:prstGeom>
          <a:solidFill>
            <a:schemeClr val="tx1"/>
          </a:solidFill>
          <a:ln w="38100">
            <a:solidFill>
              <a:schemeClr val="tx1"/>
            </a:solidFill>
          </a:ln>
        </p:spPr>
        <p:txBody>
          <a:bodyPr rtlCol="0" anchor="ctr">
            <a:noAutofit/>
          </a:bodyPr>
          <a:lstStyle/>
          <a:p>
            <a:pPr algn="ctr">
              <a:buNone/>
            </a:pPr>
            <a:endParaRPr lang="en-US" sz="2800" dirty="0" smtClean="0">
              <a:solidFill>
                <a:schemeClr val="tx1"/>
              </a:solidFill>
              <a:latin typeface="Arial" pitchFamily="34" charset="0"/>
              <a:cs typeface="Arial" pitchFamily="34" charset="0"/>
            </a:endParaRPr>
          </a:p>
        </p:txBody>
      </p:sp>
      <p:sp>
        <p:nvSpPr>
          <p:cNvPr id="87" name="Oval 86"/>
          <p:cNvSpPr/>
          <p:nvPr/>
        </p:nvSpPr>
        <p:spPr>
          <a:xfrm>
            <a:off x="5327963" y="5681052"/>
            <a:ext cx="126749" cy="126749"/>
          </a:xfrm>
          <a:prstGeom prst="ellipse">
            <a:avLst/>
          </a:prstGeom>
          <a:solidFill>
            <a:schemeClr val="tx1"/>
          </a:solidFill>
          <a:ln w="38100">
            <a:solidFill>
              <a:schemeClr val="tx1"/>
            </a:solidFill>
          </a:ln>
        </p:spPr>
        <p:txBody>
          <a:bodyPr rtlCol="0" anchor="ctr">
            <a:noAutofit/>
          </a:bodyPr>
          <a:lstStyle/>
          <a:p>
            <a:pPr algn="ctr">
              <a:buNone/>
            </a:pPr>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1717158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blinds(horizontal)">
                                      <p:cBhvr>
                                        <p:cTn id="7" dur="500"/>
                                        <p:tgtEl>
                                          <p:spTgt spid="78"/>
                                        </p:tgtEl>
                                      </p:cBhvr>
                                    </p:animEffect>
                                  </p:childTnLst>
                                </p:cTn>
                              </p:par>
                              <p:par>
                                <p:cTn id="8" presetID="3" presetClass="entr" presetSubtype="10" fill="hold"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blinds(horizontal)">
                                      <p:cBhvr>
                                        <p:cTn id="10" dur="500"/>
                                        <p:tgtEl>
                                          <p:spTgt spid="5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blinds(horizontal)">
                                      <p:cBhvr>
                                        <p:cTn id="13" dur="500"/>
                                        <p:tgtEl>
                                          <p:spTgt spid="8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blinds(horizontal)">
                                      <p:cBhvr>
                                        <p:cTn id="16" dur="500"/>
                                        <p:tgtEl>
                                          <p:spTgt spid="8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blinds(horizontal)">
                                      <p:cBhvr>
                                        <p:cTn id="19" dur="500"/>
                                        <p:tgtEl>
                                          <p:spTgt spid="8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blinds(horizontal)">
                                      <p:cBhvr>
                                        <p:cTn id="22" dur="500"/>
                                        <p:tgtEl>
                                          <p:spTgt spid="8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blinds(horizontal)">
                                      <p:cBhvr>
                                        <p:cTn id="25" dur="500"/>
                                        <p:tgtEl>
                                          <p:spTgt spid="8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blinds(horizontal)">
                                      <p:cBhvr>
                                        <p:cTn id="28" dur="500"/>
                                        <p:tgtEl>
                                          <p:spTgt spid="85"/>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blinds(horizontal)">
                                      <p:cBhvr>
                                        <p:cTn id="31" dur="500"/>
                                        <p:tgtEl>
                                          <p:spTgt spid="86"/>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blinds(horizontal)">
                                      <p:cBhvr>
                                        <p:cTn id="3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0" grpId="0" animBg="1"/>
      <p:bldP spid="81" grpId="0" animBg="1"/>
      <p:bldP spid="82" grpId="0" animBg="1"/>
      <p:bldP spid="83" grpId="0" animBg="1"/>
      <p:bldP spid="84" grpId="0" animBg="1"/>
      <p:bldP spid="85" grpId="0" animBg="1"/>
      <p:bldP spid="86" grpId="0" animBg="1"/>
      <p:bldP spid="8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2"/>
          <p:cNvGrpSpPr/>
          <p:nvPr/>
        </p:nvGrpSpPr>
        <p:grpSpPr>
          <a:xfrm>
            <a:off x="5064729" y="2457588"/>
            <a:ext cx="2589110" cy="2082083"/>
            <a:chOff x="5967772" y="3812612"/>
            <a:chExt cx="2589110" cy="2082083"/>
          </a:xfrm>
        </p:grpSpPr>
        <p:sp>
          <p:nvSpPr>
            <p:cNvPr id="119" name="AutoShape 13"/>
            <p:cNvSpPr>
              <a:spLocks noChangeArrowheads="1"/>
            </p:cNvSpPr>
            <p:nvPr/>
          </p:nvSpPr>
          <p:spPr bwMode="auto">
            <a:xfrm>
              <a:off x="6080432" y="3891321"/>
              <a:ext cx="2382819" cy="190479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a:p>
          </p:txBody>
        </p:sp>
        <p:cxnSp>
          <p:nvCxnSpPr>
            <p:cNvPr id="137" name="Straight Connector 136"/>
            <p:cNvCxnSpPr>
              <a:stCxn id="119" idx="0"/>
              <a:endCxn id="119" idx="3"/>
            </p:cNvCxnSpPr>
            <p:nvPr/>
          </p:nvCxnSpPr>
          <p:spPr bwMode="auto">
            <a:xfrm rot="16200000" flipH="1">
              <a:off x="6319444" y="4843718"/>
              <a:ext cx="1904795" cy="0"/>
            </a:xfrm>
            <a:prstGeom prst="line">
              <a:avLst/>
            </a:prstGeom>
            <a:noFill/>
            <a:ln w="57150" cap="flat" cmpd="sng" algn="ctr">
              <a:solidFill>
                <a:schemeClr val="tx1"/>
              </a:solidFill>
              <a:prstDash val="solid"/>
              <a:round/>
              <a:headEnd type="none" w="med" len="med"/>
              <a:tailEnd type="none" w="med" len="med"/>
            </a:ln>
            <a:effectLst/>
          </p:spPr>
        </p:cxnSp>
        <p:cxnSp>
          <p:nvCxnSpPr>
            <p:cNvPr id="138" name="Straight Connector 137"/>
            <p:cNvCxnSpPr>
              <a:stCxn id="119" idx="2"/>
              <a:endCxn id="119" idx="5"/>
            </p:cNvCxnSpPr>
            <p:nvPr/>
          </p:nvCxnSpPr>
          <p:spPr bwMode="auto">
            <a:xfrm rot="5400000" flipH="1" flipV="1">
              <a:off x="6497790" y="4426361"/>
              <a:ext cx="952397" cy="1787114"/>
            </a:xfrm>
            <a:prstGeom prst="line">
              <a:avLst/>
            </a:prstGeom>
            <a:noFill/>
            <a:ln w="57150" cap="flat" cmpd="sng" algn="ctr">
              <a:solidFill>
                <a:schemeClr val="tx1"/>
              </a:solidFill>
              <a:prstDash val="solid"/>
              <a:round/>
              <a:headEnd type="none" w="med" len="med"/>
              <a:tailEnd type="none" w="med" len="med"/>
            </a:ln>
            <a:effectLst/>
          </p:spPr>
        </p:cxnSp>
        <p:cxnSp>
          <p:nvCxnSpPr>
            <p:cNvPr id="139" name="Straight Connector 138"/>
            <p:cNvCxnSpPr>
              <a:stCxn id="119" idx="4"/>
              <a:endCxn id="119" idx="1"/>
            </p:cNvCxnSpPr>
            <p:nvPr/>
          </p:nvCxnSpPr>
          <p:spPr bwMode="auto">
            <a:xfrm rot="5400000" flipH="1">
              <a:off x="7093495" y="4426361"/>
              <a:ext cx="952397" cy="1787114"/>
            </a:xfrm>
            <a:prstGeom prst="line">
              <a:avLst/>
            </a:prstGeom>
            <a:noFill/>
            <a:ln w="57150" cap="flat" cmpd="sng" algn="ctr">
              <a:solidFill>
                <a:schemeClr val="tx1"/>
              </a:solidFill>
              <a:prstDash val="solid"/>
              <a:round/>
              <a:headEnd type="none" w="med" len="med"/>
              <a:tailEnd type="none" w="med" len="med"/>
            </a:ln>
            <a:effectLst/>
          </p:spPr>
        </p:cxnSp>
        <p:sp>
          <p:nvSpPr>
            <p:cNvPr id="140" name="Oval 15"/>
            <p:cNvSpPr>
              <a:spLocks noChangeArrowheads="1"/>
            </p:cNvSpPr>
            <p:nvPr/>
          </p:nvSpPr>
          <p:spPr bwMode="auto">
            <a:xfrm>
              <a:off x="7167306" y="3812612"/>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1" name="Oval 15"/>
            <p:cNvSpPr>
              <a:spLocks noChangeArrowheads="1"/>
            </p:cNvSpPr>
            <p:nvPr/>
          </p:nvSpPr>
          <p:spPr bwMode="auto">
            <a:xfrm>
              <a:off x="8352094" y="5720070"/>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2" name="Oval 15"/>
            <p:cNvSpPr>
              <a:spLocks noChangeArrowheads="1"/>
            </p:cNvSpPr>
            <p:nvPr/>
          </p:nvSpPr>
          <p:spPr bwMode="auto">
            <a:xfrm>
              <a:off x="5967772" y="568074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3" name="Oval 15"/>
            <p:cNvSpPr>
              <a:spLocks noChangeArrowheads="1"/>
            </p:cNvSpPr>
            <p:nvPr/>
          </p:nvSpPr>
          <p:spPr bwMode="auto">
            <a:xfrm>
              <a:off x="7167308" y="5685657"/>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4" name="Oval 15"/>
            <p:cNvSpPr>
              <a:spLocks noChangeArrowheads="1"/>
            </p:cNvSpPr>
            <p:nvPr/>
          </p:nvSpPr>
          <p:spPr bwMode="auto">
            <a:xfrm>
              <a:off x="7172224" y="5056392"/>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5" name="Oval 15"/>
            <p:cNvSpPr>
              <a:spLocks noChangeArrowheads="1"/>
            </p:cNvSpPr>
            <p:nvPr/>
          </p:nvSpPr>
          <p:spPr bwMode="auto">
            <a:xfrm>
              <a:off x="7752327" y="4751592"/>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46" name="Oval 15"/>
            <p:cNvSpPr>
              <a:spLocks noChangeArrowheads="1"/>
            </p:cNvSpPr>
            <p:nvPr/>
          </p:nvSpPr>
          <p:spPr bwMode="auto">
            <a:xfrm>
              <a:off x="6562624" y="4756508"/>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grpSp>
      <p:sp>
        <p:nvSpPr>
          <p:cNvPr id="1339400" name="Rectangle 8"/>
          <p:cNvSpPr>
            <a:spLocks noGrp="1" noChangeArrowheads="1"/>
          </p:cNvSpPr>
          <p:nvPr>
            <p:ph type="title"/>
          </p:nvPr>
        </p:nvSpPr>
        <p:spPr/>
        <p:txBody>
          <a:bodyPr/>
          <a:lstStyle/>
          <a:p>
            <a:r>
              <a:rPr lang="en-US" sz="4000" dirty="0" smtClean="0"/>
              <a:t>Iterated Barycentric Agreement</a:t>
            </a:r>
            <a:endParaRPr lang="en-US" sz="4000" dirty="0"/>
          </a:p>
        </p:txBody>
      </p:sp>
      <p:sp>
        <p:nvSpPr>
          <p:cNvPr id="1339401" name="Oval 9"/>
          <p:cNvSpPr>
            <a:spLocks noChangeArrowheads="1"/>
          </p:cNvSpPr>
          <p:nvPr/>
        </p:nvSpPr>
        <p:spPr bwMode="auto">
          <a:xfrm>
            <a:off x="4810125" y="6858000"/>
            <a:ext cx="42863" cy="87313"/>
          </a:xfrm>
          <a:prstGeom prst="ellipse">
            <a:avLst/>
          </a:prstGeom>
          <a:solidFill>
            <a:schemeClr val="bg1"/>
          </a:solidFill>
          <a:ln w="3175">
            <a:solidFill>
              <a:schemeClr val="tx1"/>
            </a:solidFill>
            <a:round/>
            <a:headEnd/>
            <a:tailEnd/>
          </a:ln>
          <a:effectLst/>
        </p:spPr>
        <p:txBody>
          <a:bodyPr wrap="none" anchor="ctr"/>
          <a:lstStyle/>
          <a:p>
            <a:endParaRPr lang="en-US"/>
          </a:p>
        </p:txBody>
      </p:sp>
      <p:sp>
        <p:nvSpPr>
          <p:cNvPr id="1339402" name="Oval 10"/>
          <p:cNvSpPr>
            <a:spLocks noChangeArrowheads="1"/>
          </p:cNvSpPr>
          <p:nvPr/>
        </p:nvSpPr>
        <p:spPr bwMode="auto">
          <a:xfrm>
            <a:off x="3740150" y="6889750"/>
            <a:ext cx="42863" cy="87313"/>
          </a:xfrm>
          <a:prstGeom prst="ellipse">
            <a:avLst/>
          </a:prstGeom>
          <a:solidFill>
            <a:schemeClr val="bg1"/>
          </a:solidFill>
          <a:ln w="3175">
            <a:solidFill>
              <a:schemeClr val="tx1"/>
            </a:solidFill>
            <a:round/>
            <a:headEnd/>
            <a:tailEnd/>
          </a:ln>
          <a:effectLst/>
        </p:spPr>
        <p:txBody>
          <a:bodyPr wrap="none" anchor="ctr"/>
          <a:lstStyle/>
          <a:p>
            <a:endParaRPr lang="en-US"/>
          </a:p>
        </p:txBody>
      </p:sp>
      <p:sp>
        <p:nvSpPr>
          <p:cNvPr id="1339403" name="Oval 11"/>
          <p:cNvSpPr>
            <a:spLocks noChangeArrowheads="1"/>
          </p:cNvSpPr>
          <p:nvPr/>
        </p:nvSpPr>
        <p:spPr bwMode="auto">
          <a:xfrm>
            <a:off x="2339975" y="6889750"/>
            <a:ext cx="42863" cy="87313"/>
          </a:xfrm>
          <a:prstGeom prst="ellipse">
            <a:avLst/>
          </a:prstGeom>
          <a:solidFill>
            <a:schemeClr val="bg1"/>
          </a:solidFill>
          <a:ln w="3175">
            <a:solidFill>
              <a:schemeClr val="tx1"/>
            </a:solidFill>
            <a:round/>
            <a:headEnd/>
            <a:tailEnd/>
          </a:ln>
          <a:effectLst/>
        </p:spPr>
        <p:txBody>
          <a:bodyPr wrap="none" anchor="ctr"/>
          <a:lstStyle/>
          <a:p>
            <a:endParaRPr lang="en-US"/>
          </a:p>
        </p:txBody>
      </p:sp>
      <p:sp>
        <p:nvSpPr>
          <p:cNvPr id="1339405" name="AutoShape 13"/>
          <p:cNvSpPr>
            <a:spLocks noChangeArrowheads="1"/>
          </p:cNvSpPr>
          <p:nvPr/>
        </p:nvSpPr>
        <p:spPr bwMode="auto">
          <a:xfrm>
            <a:off x="1539404" y="2536297"/>
            <a:ext cx="2382819" cy="190479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a:p>
        </p:txBody>
      </p:sp>
      <p:sp>
        <p:nvSpPr>
          <p:cNvPr id="1339407" name="Oval 15"/>
          <p:cNvSpPr>
            <a:spLocks noChangeArrowheads="1"/>
          </p:cNvSpPr>
          <p:nvPr/>
        </p:nvSpPr>
        <p:spPr bwMode="auto">
          <a:xfrm>
            <a:off x="2626278" y="2457588"/>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34" name="Oval 15"/>
          <p:cNvSpPr>
            <a:spLocks noChangeArrowheads="1"/>
          </p:cNvSpPr>
          <p:nvPr/>
        </p:nvSpPr>
        <p:spPr bwMode="auto">
          <a:xfrm>
            <a:off x="3811066" y="4365046"/>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35" name="Oval 15"/>
          <p:cNvSpPr>
            <a:spLocks noChangeArrowheads="1"/>
          </p:cNvSpPr>
          <p:nvPr/>
        </p:nvSpPr>
        <p:spPr bwMode="auto">
          <a:xfrm>
            <a:off x="1426744" y="4325717"/>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grpSp>
        <p:nvGrpSpPr>
          <p:cNvPr id="3" name="Group 50"/>
          <p:cNvGrpSpPr>
            <a:grpSpLocks/>
          </p:cNvGrpSpPr>
          <p:nvPr/>
        </p:nvGrpSpPr>
        <p:grpSpPr bwMode="auto">
          <a:xfrm>
            <a:off x="2198985" y="2004069"/>
            <a:ext cx="569452" cy="509510"/>
            <a:chOff x="3168" y="1824"/>
            <a:chExt cx="912" cy="816"/>
          </a:xfrm>
        </p:grpSpPr>
        <p:sp>
          <p:nvSpPr>
            <p:cNvPr id="57"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58"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59"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0"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61"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62"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63"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64"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65"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4" name="Group 60"/>
          <p:cNvGrpSpPr>
            <a:grpSpLocks/>
          </p:cNvGrpSpPr>
          <p:nvPr/>
        </p:nvGrpSpPr>
        <p:grpSpPr bwMode="auto">
          <a:xfrm flipH="1">
            <a:off x="3852420" y="4484262"/>
            <a:ext cx="569452" cy="509510"/>
            <a:chOff x="3168" y="1824"/>
            <a:chExt cx="912" cy="816"/>
          </a:xfrm>
        </p:grpSpPr>
        <p:sp>
          <p:nvSpPr>
            <p:cNvPr id="67"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8"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9"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70"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71"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72"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73"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74"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75"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81" name="Right Arrow 80"/>
          <p:cNvSpPr/>
          <p:nvPr/>
        </p:nvSpPr>
        <p:spPr>
          <a:xfrm>
            <a:off x="3954042" y="3551411"/>
            <a:ext cx="1224116" cy="324464"/>
          </a:xfrm>
          <a:prstGeom prst="rightArrow">
            <a:avLst/>
          </a:prstGeom>
          <a:ln w="38100">
            <a:solidFill>
              <a:schemeClr val="tx1"/>
            </a:solidFill>
          </a:ln>
        </p:spPr>
        <p:txBody>
          <a:bodyPr rtlCol="0" anchor="ctr">
            <a:spAutoFit/>
          </a:bodyPr>
          <a:lstStyle/>
          <a:p>
            <a:pPr algn="ctr">
              <a:buNone/>
            </a:pPr>
            <a:endParaRPr lang="en-US" sz="2800" dirty="0" smtClean="0">
              <a:latin typeface="Arial" pitchFamily="34" charset="0"/>
              <a:cs typeface="Arial" pitchFamily="34" charset="0"/>
            </a:endParaRPr>
          </a:p>
        </p:txBody>
      </p:sp>
      <p:grpSp>
        <p:nvGrpSpPr>
          <p:cNvPr id="5" name="Group 50"/>
          <p:cNvGrpSpPr>
            <a:grpSpLocks/>
          </p:cNvGrpSpPr>
          <p:nvPr/>
        </p:nvGrpSpPr>
        <p:grpSpPr bwMode="auto">
          <a:xfrm>
            <a:off x="1078497" y="4431956"/>
            <a:ext cx="569452" cy="509510"/>
            <a:chOff x="3168" y="1824"/>
            <a:chExt cx="912" cy="816"/>
          </a:xfrm>
        </p:grpSpPr>
        <p:sp>
          <p:nvSpPr>
            <p:cNvPr id="85"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6"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7"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8"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a:p>
          </p:txBody>
        </p:sp>
        <p:sp>
          <p:nvSpPr>
            <p:cNvPr id="89"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a:p>
          </p:txBody>
        </p:sp>
        <p:sp>
          <p:nvSpPr>
            <p:cNvPr id="90"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a:p>
          </p:txBody>
        </p:sp>
        <p:sp>
          <p:nvSpPr>
            <p:cNvPr id="91"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92"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93"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6" name="Group 60"/>
          <p:cNvGrpSpPr>
            <a:grpSpLocks/>
          </p:cNvGrpSpPr>
          <p:nvPr/>
        </p:nvGrpSpPr>
        <p:grpSpPr bwMode="auto">
          <a:xfrm flipH="1">
            <a:off x="7085042" y="3119479"/>
            <a:ext cx="569452" cy="509510"/>
            <a:chOff x="3168" y="1824"/>
            <a:chExt cx="912" cy="816"/>
          </a:xfrm>
        </p:grpSpPr>
        <p:sp>
          <p:nvSpPr>
            <p:cNvPr id="120"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1"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2"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23"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124"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125"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126"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27"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28"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8" name="Group 50"/>
          <p:cNvGrpSpPr>
            <a:grpSpLocks/>
          </p:cNvGrpSpPr>
          <p:nvPr/>
        </p:nvGrpSpPr>
        <p:grpSpPr bwMode="auto">
          <a:xfrm>
            <a:off x="6656454" y="2643020"/>
            <a:ext cx="569452" cy="509510"/>
            <a:chOff x="3168" y="1824"/>
            <a:chExt cx="912" cy="816"/>
          </a:xfrm>
        </p:grpSpPr>
        <p:sp>
          <p:nvSpPr>
            <p:cNvPr id="110"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1"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2"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13"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14"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15"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16"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7"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8"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cxnSp>
        <p:nvCxnSpPr>
          <p:cNvPr id="95" name="Straight Connector 94"/>
          <p:cNvCxnSpPr>
            <a:stCxn id="140" idx="4"/>
          </p:cNvCxnSpPr>
          <p:nvPr/>
        </p:nvCxnSpPr>
        <p:spPr bwMode="auto">
          <a:xfrm rot="16200000" flipH="1">
            <a:off x="6034676" y="2964193"/>
            <a:ext cx="992795" cy="328833"/>
          </a:xfrm>
          <a:prstGeom prst="line">
            <a:avLst/>
          </a:prstGeom>
          <a:noFill/>
          <a:ln w="38100" cap="flat" cmpd="sng" algn="ctr">
            <a:solidFill>
              <a:schemeClr val="tx1"/>
            </a:solidFill>
            <a:prstDash val="solid"/>
            <a:round/>
            <a:headEnd type="none" w="med" len="med"/>
            <a:tailEnd type="none" w="med" len="med"/>
          </a:ln>
          <a:effectLst/>
        </p:spPr>
      </p:cxnSp>
      <p:cxnSp>
        <p:nvCxnSpPr>
          <p:cNvPr id="97" name="Straight Connector 96"/>
          <p:cNvCxnSpPr>
            <a:stCxn id="144" idx="7"/>
          </p:cNvCxnSpPr>
          <p:nvPr/>
        </p:nvCxnSpPr>
        <p:spPr bwMode="auto">
          <a:xfrm rot="5400000" flipH="1" flipV="1">
            <a:off x="6265272" y="3278613"/>
            <a:ext cx="627034" cy="269622"/>
          </a:xfrm>
          <a:prstGeom prst="line">
            <a:avLst/>
          </a:prstGeom>
          <a:noFill/>
          <a:ln w="38100" cap="flat" cmpd="sng" algn="ctr">
            <a:solidFill>
              <a:schemeClr val="tx1"/>
            </a:solidFill>
            <a:prstDash val="solid"/>
            <a:round/>
            <a:headEnd type="none" w="med" len="med"/>
            <a:tailEnd type="none" w="med" len="med"/>
          </a:ln>
          <a:effectLst/>
        </p:spPr>
      </p:cxnSp>
      <p:cxnSp>
        <p:nvCxnSpPr>
          <p:cNvPr id="109" name="Straight Connector 108"/>
          <p:cNvCxnSpPr>
            <a:stCxn id="145" idx="2"/>
          </p:cNvCxnSpPr>
          <p:nvPr/>
        </p:nvCxnSpPr>
        <p:spPr bwMode="auto">
          <a:xfrm rot="10800000">
            <a:off x="6333352" y="3226655"/>
            <a:ext cx="515932" cy="257226"/>
          </a:xfrm>
          <a:prstGeom prst="line">
            <a:avLst/>
          </a:prstGeom>
          <a:noFill/>
          <a:ln w="38100" cap="flat" cmpd="sng" algn="ctr">
            <a:solidFill>
              <a:schemeClr val="tx1"/>
            </a:solidFill>
            <a:prstDash val="solid"/>
            <a:round/>
            <a:headEnd type="none" w="med" len="med"/>
            <a:tailEnd type="none" w="med" len="med"/>
          </a:ln>
          <a:effectLst/>
        </p:spPr>
      </p:cxnSp>
      <p:sp>
        <p:nvSpPr>
          <p:cNvPr id="130" name="Freeform 129"/>
          <p:cNvSpPr/>
          <p:nvPr/>
        </p:nvSpPr>
        <p:spPr>
          <a:xfrm>
            <a:off x="6577795" y="3090854"/>
            <a:ext cx="398353" cy="416459"/>
          </a:xfrm>
          <a:custGeom>
            <a:avLst/>
            <a:gdLst>
              <a:gd name="connsiteX0" fmla="*/ 0 w 398353"/>
              <a:gd name="connsiteY0" fmla="*/ 253497 h 416459"/>
              <a:gd name="connsiteX1" fmla="*/ 117695 w 398353"/>
              <a:gd name="connsiteY1" fmla="*/ 0 h 416459"/>
              <a:gd name="connsiteX2" fmla="*/ 398353 w 398353"/>
              <a:gd name="connsiteY2" fmla="*/ 416459 h 416459"/>
              <a:gd name="connsiteX3" fmla="*/ 0 w 398353"/>
              <a:gd name="connsiteY3" fmla="*/ 253497 h 416459"/>
            </a:gdLst>
            <a:ahLst/>
            <a:cxnLst>
              <a:cxn ang="0">
                <a:pos x="connsiteX0" y="connsiteY0"/>
              </a:cxn>
              <a:cxn ang="0">
                <a:pos x="connsiteX1" y="connsiteY1"/>
              </a:cxn>
              <a:cxn ang="0">
                <a:pos x="connsiteX2" y="connsiteY2"/>
              </a:cxn>
              <a:cxn ang="0">
                <a:pos x="connsiteX3" y="connsiteY3"/>
              </a:cxn>
            </a:cxnLst>
            <a:rect l="l" t="t" r="r" b="b"/>
            <a:pathLst>
              <a:path w="398353" h="416459">
                <a:moveTo>
                  <a:pt x="0" y="253497"/>
                </a:moveTo>
                <a:lnTo>
                  <a:pt x="117695" y="0"/>
                </a:lnTo>
                <a:lnTo>
                  <a:pt x="398353" y="416459"/>
                </a:lnTo>
                <a:lnTo>
                  <a:pt x="0" y="253497"/>
                </a:lnTo>
                <a:close/>
              </a:path>
            </a:pathLst>
          </a:cu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grpSp>
        <p:nvGrpSpPr>
          <p:cNvPr id="7" name="Group 50"/>
          <p:cNvGrpSpPr>
            <a:grpSpLocks/>
          </p:cNvGrpSpPr>
          <p:nvPr/>
        </p:nvGrpSpPr>
        <p:grpSpPr bwMode="auto">
          <a:xfrm>
            <a:off x="6133931" y="3236558"/>
            <a:ext cx="569452" cy="509510"/>
            <a:chOff x="3168" y="1824"/>
            <a:chExt cx="912" cy="816"/>
          </a:xfrm>
        </p:grpSpPr>
        <p:sp>
          <p:nvSpPr>
            <p:cNvPr id="100"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1"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2"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3"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a:p>
          </p:txBody>
        </p:sp>
        <p:sp>
          <p:nvSpPr>
            <p:cNvPr id="104"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a:p>
          </p:txBody>
        </p:sp>
        <p:sp>
          <p:nvSpPr>
            <p:cNvPr id="105"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a:p>
          </p:txBody>
        </p:sp>
        <p:sp>
          <p:nvSpPr>
            <p:cNvPr id="106"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7"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8"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cxnSp>
        <p:nvCxnSpPr>
          <p:cNvPr id="96" name="Straight Connector 95"/>
          <p:cNvCxnSpPr/>
          <p:nvPr/>
        </p:nvCxnSpPr>
        <p:spPr bwMode="auto">
          <a:xfrm rot="5400000" flipH="1" flipV="1">
            <a:off x="5826358" y="3978093"/>
            <a:ext cx="525101" cy="398352"/>
          </a:xfrm>
          <a:prstGeom prst="line">
            <a:avLst/>
          </a:prstGeom>
          <a:noFill/>
          <a:ln w="28575" cap="flat" cmpd="sng" algn="ctr">
            <a:solidFill>
              <a:schemeClr val="tx1"/>
            </a:solidFill>
            <a:prstDash val="solid"/>
            <a:round/>
            <a:headEnd type="none" w="med" len="med"/>
            <a:tailEnd type="none" w="med" len="med"/>
          </a:ln>
          <a:effectLst/>
        </p:spPr>
      </p:cxnSp>
      <p:cxnSp>
        <p:nvCxnSpPr>
          <p:cNvPr id="98" name="Straight Connector 97"/>
          <p:cNvCxnSpPr>
            <a:stCxn id="143" idx="1"/>
          </p:cNvCxnSpPr>
          <p:nvPr/>
        </p:nvCxnSpPr>
        <p:spPr bwMode="auto">
          <a:xfrm rot="16200000" flipV="1">
            <a:off x="5975368" y="4037318"/>
            <a:ext cx="278524" cy="359252"/>
          </a:xfrm>
          <a:prstGeom prst="line">
            <a:avLst/>
          </a:prstGeom>
          <a:noFill/>
          <a:ln w="28575" cap="flat" cmpd="sng" algn="ctr">
            <a:solidFill>
              <a:schemeClr val="tx1"/>
            </a:solidFill>
            <a:prstDash val="solid"/>
            <a:round/>
            <a:headEnd type="none" w="med" len="med"/>
            <a:tailEnd type="none" w="med" len="med"/>
          </a:ln>
          <a:effectLst/>
        </p:spPr>
      </p:cxnSp>
      <p:cxnSp>
        <p:nvCxnSpPr>
          <p:cNvPr id="133" name="Straight Connector 132"/>
          <p:cNvCxnSpPr/>
          <p:nvPr/>
        </p:nvCxnSpPr>
        <p:spPr bwMode="auto">
          <a:xfrm rot="10800000" flipV="1">
            <a:off x="5292206" y="4159162"/>
            <a:ext cx="1004933" cy="244444"/>
          </a:xfrm>
          <a:prstGeom prst="line">
            <a:avLst/>
          </a:prstGeom>
          <a:noFill/>
          <a:ln w="28575" cap="flat" cmpd="sng" algn="ctr">
            <a:solidFill>
              <a:schemeClr val="tx1"/>
            </a:solidFill>
            <a:prstDash val="solid"/>
            <a:round/>
            <a:headEnd type="none" w="med" len="med"/>
            <a:tailEnd type="none" w="med" len="med"/>
          </a:ln>
          <a:effectLst/>
        </p:spPr>
      </p:cxnSp>
      <p:cxnSp>
        <p:nvCxnSpPr>
          <p:cNvPr id="136" name="Straight Connector 135"/>
          <p:cNvCxnSpPr>
            <a:endCxn id="141" idx="2"/>
          </p:cNvCxnSpPr>
          <p:nvPr/>
        </p:nvCxnSpPr>
        <p:spPr bwMode="auto">
          <a:xfrm>
            <a:off x="6360512" y="4177269"/>
            <a:ext cx="1088539" cy="275090"/>
          </a:xfrm>
          <a:prstGeom prst="line">
            <a:avLst/>
          </a:prstGeom>
          <a:noFill/>
          <a:ln w="28575" cap="flat" cmpd="sng" algn="ctr">
            <a:solidFill>
              <a:schemeClr val="tx1"/>
            </a:solidFill>
            <a:prstDash val="solid"/>
            <a:round/>
            <a:headEnd type="none" w="med" len="med"/>
            <a:tailEnd type="none" w="med" len="med"/>
          </a:ln>
          <a:effectLst/>
        </p:spPr>
      </p:cxnSp>
      <p:cxnSp>
        <p:nvCxnSpPr>
          <p:cNvPr id="149" name="Straight Connector 148"/>
          <p:cNvCxnSpPr>
            <a:endCxn id="141" idx="5"/>
          </p:cNvCxnSpPr>
          <p:nvPr/>
        </p:nvCxnSpPr>
        <p:spPr bwMode="auto">
          <a:xfrm>
            <a:off x="6713597" y="3625008"/>
            <a:ext cx="910251" cy="889090"/>
          </a:xfrm>
          <a:prstGeom prst="line">
            <a:avLst/>
          </a:prstGeom>
          <a:noFill/>
          <a:ln w="28575" cap="flat" cmpd="sng" algn="ctr">
            <a:solidFill>
              <a:schemeClr val="tx1"/>
            </a:solidFill>
            <a:prstDash val="solid"/>
            <a:round/>
            <a:headEnd type="none" w="med" len="med"/>
            <a:tailEnd type="none" w="med" len="med"/>
          </a:ln>
          <a:effectLst/>
        </p:spPr>
      </p:cxnSp>
      <p:cxnSp>
        <p:nvCxnSpPr>
          <p:cNvPr id="152" name="Straight Connector 151"/>
          <p:cNvCxnSpPr>
            <a:endCxn id="144" idx="0"/>
          </p:cNvCxnSpPr>
          <p:nvPr/>
        </p:nvCxnSpPr>
        <p:spPr bwMode="auto">
          <a:xfrm rot="16200000" flipH="1">
            <a:off x="5934038" y="3263830"/>
            <a:ext cx="547141" cy="327934"/>
          </a:xfrm>
          <a:prstGeom prst="line">
            <a:avLst/>
          </a:prstGeom>
          <a:noFill/>
          <a:ln w="28575" cap="flat" cmpd="sng" algn="ctr">
            <a:solidFill>
              <a:schemeClr val="tx1"/>
            </a:solidFill>
            <a:prstDash val="solid"/>
            <a:round/>
            <a:headEnd type="none" w="med" len="med"/>
            <a:tailEnd type="none" w="med" len="med"/>
          </a:ln>
          <a:effectLst/>
        </p:spPr>
      </p:cxnSp>
      <p:cxnSp>
        <p:nvCxnSpPr>
          <p:cNvPr id="155" name="Straight Connector 154"/>
          <p:cNvCxnSpPr/>
          <p:nvPr/>
        </p:nvCxnSpPr>
        <p:spPr bwMode="auto">
          <a:xfrm rot="10800000" flipV="1">
            <a:off x="5301261" y="3697438"/>
            <a:ext cx="697112" cy="660902"/>
          </a:xfrm>
          <a:prstGeom prst="line">
            <a:avLst/>
          </a:prstGeom>
          <a:noFill/>
          <a:ln w="28575" cap="flat" cmpd="sng" algn="ctr">
            <a:solidFill>
              <a:schemeClr val="tx1"/>
            </a:solidFill>
            <a:prstDash val="solid"/>
            <a:round/>
            <a:headEnd type="none" w="med" len="med"/>
            <a:tailEnd type="none" w="med" len="med"/>
          </a:ln>
          <a:effectLst/>
        </p:spPr>
      </p:cxnSp>
      <p:cxnSp>
        <p:nvCxnSpPr>
          <p:cNvPr id="158" name="Straight Connector 157"/>
          <p:cNvCxnSpPr>
            <a:stCxn id="146" idx="5"/>
          </p:cNvCxnSpPr>
          <p:nvPr/>
        </p:nvCxnSpPr>
        <p:spPr bwMode="auto">
          <a:xfrm rot="16200000" flipH="1">
            <a:off x="5616589" y="3768324"/>
            <a:ext cx="509038" cy="73461"/>
          </a:xfrm>
          <a:prstGeom prst="line">
            <a:avLst/>
          </a:prstGeom>
          <a:noFill/>
          <a:ln w="28575" cap="flat" cmpd="sng" algn="ctr">
            <a:solidFill>
              <a:schemeClr val="tx1"/>
            </a:solidFill>
            <a:prstDash val="solid"/>
            <a:round/>
            <a:headEnd type="none" w="med" len="med"/>
            <a:tailEnd type="none" w="med" len="med"/>
          </a:ln>
          <a:effectLst/>
        </p:spPr>
      </p:cxnSp>
      <p:cxnSp>
        <p:nvCxnSpPr>
          <p:cNvPr id="161" name="Straight Connector 160"/>
          <p:cNvCxnSpPr>
            <a:endCxn id="144" idx="3"/>
          </p:cNvCxnSpPr>
          <p:nvPr/>
        </p:nvCxnSpPr>
        <p:spPr bwMode="auto">
          <a:xfrm flipV="1">
            <a:off x="5527596" y="3850420"/>
            <a:ext cx="771576" cy="37141"/>
          </a:xfrm>
          <a:prstGeom prst="line">
            <a:avLst/>
          </a:prstGeom>
          <a:noFill/>
          <a:ln w="28575" cap="flat" cmpd="sng" algn="ctr">
            <a:solidFill>
              <a:schemeClr val="tx1"/>
            </a:solidFill>
            <a:prstDash val="solid"/>
            <a:round/>
            <a:headEnd type="none" w="med" len="med"/>
            <a:tailEnd type="none" w="med" len="med"/>
          </a:ln>
          <a:effectLst/>
        </p:spPr>
      </p:cxnSp>
      <p:cxnSp>
        <p:nvCxnSpPr>
          <p:cNvPr id="164" name="Straight Connector 163"/>
          <p:cNvCxnSpPr>
            <a:endCxn id="140" idx="4"/>
          </p:cNvCxnSpPr>
          <p:nvPr/>
        </p:nvCxnSpPr>
        <p:spPr bwMode="auto">
          <a:xfrm rot="5400000" flipH="1" flipV="1">
            <a:off x="5695173" y="2962577"/>
            <a:ext cx="1001848" cy="341120"/>
          </a:xfrm>
          <a:prstGeom prst="line">
            <a:avLst/>
          </a:prstGeom>
          <a:noFill/>
          <a:ln w="28575" cap="flat" cmpd="sng" algn="ctr">
            <a:solidFill>
              <a:schemeClr val="tx1"/>
            </a:solidFill>
            <a:prstDash val="solid"/>
            <a:round/>
            <a:headEnd type="none" w="med" len="med"/>
            <a:tailEnd type="none" w="med" len="med"/>
          </a:ln>
          <a:effectLst/>
        </p:spPr>
      </p:cxnSp>
      <p:cxnSp>
        <p:nvCxnSpPr>
          <p:cNvPr id="167" name="Straight Connector 166"/>
          <p:cNvCxnSpPr>
            <a:endCxn id="146" idx="7"/>
          </p:cNvCxnSpPr>
          <p:nvPr/>
        </p:nvCxnSpPr>
        <p:spPr bwMode="auto">
          <a:xfrm rot="10800000" flipV="1">
            <a:off x="5834378" y="3199497"/>
            <a:ext cx="489920" cy="227559"/>
          </a:xfrm>
          <a:prstGeom prst="line">
            <a:avLst/>
          </a:prstGeom>
          <a:noFill/>
          <a:ln w="28575" cap="flat" cmpd="sng" algn="ctr">
            <a:solidFill>
              <a:schemeClr val="tx1"/>
            </a:solidFill>
            <a:prstDash val="solid"/>
            <a:round/>
            <a:headEnd type="none" w="med" len="med"/>
            <a:tailEnd type="none" w="med" len="med"/>
          </a:ln>
          <a:effectLst/>
        </p:spPr>
      </p:cxnSp>
      <p:cxnSp>
        <p:nvCxnSpPr>
          <p:cNvPr id="170" name="Straight Connector 169"/>
          <p:cNvCxnSpPr/>
          <p:nvPr/>
        </p:nvCxnSpPr>
        <p:spPr bwMode="auto">
          <a:xfrm rot="5400000">
            <a:off x="6662296" y="3629535"/>
            <a:ext cx="345538" cy="261042"/>
          </a:xfrm>
          <a:prstGeom prst="line">
            <a:avLst/>
          </a:prstGeom>
          <a:noFill/>
          <a:ln w="28575" cap="flat" cmpd="sng" algn="ctr">
            <a:solidFill>
              <a:schemeClr val="tx1"/>
            </a:solidFill>
            <a:prstDash val="solid"/>
            <a:round/>
            <a:headEnd type="none" w="med" len="med"/>
            <a:tailEnd type="none" w="med" len="med"/>
          </a:ln>
          <a:effectLst/>
        </p:spPr>
      </p:cxnSp>
      <p:cxnSp>
        <p:nvCxnSpPr>
          <p:cNvPr id="172" name="Straight Connector 171"/>
          <p:cNvCxnSpPr/>
          <p:nvPr/>
        </p:nvCxnSpPr>
        <p:spPr bwMode="auto">
          <a:xfrm rot="5400000">
            <a:off x="6432940" y="4005253"/>
            <a:ext cx="371192" cy="280658"/>
          </a:xfrm>
          <a:prstGeom prst="line">
            <a:avLst/>
          </a:prstGeom>
          <a:noFill/>
          <a:ln w="28575" cap="flat" cmpd="sng" algn="ctr">
            <a:solidFill>
              <a:schemeClr val="tx1"/>
            </a:solidFill>
            <a:prstDash val="solid"/>
            <a:round/>
            <a:headEnd type="none" w="med" len="med"/>
            <a:tailEnd type="none" w="med" len="med"/>
          </a:ln>
          <a:effectLst/>
        </p:spPr>
      </p:cxnSp>
      <p:cxnSp>
        <p:nvCxnSpPr>
          <p:cNvPr id="175" name="Straight Connector 174"/>
          <p:cNvCxnSpPr/>
          <p:nvPr/>
        </p:nvCxnSpPr>
        <p:spPr bwMode="auto">
          <a:xfrm rot="16200000" flipH="1">
            <a:off x="6288085" y="4059573"/>
            <a:ext cx="552265" cy="244446"/>
          </a:xfrm>
          <a:prstGeom prst="line">
            <a:avLst/>
          </a:prstGeom>
          <a:noFill/>
          <a:ln w="28575" cap="flat" cmpd="sng" algn="ctr">
            <a:solidFill>
              <a:schemeClr val="tx1"/>
            </a:solidFill>
            <a:prstDash val="solid"/>
            <a:round/>
            <a:headEnd type="none" w="med" len="med"/>
            <a:tailEnd type="none" w="med" len="med"/>
          </a:ln>
          <a:effectLst/>
        </p:spPr>
      </p:cxnSp>
      <p:sp>
        <p:nvSpPr>
          <p:cNvPr id="9" name="TextBox 8"/>
          <p:cNvSpPr txBox="1"/>
          <p:nvPr/>
        </p:nvSpPr>
        <p:spPr>
          <a:xfrm>
            <a:off x="1730059" y="4686330"/>
            <a:ext cx="2056974" cy="830997"/>
          </a:xfrm>
          <a:prstGeom prst="rect">
            <a:avLst/>
          </a:prstGeom>
          <a:noFill/>
        </p:spPr>
        <p:txBody>
          <a:bodyPr wrap="none" rtlCol="0">
            <a:spAutoFit/>
          </a:bodyPr>
          <a:lstStyle/>
          <a:p>
            <a:r>
              <a:rPr lang="en-US" sz="4800" dirty="0" err="1" smtClean="0">
                <a:solidFill>
                  <a:schemeClr val="tx1"/>
                </a:solidFill>
                <a:latin typeface="Arial"/>
                <a:cs typeface="Arial" pitchFamily="34" charset="0"/>
              </a:rPr>
              <a:t>skel</a:t>
            </a:r>
            <a:r>
              <a:rPr lang="en-US" sz="4800" baseline="30000" dirty="0" err="1" smtClean="0">
                <a:solidFill>
                  <a:schemeClr val="tx1"/>
                </a:solidFill>
                <a:latin typeface="Arial" panose="020B0604020202020204" pitchFamily="34" charset="0"/>
                <a:cs typeface="Arial" panose="020B0604020202020204" pitchFamily="34" charset="0"/>
              </a:rPr>
              <a:t>n</a:t>
            </a:r>
            <a:r>
              <a:rPr lang="en-US" sz="4800" dirty="0" smtClean="0">
                <a:solidFill>
                  <a:schemeClr val="tx1"/>
                </a:solidFill>
                <a:latin typeface="cmsy10"/>
                <a:cs typeface="Arial" pitchFamily="34" charset="0"/>
              </a:rPr>
              <a:t> I</a:t>
            </a:r>
            <a:endParaRPr lang="en-US" sz="6600" dirty="0" smtClean="0">
              <a:solidFill>
                <a:schemeClr val="tx1"/>
              </a:solidFill>
              <a:latin typeface="cmsy10"/>
              <a:cs typeface="Arial" pitchFamily="34" charset="0"/>
            </a:endParaRPr>
          </a:p>
        </p:txBody>
      </p:sp>
      <p:sp>
        <p:nvSpPr>
          <p:cNvPr id="134" name="TextBox 133"/>
          <p:cNvSpPr txBox="1"/>
          <p:nvPr/>
        </p:nvSpPr>
        <p:spPr>
          <a:xfrm>
            <a:off x="4507060" y="4796149"/>
            <a:ext cx="3882794" cy="830997"/>
          </a:xfrm>
          <a:prstGeom prst="rect">
            <a:avLst/>
          </a:prstGeom>
          <a:noFill/>
        </p:spPr>
        <p:txBody>
          <a:bodyPr wrap="none" rtlCol="0">
            <a:spAutoFit/>
          </a:bodyPr>
          <a:lstStyle/>
          <a:p>
            <a:r>
              <a:rPr lang="en-US" sz="4800" dirty="0" err="1" smtClean="0">
                <a:solidFill>
                  <a:schemeClr val="tx1"/>
                </a:solidFill>
                <a:latin typeface="Arial"/>
                <a:cs typeface="Arial" panose="020B0604020202020204" pitchFamily="34" charset="0"/>
              </a:rPr>
              <a:t>bary</a:t>
            </a:r>
            <a:r>
              <a:rPr lang="en-US" sz="4800" baseline="30000" dirty="0" err="1" smtClean="0">
                <a:solidFill>
                  <a:schemeClr val="tx1"/>
                </a:solidFill>
                <a:latin typeface="Arial"/>
                <a:cs typeface="Arial" panose="020B0604020202020204" pitchFamily="34" charset="0"/>
              </a:rPr>
              <a:t>N</a:t>
            </a:r>
            <a:r>
              <a:rPr lang="en-US" sz="4800" dirty="0" smtClean="0">
                <a:solidFill>
                  <a:schemeClr val="tx1"/>
                </a:solidFill>
                <a:latin typeface="cmsy10"/>
                <a:cs typeface="Arial" pitchFamily="34" charset="0"/>
              </a:rPr>
              <a:t> </a:t>
            </a:r>
            <a:r>
              <a:rPr lang="en-US" sz="4800" dirty="0" err="1" smtClean="0">
                <a:solidFill>
                  <a:schemeClr val="tx1"/>
                </a:solidFill>
                <a:latin typeface="Arial"/>
                <a:cs typeface="Arial" panose="020B0604020202020204" pitchFamily="34" charset="0"/>
              </a:rPr>
              <a:t>skel</a:t>
            </a:r>
            <a:r>
              <a:rPr lang="en-US" sz="4800" baseline="30000" dirty="0" err="1" smtClean="0">
                <a:solidFill>
                  <a:schemeClr val="tx1"/>
                </a:solidFill>
                <a:latin typeface="Arial"/>
                <a:cs typeface="Arial" panose="020B0604020202020204" pitchFamily="34" charset="0"/>
              </a:rPr>
              <a:t>n</a:t>
            </a:r>
            <a:r>
              <a:rPr lang="en-US" sz="4800" dirty="0" smtClean="0">
                <a:solidFill>
                  <a:schemeClr val="tx1"/>
                </a:solidFill>
                <a:latin typeface="cmsy10"/>
                <a:cs typeface="Arial" pitchFamily="34" charset="0"/>
              </a:rPr>
              <a:t> I</a:t>
            </a:r>
            <a:endParaRPr lang="en-US" sz="6600" dirty="0" smtClean="0">
              <a:solidFill>
                <a:schemeClr val="tx1"/>
              </a:solidFill>
              <a:latin typeface="cmsy10"/>
              <a:cs typeface="Arial" pitchFamily="34" charset="0"/>
            </a:endParaRPr>
          </a:p>
        </p:txBody>
      </p:sp>
    </p:spTree>
    <p:extLst>
      <p:ext uri="{BB962C8B-B14F-4D97-AF65-F5344CB8AC3E}">
        <p14:creationId xmlns:p14="http://schemas.microsoft.com/office/powerpoint/2010/main" val="291832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par>
                          <p:cTn id="21" fill="hold">
                            <p:stCondLst>
                              <p:cond delay="500"/>
                            </p:stCondLst>
                            <p:childTnLst>
                              <p:par>
                                <p:cTn id="22" presetID="3"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500"/>
                                        <p:tgtEl>
                                          <p:spTgt spid="6"/>
                                        </p:tgtEl>
                                      </p:cBhvr>
                                    </p:animEffect>
                                  </p:childTnLst>
                                </p:cTn>
                              </p:par>
                            </p:childTnLst>
                          </p:cTn>
                        </p:par>
                        <p:par>
                          <p:cTn id="25" fill="hold">
                            <p:stCondLst>
                              <p:cond delay="1000"/>
                            </p:stCondLst>
                            <p:childTnLst>
                              <p:par>
                                <p:cTn id="26" presetID="3" presetClass="entr" presetSubtype="1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par>
                          <p:cTn id="29" fill="hold">
                            <p:stCondLst>
                              <p:cond delay="1500"/>
                            </p:stCondLst>
                            <p:childTnLst>
                              <p:par>
                                <p:cTn id="30" presetID="3" presetClass="entr" presetSubtype="10" fill="hold" grpId="0" nodeType="afterEffect">
                                  <p:stCondLst>
                                    <p:cond delay="0"/>
                                  </p:stCondLst>
                                  <p:childTnLst>
                                    <p:set>
                                      <p:cBhvr>
                                        <p:cTn id="31" dur="1" fill="hold">
                                          <p:stCondLst>
                                            <p:cond delay="0"/>
                                          </p:stCondLst>
                                        </p:cTn>
                                        <p:tgtEl>
                                          <p:spTgt spid="130"/>
                                        </p:tgtEl>
                                        <p:attrNameLst>
                                          <p:attrName>style.visibility</p:attrName>
                                        </p:attrNameLst>
                                      </p:cBhvr>
                                      <p:to>
                                        <p:strVal val="visible"/>
                                      </p:to>
                                    </p:set>
                                    <p:animEffect transition="in" filter="blinds(horizontal)">
                                      <p:cBhvr>
                                        <p:cTn id="32"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5"/>
          <p:cNvSpPr>
            <a:spLocks noGrp="1"/>
          </p:cNvSpPr>
          <p:nvPr>
            <p:ph type="sldNum" sz="quarter" idx="11"/>
          </p:nvPr>
        </p:nvSpPr>
        <p:spPr>
          <a:xfrm>
            <a:off x="6141048" y="6314306"/>
            <a:ext cx="2895600" cy="457200"/>
          </a:xfrm>
        </p:spPr>
        <p:txBody>
          <a:bodyPr/>
          <a:lstStyle/>
          <a:p>
            <a:fld id="{1CF01A19-3C5A-41FC-B25E-4D2E8E356A09}" type="slidenum">
              <a:rPr lang="en-US" smtClean="0"/>
              <a:pPr/>
              <a:t>91</a:t>
            </a:fld>
            <a:endParaRPr lang="en-US" dirty="0"/>
          </a:p>
        </p:txBody>
      </p:sp>
      <p:sp>
        <p:nvSpPr>
          <p:cNvPr id="1339400" name="Rectangle 8"/>
          <p:cNvSpPr>
            <a:spLocks noGrp="1" noChangeArrowheads="1"/>
          </p:cNvSpPr>
          <p:nvPr>
            <p:ph type="title"/>
          </p:nvPr>
        </p:nvSpPr>
        <p:spPr/>
        <p:txBody>
          <a:bodyPr/>
          <a:lstStyle/>
          <a:p>
            <a:r>
              <a:rPr lang="en-US" sz="4000" dirty="0"/>
              <a:t>Iterated </a:t>
            </a:r>
            <a:r>
              <a:rPr lang="en-US" sz="4000" dirty="0" err="1"/>
              <a:t>Barycentric</a:t>
            </a:r>
            <a:r>
              <a:rPr lang="en-US" sz="4000" dirty="0"/>
              <a:t> Agreement</a:t>
            </a:r>
          </a:p>
        </p:txBody>
      </p:sp>
      <p:sp>
        <p:nvSpPr>
          <p:cNvPr id="156" name="Footer Placeholder 2"/>
          <p:cNvSpPr txBox="1">
            <a:spLocks/>
          </p:cNvSpPr>
          <p:nvPr/>
        </p:nvSpPr>
        <p:spPr bwMode="auto">
          <a:xfrm>
            <a:off x="3276600" y="64008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
        <p:nvSpPr>
          <p:cNvPr id="131" name="Text Box 122"/>
          <p:cNvSpPr txBox="1">
            <a:spLocks noChangeArrowheads="1"/>
          </p:cNvSpPr>
          <p:nvPr/>
        </p:nvSpPr>
        <p:spPr bwMode="auto">
          <a:xfrm>
            <a:off x="651818" y="2613878"/>
            <a:ext cx="8145179" cy="830997"/>
          </a:xfrm>
          <a:prstGeom prst="rect">
            <a:avLst/>
          </a:prstGeom>
          <a:solidFill>
            <a:schemeClr val="bg1">
              <a:alpha val="89999"/>
            </a:schemeClr>
          </a:solidFill>
          <a:ln w="38100" algn="ctr">
            <a:solidFill>
              <a:schemeClr val="accent6"/>
            </a:solidFill>
            <a:miter lim="800000"/>
            <a:headEnd/>
            <a:tailEnd/>
          </a:ln>
          <a:effectLst>
            <a:outerShdw blurRad="50800" dist="38100" dir="2700000" algn="tl" rotWithShape="0">
              <a:prstClr val="black">
                <a:alpha val="40000"/>
              </a:prstClr>
            </a:outerShdw>
          </a:effectLst>
        </p:spPr>
        <p:txBody>
          <a:bodyPr wrap="none">
            <a:spAutoFit/>
          </a:bodyPr>
          <a:lstStyle/>
          <a:p>
            <a:r>
              <a:rPr lang="en-US" sz="4800" dirty="0" smtClean="0">
                <a:solidFill>
                  <a:schemeClr val="tx1"/>
                </a:solidFill>
                <a:latin typeface="Arial" pitchFamily="34" charset="0"/>
                <a:cs typeface="Arial" pitchFamily="34" charset="0"/>
              </a:rPr>
              <a:t>(</a:t>
            </a:r>
            <a:r>
              <a:rPr lang="en-US" sz="4800" dirty="0" smtClean="0">
                <a:solidFill>
                  <a:schemeClr val="tx1"/>
                </a:solidFill>
                <a:latin typeface="cmsy10"/>
                <a:cs typeface="Arial" pitchFamily="34" charset="0"/>
              </a:rPr>
              <a:t>I</a:t>
            </a:r>
            <a:r>
              <a:rPr lang="en-US" sz="4800" dirty="0" smtClean="0">
                <a:solidFill>
                  <a:schemeClr val="tx1"/>
                </a:solidFill>
                <a:latin typeface="Arial" pitchFamily="34" charset="0"/>
                <a:cs typeface="Arial" pitchFamily="34" charset="0"/>
              </a:rPr>
              <a:t>, </a:t>
            </a:r>
            <a:r>
              <a:rPr lang="en-US" sz="4800" dirty="0" err="1" smtClean="0">
                <a:solidFill>
                  <a:schemeClr val="tx1"/>
                </a:solidFill>
                <a:latin typeface="Arial"/>
                <a:cs typeface="Arial" pitchFamily="34" charset="0"/>
              </a:rPr>
              <a:t>bary</a:t>
            </a:r>
            <a:r>
              <a:rPr lang="en-US" sz="4800" baseline="30000" dirty="0" err="1" smtClean="0">
                <a:solidFill>
                  <a:schemeClr val="tx1"/>
                </a:solidFill>
                <a:latin typeface="Arial"/>
                <a:cs typeface="Arial" pitchFamily="34" charset="0"/>
              </a:rPr>
              <a:t>N</a:t>
            </a:r>
            <a:r>
              <a:rPr lang="en-US" sz="4800" dirty="0" smtClean="0">
                <a:solidFill>
                  <a:schemeClr val="tx1"/>
                </a:solidFill>
                <a:latin typeface="Arial" pitchFamily="34" charset="0"/>
                <a:cs typeface="Arial" pitchFamily="34" charset="0"/>
              </a:rPr>
              <a:t> </a:t>
            </a:r>
            <a:r>
              <a:rPr lang="en-US" sz="4800" dirty="0" err="1" smtClean="0">
                <a:solidFill>
                  <a:schemeClr val="tx1"/>
                </a:solidFill>
                <a:latin typeface="Arial"/>
                <a:cs typeface="Arial" pitchFamily="34" charset="0"/>
              </a:rPr>
              <a:t>skel</a:t>
            </a:r>
            <a:r>
              <a:rPr lang="en-US" sz="4800" baseline="30000" dirty="0" err="1" smtClean="0">
                <a:solidFill>
                  <a:schemeClr val="tx1"/>
                </a:solidFill>
                <a:latin typeface="Arial"/>
                <a:cs typeface="Arial" pitchFamily="34" charset="0"/>
              </a:rPr>
              <a:t>n</a:t>
            </a:r>
            <a:r>
              <a:rPr lang="en-US" sz="4800" dirty="0" smtClean="0">
                <a:solidFill>
                  <a:schemeClr val="tx1"/>
                </a:solidFill>
                <a:latin typeface="Arial" pitchFamily="34" charset="0"/>
                <a:cs typeface="Arial" pitchFamily="34" charset="0"/>
              </a:rPr>
              <a:t> </a:t>
            </a:r>
            <a:r>
              <a:rPr lang="en-US" sz="4800" dirty="0" smtClean="0">
                <a:solidFill>
                  <a:schemeClr val="tx1"/>
                </a:solidFill>
                <a:latin typeface="cmsy10"/>
                <a:cs typeface="Arial" pitchFamily="34" charset="0"/>
              </a:rPr>
              <a:t>I</a:t>
            </a:r>
            <a:r>
              <a:rPr lang="en-US" sz="4800" dirty="0" smtClean="0">
                <a:solidFill>
                  <a:schemeClr val="tx1"/>
                </a:solidFill>
                <a:latin typeface="Arial" pitchFamily="34" charset="0"/>
                <a:cs typeface="Arial" pitchFamily="34" charset="0"/>
              </a:rPr>
              <a:t>, </a:t>
            </a:r>
            <a:r>
              <a:rPr lang="en-US" sz="4800" dirty="0" err="1" smtClean="0">
                <a:solidFill>
                  <a:schemeClr val="tx1"/>
                </a:solidFill>
                <a:latin typeface="Arial"/>
                <a:cs typeface="Arial" pitchFamily="34" charset="0"/>
              </a:rPr>
              <a:t>bary</a:t>
            </a:r>
            <a:r>
              <a:rPr lang="en-US" sz="4800" baseline="30000" dirty="0" err="1" smtClean="0">
                <a:solidFill>
                  <a:schemeClr val="tx1"/>
                </a:solidFill>
                <a:latin typeface="Arial"/>
                <a:cs typeface="Arial" pitchFamily="34" charset="0"/>
              </a:rPr>
              <a:t>N</a:t>
            </a:r>
            <a:r>
              <a:rPr lang="en-US" sz="4800" dirty="0">
                <a:solidFill>
                  <a:schemeClr val="tx1"/>
                </a:solidFill>
                <a:latin typeface="cmsy10"/>
                <a:cs typeface="Arial" pitchFamily="34" charset="0"/>
                <a:sym typeface="Symbol"/>
              </a:rPr>
              <a:t> </a:t>
            </a:r>
            <a:r>
              <a:rPr lang="en-US" sz="4800" dirty="0" err="1" smtClean="0">
                <a:solidFill>
                  <a:schemeClr val="tx1"/>
                </a:solidFill>
                <a:latin typeface="Arial"/>
                <a:cs typeface="Arial" pitchFamily="34" charset="0"/>
              </a:rPr>
              <a:t>skel</a:t>
            </a:r>
            <a:r>
              <a:rPr lang="en-US" sz="4800" baseline="30000" dirty="0" err="1" smtClean="0">
                <a:solidFill>
                  <a:schemeClr val="tx1"/>
                </a:solidFill>
                <a:latin typeface="Arial"/>
                <a:cs typeface="Arial" pitchFamily="34" charset="0"/>
              </a:rPr>
              <a:t>n</a:t>
            </a:r>
            <a:r>
              <a:rPr lang="en-US" sz="4800" dirty="0" smtClean="0">
                <a:solidFill>
                  <a:schemeClr val="tx1"/>
                </a:solidFill>
                <a:latin typeface="Arial" pitchFamily="34" charset="0"/>
                <a:cs typeface="Arial" pitchFamily="34" charset="0"/>
              </a:rPr>
              <a:t>)</a:t>
            </a:r>
            <a:endParaRPr lang="en-US" sz="48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50517594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07458" y="65881"/>
            <a:ext cx="7365012" cy="6712269"/>
            <a:chOff x="1007458" y="65881"/>
            <a:chExt cx="7365012" cy="6712269"/>
          </a:xfrm>
        </p:grpSpPr>
        <p:sp>
          <p:nvSpPr>
            <p:cNvPr id="14" name="Rounded Rectangle 13"/>
            <p:cNvSpPr/>
            <p:nvPr/>
          </p:nvSpPr>
          <p:spPr bwMode="auto">
            <a:xfrm>
              <a:off x="4811960" y="1311752"/>
              <a:ext cx="1179731"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{p</a:t>
              </a:r>
              <a:r>
                <a:rPr lang="en-US" sz="1800" dirty="0" smtClean="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a:t>
              </a:r>
              <a:endParaRPr lang="en-US" sz="1800" dirty="0">
                <a:solidFill>
                  <a:schemeClr val="accent3"/>
                </a:solidFill>
                <a:latin typeface="Arial" pitchFamily="-72" charset="0"/>
                <a:ea typeface="Arial" pitchFamily="-72" charset="0"/>
                <a:cs typeface="Arial" pitchFamily="-72" charset="0"/>
              </a:endParaRPr>
            </a:p>
          </p:txBody>
        </p:sp>
        <p:sp>
          <p:nvSpPr>
            <p:cNvPr id="22530" name="Rectangle 1209"/>
            <p:cNvSpPr>
              <a:spLocks noChangeArrowheads="1"/>
            </p:cNvSpPr>
            <p:nvPr/>
          </p:nvSpPr>
          <p:spPr bwMode="auto">
            <a:xfrm>
              <a:off x="6096000" y="613569"/>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31" name="AutoShape 1262"/>
            <p:cNvCxnSpPr>
              <a:cxnSpLocks noChangeShapeType="1"/>
              <a:stCxn id="15" idx="3"/>
              <a:endCxn id="22533" idx="1"/>
            </p:cNvCxnSpPr>
            <p:nvPr/>
          </p:nvCxnSpPr>
          <p:spPr bwMode="auto">
            <a:xfrm>
              <a:off x="5991691" y="954089"/>
              <a:ext cx="663109" cy="0"/>
            </a:xfrm>
            <a:prstGeom prst="straightConnector1">
              <a:avLst/>
            </a:prstGeom>
            <a:noFill/>
            <a:ln w="38100">
              <a:solidFill>
                <a:schemeClr val="accent2"/>
              </a:solidFill>
              <a:round/>
              <a:headEnd/>
              <a:tailEnd type="triangle" w="med" len="med"/>
            </a:ln>
          </p:spPr>
        </p:cxnSp>
        <p:sp>
          <p:nvSpPr>
            <p:cNvPr id="15" name="Rounded Rectangle 14"/>
            <p:cNvSpPr/>
            <p:nvPr/>
          </p:nvSpPr>
          <p:spPr bwMode="auto">
            <a:xfrm>
              <a:off x="4811960" y="749777"/>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},q,{</a:t>
              </a:r>
              <a:r>
                <a:rPr lang="en-US" sz="1800" dirty="0" err="1" smtClean="0">
                  <a:solidFill>
                    <a:srgbClr val="000000"/>
                  </a:solidFill>
                  <a:latin typeface="Arial" pitchFamily="-72" charset="0"/>
                  <a:ea typeface="Arial" pitchFamily="-72" charset="0"/>
                  <a:cs typeface="Arial" pitchFamily="-72" charset="0"/>
                </a:rPr>
                <a:t>p,r</a:t>
              </a:r>
              <a:r>
                <a:rPr lang="en-US" sz="1800" dirty="0">
                  <a:solidFill>
                    <a:srgbClr val="000000"/>
                  </a:solidFill>
                  <a:latin typeface="Arial" pitchFamily="-72" charset="0"/>
                  <a:ea typeface="Arial" pitchFamily="-72" charset="0"/>
                  <a:cs typeface="Arial" pitchFamily="-72" charset="0"/>
                </a:rPr>
                <a:t>}</a:t>
              </a:r>
            </a:p>
          </p:txBody>
        </p:sp>
        <p:sp>
          <p:nvSpPr>
            <p:cNvPr id="22533" name="Rounded Rectangle 16"/>
            <p:cNvSpPr>
              <a:spLocks noChangeArrowheads="1"/>
            </p:cNvSpPr>
            <p:nvPr/>
          </p:nvSpPr>
          <p:spPr bwMode="auto">
            <a:xfrm>
              <a:off x="6654800" y="749777"/>
              <a:ext cx="166538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{p</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a:solidFill>
                    <a:schemeClr val="bg1"/>
                  </a:solidFill>
                  <a:latin typeface="Arial" pitchFamily="-72" charset="0"/>
                  <a:ea typeface="Arial" pitchFamily="-72" charset="0"/>
                  <a:cs typeface="Arial" pitchFamily="-72" charset="0"/>
                </a:rPr>
                <a:t>}</a:t>
              </a:r>
            </a:p>
          </p:txBody>
        </p:sp>
        <p:sp>
          <p:nvSpPr>
            <p:cNvPr id="22534" name="Rectangle 1209"/>
            <p:cNvSpPr>
              <a:spLocks noChangeArrowheads="1"/>
            </p:cNvSpPr>
            <p:nvPr/>
          </p:nvSpPr>
          <p:spPr bwMode="auto">
            <a:xfrm>
              <a:off x="6096000" y="960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35" name="AutoShape 1193"/>
            <p:cNvCxnSpPr>
              <a:cxnSpLocks noChangeShapeType="1"/>
              <a:stCxn id="16" idx="3"/>
              <a:endCxn id="22537" idx="1"/>
            </p:cNvCxnSpPr>
            <p:nvPr/>
          </p:nvCxnSpPr>
          <p:spPr bwMode="auto">
            <a:xfrm>
              <a:off x="5991691" y="392113"/>
              <a:ext cx="663109" cy="0"/>
            </a:xfrm>
            <a:prstGeom prst="straightConnector1">
              <a:avLst/>
            </a:prstGeom>
            <a:noFill/>
            <a:ln w="38100">
              <a:solidFill>
                <a:schemeClr val="accent2"/>
              </a:solidFill>
              <a:round/>
              <a:headEnd/>
              <a:tailEnd type="triangle" w="med" len="med"/>
            </a:ln>
          </p:spPr>
        </p:cxnSp>
        <p:sp>
          <p:nvSpPr>
            <p:cNvPr id="16" name="Rounded Rectangle 15"/>
            <p:cNvSpPr/>
            <p:nvPr/>
          </p:nvSpPr>
          <p:spPr bwMode="auto">
            <a:xfrm>
              <a:off x="4811960" y="187801"/>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22537" name="Rounded Rectangle 17"/>
            <p:cNvSpPr>
              <a:spLocks noChangeArrowheads="1"/>
            </p:cNvSpPr>
            <p:nvPr/>
          </p:nvSpPr>
          <p:spPr bwMode="auto">
            <a:xfrm>
              <a:off x="6654800" y="187801"/>
              <a:ext cx="1717670"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{p</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25" name="Rounded Rectangle 24"/>
            <p:cNvSpPr/>
            <p:nvPr/>
          </p:nvSpPr>
          <p:spPr bwMode="auto">
            <a:xfrm>
              <a:off x="4811960" y="2997677"/>
              <a:ext cx="1179731"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},{q}</a:t>
              </a:r>
              <a:endParaRPr lang="en-US" sz="1800" dirty="0">
                <a:solidFill>
                  <a:schemeClr val="accent3"/>
                </a:solidFill>
                <a:latin typeface="Arial" pitchFamily="-72" charset="0"/>
                <a:ea typeface="Arial" pitchFamily="-72" charset="0"/>
                <a:cs typeface="Arial" pitchFamily="-72" charset="0"/>
              </a:endParaRPr>
            </a:p>
          </p:txBody>
        </p:sp>
        <p:sp>
          <p:nvSpPr>
            <p:cNvPr id="22539" name="Rectangle 1209"/>
            <p:cNvSpPr>
              <a:spLocks noChangeArrowheads="1"/>
            </p:cNvSpPr>
            <p:nvPr/>
          </p:nvSpPr>
          <p:spPr bwMode="auto">
            <a:xfrm>
              <a:off x="6096000" y="2283619"/>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40" name="AutoShape 1265"/>
            <p:cNvCxnSpPr>
              <a:cxnSpLocks noChangeShapeType="1"/>
              <a:stCxn id="26" idx="3"/>
              <a:endCxn id="22542" idx="1"/>
            </p:cNvCxnSpPr>
            <p:nvPr/>
          </p:nvCxnSpPr>
          <p:spPr bwMode="auto">
            <a:xfrm>
              <a:off x="5991691" y="2640014"/>
              <a:ext cx="663109" cy="0"/>
            </a:xfrm>
            <a:prstGeom prst="straightConnector1">
              <a:avLst/>
            </a:prstGeom>
            <a:noFill/>
            <a:ln w="38100">
              <a:solidFill>
                <a:schemeClr val="accent2"/>
              </a:solidFill>
              <a:round/>
              <a:headEnd/>
              <a:tailEnd type="triangle" w="med" len="med"/>
            </a:ln>
          </p:spPr>
        </p:cxnSp>
        <p:sp>
          <p:nvSpPr>
            <p:cNvPr id="26" name="Rounded Rectangle 25"/>
            <p:cNvSpPr/>
            <p:nvPr/>
          </p:nvSpPr>
          <p:spPr bwMode="auto">
            <a:xfrm>
              <a:off x="4811960" y="2435702"/>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smtClean="0">
                  <a:solidFill>
                    <a:srgbClr val="000000"/>
                  </a:solidFill>
                  <a:latin typeface="Arial" pitchFamily="-72" charset="0"/>
                  <a:ea typeface="Arial" pitchFamily="-72" charset="0"/>
                  <a:cs typeface="Arial" pitchFamily="-72" charset="0"/>
                </a:rPr>
                <a:t>p,{</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q,r</a:t>
              </a:r>
              <a:r>
                <a:rPr lang="en-US" sz="1800" dirty="0">
                  <a:solidFill>
                    <a:srgbClr val="000000"/>
                  </a:solidFill>
                  <a:latin typeface="Arial" pitchFamily="-72" charset="0"/>
                  <a:ea typeface="Arial" pitchFamily="-72" charset="0"/>
                  <a:cs typeface="Arial" pitchFamily="-72" charset="0"/>
                </a:rPr>
                <a:t>}</a:t>
              </a:r>
            </a:p>
          </p:txBody>
        </p:sp>
        <p:sp>
          <p:nvSpPr>
            <p:cNvPr id="22542" name="Rounded Rectangle 26"/>
            <p:cNvSpPr>
              <a:spLocks noChangeArrowheads="1"/>
            </p:cNvSpPr>
            <p:nvPr/>
          </p:nvSpPr>
          <p:spPr bwMode="auto">
            <a:xfrm>
              <a:off x="6654800" y="2435702"/>
              <a:ext cx="166538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a:solidFill>
                    <a:schemeClr val="bg1"/>
                  </a:solidFill>
                  <a:latin typeface="Arial" pitchFamily="-72" charset="0"/>
                  <a:ea typeface="Arial" pitchFamily="-72" charset="0"/>
                  <a:cs typeface="Arial" pitchFamily="-72" charset="0"/>
                </a:rPr>
                <a:t>}</a:t>
              </a:r>
            </a:p>
          </p:txBody>
        </p:sp>
        <p:sp>
          <p:nvSpPr>
            <p:cNvPr id="13" name="Rounded Rectangle 12"/>
            <p:cNvSpPr/>
            <p:nvPr/>
          </p:nvSpPr>
          <p:spPr bwMode="auto">
            <a:xfrm>
              <a:off x="4811960" y="1873727"/>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22544" name="Rectangle 1209"/>
            <p:cNvSpPr>
              <a:spLocks noChangeArrowheads="1"/>
            </p:cNvSpPr>
            <p:nvPr/>
          </p:nvSpPr>
          <p:spPr bwMode="auto">
            <a:xfrm>
              <a:off x="6096000" y="17216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45" name="AutoShape 1264"/>
            <p:cNvCxnSpPr>
              <a:cxnSpLocks noChangeShapeType="1"/>
              <a:stCxn id="13" idx="3"/>
              <a:endCxn id="22546" idx="1"/>
            </p:cNvCxnSpPr>
            <p:nvPr/>
          </p:nvCxnSpPr>
          <p:spPr bwMode="auto">
            <a:xfrm>
              <a:off x="5991691" y="2078039"/>
              <a:ext cx="663109" cy="0"/>
            </a:xfrm>
            <a:prstGeom prst="straightConnector1">
              <a:avLst/>
            </a:prstGeom>
            <a:noFill/>
            <a:ln w="38100">
              <a:solidFill>
                <a:schemeClr val="accent2"/>
              </a:solidFill>
              <a:round/>
              <a:headEnd/>
              <a:tailEnd type="triangle" w="med" len="med"/>
            </a:ln>
          </p:spPr>
        </p:cxnSp>
        <p:sp>
          <p:nvSpPr>
            <p:cNvPr id="22546" name="Rounded Rectangle 27"/>
            <p:cNvSpPr>
              <a:spLocks noChangeArrowheads="1"/>
            </p:cNvSpPr>
            <p:nvPr/>
          </p:nvSpPr>
          <p:spPr bwMode="auto">
            <a:xfrm>
              <a:off x="6654800" y="1873727"/>
              <a:ext cx="1717670"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22547" name="Rounded Rectangle 28"/>
            <p:cNvSpPr>
              <a:spLocks noChangeArrowheads="1"/>
            </p:cNvSpPr>
            <p:nvPr/>
          </p:nvSpPr>
          <p:spPr bwMode="auto">
            <a:xfrm>
              <a:off x="4811960" y="6369527"/>
              <a:ext cx="1324888"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22548" name="Rounded Rectangle 29"/>
            <p:cNvSpPr>
              <a:spLocks noChangeArrowheads="1"/>
            </p:cNvSpPr>
            <p:nvPr/>
          </p:nvSpPr>
          <p:spPr bwMode="auto">
            <a:xfrm>
              <a:off x="4811960" y="5807552"/>
              <a:ext cx="1324888"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22549" name="Rounded Rectangle 30"/>
            <p:cNvSpPr>
              <a:spLocks noChangeArrowheads="1"/>
            </p:cNvSpPr>
            <p:nvPr/>
          </p:nvSpPr>
          <p:spPr bwMode="auto">
            <a:xfrm>
              <a:off x="4811960" y="5245577"/>
              <a:ext cx="137767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32" name="Rounded Rectangle 31"/>
            <p:cNvSpPr/>
            <p:nvPr/>
          </p:nvSpPr>
          <p:spPr bwMode="auto">
            <a:xfrm>
              <a:off x="4811960" y="4683602"/>
              <a:ext cx="1126946"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},{r</a:t>
              </a:r>
              <a:r>
                <a:rPr lang="en-US" sz="1800" dirty="0">
                  <a:solidFill>
                    <a:schemeClr val="accent3"/>
                  </a:solidFill>
                  <a:latin typeface="Arial" pitchFamily="-72" charset="0"/>
                  <a:ea typeface="Arial" pitchFamily="-72" charset="0"/>
                  <a:cs typeface="Arial" pitchFamily="-72" charset="0"/>
                </a:rPr>
                <a:t>}</a:t>
              </a:r>
            </a:p>
          </p:txBody>
        </p:sp>
        <p:sp>
          <p:nvSpPr>
            <p:cNvPr id="33" name="Rounded Rectangle 32"/>
            <p:cNvSpPr/>
            <p:nvPr/>
          </p:nvSpPr>
          <p:spPr bwMode="auto">
            <a:xfrm>
              <a:off x="4811960" y="4121627"/>
              <a:ext cx="1126946"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smtClean="0">
                  <a:solidFill>
                    <a:srgbClr val="000000"/>
                  </a:solidFill>
                  <a:latin typeface="Arial" pitchFamily="-72" charset="0"/>
                  <a:ea typeface="Arial" pitchFamily="-72" charset="0"/>
                  <a:cs typeface="Arial" pitchFamily="-72" charset="0"/>
                </a:rPr>
                <a:t>p,{</a:t>
              </a:r>
              <a:r>
                <a:rPr lang="en-US" sz="1800" dirty="0" err="1" smtClean="0">
                  <a:solidFill>
                    <a:srgbClr val="000000"/>
                  </a:solidFill>
                  <a:latin typeface="Arial" pitchFamily="-72" charset="0"/>
                  <a:ea typeface="Arial" pitchFamily="-72" charset="0"/>
                  <a:cs typeface="Arial" pitchFamily="-72" charset="0"/>
                </a:rPr>
                <a:t>q,r</a:t>
              </a:r>
              <a:r>
                <a:rPr lang="en-US" sz="1800" dirty="0" smtClean="0">
                  <a:solidFill>
                    <a:srgbClr val="000000"/>
                  </a:solidFill>
                  <a:latin typeface="Arial" pitchFamily="-72" charset="0"/>
                  <a:ea typeface="Arial" pitchFamily="-72" charset="0"/>
                  <a:cs typeface="Arial" pitchFamily="-72" charset="0"/>
                </a:rPr>
                <a:t>},{</a:t>
              </a:r>
              <a:r>
                <a:rPr lang="en-US" sz="1800" dirty="0">
                  <a:solidFill>
                    <a:srgbClr val="000000"/>
                  </a:solidFill>
                  <a:latin typeface="Arial" pitchFamily="-72" charset="0"/>
                  <a:ea typeface="Arial" pitchFamily="-72" charset="0"/>
                  <a:cs typeface="Arial" pitchFamily="-72" charset="0"/>
                </a:rPr>
                <a:t>r}</a:t>
              </a:r>
            </a:p>
          </p:txBody>
        </p:sp>
        <p:sp>
          <p:nvSpPr>
            <p:cNvPr id="22552" name="Rectangle 1209"/>
            <p:cNvSpPr>
              <a:spLocks noChangeArrowheads="1"/>
            </p:cNvSpPr>
            <p:nvPr/>
          </p:nvSpPr>
          <p:spPr bwMode="auto">
            <a:xfrm>
              <a:off x="6130925" y="3847307"/>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53" name="AutoShape 1278"/>
            <p:cNvCxnSpPr>
              <a:cxnSpLocks noChangeShapeType="1"/>
              <a:stCxn id="33" idx="3"/>
              <a:endCxn id="22554" idx="1"/>
            </p:cNvCxnSpPr>
            <p:nvPr/>
          </p:nvCxnSpPr>
          <p:spPr bwMode="auto">
            <a:xfrm>
              <a:off x="5938906" y="4325939"/>
              <a:ext cx="715894" cy="0"/>
            </a:xfrm>
            <a:prstGeom prst="straightConnector1">
              <a:avLst/>
            </a:prstGeom>
            <a:noFill/>
            <a:ln w="38100">
              <a:solidFill>
                <a:schemeClr val="accent2"/>
              </a:solidFill>
              <a:round/>
              <a:headEnd/>
              <a:tailEnd type="triangle" w="med" len="med"/>
            </a:ln>
          </p:spPr>
        </p:cxnSp>
        <p:sp>
          <p:nvSpPr>
            <p:cNvPr id="22554" name="Rounded Rectangle 40"/>
            <p:cNvSpPr>
              <a:spLocks noChangeArrowheads="1"/>
            </p:cNvSpPr>
            <p:nvPr/>
          </p:nvSpPr>
          <p:spPr bwMode="auto">
            <a:xfrm>
              <a:off x="6654800" y="4121627"/>
              <a:ext cx="1613093"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r}</a:t>
              </a:r>
            </a:p>
          </p:txBody>
        </p:sp>
        <p:sp>
          <p:nvSpPr>
            <p:cNvPr id="34" name="Rounded Rectangle 33"/>
            <p:cNvSpPr/>
            <p:nvPr/>
          </p:nvSpPr>
          <p:spPr bwMode="auto">
            <a:xfrm>
              <a:off x="4811960" y="3559652"/>
              <a:ext cx="1126946"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p,r</a:t>
              </a:r>
              <a:r>
                <a:rPr lang="en-US" sz="1800" dirty="0" smtClean="0">
                  <a:solidFill>
                    <a:srgbClr val="000000"/>
                  </a:solidFill>
                  <a:latin typeface="Arial" pitchFamily="-72" charset="0"/>
                  <a:ea typeface="Arial" pitchFamily="-72" charset="0"/>
                  <a:cs typeface="Arial" pitchFamily="-72" charset="0"/>
                </a:rPr>
                <a:t>},q,{r</a:t>
              </a:r>
              <a:r>
                <a:rPr lang="en-US" sz="1800" dirty="0">
                  <a:solidFill>
                    <a:srgbClr val="000000"/>
                  </a:solidFill>
                  <a:latin typeface="Arial" pitchFamily="-72" charset="0"/>
                  <a:ea typeface="Arial" pitchFamily="-72" charset="0"/>
                  <a:cs typeface="Arial" pitchFamily="-72" charset="0"/>
                </a:rPr>
                <a:t>}</a:t>
              </a:r>
            </a:p>
          </p:txBody>
        </p:sp>
        <p:sp>
          <p:nvSpPr>
            <p:cNvPr id="22556" name="Rectangle 1209"/>
            <p:cNvSpPr>
              <a:spLocks noChangeArrowheads="1"/>
            </p:cNvSpPr>
            <p:nvPr/>
          </p:nvSpPr>
          <p:spPr bwMode="auto">
            <a:xfrm>
              <a:off x="6130925" y="3421857"/>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57" name="AutoShape 1277"/>
            <p:cNvCxnSpPr>
              <a:cxnSpLocks noChangeShapeType="1"/>
              <a:stCxn id="34" idx="3"/>
              <a:endCxn id="22558" idx="1"/>
            </p:cNvCxnSpPr>
            <p:nvPr/>
          </p:nvCxnSpPr>
          <p:spPr bwMode="auto">
            <a:xfrm>
              <a:off x="5938906" y="3763964"/>
              <a:ext cx="715894" cy="0"/>
            </a:xfrm>
            <a:prstGeom prst="straightConnector1">
              <a:avLst/>
            </a:prstGeom>
            <a:noFill/>
            <a:ln w="38100">
              <a:solidFill>
                <a:schemeClr val="accent2"/>
              </a:solidFill>
              <a:round/>
              <a:headEnd/>
              <a:tailEnd type="triangle" w="med" len="med"/>
            </a:ln>
          </p:spPr>
        </p:cxnSp>
        <p:sp>
          <p:nvSpPr>
            <p:cNvPr id="22558" name="Rounded Rectangle 41"/>
            <p:cNvSpPr>
              <a:spLocks noChangeArrowheads="1"/>
            </p:cNvSpPr>
            <p:nvPr/>
          </p:nvSpPr>
          <p:spPr bwMode="auto">
            <a:xfrm>
              <a:off x="6654800" y="3559652"/>
              <a:ext cx="1613093"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r}</a:t>
              </a:r>
            </a:p>
          </p:txBody>
        </p:sp>
        <p:sp>
          <p:nvSpPr>
            <p:cNvPr id="22559" name="Rectangle 1209"/>
            <p:cNvSpPr>
              <a:spLocks noChangeArrowheads="1"/>
            </p:cNvSpPr>
            <p:nvPr/>
          </p:nvSpPr>
          <p:spPr bwMode="auto">
            <a:xfrm>
              <a:off x="4367213" y="4880769"/>
              <a:ext cx="311150" cy="366713"/>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60" name="AutoShape 1180"/>
            <p:cNvCxnSpPr>
              <a:cxnSpLocks noChangeShapeType="1"/>
              <a:stCxn id="108" idx="3"/>
              <a:endCxn id="22549" idx="1"/>
            </p:cNvCxnSpPr>
            <p:nvPr/>
          </p:nvCxnSpPr>
          <p:spPr bwMode="auto">
            <a:xfrm>
              <a:off x="3977839" y="4973639"/>
              <a:ext cx="834121" cy="476250"/>
            </a:xfrm>
            <a:prstGeom prst="straightConnector1">
              <a:avLst/>
            </a:prstGeom>
            <a:noFill/>
            <a:ln w="38100">
              <a:solidFill>
                <a:schemeClr val="accent2"/>
              </a:solidFill>
              <a:round/>
              <a:headEnd/>
              <a:tailEnd type="triangle" w="med" len="med"/>
            </a:ln>
          </p:spPr>
        </p:cxnSp>
        <p:sp>
          <p:nvSpPr>
            <p:cNvPr id="22561" name="Rounded Rectangle 104"/>
            <p:cNvSpPr>
              <a:spLocks noChangeArrowheads="1"/>
            </p:cNvSpPr>
            <p:nvPr/>
          </p:nvSpPr>
          <p:spPr bwMode="auto">
            <a:xfrm>
              <a:off x="3138924" y="6355239"/>
              <a:ext cx="838915"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106" name="Rounded Rectangle 105"/>
            <p:cNvSpPr/>
            <p:nvPr/>
          </p:nvSpPr>
          <p:spPr bwMode="auto">
            <a:xfrm>
              <a:off x="3138924" y="5826602"/>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p,{</a:t>
              </a:r>
              <a:r>
                <a:rPr lang="en-US" sz="1800" dirty="0" err="1" smtClean="0">
                  <a:solidFill>
                    <a:srgbClr val="000000"/>
                  </a:solidFill>
                  <a:latin typeface="Arial" pitchFamily="-72" charset="0"/>
                  <a:ea typeface="Arial" pitchFamily="-72" charset="0"/>
                  <a:cs typeface="Arial" pitchFamily="-72" charset="0"/>
                </a:rPr>
                <a:t>q,r</a:t>
              </a:r>
              <a:r>
                <a:rPr lang="en-US" sz="1800" dirty="0" smtClean="0">
                  <a:solidFill>
                    <a:srgbClr val="000000"/>
                  </a:solidFill>
                  <a:latin typeface="Arial" pitchFamily="-72" charset="0"/>
                  <a:ea typeface="Arial" pitchFamily="-72" charset="0"/>
                  <a:cs typeface="Arial" pitchFamily="-72" charset="0"/>
                </a:rPr>
                <a:t>}</a:t>
              </a:r>
              <a:endParaRPr lang="en-US" sz="1800" dirty="0">
                <a:latin typeface="Arial" pitchFamily="34" charset="0"/>
                <a:cs typeface="Arial" pitchFamily="34" charset="0"/>
              </a:endParaRPr>
            </a:p>
          </p:txBody>
        </p:sp>
        <p:sp>
          <p:nvSpPr>
            <p:cNvPr id="107" name="Rounded Rectangle 106"/>
            <p:cNvSpPr/>
            <p:nvPr/>
          </p:nvSpPr>
          <p:spPr bwMode="auto">
            <a:xfrm>
              <a:off x="3138924" y="5297964"/>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p,r</a:t>
              </a:r>
              <a:r>
                <a:rPr lang="en-US" sz="1800" dirty="0" smtClean="0">
                  <a:solidFill>
                    <a:srgbClr val="000000"/>
                  </a:solidFill>
                  <a:latin typeface="Arial" pitchFamily="-72" charset="0"/>
                  <a:ea typeface="Arial" pitchFamily="-72" charset="0"/>
                  <a:cs typeface="Arial" pitchFamily="-72" charset="0"/>
                </a:rPr>
                <a:t>},q</a:t>
              </a:r>
              <a:endParaRPr lang="en-US" sz="1800" dirty="0">
                <a:latin typeface="Arial" pitchFamily="34" charset="0"/>
                <a:cs typeface="Arial" pitchFamily="34" charset="0"/>
              </a:endParaRPr>
            </a:p>
          </p:txBody>
        </p:sp>
        <p:sp>
          <p:nvSpPr>
            <p:cNvPr id="108" name="Rounded Rectangle 107"/>
            <p:cNvSpPr/>
            <p:nvPr/>
          </p:nvSpPr>
          <p:spPr bwMode="auto">
            <a:xfrm>
              <a:off x="3138924" y="4769327"/>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endParaRPr lang="en-US" sz="1800" dirty="0">
                <a:latin typeface="Arial" pitchFamily="34" charset="0"/>
                <a:cs typeface="Arial" pitchFamily="34" charset="0"/>
              </a:endParaRPr>
            </a:p>
          </p:txBody>
        </p:sp>
        <p:sp>
          <p:nvSpPr>
            <p:cNvPr id="22565" name="Rectangle 1209"/>
            <p:cNvSpPr>
              <a:spLocks noChangeArrowheads="1"/>
            </p:cNvSpPr>
            <p:nvPr/>
          </p:nvSpPr>
          <p:spPr bwMode="auto">
            <a:xfrm>
              <a:off x="4367213" y="383382"/>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66" name="AutoShape 1179"/>
            <p:cNvCxnSpPr>
              <a:cxnSpLocks noChangeShapeType="1"/>
              <a:stCxn id="134" idx="3"/>
              <a:endCxn id="15" idx="1"/>
            </p:cNvCxnSpPr>
            <p:nvPr/>
          </p:nvCxnSpPr>
          <p:spPr bwMode="auto">
            <a:xfrm>
              <a:off x="3977839" y="392113"/>
              <a:ext cx="834121" cy="561976"/>
            </a:xfrm>
            <a:prstGeom prst="straightConnector1">
              <a:avLst/>
            </a:prstGeom>
            <a:noFill/>
            <a:ln w="38100">
              <a:solidFill>
                <a:schemeClr val="accent2"/>
              </a:solidFill>
              <a:round/>
              <a:headEnd/>
              <a:tailEnd type="triangle" w="med" len="med"/>
            </a:ln>
          </p:spPr>
        </p:cxnSp>
        <p:sp>
          <p:nvSpPr>
            <p:cNvPr id="22567" name="Rectangle 1209"/>
            <p:cNvSpPr>
              <a:spLocks noChangeArrowheads="1"/>
            </p:cNvSpPr>
            <p:nvPr/>
          </p:nvSpPr>
          <p:spPr bwMode="auto">
            <a:xfrm>
              <a:off x="4367213" y="65881"/>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68" name="AutoShape 1179"/>
            <p:cNvCxnSpPr>
              <a:cxnSpLocks noChangeShapeType="1"/>
              <a:stCxn id="134" idx="3"/>
              <a:endCxn id="14" idx="1"/>
            </p:cNvCxnSpPr>
            <p:nvPr/>
          </p:nvCxnSpPr>
          <p:spPr bwMode="auto">
            <a:xfrm>
              <a:off x="3977839" y="392113"/>
              <a:ext cx="834121" cy="1123951"/>
            </a:xfrm>
            <a:prstGeom prst="straightConnector1">
              <a:avLst/>
            </a:prstGeom>
            <a:noFill/>
            <a:ln w="38100">
              <a:solidFill>
                <a:schemeClr val="accent2"/>
              </a:solidFill>
              <a:round/>
              <a:headEnd/>
              <a:tailEnd type="triangle" w="med" len="med"/>
            </a:ln>
          </p:spPr>
        </p:cxnSp>
        <p:sp>
          <p:nvSpPr>
            <p:cNvPr id="22569" name="Rectangle 1209"/>
            <p:cNvSpPr>
              <a:spLocks noChangeArrowheads="1"/>
            </p:cNvSpPr>
            <p:nvPr/>
          </p:nvSpPr>
          <p:spPr bwMode="auto">
            <a:xfrm>
              <a:off x="3944938" y="1039019"/>
              <a:ext cx="530915"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QR</a:t>
              </a:r>
              <a:endParaRPr lang="en-US" sz="1800" dirty="0">
                <a:solidFill>
                  <a:srgbClr val="000000"/>
                </a:solidFill>
                <a:latin typeface="Arial" pitchFamily="-72" charset="0"/>
                <a:ea typeface="Arial" pitchFamily="-72" charset="0"/>
                <a:cs typeface="Arial" pitchFamily="-72" charset="0"/>
              </a:endParaRPr>
            </a:p>
          </p:txBody>
        </p:sp>
        <p:cxnSp>
          <p:nvCxnSpPr>
            <p:cNvPr id="22570" name="AutoShape 1262"/>
            <p:cNvCxnSpPr>
              <a:cxnSpLocks noChangeShapeType="1"/>
              <a:stCxn id="134" idx="3"/>
              <a:endCxn id="16" idx="1"/>
            </p:cNvCxnSpPr>
            <p:nvPr/>
          </p:nvCxnSpPr>
          <p:spPr bwMode="auto">
            <a:xfrm>
              <a:off x="3977839" y="392113"/>
              <a:ext cx="834121" cy="0"/>
            </a:xfrm>
            <a:prstGeom prst="straightConnector1">
              <a:avLst/>
            </a:prstGeom>
            <a:noFill/>
            <a:ln w="38100">
              <a:solidFill>
                <a:schemeClr val="accent2"/>
              </a:solidFill>
              <a:round/>
              <a:headEnd/>
              <a:tailEnd type="triangle" w="med" len="med"/>
            </a:ln>
          </p:spPr>
        </p:cxnSp>
        <p:sp>
          <p:nvSpPr>
            <p:cNvPr id="134" name="Rounded Rectangle 133"/>
            <p:cNvSpPr/>
            <p:nvPr/>
          </p:nvSpPr>
          <p:spPr bwMode="auto">
            <a:xfrm>
              <a:off x="3138924" y="187801"/>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q,r</a:t>
              </a:r>
              <a:endParaRPr lang="en-US" sz="1800" dirty="0">
                <a:latin typeface="Arial" pitchFamily="34" charset="0"/>
                <a:cs typeface="Arial" pitchFamily="34" charset="0"/>
              </a:endParaRPr>
            </a:p>
          </p:txBody>
        </p:sp>
        <p:sp>
          <p:nvSpPr>
            <p:cNvPr id="135" name="Rounded Rectangle 134"/>
            <p:cNvSpPr/>
            <p:nvPr/>
          </p:nvSpPr>
          <p:spPr bwMode="auto">
            <a:xfrm>
              <a:off x="3138924" y="1910239"/>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p,{</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},r</a:t>
              </a:r>
              <a:endParaRPr lang="en-US" sz="1800" dirty="0">
                <a:latin typeface="Arial" pitchFamily="34" charset="0"/>
                <a:cs typeface="Arial" pitchFamily="34" charset="0"/>
              </a:endParaRPr>
            </a:p>
          </p:txBody>
        </p:sp>
        <p:sp>
          <p:nvSpPr>
            <p:cNvPr id="136" name="Rounded Rectangle 135"/>
            <p:cNvSpPr/>
            <p:nvPr/>
          </p:nvSpPr>
          <p:spPr bwMode="auto">
            <a:xfrm>
              <a:off x="3138924" y="3632677"/>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r>
                <a:rPr lang="en-US" sz="1800" dirty="0">
                  <a:solidFill>
                    <a:srgbClr val="000000"/>
                  </a:solidFill>
                  <a:latin typeface="Arial" pitchFamily="-72" charset="0"/>
                  <a:ea typeface="Arial" pitchFamily="-72" charset="0"/>
                  <a:cs typeface="Arial" pitchFamily="-72" charset="0"/>
                </a:rPr>
                <a:t>}</a:t>
              </a:r>
              <a:endParaRPr lang="en-US" sz="1800" dirty="0">
                <a:latin typeface="Arial" pitchFamily="34" charset="0"/>
                <a:cs typeface="Arial" pitchFamily="34" charset="0"/>
              </a:endParaRPr>
            </a:p>
          </p:txBody>
        </p:sp>
        <p:sp>
          <p:nvSpPr>
            <p:cNvPr id="22574" name="Rectangle 1209"/>
            <p:cNvSpPr>
              <a:spLocks noChangeArrowheads="1"/>
            </p:cNvSpPr>
            <p:nvPr/>
          </p:nvSpPr>
          <p:spPr bwMode="auto">
            <a:xfrm>
              <a:off x="4367213" y="20899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22575" name="AutoShape 1179"/>
            <p:cNvCxnSpPr>
              <a:cxnSpLocks noChangeShapeType="1"/>
              <a:stCxn id="135" idx="3"/>
              <a:endCxn id="26" idx="1"/>
            </p:cNvCxnSpPr>
            <p:nvPr/>
          </p:nvCxnSpPr>
          <p:spPr bwMode="auto">
            <a:xfrm>
              <a:off x="3977839" y="2114551"/>
              <a:ext cx="834121" cy="525463"/>
            </a:xfrm>
            <a:prstGeom prst="straightConnector1">
              <a:avLst/>
            </a:prstGeom>
            <a:noFill/>
            <a:ln w="38100">
              <a:solidFill>
                <a:schemeClr val="accent2"/>
              </a:solidFill>
              <a:round/>
              <a:headEnd/>
              <a:tailEnd type="triangle" w="med" len="med"/>
            </a:ln>
          </p:spPr>
        </p:cxnSp>
        <p:sp>
          <p:nvSpPr>
            <p:cNvPr id="22576" name="Rectangle 1209"/>
            <p:cNvSpPr>
              <a:spLocks noChangeArrowheads="1"/>
            </p:cNvSpPr>
            <p:nvPr/>
          </p:nvSpPr>
          <p:spPr bwMode="auto">
            <a:xfrm>
              <a:off x="4367213" y="1747044"/>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77" name="AutoShape 1179"/>
            <p:cNvCxnSpPr>
              <a:cxnSpLocks noChangeShapeType="1"/>
              <a:stCxn id="135" idx="3"/>
              <a:endCxn id="25" idx="1"/>
            </p:cNvCxnSpPr>
            <p:nvPr/>
          </p:nvCxnSpPr>
          <p:spPr bwMode="auto">
            <a:xfrm>
              <a:off x="3977839" y="2114551"/>
              <a:ext cx="834121" cy="1087438"/>
            </a:xfrm>
            <a:prstGeom prst="straightConnector1">
              <a:avLst/>
            </a:prstGeom>
            <a:noFill/>
            <a:ln w="38100">
              <a:solidFill>
                <a:schemeClr val="accent2"/>
              </a:solidFill>
              <a:round/>
              <a:headEnd/>
              <a:tailEnd type="triangle" w="med" len="med"/>
            </a:ln>
          </p:spPr>
        </p:cxnSp>
        <p:sp>
          <p:nvSpPr>
            <p:cNvPr id="22578" name="Rectangle 1209"/>
            <p:cNvSpPr>
              <a:spLocks noChangeArrowheads="1"/>
            </p:cNvSpPr>
            <p:nvPr/>
          </p:nvSpPr>
          <p:spPr bwMode="auto">
            <a:xfrm>
              <a:off x="3944938" y="2655094"/>
              <a:ext cx="505267"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PR</a:t>
              </a:r>
              <a:endParaRPr lang="en-US" sz="1800" dirty="0">
                <a:solidFill>
                  <a:srgbClr val="000000"/>
                </a:solidFill>
                <a:latin typeface="Arial" pitchFamily="-72" charset="0"/>
                <a:ea typeface="Arial" pitchFamily="-72" charset="0"/>
                <a:cs typeface="Arial" pitchFamily="-72" charset="0"/>
              </a:endParaRPr>
            </a:p>
          </p:txBody>
        </p:sp>
        <p:cxnSp>
          <p:nvCxnSpPr>
            <p:cNvPr id="22579" name="AutoShape 1262"/>
            <p:cNvCxnSpPr>
              <a:cxnSpLocks noChangeShapeType="1"/>
              <a:stCxn id="135" idx="3"/>
              <a:endCxn id="13" idx="1"/>
            </p:cNvCxnSpPr>
            <p:nvPr/>
          </p:nvCxnSpPr>
          <p:spPr bwMode="auto">
            <a:xfrm flipV="1">
              <a:off x="3977839" y="2078039"/>
              <a:ext cx="834121" cy="36512"/>
            </a:xfrm>
            <a:prstGeom prst="straightConnector1">
              <a:avLst/>
            </a:prstGeom>
            <a:noFill/>
            <a:ln w="38100">
              <a:solidFill>
                <a:schemeClr val="accent2"/>
              </a:solidFill>
              <a:round/>
              <a:headEnd/>
              <a:tailEnd type="triangle" w="med" len="med"/>
            </a:ln>
          </p:spPr>
        </p:cxnSp>
        <p:sp>
          <p:nvSpPr>
            <p:cNvPr id="22580" name="Rectangle 1209"/>
            <p:cNvSpPr>
              <a:spLocks noChangeArrowheads="1"/>
            </p:cNvSpPr>
            <p:nvPr/>
          </p:nvSpPr>
          <p:spPr bwMode="auto">
            <a:xfrm>
              <a:off x="4367213" y="3766344"/>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22581" name="AutoShape 1179"/>
            <p:cNvCxnSpPr>
              <a:cxnSpLocks noChangeShapeType="1"/>
              <a:stCxn id="136" idx="3"/>
              <a:endCxn id="33" idx="1"/>
            </p:cNvCxnSpPr>
            <p:nvPr/>
          </p:nvCxnSpPr>
          <p:spPr bwMode="auto">
            <a:xfrm>
              <a:off x="3977839" y="3836989"/>
              <a:ext cx="834121" cy="488950"/>
            </a:xfrm>
            <a:prstGeom prst="straightConnector1">
              <a:avLst/>
            </a:prstGeom>
            <a:noFill/>
            <a:ln w="38100">
              <a:solidFill>
                <a:schemeClr val="accent2"/>
              </a:solidFill>
              <a:round/>
              <a:headEnd/>
              <a:tailEnd type="triangle" w="med" len="med"/>
            </a:ln>
          </p:spPr>
        </p:cxnSp>
        <p:sp>
          <p:nvSpPr>
            <p:cNvPr id="22582" name="Rectangle 1209"/>
            <p:cNvSpPr>
              <a:spLocks noChangeArrowheads="1"/>
            </p:cNvSpPr>
            <p:nvPr/>
          </p:nvSpPr>
          <p:spPr bwMode="auto">
            <a:xfrm>
              <a:off x="4367213" y="3480594"/>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83" name="AutoShape 1179"/>
            <p:cNvCxnSpPr>
              <a:cxnSpLocks noChangeShapeType="1"/>
              <a:stCxn id="136" idx="3"/>
              <a:endCxn id="32" idx="1"/>
            </p:cNvCxnSpPr>
            <p:nvPr/>
          </p:nvCxnSpPr>
          <p:spPr bwMode="auto">
            <a:xfrm>
              <a:off x="3977839" y="3836989"/>
              <a:ext cx="834121" cy="1050925"/>
            </a:xfrm>
            <a:prstGeom prst="straightConnector1">
              <a:avLst/>
            </a:prstGeom>
            <a:noFill/>
            <a:ln w="38100">
              <a:solidFill>
                <a:schemeClr val="accent2"/>
              </a:solidFill>
              <a:round/>
              <a:headEnd/>
              <a:tailEnd type="triangle" w="med" len="med"/>
            </a:ln>
          </p:spPr>
        </p:cxnSp>
        <p:sp>
          <p:nvSpPr>
            <p:cNvPr id="22584" name="Rectangle 1209"/>
            <p:cNvSpPr>
              <a:spLocks noChangeArrowheads="1"/>
            </p:cNvSpPr>
            <p:nvPr/>
          </p:nvSpPr>
          <p:spPr bwMode="auto">
            <a:xfrm>
              <a:off x="3944938" y="4345782"/>
              <a:ext cx="518091"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a:t>
              </a:r>
              <a:endParaRPr lang="en-US" sz="1800" dirty="0">
                <a:solidFill>
                  <a:srgbClr val="000000"/>
                </a:solidFill>
                <a:latin typeface="Arial" pitchFamily="-72" charset="0"/>
                <a:ea typeface="Arial" pitchFamily="-72" charset="0"/>
                <a:cs typeface="Arial" pitchFamily="-72" charset="0"/>
              </a:endParaRPr>
            </a:p>
          </p:txBody>
        </p:sp>
        <p:cxnSp>
          <p:nvCxnSpPr>
            <p:cNvPr id="22585" name="AutoShape 1262"/>
            <p:cNvCxnSpPr>
              <a:cxnSpLocks noChangeShapeType="1"/>
              <a:stCxn id="136" idx="3"/>
              <a:endCxn id="34" idx="1"/>
            </p:cNvCxnSpPr>
            <p:nvPr/>
          </p:nvCxnSpPr>
          <p:spPr bwMode="auto">
            <a:xfrm flipV="1">
              <a:off x="3977839" y="3763964"/>
              <a:ext cx="834121" cy="73025"/>
            </a:xfrm>
            <a:prstGeom prst="straightConnector1">
              <a:avLst/>
            </a:prstGeom>
            <a:noFill/>
            <a:ln w="38100">
              <a:solidFill>
                <a:schemeClr val="accent2"/>
              </a:solidFill>
              <a:round/>
              <a:headEnd/>
              <a:tailEnd type="triangle" w="med" len="med"/>
            </a:ln>
          </p:spPr>
        </p:cxnSp>
        <p:cxnSp>
          <p:nvCxnSpPr>
            <p:cNvPr id="22586" name="AutoShape 1180"/>
            <p:cNvCxnSpPr>
              <a:cxnSpLocks noChangeShapeType="1"/>
              <a:stCxn id="107" idx="3"/>
              <a:endCxn id="22548" idx="1"/>
            </p:cNvCxnSpPr>
            <p:nvPr/>
          </p:nvCxnSpPr>
          <p:spPr bwMode="auto">
            <a:xfrm>
              <a:off x="3977839" y="5502276"/>
              <a:ext cx="834121" cy="509588"/>
            </a:xfrm>
            <a:prstGeom prst="straightConnector1">
              <a:avLst/>
            </a:prstGeom>
            <a:noFill/>
            <a:ln w="38100">
              <a:solidFill>
                <a:schemeClr val="accent2"/>
              </a:solidFill>
              <a:round/>
              <a:headEnd/>
              <a:tailEnd type="triangle" w="med" len="med"/>
            </a:ln>
          </p:spPr>
        </p:cxnSp>
        <p:cxnSp>
          <p:nvCxnSpPr>
            <p:cNvPr id="22587" name="AutoShape 1180"/>
            <p:cNvCxnSpPr>
              <a:cxnSpLocks noChangeShapeType="1"/>
              <a:stCxn id="106" idx="3"/>
              <a:endCxn id="22547" idx="1"/>
            </p:cNvCxnSpPr>
            <p:nvPr/>
          </p:nvCxnSpPr>
          <p:spPr bwMode="auto">
            <a:xfrm>
              <a:off x="3977839" y="6030914"/>
              <a:ext cx="834121" cy="542925"/>
            </a:xfrm>
            <a:prstGeom prst="straightConnector1">
              <a:avLst/>
            </a:prstGeom>
            <a:noFill/>
            <a:ln w="38100">
              <a:solidFill>
                <a:schemeClr val="accent2"/>
              </a:solidFill>
              <a:round/>
              <a:headEnd/>
              <a:tailEnd type="triangle" w="med" len="med"/>
            </a:ln>
          </p:spPr>
        </p:cxnSp>
        <p:sp>
          <p:nvSpPr>
            <p:cNvPr id="22588" name="Rectangle 1209"/>
            <p:cNvSpPr>
              <a:spLocks noChangeArrowheads="1"/>
            </p:cNvSpPr>
            <p:nvPr/>
          </p:nvSpPr>
          <p:spPr bwMode="auto">
            <a:xfrm>
              <a:off x="4367213" y="5399882"/>
              <a:ext cx="311150" cy="366712"/>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sp>
          <p:nvSpPr>
            <p:cNvPr id="22589" name="Rectangle 1209"/>
            <p:cNvSpPr>
              <a:spLocks noChangeArrowheads="1"/>
            </p:cNvSpPr>
            <p:nvPr/>
          </p:nvSpPr>
          <p:spPr bwMode="auto">
            <a:xfrm>
              <a:off x="4367213" y="5917407"/>
              <a:ext cx="311150" cy="366712"/>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22590" name="AutoShape 1170"/>
            <p:cNvCxnSpPr>
              <a:cxnSpLocks noChangeShapeType="1"/>
              <a:stCxn id="180" idx="3"/>
              <a:endCxn id="134" idx="1"/>
            </p:cNvCxnSpPr>
            <p:nvPr/>
          </p:nvCxnSpPr>
          <p:spPr bwMode="auto">
            <a:xfrm flipV="1">
              <a:off x="1691293" y="392113"/>
              <a:ext cx="1447631" cy="3232151"/>
            </a:xfrm>
            <a:prstGeom prst="straightConnector1">
              <a:avLst/>
            </a:prstGeom>
            <a:noFill/>
            <a:ln w="38100">
              <a:solidFill>
                <a:schemeClr val="accent2"/>
              </a:solidFill>
              <a:round/>
              <a:headEnd/>
              <a:tailEnd type="triangle" w="med" len="med"/>
            </a:ln>
          </p:spPr>
        </p:cxnSp>
        <p:cxnSp>
          <p:nvCxnSpPr>
            <p:cNvPr id="22591" name="AutoShape 1170"/>
            <p:cNvCxnSpPr>
              <a:cxnSpLocks noChangeShapeType="1"/>
              <a:stCxn id="180" idx="3"/>
              <a:endCxn id="135" idx="1"/>
            </p:cNvCxnSpPr>
            <p:nvPr/>
          </p:nvCxnSpPr>
          <p:spPr bwMode="auto">
            <a:xfrm flipV="1">
              <a:off x="1691293" y="2114551"/>
              <a:ext cx="1447631" cy="1509713"/>
            </a:xfrm>
            <a:prstGeom prst="straightConnector1">
              <a:avLst/>
            </a:prstGeom>
            <a:noFill/>
            <a:ln w="38100">
              <a:solidFill>
                <a:schemeClr val="accent2"/>
              </a:solidFill>
              <a:round/>
              <a:headEnd/>
              <a:tailEnd type="triangle" w="med" len="med"/>
            </a:ln>
          </p:spPr>
        </p:cxnSp>
        <p:cxnSp>
          <p:nvCxnSpPr>
            <p:cNvPr id="22592" name="AutoShape 1170"/>
            <p:cNvCxnSpPr>
              <a:cxnSpLocks noChangeShapeType="1"/>
              <a:stCxn id="180" idx="3"/>
              <a:endCxn id="136" idx="1"/>
            </p:cNvCxnSpPr>
            <p:nvPr/>
          </p:nvCxnSpPr>
          <p:spPr bwMode="auto">
            <a:xfrm>
              <a:off x="1691293" y="3624264"/>
              <a:ext cx="1447631" cy="212725"/>
            </a:xfrm>
            <a:prstGeom prst="straightConnector1">
              <a:avLst/>
            </a:prstGeom>
            <a:noFill/>
            <a:ln w="38100">
              <a:solidFill>
                <a:schemeClr val="accent2"/>
              </a:solidFill>
              <a:round/>
              <a:headEnd/>
              <a:tailEnd type="triangle" w="med" len="med"/>
            </a:ln>
          </p:spPr>
        </p:cxnSp>
        <p:cxnSp>
          <p:nvCxnSpPr>
            <p:cNvPr id="22593" name="AutoShape 1170"/>
            <p:cNvCxnSpPr>
              <a:cxnSpLocks noChangeShapeType="1"/>
              <a:stCxn id="180" idx="3"/>
              <a:endCxn id="108" idx="1"/>
            </p:cNvCxnSpPr>
            <p:nvPr/>
          </p:nvCxnSpPr>
          <p:spPr bwMode="auto">
            <a:xfrm>
              <a:off x="1691293" y="3624264"/>
              <a:ext cx="1447631" cy="1349375"/>
            </a:xfrm>
            <a:prstGeom prst="straightConnector1">
              <a:avLst/>
            </a:prstGeom>
            <a:noFill/>
            <a:ln w="38100">
              <a:solidFill>
                <a:schemeClr val="accent2"/>
              </a:solidFill>
              <a:round/>
              <a:headEnd/>
              <a:tailEnd type="triangle" w="med" len="med"/>
            </a:ln>
          </p:spPr>
        </p:cxnSp>
        <p:cxnSp>
          <p:nvCxnSpPr>
            <p:cNvPr id="22594" name="AutoShape 1170"/>
            <p:cNvCxnSpPr>
              <a:cxnSpLocks noChangeShapeType="1"/>
              <a:stCxn id="180" idx="3"/>
              <a:endCxn id="106" idx="1"/>
            </p:cNvCxnSpPr>
            <p:nvPr/>
          </p:nvCxnSpPr>
          <p:spPr bwMode="auto">
            <a:xfrm>
              <a:off x="1691293" y="3624264"/>
              <a:ext cx="1447631" cy="2406650"/>
            </a:xfrm>
            <a:prstGeom prst="straightConnector1">
              <a:avLst/>
            </a:prstGeom>
            <a:noFill/>
            <a:ln w="38100">
              <a:solidFill>
                <a:schemeClr val="accent2"/>
              </a:solidFill>
              <a:round/>
              <a:headEnd/>
              <a:tailEnd type="triangle" w="med" len="med"/>
            </a:ln>
          </p:spPr>
        </p:cxnSp>
        <p:cxnSp>
          <p:nvCxnSpPr>
            <p:cNvPr id="22595" name="AutoShape 1170"/>
            <p:cNvCxnSpPr>
              <a:cxnSpLocks noChangeShapeType="1"/>
              <a:stCxn id="180" idx="3"/>
              <a:endCxn id="107" idx="1"/>
            </p:cNvCxnSpPr>
            <p:nvPr/>
          </p:nvCxnSpPr>
          <p:spPr bwMode="auto">
            <a:xfrm>
              <a:off x="1691293" y="3624264"/>
              <a:ext cx="1447631" cy="1878012"/>
            </a:xfrm>
            <a:prstGeom prst="straightConnector1">
              <a:avLst/>
            </a:prstGeom>
            <a:noFill/>
            <a:ln w="38100">
              <a:solidFill>
                <a:schemeClr val="accent2"/>
              </a:solidFill>
              <a:round/>
              <a:headEnd/>
              <a:tailEnd type="triangle" w="med" len="med"/>
            </a:ln>
          </p:spPr>
        </p:cxnSp>
        <p:cxnSp>
          <p:nvCxnSpPr>
            <p:cNvPr id="22596" name="AutoShape 1170"/>
            <p:cNvCxnSpPr>
              <a:cxnSpLocks noChangeShapeType="1"/>
              <a:stCxn id="180" idx="3"/>
              <a:endCxn id="22561" idx="1"/>
            </p:cNvCxnSpPr>
            <p:nvPr/>
          </p:nvCxnSpPr>
          <p:spPr bwMode="auto">
            <a:xfrm>
              <a:off x="1691293" y="3624264"/>
              <a:ext cx="1447631" cy="2935287"/>
            </a:xfrm>
            <a:prstGeom prst="straightConnector1">
              <a:avLst/>
            </a:prstGeom>
            <a:noFill/>
            <a:ln w="38100">
              <a:solidFill>
                <a:schemeClr val="accent2"/>
              </a:solidFill>
              <a:round/>
              <a:headEnd/>
              <a:tailEnd type="triangle" w="med" len="med"/>
            </a:ln>
          </p:spPr>
        </p:cxnSp>
        <p:sp>
          <p:nvSpPr>
            <p:cNvPr id="180" name="Rounded Rectangle 179"/>
            <p:cNvSpPr/>
            <p:nvPr/>
          </p:nvSpPr>
          <p:spPr bwMode="auto">
            <a:xfrm>
              <a:off x="1007458" y="3419952"/>
              <a:ext cx="68383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err="1" smtClean="0">
                  <a:solidFill>
                    <a:srgbClr val="000000"/>
                  </a:solidFill>
                  <a:latin typeface="Arial" pitchFamily="-72" charset="0"/>
                  <a:ea typeface="Arial" pitchFamily="-72" charset="0"/>
                  <a:cs typeface="Arial" pitchFamily="-72" charset="0"/>
                </a:rPr>
                <a:t>p,q,r</a:t>
              </a:r>
              <a:endParaRPr lang="en-US" sz="1800" dirty="0">
                <a:latin typeface="Arial" pitchFamily="34" charset="0"/>
                <a:cs typeface="Arial" pitchFamily="34" charset="0"/>
              </a:endParaRPr>
            </a:p>
          </p:txBody>
        </p:sp>
        <p:sp>
          <p:nvSpPr>
            <p:cNvPr id="22598" name="Rectangle 1209"/>
            <p:cNvSpPr>
              <a:spLocks noChangeArrowheads="1"/>
            </p:cNvSpPr>
            <p:nvPr/>
          </p:nvSpPr>
          <p:spPr bwMode="auto">
            <a:xfrm>
              <a:off x="1327149" y="5162550"/>
              <a:ext cx="684803"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PQR</a:t>
              </a:r>
              <a:endParaRPr lang="en-US" sz="1800" dirty="0">
                <a:solidFill>
                  <a:srgbClr val="000000"/>
                </a:solidFill>
                <a:latin typeface="Arial" pitchFamily="-72" charset="0"/>
                <a:ea typeface="Arial" pitchFamily="-72" charset="0"/>
                <a:cs typeface="Arial" pitchFamily="-72" charset="0"/>
              </a:endParaRPr>
            </a:p>
          </p:txBody>
        </p:sp>
        <p:sp>
          <p:nvSpPr>
            <p:cNvPr id="22599" name="Rectangle 1209"/>
            <p:cNvSpPr>
              <a:spLocks noChangeArrowheads="1"/>
            </p:cNvSpPr>
            <p:nvPr/>
          </p:nvSpPr>
          <p:spPr bwMode="auto">
            <a:xfrm>
              <a:off x="1384299" y="2028032"/>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sp>
          <p:nvSpPr>
            <p:cNvPr id="22600" name="Rectangle 1209"/>
            <p:cNvSpPr>
              <a:spLocks noChangeArrowheads="1"/>
            </p:cNvSpPr>
            <p:nvPr/>
          </p:nvSpPr>
          <p:spPr bwMode="auto">
            <a:xfrm>
              <a:off x="1384299" y="2429669"/>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sp>
          <p:nvSpPr>
            <p:cNvPr id="22601" name="Rectangle 1209"/>
            <p:cNvSpPr>
              <a:spLocks noChangeArrowheads="1"/>
            </p:cNvSpPr>
            <p:nvPr/>
          </p:nvSpPr>
          <p:spPr bwMode="auto">
            <a:xfrm>
              <a:off x="1384299" y="2831307"/>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22602" name="Rectangle 1209"/>
            <p:cNvSpPr>
              <a:spLocks noChangeArrowheads="1"/>
            </p:cNvSpPr>
            <p:nvPr/>
          </p:nvSpPr>
          <p:spPr bwMode="auto">
            <a:xfrm>
              <a:off x="1384299" y="3958432"/>
              <a:ext cx="518091"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a:t>
              </a:r>
              <a:endParaRPr lang="en-US" sz="1800" dirty="0">
                <a:solidFill>
                  <a:srgbClr val="000000"/>
                </a:solidFill>
                <a:latin typeface="Arial" pitchFamily="-72" charset="0"/>
                <a:ea typeface="Arial" pitchFamily="-72" charset="0"/>
                <a:cs typeface="Arial" pitchFamily="-72" charset="0"/>
              </a:endParaRPr>
            </a:p>
          </p:txBody>
        </p:sp>
        <p:sp>
          <p:nvSpPr>
            <p:cNvPr id="22603" name="Rectangle 1209"/>
            <p:cNvSpPr>
              <a:spLocks noChangeArrowheads="1"/>
            </p:cNvSpPr>
            <p:nvPr/>
          </p:nvSpPr>
          <p:spPr bwMode="auto">
            <a:xfrm>
              <a:off x="1384299" y="4359805"/>
              <a:ext cx="501650" cy="369332"/>
            </a:xfrm>
            <a:prstGeom prst="rect">
              <a:avLst/>
            </a:prstGeom>
            <a:noFill/>
            <a:ln w="9525">
              <a:noFill/>
              <a:miter lim="800000"/>
              <a:headEnd/>
              <a:tailEnd/>
            </a:ln>
          </p:spPr>
          <p:txBody>
            <a:bodyPr wrap="squar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PR</a:t>
              </a:r>
              <a:endParaRPr lang="en-US" sz="1800" dirty="0">
                <a:solidFill>
                  <a:srgbClr val="000000"/>
                </a:solidFill>
                <a:latin typeface="Arial" pitchFamily="-72" charset="0"/>
                <a:ea typeface="Arial" pitchFamily="-72" charset="0"/>
                <a:cs typeface="Arial" pitchFamily="-72" charset="0"/>
              </a:endParaRPr>
            </a:p>
          </p:txBody>
        </p:sp>
        <p:sp>
          <p:nvSpPr>
            <p:cNvPr id="22604" name="Rectangle 1209"/>
            <p:cNvSpPr>
              <a:spLocks noChangeArrowheads="1"/>
            </p:cNvSpPr>
            <p:nvPr/>
          </p:nvSpPr>
          <p:spPr bwMode="auto">
            <a:xfrm>
              <a:off x="1384299" y="4761178"/>
              <a:ext cx="587375" cy="369332"/>
            </a:xfrm>
            <a:prstGeom prst="rect">
              <a:avLst/>
            </a:prstGeom>
            <a:noFill/>
            <a:ln w="9525">
              <a:noFill/>
              <a:miter lim="800000"/>
              <a:headEnd/>
              <a:tailEnd/>
            </a:ln>
          </p:spPr>
          <p:txBody>
            <a:bodyPr wrap="squar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QR</a:t>
              </a:r>
              <a:endParaRPr lang="en-US" sz="1800" dirty="0">
                <a:solidFill>
                  <a:srgbClr val="000000"/>
                </a:solidFill>
                <a:latin typeface="Arial" pitchFamily="-72" charset="0"/>
                <a:ea typeface="Arial" pitchFamily="-72" charset="0"/>
                <a:cs typeface="Arial" pitchFamily="-72" charset="0"/>
              </a:endParaRPr>
            </a:p>
          </p:txBody>
        </p:sp>
      </p:grpSp>
      <p:sp>
        <p:nvSpPr>
          <p:cNvPr id="79" name="Text Box 122"/>
          <p:cNvSpPr txBox="1">
            <a:spLocks noChangeArrowheads="1"/>
          </p:cNvSpPr>
          <p:nvPr/>
        </p:nvSpPr>
        <p:spPr bwMode="auto">
          <a:xfrm>
            <a:off x="380442" y="395768"/>
            <a:ext cx="2346267"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sz="2800" dirty="0" smtClean="0">
                <a:latin typeface="Arial" pitchFamily="34" charset="0"/>
                <a:cs typeface="Arial" pitchFamily="34" charset="0"/>
              </a:rPr>
              <a:t>One-round IS executions</a:t>
            </a:r>
          </a:p>
        </p:txBody>
      </p:sp>
    </p:spTree>
    <p:extLst>
      <p:ext uri="{BB962C8B-B14F-4D97-AF65-F5344CB8AC3E}">
        <p14:creationId xmlns:p14="http://schemas.microsoft.com/office/powerpoint/2010/main" val="43751338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AutoShape 2"/>
          <p:cNvSpPr>
            <a:spLocks noChangeArrowheads="1"/>
          </p:cNvSpPr>
          <p:nvPr/>
        </p:nvSpPr>
        <p:spPr bwMode="auto">
          <a:xfrm>
            <a:off x="2292350" y="1874838"/>
            <a:ext cx="4013200" cy="3201987"/>
          </a:xfrm>
          <a:prstGeom prst="triangle">
            <a:avLst>
              <a:gd name="adj" fmla="val 50000"/>
            </a:avLst>
          </a:prstGeom>
          <a:solidFill>
            <a:schemeClr val="hlink"/>
          </a:solidFill>
          <a:ln w="38100">
            <a:solidFill>
              <a:schemeClr val="tx1"/>
            </a:solidFill>
            <a:miter lim="800000"/>
            <a:headEnd/>
            <a:tailEnd/>
          </a:ln>
        </p:spPr>
        <p:txBody>
          <a:bodyPr wrap="none" anchor="ctr">
            <a:prstTxWarp prst="textNoShape">
              <a:avLst/>
            </a:prstTxWarp>
          </a:bodyPr>
          <a:lstStyle/>
          <a:p>
            <a:pPr algn="ctr" eaLnBrk="0" hangingPunct="0"/>
            <a:endParaRPr lang="en-US"/>
          </a:p>
        </p:txBody>
      </p:sp>
      <p:sp>
        <p:nvSpPr>
          <p:cNvPr id="24578" name="Freeform 4"/>
          <p:cNvSpPr>
            <a:spLocks/>
          </p:cNvSpPr>
          <p:nvPr/>
        </p:nvSpPr>
        <p:spPr bwMode="auto">
          <a:xfrm>
            <a:off x="2379663" y="3586163"/>
            <a:ext cx="1876425" cy="1477962"/>
          </a:xfrm>
          <a:custGeom>
            <a:avLst/>
            <a:gdLst>
              <a:gd name="T0" fmla="*/ 2147483647 w 1182"/>
              <a:gd name="T1" fmla="*/ 2147483647 h 931"/>
              <a:gd name="T2" fmla="*/ 2147483647 w 1182"/>
              <a:gd name="T3" fmla="*/ 0 h 931"/>
              <a:gd name="T4" fmla="*/ 2147483647 w 1182"/>
              <a:gd name="T5" fmla="*/ 2147483647 h 931"/>
              <a:gd name="T6" fmla="*/ 0 w 1182"/>
              <a:gd name="T7" fmla="*/ 2147483647 h 931"/>
              <a:gd name="T8" fmla="*/ 2147483647 w 1182"/>
              <a:gd name="T9" fmla="*/ 2147483647 h 931"/>
              <a:gd name="T10" fmla="*/ 0 60000 65536"/>
              <a:gd name="T11" fmla="*/ 0 60000 65536"/>
              <a:gd name="T12" fmla="*/ 0 60000 65536"/>
              <a:gd name="T13" fmla="*/ 0 60000 65536"/>
              <a:gd name="T14" fmla="*/ 0 60000 65536"/>
              <a:gd name="T15" fmla="*/ 0 w 1182"/>
              <a:gd name="T16" fmla="*/ 0 h 931"/>
              <a:gd name="T17" fmla="*/ 1182 w 1182"/>
              <a:gd name="T18" fmla="*/ 931 h 931"/>
            </a:gdLst>
            <a:ahLst/>
            <a:cxnLst>
              <a:cxn ang="T10">
                <a:pos x="T0" y="T1"/>
              </a:cxn>
              <a:cxn ang="T11">
                <a:pos x="T2" y="T3"/>
              </a:cxn>
              <a:cxn ang="T12">
                <a:pos x="T4" y="T5"/>
              </a:cxn>
              <a:cxn ang="T13">
                <a:pos x="T6" y="T7"/>
              </a:cxn>
              <a:cxn ang="T14">
                <a:pos x="T8" y="T9"/>
              </a:cxn>
            </a:cxnLst>
            <a:rect l="T15" t="T16" r="T17" b="T18"/>
            <a:pathLst>
              <a:path w="1182" h="931">
                <a:moveTo>
                  <a:pt x="1182" y="471"/>
                </a:moveTo>
                <a:lnTo>
                  <a:pt x="941" y="0"/>
                </a:lnTo>
                <a:lnTo>
                  <a:pt x="920" y="2"/>
                </a:lnTo>
                <a:lnTo>
                  <a:pt x="0" y="931"/>
                </a:lnTo>
                <a:lnTo>
                  <a:pt x="1182" y="471"/>
                </a:lnTo>
                <a:close/>
              </a:path>
            </a:pathLst>
          </a:custGeom>
          <a:no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33795" name="Oval 19"/>
          <p:cNvSpPr>
            <a:spLocks noChangeArrowheads="1"/>
          </p:cNvSpPr>
          <p:nvPr/>
        </p:nvSpPr>
        <p:spPr bwMode="auto">
          <a:xfrm>
            <a:off x="2227263" y="4948238"/>
            <a:ext cx="307975" cy="261937"/>
          </a:xfrm>
          <a:prstGeom prst="ellipse">
            <a:avLst/>
          </a:prstGeom>
          <a:solidFill>
            <a:schemeClr val="accent3"/>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580" name="Freeform 5"/>
          <p:cNvSpPr>
            <a:spLocks/>
          </p:cNvSpPr>
          <p:nvPr/>
        </p:nvSpPr>
        <p:spPr bwMode="auto">
          <a:xfrm>
            <a:off x="4222750" y="3589338"/>
            <a:ext cx="2124075" cy="1474787"/>
          </a:xfrm>
          <a:custGeom>
            <a:avLst/>
            <a:gdLst>
              <a:gd name="T0" fmla="*/ 2147483647 w 1338"/>
              <a:gd name="T1" fmla="*/ 0 h 929"/>
              <a:gd name="T2" fmla="*/ 0 w 1338"/>
              <a:gd name="T3" fmla="*/ 2147483647 h 929"/>
              <a:gd name="T4" fmla="*/ 2147483647 w 1338"/>
              <a:gd name="T5" fmla="*/ 2147483647 h 929"/>
              <a:gd name="T6" fmla="*/ 2147483647 w 1338"/>
              <a:gd name="T7" fmla="*/ 0 h 929"/>
              <a:gd name="T8" fmla="*/ 0 60000 65536"/>
              <a:gd name="T9" fmla="*/ 0 60000 65536"/>
              <a:gd name="T10" fmla="*/ 0 60000 65536"/>
              <a:gd name="T11" fmla="*/ 0 60000 65536"/>
              <a:gd name="T12" fmla="*/ 0 w 1338"/>
              <a:gd name="T13" fmla="*/ 0 h 929"/>
              <a:gd name="T14" fmla="*/ 1338 w 1338"/>
              <a:gd name="T15" fmla="*/ 929 h 929"/>
            </a:gdLst>
            <a:ahLst/>
            <a:cxnLst>
              <a:cxn ang="T8">
                <a:pos x="T0" y="T1"/>
              </a:cxn>
              <a:cxn ang="T9">
                <a:pos x="T2" y="T3"/>
              </a:cxn>
              <a:cxn ang="T10">
                <a:pos x="T4" y="T5"/>
              </a:cxn>
              <a:cxn ang="T11">
                <a:pos x="T6" y="T7"/>
              </a:cxn>
            </a:cxnLst>
            <a:rect l="T12" t="T13" r="T14" b="T15"/>
            <a:pathLst>
              <a:path w="1338" h="929">
                <a:moveTo>
                  <a:pt x="296" y="0"/>
                </a:moveTo>
                <a:lnTo>
                  <a:pt x="0" y="469"/>
                </a:lnTo>
                <a:lnTo>
                  <a:pt x="1338" y="929"/>
                </a:lnTo>
                <a:lnTo>
                  <a:pt x="296" y="0"/>
                </a:lnTo>
                <a:close/>
              </a:path>
            </a:pathLst>
          </a:custGeom>
          <a:no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581" name="Freeform 6"/>
          <p:cNvSpPr>
            <a:spLocks/>
          </p:cNvSpPr>
          <p:nvPr/>
        </p:nvSpPr>
        <p:spPr bwMode="auto">
          <a:xfrm>
            <a:off x="3859213" y="1892300"/>
            <a:ext cx="833437" cy="1685925"/>
          </a:xfrm>
          <a:custGeom>
            <a:avLst/>
            <a:gdLst>
              <a:gd name="T0" fmla="*/ 0 w 525"/>
              <a:gd name="T1" fmla="*/ 2147483647 h 1062"/>
              <a:gd name="T2" fmla="*/ 2147483647 w 525"/>
              <a:gd name="T3" fmla="*/ 2147483647 h 1062"/>
              <a:gd name="T4" fmla="*/ 2147483647 w 525"/>
              <a:gd name="T5" fmla="*/ 0 h 1062"/>
              <a:gd name="T6" fmla="*/ 0 w 525"/>
              <a:gd name="T7" fmla="*/ 2147483647 h 1062"/>
              <a:gd name="T8" fmla="*/ 0 60000 65536"/>
              <a:gd name="T9" fmla="*/ 0 60000 65536"/>
              <a:gd name="T10" fmla="*/ 0 60000 65536"/>
              <a:gd name="T11" fmla="*/ 0 60000 65536"/>
              <a:gd name="T12" fmla="*/ 0 w 525"/>
              <a:gd name="T13" fmla="*/ 0 h 1062"/>
              <a:gd name="T14" fmla="*/ 525 w 525"/>
              <a:gd name="T15" fmla="*/ 1062 h 1062"/>
            </a:gdLst>
            <a:ahLst/>
            <a:cxnLst>
              <a:cxn ang="T8">
                <a:pos x="T0" y="T1"/>
              </a:cxn>
              <a:cxn ang="T9">
                <a:pos x="T2" y="T3"/>
              </a:cxn>
              <a:cxn ang="T10">
                <a:pos x="T4" y="T5"/>
              </a:cxn>
              <a:cxn ang="T11">
                <a:pos x="T6" y="T7"/>
              </a:cxn>
            </a:cxnLst>
            <a:rect l="T12" t="T13" r="T14" b="T15"/>
            <a:pathLst>
              <a:path w="525" h="1062">
                <a:moveTo>
                  <a:pt x="0" y="1062"/>
                </a:moveTo>
                <a:lnTo>
                  <a:pt x="525" y="1062"/>
                </a:lnTo>
                <a:lnTo>
                  <a:pt x="263" y="0"/>
                </a:lnTo>
                <a:lnTo>
                  <a:pt x="0" y="1062"/>
                </a:lnTo>
                <a:close/>
              </a:path>
            </a:pathLst>
          </a:custGeom>
          <a:no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582" name="Line 7"/>
          <p:cNvSpPr>
            <a:spLocks noChangeShapeType="1"/>
          </p:cNvSpPr>
          <p:nvPr/>
        </p:nvSpPr>
        <p:spPr bwMode="auto">
          <a:xfrm>
            <a:off x="4208463" y="4348163"/>
            <a:ext cx="609600" cy="6858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3" name="Line 8"/>
          <p:cNvSpPr>
            <a:spLocks noChangeShapeType="1"/>
          </p:cNvSpPr>
          <p:nvPr/>
        </p:nvSpPr>
        <p:spPr bwMode="auto">
          <a:xfrm flipH="1">
            <a:off x="3768725" y="4348163"/>
            <a:ext cx="439738" cy="7620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4" name="Line 9"/>
          <p:cNvSpPr>
            <a:spLocks noChangeShapeType="1"/>
          </p:cNvSpPr>
          <p:nvPr/>
        </p:nvSpPr>
        <p:spPr bwMode="auto">
          <a:xfrm>
            <a:off x="4665663" y="3586163"/>
            <a:ext cx="838200" cy="2286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5" name="Line 10"/>
          <p:cNvSpPr>
            <a:spLocks noChangeShapeType="1"/>
          </p:cNvSpPr>
          <p:nvPr/>
        </p:nvSpPr>
        <p:spPr bwMode="auto">
          <a:xfrm flipV="1">
            <a:off x="4665663" y="3052763"/>
            <a:ext cx="304800" cy="5334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6" name="Line 11"/>
          <p:cNvSpPr>
            <a:spLocks noChangeShapeType="1"/>
          </p:cNvSpPr>
          <p:nvPr/>
        </p:nvSpPr>
        <p:spPr bwMode="auto">
          <a:xfrm flipH="1" flipV="1">
            <a:off x="3522663" y="3128963"/>
            <a:ext cx="304800" cy="4572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7" name="Line 12"/>
          <p:cNvSpPr>
            <a:spLocks noChangeShapeType="1"/>
          </p:cNvSpPr>
          <p:nvPr/>
        </p:nvSpPr>
        <p:spPr bwMode="auto">
          <a:xfrm flipH="1">
            <a:off x="3065463" y="3586163"/>
            <a:ext cx="762000" cy="3048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33805" name="Oval 13"/>
          <p:cNvSpPr>
            <a:spLocks noChangeArrowheads="1"/>
          </p:cNvSpPr>
          <p:nvPr/>
        </p:nvSpPr>
        <p:spPr bwMode="auto">
          <a:xfrm>
            <a:off x="6051550" y="4948238"/>
            <a:ext cx="307975" cy="261937"/>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589" name="Oval 14"/>
          <p:cNvSpPr>
            <a:spLocks noChangeArrowheads="1"/>
          </p:cNvSpPr>
          <p:nvPr/>
        </p:nvSpPr>
        <p:spPr bwMode="auto">
          <a:xfrm>
            <a:off x="6257925" y="5011738"/>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33807" name="Oval 15"/>
          <p:cNvSpPr>
            <a:spLocks noChangeArrowheads="1"/>
          </p:cNvSpPr>
          <p:nvPr/>
        </p:nvSpPr>
        <p:spPr bwMode="auto">
          <a:xfrm>
            <a:off x="4776788" y="4948238"/>
            <a:ext cx="307975" cy="261937"/>
          </a:xfrm>
          <a:prstGeom prst="ellipse">
            <a:avLst/>
          </a:prstGeom>
          <a:solidFill>
            <a:schemeClr val="accent3"/>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591" name="Oval 16"/>
          <p:cNvSpPr>
            <a:spLocks noChangeArrowheads="1"/>
          </p:cNvSpPr>
          <p:nvPr/>
        </p:nvSpPr>
        <p:spPr bwMode="auto">
          <a:xfrm>
            <a:off x="4983163" y="5011738"/>
            <a:ext cx="44450" cy="90487"/>
          </a:xfrm>
          <a:prstGeom prst="ellipse">
            <a:avLst/>
          </a:prstGeom>
          <a:solidFill>
            <a:schemeClr val="folHlink"/>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33809" name="Oval 17"/>
          <p:cNvSpPr>
            <a:spLocks noChangeArrowheads="1"/>
          </p:cNvSpPr>
          <p:nvPr/>
        </p:nvSpPr>
        <p:spPr bwMode="auto">
          <a:xfrm>
            <a:off x="3671888" y="4948238"/>
            <a:ext cx="307975" cy="261937"/>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593" name="Oval 18"/>
          <p:cNvSpPr>
            <a:spLocks noChangeArrowheads="1"/>
          </p:cNvSpPr>
          <p:nvPr/>
        </p:nvSpPr>
        <p:spPr bwMode="auto">
          <a:xfrm>
            <a:off x="3878263" y="5011738"/>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24594" name="Oval 20"/>
          <p:cNvSpPr>
            <a:spLocks noChangeArrowheads="1"/>
          </p:cNvSpPr>
          <p:nvPr/>
        </p:nvSpPr>
        <p:spPr bwMode="auto">
          <a:xfrm>
            <a:off x="2433638" y="5011738"/>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24595" name="Oval 21"/>
          <p:cNvSpPr>
            <a:spLocks noChangeArrowheads="1"/>
          </p:cNvSpPr>
          <p:nvPr/>
        </p:nvSpPr>
        <p:spPr bwMode="auto">
          <a:xfrm>
            <a:off x="5334000" y="3719513"/>
            <a:ext cx="307975" cy="261937"/>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596" name="Oval 22"/>
          <p:cNvSpPr>
            <a:spLocks noChangeArrowheads="1"/>
          </p:cNvSpPr>
          <p:nvPr/>
        </p:nvSpPr>
        <p:spPr bwMode="auto">
          <a:xfrm>
            <a:off x="5540375" y="3783013"/>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24597" name="Oval 23"/>
          <p:cNvSpPr>
            <a:spLocks noChangeArrowheads="1"/>
          </p:cNvSpPr>
          <p:nvPr/>
        </p:nvSpPr>
        <p:spPr bwMode="auto">
          <a:xfrm>
            <a:off x="2873375" y="3776663"/>
            <a:ext cx="307975" cy="261937"/>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598" name="Oval 24"/>
          <p:cNvSpPr>
            <a:spLocks noChangeArrowheads="1"/>
          </p:cNvSpPr>
          <p:nvPr/>
        </p:nvSpPr>
        <p:spPr bwMode="auto">
          <a:xfrm>
            <a:off x="3079750" y="3840163"/>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grpSp>
        <p:nvGrpSpPr>
          <p:cNvPr id="3" name="Group 29"/>
          <p:cNvGrpSpPr>
            <a:grpSpLocks/>
          </p:cNvGrpSpPr>
          <p:nvPr/>
        </p:nvGrpSpPr>
        <p:grpSpPr bwMode="auto">
          <a:xfrm>
            <a:off x="4593969" y="3462493"/>
            <a:ext cx="307975" cy="261938"/>
            <a:chOff x="3366" y="2963"/>
            <a:chExt cx="432" cy="384"/>
          </a:xfrm>
          <a:solidFill>
            <a:schemeClr val="accent3"/>
          </a:solidFill>
        </p:grpSpPr>
        <p:sp>
          <p:nvSpPr>
            <p:cNvPr id="1333278" name="Oval 30"/>
            <p:cNvSpPr>
              <a:spLocks noChangeArrowheads="1"/>
            </p:cNvSpPr>
            <p:nvPr/>
          </p:nvSpPr>
          <p:spPr bwMode="auto">
            <a:xfrm>
              <a:off x="3366" y="2963"/>
              <a:ext cx="432" cy="384"/>
            </a:xfrm>
            <a:prstGeom prst="ellipse">
              <a:avLst/>
            </a:prstGeom>
            <a:grpFill/>
            <a:ln w="38100">
              <a:solidFill>
                <a:schemeClr val="tx1"/>
              </a:solidFill>
              <a:round/>
              <a:headEnd/>
              <a:tailEnd/>
            </a:ln>
            <a:effectLst/>
          </p:spPr>
          <p:txBody>
            <a:bodyPr wrap="none" anchor="ctr"/>
            <a:lstStyle/>
            <a:p>
              <a:pPr algn="ctr" eaLnBrk="0" hangingPunct="0">
                <a:defRPr/>
              </a:pPr>
              <a:endParaRPr lang="en-US">
                <a:latin typeface="Comic Sans MS" pitchFamily="66" charset="0"/>
                <a:ea typeface="+mn-ea"/>
                <a:cs typeface="+mn-cs"/>
              </a:endParaRPr>
            </a:p>
          </p:txBody>
        </p:sp>
        <p:sp>
          <p:nvSpPr>
            <p:cNvPr id="1333279" name="Oval 31"/>
            <p:cNvSpPr>
              <a:spLocks noChangeArrowheads="1"/>
            </p:cNvSpPr>
            <p:nvPr/>
          </p:nvSpPr>
          <p:spPr bwMode="auto">
            <a:xfrm>
              <a:off x="3655" y="3055"/>
              <a:ext cx="62" cy="134"/>
            </a:xfrm>
            <a:prstGeom prst="ellipse">
              <a:avLst/>
            </a:prstGeom>
            <a:grpFill/>
            <a:ln w="3175">
              <a:solidFill>
                <a:schemeClr val="tx1"/>
              </a:solidFill>
              <a:round/>
              <a:headEnd/>
              <a:tailEnd/>
            </a:ln>
            <a:effectLst/>
          </p:spPr>
          <p:txBody>
            <a:bodyPr wrap="none" anchor="ctr"/>
            <a:lstStyle/>
            <a:p>
              <a:pPr algn="ctr" eaLnBrk="0" hangingPunct="0">
                <a:defRPr/>
              </a:pPr>
              <a:endParaRPr lang="en-US">
                <a:latin typeface="Comic Sans MS" pitchFamily="66" charset="0"/>
                <a:ea typeface="+mn-ea"/>
                <a:cs typeface="+mn-cs"/>
              </a:endParaRPr>
            </a:p>
          </p:txBody>
        </p:sp>
      </p:grpSp>
      <p:grpSp>
        <p:nvGrpSpPr>
          <p:cNvPr id="4" name="Group 32"/>
          <p:cNvGrpSpPr>
            <a:grpSpLocks/>
          </p:cNvGrpSpPr>
          <p:nvPr/>
        </p:nvGrpSpPr>
        <p:grpSpPr bwMode="auto">
          <a:xfrm>
            <a:off x="3682744" y="3460905"/>
            <a:ext cx="307975" cy="261938"/>
            <a:chOff x="3366" y="2963"/>
            <a:chExt cx="432" cy="384"/>
          </a:xfrm>
          <a:solidFill>
            <a:srgbClr val="FF0000"/>
          </a:solidFill>
        </p:grpSpPr>
        <p:sp>
          <p:nvSpPr>
            <p:cNvPr id="1333281" name="Oval 33"/>
            <p:cNvSpPr>
              <a:spLocks noChangeArrowheads="1"/>
            </p:cNvSpPr>
            <p:nvPr/>
          </p:nvSpPr>
          <p:spPr bwMode="auto">
            <a:xfrm>
              <a:off x="3366" y="2963"/>
              <a:ext cx="432" cy="384"/>
            </a:xfrm>
            <a:prstGeom prst="ellipse">
              <a:avLst/>
            </a:prstGeom>
            <a:grpFill/>
            <a:ln w="38100">
              <a:solidFill>
                <a:schemeClr val="tx1"/>
              </a:solidFill>
              <a:round/>
              <a:headEnd/>
              <a:tailEnd/>
            </a:ln>
            <a:effectLst/>
          </p:spPr>
          <p:txBody>
            <a:bodyPr wrap="none" anchor="ctr"/>
            <a:lstStyle/>
            <a:p>
              <a:pPr algn="ctr" eaLnBrk="0" hangingPunct="0">
                <a:defRPr/>
              </a:pPr>
              <a:endParaRPr lang="en-US">
                <a:latin typeface="Comic Sans MS" pitchFamily="66" charset="0"/>
                <a:ea typeface="+mn-ea"/>
                <a:cs typeface="+mn-cs"/>
              </a:endParaRPr>
            </a:p>
          </p:txBody>
        </p:sp>
        <p:sp>
          <p:nvSpPr>
            <p:cNvPr id="1333282" name="Oval 34"/>
            <p:cNvSpPr>
              <a:spLocks noChangeArrowheads="1"/>
            </p:cNvSpPr>
            <p:nvPr/>
          </p:nvSpPr>
          <p:spPr bwMode="auto">
            <a:xfrm>
              <a:off x="3655" y="3055"/>
              <a:ext cx="62" cy="134"/>
            </a:xfrm>
            <a:prstGeom prst="ellipse">
              <a:avLst/>
            </a:prstGeom>
            <a:grpFill/>
            <a:ln w="3175">
              <a:solidFill>
                <a:schemeClr val="tx1"/>
              </a:solidFill>
              <a:round/>
              <a:headEnd/>
              <a:tailEnd/>
            </a:ln>
            <a:effectLst/>
          </p:spPr>
          <p:txBody>
            <a:bodyPr wrap="none" anchor="ctr"/>
            <a:lstStyle/>
            <a:p>
              <a:pPr algn="ctr" eaLnBrk="0" hangingPunct="0">
                <a:defRPr/>
              </a:pPr>
              <a:endParaRPr lang="en-US">
                <a:latin typeface="Comic Sans MS" pitchFamily="66" charset="0"/>
                <a:ea typeface="+mn-ea"/>
                <a:cs typeface="+mn-cs"/>
              </a:endParaRPr>
            </a:p>
          </p:txBody>
        </p:sp>
      </p:grpSp>
      <p:sp>
        <p:nvSpPr>
          <p:cNvPr id="24601" name="Oval 35"/>
          <p:cNvSpPr>
            <a:spLocks noChangeArrowheads="1"/>
          </p:cNvSpPr>
          <p:nvPr/>
        </p:nvSpPr>
        <p:spPr bwMode="auto">
          <a:xfrm>
            <a:off x="4140200" y="1843088"/>
            <a:ext cx="307975" cy="261937"/>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602" name="Oval 36"/>
          <p:cNvSpPr>
            <a:spLocks noChangeArrowheads="1"/>
          </p:cNvSpPr>
          <p:nvPr/>
        </p:nvSpPr>
        <p:spPr bwMode="auto">
          <a:xfrm>
            <a:off x="4346575" y="1906588"/>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33821" name="Oval 37"/>
          <p:cNvSpPr>
            <a:spLocks noChangeArrowheads="1"/>
          </p:cNvSpPr>
          <p:nvPr/>
        </p:nvSpPr>
        <p:spPr bwMode="auto">
          <a:xfrm>
            <a:off x="4889500" y="2935288"/>
            <a:ext cx="307975" cy="261937"/>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604" name="Oval 38"/>
          <p:cNvSpPr>
            <a:spLocks noChangeArrowheads="1"/>
          </p:cNvSpPr>
          <p:nvPr/>
        </p:nvSpPr>
        <p:spPr bwMode="auto">
          <a:xfrm>
            <a:off x="5095875" y="2998788"/>
            <a:ext cx="44450" cy="90487"/>
          </a:xfrm>
          <a:prstGeom prst="ellipse">
            <a:avLst/>
          </a:prstGeom>
          <a:solidFill>
            <a:schemeClr val="folHlink"/>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33823" name="Oval 39"/>
          <p:cNvSpPr>
            <a:spLocks noChangeArrowheads="1"/>
          </p:cNvSpPr>
          <p:nvPr/>
        </p:nvSpPr>
        <p:spPr bwMode="auto">
          <a:xfrm>
            <a:off x="3389313" y="2933700"/>
            <a:ext cx="307975" cy="261938"/>
          </a:xfrm>
          <a:prstGeom prst="ellipse">
            <a:avLst/>
          </a:prstGeom>
          <a:solidFill>
            <a:schemeClr val="accent3"/>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606" name="Oval 40"/>
          <p:cNvSpPr>
            <a:spLocks noChangeArrowheads="1"/>
          </p:cNvSpPr>
          <p:nvPr/>
        </p:nvSpPr>
        <p:spPr bwMode="auto">
          <a:xfrm>
            <a:off x="3595688" y="299720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24607" name="Rounded Rectangular Callout 60"/>
          <p:cNvSpPr>
            <a:spLocks noChangeArrowheads="1"/>
          </p:cNvSpPr>
          <p:nvPr/>
        </p:nvSpPr>
        <p:spPr bwMode="auto">
          <a:xfrm>
            <a:off x="411163" y="4243388"/>
            <a:ext cx="1789112" cy="427037"/>
          </a:xfrm>
          <a:prstGeom prst="wedgeRoundRectCallout">
            <a:avLst>
              <a:gd name="adj1" fmla="val 172769"/>
              <a:gd name="adj2" fmla="val -155093"/>
              <a:gd name="adj3" fmla="val 16667"/>
            </a:avLst>
          </a:prstGeom>
          <a:solidFill>
            <a:schemeClr val="tx1">
              <a:alpha val="90195"/>
            </a:schemeClr>
          </a:solidFill>
          <a:ln w="38100">
            <a:solidFill>
              <a:schemeClr val="tx1"/>
            </a:solidFill>
            <a:round/>
            <a:headEnd/>
            <a:tailEnd/>
          </a:ln>
        </p:spPr>
        <p:txBody>
          <a:bodyPr wrap="none" anchor="ctr">
            <a:prstTxWarp prst="textNoShape">
              <a:avLst/>
            </a:prstTxWarp>
            <a:spAutoFit/>
          </a:bodyPr>
          <a:lstStyle/>
          <a:p>
            <a:pPr algn="ctr" eaLnBrk="0" hangingPunct="0"/>
            <a:r>
              <a:rPr lang="en-US" sz="1800">
                <a:solidFill>
                  <a:schemeClr val="bg1"/>
                </a:solidFill>
                <a:latin typeface="Arial" pitchFamily="-72" charset="0"/>
                <a:ea typeface="Arial" pitchFamily="-72" charset="0"/>
                <a:cs typeface="Arial" pitchFamily="-72" charset="0"/>
              </a:rPr>
              <a:t>{pqr}{pqr}{pqr}</a:t>
            </a:r>
          </a:p>
        </p:txBody>
      </p:sp>
      <p:sp>
        <p:nvSpPr>
          <p:cNvPr id="24608" name="Rounded Rectangular Callout 60"/>
          <p:cNvSpPr>
            <a:spLocks noChangeArrowheads="1"/>
          </p:cNvSpPr>
          <p:nvPr/>
        </p:nvSpPr>
        <p:spPr bwMode="auto">
          <a:xfrm>
            <a:off x="5256213" y="1941513"/>
            <a:ext cx="1487487" cy="427037"/>
          </a:xfrm>
          <a:prstGeom prst="wedgeRoundRectCallout">
            <a:avLst>
              <a:gd name="adj1" fmla="val -89676"/>
              <a:gd name="adj2" fmla="val 169384"/>
              <a:gd name="adj3" fmla="val 16667"/>
            </a:avLst>
          </a:prstGeom>
          <a:solidFill>
            <a:schemeClr val="tx1">
              <a:alpha val="90195"/>
            </a:schemeClr>
          </a:solidFill>
          <a:ln w="38100">
            <a:solidFill>
              <a:schemeClr val="tx1"/>
            </a:solidFill>
            <a:round/>
            <a:headEnd/>
            <a:tailEnd/>
          </a:ln>
        </p:spPr>
        <p:txBody>
          <a:bodyPr wrap="none" anchor="ctr">
            <a:prstTxWarp prst="textNoShape">
              <a:avLst/>
            </a:prstTxWarp>
            <a:spAutoFit/>
          </a:bodyPr>
          <a:lstStyle/>
          <a:p>
            <a:pPr algn="ctr" eaLnBrk="0" hangingPunct="0"/>
            <a:r>
              <a:rPr lang="en-US" sz="1800">
                <a:solidFill>
                  <a:schemeClr val="bg1"/>
                </a:solidFill>
                <a:latin typeface="Arial" pitchFamily="-72" charset="0"/>
                <a:ea typeface="Arial" pitchFamily="-72" charset="0"/>
                <a:cs typeface="Arial" pitchFamily="-72" charset="0"/>
              </a:rPr>
              <a:t>{p}{pq}{pqr}</a:t>
            </a:r>
          </a:p>
        </p:txBody>
      </p:sp>
      <p:sp>
        <p:nvSpPr>
          <p:cNvPr id="24609" name="Rounded Rectangular Callout 60"/>
          <p:cNvSpPr>
            <a:spLocks noChangeArrowheads="1"/>
          </p:cNvSpPr>
          <p:nvPr/>
        </p:nvSpPr>
        <p:spPr bwMode="auto">
          <a:xfrm>
            <a:off x="5732463" y="3100388"/>
            <a:ext cx="1570037" cy="427037"/>
          </a:xfrm>
          <a:prstGeom prst="wedgeRoundRectCallout">
            <a:avLst>
              <a:gd name="adj1" fmla="val -150861"/>
              <a:gd name="adj2" fmla="val 1551"/>
              <a:gd name="adj3" fmla="val 16667"/>
            </a:avLst>
          </a:prstGeom>
          <a:solidFill>
            <a:schemeClr val="tx1">
              <a:alpha val="90195"/>
            </a:schemeClr>
          </a:solidFill>
          <a:ln w="38100">
            <a:solidFill>
              <a:schemeClr val="tx1"/>
            </a:solidFill>
            <a:round/>
            <a:headEnd/>
            <a:tailEnd/>
          </a:ln>
        </p:spPr>
        <p:txBody>
          <a:bodyPr wrap="none" anchor="ctr">
            <a:prstTxWarp prst="textNoShape">
              <a:avLst/>
            </a:prstTxWarp>
            <a:spAutoFit/>
          </a:bodyPr>
          <a:lstStyle/>
          <a:p>
            <a:pPr algn="ctr" eaLnBrk="0" hangingPunct="0"/>
            <a:r>
              <a:rPr lang="en-US" sz="1800">
                <a:solidFill>
                  <a:schemeClr val="bg1"/>
                </a:solidFill>
                <a:latin typeface="Arial" pitchFamily="-72" charset="0"/>
                <a:ea typeface="Arial" pitchFamily="-72" charset="0"/>
                <a:cs typeface="Arial" pitchFamily="-72" charset="0"/>
              </a:rPr>
              <a:t>{p}{pqr}{pqr}</a:t>
            </a:r>
          </a:p>
        </p:txBody>
      </p:sp>
      <p:sp>
        <p:nvSpPr>
          <p:cNvPr id="24610" name="Rounded Rectangular Callout 60"/>
          <p:cNvSpPr>
            <a:spLocks noChangeArrowheads="1"/>
          </p:cNvSpPr>
          <p:nvPr/>
        </p:nvSpPr>
        <p:spPr bwMode="auto">
          <a:xfrm>
            <a:off x="4922838" y="5767388"/>
            <a:ext cx="1512887" cy="427037"/>
          </a:xfrm>
          <a:prstGeom prst="wedgeRoundRectCallout">
            <a:avLst>
              <a:gd name="adj1" fmla="val -101505"/>
              <a:gd name="adj2" fmla="val -274440"/>
              <a:gd name="adj3" fmla="val 16667"/>
            </a:avLst>
          </a:prstGeom>
          <a:solidFill>
            <a:schemeClr val="tx1">
              <a:alpha val="90195"/>
            </a:schemeClr>
          </a:solidFill>
          <a:ln w="38100">
            <a:solidFill>
              <a:schemeClr val="tx1"/>
            </a:solidFill>
            <a:round/>
            <a:headEnd/>
            <a:tailEnd/>
          </a:ln>
        </p:spPr>
        <p:txBody>
          <a:bodyPr wrap="none" anchor="ctr">
            <a:prstTxWarp prst="textNoShape">
              <a:avLst/>
            </a:prstTxWarp>
            <a:spAutoFit/>
          </a:bodyPr>
          <a:lstStyle/>
          <a:p>
            <a:pPr algn="ctr" eaLnBrk="0" hangingPunct="0"/>
            <a:r>
              <a:rPr lang="en-US" sz="1800">
                <a:solidFill>
                  <a:schemeClr val="bg1"/>
                </a:solidFill>
                <a:latin typeface="Arial" pitchFamily="-72" charset="0"/>
                <a:ea typeface="Arial" pitchFamily="-72" charset="0"/>
                <a:cs typeface="Arial" pitchFamily="-72" charset="0"/>
              </a:rPr>
              <a:t>{pqr}{qr}{qr}</a:t>
            </a:r>
          </a:p>
        </p:txBody>
      </p:sp>
      <p:sp>
        <p:nvSpPr>
          <p:cNvPr id="24611" name="Oval 21"/>
          <p:cNvSpPr>
            <a:spLocks noChangeArrowheads="1"/>
          </p:cNvSpPr>
          <p:nvPr/>
        </p:nvSpPr>
        <p:spPr bwMode="auto">
          <a:xfrm>
            <a:off x="4070350" y="4203700"/>
            <a:ext cx="307975" cy="261938"/>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612" name="Oval 22"/>
          <p:cNvSpPr>
            <a:spLocks noChangeArrowheads="1"/>
          </p:cNvSpPr>
          <p:nvPr/>
        </p:nvSpPr>
        <p:spPr bwMode="auto">
          <a:xfrm>
            <a:off x="4276725" y="426720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2" name="Title 1"/>
          <p:cNvSpPr>
            <a:spLocks noGrp="1"/>
          </p:cNvSpPr>
          <p:nvPr>
            <p:ph type="title"/>
          </p:nvPr>
        </p:nvSpPr>
        <p:spPr/>
        <p:txBody>
          <a:bodyPr/>
          <a:lstStyle/>
          <a:p>
            <a:r>
              <a:rPr lang="en-US" dirty="0" smtClean="0"/>
              <a:t>One-Layer Immediate Snapshot Protocol Complex</a:t>
            </a:r>
            <a:endParaRPr lang="en-US" dirty="0"/>
          </a:p>
        </p:txBody>
      </p:sp>
      <p:sp>
        <p:nvSpPr>
          <p:cNvPr id="42" name="Footer Placeholder 2"/>
          <p:cNvSpPr>
            <a:spLocks noGrp="1"/>
          </p:cNvSpPr>
          <p:nvPr>
            <p:ph type="ftr" sz="quarter" idx="11"/>
          </p:nvPr>
        </p:nvSpPr>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52289150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906348" y="2549960"/>
            <a:ext cx="3829079" cy="2417762"/>
            <a:chOff x="411163" y="1843088"/>
            <a:chExt cx="6891337" cy="4351337"/>
          </a:xfrm>
        </p:grpSpPr>
        <p:sp>
          <p:nvSpPr>
            <p:cNvPr id="24577" name="AutoShape 2"/>
            <p:cNvSpPr>
              <a:spLocks noChangeArrowheads="1"/>
            </p:cNvSpPr>
            <p:nvPr/>
          </p:nvSpPr>
          <p:spPr bwMode="auto">
            <a:xfrm>
              <a:off x="2292350" y="1874838"/>
              <a:ext cx="4013200" cy="3201987"/>
            </a:xfrm>
            <a:prstGeom prst="triangle">
              <a:avLst>
                <a:gd name="adj" fmla="val 50000"/>
              </a:avLst>
            </a:prstGeom>
            <a:solidFill>
              <a:schemeClr val="hlink"/>
            </a:solidFill>
            <a:ln w="38100">
              <a:solidFill>
                <a:schemeClr val="tx1"/>
              </a:solidFill>
              <a:miter lim="800000"/>
              <a:headEnd/>
              <a:tailEnd/>
            </a:ln>
          </p:spPr>
          <p:txBody>
            <a:bodyPr wrap="none" anchor="ctr">
              <a:prstTxWarp prst="textNoShape">
                <a:avLst/>
              </a:prstTxWarp>
            </a:bodyPr>
            <a:lstStyle/>
            <a:p>
              <a:pPr algn="ctr" eaLnBrk="0" hangingPunct="0"/>
              <a:endParaRPr lang="en-US"/>
            </a:p>
          </p:txBody>
        </p:sp>
        <p:sp>
          <p:nvSpPr>
            <p:cNvPr id="24578" name="Freeform 4"/>
            <p:cNvSpPr>
              <a:spLocks/>
            </p:cNvSpPr>
            <p:nvPr/>
          </p:nvSpPr>
          <p:spPr bwMode="auto">
            <a:xfrm>
              <a:off x="2379663" y="3586163"/>
              <a:ext cx="1876425" cy="1477962"/>
            </a:xfrm>
            <a:custGeom>
              <a:avLst/>
              <a:gdLst>
                <a:gd name="T0" fmla="*/ 2147483647 w 1182"/>
                <a:gd name="T1" fmla="*/ 2147483647 h 931"/>
                <a:gd name="T2" fmla="*/ 2147483647 w 1182"/>
                <a:gd name="T3" fmla="*/ 0 h 931"/>
                <a:gd name="T4" fmla="*/ 2147483647 w 1182"/>
                <a:gd name="T5" fmla="*/ 2147483647 h 931"/>
                <a:gd name="T6" fmla="*/ 0 w 1182"/>
                <a:gd name="T7" fmla="*/ 2147483647 h 931"/>
                <a:gd name="T8" fmla="*/ 2147483647 w 1182"/>
                <a:gd name="T9" fmla="*/ 2147483647 h 931"/>
                <a:gd name="T10" fmla="*/ 0 60000 65536"/>
                <a:gd name="T11" fmla="*/ 0 60000 65536"/>
                <a:gd name="T12" fmla="*/ 0 60000 65536"/>
                <a:gd name="T13" fmla="*/ 0 60000 65536"/>
                <a:gd name="T14" fmla="*/ 0 60000 65536"/>
                <a:gd name="T15" fmla="*/ 0 w 1182"/>
                <a:gd name="T16" fmla="*/ 0 h 931"/>
                <a:gd name="T17" fmla="*/ 1182 w 1182"/>
                <a:gd name="T18" fmla="*/ 931 h 931"/>
              </a:gdLst>
              <a:ahLst/>
              <a:cxnLst>
                <a:cxn ang="T10">
                  <a:pos x="T0" y="T1"/>
                </a:cxn>
                <a:cxn ang="T11">
                  <a:pos x="T2" y="T3"/>
                </a:cxn>
                <a:cxn ang="T12">
                  <a:pos x="T4" y="T5"/>
                </a:cxn>
                <a:cxn ang="T13">
                  <a:pos x="T6" y="T7"/>
                </a:cxn>
                <a:cxn ang="T14">
                  <a:pos x="T8" y="T9"/>
                </a:cxn>
              </a:cxnLst>
              <a:rect l="T15" t="T16" r="T17" b="T18"/>
              <a:pathLst>
                <a:path w="1182" h="931">
                  <a:moveTo>
                    <a:pt x="1182" y="471"/>
                  </a:moveTo>
                  <a:lnTo>
                    <a:pt x="941" y="0"/>
                  </a:lnTo>
                  <a:lnTo>
                    <a:pt x="920" y="2"/>
                  </a:lnTo>
                  <a:lnTo>
                    <a:pt x="0" y="931"/>
                  </a:lnTo>
                  <a:lnTo>
                    <a:pt x="1182" y="471"/>
                  </a:lnTo>
                  <a:close/>
                </a:path>
              </a:pathLst>
            </a:custGeom>
            <a:no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33795" name="Oval 19"/>
            <p:cNvSpPr>
              <a:spLocks noChangeArrowheads="1"/>
            </p:cNvSpPr>
            <p:nvPr/>
          </p:nvSpPr>
          <p:spPr bwMode="auto">
            <a:xfrm>
              <a:off x="2227263" y="4948238"/>
              <a:ext cx="307975" cy="261937"/>
            </a:xfrm>
            <a:prstGeom prst="ellipse">
              <a:avLst/>
            </a:prstGeom>
            <a:solidFill>
              <a:schemeClr val="accent3"/>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580" name="Freeform 5"/>
            <p:cNvSpPr>
              <a:spLocks/>
            </p:cNvSpPr>
            <p:nvPr/>
          </p:nvSpPr>
          <p:spPr bwMode="auto">
            <a:xfrm>
              <a:off x="4222750" y="3589338"/>
              <a:ext cx="2124075" cy="1474787"/>
            </a:xfrm>
            <a:custGeom>
              <a:avLst/>
              <a:gdLst>
                <a:gd name="T0" fmla="*/ 2147483647 w 1338"/>
                <a:gd name="T1" fmla="*/ 0 h 929"/>
                <a:gd name="T2" fmla="*/ 0 w 1338"/>
                <a:gd name="T3" fmla="*/ 2147483647 h 929"/>
                <a:gd name="T4" fmla="*/ 2147483647 w 1338"/>
                <a:gd name="T5" fmla="*/ 2147483647 h 929"/>
                <a:gd name="T6" fmla="*/ 2147483647 w 1338"/>
                <a:gd name="T7" fmla="*/ 0 h 929"/>
                <a:gd name="T8" fmla="*/ 0 60000 65536"/>
                <a:gd name="T9" fmla="*/ 0 60000 65536"/>
                <a:gd name="T10" fmla="*/ 0 60000 65536"/>
                <a:gd name="T11" fmla="*/ 0 60000 65536"/>
                <a:gd name="T12" fmla="*/ 0 w 1338"/>
                <a:gd name="T13" fmla="*/ 0 h 929"/>
                <a:gd name="T14" fmla="*/ 1338 w 1338"/>
                <a:gd name="T15" fmla="*/ 929 h 929"/>
              </a:gdLst>
              <a:ahLst/>
              <a:cxnLst>
                <a:cxn ang="T8">
                  <a:pos x="T0" y="T1"/>
                </a:cxn>
                <a:cxn ang="T9">
                  <a:pos x="T2" y="T3"/>
                </a:cxn>
                <a:cxn ang="T10">
                  <a:pos x="T4" y="T5"/>
                </a:cxn>
                <a:cxn ang="T11">
                  <a:pos x="T6" y="T7"/>
                </a:cxn>
              </a:cxnLst>
              <a:rect l="T12" t="T13" r="T14" b="T15"/>
              <a:pathLst>
                <a:path w="1338" h="929">
                  <a:moveTo>
                    <a:pt x="296" y="0"/>
                  </a:moveTo>
                  <a:lnTo>
                    <a:pt x="0" y="469"/>
                  </a:lnTo>
                  <a:lnTo>
                    <a:pt x="1338" y="929"/>
                  </a:lnTo>
                  <a:lnTo>
                    <a:pt x="296" y="0"/>
                  </a:lnTo>
                  <a:close/>
                </a:path>
              </a:pathLst>
            </a:custGeom>
            <a:no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581" name="Freeform 6"/>
            <p:cNvSpPr>
              <a:spLocks/>
            </p:cNvSpPr>
            <p:nvPr/>
          </p:nvSpPr>
          <p:spPr bwMode="auto">
            <a:xfrm>
              <a:off x="3859213" y="1892300"/>
              <a:ext cx="833437" cy="1685925"/>
            </a:xfrm>
            <a:custGeom>
              <a:avLst/>
              <a:gdLst>
                <a:gd name="T0" fmla="*/ 0 w 525"/>
                <a:gd name="T1" fmla="*/ 2147483647 h 1062"/>
                <a:gd name="T2" fmla="*/ 2147483647 w 525"/>
                <a:gd name="T3" fmla="*/ 2147483647 h 1062"/>
                <a:gd name="T4" fmla="*/ 2147483647 w 525"/>
                <a:gd name="T5" fmla="*/ 0 h 1062"/>
                <a:gd name="T6" fmla="*/ 0 w 525"/>
                <a:gd name="T7" fmla="*/ 2147483647 h 1062"/>
                <a:gd name="T8" fmla="*/ 0 60000 65536"/>
                <a:gd name="T9" fmla="*/ 0 60000 65536"/>
                <a:gd name="T10" fmla="*/ 0 60000 65536"/>
                <a:gd name="T11" fmla="*/ 0 60000 65536"/>
                <a:gd name="T12" fmla="*/ 0 w 525"/>
                <a:gd name="T13" fmla="*/ 0 h 1062"/>
                <a:gd name="T14" fmla="*/ 525 w 525"/>
                <a:gd name="T15" fmla="*/ 1062 h 1062"/>
              </a:gdLst>
              <a:ahLst/>
              <a:cxnLst>
                <a:cxn ang="T8">
                  <a:pos x="T0" y="T1"/>
                </a:cxn>
                <a:cxn ang="T9">
                  <a:pos x="T2" y="T3"/>
                </a:cxn>
                <a:cxn ang="T10">
                  <a:pos x="T4" y="T5"/>
                </a:cxn>
                <a:cxn ang="T11">
                  <a:pos x="T6" y="T7"/>
                </a:cxn>
              </a:cxnLst>
              <a:rect l="T12" t="T13" r="T14" b="T15"/>
              <a:pathLst>
                <a:path w="525" h="1062">
                  <a:moveTo>
                    <a:pt x="0" y="1062"/>
                  </a:moveTo>
                  <a:lnTo>
                    <a:pt x="525" y="1062"/>
                  </a:lnTo>
                  <a:lnTo>
                    <a:pt x="263" y="0"/>
                  </a:lnTo>
                  <a:lnTo>
                    <a:pt x="0" y="1062"/>
                  </a:lnTo>
                  <a:close/>
                </a:path>
              </a:pathLst>
            </a:custGeom>
            <a:no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582" name="Line 7"/>
            <p:cNvSpPr>
              <a:spLocks noChangeShapeType="1"/>
            </p:cNvSpPr>
            <p:nvPr/>
          </p:nvSpPr>
          <p:spPr bwMode="auto">
            <a:xfrm>
              <a:off x="4208463" y="4348163"/>
              <a:ext cx="609600" cy="6858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3" name="Line 8"/>
            <p:cNvSpPr>
              <a:spLocks noChangeShapeType="1"/>
            </p:cNvSpPr>
            <p:nvPr/>
          </p:nvSpPr>
          <p:spPr bwMode="auto">
            <a:xfrm flipH="1">
              <a:off x="3768725" y="4348163"/>
              <a:ext cx="439738" cy="7620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4" name="Line 9"/>
            <p:cNvSpPr>
              <a:spLocks noChangeShapeType="1"/>
            </p:cNvSpPr>
            <p:nvPr/>
          </p:nvSpPr>
          <p:spPr bwMode="auto">
            <a:xfrm>
              <a:off x="4665663" y="3586163"/>
              <a:ext cx="838200" cy="2286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5" name="Line 10"/>
            <p:cNvSpPr>
              <a:spLocks noChangeShapeType="1"/>
            </p:cNvSpPr>
            <p:nvPr/>
          </p:nvSpPr>
          <p:spPr bwMode="auto">
            <a:xfrm flipV="1">
              <a:off x="4665663" y="3052763"/>
              <a:ext cx="304800" cy="5334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6" name="Line 11"/>
            <p:cNvSpPr>
              <a:spLocks noChangeShapeType="1"/>
            </p:cNvSpPr>
            <p:nvPr/>
          </p:nvSpPr>
          <p:spPr bwMode="auto">
            <a:xfrm flipH="1" flipV="1">
              <a:off x="3522663" y="3128963"/>
              <a:ext cx="304800" cy="4572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24587" name="Line 12"/>
            <p:cNvSpPr>
              <a:spLocks noChangeShapeType="1"/>
            </p:cNvSpPr>
            <p:nvPr/>
          </p:nvSpPr>
          <p:spPr bwMode="auto">
            <a:xfrm flipH="1">
              <a:off x="3065463" y="3586163"/>
              <a:ext cx="762000" cy="304800"/>
            </a:xfrm>
            <a:prstGeom prst="line">
              <a:avLst/>
            </a:prstGeom>
            <a:noFill/>
            <a:ln w="38100">
              <a:solidFill>
                <a:schemeClr val="tx1"/>
              </a:solidFill>
              <a:round/>
              <a:headEnd/>
              <a:tailEnd/>
            </a:ln>
          </p:spPr>
          <p:txBody>
            <a:bodyPr wrap="none" anchor="ctr">
              <a:prstTxWarp prst="textNoShape">
                <a:avLst/>
              </a:prstTxWarp>
            </a:bodyPr>
            <a:lstStyle/>
            <a:p>
              <a:endParaRPr lang="en-US"/>
            </a:p>
          </p:txBody>
        </p:sp>
        <p:sp>
          <p:nvSpPr>
            <p:cNvPr id="33805" name="Oval 13"/>
            <p:cNvSpPr>
              <a:spLocks noChangeArrowheads="1"/>
            </p:cNvSpPr>
            <p:nvPr/>
          </p:nvSpPr>
          <p:spPr bwMode="auto">
            <a:xfrm>
              <a:off x="6051550" y="4948238"/>
              <a:ext cx="307975" cy="261937"/>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589" name="Oval 14"/>
            <p:cNvSpPr>
              <a:spLocks noChangeArrowheads="1"/>
            </p:cNvSpPr>
            <p:nvPr/>
          </p:nvSpPr>
          <p:spPr bwMode="auto">
            <a:xfrm>
              <a:off x="6257925" y="5011738"/>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33807" name="Oval 15"/>
            <p:cNvSpPr>
              <a:spLocks noChangeArrowheads="1"/>
            </p:cNvSpPr>
            <p:nvPr/>
          </p:nvSpPr>
          <p:spPr bwMode="auto">
            <a:xfrm>
              <a:off x="4776788" y="4948238"/>
              <a:ext cx="307975" cy="261937"/>
            </a:xfrm>
            <a:prstGeom prst="ellipse">
              <a:avLst/>
            </a:prstGeom>
            <a:solidFill>
              <a:schemeClr val="accent3"/>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591" name="Oval 16"/>
            <p:cNvSpPr>
              <a:spLocks noChangeArrowheads="1"/>
            </p:cNvSpPr>
            <p:nvPr/>
          </p:nvSpPr>
          <p:spPr bwMode="auto">
            <a:xfrm>
              <a:off x="4983163" y="5011738"/>
              <a:ext cx="44450" cy="90487"/>
            </a:xfrm>
            <a:prstGeom prst="ellipse">
              <a:avLst/>
            </a:prstGeom>
            <a:solidFill>
              <a:schemeClr val="folHlink"/>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33809" name="Oval 17"/>
            <p:cNvSpPr>
              <a:spLocks noChangeArrowheads="1"/>
            </p:cNvSpPr>
            <p:nvPr/>
          </p:nvSpPr>
          <p:spPr bwMode="auto">
            <a:xfrm>
              <a:off x="3671888" y="4948238"/>
              <a:ext cx="307975" cy="261937"/>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593" name="Oval 18"/>
            <p:cNvSpPr>
              <a:spLocks noChangeArrowheads="1"/>
            </p:cNvSpPr>
            <p:nvPr/>
          </p:nvSpPr>
          <p:spPr bwMode="auto">
            <a:xfrm>
              <a:off x="3878263" y="5011738"/>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24594" name="Oval 20"/>
            <p:cNvSpPr>
              <a:spLocks noChangeArrowheads="1"/>
            </p:cNvSpPr>
            <p:nvPr/>
          </p:nvSpPr>
          <p:spPr bwMode="auto">
            <a:xfrm>
              <a:off x="2433638" y="5011738"/>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24595" name="Oval 21"/>
            <p:cNvSpPr>
              <a:spLocks noChangeArrowheads="1"/>
            </p:cNvSpPr>
            <p:nvPr/>
          </p:nvSpPr>
          <p:spPr bwMode="auto">
            <a:xfrm>
              <a:off x="5334000" y="3719513"/>
              <a:ext cx="307975" cy="261937"/>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596" name="Oval 22"/>
            <p:cNvSpPr>
              <a:spLocks noChangeArrowheads="1"/>
            </p:cNvSpPr>
            <p:nvPr/>
          </p:nvSpPr>
          <p:spPr bwMode="auto">
            <a:xfrm>
              <a:off x="5540375" y="3783013"/>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24597" name="Oval 23"/>
            <p:cNvSpPr>
              <a:spLocks noChangeArrowheads="1"/>
            </p:cNvSpPr>
            <p:nvPr/>
          </p:nvSpPr>
          <p:spPr bwMode="auto">
            <a:xfrm>
              <a:off x="2873375" y="3776663"/>
              <a:ext cx="307975" cy="261937"/>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598" name="Oval 24"/>
            <p:cNvSpPr>
              <a:spLocks noChangeArrowheads="1"/>
            </p:cNvSpPr>
            <p:nvPr/>
          </p:nvSpPr>
          <p:spPr bwMode="auto">
            <a:xfrm>
              <a:off x="3079750" y="3840163"/>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grpSp>
          <p:nvGrpSpPr>
            <p:cNvPr id="3" name="Group 29"/>
            <p:cNvGrpSpPr>
              <a:grpSpLocks/>
            </p:cNvGrpSpPr>
            <p:nvPr/>
          </p:nvGrpSpPr>
          <p:grpSpPr bwMode="auto">
            <a:xfrm>
              <a:off x="4593969" y="3462493"/>
              <a:ext cx="307975" cy="261938"/>
              <a:chOff x="3366" y="2963"/>
              <a:chExt cx="432" cy="384"/>
            </a:xfrm>
            <a:solidFill>
              <a:schemeClr val="accent3"/>
            </a:solidFill>
          </p:grpSpPr>
          <p:sp>
            <p:nvSpPr>
              <p:cNvPr id="1333278" name="Oval 30"/>
              <p:cNvSpPr>
                <a:spLocks noChangeArrowheads="1"/>
              </p:cNvSpPr>
              <p:nvPr/>
            </p:nvSpPr>
            <p:spPr bwMode="auto">
              <a:xfrm>
                <a:off x="3366" y="2963"/>
                <a:ext cx="432" cy="384"/>
              </a:xfrm>
              <a:prstGeom prst="ellipse">
                <a:avLst/>
              </a:prstGeom>
              <a:grpFill/>
              <a:ln w="38100">
                <a:solidFill>
                  <a:schemeClr val="tx1"/>
                </a:solidFill>
                <a:round/>
                <a:headEnd/>
                <a:tailEnd/>
              </a:ln>
              <a:effectLst/>
            </p:spPr>
            <p:txBody>
              <a:bodyPr wrap="none" anchor="ctr"/>
              <a:lstStyle/>
              <a:p>
                <a:pPr algn="ctr" eaLnBrk="0" hangingPunct="0">
                  <a:defRPr/>
                </a:pPr>
                <a:endParaRPr lang="en-US">
                  <a:latin typeface="Comic Sans MS" pitchFamily="66" charset="0"/>
                  <a:ea typeface="+mn-ea"/>
                  <a:cs typeface="+mn-cs"/>
                </a:endParaRPr>
              </a:p>
            </p:txBody>
          </p:sp>
          <p:sp>
            <p:nvSpPr>
              <p:cNvPr id="1333279" name="Oval 31"/>
              <p:cNvSpPr>
                <a:spLocks noChangeArrowheads="1"/>
              </p:cNvSpPr>
              <p:nvPr/>
            </p:nvSpPr>
            <p:spPr bwMode="auto">
              <a:xfrm>
                <a:off x="3655" y="3055"/>
                <a:ext cx="62" cy="134"/>
              </a:xfrm>
              <a:prstGeom prst="ellipse">
                <a:avLst/>
              </a:prstGeom>
              <a:grpFill/>
              <a:ln w="3175">
                <a:solidFill>
                  <a:schemeClr val="tx1"/>
                </a:solidFill>
                <a:round/>
                <a:headEnd/>
                <a:tailEnd/>
              </a:ln>
              <a:effectLst/>
            </p:spPr>
            <p:txBody>
              <a:bodyPr wrap="none" anchor="ctr"/>
              <a:lstStyle/>
              <a:p>
                <a:pPr algn="ctr" eaLnBrk="0" hangingPunct="0">
                  <a:defRPr/>
                </a:pPr>
                <a:endParaRPr lang="en-US">
                  <a:latin typeface="Comic Sans MS" pitchFamily="66" charset="0"/>
                  <a:ea typeface="+mn-ea"/>
                  <a:cs typeface="+mn-cs"/>
                </a:endParaRPr>
              </a:p>
            </p:txBody>
          </p:sp>
        </p:grpSp>
        <p:grpSp>
          <p:nvGrpSpPr>
            <p:cNvPr id="4" name="Group 32"/>
            <p:cNvGrpSpPr>
              <a:grpSpLocks/>
            </p:cNvGrpSpPr>
            <p:nvPr/>
          </p:nvGrpSpPr>
          <p:grpSpPr bwMode="auto">
            <a:xfrm>
              <a:off x="3682744" y="3460905"/>
              <a:ext cx="307975" cy="261938"/>
              <a:chOff x="3366" y="2963"/>
              <a:chExt cx="432" cy="384"/>
            </a:xfrm>
            <a:solidFill>
              <a:srgbClr val="FF0000"/>
            </a:solidFill>
          </p:grpSpPr>
          <p:sp>
            <p:nvSpPr>
              <p:cNvPr id="1333281" name="Oval 33"/>
              <p:cNvSpPr>
                <a:spLocks noChangeArrowheads="1"/>
              </p:cNvSpPr>
              <p:nvPr/>
            </p:nvSpPr>
            <p:spPr bwMode="auto">
              <a:xfrm>
                <a:off x="3366" y="2963"/>
                <a:ext cx="432" cy="384"/>
              </a:xfrm>
              <a:prstGeom prst="ellipse">
                <a:avLst/>
              </a:prstGeom>
              <a:grpFill/>
              <a:ln w="38100">
                <a:solidFill>
                  <a:schemeClr val="tx1"/>
                </a:solidFill>
                <a:round/>
                <a:headEnd/>
                <a:tailEnd/>
              </a:ln>
              <a:effectLst/>
            </p:spPr>
            <p:txBody>
              <a:bodyPr wrap="none" anchor="ctr"/>
              <a:lstStyle/>
              <a:p>
                <a:pPr algn="ctr" eaLnBrk="0" hangingPunct="0">
                  <a:defRPr/>
                </a:pPr>
                <a:endParaRPr lang="en-US">
                  <a:latin typeface="Comic Sans MS" pitchFamily="66" charset="0"/>
                  <a:ea typeface="+mn-ea"/>
                  <a:cs typeface="+mn-cs"/>
                </a:endParaRPr>
              </a:p>
            </p:txBody>
          </p:sp>
          <p:sp>
            <p:nvSpPr>
              <p:cNvPr id="1333282" name="Oval 34"/>
              <p:cNvSpPr>
                <a:spLocks noChangeArrowheads="1"/>
              </p:cNvSpPr>
              <p:nvPr/>
            </p:nvSpPr>
            <p:spPr bwMode="auto">
              <a:xfrm>
                <a:off x="3655" y="3055"/>
                <a:ext cx="62" cy="134"/>
              </a:xfrm>
              <a:prstGeom prst="ellipse">
                <a:avLst/>
              </a:prstGeom>
              <a:grpFill/>
              <a:ln w="3175">
                <a:solidFill>
                  <a:schemeClr val="tx1"/>
                </a:solidFill>
                <a:round/>
                <a:headEnd/>
                <a:tailEnd/>
              </a:ln>
              <a:effectLst/>
            </p:spPr>
            <p:txBody>
              <a:bodyPr wrap="none" anchor="ctr"/>
              <a:lstStyle/>
              <a:p>
                <a:pPr algn="ctr" eaLnBrk="0" hangingPunct="0">
                  <a:defRPr/>
                </a:pPr>
                <a:endParaRPr lang="en-US">
                  <a:latin typeface="Comic Sans MS" pitchFamily="66" charset="0"/>
                  <a:ea typeface="+mn-ea"/>
                  <a:cs typeface="+mn-cs"/>
                </a:endParaRPr>
              </a:p>
            </p:txBody>
          </p:sp>
        </p:grpSp>
        <p:sp>
          <p:nvSpPr>
            <p:cNvPr id="24601" name="Oval 35"/>
            <p:cNvSpPr>
              <a:spLocks noChangeArrowheads="1"/>
            </p:cNvSpPr>
            <p:nvPr/>
          </p:nvSpPr>
          <p:spPr bwMode="auto">
            <a:xfrm>
              <a:off x="4140200" y="1843088"/>
              <a:ext cx="307975" cy="261937"/>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602" name="Oval 36"/>
            <p:cNvSpPr>
              <a:spLocks noChangeArrowheads="1"/>
            </p:cNvSpPr>
            <p:nvPr/>
          </p:nvSpPr>
          <p:spPr bwMode="auto">
            <a:xfrm>
              <a:off x="4346575" y="1906588"/>
              <a:ext cx="44450" cy="90487"/>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33821" name="Oval 37"/>
            <p:cNvSpPr>
              <a:spLocks noChangeArrowheads="1"/>
            </p:cNvSpPr>
            <p:nvPr/>
          </p:nvSpPr>
          <p:spPr bwMode="auto">
            <a:xfrm>
              <a:off x="4889500" y="2935288"/>
              <a:ext cx="307975" cy="261937"/>
            </a:xfrm>
            <a:prstGeom prst="ellipse">
              <a:avLst/>
            </a:prstGeom>
            <a:solidFill>
              <a:srgbClr val="FF0000"/>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604" name="Oval 38"/>
            <p:cNvSpPr>
              <a:spLocks noChangeArrowheads="1"/>
            </p:cNvSpPr>
            <p:nvPr/>
          </p:nvSpPr>
          <p:spPr bwMode="auto">
            <a:xfrm>
              <a:off x="5095875" y="2998788"/>
              <a:ext cx="44450" cy="90487"/>
            </a:xfrm>
            <a:prstGeom prst="ellipse">
              <a:avLst/>
            </a:prstGeom>
            <a:solidFill>
              <a:schemeClr val="folHlink"/>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33823" name="Oval 39"/>
            <p:cNvSpPr>
              <a:spLocks noChangeArrowheads="1"/>
            </p:cNvSpPr>
            <p:nvPr/>
          </p:nvSpPr>
          <p:spPr bwMode="auto">
            <a:xfrm>
              <a:off x="3389313" y="2933700"/>
              <a:ext cx="307975" cy="261938"/>
            </a:xfrm>
            <a:prstGeom prst="ellipse">
              <a:avLst/>
            </a:prstGeom>
            <a:solidFill>
              <a:schemeClr val="accent3"/>
            </a:solidFill>
            <a:ln w="38100">
              <a:solidFill>
                <a:schemeClr val="tx1"/>
              </a:solidFill>
              <a:round/>
              <a:headEnd/>
              <a:tailEnd/>
            </a:ln>
          </p:spPr>
          <p:txBody>
            <a:bodyPr wrap="none" anchor="ctr">
              <a:prstTxWarp prst="textNoShape">
                <a:avLst/>
              </a:prstTxWarp>
            </a:bodyPr>
            <a:lstStyle/>
            <a:p>
              <a:pPr algn="ctr" eaLnBrk="0" hangingPunct="0">
                <a:defRPr/>
              </a:pPr>
              <a:endParaRPr lang="en-US"/>
            </a:p>
          </p:txBody>
        </p:sp>
        <p:sp>
          <p:nvSpPr>
            <p:cNvPr id="24606" name="Oval 40"/>
            <p:cNvSpPr>
              <a:spLocks noChangeArrowheads="1"/>
            </p:cNvSpPr>
            <p:nvPr/>
          </p:nvSpPr>
          <p:spPr bwMode="auto">
            <a:xfrm>
              <a:off x="3595688" y="299720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sp>
          <p:nvSpPr>
            <p:cNvPr id="24607" name="Rounded Rectangular Callout 60"/>
            <p:cNvSpPr>
              <a:spLocks noChangeArrowheads="1"/>
            </p:cNvSpPr>
            <p:nvPr/>
          </p:nvSpPr>
          <p:spPr bwMode="auto">
            <a:xfrm>
              <a:off x="411163" y="4243388"/>
              <a:ext cx="1789112" cy="427037"/>
            </a:xfrm>
            <a:prstGeom prst="wedgeRoundRectCallout">
              <a:avLst>
                <a:gd name="adj1" fmla="val 172769"/>
                <a:gd name="adj2" fmla="val -155093"/>
                <a:gd name="adj3" fmla="val 16667"/>
              </a:avLst>
            </a:prstGeom>
            <a:solidFill>
              <a:schemeClr val="tx1">
                <a:alpha val="90195"/>
              </a:schemeClr>
            </a:solidFill>
            <a:ln w="38100">
              <a:solidFill>
                <a:schemeClr val="tx1"/>
              </a:solidFill>
              <a:round/>
              <a:headEnd/>
              <a:tailEnd/>
            </a:ln>
          </p:spPr>
          <p:txBody>
            <a:bodyPr wrap="none" anchor="ctr">
              <a:prstTxWarp prst="textNoShape">
                <a:avLst/>
              </a:prstTxWarp>
              <a:spAutoFit/>
            </a:bodyPr>
            <a:lstStyle/>
            <a:p>
              <a:pPr algn="ctr" eaLnBrk="0" hangingPunct="0"/>
              <a:r>
                <a:rPr lang="en-US" sz="1800">
                  <a:solidFill>
                    <a:schemeClr val="bg1"/>
                  </a:solidFill>
                  <a:latin typeface="Arial" pitchFamily="-72" charset="0"/>
                  <a:ea typeface="Arial" pitchFamily="-72" charset="0"/>
                  <a:cs typeface="Arial" pitchFamily="-72" charset="0"/>
                </a:rPr>
                <a:t>{pqr}{pqr}{pqr}</a:t>
              </a:r>
            </a:p>
          </p:txBody>
        </p:sp>
        <p:sp>
          <p:nvSpPr>
            <p:cNvPr id="24608" name="Rounded Rectangular Callout 60"/>
            <p:cNvSpPr>
              <a:spLocks noChangeArrowheads="1"/>
            </p:cNvSpPr>
            <p:nvPr/>
          </p:nvSpPr>
          <p:spPr bwMode="auto">
            <a:xfrm>
              <a:off x="5256213" y="1941513"/>
              <a:ext cx="1487487" cy="427037"/>
            </a:xfrm>
            <a:prstGeom prst="wedgeRoundRectCallout">
              <a:avLst>
                <a:gd name="adj1" fmla="val -89676"/>
                <a:gd name="adj2" fmla="val 169384"/>
                <a:gd name="adj3" fmla="val 16667"/>
              </a:avLst>
            </a:prstGeom>
            <a:solidFill>
              <a:schemeClr val="tx1">
                <a:alpha val="90195"/>
              </a:schemeClr>
            </a:solidFill>
            <a:ln w="38100">
              <a:solidFill>
                <a:schemeClr val="tx1"/>
              </a:solidFill>
              <a:round/>
              <a:headEnd/>
              <a:tailEnd/>
            </a:ln>
          </p:spPr>
          <p:txBody>
            <a:bodyPr wrap="none" anchor="ctr">
              <a:prstTxWarp prst="textNoShape">
                <a:avLst/>
              </a:prstTxWarp>
              <a:spAutoFit/>
            </a:bodyPr>
            <a:lstStyle/>
            <a:p>
              <a:pPr algn="ctr" eaLnBrk="0" hangingPunct="0"/>
              <a:r>
                <a:rPr lang="en-US" sz="1800">
                  <a:solidFill>
                    <a:schemeClr val="bg1"/>
                  </a:solidFill>
                  <a:latin typeface="Arial" pitchFamily="-72" charset="0"/>
                  <a:ea typeface="Arial" pitchFamily="-72" charset="0"/>
                  <a:cs typeface="Arial" pitchFamily="-72" charset="0"/>
                </a:rPr>
                <a:t>{p}{pq}{pqr}</a:t>
              </a:r>
            </a:p>
          </p:txBody>
        </p:sp>
        <p:sp>
          <p:nvSpPr>
            <p:cNvPr id="24609" name="Rounded Rectangular Callout 60"/>
            <p:cNvSpPr>
              <a:spLocks noChangeArrowheads="1"/>
            </p:cNvSpPr>
            <p:nvPr/>
          </p:nvSpPr>
          <p:spPr bwMode="auto">
            <a:xfrm>
              <a:off x="5732463" y="3100388"/>
              <a:ext cx="1570037" cy="427037"/>
            </a:xfrm>
            <a:prstGeom prst="wedgeRoundRectCallout">
              <a:avLst>
                <a:gd name="adj1" fmla="val -150861"/>
                <a:gd name="adj2" fmla="val 1551"/>
                <a:gd name="adj3" fmla="val 16667"/>
              </a:avLst>
            </a:prstGeom>
            <a:solidFill>
              <a:schemeClr val="tx1">
                <a:alpha val="90195"/>
              </a:schemeClr>
            </a:solidFill>
            <a:ln w="38100">
              <a:solidFill>
                <a:schemeClr val="tx1"/>
              </a:solidFill>
              <a:round/>
              <a:headEnd/>
              <a:tailEnd/>
            </a:ln>
          </p:spPr>
          <p:txBody>
            <a:bodyPr wrap="none" anchor="ctr">
              <a:prstTxWarp prst="textNoShape">
                <a:avLst/>
              </a:prstTxWarp>
              <a:spAutoFit/>
            </a:bodyPr>
            <a:lstStyle/>
            <a:p>
              <a:pPr algn="ctr" eaLnBrk="0" hangingPunct="0"/>
              <a:r>
                <a:rPr lang="en-US" sz="1800">
                  <a:solidFill>
                    <a:schemeClr val="bg1"/>
                  </a:solidFill>
                  <a:latin typeface="Arial" pitchFamily="-72" charset="0"/>
                  <a:ea typeface="Arial" pitchFamily="-72" charset="0"/>
                  <a:cs typeface="Arial" pitchFamily="-72" charset="0"/>
                </a:rPr>
                <a:t>{p}{pqr}{pqr}</a:t>
              </a:r>
            </a:p>
          </p:txBody>
        </p:sp>
        <p:sp>
          <p:nvSpPr>
            <p:cNvPr id="24610" name="Rounded Rectangular Callout 60"/>
            <p:cNvSpPr>
              <a:spLocks noChangeArrowheads="1"/>
            </p:cNvSpPr>
            <p:nvPr/>
          </p:nvSpPr>
          <p:spPr bwMode="auto">
            <a:xfrm>
              <a:off x="4922838" y="5767388"/>
              <a:ext cx="1512887" cy="427037"/>
            </a:xfrm>
            <a:prstGeom prst="wedgeRoundRectCallout">
              <a:avLst>
                <a:gd name="adj1" fmla="val -101505"/>
                <a:gd name="adj2" fmla="val -274440"/>
                <a:gd name="adj3" fmla="val 16667"/>
              </a:avLst>
            </a:prstGeom>
            <a:solidFill>
              <a:schemeClr val="tx1">
                <a:alpha val="90195"/>
              </a:schemeClr>
            </a:solidFill>
            <a:ln w="38100">
              <a:solidFill>
                <a:schemeClr val="tx1"/>
              </a:solidFill>
              <a:round/>
              <a:headEnd/>
              <a:tailEnd/>
            </a:ln>
          </p:spPr>
          <p:txBody>
            <a:bodyPr wrap="none" anchor="ctr">
              <a:prstTxWarp prst="textNoShape">
                <a:avLst/>
              </a:prstTxWarp>
              <a:spAutoFit/>
            </a:bodyPr>
            <a:lstStyle/>
            <a:p>
              <a:pPr algn="ctr" eaLnBrk="0" hangingPunct="0"/>
              <a:r>
                <a:rPr lang="en-US" sz="1800">
                  <a:solidFill>
                    <a:schemeClr val="bg1"/>
                  </a:solidFill>
                  <a:latin typeface="Arial" pitchFamily="-72" charset="0"/>
                  <a:ea typeface="Arial" pitchFamily="-72" charset="0"/>
                  <a:cs typeface="Arial" pitchFamily="-72" charset="0"/>
                </a:rPr>
                <a:t>{pqr}{qr}{qr}</a:t>
              </a:r>
            </a:p>
          </p:txBody>
        </p:sp>
        <p:sp>
          <p:nvSpPr>
            <p:cNvPr id="24611" name="Oval 21"/>
            <p:cNvSpPr>
              <a:spLocks noChangeArrowheads="1"/>
            </p:cNvSpPr>
            <p:nvPr/>
          </p:nvSpPr>
          <p:spPr bwMode="auto">
            <a:xfrm>
              <a:off x="4070350" y="4203700"/>
              <a:ext cx="307975" cy="261938"/>
            </a:xfrm>
            <a:prstGeom prst="ellipse">
              <a:avLst/>
            </a:prstGeom>
            <a:solidFill>
              <a:srgbClr val="0000FF"/>
            </a:solidFill>
            <a:ln w="38100">
              <a:solidFill>
                <a:schemeClr val="tx1"/>
              </a:solidFill>
              <a:round/>
              <a:headEnd/>
              <a:tailEnd/>
            </a:ln>
          </p:spPr>
          <p:txBody>
            <a:bodyPr wrap="none" anchor="ctr">
              <a:prstTxWarp prst="textNoShape">
                <a:avLst/>
              </a:prstTxWarp>
            </a:bodyPr>
            <a:lstStyle/>
            <a:p>
              <a:pPr algn="ctr" eaLnBrk="0" hangingPunct="0"/>
              <a:endParaRPr lang="en-US"/>
            </a:p>
          </p:txBody>
        </p:sp>
        <p:sp>
          <p:nvSpPr>
            <p:cNvPr id="24612" name="Oval 22"/>
            <p:cNvSpPr>
              <a:spLocks noChangeArrowheads="1"/>
            </p:cNvSpPr>
            <p:nvPr/>
          </p:nvSpPr>
          <p:spPr bwMode="auto">
            <a:xfrm>
              <a:off x="4276725" y="4267200"/>
              <a:ext cx="44450" cy="90488"/>
            </a:xfrm>
            <a:prstGeom prst="ellipse">
              <a:avLst/>
            </a:prstGeom>
            <a:solidFill>
              <a:schemeClr val="bg1"/>
            </a:solidFill>
            <a:ln w="3175">
              <a:solidFill>
                <a:schemeClr val="tx1"/>
              </a:solidFill>
              <a:round/>
              <a:headEnd/>
              <a:tailEnd/>
            </a:ln>
          </p:spPr>
          <p:txBody>
            <a:bodyPr wrap="none" anchor="ctr">
              <a:prstTxWarp prst="textNoShape">
                <a:avLst/>
              </a:prstTxWarp>
            </a:bodyPr>
            <a:lstStyle/>
            <a:p>
              <a:pPr algn="ctr" eaLnBrk="0" hangingPunct="0"/>
              <a:endParaRPr lang="en-US"/>
            </a:p>
          </p:txBody>
        </p:sp>
      </p:grpSp>
      <p:sp>
        <p:nvSpPr>
          <p:cNvPr id="2" name="Title 1"/>
          <p:cNvSpPr>
            <a:spLocks noGrp="1"/>
          </p:cNvSpPr>
          <p:nvPr>
            <p:ph type="title"/>
          </p:nvPr>
        </p:nvSpPr>
        <p:spPr/>
        <p:txBody>
          <a:bodyPr/>
          <a:lstStyle/>
          <a:p>
            <a:r>
              <a:rPr lang="en-US" dirty="0" smtClean="0"/>
              <a:t>Compare Views</a:t>
            </a:r>
            <a:endParaRPr lang="en-US" dirty="0"/>
          </a:p>
        </p:txBody>
      </p:sp>
      <p:sp>
        <p:nvSpPr>
          <p:cNvPr id="42" name="Footer Placeholder 2"/>
          <p:cNvSpPr>
            <a:spLocks noGrp="1"/>
          </p:cNvSpPr>
          <p:nvPr>
            <p:ph type="ftr" sz="quarter" idx="11"/>
          </p:nvPr>
        </p:nvSpPr>
        <p:spPr/>
        <p:txBody>
          <a:bodyPr/>
          <a:lstStyle/>
          <a:p>
            <a:r>
              <a:rPr lang="en-US" dirty="0" smtClean="0"/>
              <a:t>Distributed Computing through Combinatorial Topology</a:t>
            </a:r>
            <a:endParaRPr lang="en-US" dirty="0"/>
          </a:p>
        </p:txBody>
      </p:sp>
      <p:grpSp>
        <p:nvGrpSpPr>
          <p:cNvPr id="45" name="Group 44"/>
          <p:cNvGrpSpPr/>
          <p:nvPr/>
        </p:nvGrpSpPr>
        <p:grpSpPr>
          <a:xfrm>
            <a:off x="523979" y="2072916"/>
            <a:ext cx="3699750" cy="3371850"/>
            <a:chOff x="1007458" y="65881"/>
            <a:chExt cx="7365012" cy="6712269"/>
          </a:xfrm>
        </p:grpSpPr>
        <p:sp>
          <p:nvSpPr>
            <p:cNvPr id="46" name="Rounded Rectangle 45"/>
            <p:cNvSpPr/>
            <p:nvPr/>
          </p:nvSpPr>
          <p:spPr bwMode="auto">
            <a:xfrm>
              <a:off x="4811960" y="1311752"/>
              <a:ext cx="1179731"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{p</a:t>
              </a:r>
              <a:r>
                <a:rPr lang="en-US" sz="1800" dirty="0" smtClean="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a:t>
              </a:r>
              <a:endParaRPr lang="en-US" sz="1800" dirty="0">
                <a:solidFill>
                  <a:schemeClr val="accent3"/>
                </a:solidFill>
                <a:latin typeface="Arial" pitchFamily="-72" charset="0"/>
                <a:ea typeface="Arial" pitchFamily="-72" charset="0"/>
                <a:cs typeface="Arial" pitchFamily="-72" charset="0"/>
              </a:endParaRPr>
            </a:p>
          </p:txBody>
        </p:sp>
        <p:sp>
          <p:nvSpPr>
            <p:cNvPr id="47" name="Rectangle 1209"/>
            <p:cNvSpPr>
              <a:spLocks noChangeArrowheads="1"/>
            </p:cNvSpPr>
            <p:nvPr/>
          </p:nvSpPr>
          <p:spPr bwMode="auto">
            <a:xfrm>
              <a:off x="6096000" y="613569"/>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48" name="AutoShape 1262"/>
            <p:cNvCxnSpPr>
              <a:cxnSpLocks noChangeShapeType="1"/>
              <a:stCxn id="49" idx="3"/>
              <a:endCxn id="50" idx="1"/>
            </p:cNvCxnSpPr>
            <p:nvPr/>
          </p:nvCxnSpPr>
          <p:spPr bwMode="auto">
            <a:xfrm>
              <a:off x="5991691" y="954089"/>
              <a:ext cx="663109" cy="0"/>
            </a:xfrm>
            <a:prstGeom prst="straightConnector1">
              <a:avLst/>
            </a:prstGeom>
            <a:noFill/>
            <a:ln w="38100">
              <a:solidFill>
                <a:schemeClr val="accent2"/>
              </a:solidFill>
              <a:round/>
              <a:headEnd/>
              <a:tailEnd type="triangle" w="med" len="med"/>
            </a:ln>
          </p:spPr>
        </p:cxnSp>
        <p:sp>
          <p:nvSpPr>
            <p:cNvPr id="49" name="Rounded Rectangle 48"/>
            <p:cNvSpPr/>
            <p:nvPr/>
          </p:nvSpPr>
          <p:spPr bwMode="auto">
            <a:xfrm>
              <a:off x="4811960" y="749777"/>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},q,{</a:t>
              </a:r>
              <a:r>
                <a:rPr lang="en-US" sz="1800" dirty="0" err="1" smtClean="0">
                  <a:solidFill>
                    <a:srgbClr val="000000"/>
                  </a:solidFill>
                  <a:latin typeface="Arial" pitchFamily="-72" charset="0"/>
                  <a:ea typeface="Arial" pitchFamily="-72" charset="0"/>
                  <a:cs typeface="Arial" pitchFamily="-72" charset="0"/>
                </a:rPr>
                <a:t>p,r</a:t>
              </a:r>
              <a:r>
                <a:rPr lang="en-US" sz="1800" dirty="0">
                  <a:solidFill>
                    <a:srgbClr val="000000"/>
                  </a:solidFill>
                  <a:latin typeface="Arial" pitchFamily="-72" charset="0"/>
                  <a:ea typeface="Arial" pitchFamily="-72" charset="0"/>
                  <a:cs typeface="Arial" pitchFamily="-72" charset="0"/>
                </a:rPr>
                <a:t>}</a:t>
              </a:r>
            </a:p>
          </p:txBody>
        </p:sp>
        <p:sp>
          <p:nvSpPr>
            <p:cNvPr id="50" name="Rounded Rectangle 16"/>
            <p:cNvSpPr>
              <a:spLocks noChangeArrowheads="1"/>
            </p:cNvSpPr>
            <p:nvPr/>
          </p:nvSpPr>
          <p:spPr bwMode="auto">
            <a:xfrm>
              <a:off x="6654800" y="749777"/>
              <a:ext cx="166538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{p</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a:solidFill>
                    <a:schemeClr val="bg1"/>
                  </a:solidFill>
                  <a:latin typeface="Arial" pitchFamily="-72" charset="0"/>
                  <a:ea typeface="Arial" pitchFamily="-72" charset="0"/>
                  <a:cs typeface="Arial" pitchFamily="-72" charset="0"/>
                </a:rPr>
                <a:t>}</a:t>
              </a:r>
            </a:p>
          </p:txBody>
        </p:sp>
        <p:sp>
          <p:nvSpPr>
            <p:cNvPr id="51" name="Rectangle 1209"/>
            <p:cNvSpPr>
              <a:spLocks noChangeArrowheads="1"/>
            </p:cNvSpPr>
            <p:nvPr/>
          </p:nvSpPr>
          <p:spPr bwMode="auto">
            <a:xfrm>
              <a:off x="6096000" y="960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52" name="AutoShape 1193"/>
            <p:cNvCxnSpPr>
              <a:cxnSpLocks noChangeShapeType="1"/>
              <a:stCxn id="53" idx="3"/>
              <a:endCxn id="54" idx="1"/>
            </p:cNvCxnSpPr>
            <p:nvPr/>
          </p:nvCxnSpPr>
          <p:spPr bwMode="auto">
            <a:xfrm>
              <a:off x="5991691" y="392113"/>
              <a:ext cx="663109" cy="0"/>
            </a:xfrm>
            <a:prstGeom prst="straightConnector1">
              <a:avLst/>
            </a:prstGeom>
            <a:noFill/>
            <a:ln w="38100">
              <a:solidFill>
                <a:schemeClr val="accent2"/>
              </a:solidFill>
              <a:round/>
              <a:headEnd/>
              <a:tailEnd type="triangle" w="med" len="med"/>
            </a:ln>
          </p:spPr>
        </p:cxnSp>
        <p:sp>
          <p:nvSpPr>
            <p:cNvPr id="53" name="Rounded Rectangle 52"/>
            <p:cNvSpPr/>
            <p:nvPr/>
          </p:nvSpPr>
          <p:spPr bwMode="auto">
            <a:xfrm>
              <a:off x="4811960" y="187801"/>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54" name="Rounded Rectangle 17"/>
            <p:cNvSpPr>
              <a:spLocks noChangeArrowheads="1"/>
            </p:cNvSpPr>
            <p:nvPr/>
          </p:nvSpPr>
          <p:spPr bwMode="auto">
            <a:xfrm>
              <a:off x="6654800" y="187801"/>
              <a:ext cx="1717670"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{p</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55" name="Rounded Rectangle 54"/>
            <p:cNvSpPr/>
            <p:nvPr/>
          </p:nvSpPr>
          <p:spPr bwMode="auto">
            <a:xfrm>
              <a:off x="4811960" y="2997677"/>
              <a:ext cx="1179731"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},{q}</a:t>
              </a:r>
              <a:endParaRPr lang="en-US" sz="1800" dirty="0">
                <a:solidFill>
                  <a:schemeClr val="accent3"/>
                </a:solidFill>
                <a:latin typeface="Arial" pitchFamily="-72" charset="0"/>
                <a:ea typeface="Arial" pitchFamily="-72" charset="0"/>
                <a:cs typeface="Arial" pitchFamily="-72" charset="0"/>
              </a:endParaRPr>
            </a:p>
          </p:txBody>
        </p:sp>
        <p:sp>
          <p:nvSpPr>
            <p:cNvPr id="56" name="Rectangle 1209"/>
            <p:cNvSpPr>
              <a:spLocks noChangeArrowheads="1"/>
            </p:cNvSpPr>
            <p:nvPr/>
          </p:nvSpPr>
          <p:spPr bwMode="auto">
            <a:xfrm>
              <a:off x="6096000" y="2283619"/>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57" name="AutoShape 1265"/>
            <p:cNvCxnSpPr>
              <a:cxnSpLocks noChangeShapeType="1"/>
              <a:stCxn id="58" idx="3"/>
              <a:endCxn id="59" idx="1"/>
            </p:cNvCxnSpPr>
            <p:nvPr/>
          </p:nvCxnSpPr>
          <p:spPr bwMode="auto">
            <a:xfrm>
              <a:off x="5991691" y="2640014"/>
              <a:ext cx="663109" cy="0"/>
            </a:xfrm>
            <a:prstGeom prst="straightConnector1">
              <a:avLst/>
            </a:prstGeom>
            <a:noFill/>
            <a:ln w="38100">
              <a:solidFill>
                <a:schemeClr val="accent2"/>
              </a:solidFill>
              <a:round/>
              <a:headEnd/>
              <a:tailEnd type="triangle" w="med" len="med"/>
            </a:ln>
          </p:spPr>
        </p:cxnSp>
        <p:sp>
          <p:nvSpPr>
            <p:cNvPr id="58" name="Rounded Rectangle 57"/>
            <p:cNvSpPr/>
            <p:nvPr/>
          </p:nvSpPr>
          <p:spPr bwMode="auto">
            <a:xfrm>
              <a:off x="4811960" y="2435702"/>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smtClean="0">
                  <a:solidFill>
                    <a:srgbClr val="000000"/>
                  </a:solidFill>
                  <a:latin typeface="Arial" pitchFamily="-72" charset="0"/>
                  <a:ea typeface="Arial" pitchFamily="-72" charset="0"/>
                  <a:cs typeface="Arial" pitchFamily="-72" charset="0"/>
                </a:rPr>
                <a:t>p,{</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q,r</a:t>
              </a:r>
              <a:r>
                <a:rPr lang="en-US" sz="1800" dirty="0">
                  <a:solidFill>
                    <a:srgbClr val="000000"/>
                  </a:solidFill>
                  <a:latin typeface="Arial" pitchFamily="-72" charset="0"/>
                  <a:ea typeface="Arial" pitchFamily="-72" charset="0"/>
                  <a:cs typeface="Arial" pitchFamily="-72" charset="0"/>
                </a:rPr>
                <a:t>}</a:t>
              </a:r>
            </a:p>
          </p:txBody>
        </p:sp>
        <p:sp>
          <p:nvSpPr>
            <p:cNvPr id="59" name="Rounded Rectangle 26"/>
            <p:cNvSpPr>
              <a:spLocks noChangeArrowheads="1"/>
            </p:cNvSpPr>
            <p:nvPr/>
          </p:nvSpPr>
          <p:spPr bwMode="auto">
            <a:xfrm>
              <a:off x="6654800" y="2435702"/>
              <a:ext cx="166538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a:solidFill>
                    <a:schemeClr val="bg1"/>
                  </a:solidFill>
                  <a:latin typeface="Arial" pitchFamily="-72" charset="0"/>
                  <a:ea typeface="Arial" pitchFamily="-72" charset="0"/>
                  <a:cs typeface="Arial" pitchFamily="-72" charset="0"/>
                </a:rPr>
                <a:t>}</a:t>
              </a:r>
            </a:p>
          </p:txBody>
        </p:sp>
        <p:sp>
          <p:nvSpPr>
            <p:cNvPr id="60" name="Rounded Rectangle 59"/>
            <p:cNvSpPr/>
            <p:nvPr/>
          </p:nvSpPr>
          <p:spPr bwMode="auto">
            <a:xfrm>
              <a:off x="4811960" y="1873727"/>
              <a:ext cx="1179731"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61" name="Rectangle 1209"/>
            <p:cNvSpPr>
              <a:spLocks noChangeArrowheads="1"/>
            </p:cNvSpPr>
            <p:nvPr/>
          </p:nvSpPr>
          <p:spPr bwMode="auto">
            <a:xfrm>
              <a:off x="6096000" y="17216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62" name="AutoShape 1264"/>
            <p:cNvCxnSpPr>
              <a:cxnSpLocks noChangeShapeType="1"/>
              <a:stCxn id="60" idx="3"/>
              <a:endCxn id="63" idx="1"/>
            </p:cNvCxnSpPr>
            <p:nvPr/>
          </p:nvCxnSpPr>
          <p:spPr bwMode="auto">
            <a:xfrm>
              <a:off x="5991691" y="2078039"/>
              <a:ext cx="663109" cy="0"/>
            </a:xfrm>
            <a:prstGeom prst="straightConnector1">
              <a:avLst/>
            </a:prstGeom>
            <a:noFill/>
            <a:ln w="38100">
              <a:solidFill>
                <a:schemeClr val="accent2"/>
              </a:solidFill>
              <a:round/>
              <a:headEnd/>
              <a:tailEnd type="triangle" w="med" len="med"/>
            </a:ln>
          </p:spPr>
        </p:cxnSp>
        <p:sp>
          <p:nvSpPr>
            <p:cNvPr id="63" name="Rounded Rectangle 27"/>
            <p:cNvSpPr>
              <a:spLocks noChangeArrowheads="1"/>
            </p:cNvSpPr>
            <p:nvPr/>
          </p:nvSpPr>
          <p:spPr bwMode="auto">
            <a:xfrm>
              <a:off x="6654800" y="1873727"/>
              <a:ext cx="1717670"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64" name="Rounded Rectangle 28"/>
            <p:cNvSpPr>
              <a:spLocks noChangeArrowheads="1"/>
            </p:cNvSpPr>
            <p:nvPr/>
          </p:nvSpPr>
          <p:spPr bwMode="auto">
            <a:xfrm>
              <a:off x="4811960" y="6369527"/>
              <a:ext cx="1324888"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65" name="Rounded Rectangle 29"/>
            <p:cNvSpPr>
              <a:spLocks noChangeArrowheads="1"/>
            </p:cNvSpPr>
            <p:nvPr/>
          </p:nvSpPr>
          <p:spPr bwMode="auto">
            <a:xfrm>
              <a:off x="4811960" y="5807552"/>
              <a:ext cx="1324888"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66" name="Rounded Rectangle 30"/>
            <p:cNvSpPr>
              <a:spLocks noChangeArrowheads="1"/>
            </p:cNvSpPr>
            <p:nvPr/>
          </p:nvSpPr>
          <p:spPr bwMode="auto">
            <a:xfrm>
              <a:off x="4811960" y="5245577"/>
              <a:ext cx="1377672"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a:solidFill>
                    <a:schemeClr val="bg1"/>
                  </a:solidFill>
                  <a:latin typeface="Arial" pitchFamily="-72" charset="0"/>
                  <a:ea typeface="Arial" pitchFamily="-72" charset="0"/>
                  <a:cs typeface="Arial" pitchFamily="-72" charset="0"/>
                </a:rPr>
                <a:t>}</a:t>
              </a:r>
            </a:p>
          </p:txBody>
        </p:sp>
        <p:sp>
          <p:nvSpPr>
            <p:cNvPr id="67" name="Rounded Rectangle 66"/>
            <p:cNvSpPr/>
            <p:nvPr/>
          </p:nvSpPr>
          <p:spPr bwMode="auto">
            <a:xfrm>
              <a:off x="4811960" y="4683602"/>
              <a:ext cx="1126946" cy="408623"/>
            </a:xfrm>
            <a:prstGeom prst="roundRect">
              <a:avLst/>
            </a:prstGeom>
            <a:solidFill>
              <a:schemeClr val="tx1"/>
            </a:solidFill>
            <a:ln w="38100">
              <a:solidFill>
                <a:schemeClr val="tx1"/>
              </a:solidFill>
              <a:round/>
              <a:headEnd/>
              <a:tailEnd/>
            </a:ln>
          </p:spPr>
          <p:txBody>
            <a:bodyPr wrap="none" anchor="ctr">
              <a:spAutoFit/>
            </a:bodyPr>
            <a:lstStyle/>
            <a:p>
              <a:pPr>
                <a:defRPr/>
              </a:pPr>
              <a:r>
                <a:rPr lang="en-US" sz="1800" dirty="0">
                  <a:solidFill>
                    <a:schemeClr val="accent3"/>
                  </a:solidFill>
                  <a:latin typeface="Arial" pitchFamily="-72" charset="0"/>
                  <a:ea typeface="Arial" pitchFamily="-72" charset="0"/>
                  <a:cs typeface="Arial" pitchFamily="-72" charset="0"/>
                </a:rPr>
                <a:t>{</a:t>
              </a:r>
              <a:r>
                <a:rPr lang="en-US" sz="1800" dirty="0" err="1" smtClean="0">
                  <a:solidFill>
                    <a:schemeClr val="accent3"/>
                  </a:solidFill>
                  <a:latin typeface="Arial" pitchFamily="-72" charset="0"/>
                  <a:ea typeface="Arial" pitchFamily="-72" charset="0"/>
                  <a:cs typeface="Arial" pitchFamily="-72" charset="0"/>
                </a:rPr>
                <a:t>p,q,r</a:t>
              </a:r>
              <a:r>
                <a:rPr lang="en-US" sz="1800" dirty="0" smtClean="0">
                  <a:solidFill>
                    <a:schemeClr val="accent3"/>
                  </a:solidFill>
                  <a:latin typeface="Arial" pitchFamily="-72" charset="0"/>
                  <a:ea typeface="Arial" pitchFamily="-72" charset="0"/>
                  <a:cs typeface="Arial" pitchFamily="-72" charset="0"/>
                </a:rPr>
                <a:t>},{r</a:t>
              </a:r>
              <a:r>
                <a:rPr lang="en-US" sz="1800" dirty="0">
                  <a:solidFill>
                    <a:schemeClr val="accent3"/>
                  </a:solidFill>
                  <a:latin typeface="Arial" pitchFamily="-72" charset="0"/>
                  <a:ea typeface="Arial" pitchFamily="-72" charset="0"/>
                  <a:cs typeface="Arial" pitchFamily="-72" charset="0"/>
                </a:rPr>
                <a:t>}</a:t>
              </a:r>
            </a:p>
          </p:txBody>
        </p:sp>
        <p:sp>
          <p:nvSpPr>
            <p:cNvPr id="68" name="Rounded Rectangle 67"/>
            <p:cNvSpPr/>
            <p:nvPr/>
          </p:nvSpPr>
          <p:spPr bwMode="auto">
            <a:xfrm>
              <a:off x="4811960" y="4121627"/>
              <a:ext cx="1126946"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smtClean="0">
                  <a:solidFill>
                    <a:srgbClr val="000000"/>
                  </a:solidFill>
                  <a:latin typeface="Arial" pitchFamily="-72" charset="0"/>
                  <a:ea typeface="Arial" pitchFamily="-72" charset="0"/>
                  <a:cs typeface="Arial" pitchFamily="-72" charset="0"/>
                </a:rPr>
                <a:t>p,{</a:t>
              </a:r>
              <a:r>
                <a:rPr lang="en-US" sz="1800" dirty="0" err="1" smtClean="0">
                  <a:solidFill>
                    <a:srgbClr val="000000"/>
                  </a:solidFill>
                  <a:latin typeface="Arial" pitchFamily="-72" charset="0"/>
                  <a:ea typeface="Arial" pitchFamily="-72" charset="0"/>
                  <a:cs typeface="Arial" pitchFamily="-72" charset="0"/>
                </a:rPr>
                <a:t>q,r</a:t>
              </a:r>
              <a:r>
                <a:rPr lang="en-US" sz="1800" dirty="0" smtClean="0">
                  <a:solidFill>
                    <a:srgbClr val="000000"/>
                  </a:solidFill>
                  <a:latin typeface="Arial" pitchFamily="-72" charset="0"/>
                  <a:ea typeface="Arial" pitchFamily="-72" charset="0"/>
                  <a:cs typeface="Arial" pitchFamily="-72" charset="0"/>
                </a:rPr>
                <a:t>},{</a:t>
              </a:r>
              <a:r>
                <a:rPr lang="en-US" sz="1800" dirty="0">
                  <a:solidFill>
                    <a:srgbClr val="000000"/>
                  </a:solidFill>
                  <a:latin typeface="Arial" pitchFamily="-72" charset="0"/>
                  <a:ea typeface="Arial" pitchFamily="-72" charset="0"/>
                  <a:cs typeface="Arial" pitchFamily="-72" charset="0"/>
                </a:rPr>
                <a:t>r}</a:t>
              </a:r>
            </a:p>
          </p:txBody>
        </p:sp>
        <p:sp>
          <p:nvSpPr>
            <p:cNvPr id="69" name="Rectangle 1209"/>
            <p:cNvSpPr>
              <a:spLocks noChangeArrowheads="1"/>
            </p:cNvSpPr>
            <p:nvPr/>
          </p:nvSpPr>
          <p:spPr bwMode="auto">
            <a:xfrm>
              <a:off x="6130925" y="3847307"/>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70" name="AutoShape 1278"/>
            <p:cNvCxnSpPr>
              <a:cxnSpLocks noChangeShapeType="1"/>
              <a:stCxn id="68" idx="3"/>
              <a:endCxn id="71" idx="1"/>
            </p:cNvCxnSpPr>
            <p:nvPr/>
          </p:nvCxnSpPr>
          <p:spPr bwMode="auto">
            <a:xfrm>
              <a:off x="5938906" y="4325939"/>
              <a:ext cx="715894" cy="0"/>
            </a:xfrm>
            <a:prstGeom prst="straightConnector1">
              <a:avLst/>
            </a:prstGeom>
            <a:noFill/>
            <a:ln w="38100">
              <a:solidFill>
                <a:schemeClr val="accent2"/>
              </a:solidFill>
              <a:round/>
              <a:headEnd/>
              <a:tailEnd type="triangle" w="med" len="med"/>
            </a:ln>
          </p:spPr>
        </p:cxnSp>
        <p:sp>
          <p:nvSpPr>
            <p:cNvPr id="71" name="Rounded Rectangle 40"/>
            <p:cNvSpPr>
              <a:spLocks noChangeArrowheads="1"/>
            </p:cNvSpPr>
            <p:nvPr/>
          </p:nvSpPr>
          <p:spPr bwMode="auto">
            <a:xfrm>
              <a:off x="6654800" y="4121627"/>
              <a:ext cx="1613093"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r}</a:t>
              </a:r>
            </a:p>
          </p:txBody>
        </p:sp>
        <p:sp>
          <p:nvSpPr>
            <p:cNvPr id="72" name="Rounded Rectangle 71"/>
            <p:cNvSpPr/>
            <p:nvPr/>
          </p:nvSpPr>
          <p:spPr bwMode="auto">
            <a:xfrm>
              <a:off x="4811960" y="3559652"/>
              <a:ext cx="1126946"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p,r</a:t>
              </a:r>
              <a:r>
                <a:rPr lang="en-US" sz="1800" dirty="0" smtClean="0">
                  <a:solidFill>
                    <a:srgbClr val="000000"/>
                  </a:solidFill>
                  <a:latin typeface="Arial" pitchFamily="-72" charset="0"/>
                  <a:ea typeface="Arial" pitchFamily="-72" charset="0"/>
                  <a:cs typeface="Arial" pitchFamily="-72" charset="0"/>
                </a:rPr>
                <a:t>},q,{r</a:t>
              </a:r>
              <a:r>
                <a:rPr lang="en-US" sz="1800" dirty="0">
                  <a:solidFill>
                    <a:srgbClr val="000000"/>
                  </a:solidFill>
                  <a:latin typeface="Arial" pitchFamily="-72" charset="0"/>
                  <a:ea typeface="Arial" pitchFamily="-72" charset="0"/>
                  <a:cs typeface="Arial" pitchFamily="-72" charset="0"/>
                </a:rPr>
                <a:t>}</a:t>
              </a:r>
            </a:p>
          </p:txBody>
        </p:sp>
        <p:sp>
          <p:nvSpPr>
            <p:cNvPr id="73" name="Rectangle 1209"/>
            <p:cNvSpPr>
              <a:spLocks noChangeArrowheads="1"/>
            </p:cNvSpPr>
            <p:nvPr/>
          </p:nvSpPr>
          <p:spPr bwMode="auto">
            <a:xfrm>
              <a:off x="6130925" y="3421857"/>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74" name="AutoShape 1277"/>
            <p:cNvCxnSpPr>
              <a:cxnSpLocks noChangeShapeType="1"/>
              <a:stCxn id="72" idx="3"/>
              <a:endCxn id="75" idx="1"/>
            </p:cNvCxnSpPr>
            <p:nvPr/>
          </p:nvCxnSpPr>
          <p:spPr bwMode="auto">
            <a:xfrm>
              <a:off x="5938906" y="3763964"/>
              <a:ext cx="715894" cy="0"/>
            </a:xfrm>
            <a:prstGeom prst="straightConnector1">
              <a:avLst/>
            </a:prstGeom>
            <a:noFill/>
            <a:ln w="38100">
              <a:solidFill>
                <a:schemeClr val="accent2"/>
              </a:solidFill>
              <a:round/>
              <a:headEnd/>
              <a:tailEnd type="triangle" w="med" len="med"/>
            </a:ln>
          </p:spPr>
        </p:cxnSp>
        <p:sp>
          <p:nvSpPr>
            <p:cNvPr id="75" name="Rounded Rectangle 41"/>
            <p:cNvSpPr>
              <a:spLocks noChangeArrowheads="1"/>
            </p:cNvSpPr>
            <p:nvPr/>
          </p:nvSpPr>
          <p:spPr bwMode="auto">
            <a:xfrm>
              <a:off x="6654800" y="3559652"/>
              <a:ext cx="1613093"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p,r</a:t>
              </a:r>
              <a:r>
                <a:rPr lang="en-US" sz="1800" dirty="0" smtClean="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r>
                <a:rPr lang="en-US" sz="1800" dirty="0">
                  <a:solidFill>
                    <a:schemeClr val="bg1"/>
                  </a:solidFill>
                  <a:latin typeface="Arial" pitchFamily="-72" charset="0"/>
                  <a:ea typeface="Arial" pitchFamily="-72" charset="0"/>
                  <a:cs typeface="Arial" pitchFamily="-72" charset="0"/>
                </a:rPr>
                <a:t>r}</a:t>
              </a:r>
            </a:p>
          </p:txBody>
        </p:sp>
        <p:sp>
          <p:nvSpPr>
            <p:cNvPr id="76" name="Rectangle 1209"/>
            <p:cNvSpPr>
              <a:spLocks noChangeArrowheads="1"/>
            </p:cNvSpPr>
            <p:nvPr/>
          </p:nvSpPr>
          <p:spPr bwMode="auto">
            <a:xfrm>
              <a:off x="4367213" y="4880769"/>
              <a:ext cx="311150" cy="366713"/>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77" name="AutoShape 1180"/>
            <p:cNvCxnSpPr>
              <a:cxnSpLocks noChangeShapeType="1"/>
              <a:stCxn id="81" idx="3"/>
              <a:endCxn id="66" idx="1"/>
            </p:cNvCxnSpPr>
            <p:nvPr/>
          </p:nvCxnSpPr>
          <p:spPr bwMode="auto">
            <a:xfrm>
              <a:off x="3977839" y="4973639"/>
              <a:ext cx="834121" cy="476250"/>
            </a:xfrm>
            <a:prstGeom prst="straightConnector1">
              <a:avLst/>
            </a:prstGeom>
            <a:noFill/>
            <a:ln w="38100">
              <a:solidFill>
                <a:schemeClr val="accent2"/>
              </a:solidFill>
              <a:round/>
              <a:headEnd/>
              <a:tailEnd type="triangle" w="med" len="med"/>
            </a:ln>
          </p:spPr>
        </p:cxnSp>
        <p:sp>
          <p:nvSpPr>
            <p:cNvPr id="78" name="Rounded Rectangle 104"/>
            <p:cNvSpPr>
              <a:spLocks noChangeArrowheads="1"/>
            </p:cNvSpPr>
            <p:nvPr/>
          </p:nvSpPr>
          <p:spPr bwMode="auto">
            <a:xfrm>
              <a:off x="3138924" y="6355239"/>
              <a:ext cx="838915" cy="408623"/>
            </a:xfrm>
            <a:prstGeom prst="roundRect">
              <a:avLst>
                <a:gd name="adj" fmla="val 16667"/>
              </a:avLst>
            </a:prstGeom>
            <a:solidFill>
              <a:schemeClr val="tx1"/>
            </a:solidFill>
            <a:ln w="38100">
              <a:solidFill>
                <a:schemeClr val="tx1"/>
              </a:solidFill>
              <a:round/>
              <a:headEnd/>
              <a:tailEnd/>
            </a:ln>
          </p:spPr>
          <p:txBody>
            <a:bodyPr wrap="none" anchor="ctr">
              <a:prstTxWarp prst="textNoShape">
                <a:avLst/>
              </a:prstTxWarp>
              <a:spAutoFit/>
            </a:bodyPr>
            <a:lstStyle/>
            <a:p>
              <a:pPr algn="ctr"/>
              <a:r>
                <a:rPr lang="en-US" sz="1800" dirty="0">
                  <a:solidFill>
                    <a:schemeClr val="bg1"/>
                  </a:solidFill>
                  <a:latin typeface="Arial" pitchFamily="-72" charset="0"/>
                  <a:ea typeface="Arial" pitchFamily="-72" charset="0"/>
                  <a:cs typeface="Arial" pitchFamily="-72" charset="0"/>
                </a:rPr>
                <a:t>{</a:t>
              </a:r>
              <a:r>
                <a:rPr lang="en-US" sz="1800" dirty="0" err="1" smtClean="0">
                  <a:solidFill>
                    <a:schemeClr val="bg1"/>
                  </a:solidFill>
                  <a:latin typeface="Arial" pitchFamily="-72" charset="0"/>
                  <a:ea typeface="Arial" pitchFamily="-72" charset="0"/>
                  <a:cs typeface="Arial" pitchFamily="-72" charset="0"/>
                </a:rPr>
                <a:t>p,q,r</a:t>
              </a:r>
              <a:r>
                <a:rPr lang="en-US" sz="1800" dirty="0" smtClean="0">
                  <a:solidFill>
                    <a:schemeClr val="bg1"/>
                  </a:solidFill>
                  <a:latin typeface="Arial" pitchFamily="-72" charset="0"/>
                  <a:ea typeface="Arial" pitchFamily="-72" charset="0"/>
                  <a:cs typeface="Arial" pitchFamily="-72" charset="0"/>
                </a:rPr>
                <a:t>}</a:t>
              </a:r>
              <a:endParaRPr lang="en-US" sz="1800" dirty="0">
                <a:solidFill>
                  <a:schemeClr val="bg1"/>
                </a:solidFill>
                <a:latin typeface="Arial" pitchFamily="-72" charset="0"/>
                <a:ea typeface="Arial" pitchFamily="-72" charset="0"/>
                <a:cs typeface="Arial" pitchFamily="-72" charset="0"/>
              </a:endParaRPr>
            </a:p>
          </p:txBody>
        </p:sp>
        <p:sp>
          <p:nvSpPr>
            <p:cNvPr id="79" name="Rounded Rectangle 78"/>
            <p:cNvSpPr/>
            <p:nvPr/>
          </p:nvSpPr>
          <p:spPr bwMode="auto">
            <a:xfrm>
              <a:off x="3138924" y="5826602"/>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p,{</a:t>
              </a:r>
              <a:r>
                <a:rPr lang="en-US" sz="1800" dirty="0" err="1" smtClean="0">
                  <a:solidFill>
                    <a:srgbClr val="000000"/>
                  </a:solidFill>
                  <a:latin typeface="Arial" pitchFamily="-72" charset="0"/>
                  <a:ea typeface="Arial" pitchFamily="-72" charset="0"/>
                  <a:cs typeface="Arial" pitchFamily="-72" charset="0"/>
                </a:rPr>
                <a:t>q,r</a:t>
              </a:r>
              <a:r>
                <a:rPr lang="en-US" sz="1800" dirty="0" smtClean="0">
                  <a:solidFill>
                    <a:srgbClr val="000000"/>
                  </a:solidFill>
                  <a:latin typeface="Arial" pitchFamily="-72" charset="0"/>
                  <a:ea typeface="Arial" pitchFamily="-72" charset="0"/>
                  <a:cs typeface="Arial" pitchFamily="-72" charset="0"/>
                </a:rPr>
                <a:t>}</a:t>
              </a:r>
              <a:endParaRPr lang="en-US" sz="1800" dirty="0">
                <a:latin typeface="Arial" pitchFamily="34" charset="0"/>
                <a:cs typeface="Arial" pitchFamily="34" charset="0"/>
              </a:endParaRPr>
            </a:p>
          </p:txBody>
        </p:sp>
        <p:sp>
          <p:nvSpPr>
            <p:cNvPr id="80" name="Rounded Rectangle 79"/>
            <p:cNvSpPr/>
            <p:nvPr/>
          </p:nvSpPr>
          <p:spPr bwMode="auto">
            <a:xfrm>
              <a:off x="3138924" y="5297964"/>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p,r</a:t>
              </a:r>
              <a:r>
                <a:rPr lang="en-US" sz="1800" dirty="0" smtClean="0">
                  <a:solidFill>
                    <a:srgbClr val="000000"/>
                  </a:solidFill>
                  <a:latin typeface="Arial" pitchFamily="-72" charset="0"/>
                  <a:ea typeface="Arial" pitchFamily="-72" charset="0"/>
                  <a:cs typeface="Arial" pitchFamily="-72" charset="0"/>
                </a:rPr>
                <a:t>},q</a:t>
              </a:r>
              <a:endParaRPr lang="en-US" sz="1800" dirty="0">
                <a:latin typeface="Arial" pitchFamily="34" charset="0"/>
                <a:cs typeface="Arial" pitchFamily="34" charset="0"/>
              </a:endParaRPr>
            </a:p>
          </p:txBody>
        </p:sp>
        <p:sp>
          <p:nvSpPr>
            <p:cNvPr id="81" name="Rounded Rectangle 80"/>
            <p:cNvSpPr/>
            <p:nvPr/>
          </p:nvSpPr>
          <p:spPr bwMode="auto">
            <a:xfrm>
              <a:off x="3138924" y="4769327"/>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endParaRPr lang="en-US" sz="1800" dirty="0">
                <a:latin typeface="Arial" pitchFamily="34" charset="0"/>
                <a:cs typeface="Arial" pitchFamily="34" charset="0"/>
              </a:endParaRPr>
            </a:p>
          </p:txBody>
        </p:sp>
        <p:sp>
          <p:nvSpPr>
            <p:cNvPr id="82" name="Rectangle 1209"/>
            <p:cNvSpPr>
              <a:spLocks noChangeArrowheads="1"/>
            </p:cNvSpPr>
            <p:nvPr/>
          </p:nvSpPr>
          <p:spPr bwMode="auto">
            <a:xfrm>
              <a:off x="4367213" y="383382"/>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83" name="AutoShape 1179"/>
            <p:cNvCxnSpPr>
              <a:cxnSpLocks noChangeShapeType="1"/>
              <a:stCxn id="88" idx="3"/>
              <a:endCxn id="49" idx="1"/>
            </p:cNvCxnSpPr>
            <p:nvPr/>
          </p:nvCxnSpPr>
          <p:spPr bwMode="auto">
            <a:xfrm>
              <a:off x="3977839" y="392113"/>
              <a:ext cx="834121" cy="561976"/>
            </a:xfrm>
            <a:prstGeom prst="straightConnector1">
              <a:avLst/>
            </a:prstGeom>
            <a:noFill/>
            <a:ln w="38100">
              <a:solidFill>
                <a:schemeClr val="accent2"/>
              </a:solidFill>
              <a:round/>
              <a:headEnd/>
              <a:tailEnd type="triangle" w="med" len="med"/>
            </a:ln>
          </p:spPr>
        </p:cxnSp>
        <p:sp>
          <p:nvSpPr>
            <p:cNvPr id="84" name="Rectangle 1209"/>
            <p:cNvSpPr>
              <a:spLocks noChangeArrowheads="1"/>
            </p:cNvSpPr>
            <p:nvPr/>
          </p:nvSpPr>
          <p:spPr bwMode="auto">
            <a:xfrm>
              <a:off x="4367213" y="65881"/>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85" name="AutoShape 1179"/>
            <p:cNvCxnSpPr>
              <a:cxnSpLocks noChangeShapeType="1"/>
              <a:stCxn id="88" idx="3"/>
              <a:endCxn id="46" idx="1"/>
            </p:cNvCxnSpPr>
            <p:nvPr/>
          </p:nvCxnSpPr>
          <p:spPr bwMode="auto">
            <a:xfrm>
              <a:off x="3977839" y="392113"/>
              <a:ext cx="834121" cy="1123951"/>
            </a:xfrm>
            <a:prstGeom prst="straightConnector1">
              <a:avLst/>
            </a:prstGeom>
            <a:noFill/>
            <a:ln w="38100">
              <a:solidFill>
                <a:schemeClr val="accent2"/>
              </a:solidFill>
              <a:round/>
              <a:headEnd/>
              <a:tailEnd type="triangle" w="med" len="med"/>
            </a:ln>
          </p:spPr>
        </p:cxnSp>
        <p:sp>
          <p:nvSpPr>
            <p:cNvPr id="86" name="Rectangle 1209"/>
            <p:cNvSpPr>
              <a:spLocks noChangeArrowheads="1"/>
            </p:cNvSpPr>
            <p:nvPr/>
          </p:nvSpPr>
          <p:spPr bwMode="auto">
            <a:xfrm>
              <a:off x="3944938" y="1039019"/>
              <a:ext cx="530915"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QR</a:t>
              </a:r>
              <a:endParaRPr lang="en-US" sz="1800" dirty="0">
                <a:solidFill>
                  <a:srgbClr val="000000"/>
                </a:solidFill>
                <a:latin typeface="Arial" pitchFamily="-72" charset="0"/>
                <a:ea typeface="Arial" pitchFamily="-72" charset="0"/>
                <a:cs typeface="Arial" pitchFamily="-72" charset="0"/>
              </a:endParaRPr>
            </a:p>
          </p:txBody>
        </p:sp>
        <p:cxnSp>
          <p:nvCxnSpPr>
            <p:cNvPr id="87" name="AutoShape 1262"/>
            <p:cNvCxnSpPr>
              <a:cxnSpLocks noChangeShapeType="1"/>
              <a:stCxn id="88" idx="3"/>
              <a:endCxn id="53" idx="1"/>
            </p:cNvCxnSpPr>
            <p:nvPr/>
          </p:nvCxnSpPr>
          <p:spPr bwMode="auto">
            <a:xfrm>
              <a:off x="3977839" y="392113"/>
              <a:ext cx="834121" cy="0"/>
            </a:xfrm>
            <a:prstGeom prst="straightConnector1">
              <a:avLst/>
            </a:prstGeom>
            <a:noFill/>
            <a:ln w="38100">
              <a:solidFill>
                <a:schemeClr val="accent2"/>
              </a:solidFill>
              <a:round/>
              <a:headEnd/>
              <a:tailEnd type="triangle" w="med" len="med"/>
            </a:ln>
          </p:spPr>
        </p:cxnSp>
        <p:sp>
          <p:nvSpPr>
            <p:cNvPr id="88" name="Rounded Rectangle 87"/>
            <p:cNvSpPr/>
            <p:nvPr/>
          </p:nvSpPr>
          <p:spPr bwMode="auto">
            <a:xfrm>
              <a:off x="3138924" y="187801"/>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a:solidFill>
                    <a:srgbClr val="000000"/>
                  </a:solidFill>
                  <a:latin typeface="Arial" pitchFamily="-72" charset="0"/>
                  <a:ea typeface="Arial" pitchFamily="-72" charset="0"/>
                  <a:cs typeface="Arial" pitchFamily="-72" charset="0"/>
                </a:rPr>
                <a:t>{p</a:t>
              </a:r>
              <a:r>
                <a:rPr lang="en-US" sz="1800" dirty="0" smtClean="0">
                  <a:solidFill>
                    <a:srgbClr val="000000"/>
                  </a:solidFill>
                  <a:latin typeface="Arial" pitchFamily="-72" charset="0"/>
                  <a:ea typeface="Arial" pitchFamily="-72" charset="0"/>
                  <a:cs typeface="Arial" pitchFamily="-72" charset="0"/>
                </a:rPr>
                <a:t>},</a:t>
              </a:r>
              <a:r>
                <a:rPr lang="en-US" sz="1800" dirty="0" err="1" smtClean="0">
                  <a:solidFill>
                    <a:srgbClr val="000000"/>
                  </a:solidFill>
                  <a:latin typeface="Arial" pitchFamily="-72" charset="0"/>
                  <a:ea typeface="Arial" pitchFamily="-72" charset="0"/>
                  <a:cs typeface="Arial" pitchFamily="-72" charset="0"/>
                </a:rPr>
                <a:t>q,r</a:t>
              </a:r>
              <a:endParaRPr lang="en-US" sz="1800" dirty="0">
                <a:latin typeface="Arial" pitchFamily="34" charset="0"/>
                <a:cs typeface="Arial" pitchFamily="34" charset="0"/>
              </a:endParaRPr>
            </a:p>
          </p:txBody>
        </p:sp>
        <p:sp>
          <p:nvSpPr>
            <p:cNvPr id="89" name="Rounded Rectangle 88"/>
            <p:cNvSpPr/>
            <p:nvPr/>
          </p:nvSpPr>
          <p:spPr bwMode="auto">
            <a:xfrm>
              <a:off x="3138924" y="1910239"/>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smtClean="0">
                  <a:solidFill>
                    <a:srgbClr val="000000"/>
                  </a:solidFill>
                  <a:latin typeface="Arial" pitchFamily="-72" charset="0"/>
                  <a:ea typeface="Arial" pitchFamily="-72" charset="0"/>
                  <a:cs typeface="Arial" pitchFamily="-72" charset="0"/>
                </a:rPr>
                <a:t>p,{</a:t>
              </a:r>
              <a:r>
                <a:rPr lang="en-US" sz="1800" dirty="0">
                  <a:solidFill>
                    <a:srgbClr val="000000"/>
                  </a:solidFill>
                  <a:latin typeface="Arial" pitchFamily="-72" charset="0"/>
                  <a:ea typeface="Arial" pitchFamily="-72" charset="0"/>
                  <a:cs typeface="Arial" pitchFamily="-72" charset="0"/>
                </a:rPr>
                <a:t>q</a:t>
              </a:r>
              <a:r>
                <a:rPr lang="en-US" sz="1800" dirty="0" smtClean="0">
                  <a:solidFill>
                    <a:srgbClr val="000000"/>
                  </a:solidFill>
                  <a:latin typeface="Arial" pitchFamily="-72" charset="0"/>
                  <a:ea typeface="Arial" pitchFamily="-72" charset="0"/>
                  <a:cs typeface="Arial" pitchFamily="-72" charset="0"/>
                </a:rPr>
                <a:t>},r</a:t>
              </a:r>
              <a:endParaRPr lang="en-US" sz="1800" dirty="0">
                <a:latin typeface="Arial" pitchFamily="34" charset="0"/>
                <a:cs typeface="Arial" pitchFamily="34" charset="0"/>
              </a:endParaRPr>
            </a:p>
          </p:txBody>
        </p:sp>
        <p:sp>
          <p:nvSpPr>
            <p:cNvPr id="90" name="Rounded Rectangle 89"/>
            <p:cNvSpPr/>
            <p:nvPr/>
          </p:nvSpPr>
          <p:spPr bwMode="auto">
            <a:xfrm>
              <a:off x="3138924" y="3632677"/>
              <a:ext cx="83891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err="1" smtClean="0">
                  <a:solidFill>
                    <a:srgbClr val="000000"/>
                  </a:solidFill>
                  <a:latin typeface="Arial" pitchFamily="-72" charset="0"/>
                  <a:ea typeface="Arial" pitchFamily="-72" charset="0"/>
                  <a:cs typeface="Arial" pitchFamily="-72" charset="0"/>
                </a:rPr>
                <a:t>p,q</a:t>
              </a:r>
              <a:r>
                <a:rPr lang="en-US" sz="1800" dirty="0" smtClean="0">
                  <a:solidFill>
                    <a:srgbClr val="000000"/>
                  </a:solidFill>
                  <a:latin typeface="Arial" pitchFamily="-72" charset="0"/>
                  <a:ea typeface="Arial" pitchFamily="-72" charset="0"/>
                  <a:cs typeface="Arial" pitchFamily="-72" charset="0"/>
                </a:rPr>
                <a:t>,{r</a:t>
              </a:r>
              <a:r>
                <a:rPr lang="en-US" sz="1800" dirty="0">
                  <a:solidFill>
                    <a:srgbClr val="000000"/>
                  </a:solidFill>
                  <a:latin typeface="Arial" pitchFamily="-72" charset="0"/>
                  <a:ea typeface="Arial" pitchFamily="-72" charset="0"/>
                  <a:cs typeface="Arial" pitchFamily="-72" charset="0"/>
                </a:rPr>
                <a:t>}</a:t>
              </a:r>
              <a:endParaRPr lang="en-US" sz="1800" dirty="0">
                <a:latin typeface="Arial" pitchFamily="34" charset="0"/>
                <a:cs typeface="Arial" pitchFamily="34" charset="0"/>
              </a:endParaRPr>
            </a:p>
          </p:txBody>
        </p:sp>
        <p:sp>
          <p:nvSpPr>
            <p:cNvPr id="91" name="Rectangle 1209"/>
            <p:cNvSpPr>
              <a:spLocks noChangeArrowheads="1"/>
            </p:cNvSpPr>
            <p:nvPr/>
          </p:nvSpPr>
          <p:spPr bwMode="auto">
            <a:xfrm>
              <a:off x="4367213" y="2089944"/>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cxnSp>
          <p:nvCxnSpPr>
            <p:cNvPr id="92" name="AutoShape 1179"/>
            <p:cNvCxnSpPr>
              <a:cxnSpLocks noChangeShapeType="1"/>
              <a:stCxn id="89" idx="3"/>
              <a:endCxn id="58" idx="1"/>
            </p:cNvCxnSpPr>
            <p:nvPr/>
          </p:nvCxnSpPr>
          <p:spPr bwMode="auto">
            <a:xfrm>
              <a:off x="3977839" y="2114551"/>
              <a:ext cx="834121" cy="525463"/>
            </a:xfrm>
            <a:prstGeom prst="straightConnector1">
              <a:avLst/>
            </a:prstGeom>
            <a:noFill/>
            <a:ln w="38100">
              <a:solidFill>
                <a:schemeClr val="accent2"/>
              </a:solidFill>
              <a:round/>
              <a:headEnd/>
              <a:tailEnd type="triangle" w="med" len="med"/>
            </a:ln>
          </p:spPr>
        </p:cxnSp>
        <p:sp>
          <p:nvSpPr>
            <p:cNvPr id="93" name="Rectangle 1209"/>
            <p:cNvSpPr>
              <a:spLocks noChangeArrowheads="1"/>
            </p:cNvSpPr>
            <p:nvPr/>
          </p:nvSpPr>
          <p:spPr bwMode="auto">
            <a:xfrm>
              <a:off x="4367213" y="1747044"/>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94" name="AutoShape 1179"/>
            <p:cNvCxnSpPr>
              <a:cxnSpLocks noChangeShapeType="1"/>
              <a:stCxn id="89" idx="3"/>
              <a:endCxn id="55" idx="1"/>
            </p:cNvCxnSpPr>
            <p:nvPr/>
          </p:nvCxnSpPr>
          <p:spPr bwMode="auto">
            <a:xfrm>
              <a:off x="3977839" y="2114551"/>
              <a:ext cx="834121" cy="1087438"/>
            </a:xfrm>
            <a:prstGeom prst="straightConnector1">
              <a:avLst/>
            </a:prstGeom>
            <a:noFill/>
            <a:ln w="38100">
              <a:solidFill>
                <a:schemeClr val="accent2"/>
              </a:solidFill>
              <a:round/>
              <a:headEnd/>
              <a:tailEnd type="triangle" w="med" len="med"/>
            </a:ln>
          </p:spPr>
        </p:cxnSp>
        <p:sp>
          <p:nvSpPr>
            <p:cNvPr id="95" name="Rectangle 1209"/>
            <p:cNvSpPr>
              <a:spLocks noChangeArrowheads="1"/>
            </p:cNvSpPr>
            <p:nvPr/>
          </p:nvSpPr>
          <p:spPr bwMode="auto">
            <a:xfrm>
              <a:off x="3944938" y="2655094"/>
              <a:ext cx="505267"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PR</a:t>
              </a:r>
              <a:endParaRPr lang="en-US" sz="1800" dirty="0">
                <a:solidFill>
                  <a:srgbClr val="000000"/>
                </a:solidFill>
                <a:latin typeface="Arial" pitchFamily="-72" charset="0"/>
                <a:ea typeface="Arial" pitchFamily="-72" charset="0"/>
                <a:cs typeface="Arial" pitchFamily="-72" charset="0"/>
              </a:endParaRPr>
            </a:p>
          </p:txBody>
        </p:sp>
        <p:cxnSp>
          <p:nvCxnSpPr>
            <p:cNvPr id="96" name="AutoShape 1262"/>
            <p:cNvCxnSpPr>
              <a:cxnSpLocks noChangeShapeType="1"/>
              <a:stCxn id="89" idx="3"/>
              <a:endCxn id="60" idx="1"/>
            </p:cNvCxnSpPr>
            <p:nvPr/>
          </p:nvCxnSpPr>
          <p:spPr bwMode="auto">
            <a:xfrm flipV="1">
              <a:off x="3977839" y="2078039"/>
              <a:ext cx="834121" cy="36512"/>
            </a:xfrm>
            <a:prstGeom prst="straightConnector1">
              <a:avLst/>
            </a:prstGeom>
            <a:noFill/>
            <a:ln w="38100">
              <a:solidFill>
                <a:schemeClr val="accent2"/>
              </a:solidFill>
              <a:round/>
              <a:headEnd/>
              <a:tailEnd type="triangle" w="med" len="med"/>
            </a:ln>
          </p:spPr>
        </p:cxnSp>
        <p:sp>
          <p:nvSpPr>
            <p:cNvPr id="97" name="Rectangle 1209"/>
            <p:cNvSpPr>
              <a:spLocks noChangeArrowheads="1"/>
            </p:cNvSpPr>
            <p:nvPr/>
          </p:nvSpPr>
          <p:spPr bwMode="auto">
            <a:xfrm>
              <a:off x="4367213" y="3766344"/>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cxnSp>
          <p:nvCxnSpPr>
            <p:cNvPr id="98" name="AutoShape 1179"/>
            <p:cNvCxnSpPr>
              <a:cxnSpLocks noChangeShapeType="1"/>
              <a:stCxn id="90" idx="3"/>
              <a:endCxn id="68" idx="1"/>
            </p:cNvCxnSpPr>
            <p:nvPr/>
          </p:nvCxnSpPr>
          <p:spPr bwMode="auto">
            <a:xfrm>
              <a:off x="3977839" y="3836989"/>
              <a:ext cx="834121" cy="488950"/>
            </a:xfrm>
            <a:prstGeom prst="straightConnector1">
              <a:avLst/>
            </a:prstGeom>
            <a:noFill/>
            <a:ln w="38100">
              <a:solidFill>
                <a:schemeClr val="accent2"/>
              </a:solidFill>
              <a:round/>
              <a:headEnd/>
              <a:tailEnd type="triangle" w="med" len="med"/>
            </a:ln>
          </p:spPr>
        </p:cxnSp>
        <p:sp>
          <p:nvSpPr>
            <p:cNvPr id="99" name="Rectangle 1209"/>
            <p:cNvSpPr>
              <a:spLocks noChangeArrowheads="1"/>
            </p:cNvSpPr>
            <p:nvPr/>
          </p:nvSpPr>
          <p:spPr bwMode="auto">
            <a:xfrm>
              <a:off x="4367213" y="3480594"/>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100" name="AutoShape 1179"/>
            <p:cNvCxnSpPr>
              <a:cxnSpLocks noChangeShapeType="1"/>
              <a:stCxn id="90" idx="3"/>
              <a:endCxn id="67" idx="1"/>
            </p:cNvCxnSpPr>
            <p:nvPr/>
          </p:nvCxnSpPr>
          <p:spPr bwMode="auto">
            <a:xfrm>
              <a:off x="3977839" y="3836989"/>
              <a:ext cx="834121" cy="1050925"/>
            </a:xfrm>
            <a:prstGeom prst="straightConnector1">
              <a:avLst/>
            </a:prstGeom>
            <a:noFill/>
            <a:ln w="38100">
              <a:solidFill>
                <a:schemeClr val="accent2"/>
              </a:solidFill>
              <a:round/>
              <a:headEnd/>
              <a:tailEnd type="triangle" w="med" len="med"/>
            </a:ln>
          </p:spPr>
        </p:cxnSp>
        <p:sp>
          <p:nvSpPr>
            <p:cNvPr id="101" name="Rectangle 1209"/>
            <p:cNvSpPr>
              <a:spLocks noChangeArrowheads="1"/>
            </p:cNvSpPr>
            <p:nvPr/>
          </p:nvSpPr>
          <p:spPr bwMode="auto">
            <a:xfrm>
              <a:off x="3944938" y="4345782"/>
              <a:ext cx="518091"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a:t>
              </a:r>
              <a:endParaRPr lang="en-US" sz="1800" dirty="0">
                <a:solidFill>
                  <a:srgbClr val="000000"/>
                </a:solidFill>
                <a:latin typeface="Arial" pitchFamily="-72" charset="0"/>
                <a:ea typeface="Arial" pitchFamily="-72" charset="0"/>
                <a:cs typeface="Arial" pitchFamily="-72" charset="0"/>
              </a:endParaRPr>
            </a:p>
          </p:txBody>
        </p:sp>
        <p:cxnSp>
          <p:nvCxnSpPr>
            <p:cNvPr id="102" name="AutoShape 1262"/>
            <p:cNvCxnSpPr>
              <a:cxnSpLocks noChangeShapeType="1"/>
              <a:stCxn id="90" idx="3"/>
              <a:endCxn id="72" idx="1"/>
            </p:cNvCxnSpPr>
            <p:nvPr/>
          </p:nvCxnSpPr>
          <p:spPr bwMode="auto">
            <a:xfrm flipV="1">
              <a:off x="3977839" y="3763964"/>
              <a:ext cx="834121" cy="73025"/>
            </a:xfrm>
            <a:prstGeom prst="straightConnector1">
              <a:avLst/>
            </a:prstGeom>
            <a:noFill/>
            <a:ln w="38100">
              <a:solidFill>
                <a:schemeClr val="accent2"/>
              </a:solidFill>
              <a:round/>
              <a:headEnd/>
              <a:tailEnd type="triangle" w="med" len="med"/>
            </a:ln>
          </p:spPr>
        </p:cxnSp>
        <p:cxnSp>
          <p:nvCxnSpPr>
            <p:cNvPr id="103" name="AutoShape 1180"/>
            <p:cNvCxnSpPr>
              <a:cxnSpLocks noChangeShapeType="1"/>
              <a:stCxn id="80" idx="3"/>
              <a:endCxn id="65" idx="1"/>
            </p:cNvCxnSpPr>
            <p:nvPr/>
          </p:nvCxnSpPr>
          <p:spPr bwMode="auto">
            <a:xfrm>
              <a:off x="3977839" y="5502276"/>
              <a:ext cx="834121" cy="509588"/>
            </a:xfrm>
            <a:prstGeom prst="straightConnector1">
              <a:avLst/>
            </a:prstGeom>
            <a:noFill/>
            <a:ln w="38100">
              <a:solidFill>
                <a:schemeClr val="accent2"/>
              </a:solidFill>
              <a:round/>
              <a:headEnd/>
              <a:tailEnd type="triangle" w="med" len="med"/>
            </a:ln>
          </p:spPr>
        </p:cxnSp>
        <p:cxnSp>
          <p:nvCxnSpPr>
            <p:cNvPr id="104" name="AutoShape 1180"/>
            <p:cNvCxnSpPr>
              <a:cxnSpLocks noChangeShapeType="1"/>
              <a:stCxn id="79" idx="3"/>
              <a:endCxn id="64" idx="1"/>
            </p:cNvCxnSpPr>
            <p:nvPr/>
          </p:nvCxnSpPr>
          <p:spPr bwMode="auto">
            <a:xfrm>
              <a:off x="3977839" y="6030914"/>
              <a:ext cx="834121" cy="542925"/>
            </a:xfrm>
            <a:prstGeom prst="straightConnector1">
              <a:avLst/>
            </a:prstGeom>
            <a:noFill/>
            <a:ln w="38100">
              <a:solidFill>
                <a:schemeClr val="accent2"/>
              </a:solidFill>
              <a:round/>
              <a:headEnd/>
              <a:tailEnd type="triangle" w="med" len="med"/>
            </a:ln>
          </p:spPr>
        </p:cxnSp>
        <p:sp>
          <p:nvSpPr>
            <p:cNvPr id="105" name="Rectangle 1209"/>
            <p:cNvSpPr>
              <a:spLocks noChangeArrowheads="1"/>
            </p:cNvSpPr>
            <p:nvPr/>
          </p:nvSpPr>
          <p:spPr bwMode="auto">
            <a:xfrm>
              <a:off x="4367213" y="5399882"/>
              <a:ext cx="311150" cy="366712"/>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sp>
          <p:nvSpPr>
            <p:cNvPr id="106" name="Rectangle 1209"/>
            <p:cNvSpPr>
              <a:spLocks noChangeArrowheads="1"/>
            </p:cNvSpPr>
            <p:nvPr/>
          </p:nvSpPr>
          <p:spPr bwMode="auto">
            <a:xfrm>
              <a:off x="4367213" y="5917407"/>
              <a:ext cx="311150" cy="366712"/>
            </a:xfrm>
            <a:prstGeom prst="rect">
              <a:avLst/>
            </a:prstGeom>
            <a:noFill/>
            <a:ln w="9525">
              <a:noFill/>
              <a:miter lim="800000"/>
              <a:headEnd/>
              <a:tailEnd/>
            </a:ln>
          </p:spPr>
          <p:txBody>
            <a:bodyPr>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cxnSp>
          <p:nvCxnSpPr>
            <p:cNvPr id="107" name="AutoShape 1170"/>
            <p:cNvCxnSpPr>
              <a:cxnSpLocks noChangeShapeType="1"/>
              <a:stCxn id="114" idx="3"/>
              <a:endCxn id="88" idx="1"/>
            </p:cNvCxnSpPr>
            <p:nvPr/>
          </p:nvCxnSpPr>
          <p:spPr bwMode="auto">
            <a:xfrm flipV="1">
              <a:off x="1691293" y="392113"/>
              <a:ext cx="1447631" cy="3232151"/>
            </a:xfrm>
            <a:prstGeom prst="straightConnector1">
              <a:avLst/>
            </a:prstGeom>
            <a:noFill/>
            <a:ln w="38100">
              <a:solidFill>
                <a:schemeClr val="accent2"/>
              </a:solidFill>
              <a:round/>
              <a:headEnd/>
              <a:tailEnd type="triangle" w="med" len="med"/>
            </a:ln>
          </p:spPr>
        </p:cxnSp>
        <p:cxnSp>
          <p:nvCxnSpPr>
            <p:cNvPr id="108" name="AutoShape 1170"/>
            <p:cNvCxnSpPr>
              <a:cxnSpLocks noChangeShapeType="1"/>
              <a:stCxn id="114" idx="3"/>
              <a:endCxn id="89" idx="1"/>
            </p:cNvCxnSpPr>
            <p:nvPr/>
          </p:nvCxnSpPr>
          <p:spPr bwMode="auto">
            <a:xfrm flipV="1">
              <a:off x="1691293" y="2114551"/>
              <a:ext cx="1447631" cy="1509713"/>
            </a:xfrm>
            <a:prstGeom prst="straightConnector1">
              <a:avLst/>
            </a:prstGeom>
            <a:noFill/>
            <a:ln w="38100">
              <a:solidFill>
                <a:schemeClr val="accent2"/>
              </a:solidFill>
              <a:round/>
              <a:headEnd/>
              <a:tailEnd type="triangle" w="med" len="med"/>
            </a:ln>
          </p:spPr>
        </p:cxnSp>
        <p:cxnSp>
          <p:nvCxnSpPr>
            <p:cNvPr id="109" name="AutoShape 1170"/>
            <p:cNvCxnSpPr>
              <a:cxnSpLocks noChangeShapeType="1"/>
              <a:stCxn id="114" idx="3"/>
              <a:endCxn id="90" idx="1"/>
            </p:cNvCxnSpPr>
            <p:nvPr/>
          </p:nvCxnSpPr>
          <p:spPr bwMode="auto">
            <a:xfrm>
              <a:off x="1691293" y="3624264"/>
              <a:ext cx="1447631" cy="212725"/>
            </a:xfrm>
            <a:prstGeom prst="straightConnector1">
              <a:avLst/>
            </a:prstGeom>
            <a:noFill/>
            <a:ln w="38100">
              <a:solidFill>
                <a:schemeClr val="accent2"/>
              </a:solidFill>
              <a:round/>
              <a:headEnd/>
              <a:tailEnd type="triangle" w="med" len="med"/>
            </a:ln>
          </p:spPr>
        </p:cxnSp>
        <p:cxnSp>
          <p:nvCxnSpPr>
            <p:cNvPr id="110" name="AutoShape 1170"/>
            <p:cNvCxnSpPr>
              <a:cxnSpLocks noChangeShapeType="1"/>
              <a:stCxn id="114" idx="3"/>
              <a:endCxn id="81" idx="1"/>
            </p:cNvCxnSpPr>
            <p:nvPr/>
          </p:nvCxnSpPr>
          <p:spPr bwMode="auto">
            <a:xfrm>
              <a:off x="1691293" y="3624264"/>
              <a:ext cx="1447631" cy="1349375"/>
            </a:xfrm>
            <a:prstGeom prst="straightConnector1">
              <a:avLst/>
            </a:prstGeom>
            <a:noFill/>
            <a:ln w="38100">
              <a:solidFill>
                <a:schemeClr val="accent2"/>
              </a:solidFill>
              <a:round/>
              <a:headEnd/>
              <a:tailEnd type="triangle" w="med" len="med"/>
            </a:ln>
          </p:spPr>
        </p:cxnSp>
        <p:cxnSp>
          <p:nvCxnSpPr>
            <p:cNvPr id="111" name="AutoShape 1170"/>
            <p:cNvCxnSpPr>
              <a:cxnSpLocks noChangeShapeType="1"/>
              <a:stCxn id="114" idx="3"/>
              <a:endCxn id="79" idx="1"/>
            </p:cNvCxnSpPr>
            <p:nvPr/>
          </p:nvCxnSpPr>
          <p:spPr bwMode="auto">
            <a:xfrm>
              <a:off x="1691293" y="3624264"/>
              <a:ext cx="1447631" cy="2406650"/>
            </a:xfrm>
            <a:prstGeom prst="straightConnector1">
              <a:avLst/>
            </a:prstGeom>
            <a:noFill/>
            <a:ln w="38100">
              <a:solidFill>
                <a:schemeClr val="accent2"/>
              </a:solidFill>
              <a:round/>
              <a:headEnd/>
              <a:tailEnd type="triangle" w="med" len="med"/>
            </a:ln>
          </p:spPr>
        </p:cxnSp>
        <p:cxnSp>
          <p:nvCxnSpPr>
            <p:cNvPr id="112" name="AutoShape 1170"/>
            <p:cNvCxnSpPr>
              <a:cxnSpLocks noChangeShapeType="1"/>
              <a:stCxn id="114" idx="3"/>
              <a:endCxn id="80" idx="1"/>
            </p:cNvCxnSpPr>
            <p:nvPr/>
          </p:nvCxnSpPr>
          <p:spPr bwMode="auto">
            <a:xfrm>
              <a:off x="1691293" y="3624264"/>
              <a:ext cx="1447631" cy="1878012"/>
            </a:xfrm>
            <a:prstGeom prst="straightConnector1">
              <a:avLst/>
            </a:prstGeom>
            <a:noFill/>
            <a:ln w="38100">
              <a:solidFill>
                <a:schemeClr val="accent2"/>
              </a:solidFill>
              <a:round/>
              <a:headEnd/>
              <a:tailEnd type="triangle" w="med" len="med"/>
            </a:ln>
          </p:spPr>
        </p:cxnSp>
        <p:cxnSp>
          <p:nvCxnSpPr>
            <p:cNvPr id="113" name="AutoShape 1170"/>
            <p:cNvCxnSpPr>
              <a:cxnSpLocks noChangeShapeType="1"/>
              <a:stCxn id="114" idx="3"/>
              <a:endCxn id="78" idx="1"/>
            </p:cNvCxnSpPr>
            <p:nvPr/>
          </p:nvCxnSpPr>
          <p:spPr bwMode="auto">
            <a:xfrm>
              <a:off x="1691293" y="3624264"/>
              <a:ext cx="1447631" cy="2935287"/>
            </a:xfrm>
            <a:prstGeom prst="straightConnector1">
              <a:avLst/>
            </a:prstGeom>
            <a:noFill/>
            <a:ln w="38100">
              <a:solidFill>
                <a:schemeClr val="accent2"/>
              </a:solidFill>
              <a:round/>
              <a:headEnd/>
              <a:tailEnd type="triangle" w="med" len="med"/>
            </a:ln>
          </p:spPr>
        </p:cxnSp>
        <p:sp>
          <p:nvSpPr>
            <p:cNvPr id="114" name="Rounded Rectangle 113"/>
            <p:cNvSpPr/>
            <p:nvPr/>
          </p:nvSpPr>
          <p:spPr bwMode="auto">
            <a:xfrm>
              <a:off x="1007458" y="3419952"/>
              <a:ext cx="683835" cy="408623"/>
            </a:xfrm>
            <a:prstGeom prst="roundRect">
              <a:avLst/>
            </a:prstGeom>
            <a:solidFill>
              <a:schemeClr val="bg1">
                <a:lumMod val="95000"/>
              </a:schemeClr>
            </a:solidFill>
            <a:ln w="38100">
              <a:solidFill>
                <a:schemeClr val="tx1"/>
              </a:solidFill>
              <a:round/>
              <a:headEnd/>
              <a:tailEnd/>
            </a:ln>
          </p:spPr>
          <p:txBody>
            <a:bodyPr wrap="none" anchor="ctr">
              <a:spAutoFit/>
            </a:bodyPr>
            <a:lstStyle/>
            <a:p>
              <a:pPr algn="ctr">
                <a:defRPr/>
              </a:pPr>
              <a:r>
                <a:rPr lang="en-US" sz="1800" dirty="0" err="1" smtClean="0">
                  <a:solidFill>
                    <a:srgbClr val="000000"/>
                  </a:solidFill>
                  <a:latin typeface="Arial" pitchFamily="-72" charset="0"/>
                  <a:ea typeface="Arial" pitchFamily="-72" charset="0"/>
                  <a:cs typeface="Arial" pitchFamily="-72" charset="0"/>
                </a:rPr>
                <a:t>p,q,r</a:t>
              </a:r>
              <a:endParaRPr lang="en-US" sz="1800" dirty="0">
                <a:latin typeface="Arial" pitchFamily="34" charset="0"/>
                <a:cs typeface="Arial" pitchFamily="34" charset="0"/>
              </a:endParaRPr>
            </a:p>
          </p:txBody>
        </p:sp>
        <p:sp>
          <p:nvSpPr>
            <p:cNvPr id="115" name="Rectangle 1209"/>
            <p:cNvSpPr>
              <a:spLocks noChangeArrowheads="1"/>
            </p:cNvSpPr>
            <p:nvPr/>
          </p:nvSpPr>
          <p:spPr bwMode="auto">
            <a:xfrm>
              <a:off x="1327149" y="5162550"/>
              <a:ext cx="684803"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PQR</a:t>
              </a:r>
              <a:endParaRPr lang="en-US" sz="1800" dirty="0">
                <a:solidFill>
                  <a:srgbClr val="000000"/>
                </a:solidFill>
                <a:latin typeface="Arial" pitchFamily="-72" charset="0"/>
                <a:ea typeface="Arial" pitchFamily="-72" charset="0"/>
                <a:cs typeface="Arial" pitchFamily="-72" charset="0"/>
              </a:endParaRPr>
            </a:p>
          </p:txBody>
        </p:sp>
        <p:sp>
          <p:nvSpPr>
            <p:cNvPr id="116" name="Rectangle 1209"/>
            <p:cNvSpPr>
              <a:spLocks noChangeArrowheads="1"/>
            </p:cNvSpPr>
            <p:nvPr/>
          </p:nvSpPr>
          <p:spPr bwMode="auto">
            <a:xfrm>
              <a:off x="1384299" y="2028032"/>
              <a:ext cx="338554"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a:t>
              </a:r>
              <a:endParaRPr lang="en-US" sz="1800" dirty="0">
                <a:solidFill>
                  <a:srgbClr val="000000"/>
                </a:solidFill>
                <a:latin typeface="Arial" pitchFamily="-72" charset="0"/>
                <a:ea typeface="Arial" pitchFamily="-72" charset="0"/>
                <a:cs typeface="Arial" pitchFamily="-72" charset="0"/>
              </a:endParaRPr>
            </a:p>
          </p:txBody>
        </p:sp>
        <p:sp>
          <p:nvSpPr>
            <p:cNvPr id="117" name="Rectangle 1209"/>
            <p:cNvSpPr>
              <a:spLocks noChangeArrowheads="1"/>
            </p:cNvSpPr>
            <p:nvPr/>
          </p:nvSpPr>
          <p:spPr bwMode="auto">
            <a:xfrm>
              <a:off x="1384299" y="2429669"/>
              <a:ext cx="364202"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a:t>
              </a:r>
              <a:endParaRPr lang="en-US" sz="1800" dirty="0">
                <a:solidFill>
                  <a:srgbClr val="000000"/>
                </a:solidFill>
                <a:latin typeface="Arial" pitchFamily="-72" charset="0"/>
                <a:ea typeface="Arial" pitchFamily="-72" charset="0"/>
                <a:cs typeface="Arial" pitchFamily="-72" charset="0"/>
              </a:endParaRPr>
            </a:p>
          </p:txBody>
        </p:sp>
        <p:sp>
          <p:nvSpPr>
            <p:cNvPr id="118" name="Rectangle 1209"/>
            <p:cNvSpPr>
              <a:spLocks noChangeArrowheads="1"/>
            </p:cNvSpPr>
            <p:nvPr/>
          </p:nvSpPr>
          <p:spPr bwMode="auto">
            <a:xfrm>
              <a:off x="1384299" y="2831307"/>
              <a:ext cx="351378"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R</a:t>
              </a:r>
              <a:endParaRPr lang="en-US" sz="1800" dirty="0">
                <a:solidFill>
                  <a:srgbClr val="000000"/>
                </a:solidFill>
                <a:latin typeface="Arial" pitchFamily="-72" charset="0"/>
                <a:ea typeface="Arial" pitchFamily="-72" charset="0"/>
                <a:cs typeface="Arial" pitchFamily="-72" charset="0"/>
              </a:endParaRPr>
            </a:p>
          </p:txBody>
        </p:sp>
        <p:sp>
          <p:nvSpPr>
            <p:cNvPr id="119" name="Rectangle 1209"/>
            <p:cNvSpPr>
              <a:spLocks noChangeArrowheads="1"/>
            </p:cNvSpPr>
            <p:nvPr/>
          </p:nvSpPr>
          <p:spPr bwMode="auto">
            <a:xfrm>
              <a:off x="1384299" y="3958432"/>
              <a:ext cx="518091" cy="369332"/>
            </a:xfrm>
            <a:prstGeom prst="rect">
              <a:avLst/>
            </a:prstGeom>
            <a:noFill/>
            <a:ln w="9525">
              <a:noFill/>
              <a:miter lim="800000"/>
              <a:headEnd/>
              <a:tailEnd/>
            </a:ln>
          </p:spPr>
          <p:txBody>
            <a:bodyPr wrap="non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PQ</a:t>
              </a:r>
              <a:endParaRPr lang="en-US" sz="1800" dirty="0">
                <a:solidFill>
                  <a:srgbClr val="000000"/>
                </a:solidFill>
                <a:latin typeface="Arial" pitchFamily="-72" charset="0"/>
                <a:ea typeface="Arial" pitchFamily="-72" charset="0"/>
                <a:cs typeface="Arial" pitchFamily="-72" charset="0"/>
              </a:endParaRPr>
            </a:p>
          </p:txBody>
        </p:sp>
        <p:sp>
          <p:nvSpPr>
            <p:cNvPr id="120" name="Rectangle 1209"/>
            <p:cNvSpPr>
              <a:spLocks noChangeArrowheads="1"/>
            </p:cNvSpPr>
            <p:nvPr/>
          </p:nvSpPr>
          <p:spPr bwMode="auto">
            <a:xfrm>
              <a:off x="1384299" y="4359805"/>
              <a:ext cx="501650" cy="369332"/>
            </a:xfrm>
            <a:prstGeom prst="rect">
              <a:avLst/>
            </a:prstGeom>
            <a:noFill/>
            <a:ln w="9525">
              <a:noFill/>
              <a:miter lim="800000"/>
              <a:headEnd/>
              <a:tailEnd/>
            </a:ln>
          </p:spPr>
          <p:txBody>
            <a:bodyPr wrap="squar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PR</a:t>
              </a:r>
              <a:endParaRPr lang="en-US" sz="1800" dirty="0">
                <a:solidFill>
                  <a:srgbClr val="000000"/>
                </a:solidFill>
                <a:latin typeface="Arial" pitchFamily="-72" charset="0"/>
                <a:ea typeface="Arial" pitchFamily="-72" charset="0"/>
                <a:cs typeface="Arial" pitchFamily="-72" charset="0"/>
              </a:endParaRPr>
            </a:p>
          </p:txBody>
        </p:sp>
        <p:sp>
          <p:nvSpPr>
            <p:cNvPr id="121" name="Rectangle 1209"/>
            <p:cNvSpPr>
              <a:spLocks noChangeArrowheads="1"/>
            </p:cNvSpPr>
            <p:nvPr/>
          </p:nvSpPr>
          <p:spPr bwMode="auto">
            <a:xfrm>
              <a:off x="1384299" y="4761178"/>
              <a:ext cx="587375" cy="369332"/>
            </a:xfrm>
            <a:prstGeom prst="rect">
              <a:avLst/>
            </a:prstGeom>
            <a:noFill/>
            <a:ln w="9525">
              <a:noFill/>
              <a:miter lim="800000"/>
              <a:headEnd/>
              <a:tailEnd/>
            </a:ln>
          </p:spPr>
          <p:txBody>
            <a:bodyPr wrap="square">
              <a:prstTxWarp prst="textNoShape">
                <a:avLst/>
              </a:prstTxWarp>
              <a:spAutoFit/>
            </a:bodyPr>
            <a:lstStyle/>
            <a:p>
              <a:r>
                <a:rPr lang="en-US" sz="1800" dirty="0" smtClean="0">
                  <a:solidFill>
                    <a:srgbClr val="000000"/>
                  </a:solidFill>
                  <a:latin typeface="Arial" pitchFamily="-72" charset="0"/>
                  <a:ea typeface="Arial" pitchFamily="-72" charset="0"/>
                  <a:cs typeface="Arial" pitchFamily="-72" charset="0"/>
                </a:rPr>
                <a:t>QR</a:t>
              </a:r>
              <a:endParaRPr lang="en-US" sz="1800" dirty="0">
                <a:solidFill>
                  <a:srgbClr val="000000"/>
                </a:solidFill>
                <a:latin typeface="Arial" pitchFamily="-72" charset="0"/>
                <a:ea typeface="Arial" pitchFamily="-72" charset="0"/>
                <a:cs typeface="Arial" pitchFamily="-72" charset="0"/>
              </a:endParaRPr>
            </a:p>
          </p:txBody>
        </p:sp>
      </p:grpSp>
      <p:sp>
        <p:nvSpPr>
          <p:cNvPr id="122" name="Text Box 122"/>
          <p:cNvSpPr txBox="1">
            <a:spLocks noChangeArrowheads="1"/>
          </p:cNvSpPr>
          <p:nvPr/>
        </p:nvSpPr>
        <p:spPr bwMode="auto">
          <a:xfrm>
            <a:off x="1166878" y="5399800"/>
            <a:ext cx="286488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Operational view</a:t>
            </a:r>
          </a:p>
        </p:txBody>
      </p:sp>
      <p:sp>
        <p:nvSpPr>
          <p:cNvPr id="123" name="Text Box 122"/>
          <p:cNvSpPr txBox="1">
            <a:spLocks noChangeArrowheads="1"/>
          </p:cNvSpPr>
          <p:nvPr/>
        </p:nvSpPr>
        <p:spPr bwMode="auto">
          <a:xfrm>
            <a:off x="5326744" y="5344130"/>
            <a:ext cx="3225563"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Combinatorial view</a:t>
            </a:r>
          </a:p>
        </p:txBody>
      </p:sp>
    </p:spTree>
    <p:extLst>
      <p:ext uri="{BB962C8B-B14F-4D97-AF65-F5344CB8AC3E}">
        <p14:creationId xmlns:p14="http://schemas.microsoft.com/office/powerpoint/2010/main" val="61845750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22"/>
          <p:cNvSpPr txBox="1">
            <a:spLocks noChangeArrowheads="1"/>
          </p:cNvSpPr>
          <p:nvPr/>
        </p:nvSpPr>
        <p:spPr bwMode="auto">
          <a:xfrm>
            <a:off x="1539954" y="5212131"/>
            <a:ext cx="6772559" cy="646331"/>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3600" dirty="0" smtClean="0">
                <a:latin typeface="Arial" panose="020B0604020202020204" pitchFamily="34" charset="0"/>
                <a:cs typeface="Arial" pitchFamily="34" charset="0"/>
              </a:rPr>
              <a:t>where </a:t>
            </a:r>
            <a:r>
              <a:rPr lang="en-US" sz="3600" dirty="0" smtClean="0">
                <a:solidFill>
                  <a:schemeClr val="tx1"/>
                </a:solidFill>
                <a:latin typeface="cmmi10"/>
                <a:cs typeface="Arial" pitchFamily="34" charset="0"/>
              </a:rPr>
              <a:t>¥’’ </a:t>
            </a:r>
            <a:r>
              <a:rPr lang="en-US" sz="3600" dirty="0" smtClean="0">
                <a:solidFill>
                  <a:schemeClr val="tx1"/>
                </a:solidFill>
                <a:latin typeface="Arial" panose="020B0604020202020204" pitchFamily="34" charset="0"/>
                <a:cs typeface="Arial" panose="020B0604020202020204" pitchFamily="34" charset="0"/>
              </a:rPr>
              <a:t>= </a:t>
            </a:r>
            <a:r>
              <a:rPr lang="en-US" sz="3600" dirty="0" smtClean="0">
                <a:solidFill>
                  <a:schemeClr val="tx1"/>
                </a:solidFill>
                <a:latin typeface="cmmi10"/>
                <a:cs typeface="Arial" panose="020B0604020202020204" pitchFamily="34" charset="0"/>
              </a:rPr>
              <a:t>¥</a:t>
            </a:r>
            <a:r>
              <a:rPr lang="en-US" sz="3600" dirty="0" smtClean="0">
                <a:solidFill>
                  <a:schemeClr val="tx1"/>
                </a:solidFill>
                <a:latin typeface="Arial" panose="020B0604020202020204" pitchFamily="34" charset="0"/>
                <a:cs typeface="Arial" panose="020B0604020202020204" pitchFamily="34" charset="0"/>
              </a:rPr>
              <a:t>’</a:t>
            </a:r>
            <a:r>
              <a:rPr lang="en-US" sz="3600" dirty="0" smtClean="0">
                <a:solidFill>
                  <a:schemeClr val="tx1"/>
                </a:solidFill>
                <a:latin typeface="cmsy10"/>
                <a:cs typeface="Arial" panose="020B0604020202020204" pitchFamily="34" charset="0"/>
                <a:sym typeface="Symbol"/>
              </a:rPr>
              <a:t></a:t>
            </a:r>
            <a:r>
              <a:rPr lang="en-US" sz="3600" dirty="0" smtClean="0">
                <a:solidFill>
                  <a:schemeClr val="tx1"/>
                </a:solidFill>
                <a:latin typeface="cmmi10"/>
                <a:cs typeface="Arial" panose="020B0604020202020204" pitchFamily="34" charset="0"/>
              </a:rPr>
              <a:t>¥</a:t>
            </a:r>
            <a:r>
              <a:rPr lang="en-US" sz="3600" dirty="0" smtClean="0">
                <a:solidFill>
                  <a:schemeClr val="tx1"/>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itchFamily="34" charset="0"/>
              </a:rPr>
              <a:t>and </a:t>
            </a:r>
            <a:r>
              <a:rPr lang="en-US" sz="3600" dirty="0">
                <a:solidFill>
                  <a:schemeClr val="tx1"/>
                </a:solidFill>
                <a:latin typeface="cmsy10"/>
                <a:cs typeface="Arial" pitchFamily="34" charset="0"/>
              </a:rPr>
              <a:t>P</a:t>
            </a:r>
            <a:r>
              <a:rPr lang="en-US" sz="3600" dirty="0">
                <a:solidFill>
                  <a:schemeClr val="tx1"/>
                </a:solidFill>
                <a:latin typeface="Arial" panose="020B0604020202020204" pitchFamily="34" charset="0"/>
                <a:cs typeface="Arial" pitchFamily="34" charset="0"/>
              </a:rPr>
              <a:t>’’ = </a:t>
            </a:r>
            <a:r>
              <a:rPr lang="en-US" sz="3600" dirty="0">
                <a:solidFill>
                  <a:schemeClr val="tx1"/>
                </a:solidFill>
                <a:latin typeface="cmmi10"/>
                <a:cs typeface="Arial" pitchFamily="34" charset="0"/>
              </a:rPr>
              <a:t>¥</a:t>
            </a:r>
            <a:r>
              <a:rPr lang="en-US" sz="3600" dirty="0">
                <a:solidFill>
                  <a:schemeClr val="tx1"/>
                </a:solidFill>
                <a:latin typeface="Arial" panose="020B0604020202020204" pitchFamily="34" charset="0"/>
                <a:cs typeface="Arial" pitchFamily="34" charset="0"/>
              </a:rPr>
              <a:t>’’(</a:t>
            </a:r>
            <a:r>
              <a:rPr lang="en-US" sz="3600" dirty="0">
                <a:solidFill>
                  <a:schemeClr val="tx1"/>
                </a:solidFill>
                <a:latin typeface="cmsy10"/>
                <a:cs typeface="Arial" pitchFamily="34" charset="0"/>
              </a:rPr>
              <a:t>I</a:t>
            </a:r>
            <a:r>
              <a:rPr lang="en-US" sz="3600" dirty="0" smtClean="0">
                <a:solidFill>
                  <a:schemeClr val="tx1"/>
                </a:solidFill>
                <a:latin typeface="Arial" panose="020B0604020202020204" pitchFamily="34" charset="0"/>
                <a:cs typeface="Arial" panose="020B0604020202020204" pitchFamily="34" charset="0"/>
              </a:rPr>
              <a:t>)</a:t>
            </a:r>
            <a:endParaRPr lang="en-US" sz="3600" dirty="0">
              <a:solidFill>
                <a:schemeClr val="tx1"/>
              </a:solidFill>
              <a:latin typeface="Arial" panose="020B0604020202020204" pitchFamily="34" charset="0"/>
              <a:cs typeface="Arial" panose="020B0604020202020204" pitchFamily="34" charset="0"/>
            </a:endParaRPr>
          </a:p>
        </p:txBody>
      </p:sp>
      <p:sp>
        <p:nvSpPr>
          <p:cNvPr id="6" name="Text Box 122"/>
          <p:cNvSpPr txBox="1">
            <a:spLocks noChangeArrowheads="1"/>
          </p:cNvSpPr>
          <p:nvPr/>
        </p:nvSpPr>
        <p:spPr bwMode="auto">
          <a:xfrm>
            <a:off x="1539954" y="1934416"/>
            <a:ext cx="3441968" cy="646331"/>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3600" dirty="0" smtClean="0">
                <a:latin typeface="Arial" pitchFamily="34" charset="0"/>
                <a:cs typeface="Arial" pitchFamily="34" charset="0"/>
              </a:rPr>
              <a:t>Given protocols</a:t>
            </a:r>
            <a:endParaRPr lang="en-US" sz="3600" dirty="0" smtClean="0">
              <a:solidFill>
                <a:schemeClr val="tx1"/>
              </a:solidFill>
              <a:latin typeface="cmmi10"/>
              <a:cs typeface="Arial" pitchFamily="34" charset="0"/>
            </a:endParaRPr>
          </a:p>
        </p:txBody>
      </p:sp>
      <p:sp>
        <p:nvSpPr>
          <p:cNvPr id="2" name="Title 1"/>
          <p:cNvSpPr>
            <a:spLocks noGrp="1"/>
          </p:cNvSpPr>
          <p:nvPr>
            <p:ph type="title"/>
          </p:nvPr>
        </p:nvSpPr>
        <p:spPr/>
        <p:txBody>
          <a:bodyPr/>
          <a:lstStyle/>
          <a:p>
            <a:r>
              <a:rPr lang="en-US" dirty="0" smtClean="0"/>
              <a:t>Compositions</a:t>
            </a:r>
            <a:endParaRPr lang="en-US" dirty="0"/>
          </a:p>
        </p:txBody>
      </p:sp>
      <p:sp>
        <p:nvSpPr>
          <p:cNvPr id="4" name="Slide Number Placeholder 3"/>
          <p:cNvSpPr>
            <a:spLocks noGrp="1"/>
          </p:cNvSpPr>
          <p:nvPr>
            <p:ph type="sldNum" sz="quarter" idx="12"/>
          </p:nvPr>
        </p:nvSpPr>
        <p:spPr/>
        <p:txBody>
          <a:bodyPr/>
          <a:lstStyle/>
          <a:p>
            <a:fld id="{E43608CE-920D-4F6F-98C9-0491388AB413}" type="slidenum">
              <a:rPr lang="en-US" smtClean="0"/>
              <a:pPr/>
              <a:t>95</a:t>
            </a:fld>
            <a:endParaRPr lang="en-US"/>
          </a:p>
        </p:txBody>
      </p:sp>
      <p:grpSp>
        <p:nvGrpSpPr>
          <p:cNvPr id="9" name="Group 8"/>
          <p:cNvGrpSpPr/>
          <p:nvPr/>
        </p:nvGrpSpPr>
        <p:grpSpPr>
          <a:xfrm>
            <a:off x="2216431" y="2492304"/>
            <a:ext cx="4244262" cy="707886"/>
            <a:chOff x="2216431" y="2400839"/>
            <a:chExt cx="4244262" cy="707886"/>
          </a:xfrm>
        </p:grpSpPr>
        <p:sp>
          <p:nvSpPr>
            <p:cNvPr id="5" name="Text Box 122"/>
            <p:cNvSpPr txBox="1">
              <a:spLocks noChangeArrowheads="1"/>
            </p:cNvSpPr>
            <p:nvPr/>
          </p:nvSpPr>
          <p:spPr bwMode="auto">
            <a:xfrm>
              <a:off x="2216431" y="2400839"/>
              <a:ext cx="1829348" cy="707886"/>
            </a:xfrm>
            <a:prstGeom prst="rect">
              <a:avLst/>
            </a:prstGeom>
            <a:solidFill>
              <a:schemeClr val="bg1">
                <a:alpha val="89999"/>
              </a:schemeClr>
            </a:solidFill>
            <a:ln w="38100" algn="ctr">
              <a:solidFill>
                <a:srgbClr val="0000FF"/>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Arial" panose="020B0604020202020204" pitchFamily="34" charset="0"/>
                  <a:cs typeface="Arial" panose="020B0604020202020204" pitchFamily="34" charset="0"/>
                </a:rPr>
                <a:t>(</a:t>
              </a:r>
              <a:r>
                <a:rPr lang="en-US" sz="4000" dirty="0" smtClean="0">
                  <a:solidFill>
                    <a:schemeClr val="tx1"/>
                  </a:solidFill>
                  <a:latin typeface="cmsy10"/>
                  <a:cs typeface="Arial" panose="020B0604020202020204" pitchFamily="34" charset="0"/>
                </a:rPr>
                <a:t>I</a:t>
              </a:r>
              <a:r>
                <a:rPr lang="en-US" sz="4000" dirty="0" smtClean="0">
                  <a:solidFill>
                    <a:schemeClr val="tx1"/>
                  </a:solidFill>
                  <a:latin typeface="Arial" panose="020B0604020202020204" pitchFamily="34" charset="0"/>
                  <a:cs typeface="Arial" panose="020B0604020202020204" pitchFamily="34" charset="0"/>
                </a:rPr>
                <a:t>,</a:t>
              </a:r>
              <a:r>
                <a:rPr lang="en-US" sz="4000" dirty="0" smtClean="0">
                  <a:solidFill>
                    <a:schemeClr val="tx1"/>
                  </a:solidFill>
                  <a:latin typeface="cmsy10"/>
                  <a:cs typeface="Arial" panose="020B0604020202020204" pitchFamily="34" charset="0"/>
                </a:rPr>
                <a:t>P</a:t>
              </a:r>
              <a:r>
                <a:rPr lang="en-US" sz="4000" dirty="0" smtClean="0">
                  <a:solidFill>
                    <a:schemeClr val="tx1"/>
                  </a:solidFill>
                  <a:latin typeface="Arial" panose="020B0604020202020204" pitchFamily="34" charset="0"/>
                  <a:cs typeface="Arial" panose="020B0604020202020204" pitchFamily="34" charset="0"/>
                </a:rPr>
                <a:t>,</a:t>
              </a:r>
              <a:r>
                <a:rPr lang="en-US" sz="4000" dirty="0" smtClean="0">
                  <a:solidFill>
                    <a:schemeClr val="tx1"/>
                  </a:solidFill>
                  <a:latin typeface="cmmi10"/>
                  <a:cs typeface="Arial" panose="020B0604020202020204" pitchFamily="34" charset="0"/>
                </a:rPr>
                <a:t>¥</a:t>
              </a:r>
              <a:r>
                <a:rPr lang="en-US" sz="4000" dirty="0" smtClean="0">
                  <a:solidFill>
                    <a:schemeClr val="tx1"/>
                  </a:solidFill>
                  <a:latin typeface="Arial" panose="020B0604020202020204" pitchFamily="34" charset="0"/>
                  <a:cs typeface="Arial" panose="020B0604020202020204" pitchFamily="34" charset="0"/>
                </a:rPr>
                <a:t>)</a:t>
              </a:r>
              <a:endParaRPr lang="en-US" sz="4000" baseline="30000" dirty="0" smtClean="0">
                <a:solidFill>
                  <a:schemeClr val="tx1"/>
                </a:solidFill>
                <a:latin typeface="Arial" panose="020B0604020202020204" pitchFamily="34" charset="0"/>
                <a:cs typeface="Arial" panose="020B0604020202020204" pitchFamily="34" charset="0"/>
              </a:endParaRPr>
            </a:p>
          </p:txBody>
        </p:sp>
        <p:sp>
          <p:nvSpPr>
            <p:cNvPr id="10" name="Text Box 122"/>
            <p:cNvSpPr txBox="1">
              <a:spLocks noChangeArrowheads="1"/>
            </p:cNvSpPr>
            <p:nvPr/>
          </p:nvSpPr>
          <p:spPr bwMode="auto">
            <a:xfrm>
              <a:off x="4289906" y="2400839"/>
              <a:ext cx="2170787" cy="707886"/>
            </a:xfrm>
            <a:prstGeom prst="rect">
              <a:avLst/>
            </a:prstGeom>
            <a:solidFill>
              <a:schemeClr val="bg1">
                <a:alpha val="89999"/>
              </a:schemeClr>
            </a:solidFill>
            <a:ln w="38100" algn="ctr">
              <a:solidFill>
                <a:srgbClr val="0000FF"/>
              </a:solidFill>
              <a:miter lim="800000"/>
              <a:headEnd/>
              <a:tailEnd/>
            </a:ln>
            <a:effectLst>
              <a:outerShdw blurRad="50800" dist="38100" dir="2700000" algn="tl" rotWithShape="0">
                <a:prstClr val="black">
                  <a:alpha val="40000"/>
                </a:prstClr>
              </a:outerShdw>
            </a:effectLst>
          </p:spPr>
          <p:txBody>
            <a:bodyPr wrap="none">
              <a:spAutoFit/>
            </a:bodyPr>
            <a:lstStyle/>
            <a:p>
              <a:r>
                <a:rPr lang="en-US" sz="4000" dirty="0" smtClean="0">
                  <a:solidFill>
                    <a:schemeClr val="tx1"/>
                  </a:solidFill>
                  <a:latin typeface="Arial" panose="020B0604020202020204" pitchFamily="34" charset="0"/>
                  <a:cs typeface="Arial" panose="020B0604020202020204" pitchFamily="34" charset="0"/>
                </a:rPr>
                <a:t>(</a:t>
              </a:r>
              <a:r>
                <a:rPr lang="en-US" sz="4000" dirty="0" smtClean="0">
                  <a:solidFill>
                    <a:schemeClr val="tx1"/>
                  </a:solidFill>
                  <a:latin typeface="cmsy10"/>
                  <a:cs typeface="Arial" panose="020B0604020202020204" pitchFamily="34" charset="0"/>
                </a:rPr>
                <a:t>I</a:t>
              </a:r>
              <a:r>
                <a:rPr lang="en-US" sz="4000" dirty="0" smtClean="0">
                  <a:solidFill>
                    <a:schemeClr val="tx1"/>
                  </a:solidFill>
                  <a:latin typeface="Arial" panose="020B0604020202020204" pitchFamily="34" charset="0"/>
                  <a:cs typeface="Arial" panose="020B0604020202020204" pitchFamily="34" charset="0"/>
                </a:rPr>
                <a:t>’,</a:t>
              </a:r>
              <a:r>
                <a:rPr lang="en-US" sz="4000" dirty="0" smtClean="0">
                  <a:solidFill>
                    <a:schemeClr val="tx1"/>
                  </a:solidFill>
                  <a:latin typeface="cmsy10"/>
                  <a:cs typeface="Arial" panose="020B0604020202020204" pitchFamily="34" charset="0"/>
                </a:rPr>
                <a:t>P</a:t>
              </a:r>
              <a:r>
                <a:rPr lang="en-US" sz="4000" dirty="0" smtClean="0">
                  <a:solidFill>
                    <a:schemeClr val="tx1"/>
                  </a:solidFill>
                  <a:latin typeface="Arial" panose="020B0604020202020204" pitchFamily="34" charset="0"/>
                  <a:cs typeface="Arial" panose="020B0604020202020204" pitchFamily="34" charset="0"/>
                </a:rPr>
                <a:t>’,</a:t>
              </a:r>
              <a:r>
                <a:rPr lang="en-US" sz="4000" dirty="0" smtClean="0">
                  <a:solidFill>
                    <a:schemeClr val="tx1"/>
                  </a:solidFill>
                  <a:latin typeface="cmmi10"/>
                  <a:cs typeface="Arial" panose="020B0604020202020204" pitchFamily="34" charset="0"/>
                </a:rPr>
                <a:t>¥</a:t>
              </a:r>
              <a:r>
                <a:rPr lang="en-US" sz="4000" dirty="0" smtClean="0">
                  <a:solidFill>
                    <a:schemeClr val="tx1"/>
                  </a:solidFill>
                  <a:latin typeface="Arial" panose="020B0604020202020204" pitchFamily="34" charset="0"/>
                  <a:cs typeface="Arial" panose="020B0604020202020204" pitchFamily="34" charset="0"/>
                </a:rPr>
                <a:t>’)</a:t>
              </a:r>
              <a:endParaRPr lang="en-US" sz="4000" baseline="30000" dirty="0" smtClean="0">
                <a:solidFill>
                  <a:schemeClr val="tx1"/>
                </a:solidFill>
                <a:latin typeface="Arial" panose="020B0604020202020204" pitchFamily="34" charset="0"/>
                <a:cs typeface="Arial" panose="020B0604020202020204" pitchFamily="34" charset="0"/>
              </a:endParaRPr>
            </a:p>
          </p:txBody>
        </p:sp>
      </p:grpSp>
      <p:sp>
        <p:nvSpPr>
          <p:cNvPr id="12" name="Text Box 122"/>
          <p:cNvSpPr txBox="1">
            <a:spLocks noChangeArrowheads="1"/>
          </p:cNvSpPr>
          <p:nvPr/>
        </p:nvSpPr>
        <p:spPr bwMode="auto">
          <a:xfrm>
            <a:off x="1539954" y="3882995"/>
            <a:ext cx="4134465" cy="646331"/>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3600" dirty="0" smtClean="0">
                <a:latin typeface="Arial" pitchFamily="34" charset="0"/>
                <a:cs typeface="Arial" pitchFamily="34" charset="0"/>
              </a:rPr>
              <a:t>their </a:t>
            </a:r>
            <a:r>
              <a:rPr lang="en-US" sz="3600" i="1" dirty="0" smtClean="0">
                <a:solidFill>
                  <a:schemeClr val="tx1"/>
                </a:solidFill>
                <a:latin typeface="Arial" pitchFamily="34" charset="0"/>
                <a:cs typeface="Arial" pitchFamily="34" charset="0"/>
              </a:rPr>
              <a:t>composition</a:t>
            </a:r>
            <a:r>
              <a:rPr lang="en-US" sz="3600" dirty="0" smtClean="0">
                <a:solidFill>
                  <a:schemeClr val="tx1"/>
                </a:solidFill>
                <a:latin typeface="Arial" pitchFamily="34" charset="0"/>
                <a:cs typeface="Arial" pitchFamily="34" charset="0"/>
              </a:rPr>
              <a:t> </a:t>
            </a:r>
            <a:r>
              <a:rPr lang="en-US" sz="3600" dirty="0" smtClean="0">
                <a:latin typeface="Arial" pitchFamily="34" charset="0"/>
                <a:cs typeface="Arial" pitchFamily="34" charset="0"/>
              </a:rPr>
              <a:t>is</a:t>
            </a:r>
            <a:endParaRPr lang="en-US" sz="3600" dirty="0" smtClean="0">
              <a:solidFill>
                <a:schemeClr val="tx1"/>
              </a:solidFill>
              <a:latin typeface="cmmi10"/>
              <a:cs typeface="Arial" pitchFamily="34" charset="0"/>
            </a:endParaRPr>
          </a:p>
        </p:txBody>
      </p:sp>
      <p:sp>
        <p:nvSpPr>
          <p:cNvPr id="11" name="Text Box 122"/>
          <p:cNvSpPr txBox="1">
            <a:spLocks noChangeArrowheads="1"/>
          </p:cNvSpPr>
          <p:nvPr/>
        </p:nvSpPr>
        <p:spPr bwMode="auto">
          <a:xfrm>
            <a:off x="3954834" y="3111747"/>
            <a:ext cx="2860078" cy="646331"/>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3600" dirty="0" smtClean="0">
                <a:latin typeface="Arial" pitchFamily="34" charset="0"/>
                <a:cs typeface="Arial" pitchFamily="34" charset="0"/>
              </a:rPr>
              <a:t>where </a:t>
            </a:r>
            <a:r>
              <a:rPr lang="en-US" sz="3600" dirty="0" smtClean="0">
                <a:solidFill>
                  <a:schemeClr val="tx1"/>
                </a:solidFill>
                <a:latin typeface="cmsy10"/>
                <a:cs typeface="Arial" pitchFamily="34" charset="0"/>
              </a:rPr>
              <a:t>P</a:t>
            </a:r>
            <a:r>
              <a:rPr lang="en-US" sz="3600" dirty="0" smtClean="0">
                <a:solidFill>
                  <a:schemeClr val="tx1"/>
                </a:solidFill>
                <a:latin typeface="Arial" pitchFamily="34" charset="0"/>
                <a:cs typeface="Arial" pitchFamily="34" charset="0"/>
              </a:rPr>
              <a:t> </a:t>
            </a:r>
            <a:r>
              <a:rPr lang="en-US" sz="3600" dirty="0" smtClean="0">
                <a:solidFill>
                  <a:schemeClr val="tx1"/>
                </a:solidFill>
                <a:latin typeface="cmsy10"/>
                <a:cs typeface="Arial" pitchFamily="34" charset="0"/>
              </a:rPr>
              <a:t>µ</a:t>
            </a:r>
            <a:r>
              <a:rPr lang="en-US" sz="3600" dirty="0" smtClean="0">
                <a:solidFill>
                  <a:schemeClr val="tx1"/>
                </a:solidFill>
                <a:latin typeface="Arial" pitchFamily="34" charset="0"/>
                <a:cs typeface="Arial" pitchFamily="34" charset="0"/>
              </a:rPr>
              <a:t> </a:t>
            </a:r>
            <a:r>
              <a:rPr lang="en-US" sz="3600" dirty="0" smtClean="0">
                <a:solidFill>
                  <a:schemeClr val="tx1"/>
                </a:solidFill>
                <a:latin typeface="cmsy10"/>
                <a:cs typeface="Arial" pitchFamily="34" charset="0"/>
              </a:rPr>
              <a:t>I</a:t>
            </a:r>
            <a:r>
              <a:rPr lang="en-US" sz="3600" dirty="0" smtClean="0">
                <a:solidFill>
                  <a:schemeClr val="tx1"/>
                </a:solidFill>
                <a:latin typeface="Arial" pitchFamily="34" charset="0"/>
                <a:cs typeface="Arial" pitchFamily="34" charset="0"/>
              </a:rPr>
              <a:t>’</a:t>
            </a:r>
            <a:endParaRPr lang="en-US" sz="3600" dirty="0" smtClean="0">
              <a:solidFill>
                <a:schemeClr val="tx1"/>
              </a:solidFill>
              <a:latin typeface="cmmi10"/>
              <a:cs typeface="Arial" pitchFamily="34" charset="0"/>
            </a:endParaRPr>
          </a:p>
        </p:txBody>
      </p:sp>
      <p:sp>
        <p:nvSpPr>
          <p:cNvPr id="8" name="Text Box 122"/>
          <p:cNvSpPr txBox="1">
            <a:spLocks noChangeArrowheads="1"/>
          </p:cNvSpPr>
          <p:nvPr/>
        </p:nvSpPr>
        <p:spPr bwMode="auto">
          <a:xfrm>
            <a:off x="2231970" y="4547563"/>
            <a:ext cx="2057936" cy="646331"/>
          </a:xfrm>
          <a:prstGeom prst="rect">
            <a:avLst/>
          </a:prstGeom>
          <a:solidFill>
            <a:schemeClr val="bg1">
              <a:alpha val="89999"/>
            </a:schemeClr>
          </a:solidFill>
          <a:ln w="38100" algn="ctr">
            <a:solidFill>
              <a:schemeClr val="accent6"/>
            </a:solidFill>
            <a:miter lim="800000"/>
            <a:headEnd/>
            <a:tailEnd/>
          </a:ln>
          <a:effectLst>
            <a:glow rad="228600">
              <a:schemeClr val="accent2">
                <a:satMod val="175000"/>
                <a:alpha val="40000"/>
              </a:schemeClr>
            </a:glow>
            <a:outerShdw blurRad="50800" dist="38100" dir="2700000" algn="tl" rotWithShape="0">
              <a:prstClr val="black">
                <a:alpha val="40000"/>
              </a:prstClr>
            </a:outerShdw>
          </a:effectLst>
        </p:spPr>
        <p:txBody>
          <a:bodyPr wrap="none">
            <a:spAutoFit/>
          </a:bodyPr>
          <a:lstStyle/>
          <a:p>
            <a:r>
              <a:rPr lang="en-US" sz="3600" dirty="0">
                <a:solidFill>
                  <a:schemeClr val="tx1"/>
                </a:solidFill>
                <a:latin typeface="Arial" panose="020B0604020202020204" pitchFamily="34" charset="0"/>
                <a:cs typeface="Arial" panose="020B0604020202020204" pitchFamily="34" charset="0"/>
              </a:rPr>
              <a:t>(</a:t>
            </a:r>
            <a:r>
              <a:rPr lang="en-US" sz="3600" dirty="0" smtClean="0">
                <a:solidFill>
                  <a:schemeClr val="tx1"/>
                </a:solidFill>
                <a:latin typeface="cmsy10"/>
                <a:cs typeface="Arial" panose="020B0604020202020204" pitchFamily="34" charset="0"/>
              </a:rPr>
              <a:t>I</a:t>
            </a:r>
            <a:r>
              <a:rPr lang="en-US" sz="3600" dirty="0" smtClean="0">
                <a:solidFill>
                  <a:schemeClr val="tx1"/>
                </a:solidFill>
                <a:latin typeface="Arial" panose="020B0604020202020204" pitchFamily="34" charset="0"/>
                <a:cs typeface="Arial" panose="020B0604020202020204" pitchFamily="34" charset="0"/>
              </a:rPr>
              <a:t>,</a:t>
            </a:r>
            <a:r>
              <a:rPr lang="en-US" sz="3600" dirty="0" smtClean="0">
                <a:solidFill>
                  <a:schemeClr val="tx1"/>
                </a:solidFill>
                <a:latin typeface="cmsy10"/>
                <a:cs typeface="Arial" panose="020B0604020202020204" pitchFamily="34" charset="0"/>
              </a:rPr>
              <a:t>P’’</a:t>
            </a:r>
            <a:r>
              <a:rPr lang="en-US" sz="3600" dirty="0" smtClean="0">
                <a:solidFill>
                  <a:schemeClr val="tx1"/>
                </a:solidFill>
                <a:latin typeface="Arial" panose="020B0604020202020204" pitchFamily="34" charset="0"/>
                <a:cs typeface="Arial" panose="020B0604020202020204" pitchFamily="34" charset="0"/>
              </a:rPr>
              <a:t>,</a:t>
            </a:r>
            <a:r>
              <a:rPr lang="en-US" sz="3600" dirty="0" smtClean="0">
                <a:solidFill>
                  <a:schemeClr val="tx1"/>
                </a:solidFill>
                <a:latin typeface="cmmi10"/>
                <a:cs typeface="Arial" panose="020B0604020202020204" pitchFamily="34" charset="0"/>
              </a:rPr>
              <a:t>¥’’</a:t>
            </a:r>
            <a:r>
              <a:rPr lang="en-US" sz="3600" dirty="0" smtClean="0">
                <a:solidFill>
                  <a:schemeClr val="tx1"/>
                </a:solidFill>
                <a:latin typeface="Arial" panose="020B0604020202020204" pitchFamily="34" charset="0"/>
                <a:cs typeface="Arial" panose="020B0604020202020204" pitchFamily="34" charset="0"/>
              </a:rPr>
              <a:t>)</a:t>
            </a:r>
            <a:endParaRPr lang="en-US" sz="3600" baseline="30000" dirty="0">
              <a:solidFill>
                <a:schemeClr val="tx1"/>
              </a:solidFill>
              <a:latin typeface="Arial" panose="020B0604020202020204" pitchFamily="34" charset="0"/>
              <a:cs typeface="Arial" panose="020B0604020202020204" pitchFamily="34" charset="0"/>
            </a:endParaRPr>
          </a:p>
        </p:txBody>
      </p:sp>
      <p:sp>
        <p:nvSpPr>
          <p:cNvPr id="14"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154728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1" grpId="0" animBg="1"/>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96</a:t>
            </a:fld>
            <a:endParaRPr lang="en-US"/>
          </a:p>
        </p:txBody>
      </p:sp>
      <p:sp>
        <p:nvSpPr>
          <p:cNvPr id="9" name="Text Box 122"/>
          <p:cNvSpPr txBox="1">
            <a:spLocks noChangeArrowheads="1"/>
          </p:cNvSpPr>
          <p:nvPr/>
        </p:nvSpPr>
        <p:spPr bwMode="auto">
          <a:xfrm>
            <a:off x="747680" y="2343298"/>
            <a:ext cx="8041755" cy="1754326"/>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3600" dirty="0" smtClean="0">
                <a:latin typeface="Arial" pitchFamily="34" charset="0"/>
                <a:cs typeface="Arial" pitchFamily="34" charset="0"/>
              </a:rPr>
              <a:t>The protocol complex for  a single-layer IS </a:t>
            </a:r>
            <a:r>
              <a:rPr lang="en-US" sz="3600" dirty="0">
                <a:latin typeface="Arial" pitchFamily="34" charset="0"/>
                <a:cs typeface="Arial" pitchFamily="34" charset="0"/>
              </a:rPr>
              <a:t>protocol </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sy10"/>
                <a:cs typeface="Arial" pitchFamily="34" charset="0"/>
              </a:rPr>
              <a:t>I</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sy10"/>
                <a:cs typeface="Arial" pitchFamily="34" charset="0"/>
              </a:rPr>
              <a:t>P</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mi10"/>
                <a:cs typeface="Arial" pitchFamily="34" charset="0"/>
              </a:rPr>
              <a:t>¥</a:t>
            </a:r>
            <a:r>
              <a:rPr lang="en-US" sz="3600" dirty="0" smtClean="0">
                <a:solidFill>
                  <a:schemeClr val="tx1"/>
                </a:solidFill>
                <a:latin typeface="Arial" pitchFamily="34" charset="0"/>
                <a:cs typeface="Arial" pitchFamily="34" charset="0"/>
              </a:rPr>
              <a:t>) </a:t>
            </a:r>
            <a:r>
              <a:rPr lang="en-US" sz="3600" dirty="0" smtClean="0">
                <a:latin typeface="Arial" pitchFamily="34" charset="0"/>
                <a:cs typeface="Arial" pitchFamily="34" charset="0"/>
              </a:rPr>
              <a:t>is</a:t>
            </a:r>
          </a:p>
          <a:p>
            <a:r>
              <a:rPr lang="en-US" sz="3600" dirty="0" err="1" smtClean="0">
                <a:solidFill>
                  <a:schemeClr val="tx1"/>
                </a:solidFill>
                <a:latin typeface="Arial" pitchFamily="34" charset="0"/>
                <a:cs typeface="Arial" pitchFamily="34" charset="0"/>
              </a:rPr>
              <a:t>Bary</a:t>
            </a:r>
            <a:r>
              <a:rPr lang="en-US" sz="3600" dirty="0" smtClean="0">
                <a:solidFill>
                  <a:schemeClr val="tx1"/>
                </a:solidFill>
                <a:latin typeface="Arial" pitchFamily="34" charset="0"/>
                <a:cs typeface="Arial" pitchFamily="34" charset="0"/>
              </a:rPr>
              <a:t> </a:t>
            </a:r>
            <a:r>
              <a:rPr lang="en-US" sz="3600" dirty="0" smtClean="0">
                <a:solidFill>
                  <a:schemeClr val="tx1"/>
                </a:solidFill>
                <a:latin typeface="cmsy10"/>
                <a:cs typeface="Arial" pitchFamily="34" charset="0"/>
              </a:rPr>
              <a:t>I</a:t>
            </a:r>
            <a:r>
              <a:rPr lang="en-US" sz="3600" dirty="0" smtClean="0">
                <a:solidFill>
                  <a:schemeClr val="tx1"/>
                </a:solidFill>
                <a:latin typeface="Arial" pitchFamily="34" charset="0"/>
                <a:cs typeface="Arial" pitchFamily="34" charset="0"/>
              </a:rPr>
              <a:t> </a:t>
            </a:r>
            <a:endParaRPr lang="en-US" sz="3600" dirty="0" smtClean="0">
              <a:solidFill>
                <a:schemeClr val="tx1"/>
              </a:solidFill>
              <a:latin typeface="cmmi10"/>
              <a:cs typeface="Arial" pitchFamily="34" charset="0"/>
            </a:endParaRPr>
          </a:p>
        </p:txBody>
      </p:sp>
    </p:spTree>
    <p:extLst>
      <p:ext uri="{BB962C8B-B14F-4D97-AF65-F5344CB8AC3E}">
        <p14:creationId xmlns:p14="http://schemas.microsoft.com/office/powerpoint/2010/main" val="219173501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97</a:t>
            </a:fld>
            <a:endParaRPr lang="en-US"/>
          </a:p>
        </p:txBody>
      </p:sp>
      <p:sp>
        <p:nvSpPr>
          <p:cNvPr id="9" name="Text Box 122"/>
          <p:cNvSpPr txBox="1">
            <a:spLocks noChangeArrowheads="1"/>
          </p:cNvSpPr>
          <p:nvPr/>
        </p:nvSpPr>
        <p:spPr bwMode="auto">
          <a:xfrm>
            <a:off x="747680" y="2343298"/>
            <a:ext cx="8041755" cy="1754326"/>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3600" dirty="0" smtClean="0">
                <a:latin typeface="Arial" pitchFamily="34" charset="0"/>
                <a:cs typeface="Arial" pitchFamily="34" charset="0"/>
              </a:rPr>
              <a:t>The protocol complex for  an </a:t>
            </a:r>
            <a:r>
              <a:rPr lang="en-US" sz="3600" i="1" dirty="0" smtClean="0">
                <a:solidFill>
                  <a:schemeClr val="tx1"/>
                </a:solidFill>
                <a:latin typeface="Arial" pitchFamily="34" charset="0"/>
                <a:cs typeface="Arial" pitchFamily="34" charset="0"/>
              </a:rPr>
              <a:t>N</a:t>
            </a:r>
            <a:r>
              <a:rPr lang="en-US" sz="3600" dirty="0" smtClean="0">
                <a:latin typeface="Arial" pitchFamily="34" charset="0"/>
                <a:cs typeface="Arial" pitchFamily="34" charset="0"/>
              </a:rPr>
              <a:t>-layer IS </a:t>
            </a:r>
            <a:r>
              <a:rPr lang="en-US" sz="3600" dirty="0">
                <a:latin typeface="Arial" pitchFamily="34" charset="0"/>
                <a:cs typeface="Arial" pitchFamily="34" charset="0"/>
              </a:rPr>
              <a:t>protocol </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sy10"/>
                <a:cs typeface="Arial" pitchFamily="34" charset="0"/>
              </a:rPr>
              <a:t>I</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sy10"/>
                <a:cs typeface="Arial" pitchFamily="34" charset="0"/>
              </a:rPr>
              <a:t>P</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mi10"/>
                <a:cs typeface="Arial" pitchFamily="34" charset="0"/>
              </a:rPr>
              <a:t>¥</a:t>
            </a:r>
            <a:r>
              <a:rPr lang="en-US" sz="3600" dirty="0" smtClean="0">
                <a:solidFill>
                  <a:schemeClr val="tx1"/>
                </a:solidFill>
                <a:latin typeface="Arial" pitchFamily="34" charset="0"/>
                <a:cs typeface="Arial" pitchFamily="34" charset="0"/>
              </a:rPr>
              <a:t>) </a:t>
            </a:r>
            <a:r>
              <a:rPr lang="en-US" sz="3600" dirty="0" smtClean="0">
                <a:latin typeface="Arial" pitchFamily="34" charset="0"/>
                <a:cs typeface="Arial" pitchFamily="34" charset="0"/>
              </a:rPr>
              <a:t>is</a:t>
            </a:r>
          </a:p>
          <a:p>
            <a:r>
              <a:rPr lang="en-US" sz="3600" dirty="0" err="1" smtClean="0">
                <a:solidFill>
                  <a:schemeClr val="tx1"/>
                </a:solidFill>
                <a:latin typeface="Arial"/>
                <a:cs typeface="Arial" pitchFamily="34" charset="0"/>
              </a:rPr>
              <a:t>Bary</a:t>
            </a:r>
            <a:r>
              <a:rPr lang="en-US" sz="3600" i="1" baseline="30000" dirty="0" err="1" smtClean="0">
                <a:solidFill>
                  <a:schemeClr val="tx1"/>
                </a:solidFill>
                <a:latin typeface="Arial"/>
                <a:cs typeface="Arial" pitchFamily="34" charset="0"/>
              </a:rPr>
              <a:t>N</a:t>
            </a:r>
            <a:r>
              <a:rPr lang="en-US" sz="3600" dirty="0" smtClean="0">
                <a:solidFill>
                  <a:schemeClr val="tx1"/>
                </a:solidFill>
                <a:latin typeface="Arial" pitchFamily="34" charset="0"/>
                <a:cs typeface="Arial" pitchFamily="34" charset="0"/>
              </a:rPr>
              <a:t> </a:t>
            </a:r>
            <a:r>
              <a:rPr lang="en-US" sz="3600" dirty="0" smtClean="0">
                <a:solidFill>
                  <a:schemeClr val="tx1"/>
                </a:solidFill>
                <a:latin typeface="cmsy10"/>
                <a:cs typeface="Arial" pitchFamily="34" charset="0"/>
              </a:rPr>
              <a:t>I</a:t>
            </a:r>
            <a:r>
              <a:rPr lang="en-US" sz="3600" dirty="0" smtClean="0">
                <a:solidFill>
                  <a:schemeClr val="tx1"/>
                </a:solidFill>
                <a:latin typeface="Arial" pitchFamily="34" charset="0"/>
                <a:cs typeface="Arial" pitchFamily="34" charset="0"/>
              </a:rPr>
              <a:t> </a:t>
            </a:r>
            <a:endParaRPr lang="en-US" sz="3600" dirty="0" smtClean="0">
              <a:solidFill>
                <a:schemeClr val="tx1"/>
              </a:solidFill>
              <a:latin typeface="cmmi10"/>
              <a:cs typeface="Arial" pitchFamily="34" charset="0"/>
            </a:endParaRPr>
          </a:p>
        </p:txBody>
      </p:sp>
    </p:spTree>
    <p:extLst>
      <p:ext uri="{BB962C8B-B14F-4D97-AF65-F5344CB8AC3E}">
        <p14:creationId xmlns:p14="http://schemas.microsoft.com/office/powerpoint/2010/main" val="84175109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Corollary</a:t>
            </a:r>
            <a:endParaRPr lang="en-US" dirty="0"/>
          </a:p>
        </p:txBody>
      </p:sp>
      <p:sp>
        <p:nvSpPr>
          <p:cNvPr id="3" name="Footer Placeholder 2"/>
          <p:cNvSpPr>
            <a:spLocks noGrp="1"/>
          </p:cNvSpPr>
          <p:nvPr>
            <p:ph type="ftr" sz="quarter" idx="11"/>
          </p:nvPr>
        </p:nvSpPr>
        <p:spPr/>
        <p:txBody>
          <a:bodyPr/>
          <a:lstStyle/>
          <a:p>
            <a:r>
              <a:rPr lang="en-US" smtClean="0"/>
              <a:t>Distributed Computing through Combinatorial Topology</a:t>
            </a:r>
            <a:endParaRPr lang="en-US"/>
          </a:p>
        </p:txBody>
      </p:sp>
      <p:sp>
        <p:nvSpPr>
          <p:cNvPr id="4" name="Slide Number Placeholder 3"/>
          <p:cNvSpPr>
            <a:spLocks noGrp="1"/>
          </p:cNvSpPr>
          <p:nvPr>
            <p:ph type="sldNum" sz="quarter" idx="12"/>
          </p:nvPr>
        </p:nvSpPr>
        <p:spPr/>
        <p:txBody>
          <a:bodyPr/>
          <a:lstStyle/>
          <a:p>
            <a:fld id="{E43608CE-920D-4F6F-98C9-0491388AB413}" type="slidenum">
              <a:rPr lang="en-US" smtClean="0"/>
              <a:pPr/>
              <a:t>98</a:t>
            </a:fld>
            <a:endParaRPr lang="en-US"/>
          </a:p>
        </p:txBody>
      </p:sp>
      <p:sp>
        <p:nvSpPr>
          <p:cNvPr id="9" name="Text Box 122"/>
          <p:cNvSpPr txBox="1">
            <a:spLocks noChangeArrowheads="1"/>
          </p:cNvSpPr>
          <p:nvPr/>
        </p:nvSpPr>
        <p:spPr bwMode="auto">
          <a:xfrm>
            <a:off x="747679" y="2694991"/>
            <a:ext cx="8041755" cy="1754326"/>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3600" dirty="0" smtClean="0">
                <a:latin typeface="Arial" pitchFamily="34" charset="0"/>
                <a:cs typeface="Arial" pitchFamily="34" charset="0"/>
              </a:rPr>
              <a:t>The protocol complex for  an </a:t>
            </a:r>
            <a:r>
              <a:rPr lang="en-US" sz="3600" i="1" dirty="0">
                <a:solidFill>
                  <a:schemeClr val="tx1"/>
                </a:solidFill>
                <a:latin typeface="Arial" pitchFamily="34" charset="0"/>
                <a:cs typeface="Arial" pitchFamily="34" charset="0"/>
              </a:rPr>
              <a:t>N</a:t>
            </a:r>
            <a:r>
              <a:rPr lang="en-US" sz="3600" dirty="0" smtClean="0">
                <a:latin typeface="Arial" pitchFamily="34" charset="0"/>
                <a:cs typeface="Arial" pitchFamily="34" charset="0"/>
              </a:rPr>
              <a:t>-layer IS </a:t>
            </a:r>
            <a:r>
              <a:rPr lang="en-US" sz="3600" dirty="0">
                <a:latin typeface="Arial" pitchFamily="34" charset="0"/>
                <a:cs typeface="Arial" pitchFamily="34" charset="0"/>
              </a:rPr>
              <a:t>protocol </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sy10"/>
                <a:cs typeface="Arial" pitchFamily="34" charset="0"/>
              </a:rPr>
              <a:t>I</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sy10"/>
                <a:cs typeface="Arial" pitchFamily="34" charset="0"/>
              </a:rPr>
              <a:t>P</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mi10"/>
                <a:cs typeface="Arial" pitchFamily="34" charset="0"/>
              </a:rPr>
              <a:t>¥</a:t>
            </a:r>
            <a:r>
              <a:rPr lang="en-US" sz="3600" dirty="0" smtClean="0">
                <a:solidFill>
                  <a:schemeClr val="tx1"/>
                </a:solidFill>
                <a:latin typeface="Arial" pitchFamily="34" charset="0"/>
                <a:cs typeface="Arial" pitchFamily="34" charset="0"/>
              </a:rPr>
              <a:t>) </a:t>
            </a:r>
            <a:r>
              <a:rPr lang="en-US" sz="3600" dirty="0" smtClean="0">
                <a:latin typeface="Arial" pitchFamily="34" charset="0"/>
                <a:cs typeface="Arial" pitchFamily="34" charset="0"/>
              </a:rPr>
              <a:t>is</a:t>
            </a:r>
          </a:p>
          <a:p>
            <a:r>
              <a:rPr lang="en-US" sz="3600" i="1" dirty="0" smtClean="0">
                <a:solidFill>
                  <a:schemeClr val="tx1"/>
                </a:solidFill>
                <a:latin typeface="Arial"/>
                <a:cs typeface="Arial" pitchFamily="34" charset="0"/>
              </a:rPr>
              <a:t>n</a:t>
            </a:r>
            <a:r>
              <a:rPr lang="en-US" sz="3600" dirty="0" smtClean="0">
                <a:solidFill>
                  <a:schemeClr val="tx1"/>
                </a:solidFill>
                <a:latin typeface="Arial"/>
                <a:cs typeface="Arial" pitchFamily="34" charset="0"/>
              </a:rPr>
              <a:t>-connected</a:t>
            </a:r>
            <a:endParaRPr lang="en-US" sz="3600" dirty="0" smtClean="0">
              <a:solidFill>
                <a:schemeClr val="tx1"/>
              </a:solidFill>
              <a:latin typeface="cmmi10"/>
              <a:cs typeface="Arial" pitchFamily="34" charset="0"/>
            </a:endParaRPr>
          </a:p>
        </p:txBody>
      </p:sp>
    </p:spTree>
    <p:extLst>
      <p:ext uri="{BB962C8B-B14F-4D97-AF65-F5344CB8AC3E}">
        <p14:creationId xmlns:p14="http://schemas.microsoft.com/office/powerpoint/2010/main" val="387940157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6" name="Text Box 122"/>
          <p:cNvSpPr txBox="1">
            <a:spLocks noChangeArrowheads="1"/>
          </p:cNvSpPr>
          <p:nvPr/>
        </p:nvSpPr>
        <p:spPr bwMode="auto">
          <a:xfrm>
            <a:off x="904422" y="1686764"/>
            <a:ext cx="3126177"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Operational Model</a:t>
            </a:r>
          </a:p>
        </p:txBody>
      </p:sp>
      <p:sp>
        <p:nvSpPr>
          <p:cNvPr id="13" name="Text Box 122"/>
          <p:cNvSpPr txBox="1">
            <a:spLocks noChangeArrowheads="1"/>
          </p:cNvSpPr>
          <p:nvPr/>
        </p:nvSpPr>
        <p:spPr bwMode="auto">
          <a:xfrm>
            <a:off x="904422" y="3281672"/>
            <a:ext cx="3486852" cy="523220"/>
          </a:xfrm>
          <a:prstGeom prst="rect">
            <a:avLst/>
          </a:prstGeom>
          <a:solidFill>
            <a:schemeClr val="bg1">
              <a:alpha val="89999"/>
            </a:schemeClr>
          </a:solidFill>
          <a:ln w="38100"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solidFill>
                  <a:schemeClr val="bg1">
                    <a:lumMod val="75000"/>
                  </a:schemeClr>
                </a:solidFill>
                <a:latin typeface="Arial" pitchFamily="34" charset="0"/>
                <a:cs typeface="Arial" pitchFamily="34" charset="0"/>
              </a:rPr>
              <a:t>Combinatorial Model</a:t>
            </a:r>
          </a:p>
        </p:txBody>
      </p:sp>
      <p:sp>
        <p:nvSpPr>
          <p:cNvPr id="15" name="Text Box 122"/>
          <p:cNvSpPr txBox="1">
            <a:spLocks noChangeArrowheads="1"/>
          </p:cNvSpPr>
          <p:nvPr/>
        </p:nvSpPr>
        <p:spPr bwMode="auto">
          <a:xfrm>
            <a:off x="904422" y="4876580"/>
            <a:ext cx="2499339"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Main Theorem</a:t>
            </a:r>
          </a:p>
        </p:txBody>
      </p:sp>
      <p:sp>
        <p:nvSpPr>
          <p:cNvPr id="16" name="Footer Placeholder 15"/>
          <p:cNvSpPr>
            <a:spLocks noGrp="1"/>
          </p:cNvSpPr>
          <p:nvPr>
            <p:ph type="ftr" sz="quarter" idx="4294967295"/>
          </p:nvPr>
        </p:nvSpPr>
        <p:spPr>
          <a:xfrm>
            <a:off x="3124200" y="6248400"/>
            <a:ext cx="2895600" cy="457200"/>
          </a:xfrm>
          <a:prstGeom prst="rect">
            <a:avLst/>
          </a:prstGeo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E43608CE-920D-4F6F-98C9-0491388AB413}" type="slidenum">
              <a:rPr lang="en-US" smtClean="0"/>
              <a:pPr/>
              <a:t>99</a:t>
            </a:fld>
            <a:endParaRPr lang="en-US"/>
          </a:p>
        </p:txBody>
      </p:sp>
    </p:spTree>
    <p:extLst>
      <p:ext uri="{BB962C8B-B14F-4D97-AF65-F5344CB8AC3E}">
        <p14:creationId xmlns:p14="http://schemas.microsoft.com/office/powerpoint/2010/main" val="153471675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22"/>
          <p:cNvSpPr txBox="1">
            <a:spLocks noChangeArrowheads="1"/>
          </p:cNvSpPr>
          <p:nvPr/>
        </p:nvSpPr>
        <p:spPr bwMode="auto">
          <a:xfrm>
            <a:off x="165300" y="1872364"/>
            <a:ext cx="1702710"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b="1" dirty="0" smtClean="0">
                <a:solidFill>
                  <a:schemeClr val="tx1"/>
                </a:solidFill>
                <a:latin typeface="Arial" pitchFamily="34" charset="0"/>
                <a:cs typeface="Arial" pitchFamily="34" charset="0"/>
              </a:rPr>
              <a:t>Theorem</a:t>
            </a:r>
            <a:endParaRPr lang="en-US" sz="2800" dirty="0" smtClean="0">
              <a:latin typeface="Arial" pitchFamily="34" charset="0"/>
              <a:cs typeface="Arial" pitchFamily="34" charset="0"/>
            </a:endParaRPr>
          </a:p>
        </p:txBody>
      </p:sp>
      <p:sp>
        <p:nvSpPr>
          <p:cNvPr id="2" name="Title 1"/>
          <p:cNvSpPr>
            <a:spLocks noGrp="1"/>
          </p:cNvSpPr>
          <p:nvPr>
            <p:ph type="title"/>
          </p:nvPr>
        </p:nvSpPr>
        <p:spPr/>
        <p:txBody>
          <a:bodyPr/>
          <a:lstStyle/>
          <a:p>
            <a:r>
              <a:rPr lang="en-US" dirty="0" smtClean="0"/>
              <a:t>Fundamental Theorem</a:t>
            </a:r>
            <a:endParaRPr lang="en-US" dirty="0"/>
          </a:p>
        </p:txBody>
      </p:sp>
      <p:sp>
        <p:nvSpPr>
          <p:cNvPr id="3" name="Date Placeholder 2"/>
          <p:cNvSpPr>
            <a:spLocks noGrp="1"/>
          </p:cNvSpPr>
          <p:nvPr>
            <p:ph type="dt" sz="half" idx="10"/>
          </p:nvPr>
        </p:nvSpPr>
        <p:spPr/>
        <p:txBody>
          <a:bodyPr/>
          <a:lstStyle/>
          <a:p>
            <a:fld id="{A96F5114-7792-44A0-8895-839824EE2AB3}" type="datetime5">
              <a:rPr lang="en-US" smtClean="0"/>
              <a:pPr/>
              <a:t>9-Feb-16</a:t>
            </a:fld>
            <a:endParaRPr lang="en-US" dirty="0"/>
          </a:p>
        </p:txBody>
      </p:sp>
      <p:sp>
        <p:nvSpPr>
          <p:cNvPr id="5" name="Text Box 122"/>
          <p:cNvSpPr txBox="1">
            <a:spLocks noChangeArrowheads="1"/>
          </p:cNvSpPr>
          <p:nvPr/>
        </p:nvSpPr>
        <p:spPr bwMode="auto">
          <a:xfrm>
            <a:off x="433860" y="2344664"/>
            <a:ext cx="8527260" cy="1015663"/>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O</a:t>
            </a:r>
            <a:r>
              <a:rPr lang="en-US" sz="3200" dirty="0" smtClean="0">
                <a:solidFill>
                  <a:schemeClr val="tx1"/>
                </a:solidFill>
                <a:latin typeface="Arial"/>
                <a:cs typeface="Arial" pitchFamily="34" charset="0"/>
              </a:rPr>
              <a:t>,</a:t>
            </a:r>
            <a:r>
              <a:rPr lang="en-US" sz="3200" dirty="0" smtClean="0">
                <a:solidFill>
                  <a:schemeClr val="tx1"/>
                </a:solidFill>
                <a:latin typeface="cmmi10"/>
                <a:cs typeface="Arial" pitchFamily="34" charset="0"/>
              </a:rPr>
              <a:t>¢</a:t>
            </a:r>
            <a:r>
              <a:rPr lang="en-US" sz="3200" dirty="0" smtClean="0">
                <a:solidFill>
                  <a:schemeClr val="tx1"/>
                </a:solidFill>
                <a:latin typeface="Arial"/>
                <a:cs typeface="Arial" pitchFamily="34" charset="0"/>
              </a:rPr>
              <a:t>)</a:t>
            </a:r>
            <a:r>
              <a:rPr lang="en-US" sz="32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has a wait-free (</a:t>
            </a:r>
            <a:r>
              <a:rPr lang="en-US" sz="2800" i="1" dirty="0" smtClean="0">
                <a:solidFill>
                  <a:schemeClr val="tx1"/>
                </a:solidFill>
                <a:latin typeface="Arial" pitchFamily="34" charset="0"/>
                <a:cs typeface="Arial" pitchFamily="34" charset="0"/>
              </a:rPr>
              <a:t>n</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)-process layered IS protocol </a:t>
            </a:r>
            <a:r>
              <a:rPr lang="en-US" sz="2800" dirty="0" err="1" smtClean="0">
                <a:latin typeface="Arial" pitchFamily="34" charset="0"/>
                <a:cs typeface="Arial" pitchFamily="34" charset="0"/>
              </a:rPr>
              <a:t>iff</a:t>
            </a:r>
            <a:r>
              <a:rPr lang="en-US" sz="2800" dirty="0" smtClean="0">
                <a:latin typeface="Arial" pitchFamily="34" charset="0"/>
                <a:cs typeface="Arial" pitchFamily="34" charset="0"/>
              </a:rPr>
              <a:t> there is a continuous map</a:t>
            </a:r>
          </a:p>
        </p:txBody>
      </p:sp>
      <p:sp>
        <p:nvSpPr>
          <p:cNvPr id="6" name="Text Box 122"/>
          <p:cNvSpPr txBox="1">
            <a:spLocks noChangeArrowheads="1"/>
          </p:cNvSpPr>
          <p:nvPr/>
        </p:nvSpPr>
        <p:spPr bwMode="auto">
          <a:xfrm>
            <a:off x="586260" y="3922792"/>
            <a:ext cx="4482172" cy="646331"/>
          </a:xfrm>
          <a:prstGeom prst="rect">
            <a:avLst/>
          </a:prstGeom>
          <a:solidFill>
            <a:schemeClr val="bg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square">
            <a:spAutoFit/>
          </a:bodyPr>
          <a:lstStyle/>
          <a:p>
            <a:r>
              <a:rPr lang="en-US" sz="3600" dirty="0" smtClean="0">
                <a:solidFill>
                  <a:schemeClr val="tx1"/>
                </a:solidFill>
                <a:latin typeface="Arial" pitchFamily="34" charset="0"/>
                <a:cs typeface="Arial" pitchFamily="34" charset="0"/>
              </a:rPr>
              <a:t>f: |</a:t>
            </a:r>
            <a:r>
              <a:rPr lang="en-US" sz="3600" dirty="0" err="1" smtClean="0">
                <a:solidFill>
                  <a:schemeClr val="tx1"/>
                </a:solidFill>
                <a:latin typeface="Arial"/>
                <a:cs typeface="Arial" pitchFamily="34" charset="0"/>
              </a:rPr>
              <a:t>skel</a:t>
            </a:r>
            <a:r>
              <a:rPr lang="en-US" sz="3600" i="1" baseline="30000" dirty="0" err="1" smtClean="0">
                <a:solidFill>
                  <a:schemeClr val="tx1"/>
                </a:solidFill>
                <a:latin typeface="Arial"/>
                <a:cs typeface="Arial" pitchFamily="34" charset="0"/>
              </a:rPr>
              <a:t>n</a:t>
            </a:r>
            <a:r>
              <a:rPr lang="en-US" sz="3600" dirty="0" smtClean="0">
                <a:solidFill>
                  <a:schemeClr val="tx1"/>
                </a:solidFill>
                <a:latin typeface="Arial" pitchFamily="34" charset="0"/>
                <a:cs typeface="Arial" pitchFamily="34" charset="0"/>
              </a:rPr>
              <a:t> </a:t>
            </a:r>
            <a:r>
              <a:rPr lang="en-US" sz="3600" dirty="0" smtClean="0">
                <a:solidFill>
                  <a:schemeClr val="tx1"/>
                </a:solidFill>
                <a:latin typeface="cmsy10"/>
                <a:cs typeface="Arial" pitchFamily="34" charset="0"/>
              </a:rPr>
              <a:t>I</a:t>
            </a:r>
            <a:r>
              <a:rPr lang="en-US" sz="3600" dirty="0" smtClean="0">
                <a:solidFill>
                  <a:schemeClr val="tx1"/>
                </a:solidFill>
                <a:latin typeface="Arial" pitchFamily="34" charset="0"/>
                <a:cs typeface="Arial" pitchFamily="34" charset="0"/>
              </a:rPr>
              <a:t>| </a:t>
            </a:r>
            <a:r>
              <a:rPr lang="en-US" sz="3600" dirty="0" smtClean="0">
                <a:solidFill>
                  <a:schemeClr val="tx1"/>
                </a:solidFill>
                <a:latin typeface="Symbol"/>
                <a:cs typeface="Arial" pitchFamily="34" charset="0"/>
                <a:sym typeface="Symbol"/>
              </a:rPr>
              <a:t></a:t>
            </a:r>
            <a:r>
              <a:rPr lang="en-US" sz="3600" dirty="0" smtClean="0">
                <a:solidFill>
                  <a:schemeClr val="tx1"/>
                </a:solidFill>
                <a:latin typeface="Arial" pitchFamily="34" charset="0"/>
                <a:cs typeface="Arial" pitchFamily="34" charset="0"/>
              </a:rPr>
              <a:t> |</a:t>
            </a:r>
            <a:r>
              <a:rPr lang="en-US" sz="3600" dirty="0" smtClean="0">
                <a:solidFill>
                  <a:schemeClr val="tx1"/>
                </a:solidFill>
                <a:latin typeface="cmsy10"/>
                <a:cs typeface="Arial" pitchFamily="34" charset="0"/>
              </a:rPr>
              <a:t>O</a:t>
            </a:r>
            <a:r>
              <a:rPr lang="en-US" sz="3600" dirty="0" smtClean="0">
                <a:solidFill>
                  <a:schemeClr val="tx1"/>
                </a:solidFill>
                <a:latin typeface="Arial" pitchFamily="34" charset="0"/>
                <a:cs typeface="Arial" pitchFamily="34" charset="0"/>
              </a:rPr>
              <a:t>|...</a:t>
            </a:r>
          </a:p>
        </p:txBody>
      </p:sp>
      <p:sp>
        <p:nvSpPr>
          <p:cNvPr id="10" name="Text Box 122"/>
          <p:cNvSpPr txBox="1">
            <a:spLocks noChangeArrowheads="1"/>
          </p:cNvSpPr>
          <p:nvPr/>
        </p:nvSpPr>
        <p:spPr bwMode="auto">
          <a:xfrm>
            <a:off x="3565301" y="4508163"/>
            <a:ext cx="4482172" cy="646331"/>
          </a:xfrm>
          <a:prstGeom prst="rect">
            <a:avLst/>
          </a:prstGeom>
          <a:solidFill>
            <a:schemeClr val="bg1">
              <a:alpha val="89999"/>
            </a:schemeClr>
          </a:solidFill>
          <a:ln w="38100" algn="ctr">
            <a:solidFill>
              <a:srgbClr val="00FFFF"/>
            </a:solidFill>
            <a:miter lim="800000"/>
            <a:headEnd/>
            <a:tailEnd/>
          </a:ln>
          <a:effectLst>
            <a:outerShdw blurRad="50800" dist="38100" dir="2700000" algn="tl" rotWithShape="0">
              <a:prstClr val="black">
                <a:alpha val="40000"/>
              </a:prstClr>
            </a:outerShdw>
          </a:effectLst>
        </p:spPr>
        <p:txBody>
          <a:bodyPr wrap="square">
            <a:spAutoFit/>
          </a:bodyPr>
          <a:lstStyle/>
          <a:p>
            <a:r>
              <a:rPr lang="en-US" sz="3600" dirty="0" smtClean="0">
                <a:latin typeface="Arial" pitchFamily="34" charset="0"/>
                <a:cs typeface="Arial" pitchFamily="34" charset="0"/>
              </a:rPr>
              <a:t>carried by </a:t>
            </a:r>
            <a:r>
              <a:rPr lang="en-US" sz="3600" dirty="0" smtClean="0">
                <a:solidFill>
                  <a:schemeClr val="tx1"/>
                </a:solidFill>
                <a:latin typeface="cmmi10"/>
                <a:cs typeface="Arial" pitchFamily="34" charset="0"/>
              </a:rPr>
              <a:t>¢</a:t>
            </a:r>
            <a:endParaRPr lang="en-US" sz="3600" baseline="30000" dirty="0" smtClean="0">
              <a:solidFill>
                <a:schemeClr val="tx1"/>
              </a:solidFill>
              <a:latin typeface="Arial"/>
              <a:cs typeface="Arial" pitchFamily="34" charset="0"/>
            </a:endParaRPr>
          </a:p>
        </p:txBody>
      </p:sp>
      <p:sp>
        <p:nvSpPr>
          <p:cNvPr id="11" name="Footer Placeholder 2"/>
          <p:cNvSpPr>
            <a:spLocks noGrp="1"/>
          </p:cNvSpPr>
          <p:nvPr>
            <p:ph type="ftr" sz="quarter" idx="11"/>
          </p:nvPr>
        </p:nvSpPr>
        <p:spPr>
          <a:xfrm>
            <a:off x="3124200" y="6248400"/>
            <a:ext cx="2895600" cy="457200"/>
          </a:xfrm>
        </p:spPr>
        <p:txBody>
          <a:bodyPr/>
          <a:lstStyle/>
          <a:p>
            <a:r>
              <a:rPr lang="en-US" dirty="0" smtClean="0"/>
              <a:t>Distributed Computing through Combinatorial Topology</a:t>
            </a:r>
            <a:endParaRPr lang="en-US" dirty="0"/>
          </a:p>
        </p:txBody>
      </p:sp>
    </p:spTree>
    <p:extLst>
      <p:ext uri="{BB962C8B-B14F-4D97-AF65-F5344CB8AC3E}">
        <p14:creationId xmlns:p14="http://schemas.microsoft.com/office/powerpoint/2010/main" val="268398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Outline</a:t>
            </a:r>
            <a:endParaRPr lang="en-US" dirty="0"/>
          </a:p>
        </p:txBody>
      </p:sp>
      <p:sp>
        <p:nvSpPr>
          <p:cNvPr id="3" name="Date Placeholder 2"/>
          <p:cNvSpPr>
            <a:spLocks noGrp="1"/>
          </p:cNvSpPr>
          <p:nvPr>
            <p:ph type="dt" sz="half" idx="10"/>
          </p:nvPr>
        </p:nvSpPr>
        <p:spPr/>
        <p:txBody>
          <a:bodyPr/>
          <a:lstStyle/>
          <a:p>
            <a:fld id="{A96F5114-7792-44A0-8895-839824EE2AB3}" type="datetime5">
              <a:rPr lang="en-US" smtClean="0"/>
              <a:pPr/>
              <a:t>9-Feb-16</a:t>
            </a:fld>
            <a:endParaRPr lang="en-US" dirty="0"/>
          </a:p>
        </p:txBody>
      </p:sp>
      <p:sp>
        <p:nvSpPr>
          <p:cNvPr id="4" name="Slide Number Placeholder 3"/>
          <p:cNvSpPr>
            <a:spLocks noGrp="1"/>
          </p:cNvSpPr>
          <p:nvPr>
            <p:ph type="sldNum" sz="quarter" idx="11"/>
          </p:nvPr>
        </p:nvSpPr>
        <p:spPr>
          <a:xfrm>
            <a:off x="6089073" y="6234546"/>
            <a:ext cx="2895600" cy="457200"/>
          </a:xfrm>
        </p:spPr>
        <p:txBody>
          <a:bodyPr/>
          <a:lstStyle/>
          <a:p>
            <a:fld id="{DDA13F16-CD78-4520-9B53-E3A23A002AF0}" type="slidenum">
              <a:rPr lang="en-US" smtClean="0"/>
              <a:pPr/>
              <a:t>101</a:t>
            </a:fld>
            <a:endParaRPr lang="en-US" dirty="0"/>
          </a:p>
        </p:txBody>
      </p:sp>
      <p:sp>
        <p:nvSpPr>
          <p:cNvPr id="5" name="Text Box 122"/>
          <p:cNvSpPr txBox="1">
            <a:spLocks noChangeArrowheads="1"/>
          </p:cNvSpPr>
          <p:nvPr/>
        </p:nvSpPr>
        <p:spPr bwMode="auto">
          <a:xfrm>
            <a:off x="1575230" y="2794017"/>
            <a:ext cx="5521704" cy="1015663"/>
          </a:xfrm>
          <a:prstGeom prst="rect">
            <a:avLst/>
          </a:prstGeom>
          <a:solidFill>
            <a:schemeClr val="bg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there is a WF layered protocol for </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O</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mi10"/>
                <a:cs typeface="Arial" pitchFamily="34" charset="0"/>
              </a:rPr>
              <a:t>¢</a:t>
            </a:r>
            <a:r>
              <a:rPr lang="en-US" sz="32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 …</a:t>
            </a:r>
          </a:p>
        </p:txBody>
      </p:sp>
      <p:sp>
        <p:nvSpPr>
          <p:cNvPr id="6" name="Text Box 122"/>
          <p:cNvSpPr txBox="1">
            <a:spLocks noChangeArrowheads="1"/>
          </p:cNvSpPr>
          <p:nvPr/>
        </p:nvSpPr>
        <p:spPr bwMode="auto">
          <a:xfrm>
            <a:off x="1575230" y="4052544"/>
            <a:ext cx="5448928" cy="1015663"/>
          </a:xfrm>
          <a:prstGeom prst="rect">
            <a:avLst/>
          </a:prstGeom>
          <a:solidFill>
            <a:schemeClr val="bg1">
              <a:alpha val="89999"/>
            </a:schemeClr>
          </a:solidFill>
          <a:ln w="38100" algn="ctr">
            <a:solidFill>
              <a:srgbClr val="00B05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there is a continuous</a:t>
            </a:r>
          </a:p>
          <a:p>
            <a:pPr algn="l"/>
            <a:r>
              <a:rPr lang="en-US" sz="3200" dirty="0" smtClean="0">
                <a:solidFill>
                  <a:schemeClr val="tx1"/>
                </a:solidFill>
                <a:latin typeface="Arial" pitchFamily="34" charset="0"/>
                <a:cs typeface="Arial" pitchFamily="34" charset="0"/>
              </a:rPr>
              <a:t>f: |</a:t>
            </a:r>
            <a:r>
              <a:rPr lang="en-US" sz="3200" dirty="0" err="1" smtClean="0">
                <a:solidFill>
                  <a:schemeClr val="tx1"/>
                </a:solidFill>
                <a:latin typeface="Arial"/>
                <a:cs typeface="Arial" pitchFamily="34" charset="0"/>
              </a:rPr>
              <a:t>skel</a:t>
            </a:r>
            <a:r>
              <a:rPr lang="en-US" sz="3200" i="1" baseline="30000" dirty="0" err="1" smtClean="0">
                <a:solidFill>
                  <a:schemeClr val="tx1"/>
                </a:solidFill>
                <a:latin typeface="Arial"/>
                <a:cs typeface="Arial" pitchFamily="34" charset="0"/>
              </a:rPr>
              <a:t>n</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O</a:t>
            </a:r>
            <a:r>
              <a:rPr lang="en-US" sz="32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carried by </a:t>
            </a:r>
            <a:r>
              <a:rPr lang="en-US" sz="3200" dirty="0" smtClean="0">
                <a:solidFill>
                  <a:schemeClr val="tx1"/>
                </a:solidFill>
                <a:latin typeface="cmmi10"/>
                <a:cs typeface="Arial" pitchFamily="34" charset="0"/>
              </a:rPr>
              <a:t>¢</a:t>
            </a:r>
            <a:r>
              <a:rPr lang="en-US" sz="2800" dirty="0" smtClean="0">
                <a:latin typeface="Arial" pitchFamily="34" charset="0"/>
                <a:cs typeface="Arial" pitchFamily="34" charset="0"/>
              </a:rPr>
              <a:t>.</a:t>
            </a:r>
          </a:p>
        </p:txBody>
      </p:sp>
      <p:sp>
        <p:nvSpPr>
          <p:cNvPr id="9" name="Text Box 122"/>
          <p:cNvSpPr txBox="1">
            <a:spLocks noChangeArrowheads="1"/>
          </p:cNvSpPr>
          <p:nvPr/>
        </p:nvSpPr>
        <p:spPr bwMode="auto">
          <a:xfrm>
            <a:off x="1110138" y="2430222"/>
            <a:ext cx="84189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If …</a:t>
            </a:r>
          </a:p>
        </p:txBody>
      </p:sp>
      <p:sp>
        <p:nvSpPr>
          <p:cNvPr id="10" name="Text Box 122"/>
          <p:cNvSpPr txBox="1">
            <a:spLocks noChangeArrowheads="1"/>
          </p:cNvSpPr>
          <p:nvPr/>
        </p:nvSpPr>
        <p:spPr bwMode="auto">
          <a:xfrm>
            <a:off x="716385" y="1914027"/>
            <a:ext cx="1385316"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Lemma</a:t>
            </a:r>
          </a:p>
        </p:txBody>
      </p:sp>
      <p:sp>
        <p:nvSpPr>
          <p:cNvPr id="12" name="Text Box 122"/>
          <p:cNvSpPr txBox="1">
            <a:spLocks noChangeArrowheads="1"/>
          </p:cNvSpPr>
          <p:nvPr/>
        </p:nvSpPr>
        <p:spPr bwMode="auto">
          <a:xfrm>
            <a:off x="1115054" y="3644506"/>
            <a:ext cx="134363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then …</a:t>
            </a:r>
          </a:p>
        </p:txBody>
      </p:sp>
      <p:sp>
        <p:nvSpPr>
          <p:cNvPr id="11" name="Footer Placeholder 2"/>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Tree>
    <p:extLst>
      <p:ext uri="{BB962C8B-B14F-4D97-AF65-F5344CB8AC3E}">
        <p14:creationId xmlns:p14="http://schemas.microsoft.com/office/powerpoint/2010/main" val="127728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8.61111E-6 3.7037E-7 L -0.00157 0.19144 " pathEditMode="relative" ptsTypes="AA">
                                      <p:cBhvr>
                                        <p:cTn id="6" dur="2000" fill="hold"/>
                                        <p:tgtEl>
                                          <p:spTgt spid="5"/>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 -0.17222 " pathEditMode="relative" ptsTypes="AA">
                                      <p:cBhvr>
                                        <p:cTn id="8" dur="2000" fill="hold"/>
                                        <p:tgtEl>
                                          <p:spTgt spid="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 </a:t>
            </a:r>
            <a:r>
              <a:rPr lang="en-US" dirty="0" smtClean="0">
                <a:latin typeface="cmsy10"/>
              </a:rPr>
              <a:t>)</a:t>
            </a:r>
            <a:r>
              <a:rPr lang="en-US" dirty="0" smtClean="0"/>
              <a:t> Protocol</a:t>
            </a:r>
            <a:endParaRPr lang="en-US" dirty="0"/>
          </a:p>
        </p:txBody>
      </p:sp>
      <p:sp>
        <p:nvSpPr>
          <p:cNvPr id="4" name="Slide Number Placeholder 3"/>
          <p:cNvSpPr>
            <a:spLocks noGrp="1"/>
          </p:cNvSpPr>
          <p:nvPr>
            <p:ph type="sldNum" sz="quarter" idx="11"/>
          </p:nvPr>
        </p:nvSpPr>
        <p:spPr>
          <a:xfrm>
            <a:off x="6036352" y="6276109"/>
            <a:ext cx="2895600" cy="457200"/>
          </a:xfrm>
        </p:spPr>
        <p:txBody>
          <a:bodyPr/>
          <a:lstStyle/>
          <a:p>
            <a:fld id="{DDA13F16-CD78-4520-9B53-E3A23A002AF0}" type="slidenum">
              <a:rPr lang="en-US" smtClean="0"/>
              <a:pPr/>
              <a:t>102</a:t>
            </a:fld>
            <a:endParaRPr lang="en-US"/>
          </a:p>
        </p:txBody>
      </p:sp>
      <p:grpSp>
        <p:nvGrpSpPr>
          <p:cNvPr id="6" name="Group 22"/>
          <p:cNvGrpSpPr>
            <a:grpSpLocks/>
          </p:cNvGrpSpPr>
          <p:nvPr/>
        </p:nvGrpSpPr>
        <p:grpSpPr bwMode="auto">
          <a:xfrm>
            <a:off x="3980539" y="2524959"/>
            <a:ext cx="4449763" cy="2651125"/>
            <a:chOff x="2074" y="1351"/>
            <a:chExt cx="2803" cy="1670"/>
          </a:xfrm>
        </p:grpSpPr>
        <p:sp>
          <p:nvSpPr>
            <p:cNvPr id="7" name="Freeform 23"/>
            <p:cNvSpPr>
              <a:spLocks/>
            </p:cNvSpPr>
            <p:nvPr/>
          </p:nvSpPr>
          <p:spPr bwMode="auto">
            <a:xfrm>
              <a:off x="2074" y="1351"/>
              <a:ext cx="2803" cy="1670"/>
            </a:xfrm>
            <a:custGeom>
              <a:avLst/>
              <a:gdLst/>
              <a:ahLst/>
              <a:cxnLst>
                <a:cxn ang="0">
                  <a:pos x="3" y="108"/>
                </a:cxn>
                <a:cxn ang="0">
                  <a:pos x="0" y="195"/>
                </a:cxn>
                <a:cxn ang="0">
                  <a:pos x="20" y="246"/>
                </a:cxn>
                <a:cxn ang="0">
                  <a:pos x="48" y="305"/>
                </a:cxn>
                <a:cxn ang="0">
                  <a:pos x="107" y="359"/>
                </a:cxn>
                <a:cxn ang="0">
                  <a:pos x="179" y="426"/>
                </a:cxn>
                <a:cxn ang="0">
                  <a:pos x="272" y="471"/>
                </a:cxn>
                <a:cxn ang="0">
                  <a:pos x="410" y="513"/>
                </a:cxn>
                <a:cxn ang="0">
                  <a:pos x="551" y="555"/>
                </a:cxn>
                <a:cxn ang="0">
                  <a:pos x="699" y="573"/>
                </a:cxn>
                <a:cxn ang="0">
                  <a:pos x="885" y="579"/>
                </a:cxn>
                <a:cxn ang="0">
                  <a:pos x="1041" y="551"/>
                </a:cxn>
                <a:cxn ang="0">
                  <a:pos x="1130" y="488"/>
                </a:cxn>
                <a:cxn ang="0">
                  <a:pos x="1151" y="425"/>
                </a:cxn>
                <a:cxn ang="0">
                  <a:pos x="1148" y="354"/>
                </a:cxn>
                <a:cxn ang="0">
                  <a:pos x="1116" y="279"/>
                </a:cxn>
                <a:cxn ang="0">
                  <a:pos x="1044" y="215"/>
                </a:cxn>
                <a:cxn ang="0">
                  <a:pos x="924" y="182"/>
                </a:cxn>
                <a:cxn ang="0">
                  <a:pos x="767" y="159"/>
                </a:cxn>
                <a:cxn ang="0">
                  <a:pos x="615" y="119"/>
                </a:cxn>
                <a:cxn ang="0">
                  <a:pos x="477" y="54"/>
                </a:cxn>
                <a:cxn ang="0">
                  <a:pos x="348" y="15"/>
                </a:cxn>
                <a:cxn ang="0">
                  <a:pos x="231" y="0"/>
                </a:cxn>
                <a:cxn ang="0">
                  <a:pos x="111" y="14"/>
                </a:cxn>
                <a:cxn ang="0">
                  <a:pos x="45" y="53"/>
                </a:cxn>
                <a:cxn ang="0">
                  <a:pos x="3" y="108"/>
                </a:cxn>
              </a:cxnLst>
              <a:rect l="0" t="0" r="r" b="b"/>
              <a:pathLst>
                <a:path w="1151" h="579">
                  <a:moveTo>
                    <a:pt x="3" y="108"/>
                  </a:moveTo>
                  <a:cubicBezTo>
                    <a:pt x="2" y="139"/>
                    <a:pt x="0" y="162"/>
                    <a:pt x="0" y="195"/>
                  </a:cubicBezTo>
                  <a:lnTo>
                    <a:pt x="20" y="246"/>
                  </a:lnTo>
                  <a:lnTo>
                    <a:pt x="48" y="305"/>
                  </a:lnTo>
                  <a:lnTo>
                    <a:pt x="107" y="359"/>
                  </a:lnTo>
                  <a:lnTo>
                    <a:pt x="179" y="426"/>
                  </a:lnTo>
                  <a:lnTo>
                    <a:pt x="272" y="471"/>
                  </a:lnTo>
                  <a:lnTo>
                    <a:pt x="410" y="513"/>
                  </a:lnTo>
                  <a:lnTo>
                    <a:pt x="551" y="555"/>
                  </a:lnTo>
                  <a:lnTo>
                    <a:pt x="699" y="573"/>
                  </a:lnTo>
                  <a:lnTo>
                    <a:pt x="885" y="579"/>
                  </a:lnTo>
                  <a:lnTo>
                    <a:pt x="1041" y="551"/>
                  </a:lnTo>
                  <a:lnTo>
                    <a:pt x="1130" y="488"/>
                  </a:lnTo>
                  <a:lnTo>
                    <a:pt x="1151" y="425"/>
                  </a:lnTo>
                  <a:lnTo>
                    <a:pt x="1148" y="354"/>
                  </a:lnTo>
                  <a:lnTo>
                    <a:pt x="1116" y="279"/>
                  </a:lnTo>
                  <a:lnTo>
                    <a:pt x="1044" y="215"/>
                  </a:lnTo>
                  <a:lnTo>
                    <a:pt x="924" y="182"/>
                  </a:lnTo>
                  <a:lnTo>
                    <a:pt x="767" y="159"/>
                  </a:lnTo>
                  <a:lnTo>
                    <a:pt x="615" y="119"/>
                  </a:lnTo>
                  <a:lnTo>
                    <a:pt x="477" y="54"/>
                  </a:lnTo>
                  <a:lnTo>
                    <a:pt x="348" y="15"/>
                  </a:lnTo>
                  <a:lnTo>
                    <a:pt x="231" y="0"/>
                  </a:lnTo>
                  <a:lnTo>
                    <a:pt x="111" y="14"/>
                  </a:lnTo>
                  <a:lnTo>
                    <a:pt x="45" y="53"/>
                  </a:lnTo>
                  <a:lnTo>
                    <a:pt x="3" y="108"/>
                  </a:lnTo>
                  <a:close/>
                </a:path>
              </a:pathLst>
            </a:custGeom>
            <a:solidFill>
              <a:schemeClr val="hlink"/>
            </a:solidFill>
            <a:ln w="28575" cap="flat" cmpd="sng">
              <a:solidFill>
                <a:schemeClr val="tx1"/>
              </a:solidFill>
              <a:prstDash val="solid"/>
              <a:round/>
              <a:headEnd type="none" w="med" len="med"/>
              <a:tailEnd type="none" w="med" len="med"/>
            </a:ln>
            <a:effectLst/>
          </p:spPr>
          <p:txBody>
            <a:bodyPr wrap="none" anchor="ctr"/>
            <a:lstStyle/>
            <a:p>
              <a:endParaRPr lang="en-US"/>
            </a:p>
          </p:txBody>
        </p:sp>
        <p:sp>
          <p:nvSpPr>
            <p:cNvPr id="8" name="Freeform 24"/>
            <p:cNvSpPr>
              <a:spLocks/>
            </p:cNvSpPr>
            <p:nvPr/>
          </p:nvSpPr>
          <p:spPr bwMode="auto">
            <a:xfrm>
              <a:off x="3823" y="2283"/>
              <a:ext cx="458" cy="166"/>
            </a:xfrm>
            <a:custGeom>
              <a:avLst/>
              <a:gdLst/>
              <a:ahLst/>
              <a:cxnLst>
                <a:cxn ang="0">
                  <a:pos x="2" y="34"/>
                </a:cxn>
                <a:cxn ang="0">
                  <a:pos x="16" y="40"/>
                </a:cxn>
                <a:cxn ang="0">
                  <a:pos x="34" y="52"/>
                </a:cxn>
                <a:cxn ang="0">
                  <a:pos x="65" y="58"/>
                </a:cxn>
                <a:cxn ang="0">
                  <a:pos x="167" y="57"/>
                </a:cxn>
                <a:cxn ang="0">
                  <a:pos x="188" y="45"/>
                </a:cxn>
                <a:cxn ang="0">
                  <a:pos x="149" y="12"/>
                </a:cxn>
                <a:cxn ang="0">
                  <a:pos x="122" y="6"/>
                </a:cxn>
                <a:cxn ang="0">
                  <a:pos x="76" y="0"/>
                </a:cxn>
                <a:cxn ang="0">
                  <a:pos x="5" y="21"/>
                </a:cxn>
                <a:cxn ang="0">
                  <a:pos x="2" y="34"/>
                </a:cxn>
              </a:cxnLst>
              <a:rect l="0" t="0" r="r" b="b"/>
              <a:pathLst>
                <a:path w="188" h="58">
                  <a:moveTo>
                    <a:pt x="2" y="34"/>
                  </a:moveTo>
                  <a:cubicBezTo>
                    <a:pt x="7" y="36"/>
                    <a:pt x="10" y="39"/>
                    <a:pt x="16" y="40"/>
                  </a:cubicBezTo>
                  <a:cubicBezTo>
                    <a:pt x="18" y="48"/>
                    <a:pt x="26" y="51"/>
                    <a:pt x="34" y="52"/>
                  </a:cubicBezTo>
                  <a:cubicBezTo>
                    <a:pt x="44" y="57"/>
                    <a:pt x="54" y="57"/>
                    <a:pt x="65" y="58"/>
                  </a:cubicBezTo>
                  <a:cubicBezTo>
                    <a:pt x="99" y="58"/>
                    <a:pt x="133" y="58"/>
                    <a:pt x="167" y="57"/>
                  </a:cubicBezTo>
                  <a:cubicBezTo>
                    <a:pt x="175" y="57"/>
                    <a:pt x="188" y="45"/>
                    <a:pt x="188" y="45"/>
                  </a:cubicBezTo>
                  <a:cubicBezTo>
                    <a:pt x="185" y="29"/>
                    <a:pt x="165" y="15"/>
                    <a:pt x="149" y="12"/>
                  </a:cubicBezTo>
                  <a:cubicBezTo>
                    <a:pt x="138" y="6"/>
                    <a:pt x="139" y="7"/>
                    <a:pt x="122" y="6"/>
                  </a:cubicBezTo>
                  <a:cubicBezTo>
                    <a:pt x="108" y="1"/>
                    <a:pt x="91" y="1"/>
                    <a:pt x="76" y="0"/>
                  </a:cubicBezTo>
                  <a:cubicBezTo>
                    <a:pt x="47" y="1"/>
                    <a:pt x="29" y="7"/>
                    <a:pt x="5" y="21"/>
                  </a:cubicBezTo>
                  <a:cubicBezTo>
                    <a:pt x="0" y="27"/>
                    <a:pt x="2" y="23"/>
                    <a:pt x="2" y="34"/>
                  </a:cubicBezTo>
                  <a:close/>
                </a:path>
              </a:pathLst>
            </a:custGeom>
            <a:solidFill>
              <a:schemeClr val="bg1"/>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9" name="Freeform 25"/>
            <p:cNvSpPr>
              <a:spLocks/>
            </p:cNvSpPr>
            <p:nvPr/>
          </p:nvSpPr>
          <p:spPr bwMode="auto">
            <a:xfrm>
              <a:off x="2420" y="1731"/>
              <a:ext cx="536" cy="211"/>
            </a:xfrm>
            <a:custGeom>
              <a:avLst/>
              <a:gdLst/>
              <a:ahLst/>
              <a:cxnLst>
                <a:cxn ang="0">
                  <a:pos x="8" y="41"/>
                </a:cxn>
                <a:cxn ang="0">
                  <a:pos x="32" y="51"/>
                </a:cxn>
                <a:cxn ang="0">
                  <a:pos x="50" y="57"/>
                </a:cxn>
                <a:cxn ang="0">
                  <a:pos x="76" y="63"/>
                </a:cxn>
                <a:cxn ang="0">
                  <a:pos x="136" y="69"/>
                </a:cxn>
                <a:cxn ang="0">
                  <a:pos x="220" y="56"/>
                </a:cxn>
                <a:cxn ang="0">
                  <a:pos x="170" y="11"/>
                </a:cxn>
                <a:cxn ang="0">
                  <a:pos x="149" y="0"/>
                </a:cxn>
                <a:cxn ang="0">
                  <a:pos x="47" y="12"/>
                </a:cxn>
                <a:cxn ang="0">
                  <a:pos x="17" y="24"/>
                </a:cxn>
                <a:cxn ang="0">
                  <a:pos x="8" y="41"/>
                </a:cxn>
              </a:cxnLst>
              <a:rect l="0" t="0" r="r" b="b"/>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0" name="Freeform 26"/>
            <p:cNvSpPr>
              <a:spLocks/>
            </p:cNvSpPr>
            <p:nvPr/>
          </p:nvSpPr>
          <p:spPr bwMode="auto">
            <a:xfrm>
              <a:off x="3628" y="2274"/>
              <a:ext cx="871" cy="196"/>
            </a:xfrm>
            <a:custGeom>
              <a:avLst/>
              <a:gdLst/>
              <a:ahLst/>
              <a:cxnLst>
                <a:cxn ang="0">
                  <a:pos x="0" y="0"/>
                </a:cxn>
                <a:cxn ang="0">
                  <a:pos x="103" y="57"/>
                </a:cxn>
                <a:cxn ang="0">
                  <a:pos x="181" y="64"/>
                </a:cxn>
                <a:cxn ang="0">
                  <a:pos x="256" y="58"/>
                </a:cxn>
                <a:cxn ang="0">
                  <a:pos x="358" y="4"/>
                </a:cxn>
              </a:cxnLst>
              <a:rect l="0" t="0" r="r" b="b"/>
              <a:pathLst>
                <a:path w="358" h="68">
                  <a:moveTo>
                    <a:pt x="0" y="0"/>
                  </a:moveTo>
                  <a:cubicBezTo>
                    <a:pt x="36" y="23"/>
                    <a:pt x="73" y="46"/>
                    <a:pt x="103" y="57"/>
                  </a:cubicBezTo>
                  <a:cubicBezTo>
                    <a:pt x="133" y="68"/>
                    <a:pt x="156" y="64"/>
                    <a:pt x="181" y="64"/>
                  </a:cubicBezTo>
                  <a:cubicBezTo>
                    <a:pt x="206" y="64"/>
                    <a:pt x="227" y="68"/>
                    <a:pt x="256" y="58"/>
                  </a:cubicBezTo>
                  <a:cubicBezTo>
                    <a:pt x="285" y="48"/>
                    <a:pt x="321" y="26"/>
                    <a:pt x="358" y="4"/>
                  </a:cubicBezTo>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sp>
          <p:nvSpPr>
            <p:cNvPr id="11" name="Freeform 27"/>
            <p:cNvSpPr>
              <a:spLocks/>
            </p:cNvSpPr>
            <p:nvPr/>
          </p:nvSpPr>
          <p:spPr bwMode="auto">
            <a:xfrm>
              <a:off x="2424" y="1723"/>
              <a:ext cx="539" cy="161"/>
            </a:xfrm>
            <a:custGeom>
              <a:avLst/>
              <a:gdLst/>
              <a:ahLst/>
              <a:cxnLst>
                <a:cxn ang="0">
                  <a:pos x="0" y="44"/>
                </a:cxn>
                <a:cxn ang="0">
                  <a:pos x="30" y="18"/>
                </a:cxn>
                <a:cxn ang="0">
                  <a:pos x="69" y="8"/>
                </a:cxn>
                <a:cxn ang="0">
                  <a:pos x="107" y="3"/>
                </a:cxn>
                <a:cxn ang="0">
                  <a:pos x="161" y="2"/>
                </a:cxn>
                <a:cxn ang="0">
                  <a:pos x="189" y="15"/>
                </a:cxn>
                <a:cxn ang="0">
                  <a:pos x="221" y="56"/>
                </a:cxn>
              </a:cxnLst>
              <a:rect l="0" t="0" r="r" b="b"/>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sp>
          <p:nvSpPr>
            <p:cNvPr id="12" name="Freeform 28"/>
            <p:cNvSpPr>
              <a:spLocks/>
            </p:cNvSpPr>
            <p:nvPr/>
          </p:nvSpPr>
          <p:spPr bwMode="auto">
            <a:xfrm>
              <a:off x="2264" y="1737"/>
              <a:ext cx="869" cy="189"/>
            </a:xfrm>
            <a:custGeom>
              <a:avLst/>
              <a:gdLst/>
              <a:ahLst/>
              <a:cxnLst>
                <a:cxn ang="0">
                  <a:pos x="0" y="0"/>
                </a:cxn>
                <a:cxn ang="0">
                  <a:pos x="56" y="33"/>
                </a:cxn>
                <a:cxn ang="0">
                  <a:pos x="71" y="40"/>
                </a:cxn>
                <a:cxn ang="0">
                  <a:pos x="129" y="58"/>
                </a:cxn>
                <a:cxn ang="0">
                  <a:pos x="180" y="63"/>
                </a:cxn>
                <a:cxn ang="0">
                  <a:pos x="236" y="60"/>
                </a:cxn>
                <a:cxn ang="0">
                  <a:pos x="293" y="42"/>
                </a:cxn>
                <a:cxn ang="0">
                  <a:pos x="335" y="18"/>
                </a:cxn>
                <a:cxn ang="0">
                  <a:pos x="342" y="12"/>
                </a:cxn>
                <a:cxn ang="0">
                  <a:pos x="347" y="10"/>
                </a:cxn>
                <a:cxn ang="0">
                  <a:pos x="357" y="4"/>
                </a:cxn>
              </a:cxnLst>
              <a:rect l="0" t="0" r="r" b="b"/>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sp>
          <p:nvSpPr>
            <p:cNvPr id="13" name="Freeform 29"/>
            <p:cNvSpPr>
              <a:spLocks/>
            </p:cNvSpPr>
            <p:nvPr/>
          </p:nvSpPr>
          <p:spPr bwMode="auto">
            <a:xfrm>
              <a:off x="3827" y="2266"/>
              <a:ext cx="488" cy="193"/>
            </a:xfrm>
            <a:custGeom>
              <a:avLst/>
              <a:gdLst/>
              <a:ahLst/>
              <a:cxnLst>
                <a:cxn ang="0">
                  <a:pos x="0" y="43"/>
                </a:cxn>
                <a:cxn ang="0">
                  <a:pos x="41" y="63"/>
                </a:cxn>
                <a:cxn ang="0">
                  <a:pos x="74" y="67"/>
                </a:cxn>
                <a:cxn ang="0">
                  <a:pos x="125" y="67"/>
                </a:cxn>
                <a:cxn ang="0">
                  <a:pos x="167" y="67"/>
                </a:cxn>
                <a:cxn ang="0">
                  <a:pos x="200" y="49"/>
                </a:cxn>
                <a:cxn ang="0">
                  <a:pos x="174" y="22"/>
                </a:cxn>
                <a:cxn ang="0">
                  <a:pos x="144" y="13"/>
                </a:cxn>
                <a:cxn ang="0">
                  <a:pos x="105" y="3"/>
                </a:cxn>
                <a:cxn ang="0">
                  <a:pos x="71" y="0"/>
                </a:cxn>
                <a:cxn ang="0">
                  <a:pos x="21" y="12"/>
                </a:cxn>
                <a:cxn ang="0">
                  <a:pos x="0" y="43"/>
                </a:cxn>
              </a:cxnLst>
              <a:rect l="0" t="0" r="r" b="b"/>
              <a:pathLst>
                <a:path w="200" h="67">
                  <a:moveTo>
                    <a:pt x="0" y="43"/>
                  </a:moveTo>
                  <a:lnTo>
                    <a:pt x="41" y="63"/>
                  </a:lnTo>
                  <a:lnTo>
                    <a:pt x="74" y="67"/>
                  </a:lnTo>
                  <a:lnTo>
                    <a:pt x="125" y="67"/>
                  </a:lnTo>
                  <a:lnTo>
                    <a:pt x="167" y="67"/>
                  </a:lnTo>
                  <a:lnTo>
                    <a:pt x="200" y="49"/>
                  </a:lnTo>
                  <a:lnTo>
                    <a:pt x="174" y="22"/>
                  </a:lnTo>
                  <a:lnTo>
                    <a:pt x="144" y="13"/>
                  </a:lnTo>
                  <a:lnTo>
                    <a:pt x="105" y="3"/>
                  </a:lnTo>
                  <a:lnTo>
                    <a:pt x="71" y="0"/>
                  </a:lnTo>
                  <a:lnTo>
                    <a:pt x="21" y="12"/>
                  </a:lnTo>
                  <a:lnTo>
                    <a:pt x="0" y="43"/>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grpSp>
      <p:sp>
        <p:nvSpPr>
          <p:cNvPr id="14" name="AutoShape 13"/>
          <p:cNvSpPr>
            <a:spLocks noChangeArrowheads="1"/>
          </p:cNvSpPr>
          <p:nvPr/>
        </p:nvSpPr>
        <p:spPr bwMode="auto">
          <a:xfrm>
            <a:off x="1036484" y="3084937"/>
            <a:ext cx="2382819" cy="190479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a:p>
        </p:txBody>
      </p:sp>
      <p:sp>
        <p:nvSpPr>
          <p:cNvPr id="15" name="Oval 15"/>
          <p:cNvSpPr>
            <a:spLocks noChangeArrowheads="1"/>
          </p:cNvSpPr>
          <p:nvPr/>
        </p:nvSpPr>
        <p:spPr bwMode="auto">
          <a:xfrm>
            <a:off x="2123358" y="3006228"/>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6" name="Oval 15"/>
          <p:cNvSpPr>
            <a:spLocks noChangeArrowheads="1"/>
          </p:cNvSpPr>
          <p:nvPr/>
        </p:nvSpPr>
        <p:spPr bwMode="auto">
          <a:xfrm>
            <a:off x="3308146" y="4913686"/>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7" name="Oval 15"/>
          <p:cNvSpPr>
            <a:spLocks noChangeArrowheads="1"/>
          </p:cNvSpPr>
          <p:nvPr/>
        </p:nvSpPr>
        <p:spPr bwMode="auto">
          <a:xfrm>
            <a:off x="923824" y="4874357"/>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1" name="Freeform 50"/>
          <p:cNvSpPr/>
          <p:nvPr/>
        </p:nvSpPr>
        <p:spPr>
          <a:xfrm>
            <a:off x="5021656" y="3622895"/>
            <a:ext cx="1466661" cy="1030586"/>
          </a:xfrm>
          <a:custGeom>
            <a:avLst/>
            <a:gdLst>
              <a:gd name="connsiteX0" fmla="*/ 244443 w 1339913"/>
              <a:gd name="connsiteY0" fmla="*/ 0 h 1004934"/>
              <a:gd name="connsiteX1" fmla="*/ 244443 w 1339913"/>
              <a:gd name="connsiteY1" fmla="*/ 0 h 1004934"/>
              <a:gd name="connsiteX2" fmla="*/ 1004934 w 1339913"/>
              <a:gd name="connsiteY2" fmla="*/ 81481 h 1004934"/>
              <a:gd name="connsiteX3" fmla="*/ 1339913 w 1339913"/>
              <a:gd name="connsiteY3" fmla="*/ 642796 h 1004934"/>
              <a:gd name="connsiteX4" fmla="*/ 425513 w 1339913"/>
              <a:gd name="connsiteY4" fmla="*/ 1004934 h 1004934"/>
              <a:gd name="connsiteX5" fmla="*/ 0 w 1339913"/>
              <a:gd name="connsiteY5" fmla="*/ 588475 h 1004934"/>
              <a:gd name="connsiteX6" fmla="*/ 244443 w 1339913"/>
              <a:gd name="connsiteY6" fmla="*/ 0 h 1004934"/>
              <a:gd name="connsiteX0" fmla="*/ 244443 w 1436483"/>
              <a:gd name="connsiteY0" fmla="*/ 25652 h 1030586"/>
              <a:gd name="connsiteX1" fmla="*/ 244443 w 1436483"/>
              <a:gd name="connsiteY1" fmla="*/ 25652 h 1030586"/>
              <a:gd name="connsiteX2" fmla="*/ 1004934 w 1436483"/>
              <a:gd name="connsiteY2" fmla="*/ 107133 h 1030586"/>
              <a:gd name="connsiteX3" fmla="*/ 1339913 w 1436483"/>
              <a:gd name="connsiteY3" fmla="*/ 668448 h 1030586"/>
              <a:gd name="connsiteX4" fmla="*/ 425513 w 1436483"/>
              <a:gd name="connsiteY4" fmla="*/ 1030586 h 1030586"/>
              <a:gd name="connsiteX5" fmla="*/ 0 w 1436483"/>
              <a:gd name="connsiteY5" fmla="*/ 614127 h 1030586"/>
              <a:gd name="connsiteX6" fmla="*/ 244443 w 1436483"/>
              <a:gd name="connsiteY6" fmla="*/ 25652 h 1030586"/>
              <a:gd name="connsiteX0" fmla="*/ 274621 w 1466661"/>
              <a:gd name="connsiteY0" fmla="*/ 25652 h 1030586"/>
              <a:gd name="connsiteX1" fmla="*/ 274621 w 1466661"/>
              <a:gd name="connsiteY1" fmla="*/ 25652 h 1030586"/>
              <a:gd name="connsiteX2" fmla="*/ 1035112 w 1466661"/>
              <a:gd name="connsiteY2" fmla="*/ 107133 h 1030586"/>
              <a:gd name="connsiteX3" fmla="*/ 1370091 w 1466661"/>
              <a:gd name="connsiteY3" fmla="*/ 668448 h 1030586"/>
              <a:gd name="connsiteX4" fmla="*/ 455691 w 1466661"/>
              <a:gd name="connsiteY4" fmla="*/ 1030586 h 1030586"/>
              <a:gd name="connsiteX5" fmla="*/ 30178 w 1466661"/>
              <a:gd name="connsiteY5" fmla="*/ 614127 h 1030586"/>
              <a:gd name="connsiteX6" fmla="*/ 274621 w 1466661"/>
              <a:gd name="connsiteY6" fmla="*/ 25652 h 103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6661" h="1030586">
                <a:moveTo>
                  <a:pt x="274621" y="25652"/>
                </a:moveTo>
                <a:lnTo>
                  <a:pt x="274621" y="25652"/>
                </a:lnTo>
                <a:cubicBezTo>
                  <a:pt x="401369" y="39232"/>
                  <a:pt x="852534" y="0"/>
                  <a:pt x="1035112" y="107133"/>
                </a:cubicBezTo>
                <a:cubicBezTo>
                  <a:pt x="1217690" y="214266"/>
                  <a:pt x="1466661" y="514539"/>
                  <a:pt x="1370091" y="668448"/>
                </a:cubicBezTo>
                <a:lnTo>
                  <a:pt x="455691" y="1030586"/>
                </a:lnTo>
                <a:cubicBezTo>
                  <a:pt x="232372" y="1021533"/>
                  <a:pt x="60356" y="781616"/>
                  <a:pt x="30178" y="614127"/>
                </a:cubicBezTo>
                <a:cubicBezTo>
                  <a:pt x="0" y="446638"/>
                  <a:pt x="233881" y="123731"/>
                  <a:pt x="274621" y="25652"/>
                </a:cubicBezTo>
                <a:close/>
              </a:path>
            </a:pathLst>
          </a:custGeom>
          <a:solidFill>
            <a:schemeClr val="accent6">
              <a:lumMod val="40000"/>
              <a:lumOff val="60000"/>
            </a:schemeClr>
          </a:solidFill>
          <a:ln w="38100">
            <a:solidFill>
              <a:schemeClr val="tx1"/>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52" name="Oval 15"/>
          <p:cNvSpPr>
            <a:spLocks noChangeArrowheads="1"/>
          </p:cNvSpPr>
          <p:nvPr/>
        </p:nvSpPr>
        <p:spPr bwMode="auto">
          <a:xfrm>
            <a:off x="5200027" y="358414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3" name="Oval 15"/>
          <p:cNvSpPr>
            <a:spLocks noChangeArrowheads="1"/>
          </p:cNvSpPr>
          <p:nvPr/>
        </p:nvSpPr>
        <p:spPr bwMode="auto">
          <a:xfrm>
            <a:off x="6266827" y="418016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4" name="Oval 15"/>
          <p:cNvSpPr>
            <a:spLocks noChangeArrowheads="1"/>
          </p:cNvSpPr>
          <p:nvPr/>
        </p:nvSpPr>
        <p:spPr bwMode="auto">
          <a:xfrm>
            <a:off x="5314704" y="4567952"/>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5" name="Freeform 54"/>
          <p:cNvSpPr/>
          <p:nvPr/>
        </p:nvSpPr>
        <p:spPr bwMode="auto">
          <a:xfrm>
            <a:off x="2553077" y="3506709"/>
            <a:ext cx="2915216" cy="603564"/>
          </a:xfrm>
          <a:custGeom>
            <a:avLst/>
            <a:gdLst>
              <a:gd name="connsiteX0" fmla="*/ 0 w 2915216"/>
              <a:gd name="connsiteY0" fmla="*/ 603564 h 603564"/>
              <a:gd name="connsiteX1" fmla="*/ 932507 w 2915216"/>
              <a:gd name="connsiteY1" fmla="*/ 15089 h 603564"/>
              <a:gd name="connsiteX2" fmla="*/ 2915216 w 2915216"/>
              <a:gd name="connsiteY2" fmla="*/ 513030 h 603564"/>
            </a:gdLst>
            <a:ahLst/>
            <a:cxnLst>
              <a:cxn ang="0">
                <a:pos x="connsiteX0" y="connsiteY0"/>
              </a:cxn>
              <a:cxn ang="0">
                <a:pos x="connsiteX1" y="connsiteY1"/>
              </a:cxn>
              <a:cxn ang="0">
                <a:pos x="connsiteX2" y="connsiteY2"/>
              </a:cxn>
            </a:cxnLst>
            <a:rect l="l" t="t" r="r" b="b"/>
            <a:pathLst>
              <a:path w="2915216" h="603564">
                <a:moveTo>
                  <a:pt x="0" y="603564"/>
                </a:moveTo>
                <a:cubicBezTo>
                  <a:pt x="223319" y="316871"/>
                  <a:pt x="446638" y="30178"/>
                  <a:pt x="932507" y="15089"/>
                </a:cubicBezTo>
                <a:cubicBezTo>
                  <a:pt x="1418376" y="0"/>
                  <a:pt x="2166796" y="256515"/>
                  <a:pt x="2915216" y="513030"/>
                </a:cubicBezTo>
              </a:path>
            </a:pathLst>
          </a:custGeom>
          <a:noFill/>
          <a:ln w="76200" cap="flat" cmpd="sng" algn="ctr">
            <a:solidFill>
              <a:srgbClr val="FF0000"/>
            </a:solidFill>
            <a:prstDash val="solid"/>
            <a:round/>
            <a:headEnd type="none" w="med" len="med"/>
            <a:tailEnd type="triangle" w="med" len="med"/>
          </a:ln>
          <a:effectLst/>
        </p:spPr>
        <p:txBody>
          <a:bodyPr rtlCol="0" anchor="ctr"/>
          <a:lstStyle/>
          <a:p>
            <a:pPr algn="ctr"/>
            <a:endParaRPr lang="en-US"/>
          </a:p>
        </p:txBody>
      </p:sp>
      <p:sp>
        <p:nvSpPr>
          <p:cNvPr id="5" name="Text Box 122"/>
          <p:cNvSpPr txBox="1">
            <a:spLocks noChangeArrowheads="1"/>
          </p:cNvSpPr>
          <p:nvPr/>
        </p:nvSpPr>
        <p:spPr bwMode="auto">
          <a:xfrm>
            <a:off x="2899784" y="3975849"/>
            <a:ext cx="200567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Continuous</a:t>
            </a:r>
          </a:p>
        </p:txBody>
      </p:sp>
      <p:sp>
        <p:nvSpPr>
          <p:cNvPr id="56" name="Text Box 122"/>
          <p:cNvSpPr txBox="1">
            <a:spLocks noChangeArrowheads="1"/>
          </p:cNvSpPr>
          <p:nvPr/>
        </p:nvSpPr>
        <p:spPr bwMode="auto">
          <a:xfrm>
            <a:off x="3360734" y="2797389"/>
            <a:ext cx="284052" cy="523220"/>
          </a:xfrm>
          <a:prstGeom prst="rect">
            <a:avLst/>
          </a:prstGeom>
          <a:solidFill>
            <a:schemeClr val="bg1">
              <a:alpha val="89999"/>
            </a:schemeClr>
          </a:solidFill>
          <a:ln w="38100" algn="ctr">
            <a:no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f</a:t>
            </a:r>
          </a:p>
        </p:txBody>
      </p:sp>
      <p:sp>
        <p:nvSpPr>
          <p:cNvPr id="26" name="Text Box 122"/>
          <p:cNvSpPr txBox="1">
            <a:spLocks noChangeArrowheads="1"/>
          </p:cNvSpPr>
          <p:nvPr/>
        </p:nvSpPr>
        <p:spPr bwMode="auto">
          <a:xfrm>
            <a:off x="925047" y="1833623"/>
            <a:ext cx="1964000"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Hypothesis</a:t>
            </a:r>
          </a:p>
        </p:txBody>
      </p:sp>
      <p:sp>
        <p:nvSpPr>
          <p:cNvPr id="28" name="TextBox 27"/>
          <p:cNvSpPr txBox="1"/>
          <p:nvPr/>
        </p:nvSpPr>
        <p:spPr>
          <a:xfrm>
            <a:off x="6688855" y="5344551"/>
            <a:ext cx="633508" cy="769441"/>
          </a:xfrm>
          <a:prstGeom prst="rect">
            <a:avLst/>
          </a:prstGeom>
          <a:noFill/>
        </p:spPr>
        <p:txBody>
          <a:bodyPr wrap="none" rtlCol="0">
            <a:spAutoFit/>
          </a:bodyPr>
          <a:lstStyle/>
          <a:p>
            <a:r>
              <a:rPr lang="en-US" dirty="0" smtClean="0">
                <a:solidFill>
                  <a:schemeClr val="tx1"/>
                </a:solidFill>
                <a:latin typeface="cmsy10"/>
                <a:cs typeface="Arial" pitchFamily="34" charset="0"/>
              </a:rPr>
              <a:t>O</a:t>
            </a:r>
            <a:endParaRPr lang="en-US" sz="4800" dirty="0" smtClean="0">
              <a:solidFill>
                <a:schemeClr val="tx1"/>
              </a:solidFill>
              <a:latin typeface="cmsy10"/>
              <a:cs typeface="Arial" pitchFamily="34" charset="0"/>
            </a:endParaRPr>
          </a:p>
        </p:txBody>
      </p:sp>
      <p:sp>
        <p:nvSpPr>
          <p:cNvPr id="29" name="TextBox 28"/>
          <p:cNvSpPr txBox="1"/>
          <p:nvPr/>
        </p:nvSpPr>
        <p:spPr>
          <a:xfrm>
            <a:off x="1151093" y="5260318"/>
            <a:ext cx="2058576" cy="769441"/>
          </a:xfrm>
          <a:prstGeom prst="rect">
            <a:avLst/>
          </a:prstGeom>
          <a:noFill/>
        </p:spPr>
        <p:txBody>
          <a:bodyPr wrap="none" rtlCol="0">
            <a:spAutoFit/>
          </a:bodyPr>
          <a:lstStyle/>
          <a:p>
            <a:r>
              <a:rPr lang="en-US" dirty="0" err="1" smtClean="0">
                <a:solidFill>
                  <a:schemeClr val="tx1"/>
                </a:solidFill>
                <a:latin typeface="Arial"/>
                <a:cs typeface="Arial" pitchFamily="34" charset="0"/>
              </a:rPr>
              <a:t>Bary</a:t>
            </a:r>
            <a:r>
              <a:rPr lang="en-US" i="1" baseline="30000" dirty="0" err="1" smtClean="0">
                <a:solidFill>
                  <a:schemeClr val="tx1"/>
                </a:solidFill>
                <a:latin typeface="Arial" panose="020B0604020202020204" pitchFamily="34" charset="0"/>
                <a:cs typeface="Arial" panose="020B0604020202020204" pitchFamily="34" charset="0"/>
              </a:rPr>
              <a:t>n</a:t>
            </a:r>
            <a:r>
              <a:rPr lang="en-US" dirty="0" smtClean="0">
                <a:solidFill>
                  <a:schemeClr val="tx1"/>
                </a:solidFill>
                <a:latin typeface="cmsy10"/>
                <a:cs typeface="Arial" pitchFamily="34" charset="0"/>
              </a:rPr>
              <a:t> I</a:t>
            </a:r>
            <a:endParaRPr lang="en-US" sz="4800" dirty="0" smtClean="0">
              <a:solidFill>
                <a:schemeClr val="tx1"/>
              </a:solidFill>
              <a:latin typeface="cmsy10"/>
              <a:cs typeface="Arial" pitchFamily="34" charset="0"/>
            </a:endParaRPr>
          </a:p>
        </p:txBody>
      </p:sp>
      <p:sp>
        <p:nvSpPr>
          <p:cNvPr id="31" name="Footer Placeholder 2"/>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Tree>
    <p:extLst>
      <p:ext uri="{BB962C8B-B14F-4D97-AF65-F5344CB8AC3E}">
        <p14:creationId xmlns:p14="http://schemas.microsoft.com/office/powerpoint/2010/main" val="222138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linds(horizontal)">
                                      <p:cBhvr>
                                        <p:cTn id="7" dur="500"/>
                                        <p:tgtEl>
                                          <p:spTgt spid="5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blinds(horizontal)">
                                      <p:cBhvr>
                                        <p:cTn id="10" dur="500"/>
                                        <p:tgtEl>
                                          <p:spTgt spid="5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linds(horizontal)">
                                      <p:cBhvr>
                                        <p:cTn id="16" dur="500"/>
                                        <p:tgtEl>
                                          <p:spTgt spid="5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blinds(horizontal)">
                                      <p:cBhvr>
                                        <p:cTn id="21" dur="500"/>
                                        <p:tgtEl>
                                          <p:spTgt spid="53"/>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blinds(horizontal)">
                                      <p:cBhvr>
                                        <p:cTn id="24" dur="500"/>
                                        <p:tgtEl>
                                          <p:spTgt spid="54"/>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blinds(horizontal)">
                                      <p:cBhvr>
                                        <p:cTn id="2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 grpId="0" animBg="1"/>
      <p:bldP spid="56"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 Box 122"/>
          <p:cNvSpPr txBox="1">
            <a:spLocks noChangeArrowheads="1"/>
          </p:cNvSpPr>
          <p:nvPr/>
        </p:nvSpPr>
        <p:spPr bwMode="auto">
          <a:xfrm>
            <a:off x="3360734" y="2797389"/>
            <a:ext cx="284052" cy="523220"/>
          </a:xfrm>
          <a:prstGeom prst="rect">
            <a:avLst/>
          </a:prstGeom>
          <a:solidFill>
            <a:schemeClr val="bg1">
              <a:alpha val="89999"/>
            </a:schemeClr>
          </a:solidFill>
          <a:ln w="38100" algn="ctr">
            <a:no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f</a:t>
            </a:r>
          </a:p>
        </p:txBody>
      </p:sp>
      <p:sp>
        <p:nvSpPr>
          <p:cNvPr id="2" name="Title 1"/>
          <p:cNvSpPr>
            <a:spLocks noGrp="1"/>
          </p:cNvSpPr>
          <p:nvPr>
            <p:ph type="title"/>
          </p:nvPr>
        </p:nvSpPr>
        <p:spPr/>
        <p:txBody>
          <a:bodyPr/>
          <a:lstStyle/>
          <a:p>
            <a:r>
              <a:rPr lang="en-US" dirty="0" smtClean="0"/>
              <a:t>Map </a:t>
            </a:r>
            <a:r>
              <a:rPr lang="en-US" dirty="0" smtClean="0">
                <a:latin typeface="cmsy10"/>
              </a:rPr>
              <a:t>)</a:t>
            </a:r>
            <a:r>
              <a:rPr lang="en-US" dirty="0" smtClean="0"/>
              <a:t> Protocol</a:t>
            </a:r>
            <a:endParaRPr lang="en-US" dirty="0"/>
          </a:p>
        </p:txBody>
      </p:sp>
      <p:sp>
        <p:nvSpPr>
          <p:cNvPr id="3" name="Date Placeholder 2"/>
          <p:cNvSpPr>
            <a:spLocks noGrp="1"/>
          </p:cNvSpPr>
          <p:nvPr>
            <p:ph type="dt" sz="half" idx="10"/>
          </p:nvPr>
        </p:nvSpPr>
        <p:spPr/>
        <p:txBody>
          <a:bodyPr/>
          <a:lstStyle/>
          <a:p>
            <a:fld id="{A96F5114-7792-44A0-8895-839824EE2AB3}" type="datetime5">
              <a:rPr lang="en-US" smtClean="0"/>
              <a:pPr/>
              <a:t>9-Feb-16</a:t>
            </a:fld>
            <a:endParaRPr lang="en-US" dirty="0"/>
          </a:p>
        </p:txBody>
      </p:sp>
      <p:sp>
        <p:nvSpPr>
          <p:cNvPr id="4" name="Slide Number Placeholder 3"/>
          <p:cNvSpPr>
            <a:spLocks noGrp="1"/>
          </p:cNvSpPr>
          <p:nvPr>
            <p:ph type="sldNum" sz="quarter" idx="11"/>
          </p:nvPr>
        </p:nvSpPr>
        <p:spPr>
          <a:xfrm>
            <a:off x="6036352" y="6220691"/>
            <a:ext cx="2895600" cy="457200"/>
          </a:xfrm>
        </p:spPr>
        <p:txBody>
          <a:bodyPr/>
          <a:lstStyle/>
          <a:p>
            <a:fld id="{DDA13F16-CD78-4520-9B53-E3A23A002AF0}" type="slidenum">
              <a:rPr lang="en-US" smtClean="0"/>
              <a:pPr/>
              <a:t>103</a:t>
            </a:fld>
            <a:endParaRPr lang="en-US" dirty="0"/>
          </a:p>
        </p:txBody>
      </p:sp>
      <p:grpSp>
        <p:nvGrpSpPr>
          <p:cNvPr id="6" name="Group 22"/>
          <p:cNvGrpSpPr>
            <a:grpSpLocks/>
          </p:cNvGrpSpPr>
          <p:nvPr/>
        </p:nvGrpSpPr>
        <p:grpSpPr bwMode="auto">
          <a:xfrm>
            <a:off x="3980539" y="2524959"/>
            <a:ext cx="4449763" cy="2651125"/>
            <a:chOff x="2074" y="1351"/>
            <a:chExt cx="2803" cy="1670"/>
          </a:xfrm>
        </p:grpSpPr>
        <p:sp>
          <p:nvSpPr>
            <p:cNvPr id="7" name="Freeform 23"/>
            <p:cNvSpPr>
              <a:spLocks/>
            </p:cNvSpPr>
            <p:nvPr/>
          </p:nvSpPr>
          <p:spPr bwMode="auto">
            <a:xfrm>
              <a:off x="2074" y="1351"/>
              <a:ext cx="2803" cy="1670"/>
            </a:xfrm>
            <a:custGeom>
              <a:avLst/>
              <a:gdLst/>
              <a:ahLst/>
              <a:cxnLst>
                <a:cxn ang="0">
                  <a:pos x="3" y="108"/>
                </a:cxn>
                <a:cxn ang="0">
                  <a:pos x="0" y="195"/>
                </a:cxn>
                <a:cxn ang="0">
                  <a:pos x="20" y="246"/>
                </a:cxn>
                <a:cxn ang="0">
                  <a:pos x="48" y="305"/>
                </a:cxn>
                <a:cxn ang="0">
                  <a:pos x="107" y="359"/>
                </a:cxn>
                <a:cxn ang="0">
                  <a:pos x="179" y="426"/>
                </a:cxn>
                <a:cxn ang="0">
                  <a:pos x="272" y="471"/>
                </a:cxn>
                <a:cxn ang="0">
                  <a:pos x="410" y="513"/>
                </a:cxn>
                <a:cxn ang="0">
                  <a:pos x="551" y="555"/>
                </a:cxn>
                <a:cxn ang="0">
                  <a:pos x="699" y="573"/>
                </a:cxn>
                <a:cxn ang="0">
                  <a:pos x="885" y="579"/>
                </a:cxn>
                <a:cxn ang="0">
                  <a:pos x="1041" y="551"/>
                </a:cxn>
                <a:cxn ang="0">
                  <a:pos x="1130" y="488"/>
                </a:cxn>
                <a:cxn ang="0">
                  <a:pos x="1151" y="425"/>
                </a:cxn>
                <a:cxn ang="0">
                  <a:pos x="1148" y="354"/>
                </a:cxn>
                <a:cxn ang="0">
                  <a:pos x="1116" y="279"/>
                </a:cxn>
                <a:cxn ang="0">
                  <a:pos x="1044" y="215"/>
                </a:cxn>
                <a:cxn ang="0">
                  <a:pos x="924" y="182"/>
                </a:cxn>
                <a:cxn ang="0">
                  <a:pos x="767" y="159"/>
                </a:cxn>
                <a:cxn ang="0">
                  <a:pos x="615" y="119"/>
                </a:cxn>
                <a:cxn ang="0">
                  <a:pos x="477" y="54"/>
                </a:cxn>
                <a:cxn ang="0">
                  <a:pos x="348" y="15"/>
                </a:cxn>
                <a:cxn ang="0">
                  <a:pos x="231" y="0"/>
                </a:cxn>
                <a:cxn ang="0">
                  <a:pos x="111" y="14"/>
                </a:cxn>
                <a:cxn ang="0">
                  <a:pos x="45" y="53"/>
                </a:cxn>
                <a:cxn ang="0">
                  <a:pos x="3" y="108"/>
                </a:cxn>
              </a:cxnLst>
              <a:rect l="0" t="0" r="r" b="b"/>
              <a:pathLst>
                <a:path w="1151" h="579">
                  <a:moveTo>
                    <a:pt x="3" y="108"/>
                  </a:moveTo>
                  <a:cubicBezTo>
                    <a:pt x="2" y="139"/>
                    <a:pt x="0" y="162"/>
                    <a:pt x="0" y="195"/>
                  </a:cubicBezTo>
                  <a:lnTo>
                    <a:pt x="20" y="246"/>
                  </a:lnTo>
                  <a:lnTo>
                    <a:pt x="48" y="305"/>
                  </a:lnTo>
                  <a:lnTo>
                    <a:pt x="107" y="359"/>
                  </a:lnTo>
                  <a:lnTo>
                    <a:pt x="179" y="426"/>
                  </a:lnTo>
                  <a:lnTo>
                    <a:pt x="272" y="471"/>
                  </a:lnTo>
                  <a:lnTo>
                    <a:pt x="410" y="513"/>
                  </a:lnTo>
                  <a:lnTo>
                    <a:pt x="551" y="555"/>
                  </a:lnTo>
                  <a:lnTo>
                    <a:pt x="699" y="573"/>
                  </a:lnTo>
                  <a:lnTo>
                    <a:pt x="885" y="579"/>
                  </a:lnTo>
                  <a:lnTo>
                    <a:pt x="1041" y="551"/>
                  </a:lnTo>
                  <a:lnTo>
                    <a:pt x="1130" y="488"/>
                  </a:lnTo>
                  <a:lnTo>
                    <a:pt x="1151" y="425"/>
                  </a:lnTo>
                  <a:lnTo>
                    <a:pt x="1148" y="354"/>
                  </a:lnTo>
                  <a:lnTo>
                    <a:pt x="1116" y="279"/>
                  </a:lnTo>
                  <a:lnTo>
                    <a:pt x="1044" y="215"/>
                  </a:lnTo>
                  <a:lnTo>
                    <a:pt x="924" y="182"/>
                  </a:lnTo>
                  <a:lnTo>
                    <a:pt x="767" y="159"/>
                  </a:lnTo>
                  <a:lnTo>
                    <a:pt x="615" y="119"/>
                  </a:lnTo>
                  <a:lnTo>
                    <a:pt x="477" y="54"/>
                  </a:lnTo>
                  <a:lnTo>
                    <a:pt x="348" y="15"/>
                  </a:lnTo>
                  <a:lnTo>
                    <a:pt x="231" y="0"/>
                  </a:lnTo>
                  <a:lnTo>
                    <a:pt x="111" y="14"/>
                  </a:lnTo>
                  <a:lnTo>
                    <a:pt x="45" y="53"/>
                  </a:lnTo>
                  <a:lnTo>
                    <a:pt x="3" y="108"/>
                  </a:lnTo>
                  <a:close/>
                </a:path>
              </a:pathLst>
            </a:custGeom>
            <a:solidFill>
              <a:schemeClr val="hlink"/>
            </a:solidFill>
            <a:ln w="28575" cap="flat" cmpd="sng">
              <a:solidFill>
                <a:schemeClr val="tx1"/>
              </a:solidFill>
              <a:prstDash val="solid"/>
              <a:round/>
              <a:headEnd type="none" w="med" len="med"/>
              <a:tailEnd type="none" w="med" len="med"/>
            </a:ln>
            <a:effectLst/>
          </p:spPr>
          <p:txBody>
            <a:bodyPr wrap="none" anchor="ctr"/>
            <a:lstStyle/>
            <a:p>
              <a:endParaRPr lang="en-US"/>
            </a:p>
          </p:txBody>
        </p:sp>
        <p:sp>
          <p:nvSpPr>
            <p:cNvPr id="8" name="Freeform 24"/>
            <p:cNvSpPr>
              <a:spLocks/>
            </p:cNvSpPr>
            <p:nvPr/>
          </p:nvSpPr>
          <p:spPr bwMode="auto">
            <a:xfrm>
              <a:off x="3823" y="2283"/>
              <a:ext cx="458" cy="166"/>
            </a:xfrm>
            <a:custGeom>
              <a:avLst/>
              <a:gdLst/>
              <a:ahLst/>
              <a:cxnLst>
                <a:cxn ang="0">
                  <a:pos x="2" y="34"/>
                </a:cxn>
                <a:cxn ang="0">
                  <a:pos x="16" y="40"/>
                </a:cxn>
                <a:cxn ang="0">
                  <a:pos x="34" y="52"/>
                </a:cxn>
                <a:cxn ang="0">
                  <a:pos x="65" y="58"/>
                </a:cxn>
                <a:cxn ang="0">
                  <a:pos x="167" y="57"/>
                </a:cxn>
                <a:cxn ang="0">
                  <a:pos x="188" y="45"/>
                </a:cxn>
                <a:cxn ang="0">
                  <a:pos x="149" y="12"/>
                </a:cxn>
                <a:cxn ang="0">
                  <a:pos x="122" y="6"/>
                </a:cxn>
                <a:cxn ang="0">
                  <a:pos x="76" y="0"/>
                </a:cxn>
                <a:cxn ang="0">
                  <a:pos x="5" y="21"/>
                </a:cxn>
                <a:cxn ang="0">
                  <a:pos x="2" y="34"/>
                </a:cxn>
              </a:cxnLst>
              <a:rect l="0" t="0" r="r" b="b"/>
              <a:pathLst>
                <a:path w="188" h="58">
                  <a:moveTo>
                    <a:pt x="2" y="34"/>
                  </a:moveTo>
                  <a:cubicBezTo>
                    <a:pt x="7" y="36"/>
                    <a:pt x="10" y="39"/>
                    <a:pt x="16" y="40"/>
                  </a:cubicBezTo>
                  <a:cubicBezTo>
                    <a:pt x="18" y="48"/>
                    <a:pt x="26" y="51"/>
                    <a:pt x="34" y="52"/>
                  </a:cubicBezTo>
                  <a:cubicBezTo>
                    <a:pt x="44" y="57"/>
                    <a:pt x="54" y="57"/>
                    <a:pt x="65" y="58"/>
                  </a:cubicBezTo>
                  <a:cubicBezTo>
                    <a:pt x="99" y="58"/>
                    <a:pt x="133" y="58"/>
                    <a:pt x="167" y="57"/>
                  </a:cubicBezTo>
                  <a:cubicBezTo>
                    <a:pt x="175" y="57"/>
                    <a:pt x="188" y="45"/>
                    <a:pt x="188" y="45"/>
                  </a:cubicBezTo>
                  <a:cubicBezTo>
                    <a:pt x="185" y="29"/>
                    <a:pt x="165" y="15"/>
                    <a:pt x="149" y="12"/>
                  </a:cubicBezTo>
                  <a:cubicBezTo>
                    <a:pt x="138" y="6"/>
                    <a:pt x="139" y="7"/>
                    <a:pt x="122" y="6"/>
                  </a:cubicBezTo>
                  <a:cubicBezTo>
                    <a:pt x="108" y="1"/>
                    <a:pt x="91" y="1"/>
                    <a:pt x="76" y="0"/>
                  </a:cubicBezTo>
                  <a:cubicBezTo>
                    <a:pt x="47" y="1"/>
                    <a:pt x="29" y="7"/>
                    <a:pt x="5" y="21"/>
                  </a:cubicBezTo>
                  <a:cubicBezTo>
                    <a:pt x="0" y="27"/>
                    <a:pt x="2" y="23"/>
                    <a:pt x="2" y="34"/>
                  </a:cubicBezTo>
                  <a:close/>
                </a:path>
              </a:pathLst>
            </a:custGeom>
            <a:solidFill>
              <a:schemeClr val="bg1"/>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9" name="Freeform 25"/>
            <p:cNvSpPr>
              <a:spLocks/>
            </p:cNvSpPr>
            <p:nvPr/>
          </p:nvSpPr>
          <p:spPr bwMode="auto">
            <a:xfrm>
              <a:off x="2420" y="1731"/>
              <a:ext cx="536" cy="211"/>
            </a:xfrm>
            <a:custGeom>
              <a:avLst/>
              <a:gdLst/>
              <a:ahLst/>
              <a:cxnLst>
                <a:cxn ang="0">
                  <a:pos x="8" y="41"/>
                </a:cxn>
                <a:cxn ang="0">
                  <a:pos x="32" y="51"/>
                </a:cxn>
                <a:cxn ang="0">
                  <a:pos x="50" y="57"/>
                </a:cxn>
                <a:cxn ang="0">
                  <a:pos x="76" y="63"/>
                </a:cxn>
                <a:cxn ang="0">
                  <a:pos x="136" y="69"/>
                </a:cxn>
                <a:cxn ang="0">
                  <a:pos x="220" y="56"/>
                </a:cxn>
                <a:cxn ang="0">
                  <a:pos x="170" y="11"/>
                </a:cxn>
                <a:cxn ang="0">
                  <a:pos x="149" y="0"/>
                </a:cxn>
                <a:cxn ang="0">
                  <a:pos x="47" y="12"/>
                </a:cxn>
                <a:cxn ang="0">
                  <a:pos x="17" y="24"/>
                </a:cxn>
                <a:cxn ang="0">
                  <a:pos x="8" y="41"/>
                </a:cxn>
              </a:cxnLst>
              <a:rect l="0" t="0" r="r" b="b"/>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0" name="Freeform 26"/>
            <p:cNvSpPr>
              <a:spLocks/>
            </p:cNvSpPr>
            <p:nvPr/>
          </p:nvSpPr>
          <p:spPr bwMode="auto">
            <a:xfrm>
              <a:off x="3628" y="2274"/>
              <a:ext cx="871" cy="196"/>
            </a:xfrm>
            <a:custGeom>
              <a:avLst/>
              <a:gdLst/>
              <a:ahLst/>
              <a:cxnLst>
                <a:cxn ang="0">
                  <a:pos x="0" y="0"/>
                </a:cxn>
                <a:cxn ang="0">
                  <a:pos x="103" y="57"/>
                </a:cxn>
                <a:cxn ang="0">
                  <a:pos x="181" y="64"/>
                </a:cxn>
                <a:cxn ang="0">
                  <a:pos x="256" y="58"/>
                </a:cxn>
                <a:cxn ang="0">
                  <a:pos x="358" y="4"/>
                </a:cxn>
              </a:cxnLst>
              <a:rect l="0" t="0" r="r" b="b"/>
              <a:pathLst>
                <a:path w="358" h="68">
                  <a:moveTo>
                    <a:pt x="0" y="0"/>
                  </a:moveTo>
                  <a:cubicBezTo>
                    <a:pt x="36" y="23"/>
                    <a:pt x="73" y="46"/>
                    <a:pt x="103" y="57"/>
                  </a:cubicBezTo>
                  <a:cubicBezTo>
                    <a:pt x="133" y="68"/>
                    <a:pt x="156" y="64"/>
                    <a:pt x="181" y="64"/>
                  </a:cubicBezTo>
                  <a:cubicBezTo>
                    <a:pt x="206" y="64"/>
                    <a:pt x="227" y="68"/>
                    <a:pt x="256" y="58"/>
                  </a:cubicBezTo>
                  <a:cubicBezTo>
                    <a:pt x="285" y="48"/>
                    <a:pt x="321" y="26"/>
                    <a:pt x="358" y="4"/>
                  </a:cubicBezTo>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sp>
          <p:nvSpPr>
            <p:cNvPr id="11" name="Freeform 27"/>
            <p:cNvSpPr>
              <a:spLocks/>
            </p:cNvSpPr>
            <p:nvPr/>
          </p:nvSpPr>
          <p:spPr bwMode="auto">
            <a:xfrm>
              <a:off x="2424" y="1723"/>
              <a:ext cx="539" cy="161"/>
            </a:xfrm>
            <a:custGeom>
              <a:avLst/>
              <a:gdLst/>
              <a:ahLst/>
              <a:cxnLst>
                <a:cxn ang="0">
                  <a:pos x="0" y="44"/>
                </a:cxn>
                <a:cxn ang="0">
                  <a:pos x="30" y="18"/>
                </a:cxn>
                <a:cxn ang="0">
                  <a:pos x="69" y="8"/>
                </a:cxn>
                <a:cxn ang="0">
                  <a:pos x="107" y="3"/>
                </a:cxn>
                <a:cxn ang="0">
                  <a:pos x="161" y="2"/>
                </a:cxn>
                <a:cxn ang="0">
                  <a:pos x="189" y="15"/>
                </a:cxn>
                <a:cxn ang="0">
                  <a:pos x="221" y="56"/>
                </a:cxn>
              </a:cxnLst>
              <a:rect l="0" t="0" r="r" b="b"/>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sp>
          <p:nvSpPr>
            <p:cNvPr id="12" name="Freeform 28"/>
            <p:cNvSpPr>
              <a:spLocks/>
            </p:cNvSpPr>
            <p:nvPr/>
          </p:nvSpPr>
          <p:spPr bwMode="auto">
            <a:xfrm>
              <a:off x="2264" y="1737"/>
              <a:ext cx="869" cy="189"/>
            </a:xfrm>
            <a:custGeom>
              <a:avLst/>
              <a:gdLst/>
              <a:ahLst/>
              <a:cxnLst>
                <a:cxn ang="0">
                  <a:pos x="0" y="0"/>
                </a:cxn>
                <a:cxn ang="0">
                  <a:pos x="56" y="33"/>
                </a:cxn>
                <a:cxn ang="0">
                  <a:pos x="71" y="40"/>
                </a:cxn>
                <a:cxn ang="0">
                  <a:pos x="129" y="58"/>
                </a:cxn>
                <a:cxn ang="0">
                  <a:pos x="180" y="63"/>
                </a:cxn>
                <a:cxn ang="0">
                  <a:pos x="236" y="60"/>
                </a:cxn>
                <a:cxn ang="0">
                  <a:pos x="293" y="42"/>
                </a:cxn>
                <a:cxn ang="0">
                  <a:pos x="335" y="18"/>
                </a:cxn>
                <a:cxn ang="0">
                  <a:pos x="342" y="12"/>
                </a:cxn>
                <a:cxn ang="0">
                  <a:pos x="347" y="10"/>
                </a:cxn>
                <a:cxn ang="0">
                  <a:pos x="357" y="4"/>
                </a:cxn>
              </a:cxnLst>
              <a:rect l="0" t="0" r="r" b="b"/>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sp>
          <p:nvSpPr>
            <p:cNvPr id="13" name="Freeform 29"/>
            <p:cNvSpPr>
              <a:spLocks/>
            </p:cNvSpPr>
            <p:nvPr/>
          </p:nvSpPr>
          <p:spPr bwMode="auto">
            <a:xfrm>
              <a:off x="3827" y="2266"/>
              <a:ext cx="488" cy="193"/>
            </a:xfrm>
            <a:custGeom>
              <a:avLst/>
              <a:gdLst/>
              <a:ahLst/>
              <a:cxnLst>
                <a:cxn ang="0">
                  <a:pos x="0" y="43"/>
                </a:cxn>
                <a:cxn ang="0">
                  <a:pos x="41" y="63"/>
                </a:cxn>
                <a:cxn ang="0">
                  <a:pos x="74" y="67"/>
                </a:cxn>
                <a:cxn ang="0">
                  <a:pos x="125" y="67"/>
                </a:cxn>
                <a:cxn ang="0">
                  <a:pos x="167" y="67"/>
                </a:cxn>
                <a:cxn ang="0">
                  <a:pos x="200" y="49"/>
                </a:cxn>
                <a:cxn ang="0">
                  <a:pos x="174" y="22"/>
                </a:cxn>
                <a:cxn ang="0">
                  <a:pos x="144" y="13"/>
                </a:cxn>
                <a:cxn ang="0">
                  <a:pos x="105" y="3"/>
                </a:cxn>
                <a:cxn ang="0">
                  <a:pos x="71" y="0"/>
                </a:cxn>
                <a:cxn ang="0">
                  <a:pos x="21" y="12"/>
                </a:cxn>
                <a:cxn ang="0">
                  <a:pos x="0" y="43"/>
                </a:cxn>
              </a:cxnLst>
              <a:rect l="0" t="0" r="r" b="b"/>
              <a:pathLst>
                <a:path w="200" h="67">
                  <a:moveTo>
                    <a:pt x="0" y="43"/>
                  </a:moveTo>
                  <a:lnTo>
                    <a:pt x="41" y="63"/>
                  </a:lnTo>
                  <a:lnTo>
                    <a:pt x="74" y="67"/>
                  </a:lnTo>
                  <a:lnTo>
                    <a:pt x="125" y="67"/>
                  </a:lnTo>
                  <a:lnTo>
                    <a:pt x="167" y="67"/>
                  </a:lnTo>
                  <a:lnTo>
                    <a:pt x="200" y="49"/>
                  </a:lnTo>
                  <a:lnTo>
                    <a:pt x="174" y="22"/>
                  </a:lnTo>
                  <a:lnTo>
                    <a:pt x="144" y="13"/>
                  </a:lnTo>
                  <a:lnTo>
                    <a:pt x="105" y="3"/>
                  </a:lnTo>
                  <a:lnTo>
                    <a:pt x="71" y="0"/>
                  </a:lnTo>
                  <a:lnTo>
                    <a:pt x="21" y="12"/>
                  </a:lnTo>
                  <a:lnTo>
                    <a:pt x="0" y="43"/>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grpSp>
      <p:sp>
        <p:nvSpPr>
          <p:cNvPr id="14" name="AutoShape 13"/>
          <p:cNvSpPr>
            <a:spLocks noChangeArrowheads="1"/>
          </p:cNvSpPr>
          <p:nvPr/>
        </p:nvSpPr>
        <p:spPr bwMode="auto">
          <a:xfrm>
            <a:off x="1036484" y="3084937"/>
            <a:ext cx="2382819" cy="190479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a:p>
        </p:txBody>
      </p:sp>
      <p:sp>
        <p:nvSpPr>
          <p:cNvPr id="15" name="Oval 15"/>
          <p:cNvSpPr>
            <a:spLocks noChangeArrowheads="1"/>
          </p:cNvSpPr>
          <p:nvPr/>
        </p:nvSpPr>
        <p:spPr bwMode="auto">
          <a:xfrm>
            <a:off x="2115937" y="3006228"/>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6" name="Oval 15"/>
          <p:cNvSpPr>
            <a:spLocks noChangeArrowheads="1"/>
          </p:cNvSpPr>
          <p:nvPr/>
        </p:nvSpPr>
        <p:spPr bwMode="auto">
          <a:xfrm>
            <a:off x="3308146" y="4913686"/>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7" name="Oval 15"/>
          <p:cNvSpPr>
            <a:spLocks noChangeArrowheads="1"/>
          </p:cNvSpPr>
          <p:nvPr/>
        </p:nvSpPr>
        <p:spPr bwMode="auto">
          <a:xfrm>
            <a:off x="923824" y="4874357"/>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1" name="Freeform 50"/>
          <p:cNvSpPr/>
          <p:nvPr/>
        </p:nvSpPr>
        <p:spPr>
          <a:xfrm>
            <a:off x="5021656" y="3622895"/>
            <a:ext cx="1466661" cy="1030586"/>
          </a:xfrm>
          <a:custGeom>
            <a:avLst/>
            <a:gdLst>
              <a:gd name="connsiteX0" fmla="*/ 244443 w 1339913"/>
              <a:gd name="connsiteY0" fmla="*/ 0 h 1004934"/>
              <a:gd name="connsiteX1" fmla="*/ 244443 w 1339913"/>
              <a:gd name="connsiteY1" fmla="*/ 0 h 1004934"/>
              <a:gd name="connsiteX2" fmla="*/ 1004934 w 1339913"/>
              <a:gd name="connsiteY2" fmla="*/ 81481 h 1004934"/>
              <a:gd name="connsiteX3" fmla="*/ 1339913 w 1339913"/>
              <a:gd name="connsiteY3" fmla="*/ 642796 h 1004934"/>
              <a:gd name="connsiteX4" fmla="*/ 425513 w 1339913"/>
              <a:gd name="connsiteY4" fmla="*/ 1004934 h 1004934"/>
              <a:gd name="connsiteX5" fmla="*/ 0 w 1339913"/>
              <a:gd name="connsiteY5" fmla="*/ 588475 h 1004934"/>
              <a:gd name="connsiteX6" fmla="*/ 244443 w 1339913"/>
              <a:gd name="connsiteY6" fmla="*/ 0 h 1004934"/>
              <a:gd name="connsiteX0" fmla="*/ 244443 w 1436483"/>
              <a:gd name="connsiteY0" fmla="*/ 25652 h 1030586"/>
              <a:gd name="connsiteX1" fmla="*/ 244443 w 1436483"/>
              <a:gd name="connsiteY1" fmla="*/ 25652 h 1030586"/>
              <a:gd name="connsiteX2" fmla="*/ 1004934 w 1436483"/>
              <a:gd name="connsiteY2" fmla="*/ 107133 h 1030586"/>
              <a:gd name="connsiteX3" fmla="*/ 1339913 w 1436483"/>
              <a:gd name="connsiteY3" fmla="*/ 668448 h 1030586"/>
              <a:gd name="connsiteX4" fmla="*/ 425513 w 1436483"/>
              <a:gd name="connsiteY4" fmla="*/ 1030586 h 1030586"/>
              <a:gd name="connsiteX5" fmla="*/ 0 w 1436483"/>
              <a:gd name="connsiteY5" fmla="*/ 614127 h 1030586"/>
              <a:gd name="connsiteX6" fmla="*/ 244443 w 1436483"/>
              <a:gd name="connsiteY6" fmla="*/ 25652 h 1030586"/>
              <a:gd name="connsiteX0" fmla="*/ 274621 w 1466661"/>
              <a:gd name="connsiteY0" fmla="*/ 25652 h 1030586"/>
              <a:gd name="connsiteX1" fmla="*/ 274621 w 1466661"/>
              <a:gd name="connsiteY1" fmla="*/ 25652 h 1030586"/>
              <a:gd name="connsiteX2" fmla="*/ 1035112 w 1466661"/>
              <a:gd name="connsiteY2" fmla="*/ 107133 h 1030586"/>
              <a:gd name="connsiteX3" fmla="*/ 1370091 w 1466661"/>
              <a:gd name="connsiteY3" fmla="*/ 668448 h 1030586"/>
              <a:gd name="connsiteX4" fmla="*/ 455691 w 1466661"/>
              <a:gd name="connsiteY4" fmla="*/ 1030586 h 1030586"/>
              <a:gd name="connsiteX5" fmla="*/ 30178 w 1466661"/>
              <a:gd name="connsiteY5" fmla="*/ 614127 h 1030586"/>
              <a:gd name="connsiteX6" fmla="*/ 274621 w 1466661"/>
              <a:gd name="connsiteY6" fmla="*/ 25652 h 103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6661" h="1030586">
                <a:moveTo>
                  <a:pt x="274621" y="25652"/>
                </a:moveTo>
                <a:lnTo>
                  <a:pt x="274621" y="25652"/>
                </a:lnTo>
                <a:cubicBezTo>
                  <a:pt x="401369" y="39232"/>
                  <a:pt x="852534" y="0"/>
                  <a:pt x="1035112" y="107133"/>
                </a:cubicBezTo>
                <a:cubicBezTo>
                  <a:pt x="1217690" y="214266"/>
                  <a:pt x="1466661" y="514539"/>
                  <a:pt x="1370091" y="668448"/>
                </a:cubicBezTo>
                <a:lnTo>
                  <a:pt x="455691" y="1030586"/>
                </a:lnTo>
                <a:cubicBezTo>
                  <a:pt x="232372" y="1021533"/>
                  <a:pt x="60356" y="781616"/>
                  <a:pt x="30178" y="614127"/>
                </a:cubicBezTo>
                <a:cubicBezTo>
                  <a:pt x="0" y="446638"/>
                  <a:pt x="233881" y="123731"/>
                  <a:pt x="274621" y="25652"/>
                </a:cubicBezTo>
                <a:close/>
              </a:path>
            </a:pathLst>
          </a:custGeom>
          <a:solidFill>
            <a:schemeClr val="accent6">
              <a:lumMod val="40000"/>
              <a:lumOff val="60000"/>
            </a:schemeClr>
          </a:solidFill>
          <a:ln w="38100">
            <a:solidFill>
              <a:schemeClr val="tx1"/>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52" name="Oval 15"/>
          <p:cNvSpPr>
            <a:spLocks noChangeArrowheads="1"/>
          </p:cNvSpPr>
          <p:nvPr/>
        </p:nvSpPr>
        <p:spPr bwMode="auto">
          <a:xfrm>
            <a:off x="5200027" y="358414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3" name="Oval 15"/>
          <p:cNvSpPr>
            <a:spLocks noChangeArrowheads="1"/>
          </p:cNvSpPr>
          <p:nvPr/>
        </p:nvSpPr>
        <p:spPr bwMode="auto">
          <a:xfrm>
            <a:off x="6266827" y="418016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4" name="Oval 15"/>
          <p:cNvSpPr>
            <a:spLocks noChangeArrowheads="1"/>
          </p:cNvSpPr>
          <p:nvPr/>
        </p:nvSpPr>
        <p:spPr bwMode="auto">
          <a:xfrm>
            <a:off x="5314704" y="4567952"/>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5" name="Freeform 54"/>
          <p:cNvSpPr/>
          <p:nvPr/>
        </p:nvSpPr>
        <p:spPr bwMode="auto">
          <a:xfrm>
            <a:off x="2553077" y="3506709"/>
            <a:ext cx="2915216" cy="603564"/>
          </a:xfrm>
          <a:custGeom>
            <a:avLst/>
            <a:gdLst>
              <a:gd name="connsiteX0" fmla="*/ 0 w 2915216"/>
              <a:gd name="connsiteY0" fmla="*/ 603564 h 603564"/>
              <a:gd name="connsiteX1" fmla="*/ 932507 w 2915216"/>
              <a:gd name="connsiteY1" fmla="*/ 15089 h 603564"/>
              <a:gd name="connsiteX2" fmla="*/ 2915216 w 2915216"/>
              <a:gd name="connsiteY2" fmla="*/ 513030 h 603564"/>
            </a:gdLst>
            <a:ahLst/>
            <a:cxnLst>
              <a:cxn ang="0">
                <a:pos x="connsiteX0" y="connsiteY0"/>
              </a:cxn>
              <a:cxn ang="0">
                <a:pos x="connsiteX1" y="connsiteY1"/>
              </a:cxn>
              <a:cxn ang="0">
                <a:pos x="connsiteX2" y="connsiteY2"/>
              </a:cxn>
            </a:cxnLst>
            <a:rect l="l" t="t" r="r" b="b"/>
            <a:pathLst>
              <a:path w="2915216" h="603564">
                <a:moveTo>
                  <a:pt x="0" y="603564"/>
                </a:moveTo>
                <a:cubicBezTo>
                  <a:pt x="223319" y="316871"/>
                  <a:pt x="446638" y="30178"/>
                  <a:pt x="932507" y="15089"/>
                </a:cubicBezTo>
                <a:cubicBezTo>
                  <a:pt x="1418376" y="0"/>
                  <a:pt x="2166796" y="256515"/>
                  <a:pt x="2915216" y="513030"/>
                </a:cubicBezTo>
              </a:path>
            </a:pathLst>
          </a:custGeom>
          <a:noFill/>
          <a:ln w="76200" cap="flat" cmpd="sng" algn="ctr">
            <a:solidFill>
              <a:srgbClr val="FF0000"/>
            </a:solidFill>
            <a:prstDash val="solid"/>
            <a:round/>
            <a:headEnd type="none" w="med" len="med"/>
            <a:tailEnd type="triangle" w="med" len="med"/>
          </a:ln>
          <a:effectLst/>
        </p:spPr>
        <p:txBody>
          <a:bodyPr rtlCol="0" anchor="ctr"/>
          <a:lstStyle/>
          <a:p>
            <a:pPr algn="ctr"/>
            <a:endParaRPr lang="en-US"/>
          </a:p>
        </p:txBody>
      </p:sp>
      <p:sp>
        <p:nvSpPr>
          <p:cNvPr id="56" name="Text Box 122"/>
          <p:cNvSpPr txBox="1">
            <a:spLocks noChangeArrowheads="1"/>
          </p:cNvSpPr>
          <p:nvPr/>
        </p:nvSpPr>
        <p:spPr bwMode="auto">
          <a:xfrm>
            <a:off x="3303827" y="2797389"/>
            <a:ext cx="397865" cy="523220"/>
          </a:xfrm>
          <a:prstGeom prst="rect">
            <a:avLst/>
          </a:prstGeom>
          <a:solidFill>
            <a:schemeClr val="bg1">
              <a:alpha val="89999"/>
            </a:schemeClr>
          </a:solidFill>
          <a:ln w="38100" algn="ctr">
            <a:no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cmmi10"/>
                <a:cs typeface="Arial" pitchFamily="34" charset="0"/>
              </a:rPr>
              <a:t>Á</a:t>
            </a:r>
          </a:p>
        </p:txBody>
      </p:sp>
      <p:cxnSp>
        <p:nvCxnSpPr>
          <p:cNvPr id="58" name="Straight Connector 57"/>
          <p:cNvCxnSpPr>
            <a:stCxn id="15" idx="4"/>
            <a:endCxn id="14" idx="3"/>
          </p:cNvCxnSpPr>
          <p:nvPr/>
        </p:nvCxnSpPr>
        <p:spPr bwMode="auto">
          <a:xfrm rot="16200000" flipH="1">
            <a:off x="1318673" y="4080510"/>
            <a:ext cx="1808879" cy="9563"/>
          </a:xfrm>
          <a:prstGeom prst="line">
            <a:avLst/>
          </a:prstGeom>
          <a:noFill/>
          <a:ln w="57150" cap="flat" cmpd="sng" algn="ctr">
            <a:solidFill>
              <a:schemeClr val="tx1"/>
            </a:solidFill>
            <a:prstDash val="solid"/>
            <a:round/>
            <a:headEnd type="none" w="med" len="med"/>
            <a:tailEnd type="none" w="med" len="med"/>
          </a:ln>
          <a:effectLst/>
        </p:spPr>
      </p:cxnSp>
      <p:cxnSp>
        <p:nvCxnSpPr>
          <p:cNvPr id="60" name="Straight Connector 59"/>
          <p:cNvCxnSpPr>
            <a:stCxn id="17" idx="7"/>
          </p:cNvCxnSpPr>
          <p:nvPr/>
        </p:nvCxnSpPr>
        <p:spPr bwMode="auto">
          <a:xfrm rot="5400000" flipH="1" flipV="1">
            <a:off x="1593983" y="3587752"/>
            <a:ext cx="816817" cy="1807541"/>
          </a:xfrm>
          <a:prstGeom prst="line">
            <a:avLst/>
          </a:prstGeom>
          <a:noFill/>
          <a:ln w="57150" cap="flat" cmpd="sng" algn="ctr">
            <a:solidFill>
              <a:schemeClr val="tx1"/>
            </a:solidFill>
            <a:prstDash val="solid"/>
            <a:round/>
            <a:headEnd type="none" w="med" len="med"/>
            <a:tailEnd type="none" w="med" len="med"/>
          </a:ln>
          <a:effectLst/>
        </p:spPr>
      </p:cxnSp>
      <p:cxnSp>
        <p:nvCxnSpPr>
          <p:cNvPr id="62" name="Straight Connector 61"/>
          <p:cNvCxnSpPr>
            <a:stCxn id="16" idx="0"/>
            <a:endCxn id="14" idx="1"/>
          </p:cNvCxnSpPr>
          <p:nvPr/>
        </p:nvCxnSpPr>
        <p:spPr bwMode="auto">
          <a:xfrm rot="16200000" flipV="1">
            <a:off x="2083190" y="3586335"/>
            <a:ext cx="876351" cy="1778351"/>
          </a:xfrm>
          <a:prstGeom prst="line">
            <a:avLst/>
          </a:prstGeom>
          <a:noFill/>
          <a:ln w="57150" cap="flat" cmpd="sng" algn="ctr">
            <a:solidFill>
              <a:schemeClr val="tx1"/>
            </a:solidFill>
            <a:prstDash val="solid"/>
            <a:round/>
            <a:headEnd type="none" w="med" len="med"/>
            <a:tailEnd type="none" w="med" len="med"/>
          </a:ln>
          <a:effectLst/>
        </p:spPr>
      </p:cxnSp>
      <p:sp>
        <p:nvSpPr>
          <p:cNvPr id="32" name="Oval 15"/>
          <p:cNvSpPr>
            <a:spLocks noChangeArrowheads="1"/>
          </p:cNvSpPr>
          <p:nvPr/>
        </p:nvSpPr>
        <p:spPr bwMode="auto">
          <a:xfrm>
            <a:off x="1490290" y="3941270"/>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33" name="Oval 15"/>
          <p:cNvSpPr>
            <a:spLocks noChangeArrowheads="1"/>
          </p:cNvSpPr>
          <p:nvPr/>
        </p:nvSpPr>
        <p:spPr bwMode="auto">
          <a:xfrm>
            <a:off x="2115937" y="4894486"/>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34" name="Oval 15"/>
          <p:cNvSpPr>
            <a:spLocks noChangeArrowheads="1"/>
          </p:cNvSpPr>
          <p:nvPr/>
        </p:nvSpPr>
        <p:spPr bwMode="auto">
          <a:xfrm>
            <a:off x="2097014" y="4279136"/>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35" name="Oval 15"/>
          <p:cNvSpPr>
            <a:spLocks noChangeArrowheads="1"/>
          </p:cNvSpPr>
          <p:nvPr/>
        </p:nvSpPr>
        <p:spPr bwMode="auto">
          <a:xfrm>
            <a:off x="2743996" y="3993026"/>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37" name="Oval 15"/>
          <p:cNvSpPr>
            <a:spLocks noChangeArrowheads="1"/>
          </p:cNvSpPr>
          <p:nvPr/>
        </p:nvSpPr>
        <p:spPr bwMode="auto">
          <a:xfrm>
            <a:off x="4984024" y="4125129"/>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39" name="Oval 15"/>
          <p:cNvSpPr>
            <a:spLocks noChangeArrowheads="1"/>
          </p:cNvSpPr>
          <p:nvPr/>
        </p:nvSpPr>
        <p:spPr bwMode="auto">
          <a:xfrm>
            <a:off x="5999065" y="3699559"/>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40" name="Oval 15"/>
          <p:cNvSpPr>
            <a:spLocks noChangeArrowheads="1"/>
          </p:cNvSpPr>
          <p:nvPr/>
        </p:nvSpPr>
        <p:spPr bwMode="auto">
          <a:xfrm>
            <a:off x="5996189" y="435229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cxnSp>
        <p:nvCxnSpPr>
          <p:cNvPr id="48" name="Straight Connector 47"/>
          <p:cNvCxnSpPr>
            <a:stCxn id="52" idx="5"/>
            <a:endCxn id="40" idx="1"/>
          </p:cNvCxnSpPr>
          <p:nvPr/>
        </p:nvCxnSpPr>
        <p:spPr bwMode="auto">
          <a:xfrm rot="16200000" flipH="1">
            <a:off x="5378167" y="3729850"/>
            <a:ext cx="644671" cy="651356"/>
          </a:xfrm>
          <a:prstGeom prst="curvedConnector3">
            <a:avLst>
              <a:gd name="adj1" fmla="val 50000"/>
            </a:avLst>
          </a:prstGeom>
          <a:noFill/>
          <a:ln w="38100" cap="flat" cmpd="sng" algn="ctr">
            <a:solidFill>
              <a:schemeClr val="tx1"/>
            </a:solidFill>
            <a:prstDash val="solid"/>
            <a:round/>
            <a:headEnd type="none" w="med" len="med"/>
            <a:tailEnd type="none" w="med" len="med"/>
          </a:ln>
          <a:effectLst/>
        </p:spPr>
      </p:cxnSp>
      <p:cxnSp>
        <p:nvCxnSpPr>
          <p:cNvPr id="59" name="Straight Connector 58"/>
          <p:cNvCxnSpPr>
            <a:stCxn id="39" idx="3"/>
            <a:endCxn id="54" idx="0"/>
          </p:cNvCxnSpPr>
          <p:nvPr/>
        </p:nvCxnSpPr>
        <p:spPr bwMode="auto">
          <a:xfrm rot="5400000">
            <a:off x="5363407" y="3902302"/>
            <a:ext cx="719341" cy="611958"/>
          </a:xfrm>
          <a:prstGeom prst="curvedConnector3">
            <a:avLst>
              <a:gd name="adj1" fmla="val 50000"/>
            </a:avLst>
          </a:prstGeom>
          <a:noFill/>
          <a:ln w="38100" cap="flat" cmpd="sng" algn="ctr">
            <a:solidFill>
              <a:schemeClr val="tx1"/>
            </a:solidFill>
            <a:prstDash val="solid"/>
            <a:round/>
            <a:headEnd type="none" w="med" len="med"/>
            <a:tailEnd type="none" w="med" len="med"/>
          </a:ln>
          <a:effectLst/>
        </p:spPr>
      </p:cxnSp>
      <p:cxnSp>
        <p:nvCxnSpPr>
          <p:cNvPr id="64" name="Straight Connector 63"/>
          <p:cNvCxnSpPr>
            <a:stCxn id="37" idx="6"/>
            <a:endCxn id="53" idx="2"/>
          </p:cNvCxnSpPr>
          <p:nvPr/>
        </p:nvCxnSpPr>
        <p:spPr bwMode="auto">
          <a:xfrm>
            <a:off x="5188812" y="4212442"/>
            <a:ext cx="1078015" cy="55032"/>
          </a:xfrm>
          <a:prstGeom prst="bentConnector3">
            <a:avLst>
              <a:gd name="adj1" fmla="val 62804"/>
            </a:avLst>
          </a:prstGeom>
          <a:noFill/>
          <a:ln w="38100" cap="flat" cmpd="sng" algn="ctr">
            <a:solidFill>
              <a:schemeClr val="tx1"/>
            </a:solidFill>
            <a:prstDash val="solid"/>
            <a:round/>
            <a:headEnd type="none" w="med" len="med"/>
            <a:tailEnd type="none" w="med" len="med"/>
          </a:ln>
          <a:effectLst/>
        </p:spPr>
      </p:cxnSp>
      <p:sp>
        <p:nvSpPr>
          <p:cNvPr id="42" name="Oval 15"/>
          <p:cNvSpPr>
            <a:spLocks noChangeArrowheads="1"/>
          </p:cNvSpPr>
          <p:nvPr/>
        </p:nvSpPr>
        <p:spPr bwMode="auto">
          <a:xfrm>
            <a:off x="5734521" y="4073370"/>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 name="Text Box 122"/>
          <p:cNvSpPr txBox="1">
            <a:spLocks noChangeArrowheads="1"/>
          </p:cNvSpPr>
          <p:nvPr/>
        </p:nvSpPr>
        <p:spPr bwMode="auto">
          <a:xfrm>
            <a:off x="2679373" y="3975849"/>
            <a:ext cx="2446504"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Simplicial</a:t>
            </a:r>
          </a:p>
          <a:p>
            <a:r>
              <a:rPr lang="en-US" sz="2800" dirty="0" smtClean="0">
                <a:latin typeface="Arial" pitchFamily="34" charset="0"/>
                <a:cs typeface="Arial" pitchFamily="34" charset="0"/>
              </a:rPr>
              <a:t>approximation</a:t>
            </a:r>
          </a:p>
        </p:txBody>
      </p:sp>
      <p:sp>
        <p:nvSpPr>
          <p:cNvPr id="41" name="TextBox 40"/>
          <p:cNvSpPr txBox="1"/>
          <p:nvPr/>
        </p:nvSpPr>
        <p:spPr>
          <a:xfrm>
            <a:off x="1151093" y="5260318"/>
            <a:ext cx="2058576" cy="769441"/>
          </a:xfrm>
          <a:prstGeom prst="rect">
            <a:avLst/>
          </a:prstGeom>
          <a:noFill/>
        </p:spPr>
        <p:txBody>
          <a:bodyPr wrap="none" rtlCol="0">
            <a:spAutoFit/>
          </a:bodyPr>
          <a:lstStyle/>
          <a:p>
            <a:r>
              <a:rPr lang="en-US" dirty="0" err="1" smtClean="0">
                <a:solidFill>
                  <a:schemeClr val="tx1"/>
                </a:solidFill>
                <a:latin typeface="Arial"/>
                <a:cs typeface="Arial" pitchFamily="34" charset="0"/>
              </a:rPr>
              <a:t>Bary</a:t>
            </a:r>
            <a:r>
              <a:rPr lang="en-US" i="1" baseline="30000" dirty="0" err="1" smtClean="0">
                <a:solidFill>
                  <a:schemeClr val="tx1"/>
                </a:solidFill>
                <a:latin typeface="Arial" panose="020B0604020202020204" pitchFamily="34" charset="0"/>
                <a:cs typeface="Arial" panose="020B0604020202020204" pitchFamily="34" charset="0"/>
              </a:rPr>
              <a:t>n</a:t>
            </a:r>
            <a:r>
              <a:rPr lang="en-US" dirty="0" smtClean="0">
                <a:solidFill>
                  <a:schemeClr val="tx1"/>
                </a:solidFill>
                <a:latin typeface="cmsy10"/>
                <a:cs typeface="Arial" pitchFamily="34" charset="0"/>
              </a:rPr>
              <a:t> I</a:t>
            </a:r>
            <a:endParaRPr lang="en-US" sz="4800" dirty="0" smtClean="0">
              <a:solidFill>
                <a:schemeClr val="tx1"/>
              </a:solidFill>
              <a:latin typeface="cmsy10"/>
              <a:cs typeface="Arial" pitchFamily="34" charset="0"/>
            </a:endParaRPr>
          </a:p>
        </p:txBody>
      </p:sp>
      <p:sp>
        <p:nvSpPr>
          <p:cNvPr id="44" name="TextBox 43"/>
          <p:cNvSpPr txBox="1"/>
          <p:nvPr/>
        </p:nvSpPr>
        <p:spPr>
          <a:xfrm>
            <a:off x="6688855" y="5260318"/>
            <a:ext cx="633508" cy="769441"/>
          </a:xfrm>
          <a:prstGeom prst="rect">
            <a:avLst/>
          </a:prstGeom>
          <a:noFill/>
        </p:spPr>
        <p:txBody>
          <a:bodyPr wrap="none" rtlCol="0">
            <a:spAutoFit/>
          </a:bodyPr>
          <a:lstStyle/>
          <a:p>
            <a:r>
              <a:rPr lang="en-US" dirty="0" smtClean="0">
                <a:solidFill>
                  <a:schemeClr val="tx1"/>
                </a:solidFill>
                <a:latin typeface="cmsy10"/>
                <a:cs typeface="Arial" pitchFamily="34" charset="0"/>
              </a:rPr>
              <a:t>O</a:t>
            </a:r>
            <a:endParaRPr lang="en-US" sz="4800" dirty="0" smtClean="0">
              <a:solidFill>
                <a:schemeClr val="tx1"/>
              </a:solidFill>
              <a:latin typeface="cmsy10"/>
              <a:cs typeface="Arial" pitchFamily="34" charset="0"/>
            </a:endParaRPr>
          </a:p>
        </p:txBody>
      </p:sp>
      <p:sp>
        <p:nvSpPr>
          <p:cNvPr id="45" name="Footer Placeholder 2"/>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Tree>
    <p:extLst>
      <p:ext uri="{BB962C8B-B14F-4D97-AF65-F5344CB8AC3E}">
        <p14:creationId xmlns:p14="http://schemas.microsoft.com/office/powerpoint/2010/main" val="659451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extBox 124"/>
          <p:cNvSpPr txBox="1"/>
          <p:nvPr/>
        </p:nvSpPr>
        <p:spPr>
          <a:xfrm>
            <a:off x="1151093" y="5260318"/>
            <a:ext cx="2058576" cy="769441"/>
          </a:xfrm>
          <a:prstGeom prst="rect">
            <a:avLst/>
          </a:prstGeom>
          <a:noFill/>
        </p:spPr>
        <p:txBody>
          <a:bodyPr wrap="none" rtlCol="0">
            <a:spAutoFit/>
          </a:bodyPr>
          <a:lstStyle/>
          <a:p>
            <a:r>
              <a:rPr lang="en-US" dirty="0" err="1" smtClean="0">
                <a:solidFill>
                  <a:schemeClr val="tx1"/>
                </a:solidFill>
                <a:latin typeface="Arial"/>
                <a:cs typeface="Arial" pitchFamily="34" charset="0"/>
              </a:rPr>
              <a:t>Bary</a:t>
            </a:r>
            <a:r>
              <a:rPr lang="en-US" i="1" baseline="30000" dirty="0" err="1" smtClean="0">
                <a:solidFill>
                  <a:schemeClr val="tx1"/>
                </a:solidFill>
                <a:latin typeface="Arial" panose="020B0604020202020204" pitchFamily="34" charset="0"/>
                <a:cs typeface="Arial" panose="020B0604020202020204" pitchFamily="34" charset="0"/>
              </a:rPr>
              <a:t>n</a:t>
            </a:r>
            <a:r>
              <a:rPr lang="en-US" dirty="0" smtClean="0">
                <a:solidFill>
                  <a:schemeClr val="tx1"/>
                </a:solidFill>
                <a:latin typeface="cmsy10"/>
                <a:cs typeface="Arial" pitchFamily="34" charset="0"/>
              </a:rPr>
              <a:t> I</a:t>
            </a:r>
            <a:endParaRPr lang="en-US" sz="4800" dirty="0" smtClean="0">
              <a:solidFill>
                <a:schemeClr val="tx1"/>
              </a:solidFill>
              <a:latin typeface="cmsy10"/>
              <a:cs typeface="Arial" pitchFamily="34" charset="0"/>
            </a:endParaRPr>
          </a:p>
        </p:txBody>
      </p:sp>
      <p:sp>
        <p:nvSpPr>
          <p:cNvPr id="126" name="TextBox 125"/>
          <p:cNvSpPr txBox="1"/>
          <p:nvPr/>
        </p:nvSpPr>
        <p:spPr>
          <a:xfrm>
            <a:off x="6688855" y="5260318"/>
            <a:ext cx="633508" cy="769441"/>
          </a:xfrm>
          <a:prstGeom prst="rect">
            <a:avLst/>
          </a:prstGeom>
          <a:noFill/>
        </p:spPr>
        <p:txBody>
          <a:bodyPr wrap="none" rtlCol="0">
            <a:spAutoFit/>
          </a:bodyPr>
          <a:lstStyle/>
          <a:p>
            <a:r>
              <a:rPr lang="en-US" dirty="0" smtClean="0">
                <a:solidFill>
                  <a:schemeClr val="tx1"/>
                </a:solidFill>
                <a:latin typeface="cmsy10"/>
                <a:cs typeface="Arial" pitchFamily="34" charset="0"/>
              </a:rPr>
              <a:t>O</a:t>
            </a:r>
            <a:endParaRPr lang="en-US" sz="4800" dirty="0" smtClean="0">
              <a:solidFill>
                <a:schemeClr val="tx1"/>
              </a:solidFill>
              <a:latin typeface="cmsy10"/>
              <a:cs typeface="Arial" pitchFamily="34" charset="0"/>
            </a:endParaRPr>
          </a:p>
        </p:txBody>
      </p:sp>
      <p:sp>
        <p:nvSpPr>
          <p:cNvPr id="14" name="AutoShape 13"/>
          <p:cNvSpPr>
            <a:spLocks noChangeArrowheads="1"/>
          </p:cNvSpPr>
          <p:nvPr/>
        </p:nvSpPr>
        <p:spPr bwMode="auto">
          <a:xfrm>
            <a:off x="1036484" y="3084937"/>
            <a:ext cx="2382819" cy="1904795"/>
          </a:xfrm>
          <a:prstGeom prst="triangle">
            <a:avLst>
              <a:gd name="adj" fmla="val 50000"/>
            </a:avLst>
          </a:prstGeom>
          <a:solidFill>
            <a:schemeClr val="accent2">
              <a:lumMod val="40000"/>
              <a:lumOff val="60000"/>
            </a:schemeClr>
          </a:solidFill>
          <a:ln w="38100">
            <a:solidFill>
              <a:schemeClr val="tx1"/>
            </a:solidFill>
            <a:miter lim="800000"/>
            <a:headEnd/>
            <a:tailEnd/>
          </a:ln>
          <a:effectLst/>
        </p:spPr>
        <p:txBody>
          <a:bodyPr wrap="none" anchor="ctr"/>
          <a:lstStyle/>
          <a:p>
            <a:endParaRPr lang="en-US"/>
          </a:p>
        </p:txBody>
      </p:sp>
      <p:sp>
        <p:nvSpPr>
          <p:cNvPr id="62" name="Freeform 61"/>
          <p:cNvSpPr/>
          <p:nvPr/>
        </p:nvSpPr>
        <p:spPr>
          <a:xfrm>
            <a:off x="2236206" y="4119327"/>
            <a:ext cx="1167897" cy="860079"/>
          </a:xfrm>
          <a:custGeom>
            <a:avLst/>
            <a:gdLst>
              <a:gd name="connsiteX0" fmla="*/ 0 w 1167897"/>
              <a:gd name="connsiteY0" fmla="*/ 217283 h 860079"/>
              <a:gd name="connsiteX1" fmla="*/ 651849 w 1167897"/>
              <a:gd name="connsiteY1" fmla="*/ 0 h 860079"/>
              <a:gd name="connsiteX2" fmla="*/ 1167897 w 1167897"/>
              <a:gd name="connsiteY2" fmla="*/ 860079 h 860079"/>
              <a:gd name="connsiteX3" fmla="*/ 0 w 1167897"/>
              <a:gd name="connsiteY3" fmla="*/ 217283 h 860079"/>
            </a:gdLst>
            <a:ahLst/>
            <a:cxnLst>
              <a:cxn ang="0">
                <a:pos x="connsiteX0" y="connsiteY0"/>
              </a:cxn>
              <a:cxn ang="0">
                <a:pos x="connsiteX1" y="connsiteY1"/>
              </a:cxn>
              <a:cxn ang="0">
                <a:pos x="connsiteX2" y="connsiteY2"/>
              </a:cxn>
              <a:cxn ang="0">
                <a:pos x="connsiteX3" y="connsiteY3"/>
              </a:cxn>
            </a:cxnLst>
            <a:rect l="l" t="t" r="r" b="b"/>
            <a:pathLst>
              <a:path w="1167897" h="860079">
                <a:moveTo>
                  <a:pt x="0" y="217283"/>
                </a:moveTo>
                <a:lnTo>
                  <a:pt x="651849" y="0"/>
                </a:lnTo>
                <a:lnTo>
                  <a:pt x="1167897" y="860079"/>
                </a:lnTo>
                <a:lnTo>
                  <a:pt x="0" y="217283"/>
                </a:lnTo>
                <a:close/>
              </a:path>
            </a:pathLst>
          </a:custGeom>
          <a:solidFill>
            <a:srgbClr val="FF0000"/>
          </a:solidFill>
          <a:ln w="38100">
            <a:solidFill>
              <a:srgbClr val="FF0000"/>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2" name="Title 1"/>
          <p:cNvSpPr>
            <a:spLocks noGrp="1"/>
          </p:cNvSpPr>
          <p:nvPr>
            <p:ph type="title"/>
          </p:nvPr>
        </p:nvSpPr>
        <p:spPr/>
        <p:txBody>
          <a:bodyPr/>
          <a:lstStyle/>
          <a:p>
            <a:r>
              <a:rPr lang="en-US" dirty="0" smtClean="0"/>
              <a:t>Map </a:t>
            </a:r>
            <a:r>
              <a:rPr lang="en-US" dirty="0" smtClean="0">
                <a:latin typeface="cmsy10"/>
              </a:rPr>
              <a:t>)</a:t>
            </a:r>
            <a:r>
              <a:rPr lang="en-US" dirty="0" smtClean="0"/>
              <a:t> Protocol</a:t>
            </a:r>
            <a:endParaRPr lang="en-US" dirty="0"/>
          </a:p>
        </p:txBody>
      </p:sp>
      <p:sp>
        <p:nvSpPr>
          <p:cNvPr id="3" name="Date Placeholder 2"/>
          <p:cNvSpPr>
            <a:spLocks noGrp="1"/>
          </p:cNvSpPr>
          <p:nvPr>
            <p:ph type="dt" sz="half" idx="10"/>
          </p:nvPr>
        </p:nvSpPr>
        <p:spPr/>
        <p:txBody>
          <a:bodyPr/>
          <a:lstStyle/>
          <a:p>
            <a:fld id="{A96F5114-7792-44A0-8895-839824EE2AB3}" type="datetime5">
              <a:rPr lang="en-US" smtClean="0"/>
              <a:pPr/>
              <a:t>9-Feb-16</a:t>
            </a:fld>
            <a:endParaRPr lang="en-US" dirty="0"/>
          </a:p>
        </p:txBody>
      </p:sp>
      <p:sp>
        <p:nvSpPr>
          <p:cNvPr id="4" name="Slide Number Placeholder 3"/>
          <p:cNvSpPr>
            <a:spLocks noGrp="1"/>
          </p:cNvSpPr>
          <p:nvPr>
            <p:ph type="sldNum" sz="quarter" idx="11"/>
          </p:nvPr>
        </p:nvSpPr>
        <p:spPr>
          <a:xfrm>
            <a:off x="5926347" y="6213220"/>
            <a:ext cx="2895600" cy="457200"/>
          </a:xfrm>
        </p:spPr>
        <p:txBody>
          <a:bodyPr/>
          <a:lstStyle/>
          <a:p>
            <a:fld id="{DDA13F16-CD78-4520-9B53-E3A23A002AF0}" type="slidenum">
              <a:rPr lang="en-US" smtClean="0"/>
              <a:pPr/>
              <a:t>104</a:t>
            </a:fld>
            <a:endParaRPr lang="en-US" dirty="0"/>
          </a:p>
        </p:txBody>
      </p:sp>
      <p:grpSp>
        <p:nvGrpSpPr>
          <p:cNvPr id="6" name="Group 22"/>
          <p:cNvGrpSpPr>
            <a:grpSpLocks/>
          </p:cNvGrpSpPr>
          <p:nvPr/>
        </p:nvGrpSpPr>
        <p:grpSpPr bwMode="auto">
          <a:xfrm>
            <a:off x="3980539" y="2524959"/>
            <a:ext cx="4449763" cy="2651125"/>
            <a:chOff x="2074" y="1351"/>
            <a:chExt cx="2803" cy="1670"/>
          </a:xfrm>
        </p:grpSpPr>
        <p:sp>
          <p:nvSpPr>
            <p:cNvPr id="7" name="Freeform 23"/>
            <p:cNvSpPr>
              <a:spLocks/>
            </p:cNvSpPr>
            <p:nvPr/>
          </p:nvSpPr>
          <p:spPr bwMode="auto">
            <a:xfrm>
              <a:off x="2074" y="1351"/>
              <a:ext cx="2803" cy="1670"/>
            </a:xfrm>
            <a:custGeom>
              <a:avLst/>
              <a:gdLst/>
              <a:ahLst/>
              <a:cxnLst>
                <a:cxn ang="0">
                  <a:pos x="3" y="108"/>
                </a:cxn>
                <a:cxn ang="0">
                  <a:pos x="0" y="195"/>
                </a:cxn>
                <a:cxn ang="0">
                  <a:pos x="20" y="246"/>
                </a:cxn>
                <a:cxn ang="0">
                  <a:pos x="48" y="305"/>
                </a:cxn>
                <a:cxn ang="0">
                  <a:pos x="107" y="359"/>
                </a:cxn>
                <a:cxn ang="0">
                  <a:pos x="179" y="426"/>
                </a:cxn>
                <a:cxn ang="0">
                  <a:pos x="272" y="471"/>
                </a:cxn>
                <a:cxn ang="0">
                  <a:pos x="410" y="513"/>
                </a:cxn>
                <a:cxn ang="0">
                  <a:pos x="551" y="555"/>
                </a:cxn>
                <a:cxn ang="0">
                  <a:pos x="699" y="573"/>
                </a:cxn>
                <a:cxn ang="0">
                  <a:pos x="885" y="579"/>
                </a:cxn>
                <a:cxn ang="0">
                  <a:pos x="1041" y="551"/>
                </a:cxn>
                <a:cxn ang="0">
                  <a:pos x="1130" y="488"/>
                </a:cxn>
                <a:cxn ang="0">
                  <a:pos x="1151" y="425"/>
                </a:cxn>
                <a:cxn ang="0">
                  <a:pos x="1148" y="354"/>
                </a:cxn>
                <a:cxn ang="0">
                  <a:pos x="1116" y="279"/>
                </a:cxn>
                <a:cxn ang="0">
                  <a:pos x="1044" y="215"/>
                </a:cxn>
                <a:cxn ang="0">
                  <a:pos x="924" y="182"/>
                </a:cxn>
                <a:cxn ang="0">
                  <a:pos x="767" y="159"/>
                </a:cxn>
                <a:cxn ang="0">
                  <a:pos x="615" y="119"/>
                </a:cxn>
                <a:cxn ang="0">
                  <a:pos x="477" y="54"/>
                </a:cxn>
                <a:cxn ang="0">
                  <a:pos x="348" y="15"/>
                </a:cxn>
                <a:cxn ang="0">
                  <a:pos x="231" y="0"/>
                </a:cxn>
                <a:cxn ang="0">
                  <a:pos x="111" y="14"/>
                </a:cxn>
                <a:cxn ang="0">
                  <a:pos x="45" y="53"/>
                </a:cxn>
                <a:cxn ang="0">
                  <a:pos x="3" y="108"/>
                </a:cxn>
              </a:cxnLst>
              <a:rect l="0" t="0" r="r" b="b"/>
              <a:pathLst>
                <a:path w="1151" h="579">
                  <a:moveTo>
                    <a:pt x="3" y="108"/>
                  </a:moveTo>
                  <a:cubicBezTo>
                    <a:pt x="2" y="139"/>
                    <a:pt x="0" y="162"/>
                    <a:pt x="0" y="195"/>
                  </a:cubicBezTo>
                  <a:lnTo>
                    <a:pt x="20" y="246"/>
                  </a:lnTo>
                  <a:lnTo>
                    <a:pt x="48" y="305"/>
                  </a:lnTo>
                  <a:lnTo>
                    <a:pt x="107" y="359"/>
                  </a:lnTo>
                  <a:lnTo>
                    <a:pt x="179" y="426"/>
                  </a:lnTo>
                  <a:lnTo>
                    <a:pt x="272" y="471"/>
                  </a:lnTo>
                  <a:lnTo>
                    <a:pt x="410" y="513"/>
                  </a:lnTo>
                  <a:lnTo>
                    <a:pt x="551" y="555"/>
                  </a:lnTo>
                  <a:lnTo>
                    <a:pt x="699" y="573"/>
                  </a:lnTo>
                  <a:lnTo>
                    <a:pt x="885" y="579"/>
                  </a:lnTo>
                  <a:lnTo>
                    <a:pt x="1041" y="551"/>
                  </a:lnTo>
                  <a:lnTo>
                    <a:pt x="1130" y="488"/>
                  </a:lnTo>
                  <a:lnTo>
                    <a:pt x="1151" y="425"/>
                  </a:lnTo>
                  <a:lnTo>
                    <a:pt x="1148" y="354"/>
                  </a:lnTo>
                  <a:lnTo>
                    <a:pt x="1116" y="279"/>
                  </a:lnTo>
                  <a:lnTo>
                    <a:pt x="1044" y="215"/>
                  </a:lnTo>
                  <a:lnTo>
                    <a:pt x="924" y="182"/>
                  </a:lnTo>
                  <a:lnTo>
                    <a:pt x="767" y="159"/>
                  </a:lnTo>
                  <a:lnTo>
                    <a:pt x="615" y="119"/>
                  </a:lnTo>
                  <a:lnTo>
                    <a:pt x="477" y="54"/>
                  </a:lnTo>
                  <a:lnTo>
                    <a:pt x="348" y="15"/>
                  </a:lnTo>
                  <a:lnTo>
                    <a:pt x="231" y="0"/>
                  </a:lnTo>
                  <a:lnTo>
                    <a:pt x="111" y="14"/>
                  </a:lnTo>
                  <a:lnTo>
                    <a:pt x="45" y="53"/>
                  </a:lnTo>
                  <a:lnTo>
                    <a:pt x="3" y="108"/>
                  </a:lnTo>
                  <a:close/>
                </a:path>
              </a:pathLst>
            </a:custGeom>
            <a:solidFill>
              <a:schemeClr val="hlink"/>
            </a:solidFill>
            <a:ln w="28575" cap="flat" cmpd="sng">
              <a:solidFill>
                <a:schemeClr val="tx1"/>
              </a:solidFill>
              <a:prstDash val="solid"/>
              <a:round/>
              <a:headEnd type="none" w="med" len="med"/>
              <a:tailEnd type="none" w="med" len="med"/>
            </a:ln>
            <a:effectLst/>
          </p:spPr>
          <p:txBody>
            <a:bodyPr wrap="none" anchor="ctr"/>
            <a:lstStyle/>
            <a:p>
              <a:endParaRPr lang="en-US"/>
            </a:p>
          </p:txBody>
        </p:sp>
        <p:sp>
          <p:nvSpPr>
            <p:cNvPr id="8" name="Freeform 24"/>
            <p:cNvSpPr>
              <a:spLocks/>
            </p:cNvSpPr>
            <p:nvPr/>
          </p:nvSpPr>
          <p:spPr bwMode="auto">
            <a:xfrm>
              <a:off x="3823" y="2283"/>
              <a:ext cx="458" cy="166"/>
            </a:xfrm>
            <a:custGeom>
              <a:avLst/>
              <a:gdLst/>
              <a:ahLst/>
              <a:cxnLst>
                <a:cxn ang="0">
                  <a:pos x="2" y="34"/>
                </a:cxn>
                <a:cxn ang="0">
                  <a:pos x="16" y="40"/>
                </a:cxn>
                <a:cxn ang="0">
                  <a:pos x="34" y="52"/>
                </a:cxn>
                <a:cxn ang="0">
                  <a:pos x="65" y="58"/>
                </a:cxn>
                <a:cxn ang="0">
                  <a:pos x="167" y="57"/>
                </a:cxn>
                <a:cxn ang="0">
                  <a:pos x="188" y="45"/>
                </a:cxn>
                <a:cxn ang="0">
                  <a:pos x="149" y="12"/>
                </a:cxn>
                <a:cxn ang="0">
                  <a:pos x="122" y="6"/>
                </a:cxn>
                <a:cxn ang="0">
                  <a:pos x="76" y="0"/>
                </a:cxn>
                <a:cxn ang="0">
                  <a:pos x="5" y="21"/>
                </a:cxn>
                <a:cxn ang="0">
                  <a:pos x="2" y="34"/>
                </a:cxn>
              </a:cxnLst>
              <a:rect l="0" t="0" r="r" b="b"/>
              <a:pathLst>
                <a:path w="188" h="58">
                  <a:moveTo>
                    <a:pt x="2" y="34"/>
                  </a:moveTo>
                  <a:cubicBezTo>
                    <a:pt x="7" y="36"/>
                    <a:pt x="10" y="39"/>
                    <a:pt x="16" y="40"/>
                  </a:cubicBezTo>
                  <a:cubicBezTo>
                    <a:pt x="18" y="48"/>
                    <a:pt x="26" y="51"/>
                    <a:pt x="34" y="52"/>
                  </a:cubicBezTo>
                  <a:cubicBezTo>
                    <a:pt x="44" y="57"/>
                    <a:pt x="54" y="57"/>
                    <a:pt x="65" y="58"/>
                  </a:cubicBezTo>
                  <a:cubicBezTo>
                    <a:pt x="99" y="58"/>
                    <a:pt x="133" y="58"/>
                    <a:pt x="167" y="57"/>
                  </a:cubicBezTo>
                  <a:cubicBezTo>
                    <a:pt x="175" y="57"/>
                    <a:pt x="188" y="45"/>
                    <a:pt x="188" y="45"/>
                  </a:cubicBezTo>
                  <a:cubicBezTo>
                    <a:pt x="185" y="29"/>
                    <a:pt x="165" y="15"/>
                    <a:pt x="149" y="12"/>
                  </a:cubicBezTo>
                  <a:cubicBezTo>
                    <a:pt x="138" y="6"/>
                    <a:pt x="139" y="7"/>
                    <a:pt x="122" y="6"/>
                  </a:cubicBezTo>
                  <a:cubicBezTo>
                    <a:pt x="108" y="1"/>
                    <a:pt x="91" y="1"/>
                    <a:pt x="76" y="0"/>
                  </a:cubicBezTo>
                  <a:cubicBezTo>
                    <a:pt x="47" y="1"/>
                    <a:pt x="29" y="7"/>
                    <a:pt x="5" y="21"/>
                  </a:cubicBezTo>
                  <a:cubicBezTo>
                    <a:pt x="0" y="27"/>
                    <a:pt x="2" y="23"/>
                    <a:pt x="2" y="34"/>
                  </a:cubicBezTo>
                  <a:close/>
                </a:path>
              </a:pathLst>
            </a:custGeom>
            <a:solidFill>
              <a:schemeClr val="bg1"/>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9" name="Freeform 25"/>
            <p:cNvSpPr>
              <a:spLocks/>
            </p:cNvSpPr>
            <p:nvPr/>
          </p:nvSpPr>
          <p:spPr bwMode="auto">
            <a:xfrm>
              <a:off x="2420" y="1731"/>
              <a:ext cx="536" cy="211"/>
            </a:xfrm>
            <a:custGeom>
              <a:avLst/>
              <a:gdLst/>
              <a:ahLst/>
              <a:cxnLst>
                <a:cxn ang="0">
                  <a:pos x="8" y="41"/>
                </a:cxn>
                <a:cxn ang="0">
                  <a:pos x="32" y="51"/>
                </a:cxn>
                <a:cxn ang="0">
                  <a:pos x="50" y="57"/>
                </a:cxn>
                <a:cxn ang="0">
                  <a:pos x="76" y="63"/>
                </a:cxn>
                <a:cxn ang="0">
                  <a:pos x="136" y="69"/>
                </a:cxn>
                <a:cxn ang="0">
                  <a:pos x="220" y="56"/>
                </a:cxn>
                <a:cxn ang="0">
                  <a:pos x="170" y="11"/>
                </a:cxn>
                <a:cxn ang="0">
                  <a:pos x="149" y="0"/>
                </a:cxn>
                <a:cxn ang="0">
                  <a:pos x="47" y="12"/>
                </a:cxn>
                <a:cxn ang="0">
                  <a:pos x="17" y="24"/>
                </a:cxn>
                <a:cxn ang="0">
                  <a:pos x="8" y="41"/>
                </a:cxn>
              </a:cxnLst>
              <a:rect l="0" t="0" r="r" b="b"/>
              <a:pathLst>
                <a:path w="220" h="73">
                  <a:moveTo>
                    <a:pt x="8" y="41"/>
                  </a:moveTo>
                  <a:cubicBezTo>
                    <a:pt x="17" y="44"/>
                    <a:pt x="23" y="50"/>
                    <a:pt x="32" y="51"/>
                  </a:cubicBezTo>
                  <a:cubicBezTo>
                    <a:pt x="38" y="54"/>
                    <a:pt x="43" y="56"/>
                    <a:pt x="50" y="57"/>
                  </a:cubicBezTo>
                  <a:cubicBezTo>
                    <a:pt x="58" y="60"/>
                    <a:pt x="67" y="62"/>
                    <a:pt x="76" y="63"/>
                  </a:cubicBezTo>
                  <a:cubicBezTo>
                    <a:pt x="105" y="73"/>
                    <a:pt x="86" y="68"/>
                    <a:pt x="136" y="69"/>
                  </a:cubicBezTo>
                  <a:cubicBezTo>
                    <a:pt x="188" y="68"/>
                    <a:pt x="180" y="64"/>
                    <a:pt x="220" y="56"/>
                  </a:cubicBezTo>
                  <a:cubicBezTo>
                    <a:pt x="198" y="47"/>
                    <a:pt x="195" y="15"/>
                    <a:pt x="170" y="11"/>
                  </a:cubicBezTo>
                  <a:cubicBezTo>
                    <a:pt x="164" y="6"/>
                    <a:pt x="156" y="3"/>
                    <a:pt x="149" y="0"/>
                  </a:cubicBezTo>
                  <a:cubicBezTo>
                    <a:pt x="113" y="2"/>
                    <a:pt x="82" y="5"/>
                    <a:pt x="47" y="12"/>
                  </a:cubicBezTo>
                  <a:cubicBezTo>
                    <a:pt x="38" y="16"/>
                    <a:pt x="27" y="22"/>
                    <a:pt x="17" y="24"/>
                  </a:cubicBezTo>
                  <a:cubicBezTo>
                    <a:pt x="12" y="27"/>
                    <a:pt x="0" y="36"/>
                    <a:pt x="8" y="41"/>
                  </a:cubicBezTo>
                  <a:close/>
                </a:path>
              </a:pathLst>
            </a:custGeom>
            <a:solidFill>
              <a:schemeClr val="bg1"/>
            </a:solidFill>
            <a:ln w="9525" cap="flat" cmpd="sng">
              <a:solidFill>
                <a:schemeClr val="tx1"/>
              </a:solidFill>
              <a:prstDash val="solid"/>
              <a:round/>
              <a:headEnd type="none" w="med" len="med"/>
              <a:tailEnd type="none" w="med" len="med"/>
            </a:ln>
            <a:effectLst/>
          </p:spPr>
          <p:txBody>
            <a:bodyPr wrap="none" anchor="ctr"/>
            <a:lstStyle/>
            <a:p>
              <a:endParaRPr lang="en-US"/>
            </a:p>
          </p:txBody>
        </p:sp>
        <p:sp>
          <p:nvSpPr>
            <p:cNvPr id="10" name="Freeform 26"/>
            <p:cNvSpPr>
              <a:spLocks/>
            </p:cNvSpPr>
            <p:nvPr/>
          </p:nvSpPr>
          <p:spPr bwMode="auto">
            <a:xfrm>
              <a:off x="3628" y="2274"/>
              <a:ext cx="871" cy="196"/>
            </a:xfrm>
            <a:custGeom>
              <a:avLst/>
              <a:gdLst/>
              <a:ahLst/>
              <a:cxnLst>
                <a:cxn ang="0">
                  <a:pos x="0" y="0"/>
                </a:cxn>
                <a:cxn ang="0">
                  <a:pos x="103" y="57"/>
                </a:cxn>
                <a:cxn ang="0">
                  <a:pos x="181" y="64"/>
                </a:cxn>
                <a:cxn ang="0">
                  <a:pos x="256" y="58"/>
                </a:cxn>
                <a:cxn ang="0">
                  <a:pos x="358" y="4"/>
                </a:cxn>
              </a:cxnLst>
              <a:rect l="0" t="0" r="r" b="b"/>
              <a:pathLst>
                <a:path w="358" h="68">
                  <a:moveTo>
                    <a:pt x="0" y="0"/>
                  </a:moveTo>
                  <a:cubicBezTo>
                    <a:pt x="36" y="23"/>
                    <a:pt x="73" y="46"/>
                    <a:pt x="103" y="57"/>
                  </a:cubicBezTo>
                  <a:cubicBezTo>
                    <a:pt x="133" y="68"/>
                    <a:pt x="156" y="64"/>
                    <a:pt x="181" y="64"/>
                  </a:cubicBezTo>
                  <a:cubicBezTo>
                    <a:pt x="206" y="64"/>
                    <a:pt x="227" y="68"/>
                    <a:pt x="256" y="58"/>
                  </a:cubicBezTo>
                  <a:cubicBezTo>
                    <a:pt x="285" y="48"/>
                    <a:pt x="321" y="26"/>
                    <a:pt x="358" y="4"/>
                  </a:cubicBezTo>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sp>
          <p:nvSpPr>
            <p:cNvPr id="11" name="Freeform 27"/>
            <p:cNvSpPr>
              <a:spLocks/>
            </p:cNvSpPr>
            <p:nvPr/>
          </p:nvSpPr>
          <p:spPr bwMode="auto">
            <a:xfrm>
              <a:off x="2424" y="1723"/>
              <a:ext cx="539" cy="161"/>
            </a:xfrm>
            <a:custGeom>
              <a:avLst/>
              <a:gdLst/>
              <a:ahLst/>
              <a:cxnLst>
                <a:cxn ang="0">
                  <a:pos x="0" y="44"/>
                </a:cxn>
                <a:cxn ang="0">
                  <a:pos x="30" y="18"/>
                </a:cxn>
                <a:cxn ang="0">
                  <a:pos x="69" y="8"/>
                </a:cxn>
                <a:cxn ang="0">
                  <a:pos x="107" y="3"/>
                </a:cxn>
                <a:cxn ang="0">
                  <a:pos x="161" y="2"/>
                </a:cxn>
                <a:cxn ang="0">
                  <a:pos x="189" y="15"/>
                </a:cxn>
                <a:cxn ang="0">
                  <a:pos x="221" y="56"/>
                </a:cxn>
              </a:cxnLst>
              <a:rect l="0" t="0" r="r" b="b"/>
              <a:pathLst>
                <a:path w="221" h="56">
                  <a:moveTo>
                    <a:pt x="0" y="44"/>
                  </a:moveTo>
                  <a:cubicBezTo>
                    <a:pt x="9" y="34"/>
                    <a:pt x="18" y="24"/>
                    <a:pt x="30" y="18"/>
                  </a:cubicBezTo>
                  <a:cubicBezTo>
                    <a:pt x="42" y="12"/>
                    <a:pt x="56" y="10"/>
                    <a:pt x="69" y="8"/>
                  </a:cubicBezTo>
                  <a:cubicBezTo>
                    <a:pt x="82" y="6"/>
                    <a:pt x="92" y="4"/>
                    <a:pt x="107" y="3"/>
                  </a:cubicBezTo>
                  <a:cubicBezTo>
                    <a:pt x="122" y="2"/>
                    <a:pt x="147" y="0"/>
                    <a:pt x="161" y="2"/>
                  </a:cubicBezTo>
                  <a:cubicBezTo>
                    <a:pt x="175" y="4"/>
                    <a:pt x="179" y="6"/>
                    <a:pt x="189" y="15"/>
                  </a:cubicBezTo>
                  <a:cubicBezTo>
                    <a:pt x="199" y="24"/>
                    <a:pt x="216" y="49"/>
                    <a:pt x="221" y="56"/>
                  </a:cubicBezTo>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sp>
          <p:nvSpPr>
            <p:cNvPr id="12" name="Freeform 28"/>
            <p:cNvSpPr>
              <a:spLocks/>
            </p:cNvSpPr>
            <p:nvPr/>
          </p:nvSpPr>
          <p:spPr bwMode="auto">
            <a:xfrm>
              <a:off x="2264" y="1737"/>
              <a:ext cx="869" cy="189"/>
            </a:xfrm>
            <a:custGeom>
              <a:avLst/>
              <a:gdLst/>
              <a:ahLst/>
              <a:cxnLst>
                <a:cxn ang="0">
                  <a:pos x="0" y="0"/>
                </a:cxn>
                <a:cxn ang="0">
                  <a:pos x="56" y="33"/>
                </a:cxn>
                <a:cxn ang="0">
                  <a:pos x="71" y="40"/>
                </a:cxn>
                <a:cxn ang="0">
                  <a:pos x="129" y="58"/>
                </a:cxn>
                <a:cxn ang="0">
                  <a:pos x="180" y="63"/>
                </a:cxn>
                <a:cxn ang="0">
                  <a:pos x="236" y="60"/>
                </a:cxn>
                <a:cxn ang="0">
                  <a:pos x="293" y="42"/>
                </a:cxn>
                <a:cxn ang="0">
                  <a:pos x="335" y="18"/>
                </a:cxn>
                <a:cxn ang="0">
                  <a:pos x="342" y="12"/>
                </a:cxn>
                <a:cxn ang="0">
                  <a:pos x="347" y="10"/>
                </a:cxn>
                <a:cxn ang="0">
                  <a:pos x="357" y="4"/>
                </a:cxn>
              </a:cxnLst>
              <a:rect l="0" t="0" r="r" b="b"/>
              <a:pathLst>
                <a:path w="357" h="65">
                  <a:moveTo>
                    <a:pt x="0" y="0"/>
                  </a:moveTo>
                  <a:cubicBezTo>
                    <a:pt x="12" y="16"/>
                    <a:pt x="37" y="27"/>
                    <a:pt x="56" y="33"/>
                  </a:cubicBezTo>
                  <a:cubicBezTo>
                    <a:pt x="61" y="37"/>
                    <a:pt x="65" y="39"/>
                    <a:pt x="71" y="40"/>
                  </a:cubicBezTo>
                  <a:cubicBezTo>
                    <a:pt x="87" y="52"/>
                    <a:pt x="109" y="56"/>
                    <a:pt x="129" y="58"/>
                  </a:cubicBezTo>
                  <a:cubicBezTo>
                    <a:pt x="147" y="62"/>
                    <a:pt x="159" y="62"/>
                    <a:pt x="180" y="63"/>
                  </a:cubicBezTo>
                  <a:cubicBezTo>
                    <a:pt x="199" y="62"/>
                    <a:pt x="218" y="65"/>
                    <a:pt x="236" y="60"/>
                  </a:cubicBezTo>
                  <a:cubicBezTo>
                    <a:pt x="255" y="55"/>
                    <a:pt x="274" y="46"/>
                    <a:pt x="293" y="42"/>
                  </a:cubicBezTo>
                  <a:cubicBezTo>
                    <a:pt x="306" y="32"/>
                    <a:pt x="321" y="26"/>
                    <a:pt x="335" y="18"/>
                  </a:cubicBezTo>
                  <a:cubicBezTo>
                    <a:pt x="338" y="16"/>
                    <a:pt x="339" y="14"/>
                    <a:pt x="342" y="12"/>
                  </a:cubicBezTo>
                  <a:cubicBezTo>
                    <a:pt x="343" y="11"/>
                    <a:pt x="345" y="11"/>
                    <a:pt x="347" y="10"/>
                  </a:cubicBezTo>
                  <a:cubicBezTo>
                    <a:pt x="350" y="8"/>
                    <a:pt x="357" y="4"/>
                    <a:pt x="357" y="4"/>
                  </a:cubicBezTo>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sp>
          <p:nvSpPr>
            <p:cNvPr id="13" name="Freeform 29"/>
            <p:cNvSpPr>
              <a:spLocks/>
            </p:cNvSpPr>
            <p:nvPr/>
          </p:nvSpPr>
          <p:spPr bwMode="auto">
            <a:xfrm>
              <a:off x="3827" y="2266"/>
              <a:ext cx="488" cy="193"/>
            </a:xfrm>
            <a:custGeom>
              <a:avLst/>
              <a:gdLst/>
              <a:ahLst/>
              <a:cxnLst>
                <a:cxn ang="0">
                  <a:pos x="0" y="43"/>
                </a:cxn>
                <a:cxn ang="0">
                  <a:pos x="41" y="63"/>
                </a:cxn>
                <a:cxn ang="0">
                  <a:pos x="74" y="67"/>
                </a:cxn>
                <a:cxn ang="0">
                  <a:pos x="125" y="67"/>
                </a:cxn>
                <a:cxn ang="0">
                  <a:pos x="167" y="67"/>
                </a:cxn>
                <a:cxn ang="0">
                  <a:pos x="200" y="49"/>
                </a:cxn>
                <a:cxn ang="0">
                  <a:pos x="174" y="22"/>
                </a:cxn>
                <a:cxn ang="0">
                  <a:pos x="144" y="13"/>
                </a:cxn>
                <a:cxn ang="0">
                  <a:pos x="105" y="3"/>
                </a:cxn>
                <a:cxn ang="0">
                  <a:pos x="71" y="0"/>
                </a:cxn>
                <a:cxn ang="0">
                  <a:pos x="21" y="12"/>
                </a:cxn>
                <a:cxn ang="0">
                  <a:pos x="0" y="43"/>
                </a:cxn>
              </a:cxnLst>
              <a:rect l="0" t="0" r="r" b="b"/>
              <a:pathLst>
                <a:path w="200" h="67">
                  <a:moveTo>
                    <a:pt x="0" y="43"/>
                  </a:moveTo>
                  <a:lnTo>
                    <a:pt x="41" y="63"/>
                  </a:lnTo>
                  <a:lnTo>
                    <a:pt x="74" y="67"/>
                  </a:lnTo>
                  <a:lnTo>
                    <a:pt x="125" y="67"/>
                  </a:lnTo>
                  <a:lnTo>
                    <a:pt x="167" y="67"/>
                  </a:lnTo>
                  <a:lnTo>
                    <a:pt x="200" y="49"/>
                  </a:lnTo>
                  <a:lnTo>
                    <a:pt x="174" y="22"/>
                  </a:lnTo>
                  <a:lnTo>
                    <a:pt x="144" y="13"/>
                  </a:lnTo>
                  <a:lnTo>
                    <a:pt x="105" y="3"/>
                  </a:lnTo>
                  <a:lnTo>
                    <a:pt x="71" y="0"/>
                  </a:lnTo>
                  <a:lnTo>
                    <a:pt x="21" y="12"/>
                  </a:lnTo>
                  <a:lnTo>
                    <a:pt x="0" y="43"/>
                  </a:lnTo>
                  <a:close/>
                </a:path>
              </a:pathLst>
            </a:custGeom>
            <a:noFill/>
            <a:ln w="38100" cap="flat" cmpd="sng">
              <a:solidFill>
                <a:schemeClr val="tx1"/>
              </a:solidFill>
              <a:prstDash val="solid"/>
              <a:round/>
              <a:headEnd type="none" w="med" len="med"/>
              <a:tailEnd type="none" w="med" len="med"/>
            </a:ln>
            <a:effectLst/>
          </p:spPr>
          <p:txBody>
            <a:bodyPr wrap="none" anchor="ctr"/>
            <a:lstStyle/>
            <a:p>
              <a:endParaRPr lang="en-US"/>
            </a:p>
          </p:txBody>
        </p:sp>
      </p:grpSp>
      <p:sp>
        <p:nvSpPr>
          <p:cNvPr id="15" name="Oval 15"/>
          <p:cNvSpPr>
            <a:spLocks noChangeArrowheads="1"/>
          </p:cNvSpPr>
          <p:nvPr/>
        </p:nvSpPr>
        <p:spPr bwMode="auto">
          <a:xfrm>
            <a:off x="2123358" y="3006228"/>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6" name="Oval 15"/>
          <p:cNvSpPr>
            <a:spLocks noChangeArrowheads="1"/>
          </p:cNvSpPr>
          <p:nvPr/>
        </p:nvSpPr>
        <p:spPr bwMode="auto">
          <a:xfrm>
            <a:off x="3308146" y="4913686"/>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7" name="Oval 15"/>
          <p:cNvSpPr>
            <a:spLocks noChangeArrowheads="1"/>
          </p:cNvSpPr>
          <p:nvPr/>
        </p:nvSpPr>
        <p:spPr bwMode="auto">
          <a:xfrm>
            <a:off x="923824" y="4874357"/>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grpSp>
        <p:nvGrpSpPr>
          <p:cNvPr id="18" name="Group 50"/>
          <p:cNvGrpSpPr>
            <a:grpSpLocks/>
          </p:cNvGrpSpPr>
          <p:nvPr/>
        </p:nvGrpSpPr>
        <p:grpSpPr bwMode="auto">
          <a:xfrm>
            <a:off x="2809641" y="3802087"/>
            <a:ext cx="569452" cy="509510"/>
            <a:chOff x="3168" y="1824"/>
            <a:chExt cx="912" cy="816"/>
          </a:xfrm>
        </p:grpSpPr>
        <p:sp>
          <p:nvSpPr>
            <p:cNvPr id="19"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0"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1"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22"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23"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24"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25"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26"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27"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28" name="Group 60"/>
          <p:cNvGrpSpPr>
            <a:grpSpLocks/>
          </p:cNvGrpSpPr>
          <p:nvPr/>
        </p:nvGrpSpPr>
        <p:grpSpPr bwMode="auto">
          <a:xfrm flipH="1">
            <a:off x="3349500" y="5032902"/>
            <a:ext cx="569452" cy="509510"/>
            <a:chOff x="3168" y="1824"/>
            <a:chExt cx="912" cy="816"/>
          </a:xfrm>
        </p:grpSpPr>
        <p:sp>
          <p:nvSpPr>
            <p:cNvPr id="29"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0"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1"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32"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33"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34"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35"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6"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37"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51" name="Freeform 50"/>
          <p:cNvSpPr/>
          <p:nvPr/>
        </p:nvSpPr>
        <p:spPr>
          <a:xfrm>
            <a:off x="5021656" y="3622895"/>
            <a:ext cx="1466661" cy="1030586"/>
          </a:xfrm>
          <a:custGeom>
            <a:avLst/>
            <a:gdLst>
              <a:gd name="connsiteX0" fmla="*/ 244443 w 1339913"/>
              <a:gd name="connsiteY0" fmla="*/ 0 h 1004934"/>
              <a:gd name="connsiteX1" fmla="*/ 244443 w 1339913"/>
              <a:gd name="connsiteY1" fmla="*/ 0 h 1004934"/>
              <a:gd name="connsiteX2" fmla="*/ 1004934 w 1339913"/>
              <a:gd name="connsiteY2" fmla="*/ 81481 h 1004934"/>
              <a:gd name="connsiteX3" fmla="*/ 1339913 w 1339913"/>
              <a:gd name="connsiteY3" fmla="*/ 642796 h 1004934"/>
              <a:gd name="connsiteX4" fmla="*/ 425513 w 1339913"/>
              <a:gd name="connsiteY4" fmla="*/ 1004934 h 1004934"/>
              <a:gd name="connsiteX5" fmla="*/ 0 w 1339913"/>
              <a:gd name="connsiteY5" fmla="*/ 588475 h 1004934"/>
              <a:gd name="connsiteX6" fmla="*/ 244443 w 1339913"/>
              <a:gd name="connsiteY6" fmla="*/ 0 h 1004934"/>
              <a:gd name="connsiteX0" fmla="*/ 244443 w 1436483"/>
              <a:gd name="connsiteY0" fmla="*/ 25652 h 1030586"/>
              <a:gd name="connsiteX1" fmla="*/ 244443 w 1436483"/>
              <a:gd name="connsiteY1" fmla="*/ 25652 h 1030586"/>
              <a:gd name="connsiteX2" fmla="*/ 1004934 w 1436483"/>
              <a:gd name="connsiteY2" fmla="*/ 107133 h 1030586"/>
              <a:gd name="connsiteX3" fmla="*/ 1339913 w 1436483"/>
              <a:gd name="connsiteY3" fmla="*/ 668448 h 1030586"/>
              <a:gd name="connsiteX4" fmla="*/ 425513 w 1436483"/>
              <a:gd name="connsiteY4" fmla="*/ 1030586 h 1030586"/>
              <a:gd name="connsiteX5" fmla="*/ 0 w 1436483"/>
              <a:gd name="connsiteY5" fmla="*/ 614127 h 1030586"/>
              <a:gd name="connsiteX6" fmla="*/ 244443 w 1436483"/>
              <a:gd name="connsiteY6" fmla="*/ 25652 h 1030586"/>
              <a:gd name="connsiteX0" fmla="*/ 274621 w 1466661"/>
              <a:gd name="connsiteY0" fmla="*/ 25652 h 1030586"/>
              <a:gd name="connsiteX1" fmla="*/ 274621 w 1466661"/>
              <a:gd name="connsiteY1" fmla="*/ 25652 h 1030586"/>
              <a:gd name="connsiteX2" fmla="*/ 1035112 w 1466661"/>
              <a:gd name="connsiteY2" fmla="*/ 107133 h 1030586"/>
              <a:gd name="connsiteX3" fmla="*/ 1370091 w 1466661"/>
              <a:gd name="connsiteY3" fmla="*/ 668448 h 1030586"/>
              <a:gd name="connsiteX4" fmla="*/ 455691 w 1466661"/>
              <a:gd name="connsiteY4" fmla="*/ 1030586 h 1030586"/>
              <a:gd name="connsiteX5" fmla="*/ 30178 w 1466661"/>
              <a:gd name="connsiteY5" fmla="*/ 614127 h 1030586"/>
              <a:gd name="connsiteX6" fmla="*/ 274621 w 1466661"/>
              <a:gd name="connsiteY6" fmla="*/ 25652 h 103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6661" h="1030586">
                <a:moveTo>
                  <a:pt x="274621" y="25652"/>
                </a:moveTo>
                <a:lnTo>
                  <a:pt x="274621" y="25652"/>
                </a:lnTo>
                <a:cubicBezTo>
                  <a:pt x="401369" y="39232"/>
                  <a:pt x="852534" y="0"/>
                  <a:pt x="1035112" y="107133"/>
                </a:cubicBezTo>
                <a:cubicBezTo>
                  <a:pt x="1217690" y="214266"/>
                  <a:pt x="1466661" y="514539"/>
                  <a:pt x="1370091" y="668448"/>
                </a:cubicBezTo>
                <a:lnTo>
                  <a:pt x="455691" y="1030586"/>
                </a:lnTo>
                <a:cubicBezTo>
                  <a:pt x="232372" y="1021533"/>
                  <a:pt x="60356" y="781616"/>
                  <a:pt x="30178" y="614127"/>
                </a:cubicBezTo>
                <a:cubicBezTo>
                  <a:pt x="0" y="446638"/>
                  <a:pt x="233881" y="123731"/>
                  <a:pt x="274621" y="25652"/>
                </a:cubicBezTo>
                <a:close/>
              </a:path>
            </a:pathLst>
          </a:custGeom>
          <a:solidFill>
            <a:schemeClr val="accent6">
              <a:lumMod val="40000"/>
              <a:lumOff val="60000"/>
            </a:schemeClr>
          </a:solidFill>
          <a:ln w="38100">
            <a:solidFill>
              <a:schemeClr val="tx1"/>
            </a:solidFill>
          </a:ln>
        </p:spPr>
        <p:txBody>
          <a:bodyPr rtlCol="0" anchor="ctr">
            <a:noAutofit/>
          </a:bodyPr>
          <a:lstStyle/>
          <a:p>
            <a:pPr algn="ctr">
              <a:buNone/>
            </a:pPr>
            <a:endParaRPr lang="en-US" sz="2800" dirty="0" smtClean="0">
              <a:latin typeface="Arial" pitchFamily="34" charset="0"/>
              <a:cs typeface="Arial" pitchFamily="34" charset="0"/>
            </a:endParaRPr>
          </a:p>
        </p:txBody>
      </p:sp>
      <p:sp>
        <p:nvSpPr>
          <p:cNvPr id="52" name="Oval 15"/>
          <p:cNvSpPr>
            <a:spLocks noChangeArrowheads="1"/>
          </p:cNvSpPr>
          <p:nvPr/>
        </p:nvSpPr>
        <p:spPr bwMode="auto">
          <a:xfrm>
            <a:off x="5200027" y="358414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3" name="Oval 15"/>
          <p:cNvSpPr>
            <a:spLocks noChangeArrowheads="1"/>
          </p:cNvSpPr>
          <p:nvPr/>
        </p:nvSpPr>
        <p:spPr bwMode="auto">
          <a:xfrm>
            <a:off x="6266827" y="418016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4" name="Oval 15"/>
          <p:cNvSpPr>
            <a:spLocks noChangeArrowheads="1"/>
          </p:cNvSpPr>
          <p:nvPr/>
        </p:nvSpPr>
        <p:spPr bwMode="auto">
          <a:xfrm>
            <a:off x="5314704" y="4567952"/>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55" name="Freeform 54"/>
          <p:cNvSpPr/>
          <p:nvPr/>
        </p:nvSpPr>
        <p:spPr bwMode="auto">
          <a:xfrm>
            <a:off x="2553077" y="3506709"/>
            <a:ext cx="2915216" cy="603564"/>
          </a:xfrm>
          <a:custGeom>
            <a:avLst/>
            <a:gdLst>
              <a:gd name="connsiteX0" fmla="*/ 0 w 2915216"/>
              <a:gd name="connsiteY0" fmla="*/ 603564 h 603564"/>
              <a:gd name="connsiteX1" fmla="*/ 932507 w 2915216"/>
              <a:gd name="connsiteY1" fmla="*/ 15089 h 603564"/>
              <a:gd name="connsiteX2" fmla="*/ 2915216 w 2915216"/>
              <a:gd name="connsiteY2" fmla="*/ 513030 h 603564"/>
            </a:gdLst>
            <a:ahLst/>
            <a:cxnLst>
              <a:cxn ang="0">
                <a:pos x="connsiteX0" y="connsiteY0"/>
              </a:cxn>
              <a:cxn ang="0">
                <a:pos x="connsiteX1" y="connsiteY1"/>
              </a:cxn>
              <a:cxn ang="0">
                <a:pos x="connsiteX2" y="connsiteY2"/>
              </a:cxn>
            </a:cxnLst>
            <a:rect l="l" t="t" r="r" b="b"/>
            <a:pathLst>
              <a:path w="2915216" h="603564">
                <a:moveTo>
                  <a:pt x="0" y="603564"/>
                </a:moveTo>
                <a:cubicBezTo>
                  <a:pt x="223319" y="316871"/>
                  <a:pt x="446638" y="30178"/>
                  <a:pt x="932507" y="15089"/>
                </a:cubicBezTo>
                <a:cubicBezTo>
                  <a:pt x="1418376" y="0"/>
                  <a:pt x="2166796" y="256515"/>
                  <a:pt x="2915216" y="513030"/>
                </a:cubicBezTo>
              </a:path>
            </a:pathLst>
          </a:custGeom>
          <a:noFill/>
          <a:ln w="76200" cap="flat" cmpd="sng" algn="ctr">
            <a:solidFill>
              <a:srgbClr val="FF0000"/>
            </a:solidFill>
            <a:prstDash val="solid"/>
            <a:round/>
            <a:headEnd type="none" w="med" len="med"/>
            <a:tailEnd type="triangle" w="med" len="med"/>
          </a:ln>
          <a:effectLst/>
        </p:spPr>
        <p:txBody>
          <a:bodyPr rtlCol="0" anchor="ctr"/>
          <a:lstStyle/>
          <a:p>
            <a:pPr algn="ctr"/>
            <a:endParaRPr lang="en-US"/>
          </a:p>
        </p:txBody>
      </p:sp>
      <p:sp>
        <p:nvSpPr>
          <p:cNvPr id="58" name="Text Box 122"/>
          <p:cNvSpPr txBox="1">
            <a:spLocks noChangeArrowheads="1"/>
          </p:cNvSpPr>
          <p:nvPr/>
        </p:nvSpPr>
        <p:spPr bwMode="auto">
          <a:xfrm>
            <a:off x="3303827" y="2797389"/>
            <a:ext cx="397865" cy="523220"/>
          </a:xfrm>
          <a:prstGeom prst="rect">
            <a:avLst/>
          </a:prstGeom>
          <a:solidFill>
            <a:schemeClr val="bg1">
              <a:alpha val="89999"/>
            </a:schemeClr>
          </a:solidFill>
          <a:ln w="38100" algn="ctr">
            <a:no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cmmi10"/>
                <a:cs typeface="Arial" pitchFamily="34" charset="0"/>
              </a:rPr>
              <a:t>Á</a:t>
            </a:r>
          </a:p>
        </p:txBody>
      </p:sp>
      <p:cxnSp>
        <p:nvCxnSpPr>
          <p:cNvPr id="59" name="Straight Connector 58"/>
          <p:cNvCxnSpPr/>
          <p:nvPr/>
        </p:nvCxnSpPr>
        <p:spPr bwMode="auto">
          <a:xfrm rot="16200000" flipH="1">
            <a:off x="1322384" y="4084221"/>
            <a:ext cx="1808879" cy="2142"/>
          </a:xfrm>
          <a:prstGeom prst="line">
            <a:avLst/>
          </a:prstGeom>
          <a:noFill/>
          <a:ln w="57150"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rot="5400000" flipH="1" flipV="1">
            <a:off x="1570568" y="3538763"/>
            <a:ext cx="791244" cy="1879944"/>
          </a:xfrm>
          <a:prstGeom prst="line">
            <a:avLst/>
          </a:prstGeom>
          <a:noFill/>
          <a:ln w="57150" cap="flat" cmpd="sng" algn="ctr">
            <a:solidFill>
              <a:schemeClr val="tx1"/>
            </a:solidFill>
            <a:prstDash val="solid"/>
            <a:round/>
            <a:headEnd type="none" w="med" len="med"/>
            <a:tailEnd type="none" w="med" len="med"/>
          </a:ln>
          <a:effectLst/>
        </p:spPr>
      </p:cxnSp>
      <p:cxnSp>
        <p:nvCxnSpPr>
          <p:cNvPr id="61" name="Straight Connector 60"/>
          <p:cNvCxnSpPr/>
          <p:nvPr/>
        </p:nvCxnSpPr>
        <p:spPr bwMode="auto">
          <a:xfrm rot="16200000" flipV="1">
            <a:off x="2083190" y="3586335"/>
            <a:ext cx="876351" cy="1778351"/>
          </a:xfrm>
          <a:prstGeom prst="line">
            <a:avLst/>
          </a:prstGeom>
          <a:noFill/>
          <a:ln w="57150" cap="flat" cmpd="sng" algn="ctr">
            <a:solidFill>
              <a:schemeClr val="tx1"/>
            </a:solidFill>
            <a:prstDash val="solid"/>
            <a:round/>
            <a:headEnd type="none" w="med" len="med"/>
            <a:tailEnd type="none" w="med" len="med"/>
          </a:ln>
          <a:effectLst/>
        </p:spPr>
      </p:cxnSp>
      <p:grpSp>
        <p:nvGrpSpPr>
          <p:cNvPr id="39" name="Group 50"/>
          <p:cNvGrpSpPr>
            <a:grpSpLocks/>
          </p:cNvGrpSpPr>
          <p:nvPr/>
        </p:nvGrpSpPr>
        <p:grpSpPr bwMode="auto">
          <a:xfrm>
            <a:off x="1915490" y="4211052"/>
            <a:ext cx="569452" cy="509510"/>
            <a:chOff x="3168" y="1824"/>
            <a:chExt cx="912" cy="816"/>
          </a:xfrm>
        </p:grpSpPr>
        <p:sp>
          <p:nvSpPr>
            <p:cNvPr id="40"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41"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42"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43"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a:p>
          </p:txBody>
        </p:sp>
        <p:sp>
          <p:nvSpPr>
            <p:cNvPr id="44"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a:p>
          </p:txBody>
        </p:sp>
        <p:sp>
          <p:nvSpPr>
            <p:cNvPr id="45"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a:p>
          </p:txBody>
        </p:sp>
        <p:sp>
          <p:nvSpPr>
            <p:cNvPr id="46"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47"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48"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64" name="Group 50"/>
          <p:cNvGrpSpPr>
            <a:grpSpLocks/>
          </p:cNvGrpSpPr>
          <p:nvPr/>
        </p:nvGrpSpPr>
        <p:grpSpPr bwMode="auto">
          <a:xfrm>
            <a:off x="5808417" y="3236102"/>
            <a:ext cx="569452" cy="509510"/>
            <a:chOff x="3168" y="1824"/>
            <a:chExt cx="912" cy="816"/>
          </a:xfrm>
        </p:grpSpPr>
        <p:sp>
          <p:nvSpPr>
            <p:cNvPr id="65"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6"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7"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68"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69"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70"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71"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72"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73"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74" name="Group 60"/>
          <p:cNvGrpSpPr>
            <a:grpSpLocks/>
          </p:cNvGrpSpPr>
          <p:nvPr/>
        </p:nvGrpSpPr>
        <p:grpSpPr bwMode="auto">
          <a:xfrm flipH="1">
            <a:off x="6423948" y="3847865"/>
            <a:ext cx="569452" cy="509510"/>
            <a:chOff x="3168" y="1824"/>
            <a:chExt cx="912" cy="816"/>
          </a:xfrm>
        </p:grpSpPr>
        <p:sp>
          <p:nvSpPr>
            <p:cNvPr id="75" name="Freeform 6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76" name="Freeform 6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77" name="Freeform 6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78" name="Freeform 6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a:p>
          </p:txBody>
        </p:sp>
        <p:sp>
          <p:nvSpPr>
            <p:cNvPr id="79" name="Freeform 6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a:p>
          </p:txBody>
        </p:sp>
        <p:sp>
          <p:nvSpPr>
            <p:cNvPr id="80" name="Freeform 6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a:p>
          </p:txBody>
        </p:sp>
        <p:sp>
          <p:nvSpPr>
            <p:cNvPr id="81" name="Freeform 6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82" name="Freeform 6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83" name="Freeform 6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84" name="Group 50"/>
          <p:cNvGrpSpPr>
            <a:grpSpLocks/>
          </p:cNvGrpSpPr>
          <p:nvPr/>
        </p:nvGrpSpPr>
        <p:grpSpPr bwMode="auto">
          <a:xfrm>
            <a:off x="5224646" y="3824002"/>
            <a:ext cx="569452" cy="509510"/>
            <a:chOff x="3168" y="1824"/>
            <a:chExt cx="912" cy="816"/>
          </a:xfrm>
        </p:grpSpPr>
        <p:sp>
          <p:nvSpPr>
            <p:cNvPr id="85"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6"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7"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88"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a:p>
          </p:txBody>
        </p:sp>
        <p:sp>
          <p:nvSpPr>
            <p:cNvPr id="89"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a:p>
          </p:txBody>
        </p:sp>
        <p:sp>
          <p:nvSpPr>
            <p:cNvPr id="90"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a:p>
          </p:txBody>
        </p:sp>
        <p:sp>
          <p:nvSpPr>
            <p:cNvPr id="91"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92"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93"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94" name="Text Box 122"/>
          <p:cNvSpPr txBox="1">
            <a:spLocks noChangeArrowheads="1"/>
          </p:cNvSpPr>
          <p:nvPr/>
        </p:nvSpPr>
        <p:spPr bwMode="auto">
          <a:xfrm>
            <a:off x="6202425" y="4562815"/>
            <a:ext cx="1426994"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Apply </a:t>
            </a:r>
            <a:r>
              <a:rPr lang="en-US" sz="3200" dirty="0" smtClean="0">
                <a:solidFill>
                  <a:schemeClr val="tx1"/>
                </a:solidFill>
                <a:latin typeface="cmmi10"/>
                <a:cs typeface="Arial" pitchFamily="34" charset="0"/>
              </a:rPr>
              <a:t>Á</a:t>
            </a:r>
          </a:p>
        </p:txBody>
      </p:sp>
      <p:grpSp>
        <p:nvGrpSpPr>
          <p:cNvPr id="95" name="Group 50"/>
          <p:cNvGrpSpPr>
            <a:grpSpLocks/>
          </p:cNvGrpSpPr>
          <p:nvPr/>
        </p:nvGrpSpPr>
        <p:grpSpPr bwMode="auto">
          <a:xfrm>
            <a:off x="338678" y="4417773"/>
            <a:ext cx="569452" cy="509510"/>
            <a:chOff x="3168" y="1824"/>
            <a:chExt cx="912" cy="816"/>
          </a:xfrm>
        </p:grpSpPr>
        <p:sp>
          <p:nvSpPr>
            <p:cNvPr id="96"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7"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8"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99"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a:p>
          </p:txBody>
        </p:sp>
        <p:sp>
          <p:nvSpPr>
            <p:cNvPr id="100"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a:p>
          </p:txBody>
        </p:sp>
        <p:sp>
          <p:nvSpPr>
            <p:cNvPr id="101"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a:p>
          </p:txBody>
        </p:sp>
        <p:sp>
          <p:nvSpPr>
            <p:cNvPr id="102"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3"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04"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grpSp>
        <p:nvGrpSpPr>
          <p:cNvPr id="105" name="Group 50"/>
          <p:cNvGrpSpPr>
            <a:grpSpLocks/>
          </p:cNvGrpSpPr>
          <p:nvPr/>
        </p:nvGrpSpPr>
        <p:grpSpPr bwMode="auto">
          <a:xfrm>
            <a:off x="1676449" y="2551200"/>
            <a:ext cx="569452" cy="509510"/>
            <a:chOff x="3168" y="1824"/>
            <a:chExt cx="912" cy="816"/>
          </a:xfrm>
        </p:grpSpPr>
        <p:sp>
          <p:nvSpPr>
            <p:cNvPr id="106" name="Freeform 51"/>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7" name="Freeform 52"/>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8" name="Freeform 53"/>
            <p:cNvSpPr>
              <a:spLocks/>
            </p:cNvSpPr>
            <p:nvPr/>
          </p:nvSpPr>
          <p:spPr bwMode="auto">
            <a:xfrm>
              <a:off x="3504" y="1824"/>
              <a:ext cx="144" cy="288"/>
            </a:xfrm>
            <a:custGeom>
              <a:avLst/>
              <a:gdLst>
                <a:gd name="T0" fmla="*/ 0 w 144"/>
                <a:gd name="T1" fmla="*/ 41 h 336"/>
                <a:gd name="T2" fmla="*/ 96 w 144"/>
                <a:gd name="T3" fmla="*/ 0 h 336"/>
                <a:gd name="T4" fmla="*/ 144 w 144"/>
                <a:gd name="T5" fmla="*/ 41 h 336"/>
                <a:gd name="T6" fmla="*/ 144 w 144"/>
                <a:gd name="T7" fmla="*/ 288 h 336"/>
                <a:gd name="T8" fmla="*/ 96 w 144"/>
                <a:gd name="T9" fmla="*/ 247 h 336"/>
                <a:gd name="T10" fmla="*/ 96 w 144"/>
                <a:gd name="T11" fmla="*/ 82 h 336"/>
                <a:gd name="T12" fmla="*/ 0 w 144"/>
                <a:gd name="T13" fmla="*/ 123 h 336"/>
                <a:gd name="T14" fmla="*/ 0 w 144"/>
                <a:gd name="T15" fmla="*/ 41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a:p>
          </p:txBody>
        </p:sp>
        <p:sp>
          <p:nvSpPr>
            <p:cNvPr id="109" name="Freeform 54"/>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a:p>
          </p:txBody>
        </p:sp>
        <p:sp>
          <p:nvSpPr>
            <p:cNvPr id="110" name="Freeform 55"/>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a:p>
          </p:txBody>
        </p:sp>
        <p:sp>
          <p:nvSpPr>
            <p:cNvPr id="111" name="Freeform 56"/>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a:p>
          </p:txBody>
        </p:sp>
        <p:sp>
          <p:nvSpPr>
            <p:cNvPr id="112" name="Freeform 57"/>
            <p:cNvSpPr>
              <a:spLocks/>
            </p:cNvSpPr>
            <p:nvPr/>
          </p:nvSpPr>
          <p:spPr bwMode="auto">
            <a:xfrm>
              <a:off x="3504" y="2304"/>
              <a:ext cx="240" cy="336"/>
            </a:xfrm>
            <a:custGeom>
              <a:avLst/>
              <a:gdLst>
                <a:gd name="T0" fmla="*/ 137 w 336"/>
                <a:gd name="T1" fmla="*/ 0 h 432"/>
                <a:gd name="T2" fmla="*/ 240 w 336"/>
                <a:gd name="T3" fmla="*/ 75 h 432"/>
                <a:gd name="T4" fmla="*/ 69 w 336"/>
                <a:gd name="T5" fmla="*/ 112 h 432"/>
                <a:gd name="T6" fmla="*/ 69 w 336"/>
                <a:gd name="T7" fmla="*/ 336 h 432"/>
                <a:gd name="T8" fmla="*/ 0 w 336"/>
                <a:gd name="T9" fmla="*/ 261 h 432"/>
                <a:gd name="T10" fmla="*/ 0 w 336"/>
                <a:gd name="T11" fmla="*/ 37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3" name="Freeform 58"/>
            <p:cNvSpPr>
              <a:spLocks/>
            </p:cNvSpPr>
            <p:nvPr/>
          </p:nvSpPr>
          <p:spPr bwMode="auto">
            <a:xfrm>
              <a:off x="3312" y="2160"/>
              <a:ext cx="240" cy="288"/>
            </a:xfrm>
            <a:custGeom>
              <a:avLst/>
              <a:gdLst>
                <a:gd name="T0" fmla="*/ 137 w 336"/>
                <a:gd name="T1" fmla="*/ 0 h 432"/>
                <a:gd name="T2" fmla="*/ 240 w 336"/>
                <a:gd name="T3" fmla="*/ 64 h 432"/>
                <a:gd name="T4" fmla="*/ 69 w 336"/>
                <a:gd name="T5" fmla="*/ 96 h 432"/>
                <a:gd name="T6" fmla="*/ 69 w 336"/>
                <a:gd name="T7" fmla="*/ 288 h 432"/>
                <a:gd name="T8" fmla="*/ 0 w 336"/>
                <a:gd name="T9" fmla="*/ 224 h 432"/>
                <a:gd name="T10" fmla="*/ 0 w 336"/>
                <a:gd name="T11" fmla="*/ 32 h 432"/>
                <a:gd name="T12" fmla="*/ 13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sp>
          <p:nvSpPr>
            <p:cNvPr id="114" name="Freeform 59"/>
            <p:cNvSpPr>
              <a:spLocks/>
            </p:cNvSpPr>
            <p:nvPr/>
          </p:nvSpPr>
          <p:spPr bwMode="auto">
            <a:xfrm>
              <a:off x="3168" y="2016"/>
              <a:ext cx="192" cy="288"/>
            </a:xfrm>
            <a:custGeom>
              <a:avLst/>
              <a:gdLst>
                <a:gd name="T0" fmla="*/ 110 w 336"/>
                <a:gd name="T1" fmla="*/ 0 h 432"/>
                <a:gd name="T2" fmla="*/ 192 w 336"/>
                <a:gd name="T3" fmla="*/ 64 h 432"/>
                <a:gd name="T4" fmla="*/ 55 w 336"/>
                <a:gd name="T5" fmla="*/ 96 h 432"/>
                <a:gd name="T6" fmla="*/ 55 w 336"/>
                <a:gd name="T7" fmla="*/ 288 h 432"/>
                <a:gd name="T8" fmla="*/ 0 w 336"/>
                <a:gd name="T9" fmla="*/ 224 h 432"/>
                <a:gd name="T10" fmla="*/ 0 w 336"/>
                <a:gd name="T11" fmla="*/ 32 h 432"/>
                <a:gd name="T12" fmla="*/ 110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a:p>
          </p:txBody>
        </p:sp>
      </p:grpSp>
      <p:sp>
        <p:nvSpPr>
          <p:cNvPr id="115" name="Oval 15"/>
          <p:cNvSpPr>
            <a:spLocks noChangeArrowheads="1"/>
          </p:cNvSpPr>
          <p:nvPr/>
        </p:nvSpPr>
        <p:spPr bwMode="auto">
          <a:xfrm>
            <a:off x="4984024" y="4125129"/>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16" name="Oval 15"/>
          <p:cNvSpPr>
            <a:spLocks noChangeArrowheads="1"/>
          </p:cNvSpPr>
          <p:nvPr/>
        </p:nvSpPr>
        <p:spPr bwMode="auto">
          <a:xfrm>
            <a:off x="5999065" y="3699559"/>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17" name="Oval 15"/>
          <p:cNvSpPr>
            <a:spLocks noChangeArrowheads="1"/>
          </p:cNvSpPr>
          <p:nvPr/>
        </p:nvSpPr>
        <p:spPr bwMode="auto">
          <a:xfrm>
            <a:off x="5996189" y="4352291"/>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cxnSp>
        <p:nvCxnSpPr>
          <p:cNvPr id="118" name="Straight Connector 58"/>
          <p:cNvCxnSpPr>
            <a:stCxn id="116" idx="3"/>
          </p:cNvCxnSpPr>
          <p:nvPr/>
        </p:nvCxnSpPr>
        <p:spPr bwMode="auto">
          <a:xfrm rot="5400000">
            <a:off x="5363407" y="3902302"/>
            <a:ext cx="719341" cy="611958"/>
          </a:xfrm>
          <a:prstGeom prst="curvedConnector3">
            <a:avLst>
              <a:gd name="adj1" fmla="val 50000"/>
            </a:avLst>
          </a:prstGeom>
          <a:noFill/>
          <a:ln w="38100" cap="flat" cmpd="sng" algn="ctr">
            <a:solidFill>
              <a:schemeClr val="tx1"/>
            </a:solidFill>
            <a:prstDash val="solid"/>
            <a:round/>
            <a:headEnd type="none" w="med" len="med"/>
            <a:tailEnd type="none" w="med" len="med"/>
          </a:ln>
          <a:effectLst/>
        </p:spPr>
      </p:cxnSp>
      <p:cxnSp>
        <p:nvCxnSpPr>
          <p:cNvPr id="120" name="Straight Connector 47"/>
          <p:cNvCxnSpPr/>
          <p:nvPr/>
        </p:nvCxnSpPr>
        <p:spPr bwMode="auto">
          <a:xfrm rot="16200000" flipH="1">
            <a:off x="5378167" y="3729850"/>
            <a:ext cx="644671" cy="651356"/>
          </a:xfrm>
          <a:prstGeom prst="curvedConnector3">
            <a:avLst>
              <a:gd name="adj1" fmla="val 50000"/>
            </a:avLst>
          </a:prstGeom>
          <a:noFill/>
          <a:ln w="38100" cap="flat" cmpd="sng" algn="ctr">
            <a:solidFill>
              <a:schemeClr val="tx1"/>
            </a:solidFill>
            <a:prstDash val="solid"/>
            <a:round/>
            <a:headEnd type="none" w="med" len="med"/>
            <a:tailEnd type="none" w="med" len="med"/>
          </a:ln>
          <a:effectLst/>
        </p:spPr>
      </p:cxnSp>
      <p:cxnSp>
        <p:nvCxnSpPr>
          <p:cNvPr id="121" name="Straight Connector 63"/>
          <p:cNvCxnSpPr/>
          <p:nvPr/>
        </p:nvCxnSpPr>
        <p:spPr bwMode="auto">
          <a:xfrm>
            <a:off x="5188812" y="4212442"/>
            <a:ext cx="1078015" cy="55032"/>
          </a:xfrm>
          <a:prstGeom prst="bentConnector3">
            <a:avLst>
              <a:gd name="adj1" fmla="val 62804"/>
            </a:avLst>
          </a:prstGeom>
          <a:noFill/>
          <a:ln w="38100" cap="flat" cmpd="sng" algn="ctr">
            <a:solidFill>
              <a:schemeClr val="tx1"/>
            </a:solidFill>
            <a:prstDash val="solid"/>
            <a:round/>
            <a:headEnd type="none" w="med" len="med"/>
            <a:tailEnd type="none" w="med" len="med"/>
          </a:ln>
          <a:effectLst/>
        </p:spPr>
      </p:cxnSp>
      <p:sp>
        <p:nvSpPr>
          <p:cNvPr id="119" name="Oval 15"/>
          <p:cNvSpPr>
            <a:spLocks noChangeArrowheads="1"/>
          </p:cNvSpPr>
          <p:nvPr/>
        </p:nvSpPr>
        <p:spPr bwMode="auto">
          <a:xfrm>
            <a:off x="5734521" y="4073370"/>
            <a:ext cx="204788" cy="174625"/>
          </a:xfrm>
          <a:prstGeom prst="ellipse">
            <a:avLst/>
          </a:prstGeom>
          <a:solidFill>
            <a:schemeClr val="bg1">
              <a:lumMod val="50000"/>
            </a:schemeClr>
          </a:solidFill>
          <a:ln w="38100">
            <a:solidFill>
              <a:schemeClr val="tx1"/>
            </a:solidFill>
            <a:round/>
            <a:headEnd/>
            <a:tailEnd/>
          </a:ln>
          <a:effectLst/>
        </p:spPr>
        <p:txBody>
          <a:bodyPr wrap="none" anchor="ctr"/>
          <a:lstStyle/>
          <a:p>
            <a:endParaRPr lang="en-US">
              <a:solidFill>
                <a:srgbClr val="0000FF"/>
              </a:solidFill>
            </a:endParaRPr>
          </a:p>
        </p:txBody>
      </p:sp>
      <p:sp>
        <p:nvSpPr>
          <p:cNvPr id="122" name="Freeform 121"/>
          <p:cNvSpPr/>
          <p:nvPr/>
        </p:nvSpPr>
        <p:spPr bwMode="auto">
          <a:xfrm>
            <a:off x="5926347" y="3856008"/>
            <a:ext cx="491706" cy="414067"/>
          </a:xfrm>
          <a:custGeom>
            <a:avLst/>
            <a:gdLst>
              <a:gd name="connsiteX0" fmla="*/ 120770 w 491706"/>
              <a:gd name="connsiteY0" fmla="*/ 0 h 414067"/>
              <a:gd name="connsiteX1" fmla="*/ 0 w 491706"/>
              <a:gd name="connsiteY1" fmla="*/ 310550 h 414067"/>
              <a:gd name="connsiteX2" fmla="*/ 491706 w 491706"/>
              <a:gd name="connsiteY2" fmla="*/ 414067 h 414067"/>
              <a:gd name="connsiteX3" fmla="*/ 215661 w 491706"/>
              <a:gd name="connsiteY3" fmla="*/ 8626 h 414067"/>
            </a:gdLst>
            <a:ahLst/>
            <a:cxnLst>
              <a:cxn ang="0">
                <a:pos x="connsiteX0" y="connsiteY0"/>
              </a:cxn>
              <a:cxn ang="0">
                <a:pos x="connsiteX1" y="connsiteY1"/>
              </a:cxn>
              <a:cxn ang="0">
                <a:pos x="connsiteX2" y="connsiteY2"/>
              </a:cxn>
              <a:cxn ang="0">
                <a:pos x="connsiteX3" y="connsiteY3"/>
              </a:cxn>
            </a:cxnLst>
            <a:rect l="l" t="t" r="r" b="b"/>
            <a:pathLst>
              <a:path w="491706" h="414067">
                <a:moveTo>
                  <a:pt x="120770" y="0"/>
                </a:moveTo>
                <a:lnTo>
                  <a:pt x="0" y="310550"/>
                </a:lnTo>
                <a:lnTo>
                  <a:pt x="491706" y="414067"/>
                </a:lnTo>
                <a:lnTo>
                  <a:pt x="215661" y="8626"/>
                </a:lnTo>
              </a:path>
            </a:pathLst>
          </a:custGeom>
          <a:solidFill>
            <a:srgbClr val="FF0000"/>
          </a:solidFill>
          <a:ln w="57150" cap="flat" cmpd="sng" algn="ctr">
            <a:solidFill>
              <a:srgbClr val="FF0000"/>
            </a:solidFill>
            <a:prstDash val="solid"/>
            <a:round/>
            <a:headEnd type="none" w="med" len="med"/>
            <a:tailEnd type="none" w="med" len="med"/>
          </a:ln>
          <a:effectLst/>
        </p:spPr>
        <p:txBody>
          <a:bodyPr rtlCol="0" anchor="ctr"/>
          <a:lstStyle/>
          <a:p>
            <a:pPr algn="ctr"/>
            <a:endParaRPr lang="en-US"/>
          </a:p>
        </p:txBody>
      </p:sp>
      <p:sp>
        <p:nvSpPr>
          <p:cNvPr id="123" name="Text Box 122"/>
          <p:cNvSpPr txBox="1">
            <a:spLocks noChangeArrowheads="1"/>
          </p:cNvSpPr>
          <p:nvPr/>
        </p:nvSpPr>
        <p:spPr bwMode="auto">
          <a:xfrm>
            <a:off x="7415397" y="5690000"/>
            <a:ext cx="962123"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QED</a:t>
            </a:r>
            <a:endParaRPr lang="en-US" sz="3200" dirty="0" smtClean="0">
              <a:solidFill>
                <a:schemeClr val="tx1"/>
              </a:solidFill>
              <a:latin typeface="cmmi10"/>
              <a:cs typeface="Arial" pitchFamily="34" charset="0"/>
            </a:endParaRPr>
          </a:p>
        </p:txBody>
      </p:sp>
      <p:sp>
        <p:nvSpPr>
          <p:cNvPr id="5" name="Text Box 122"/>
          <p:cNvSpPr txBox="1">
            <a:spLocks noChangeArrowheads="1"/>
          </p:cNvSpPr>
          <p:nvPr/>
        </p:nvSpPr>
        <p:spPr bwMode="auto">
          <a:xfrm>
            <a:off x="461726" y="5062265"/>
            <a:ext cx="2778540" cy="954107"/>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Run barycentric Agreement</a:t>
            </a:r>
          </a:p>
        </p:txBody>
      </p:sp>
      <p:sp>
        <p:nvSpPr>
          <p:cNvPr id="127" name="Footer Placeholder 2"/>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Tree>
    <p:extLst>
      <p:ext uri="{BB962C8B-B14F-4D97-AF65-F5344CB8AC3E}">
        <p14:creationId xmlns:p14="http://schemas.microsoft.com/office/powerpoint/2010/main" val="26642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105"/>
                                        </p:tgtEl>
                                      </p:cBhvr>
                                    </p:animEffect>
                                    <p:set>
                                      <p:cBhvr>
                                        <p:cTn id="7" dur="1" fill="hold">
                                          <p:stCondLst>
                                            <p:cond delay="499"/>
                                          </p:stCondLst>
                                        </p:cTn>
                                        <p:tgtEl>
                                          <p:spTgt spid="105"/>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95"/>
                                        </p:tgtEl>
                                      </p:cBhvr>
                                    </p:animEffect>
                                    <p:set>
                                      <p:cBhvr>
                                        <p:cTn id="10" dur="1" fill="hold">
                                          <p:stCondLst>
                                            <p:cond delay="499"/>
                                          </p:stCondLst>
                                        </p:cTn>
                                        <p:tgtEl>
                                          <p:spTgt spid="95"/>
                                        </p:tgtEl>
                                        <p:attrNameLst>
                                          <p:attrName>style.visibility</p:attrName>
                                        </p:attrNameLst>
                                      </p:cBhvr>
                                      <p:to>
                                        <p:strVal val="hidden"/>
                                      </p:to>
                                    </p:set>
                                  </p:childTnLst>
                                </p:cTn>
                              </p:par>
                              <p:par>
                                <p:cTn id="11" presetID="3" presetClass="entr" presetSubtype="1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blinds(horizontal)">
                                      <p:cBhvr>
                                        <p:cTn id="13" dur="500"/>
                                        <p:tgtEl>
                                          <p:spTgt spid="39"/>
                                        </p:tgtEl>
                                      </p:cBhvr>
                                    </p:animEffect>
                                  </p:childTnLst>
                                </p:cTn>
                              </p:par>
                              <p:par>
                                <p:cTn id="14" presetID="3" presetClass="entr" presetSubtype="1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linds(horizontal)">
                                      <p:cBhvr>
                                        <p:cTn id="16" dur="500"/>
                                        <p:tgtEl>
                                          <p:spTgt spid="1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blinds(horizontal)">
                                      <p:cBhvr>
                                        <p:cTn id="19" dur="500"/>
                                        <p:tgtEl>
                                          <p:spTgt spid="6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blinds(horizontal)">
                                      <p:cBhvr>
                                        <p:cTn id="27" dur="500"/>
                                        <p:tgtEl>
                                          <p:spTgt spid="84"/>
                                        </p:tgtEl>
                                      </p:cBhvr>
                                    </p:animEffect>
                                  </p:childTnLst>
                                </p:cTn>
                              </p:par>
                              <p:par>
                                <p:cTn id="28" presetID="3" presetClass="entr" presetSubtype="1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blinds(horizontal)">
                                      <p:cBhvr>
                                        <p:cTn id="30" dur="500"/>
                                        <p:tgtEl>
                                          <p:spTgt spid="64"/>
                                        </p:tgtEl>
                                      </p:cBhvr>
                                    </p:animEffect>
                                  </p:childTnLst>
                                </p:cTn>
                              </p:par>
                              <p:par>
                                <p:cTn id="31" presetID="3" presetClass="entr" presetSubtype="10" fill="hold" nodeType="with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blinds(horizontal)">
                                      <p:cBhvr>
                                        <p:cTn id="33" dur="500"/>
                                        <p:tgtEl>
                                          <p:spTgt spid="74"/>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blinds(horizontal)">
                                      <p:cBhvr>
                                        <p:cTn id="36" dur="500"/>
                                        <p:tgtEl>
                                          <p:spTgt spid="94"/>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22"/>
                                        </p:tgtEl>
                                        <p:attrNameLst>
                                          <p:attrName>style.visibility</p:attrName>
                                        </p:attrNameLst>
                                      </p:cBhvr>
                                      <p:to>
                                        <p:strVal val="visible"/>
                                      </p:to>
                                    </p:set>
                                    <p:animEffect transition="in" filter="blinds(horizontal)">
                                      <p:cBhvr>
                                        <p:cTn id="39" dur="500"/>
                                        <p:tgtEl>
                                          <p:spTgt spid="122"/>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blinds(horizontal)">
                                      <p:cBhvr>
                                        <p:cTn id="44"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94" grpId="0" animBg="1"/>
      <p:bldP spid="122" grpId="0" animBg="1"/>
      <p:bldP spid="123" grpId="0" animBg="1"/>
      <p:bldP spid="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22"/>
          <p:cNvSpPr txBox="1">
            <a:spLocks noChangeArrowheads="1"/>
          </p:cNvSpPr>
          <p:nvPr/>
        </p:nvSpPr>
        <p:spPr bwMode="auto">
          <a:xfrm>
            <a:off x="738727" y="1938608"/>
            <a:ext cx="1625766"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Theorem</a:t>
            </a:r>
          </a:p>
        </p:txBody>
      </p:sp>
      <p:sp>
        <p:nvSpPr>
          <p:cNvPr id="2" name="Title 1"/>
          <p:cNvSpPr>
            <a:spLocks noGrp="1"/>
          </p:cNvSpPr>
          <p:nvPr>
            <p:ph type="title"/>
          </p:nvPr>
        </p:nvSpPr>
        <p:spPr/>
        <p:txBody>
          <a:bodyPr/>
          <a:lstStyle/>
          <a:p>
            <a:r>
              <a:rPr lang="en-US" dirty="0" smtClean="0"/>
              <a:t>Protocol </a:t>
            </a:r>
            <a:r>
              <a:rPr lang="en-US" dirty="0" smtClean="0">
                <a:latin typeface="cmsy10"/>
              </a:rPr>
              <a:t>)</a:t>
            </a:r>
            <a:r>
              <a:rPr lang="en-US" dirty="0" smtClean="0"/>
              <a:t> Map</a:t>
            </a:r>
            <a:endParaRPr lang="en-US" dirty="0"/>
          </a:p>
        </p:txBody>
      </p:sp>
      <p:sp>
        <p:nvSpPr>
          <p:cNvPr id="3" name="Date Placeholder 2"/>
          <p:cNvSpPr>
            <a:spLocks noGrp="1"/>
          </p:cNvSpPr>
          <p:nvPr>
            <p:ph type="dt" sz="half" idx="10"/>
          </p:nvPr>
        </p:nvSpPr>
        <p:spPr/>
        <p:txBody>
          <a:bodyPr/>
          <a:lstStyle/>
          <a:p>
            <a:fld id="{A96F5114-7792-44A0-8895-839824EE2AB3}" type="datetime5">
              <a:rPr lang="en-US" smtClean="0"/>
              <a:pPr/>
              <a:t>9-Feb-16</a:t>
            </a:fld>
            <a:endParaRPr lang="en-US" dirty="0"/>
          </a:p>
        </p:txBody>
      </p:sp>
      <p:sp>
        <p:nvSpPr>
          <p:cNvPr id="4" name="Slide Number Placeholder 3"/>
          <p:cNvSpPr>
            <a:spLocks noGrp="1"/>
          </p:cNvSpPr>
          <p:nvPr>
            <p:ph type="sldNum" sz="quarter" idx="11"/>
          </p:nvPr>
        </p:nvSpPr>
        <p:spPr>
          <a:xfrm>
            <a:off x="6075218" y="6262254"/>
            <a:ext cx="2895600" cy="457200"/>
          </a:xfrm>
        </p:spPr>
        <p:txBody>
          <a:bodyPr/>
          <a:lstStyle/>
          <a:p>
            <a:fld id="{DDA13F16-CD78-4520-9B53-E3A23A002AF0}" type="slidenum">
              <a:rPr lang="en-US" smtClean="0"/>
              <a:pPr/>
              <a:t>105</a:t>
            </a:fld>
            <a:endParaRPr lang="en-US" dirty="0"/>
          </a:p>
        </p:txBody>
      </p:sp>
      <p:sp>
        <p:nvSpPr>
          <p:cNvPr id="5" name="Text Box 122"/>
          <p:cNvSpPr txBox="1">
            <a:spLocks noChangeArrowheads="1"/>
          </p:cNvSpPr>
          <p:nvPr/>
        </p:nvSpPr>
        <p:spPr bwMode="auto">
          <a:xfrm>
            <a:off x="1483773" y="2794017"/>
            <a:ext cx="5521704" cy="1015663"/>
          </a:xfrm>
          <a:prstGeom prst="rect">
            <a:avLst/>
          </a:prstGeom>
          <a:solidFill>
            <a:schemeClr val="bg1">
              <a:alpha val="89999"/>
            </a:schemeClr>
          </a:solidFill>
          <a:ln w="38100" algn="ctr">
            <a:solidFill>
              <a:srgbClr val="FFC000"/>
            </a:solidFill>
            <a:miter lim="800000"/>
            <a:headEnd/>
            <a:tailEnd/>
          </a:ln>
          <a:effectLst>
            <a:outerShdw blurRad="50800" dist="38100" dir="2700000" algn="tl" rotWithShape="0">
              <a:prstClr val="black">
                <a:alpha val="40000"/>
              </a:prstClr>
            </a:outerShdw>
          </a:effectLst>
        </p:spPr>
        <p:txBody>
          <a:bodyPr wrap="square">
            <a:spAutoFit/>
          </a:bodyPr>
          <a:lstStyle/>
          <a:p>
            <a:r>
              <a:rPr lang="en-US" sz="2800" dirty="0" smtClean="0">
                <a:latin typeface="Arial" pitchFamily="34" charset="0"/>
                <a:cs typeface="Arial" pitchFamily="34" charset="0"/>
              </a:rPr>
              <a:t>there is a WF-RW protocol for </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O</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mi10"/>
                <a:cs typeface="Arial" pitchFamily="34" charset="0"/>
              </a:rPr>
              <a:t>¢</a:t>
            </a:r>
            <a:r>
              <a:rPr lang="en-US" sz="32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 …</a:t>
            </a:r>
          </a:p>
        </p:txBody>
      </p:sp>
      <p:sp>
        <p:nvSpPr>
          <p:cNvPr id="11" name="Text Box 122"/>
          <p:cNvSpPr txBox="1">
            <a:spLocks noChangeArrowheads="1"/>
          </p:cNvSpPr>
          <p:nvPr/>
        </p:nvSpPr>
        <p:spPr bwMode="auto">
          <a:xfrm>
            <a:off x="1124887" y="3615010"/>
            <a:ext cx="2581156" cy="523220"/>
          </a:xfrm>
          <a:prstGeom prst="rect">
            <a:avLst/>
          </a:prstGeom>
          <a:solidFill>
            <a:schemeClr val="bg1">
              <a:alpha val="89999"/>
            </a:schemeClr>
          </a:solidFill>
          <a:ln w="38100" algn="ctr">
            <a:solidFill>
              <a:srgbClr val="FF7C8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if and only if …</a:t>
            </a:r>
          </a:p>
        </p:txBody>
      </p:sp>
      <p:sp>
        <p:nvSpPr>
          <p:cNvPr id="6" name="Text Box 122"/>
          <p:cNvSpPr txBox="1">
            <a:spLocks noChangeArrowheads="1"/>
          </p:cNvSpPr>
          <p:nvPr/>
        </p:nvSpPr>
        <p:spPr bwMode="auto">
          <a:xfrm>
            <a:off x="1178990" y="4052544"/>
            <a:ext cx="5448928" cy="1015663"/>
          </a:xfrm>
          <a:prstGeom prst="rect">
            <a:avLst/>
          </a:prstGeom>
          <a:solidFill>
            <a:schemeClr val="bg1">
              <a:alpha val="89999"/>
            </a:schemeClr>
          </a:solidFill>
          <a:ln w="38100" algn="ctr">
            <a:solidFill>
              <a:srgbClr val="92D05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there is a continuous</a:t>
            </a:r>
          </a:p>
          <a:p>
            <a:pPr algn="l"/>
            <a:r>
              <a:rPr lang="en-US" sz="3200" i="1" dirty="0" smtClean="0">
                <a:solidFill>
                  <a:schemeClr val="tx1"/>
                </a:solidFill>
                <a:latin typeface="Arial" pitchFamily="34" charset="0"/>
                <a:cs typeface="Arial" pitchFamily="34" charset="0"/>
              </a:rPr>
              <a:t>f</a:t>
            </a:r>
            <a:r>
              <a:rPr lang="en-US" sz="3200" dirty="0" smtClean="0">
                <a:solidFill>
                  <a:schemeClr val="tx1"/>
                </a:solidFill>
                <a:latin typeface="Arial" pitchFamily="34" charset="0"/>
                <a:cs typeface="Arial" pitchFamily="34" charset="0"/>
              </a:rPr>
              <a:t>: |</a:t>
            </a:r>
            <a:r>
              <a:rPr lang="en-US" sz="3200" dirty="0" err="1" smtClean="0">
                <a:solidFill>
                  <a:schemeClr val="tx1"/>
                </a:solidFill>
                <a:latin typeface="Arial"/>
                <a:cs typeface="Arial" pitchFamily="34" charset="0"/>
              </a:rPr>
              <a:t>skel</a:t>
            </a:r>
            <a:r>
              <a:rPr lang="en-US" sz="3200" i="1" baseline="30000" dirty="0" err="1" smtClean="0">
                <a:solidFill>
                  <a:schemeClr val="tx1"/>
                </a:solidFill>
                <a:latin typeface="Arial"/>
                <a:cs typeface="Arial" pitchFamily="34" charset="0"/>
              </a:rPr>
              <a:t>n</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O</a:t>
            </a:r>
            <a:r>
              <a:rPr lang="en-US" sz="32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carried by </a:t>
            </a:r>
            <a:r>
              <a:rPr lang="en-US" sz="3200" dirty="0" smtClean="0">
                <a:solidFill>
                  <a:schemeClr val="tx1"/>
                </a:solidFill>
                <a:latin typeface="cmmi10"/>
                <a:cs typeface="Arial" pitchFamily="34" charset="0"/>
              </a:rPr>
              <a:t>¢</a:t>
            </a:r>
            <a:r>
              <a:rPr lang="en-US" sz="2800" dirty="0" smtClean="0">
                <a:latin typeface="Arial" pitchFamily="34" charset="0"/>
                <a:cs typeface="Arial" pitchFamily="34" charset="0"/>
              </a:rPr>
              <a:t>.</a:t>
            </a:r>
          </a:p>
        </p:txBody>
      </p:sp>
      <p:sp>
        <p:nvSpPr>
          <p:cNvPr id="9" name="Text Box 122"/>
          <p:cNvSpPr txBox="1">
            <a:spLocks noChangeArrowheads="1"/>
          </p:cNvSpPr>
          <p:nvPr/>
        </p:nvSpPr>
        <p:spPr bwMode="auto">
          <a:xfrm>
            <a:off x="1110138" y="2430222"/>
            <a:ext cx="841897"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If …</a:t>
            </a:r>
          </a:p>
        </p:txBody>
      </p:sp>
      <p:sp>
        <p:nvSpPr>
          <p:cNvPr id="10" name="Text Box 122"/>
          <p:cNvSpPr txBox="1">
            <a:spLocks noChangeArrowheads="1"/>
          </p:cNvSpPr>
          <p:nvPr/>
        </p:nvSpPr>
        <p:spPr bwMode="auto">
          <a:xfrm>
            <a:off x="716385" y="1914027"/>
            <a:ext cx="1385316"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Lemma</a:t>
            </a:r>
          </a:p>
        </p:txBody>
      </p:sp>
      <p:sp>
        <p:nvSpPr>
          <p:cNvPr id="12" name="Text Box 122"/>
          <p:cNvSpPr txBox="1">
            <a:spLocks noChangeArrowheads="1"/>
          </p:cNvSpPr>
          <p:nvPr/>
        </p:nvSpPr>
        <p:spPr bwMode="auto">
          <a:xfrm>
            <a:off x="1115054" y="3644506"/>
            <a:ext cx="1343638" cy="523220"/>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then …</a:t>
            </a:r>
          </a:p>
        </p:txBody>
      </p:sp>
      <p:sp>
        <p:nvSpPr>
          <p:cNvPr id="13" name="Footer Placeholder 2"/>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Tree>
    <p:extLst>
      <p:ext uri="{BB962C8B-B14F-4D97-AF65-F5344CB8AC3E}">
        <p14:creationId xmlns:p14="http://schemas.microsoft.com/office/powerpoint/2010/main" val="64195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par>
                          <p:cTn id="16" fill="hold">
                            <p:stCondLst>
                              <p:cond delay="1500"/>
                            </p:stCondLst>
                            <p:childTnLst>
                              <p:par>
                                <p:cTn id="17" presetID="3" presetClass="exit" presetSubtype="10" fill="hold" grpId="0" nodeType="afterEffect">
                                  <p:stCondLst>
                                    <p:cond delay="0"/>
                                  </p:stCondLst>
                                  <p:childTnLst>
                                    <p:animEffect transition="out" filter="blinds(horizontal)">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9" grpId="0" animBg="1"/>
      <p:bldP spid="10" grpId="0" animBg="1"/>
      <p:bldP spid="12"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22"/>
          <p:cNvSpPr txBox="1">
            <a:spLocks noChangeArrowheads="1"/>
          </p:cNvSpPr>
          <p:nvPr/>
        </p:nvSpPr>
        <p:spPr bwMode="auto">
          <a:xfrm>
            <a:off x="888452" y="1766531"/>
            <a:ext cx="2422459"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Proof strategy</a:t>
            </a:r>
          </a:p>
        </p:txBody>
      </p:sp>
      <p:sp>
        <p:nvSpPr>
          <p:cNvPr id="2" name="Title 1"/>
          <p:cNvSpPr>
            <a:spLocks noGrp="1"/>
          </p:cNvSpPr>
          <p:nvPr>
            <p:ph type="title"/>
          </p:nvPr>
        </p:nvSpPr>
        <p:spPr/>
        <p:txBody>
          <a:bodyPr/>
          <a:lstStyle/>
          <a:p>
            <a:r>
              <a:rPr lang="en-US" dirty="0" smtClean="0"/>
              <a:t>Protocol </a:t>
            </a:r>
            <a:r>
              <a:rPr lang="en-US" dirty="0" smtClean="0">
                <a:latin typeface="cmsy10"/>
              </a:rPr>
              <a:t>)</a:t>
            </a:r>
            <a:r>
              <a:rPr lang="en-US" dirty="0" smtClean="0"/>
              <a:t> Map</a:t>
            </a:r>
            <a:endParaRPr lang="en-US" dirty="0"/>
          </a:p>
        </p:txBody>
      </p:sp>
      <p:sp>
        <p:nvSpPr>
          <p:cNvPr id="3" name="Date Placeholder 2"/>
          <p:cNvSpPr>
            <a:spLocks noGrp="1"/>
          </p:cNvSpPr>
          <p:nvPr>
            <p:ph type="dt" sz="half" idx="10"/>
          </p:nvPr>
        </p:nvSpPr>
        <p:spPr/>
        <p:txBody>
          <a:bodyPr/>
          <a:lstStyle/>
          <a:p>
            <a:fld id="{A96F5114-7792-44A0-8895-839824EE2AB3}" type="datetime5">
              <a:rPr lang="en-US" smtClean="0"/>
              <a:pPr/>
              <a:t>9-Feb-16</a:t>
            </a:fld>
            <a:endParaRPr lang="en-US" dirty="0"/>
          </a:p>
        </p:txBody>
      </p:sp>
      <p:sp>
        <p:nvSpPr>
          <p:cNvPr id="4" name="Slide Number Placeholder 3"/>
          <p:cNvSpPr>
            <a:spLocks noGrp="1"/>
          </p:cNvSpPr>
          <p:nvPr>
            <p:ph type="sldNum" sz="quarter" idx="11"/>
          </p:nvPr>
        </p:nvSpPr>
        <p:spPr>
          <a:xfrm>
            <a:off x="5991500" y="6248400"/>
            <a:ext cx="2895600" cy="457200"/>
          </a:xfrm>
        </p:spPr>
        <p:txBody>
          <a:bodyPr/>
          <a:lstStyle/>
          <a:p>
            <a:fld id="{DDA13F16-CD78-4520-9B53-E3A23A002AF0}" type="slidenum">
              <a:rPr lang="en-US" smtClean="0"/>
              <a:pPr/>
              <a:t>106</a:t>
            </a:fld>
            <a:endParaRPr lang="en-US"/>
          </a:p>
        </p:txBody>
      </p:sp>
      <p:sp>
        <p:nvSpPr>
          <p:cNvPr id="7" name="Text Box 122"/>
          <p:cNvSpPr txBox="1">
            <a:spLocks noChangeArrowheads="1"/>
          </p:cNvSpPr>
          <p:nvPr/>
        </p:nvSpPr>
        <p:spPr bwMode="auto">
          <a:xfrm>
            <a:off x="1316412" y="2217258"/>
            <a:ext cx="4052071" cy="1015663"/>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Inductive construction</a:t>
            </a:r>
          </a:p>
          <a:p>
            <a:pPr algn="l"/>
            <a:r>
              <a:rPr lang="en-US" sz="3200" i="1" dirty="0" err="1" smtClean="0">
                <a:solidFill>
                  <a:schemeClr val="tx1"/>
                </a:solidFill>
                <a:latin typeface="Arial"/>
                <a:cs typeface="Arial" pitchFamily="34" charset="0"/>
              </a:rPr>
              <a:t>g</a:t>
            </a:r>
            <a:r>
              <a:rPr lang="en-US" sz="3200" i="1" baseline="-25000" dirty="0" err="1" smtClean="0">
                <a:solidFill>
                  <a:schemeClr val="tx1"/>
                </a:solidFill>
                <a:latin typeface="Arial"/>
                <a:cs typeface="Arial" pitchFamily="34" charset="0"/>
              </a:rPr>
              <a:t>d</a:t>
            </a:r>
            <a:r>
              <a:rPr lang="en-US" sz="3200" dirty="0" smtClean="0">
                <a:solidFill>
                  <a:schemeClr val="tx1"/>
                </a:solidFill>
                <a:latin typeface="Arial" pitchFamily="34" charset="0"/>
                <a:cs typeface="Arial" pitchFamily="34" charset="0"/>
              </a:rPr>
              <a:t>: |</a:t>
            </a:r>
            <a:r>
              <a:rPr lang="en-US" sz="3200" dirty="0" err="1" smtClean="0">
                <a:solidFill>
                  <a:schemeClr val="tx1"/>
                </a:solidFill>
                <a:latin typeface="Arial"/>
                <a:cs typeface="Arial" pitchFamily="34" charset="0"/>
              </a:rPr>
              <a:t>skel</a:t>
            </a:r>
            <a:r>
              <a:rPr lang="en-US" sz="3200" i="1" baseline="30000" dirty="0" err="1" smtClean="0">
                <a:solidFill>
                  <a:schemeClr val="tx1"/>
                </a:solidFill>
                <a:latin typeface="Arial"/>
                <a:cs typeface="Arial" pitchFamily="34" charset="0"/>
              </a:rPr>
              <a:t>d</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a:t>
            </a:r>
          </a:p>
        </p:txBody>
      </p:sp>
      <p:sp>
        <p:nvSpPr>
          <p:cNvPr id="12" name="Text Box 122"/>
          <p:cNvSpPr txBox="1">
            <a:spLocks noChangeArrowheads="1"/>
          </p:cNvSpPr>
          <p:nvPr/>
        </p:nvSpPr>
        <p:spPr bwMode="auto">
          <a:xfrm>
            <a:off x="888452" y="3659241"/>
            <a:ext cx="1912704"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Base </a:t>
            </a:r>
            <a:r>
              <a:rPr lang="en-US" sz="2800" i="1" dirty="0" smtClean="0">
                <a:solidFill>
                  <a:schemeClr val="tx1"/>
                </a:solidFill>
                <a:latin typeface="Arial" pitchFamily="34" charset="0"/>
                <a:cs typeface="Arial" pitchFamily="34" charset="0"/>
              </a:rPr>
              <a:t>d</a:t>
            </a:r>
            <a:r>
              <a:rPr lang="en-US" sz="2800" dirty="0" smtClean="0">
                <a:solidFill>
                  <a:schemeClr val="tx1"/>
                </a:solidFill>
                <a:latin typeface="Arial" pitchFamily="34" charset="0"/>
                <a:cs typeface="Arial" pitchFamily="34" charset="0"/>
              </a:rPr>
              <a:t> = 0</a:t>
            </a:r>
          </a:p>
        </p:txBody>
      </p:sp>
      <p:sp>
        <p:nvSpPr>
          <p:cNvPr id="13" name="Text Box 122"/>
          <p:cNvSpPr txBox="1">
            <a:spLocks noChangeArrowheads="1"/>
          </p:cNvSpPr>
          <p:nvPr/>
        </p:nvSpPr>
        <p:spPr bwMode="auto">
          <a:xfrm>
            <a:off x="1316184" y="4100914"/>
            <a:ext cx="5666936"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Define </a:t>
            </a:r>
            <a:r>
              <a:rPr lang="en-US" sz="3200" i="1" dirty="0" smtClean="0">
                <a:solidFill>
                  <a:schemeClr val="tx1"/>
                </a:solidFill>
                <a:latin typeface="Arial"/>
                <a:cs typeface="Arial" pitchFamily="34" charset="0"/>
              </a:rPr>
              <a:t>g</a:t>
            </a:r>
            <a:r>
              <a:rPr lang="en-US" sz="3200" baseline="-25000" dirty="0" smtClean="0">
                <a:solidFill>
                  <a:schemeClr val="tx1"/>
                </a:solidFill>
                <a:latin typeface="Arial"/>
                <a:cs typeface="Arial" pitchFamily="34" charset="0"/>
              </a:rPr>
              <a:t>0</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Arial"/>
                <a:cs typeface="Arial" pitchFamily="34" charset="0"/>
              </a:rPr>
              <a:t>skel</a:t>
            </a:r>
            <a:r>
              <a:rPr lang="en-US" sz="3200" baseline="30000" dirty="0" smtClean="0">
                <a:solidFill>
                  <a:schemeClr val="tx1"/>
                </a:solidFill>
                <a:latin typeface="Arial"/>
                <a:cs typeface="Arial" pitchFamily="34" charset="0"/>
              </a:rPr>
              <a:t>0</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 …</a:t>
            </a:r>
            <a:endParaRPr lang="en-US" sz="2800" dirty="0" smtClean="0">
              <a:latin typeface="Arial" pitchFamily="34" charset="0"/>
              <a:cs typeface="Arial" pitchFamily="34" charset="0"/>
            </a:endParaRPr>
          </a:p>
        </p:txBody>
      </p:sp>
      <p:sp>
        <p:nvSpPr>
          <p:cNvPr id="10" name="Text Box 122"/>
          <p:cNvSpPr txBox="1">
            <a:spLocks noChangeArrowheads="1"/>
          </p:cNvSpPr>
          <p:nvPr/>
        </p:nvSpPr>
        <p:spPr bwMode="auto">
          <a:xfrm>
            <a:off x="1862132" y="4645005"/>
            <a:ext cx="5577168"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Let </a:t>
            </a:r>
            <a:r>
              <a:rPr lang="en-US" sz="3200" i="1" dirty="0" smtClean="0">
                <a:solidFill>
                  <a:schemeClr val="tx1"/>
                </a:solidFill>
                <a:latin typeface="Arial"/>
                <a:cs typeface="Arial" pitchFamily="34" charset="0"/>
              </a:rPr>
              <a:t>g</a:t>
            </a:r>
            <a:r>
              <a:rPr lang="en-US" sz="3200" baseline="-25000" dirty="0" smtClean="0">
                <a:solidFill>
                  <a:schemeClr val="tx1"/>
                </a:solidFill>
                <a:latin typeface="Arial"/>
                <a:cs typeface="Arial" pitchFamily="34" charset="0"/>
              </a:rPr>
              <a:t>0</a:t>
            </a:r>
            <a:r>
              <a:rPr lang="en-US" sz="3200" dirty="0" smtClean="0">
                <a:solidFill>
                  <a:schemeClr val="tx1"/>
                </a:solidFill>
                <a:latin typeface="Arial"/>
                <a:cs typeface="Arial" pitchFamily="34" charset="0"/>
              </a:rPr>
              <a:t>(v</a:t>
            </a:r>
            <a:r>
              <a:rPr lang="en-US" sz="32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be any vertex in </a:t>
            </a:r>
            <a:r>
              <a:rPr lang="en-US" sz="3200" dirty="0" smtClean="0">
                <a:solidFill>
                  <a:schemeClr val="tx1"/>
                </a:solidFill>
                <a:latin typeface="cmmi10"/>
                <a:cs typeface="Arial" pitchFamily="34" charset="0"/>
              </a:rPr>
              <a:t>¥</a:t>
            </a:r>
            <a:r>
              <a:rPr lang="en-US" sz="3200" dirty="0" smtClean="0">
                <a:solidFill>
                  <a:srgbClr val="002060"/>
                </a:solidFill>
                <a:latin typeface="Arial" pitchFamily="34" charset="0"/>
                <a:cs typeface="Arial" pitchFamily="34" charset="0"/>
              </a:rPr>
              <a:t>({v})</a:t>
            </a:r>
            <a:endParaRPr lang="en-US" sz="2800" dirty="0" smtClean="0">
              <a:solidFill>
                <a:srgbClr val="002060"/>
              </a:solidFill>
              <a:latin typeface="Arial" pitchFamily="34" charset="0"/>
              <a:cs typeface="Arial" pitchFamily="34" charset="0"/>
            </a:endParaRPr>
          </a:p>
        </p:txBody>
      </p:sp>
      <p:sp>
        <p:nvSpPr>
          <p:cNvPr id="11" name="Footer Placeholder 2"/>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Tree>
    <p:extLst>
      <p:ext uri="{BB962C8B-B14F-4D97-AF65-F5344CB8AC3E}">
        <p14:creationId xmlns:p14="http://schemas.microsoft.com/office/powerpoint/2010/main" val="246432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12" grpId="0" animBg="1"/>
      <p:bldP spid="13" grpId="0" animBg="1"/>
      <p:bldP spid="10"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2"/>
          <p:cNvSpPr txBox="1">
            <a:spLocks noChangeArrowheads="1"/>
          </p:cNvSpPr>
          <p:nvPr/>
        </p:nvSpPr>
        <p:spPr bwMode="auto">
          <a:xfrm>
            <a:off x="896455" y="3094455"/>
            <a:ext cx="3459600" cy="584775"/>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For all </a:t>
            </a:r>
            <a:r>
              <a:rPr lang="en-US" sz="3200" dirty="0" smtClean="0">
                <a:solidFill>
                  <a:schemeClr val="tx1"/>
                </a:solidFill>
                <a:latin typeface="cmmi10"/>
                <a:cs typeface="Arial" pitchFamily="34" charset="0"/>
              </a:rPr>
              <a:t>¾</a:t>
            </a:r>
            <a:r>
              <a:rPr lang="en-US" sz="2800" dirty="0" smtClean="0">
                <a:latin typeface="Arial" pitchFamily="34" charset="0"/>
                <a:cs typeface="Arial" pitchFamily="34" charset="0"/>
              </a:rPr>
              <a:t> in </a:t>
            </a:r>
            <a:r>
              <a:rPr lang="en-US" sz="3200" dirty="0" smtClean="0">
                <a:solidFill>
                  <a:schemeClr val="tx1"/>
                </a:solidFill>
                <a:latin typeface="Arial"/>
                <a:cs typeface="Arial" pitchFamily="34" charset="0"/>
              </a:rPr>
              <a:t>skel</a:t>
            </a:r>
            <a:r>
              <a:rPr lang="en-US" sz="3200" i="1" baseline="30000" dirty="0" smtClean="0">
                <a:solidFill>
                  <a:schemeClr val="tx1"/>
                </a:solidFill>
                <a:latin typeface="Arial"/>
                <a:cs typeface="Arial" pitchFamily="34" charset="0"/>
              </a:rPr>
              <a:t>d</a:t>
            </a:r>
            <a:r>
              <a:rPr lang="en-US" sz="3200" baseline="30000" dirty="0" smtClean="0">
                <a:solidFill>
                  <a:schemeClr val="tx1"/>
                </a:solidFill>
                <a:latin typeface="Arial"/>
                <a:cs typeface="Arial" pitchFamily="34" charset="0"/>
              </a:rPr>
              <a:t>-1</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I</a:t>
            </a:r>
            <a:endParaRPr lang="en-US" sz="2800" dirty="0" smtClean="0">
              <a:solidFill>
                <a:schemeClr val="tx1"/>
              </a:solidFill>
              <a:latin typeface="Arial" pitchFamily="34" charset="0"/>
              <a:cs typeface="Arial" pitchFamily="34" charset="0"/>
            </a:endParaRPr>
          </a:p>
        </p:txBody>
      </p:sp>
      <p:sp>
        <p:nvSpPr>
          <p:cNvPr id="9" name="Text Box 122"/>
          <p:cNvSpPr txBox="1">
            <a:spLocks noChangeArrowheads="1"/>
          </p:cNvSpPr>
          <p:nvPr/>
        </p:nvSpPr>
        <p:spPr bwMode="auto">
          <a:xfrm>
            <a:off x="736155" y="1766531"/>
            <a:ext cx="3523722"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Induction Hypothesis</a:t>
            </a:r>
          </a:p>
        </p:txBody>
      </p:sp>
      <p:sp>
        <p:nvSpPr>
          <p:cNvPr id="2" name="Title 1"/>
          <p:cNvSpPr>
            <a:spLocks noGrp="1"/>
          </p:cNvSpPr>
          <p:nvPr>
            <p:ph type="title"/>
          </p:nvPr>
        </p:nvSpPr>
        <p:spPr/>
        <p:txBody>
          <a:bodyPr/>
          <a:lstStyle/>
          <a:p>
            <a:r>
              <a:rPr lang="en-US" dirty="0" smtClean="0"/>
              <a:t>Protocol </a:t>
            </a:r>
            <a:r>
              <a:rPr lang="en-US" dirty="0" smtClean="0">
                <a:latin typeface="cmsy10"/>
              </a:rPr>
              <a:t>)</a:t>
            </a:r>
            <a:r>
              <a:rPr lang="en-US" dirty="0" smtClean="0"/>
              <a:t> Map</a:t>
            </a:r>
            <a:endParaRPr lang="en-US" dirty="0"/>
          </a:p>
        </p:txBody>
      </p:sp>
      <p:sp>
        <p:nvSpPr>
          <p:cNvPr id="3" name="Date Placeholder 2"/>
          <p:cNvSpPr>
            <a:spLocks noGrp="1"/>
          </p:cNvSpPr>
          <p:nvPr>
            <p:ph type="dt" sz="half" idx="10"/>
          </p:nvPr>
        </p:nvSpPr>
        <p:spPr/>
        <p:txBody>
          <a:bodyPr/>
          <a:lstStyle/>
          <a:p>
            <a:fld id="{A96F5114-7792-44A0-8895-839824EE2AB3}" type="datetime5">
              <a:rPr lang="en-US" smtClean="0"/>
              <a:pPr/>
              <a:t>9-Feb-16</a:t>
            </a:fld>
            <a:endParaRPr lang="en-US" dirty="0"/>
          </a:p>
        </p:txBody>
      </p:sp>
      <p:sp>
        <p:nvSpPr>
          <p:cNvPr id="4" name="Slide Number Placeholder 3"/>
          <p:cNvSpPr>
            <a:spLocks noGrp="1"/>
          </p:cNvSpPr>
          <p:nvPr>
            <p:ph type="sldNum" sz="quarter" idx="11"/>
          </p:nvPr>
        </p:nvSpPr>
        <p:spPr>
          <a:xfrm>
            <a:off x="6942078" y="6230293"/>
            <a:ext cx="1905000" cy="457200"/>
          </a:xfrm>
        </p:spPr>
        <p:txBody>
          <a:bodyPr/>
          <a:lstStyle/>
          <a:p>
            <a:fld id="{DDA13F16-CD78-4520-9B53-E3A23A002AF0}" type="slidenum">
              <a:rPr lang="en-US" smtClean="0"/>
              <a:pPr/>
              <a:t>107</a:t>
            </a:fld>
            <a:endParaRPr lang="en-US" dirty="0"/>
          </a:p>
        </p:txBody>
      </p:sp>
      <p:sp>
        <p:nvSpPr>
          <p:cNvPr id="7" name="Text Box 122"/>
          <p:cNvSpPr txBox="1">
            <a:spLocks noChangeArrowheads="1"/>
          </p:cNvSpPr>
          <p:nvPr/>
        </p:nvSpPr>
        <p:spPr bwMode="auto">
          <a:xfrm>
            <a:off x="1147231" y="2190097"/>
            <a:ext cx="4490332"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3200" i="1" dirty="0" smtClean="0">
                <a:solidFill>
                  <a:schemeClr val="tx1"/>
                </a:solidFill>
                <a:latin typeface="Arial"/>
                <a:cs typeface="Arial" pitchFamily="34" charset="0"/>
              </a:rPr>
              <a:t>g</a:t>
            </a:r>
            <a:r>
              <a:rPr lang="en-US" sz="3200" i="1" baseline="-25000" dirty="0" smtClean="0">
                <a:solidFill>
                  <a:schemeClr val="tx1"/>
                </a:solidFill>
                <a:latin typeface="Arial"/>
                <a:cs typeface="Arial" pitchFamily="34" charset="0"/>
              </a:rPr>
              <a:t>d</a:t>
            </a:r>
            <a:r>
              <a:rPr lang="en-US" sz="3200" baseline="-25000" dirty="0" smtClean="0">
                <a:solidFill>
                  <a:schemeClr val="tx1"/>
                </a:solidFill>
                <a:latin typeface="Arial"/>
                <a:cs typeface="Arial" pitchFamily="34" charset="0"/>
              </a:rPr>
              <a:t>-1</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Arial"/>
                <a:cs typeface="Arial" pitchFamily="34" charset="0"/>
              </a:rPr>
              <a:t>skel</a:t>
            </a:r>
            <a:r>
              <a:rPr lang="en-US" sz="3200" i="1" baseline="30000" dirty="0" smtClean="0">
                <a:solidFill>
                  <a:schemeClr val="tx1"/>
                </a:solidFill>
                <a:latin typeface="Arial"/>
                <a:cs typeface="Arial" pitchFamily="34" charset="0"/>
              </a:rPr>
              <a:t>d</a:t>
            </a:r>
            <a:r>
              <a:rPr lang="en-US" sz="3200" baseline="30000" dirty="0" smtClean="0">
                <a:solidFill>
                  <a:schemeClr val="tx1"/>
                </a:solidFill>
                <a:latin typeface="Arial"/>
                <a:cs typeface="Arial" pitchFamily="34" charset="0"/>
              </a:rPr>
              <a:t>-1</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a:t>
            </a:r>
            <a:endParaRPr lang="en-US" sz="2800" dirty="0" smtClean="0">
              <a:latin typeface="Arial" pitchFamily="34" charset="0"/>
              <a:cs typeface="Arial" pitchFamily="34" charset="0"/>
            </a:endParaRPr>
          </a:p>
        </p:txBody>
      </p:sp>
      <p:sp>
        <p:nvSpPr>
          <p:cNvPr id="13" name="Text Box 122"/>
          <p:cNvSpPr txBox="1">
            <a:spLocks noChangeArrowheads="1"/>
          </p:cNvSpPr>
          <p:nvPr/>
        </p:nvSpPr>
        <p:spPr bwMode="auto">
          <a:xfrm>
            <a:off x="1225607" y="3566748"/>
            <a:ext cx="5424883"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3200" i="1" dirty="0" smtClean="0">
                <a:solidFill>
                  <a:srgbClr val="002060"/>
                </a:solidFill>
                <a:latin typeface="Arial"/>
                <a:cs typeface="Arial" pitchFamily="34" charset="0"/>
              </a:rPr>
              <a:t>g</a:t>
            </a:r>
            <a:r>
              <a:rPr lang="en-US" sz="3200" i="1" baseline="-25000" dirty="0" smtClean="0">
                <a:solidFill>
                  <a:srgbClr val="002060"/>
                </a:solidFill>
                <a:latin typeface="Arial"/>
                <a:cs typeface="Arial" pitchFamily="34" charset="0"/>
              </a:rPr>
              <a:t>d</a:t>
            </a:r>
            <a:r>
              <a:rPr lang="en-US" sz="3200" baseline="-25000" dirty="0" smtClean="0">
                <a:solidFill>
                  <a:srgbClr val="002060"/>
                </a:solidFill>
                <a:latin typeface="Arial"/>
                <a:cs typeface="Arial" pitchFamily="34" charset="0"/>
              </a:rPr>
              <a:t>-1</a:t>
            </a:r>
            <a:r>
              <a:rPr lang="en-US" sz="2800" dirty="0" smtClean="0">
                <a:latin typeface="Arial" pitchFamily="34" charset="0"/>
                <a:cs typeface="Arial" pitchFamily="34" charset="0"/>
              </a:rPr>
              <a:t> sends </a:t>
            </a:r>
            <a:r>
              <a:rPr lang="en-US" sz="2800" dirty="0" smtClean="0">
                <a:solidFill>
                  <a:schemeClr val="tx1">
                    <a:lumMod val="95000"/>
                    <a:lumOff val="5000"/>
                  </a:schemeClr>
                </a:solidFill>
                <a:latin typeface="Arial" pitchFamily="34" charset="0"/>
                <a:cs typeface="Arial" pitchFamily="34" charset="0"/>
              </a:rPr>
              <a:t>|</a:t>
            </a:r>
            <a:r>
              <a:rPr lang="en-US" sz="3200" dirty="0" smtClean="0">
                <a:solidFill>
                  <a:schemeClr val="tx1"/>
                </a:solidFill>
                <a:latin typeface="Arial"/>
                <a:cs typeface="Arial" pitchFamily="34" charset="0"/>
              </a:rPr>
              <a:t>skel</a:t>
            </a:r>
            <a:r>
              <a:rPr lang="en-US" sz="3200" i="1" baseline="30000" dirty="0" smtClean="0">
                <a:solidFill>
                  <a:schemeClr val="tx1"/>
                </a:solidFill>
                <a:latin typeface="Arial"/>
                <a:cs typeface="Arial" pitchFamily="34" charset="0"/>
              </a:rPr>
              <a:t>d</a:t>
            </a:r>
            <a:r>
              <a:rPr lang="en-US" sz="3200" baseline="30000" dirty="0" smtClean="0">
                <a:solidFill>
                  <a:schemeClr val="tx1"/>
                </a:solidFill>
                <a:latin typeface="Arial"/>
                <a:cs typeface="Arial" pitchFamily="34" charset="0"/>
              </a:rPr>
              <a:t>-1</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¾</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MT Extra"/>
                <a:cs typeface="Arial" pitchFamily="34" charset="0"/>
                <a:sym typeface="MT Extra"/>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mi10"/>
                <a:cs typeface="Arial" pitchFamily="34" charset="0"/>
              </a:rPr>
              <a:t>¾</a:t>
            </a:r>
            <a:r>
              <a:rPr lang="en-US" sz="3200" dirty="0" smtClean="0">
                <a:solidFill>
                  <a:schemeClr val="tx1"/>
                </a:solidFill>
                <a:latin typeface="Arial" pitchFamily="34" charset="0"/>
                <a:cs typeface="Arial" pitchFamily="34" charset="0"/>
              </a:rPr>
              <a:t>)|</a:t>
            </a:r>
            <a:endParaRPr lang="en-US" sz="2800" dirty="0" smtClean="0">
              <a:solidFill>
                <a:schemeClr val="tx1"/>
              </a:solidFill>
              <a:latin typeface="Arial" pitchFamily="34" charset="0"/>
              <a:cs typeface="Arial" pitchFamily="34" charset="0"/>
            </a:endParaRPr>
          </a:p>
        </p:txBody>
      </p:sp>
      <p:sp>
        <p:nvSpPr>
          <p:cNvPr id="11" name="Text Box 122"/>
          <p:cNvSpPr txBox="1">
            <a:spLocks noChangeArrowheads="1"/>
          </p:cNvSpPr>
          <p:nvPr/>
        </p:nvSpPr>
        <p:spPr bwMode="auto">
          <a:xfrm>
            <a:off x="1147861" y="4217916"/>
            <a:ext cx="7516802"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But </a:t>
            </a:r>
            <a:r>
              <a:rPr lang="en-US" sz="3200" dirty="0" smtClean="0">
                <a:solidFill>
                  <a:schemeClr val="tx1"/>
                </a:solidFill>
                <a:latin typeface="cmmi10"/>
                <a:cs typeface="Arial" pitchFamily="34" charset="0"/>
              </a:rPr>
              <a:t>¥</a:t>
            </a:r>
            <a:r>
              <a:rPr lang="en-US" sz="3200" dirty="0" smtClean="0">
                <a:solidFill>
                  <a:srgbClr val="002060"/>
                </a:solidFill>
                <a:latin typeface="Arial" pitchFamily="34" charset="0"/>
                <a:cs typeface="Arial" pitchFamily="34" charset="0"/>
              </a:rPr>
              <a:t>(</a:t>
            </a:r>
            <a:r>
              <a:rPr lang="en-US" sz="3200" dirty="0" smtClean="0">
                <a:solidFill>
                  <a:srgbClr val="002060"/>
                </a:solidFill>
                <a:latin typeface="cmmi10"/>
                <a:cs typeface="Arial" pitchFamily="34" charset="0"/>
              </a:rPr>
              <a:t>¾</a:t>
            </a:r>
            <a:r>
              <a:rPr lang="en-US" sz="3200" dirty="0" smtClean="0">
                <a:solidFill>
                  <a:schemeClr val="tx1"/>
                </a:solidFill>
                <a:latin typeface="Arial" pitchFamily="34" charset="0"/>
                <a:cs typeface="Arial" pitchFamily="34" charset="0"/>
              </a:rPr>
              <a:t>)</a:t>
            </a:r>
            <a:r>
              <a:rPr lang="en-US" sz="2800" dirty="0" smtClean="0">
                <a:latin typeface="Arial" pitchFamily="34" charset="0"/>
                <a:cs typeface="Arial" pitchFamily="34" charset="0"/>
              </a:rPr>
              <a:t> is </a:t>
            </a:r>
            <a:r>
              <a:rPr lang="en-US" sz="2800" dirty="0" smtClean="0">
                <a:solidFill>
                  <a:schemeClr val="tx1"/>
                </a:solidFill>
                <a:latin typeface="Arial" pitchFamily="34" charset="0"/>
                <a:cs typeface="Arial" pitchFamily="34" charset="0"/>
              </a:rPr>
              <a:t>(</a:t>
            </a:r>
            <a:r>
              <a:rPr lang="en-US" sz="2800" i="1" dirty="0" smtClean="0">
                <a:solidFill>
                  <a:schemeClr val="tx1"/>
                </a:solidFill>
                <a:latin typeface="Arial" pitchFamily="34" charset="0"/>
                <a:cs typeface="Arial" pitchFamily="34" charset="0"/>
              </a:rPr>
              <a:t>d</a:t>
            </a:r>
            <a:r>
              <a:rPr lang="en-US" sz="2800" dirty="0" smtClean="0">
                <a:solidFill>
                  <a:schemeClr val="tx1"/>
                </a:solidFill>
                <a:latin typeface="Arial" pitchFamily="34" charset="0"/>
                <a:cs typeface="Arial" pitchFamily="34" charset="0"/>
              </a:rPr>
              <a:t>-1)</a:t>
            </a:r>
            <a:r>
              <a:rPr lang="en-US" sz="2800" dirty="0" smtClean="0">
                <a:latin typeface="Arial" pitchFamily="34" charset="0"/>
                <a:cs typeface="Arial" pitchFamily="34" charset="0"/>
              </a:rPr>
              <a:t>-connected (earlier theorem)</a:t>
            </a:r>
          </a:p>
        </p:txBody>
      </p:sp>
      <p:sp>
        <p:nvSpPr>
          <p:cNvPr id="14" name="Text Box 122"/>
          <p:cNvSpPr txBox="1">
            <a:spLocks noChangeArrowheads="1"/>
          </p:cNvSpPr>
          <p:nvPr/>
        </p:nvSpPr>
        <p:spPr bwMode="auto">
          <a:xfrm>
            <a:off x="1225607" y="4869084"/>
            <a:ext cx="5376793"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Can extend </a:t>
            </a:r>
            <a:r>
              <a:rPr lang="en-US" sz="3200" dirty="0" smtClean="0">
                <a:latin typeface="Arial" pitchFamily="34" charset="0"/>
                <a:cs typeface="Arial" pitchFamily="34" charset="0"/>
              </a:rPr>
              <a:t>to </a:t>
            </a:r>
            <a:r>
              <a:rPr lang="en-US" sz="3200" i="1" dirty="0" err="1" smtClean="0">
                <a:solidFill>
                  <a:srgbClr val="002060"/>
                </a:solidFill>
                <a:latin typeface="Arial"/>
                <a:cs typeface="Arial" pitchFamily="34" charset="0"/>
              </a:rPr>
              <a:t>g</a:t>
            </a:r>
            <a:r>
              <a:rPr lang="en-US" sz="3200" i="1" baseline="-25000" dirty="0" err="1" smtClean="0">
                <a:solidFill>
                  <a:srgbClr val="002060"/>
                </a:solidFill>
                <a:latin typeface="Arial"/>
                <a:cs typeface="Arial" pitchFamily="34" charset="0"/>
              </a:rPr>
              <a:t>d</a:t>
            </a:r>
            <a:r>
              <a:rPr lang="en-US" sz="2800" dirty="0" smtClean="0">
                <a:latin typeface="Arial" pitchFamily="34" charset="0"/>
                <a:cs typeface="Arial" pitchFamily="34" charset="0"/>
              </a:rPr>
              <a:t>: |</a:t>
            </a:r>
            <a:r>
              <a:rPr lang="en-US" sz="3200" dirty="0" smtClean="0">
                <a:solidFill>
                  <a:schemeClr val="tx1"/>
                </a:solidFill>
                <a:latin typeface="cmmi10"/>
                <a:cs typeface="Arial" pitchFamily="34" charset="0"/>
              </a:rPr>
              <a:t>¾</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MT Extra"/>
                <a:cs typeface="Arial" pitchFamily="34" charset="0"/>
                <a:sym typeface="MT Extra"/>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mi10"/>
                <a:cs typeface="Arial" pitchFamily="34" charset="0"/>
              </a:rPr>
              <a:t>¾</a:t>
            </a:r>
            <a:r>
              <a:rPr lang="en-US" sz="3200" dirty="0" smtClean="0">
                <a:solidFill>
                  <a:schemeClr val="tx1"/>
                </a:solidFill>
                <a:latin typeface="Arial" pitchFamily="34" charset="0"/>
                <a:cs typeface="Arial" pitchFamily="34" charset="0"/>
              </a:rPr>
              <a:t>)|</a:t>
            </a:r>
            <a:endParaRPr lang="en-US" sz="2800" dirty="0" smtClean="0">
              <a:solidFill>
                <a:schemeClr val="tx1"/>
              </a:solidFill>
              <a:latin typeface="Arial" pitchFamily="34" charset="0"/>
              <a:cs typeface="Arial" pitchFamily="34" charset="0"/>
            </a:endParaRPr>
          </a:p>
        </p:txBody>
      </p:sp>
      <p:sp>
        <p:nvSpPr>
          <p:cNvPr id="15" name="Text Box 122"/>
          <p:cNvSpPr txBox="1">
            <a:spLocks noChangeArrowheads="1"/>
          </p:cNvSpPr>
          <p:nvPr/>
        </p:nvSpPr>
        <p:spPr bwMode="auto">
          <a:xfrm>
            <a:off x="1147861" y="5520251"/>
            <a:ext cx="5385898"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2800" dirty="0" smtClean="0">
                <a:latin typeface="Arial" pitchFamily="34" charset="0"/>
                <a:cs typeface="Arial" pitchFamily="34" charset="0"/>
              </a:rPr>
              <a:t>Yielding </a:t>
            </a:r>
            <a:r>
              <a:rPr lang="en-US" sz="3200" i="1" dirty="0" err="1" smtClean="0">
                <a:solidFill>
                  <a:schemeClr val="tx1"/>
                </a:solidFill>
                <a:latin typeface="Arial"/>
                <a:cs typeface="Arial" pitchFamily="34" charset="0"/>
              </a:rPr>
              <a:t>g</a:t>
            </a:r>
            <a:r>
              <a:rPr lang="en-US" sz="3200" i="1" baseline="-25000" dirty="0" err="1" smtClean="0">
                <a:solidFill>
                  <a:schemeClr val="tx1"/>
                </a:solidFill>
                <a:latin typeface="Arial"/>
                <a:cs typeface="Arial" pitchFamily="34" charset="0"/>
              </a:rPr>
              <a:t>d</a:t>
            </a:r>
            <a:r>
              <a:rPr lang="en-US" sz="3200" dirty="0" smtClean="0">
                <a:solidFill>
                  <a:schemeClr val="tx1"/>
                </a:solidFill>
                <a:latin typeface="Arial" pitchFamily="34" charset="0"/>
                <a:cs typeface="Arial" pitchFamily="34" charset="0"/>
              </a:rPr>
              <a:t>: |</a:t>
            </a:r>
            <a:r>
              <a:rPr lang="en-US" sz="3200" dirty="0" err="1" smtClean="0">
                <a:solidFill>
                  <a:schemeClr val="tx1"/>
                </a:solidFill>
                <a:latin typeface="Arial"/>
                <a:cs typeface="Arial" pitchFamily="34" charset="0"/>
              </a:rPr>
              <a:t>skel</a:t>
            </a:r>
            <a:r>
              <a:rPr lang="en-US" sz="3200" i="1" baseline="30000" dirty="0" err="1" smtClean="0">
                <a:solidFill>
                  <a:schemeClr val="tx1"/>
                </a:solidFill>
                <a:latin typeface="Arial"/>
                <a:cs typeface="Arial" pitchFamily="34" charset="0"/>
              </a:rPr>
              <a:t>d</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a:t>
            </a:r>
            <a:endParaRPr lang="en-US" sz="2800" dirty="0" smtClean="0">
              <a:latin typeface="Arial" pitchFamily="34" charset="0"/>
              <a:cs typeface="Arial" pitchFamily="34" charset="0"/>
            </a:endParaRPr>
          </a:p>
        </p:txBody>
      </p:sp>
      <p:sp>
        <p:nvSpPr>
          <p:cNvPr id="12" name="Footer Placeholder 2"/>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Tree>
    <p:extLst>
      <p:ext uri="{BB962C8B-B14F-4D97-AF65-F5344CB8AC3E}">
        <p14:creationId xmlns:p14="http://schemas.microsoft.com/office/powerpoint/2010/main" val="364550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animBg="1"/>
      <p:bldP spid="7" grpId="0" animBg="1"/>
      <p:bldP spid="13" grpId="0" animBg="1"/>
      <p:bldP spid="11" grpId="0" animBg="1"/>
      <p:bldP spid="14" grpId="0" animBg="1"/>
      <p:bldP spid="1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2"/>
          <p:cNvSpPr txBox="1">
            <a:spLocks noChangeArrowheads="1"/>
          </p:cNvSpPr>
          <p:nvPr/>
        </p:nvSpPr>
        <p:spPr bwMode="auto">
          <a:xfrm>
            <a:off x="1153801" y="2913385"/>
            <a:ext cx="3924472"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Simplicial decision map</a:t>
            </a:r>
            <a:endParaRPr lang="en-US" sz="2800" dirty="0" smtClean="0">
              <a:solidFill>
                <a:schemeClr val="tx1"/>
              </a:solidFill>
              <a:latin typeface="Arial" pitchFamily="34" charset="0"/>
              <a:cs typeface="Arial" pitchFamily="34" charset="0"/>
            </a:endParaRPr>
          </a:p>
        </p:txBody>
      </p:sp>
      <p:sp>
        <p:nvSpPr>
          <p:cNvPr id="9" name="Text Box 122"/>
          <p:cNvSpPr txBox="1">
            <a:spLocks noChangeArrowheads="1"/>
          </p:cNvSpPr>
          <p:nvPr/>
        </p:nvSpPr>
        <p:spPr bwMode="auto">
          <a:xfrm>
            <a:off x="1153801" y="1766531"/>
            <a:ext cx="2124300"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solidFill>
                  <a:schemeClr val="tx1"/>
                </a:solidFill>
                <a:latin typeface="Arial" pitchFamily="34" charset="0"/>
                <a:cs typeface="Arial" pitchFamily="34" charset="0"/>
              </a:rPr>
              <a:t>Constructed</a:t>
            </a:r>
          </a:p>
        </p:txBody>
      </p:sp>
      <p:sp>
        <p:nvSpPr>
          <p:cNvPr id="2" name="Title 1"/>
          <p:cNvSpPr>
            <a:spLocks noGrp="1"/>
          </p:cNvSpPr>
          <p:nvPr>
            <p:ph type="title"/>
          </p:nvPr>
        </p:nvSpPr>
        <p:spPr/>
        <p:txBody>
          <a:bodyPr/>
          <a:lstStyle/>
          <a:p>
            <a:r>
              <a:rPr lang="en-US" dirty="0" smtClean="0"/>
              <a:t>Protocol </a:t>
            </a:r>
            <a:r>
              <a:rPr lang="en-US" dirty="0" smtClean="0">
                <a:latin typeface="cmsy10"/>
              </a:rPr>
              <a:t>)</a:t>
            </a:r>
            <a:r>
              <a:rPr lang="en-US" dirty="0" smtClean="0"/>
              <a:t> Map</a:t>
            </a:r>
            <a:endParaRPr lang="en-US" dirty="0"/>
          </a:p>
        </p:txBody>
      </p:sp>
      <p:sp>
        <p:nvSpPr>
          <p:cNvPr id="3" name="Date Placeholder 2"/>
          <p:cNvSpPr>
            <a:spLocks noGrp="1"/>
          </p:cNvSpPr>
          <p:nvPr>
            <p:ph type="dt" sz="half" idx="10"/>
          </p:nvPr>
        </p:nvSpPr>
        <p:spPr/>
        <p:txBody>
          <a:bodyPr/>
          <a:lstStyle/>
          <a:p>
            <a:fld id="{A96F5114-7792-44A0-8895-839824EE2AB3}" type="datetime5">
              <a:rPr lang="en-US" smtClean="0"/>
              <a:pPr/>
              <a:t>9-Feb-16</a:t>
            </a:fld>
            <a:endParaRPr lang="en-US" dirty="0"/>
          </a:p>
        </p:txBody>
      </p:sp>
      <p:sp>
        <p:nvSpPr>
          <p:cNvPr id="4" name="Slide Number Placeholder 3"/>
          <p:cNvSpPr>
            <a:spLocks noGrp="1"/>
          </p:cNvSpPr>
          <p:nvPr>
            <p:ph type="sldNum" sz="quarter" idx="11"/>
          </p:nvPr>
        </p:nvSpPr>
        <p:spPr>
          <a:xfrm>
            <a:off x="6075219" y="6209265"/>
            <a:ext cx="2895600" cy="457200"/>
          </a:xfrm>
        </p:spPr>
        <p:txBody>
          <a:bodyPr/>
          <a:lstStyle/>
          <a:p>
            <a:fld id="{DDA13F16-CD78-4520-9B53-E3A23A002AF0}" type="slidenum">
              <a:rPr lang="en-US" smtClean="0"/>
              <a:pPr/>
              <a:t>108</a:t>
            </a:fld>
            <a:endParaRPr lang="en-US" dirty="0"/>
          </a:p>
        </p:txBody>
      </p:sp>
      <p:sp>
        <p:nvSpPr>
          <p:cNvPr id="7" name="Text Box 122"/>
          <p:cNvSpPr txBox="1">
            <a:spLocks noChangeArrowheads="1"/>
          </p:cNvSpPr>
          <p:nvPr/>
        </p:nvSpPr>
        <p:spPr bwMode="auto">
          <a:xfrm>
            <a:off x="1717570" y="2190097"/>
            <a:ext cx="3935693" cy="646331"/>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3200" i="1" dirty="0" smtClean="0">
                <a:solidFill>
                  <a:schemeClr val="tx1"/>
                </a:solidFill>
                <a:latin typeface="Arial"/>
                <a:cs typeface="Arial" pitchFamily="34" charset="0"/>
              </a:rPr>
              <a:t>g</a:t>
            </a:r>
            <a:r>
              <a:rPr lang="en-US" sz="3200" dirty="0" smtClean="0">
                <a:solidFill>
                  <a:schemeClr val="tx1"/>
                </a:solidFill>
                <a:latin typeface="Arial"/>
                <a:cs typeface="Arial" pitchFamily="34" charset="0"/>
              </a:rPr>
              <a:t>:</a:t>
            </a:r>
            <a:r>
              <a:rPr lang="en-US" sz="3200" dirty="0" smtClean="0">
                <a:solidFill>
                  <a:schemeClr val="tx1"/>
                </a:solidFill>
                <a:latin typeface="Arial" pitchFamily="34" charset="0"/>
                <a:cs typeface="Arial" pitchFamily="34" charset="0"/>
              </a:rPr>
              <a:t> |</a:t>
            </a:r>
            <a:r>
              <a:rPr lang="en-US" sz="3200" dirty="0" err="1" smtClean="0">
                <a:solidFill>
                  <a:schemeClr val="tx1"/>
                </a:solidFill>
                <a:latin typeface="Arial"/>
                <a:cs typeface="Arial" pitchFamily="34" charset="0"/>
              </a:rPr>
              <a:t>skel</a:t>
            </a:r>
            <a:r>
              <a:rPr lang="en-US" sz="3200" i="1" baseline="30000" dirty="0" err="1" smtClean="0">
                <a:solidFill>
                  <a:schemeClr val="tx1"/>
                </a:solidFill>
                <a:latin typeface="Arial"/>
                <a:cs typeface="Arial" pitchFamily="34" charset="0"/>
              </a:rPr>
              <a:t>n</a:t>
            </a:r>
            <a:r>
              <a:rPr lang="en-US" sz="3200" dirty="0" smtClean="0">
                <a:solidFill>
                  <a:schemeClr val="tx1"/>
                </a:solidFill>
                <a:latin typeface="Arial" pitchFamily="34" charset="0"/>
                <a:cs typeface="Arial" pitchFamily="34" charset="0"/>
              </a:rPr>
              <a:t> </a:t>
            </a:r>
            <a:r>
              <a:rPr lang="en-US" sz="3600" dirty="0" smtClean="0">
                <a:solidFill>
                  <a:schemeClr val="tx1"/>
                </a:solidFill>
                <a:latin typeface="cmsy10"/>
                <a:cs typeface="Arial" pitchFamily="34" charset="0"/>
              </a:rPr>
              <a:t>I</a:t>
            </a:r>
            <a:r>
              <a:rPr lang="en-US" sz="3600" dirty="0" smtClean="0">
                <a:solidFill>
                  <a:schemeClr val="tx1"/>
                </a:solidFill>
                <a:latin typeface="Arial" pitchFamily="34" charset="0"/>
                <a:cs typeface="Arial" pitchFamily="34" charset="0"/>
              </a:rPr>
              <a:t>|</a:t>
            </a:r>
            <a:r>
              <a:rPr lang="en-US" sz="3600" dirty="0" smtClean="0">
                <a:solidFill>
                  <a:schemeClr val="tx1"/>
                </a:solidFill>
                <a:latin typeface="cmsy10"/>
                <a:cs typeface="Arial" pitchFamily="34" charset="0"/>
              </a:rPr>
              <a:t> </a:t>
            </a:r>
            <a:r>
              <a:rPr lang="en-US" sz="3200" dirty="0" smtClean="0">
                <a:solidFill>
                  <a:schemeClr val="tx1"/>
                </a:solidFill>
                <a:latin typeface="Symbol"/>
                <a:cs typeface="Arial" pitchFamily="34" charset="0"/>
                <a:sym typeface="Symbol"/>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a:t>
            </a:r>
            <a:endParaRPr lang="en-US" sz="2800" dirty="0" smtClean="0">
              <a:latin typeface="Arial" pitchFamily="34" charset="0"/>
              <a:cs typeface="Arial" pitchFamily="34" charset="0"/>
            </a:endParaRPr>
          </a:p>
        </p:txBody>
      </p:sp>
      <p:sp>
        <p:nvSpPr>
          <p:cNvPr id="13" name="Text Box 122"/>
          <p:cNvSpPr txBox="1">
            <a:spLocks noChangeArrowheads="1"/>
          </p:cNvSpPr>
          <p:nvPr/>
        </p:nvSpPr>
        <p:spPr bwMode="auto">
          <a:xfrm>
            <a:off x="1370520" y="3403786"/>
            <a:ext cx="3397084"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l-GR" sz="3200" dirty="0" smtClean="0">
                <a:solidFill>
                  <a:schemeClr val="tx1"/>
                </a:solidFill>
                <a:latin typeface="Arial" pitchFamily="34" charset="0"/>
                <a:cs typeface="Arial" pitchFamily="34" charset="0"/>
              </a:rPr>
              <a:t>δ</a:t>
            </a:r>
            <a:r>
              <a:rPr lang="en-US" sz="3200" dirty="0" smtClean="0">
                <a:solidFill>
                  <a:schemeClr val="tx1"/>
                </a:solidFill>
                <a:latin typeface="Arial" pitchFamily="34" charset="0"/>
                <a:cs typeface="Arial" pitchFamily="34" charset="0"/>
              </a:rPr>
              <a:t>:</a:t>
            </a:r>
            <a:r>
              <a:rPr lang="el-GR" sz="3200" dirty="0" smtClean="0">
                <a:solidFill>
                  <a:schemeClr val="tx1"/>
                </a:solidFill>
                <a:latin typeface="Arial" pitchFamily="34" charset="0"/>
                <a:cs typeface="Arial" pitchFamily="34" charset="0"/>
              </a:rPr>
              <a:t> </a:t>
            </a:r>
            <a:r>
              <a:rPr lang="en-US" sz="3200" dirty="0" smtClean="0">
                <a:solidFill>
                  <a:schemeClr val="tx1"/>
                </a:solidFill>
                <a:latin typeface="cmmi10"/>
                <a:cs typeface="Arial" pitchFamily="34" charset="0"/>
              </a:rPr>
              <a:t>¥</a:t>
            </a:r>
            <a:r>
              <a:rPr lang="en-US" sz="3200" dirty="0" smtClean="0">
                <a:solidFill>
                  <a:schemeClr val="tx1"/>
                </a:solidFill>
                <a:latin typeface="Arial"/>
                <a:cs typeface="Arial" pitchFamily="34" charset="0"/>
              </a:rPr>
              <a:t>(</a:t>
            </a:r>
            <a:r>
              <a:rPr lang="en-US" sz="3200" dirty="0" err="1" smtClean="0">
                <a:solidFill>
                  <a:schemeClr val="tx1"/>
                </a:solidFill>
                <a:latin typeface="Arial"/>
                <a:cs typeface="Arial" pitchFamily="34" charset="0"/>
              </a:rPr>
              <a:t>skel</a:t>
            </a:r>
            <a:r>
              <a:rPr lang="en-US" sz="3200" i="1" baseline="30000" dirty="0" err="1" smtClean="0">
                <a:solidFill>
                  <a:schemeClr val="tx1"/>
                </a:solidFill>
                <a:latin typeface="Arial"/>
                <a:cs typeface="Arial" pitchFamily="34" charset="0"/>
              </a:rPr>
              <a:t>n</a:t>
            </a:r>
            <a:r>
              <a:rPr lang="en-US" sz="3200" dirty="0" smtClean="0">
                <a:solidFill>
                  <a:schemeClr val="tx1"/>
                </a:solidFill>
                <a:latin typeface="Arial"/>
                <a:cs typeface="Arial" pitchFamily="34" charset="0"/>
              </a:rPr>
              <a:t> </a:t>
            </a:r>
            <a:r>
              <a:rPr lang="en-US" sz="3200" dirty="0" smtClean="0">
                <a:solidFill>
                  <a:schemeClr val="tx1"/>
                </a:solidFill>
                <a:latin typeface="cmsy10"/>
                <a:cs typeface="Arial" pitchFamily="34" charset="0"/>
              </a:rPr>
              <a:t>I</a:t>
            </a:r>
            <a:r>
              <a:rPr lang="en-US" sz="3200" dirty="0" smtClean="0">
                <a:solidFill>
                  <a:schemeClr val="tx1"/>
                </a:solidFill>
                <a:latin typeface="Arial"/>
                <a:cs typeface="Arial" pitchFamily="34" charset="0"/>
              </a:rPr>
              <a:t>) </a:t>
            </a:r>
            <a:r>
              <a:rPr lang="en-US" sz="3200" dirty="0" smtClean="0">
                <a:solidFill>
                  <a:schemeClr val="tx1"/>
                </a:solidFill>
                <a:latin typeface="Symbol"/>
                <a:cs typeface="Arial" pitchFamily="34" charset="0"/>
                <a:sym typeface="Symbol"/>
              </a:rPr>
              <a:t></a:t>
            </a:r>
            <a:r>
              <a:rPr lang="en-US" sz="3200" dirty="0" smtClean="0">
                <a:solidFill>
                  <a:schemeClr val="tx1"/>
                </a:solidFill>
                <a:latin typeface="Arial"/>
                <a:cs typeface="Arial" pitchFamily="34" charset="0"/>
              </a:rPr>
              <a:t> </a:t>
            </a:r>
            <a:r>
              <a:rPr lang="en-US" sz="3200" dirty="0" smtClean="0">
                <a:solidFill>
                  <a:schemeClr val="tx1"/>
                </a:solidFill>
                <a:latin typeface="cmsy10"/>
                <a:cs typeface="Arial" pitchFamily="34" charset="0"/>
              </a:rPr>
              <a:t>O</a:t>
            </a:r>
            <a:endParaRPr lang="en-US" sz="2800" dirty="0" smtClean="0">
              <a:solidFill>
                <a:schemeClr val="tx1"/>
              </a:solidFill>
              <a:latin typeface="Arial" pitchFamily="34" charset="0"/>
              <a:cs typeface="Arial" pitchFamily="34" charset="0"/>
            </a:endParaRPr>
          </a:p>
        </p:txBody>
      </p:sp>
      <p:sp>
        <p:nvSpPr>
          <p:cNvPr id="17" name="Text Box 122"/>
          <p:cNvSpPr txBox="1">
            <a:spLocks noChangeArrowheads="1"/>
          </p:cNvSpPr>
          <p:nvPr/>
        </p:nvSpPr>
        <p:spPr bwMode="auto">
          <a:xfrm>
            <a:off x="1814139" y="3891163"/>
            <a:ext cx="4041491"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r>
              <a:rPr lang="en-US" sz="3200" dirty="0" smtClean="0">
                <a:solidFill>
                  <a:schemeClr val="tx1"/>
                </a:solidFill>
                <a:latin typeface="Arial" pitchFamily="34" charset="0"/>
                <a:cs typeface="Arial" pitchFamily="34" charset="0"/>
              </a:rPr>
              <a:t>|</a:t>
            </a:r>
            <a:r>
              <a:rPr lang="el-GR" sz="3200" dirty="0" smtClean="0">
                <a:solidFill>
                  <a:schemeClr val="tx1"/>
                </a:solidFill>
                <a:latin typeface="Arial" pitchFamily="34" charset="0"/>
                <a:cs typeface="Arial" pitchFamily="34" charset="0"/>
              </a:rPr>
              <a:t>δ</a:t>
            </a:r>
            <a:r>
              <a:rPr lang="en-US" sz="3200" dirty="0" smtClean="0">
                <a:solidFill>
                  <a:schemeClr val="tx1"/>
                </a:solidFill>
                <a:latin typeface="Arial" pitchFamily="34" charset="0"/>
                <a:cs typeface="Arial" pitchFamily="34" charset="0"/>
              </a:rPr>
              <a:t>|:</a:t>
            </a:r>
            <a:r>
              <a:rPr lang="el-GR" sz="3200" dirty="0" smtClean="0">
                <a:solidFill>
                  <a:schemeClr val="tx1"/>
                </a:solidFill>
                <a:latin typeface="Arial" pitchFamily="34" charset="0"/>
                <a:cs typeface="Arial" pitchFamily="34" charset="0"/>
              </a:rPr>
              <a:t> </a:t>
            </a:r>
            <a:r>
              <a:rPr lang="en-US" sz="3200" dirty="0" smtClean="0">
                <a:solidFill>
                  <a:schemeClr val="tx1"/>
                </a:solidFill>
                <a:latin typeface="Arial" pitchFamily="34" charset="0"/>
                <a:cs typeface="Arial" pitchFamily="34" charset="0"/>
              </a:rPr>
              <a:t>|</a:t>
            </a:r>
            <a:r>
              <a:rPr lang="en-US" sz="3200" dirty="0" smtClean="0">
                <a:solidFill>
                  <a:schemeClr val="tx1"/>
                </a:solidFill>
                <a:latin typeface="cmmi10"/>
                <a:cs typeface="Arial" pitchFamily="34" charset="0"/>
              </a:rPr>
              <a:t>¥</a:t>
            </a:r>
            <a:r>
              <a:rPr lang="en-US" sz="3200" dirty="0" smtClean="0">
                <a:solidFill>
                  <a:schemeClr val="tx1"/>
                </a:solidFill>
                <a:latin typeface="Arial"/>
                <a:cs typeface="Arial" pitchFamily="34" charset="0"/>
              </a:rPr>
              <a:t>(</a:t>
            </a:r>
            <a:r>
              <a:rPr lang="en-US" sz="3200" dirty="0" err="1">
                <a:solidFill>
                  <a:schemeClr val="tx1"/>
                </a:solidFill>
                <a:latin typeface="Arial"/>
                <a:cs typeface="Arial" pitchFamily="34" charset="0"/>
              </a:rPr>
              <a:t>skel</a:t>
            </a:r>
            <a:r>
              <a:rPr lang="en-US" sz="3200" i="1" baseline="30000" dirty="0" err="1">
                <a:solidFill>
                  <a:schemeClr val="tx1"/>
                </a:solidFill>
                <a:latin typeface="Arial"/>
                <a:cs typeface="Arial" pitchFamily="34" charset="0"/>
              </a:rPr>
              <a:t>n</a:t>
            </a:r>
            <a:r>
              <a:rPr lang="en-US" sz="3200" dirty="0">
                <a:solidFill>
                  <a:schemeClr val="tx1"/>
                </a:solidFill>
                <a:latin typeface="Arial"/>
                <a:cs typeface="Arial" pitchFamily="34" charset="0"/>
              </a:rPr>
              <a:t> </a:t>
            </a:r>
            <a:r>
              <a:rPr lang="en-US" sz="3200" dirty="0" smtClean="0">
                <a:solidFill>
                  <a:schemeClr val="tx1"/>
                </a:solidFill>
                <a:latin typeface="cmsy10"/>
                <a:cs typeface="Arial" pitchFamily="34" charset="0"/>
              </a:rPr>
              <a:t>I</a:t>
            </a:r>
            <a:r>
              <a:rPr lang="en-US" sz="3200" dirty="0" smtClean="0">
                <a:solidFill>
                  <a:schemeClr val="tx1"/>
                </a:solidFill>
                <a:latin typeface="Arial"/>
                <a:cs typeface="Arial" pitchFamily="34" charset="0"/>
              </a:rPr>
              <a:t>)| </a:t>
            </a:r>
            <a:r>
              <a:rPr lang="en-US" sz="3200" dirty="0" smtClean="0">
                <a:solidFill>
                  <a:schemeClr val="tx1"/>
                </a:solidFill>
                <a:latin typeface="Symbol"/>
                <a:cs typeface="Arial" pitchFamily="34" charset="0"/>
                <a:sym typeface="Symbol"/>
              </a:rPr>
              <a:t></a:t>
            </a:r>
            <a:r>
              <a:rPr lang="en-US" sz="3200" dirty="0" smtClean="0">
                <a:solidFill>
                  <a:schemeClr val="tx1"/>
                </a:solidFill>
                <a:latin typeface="Arial"/>
                <a:cs typeface="Arial" pitchFamily="34" charset="0"/>
              </a:rPr>
              <a:t> |</a:t>
            </a:r>
            <a:r>
              <a:rPr lang="en-US" sz="3200" dirty="0" smtClean="0">
                <a:solidFill>
                  <a:schemeClr val="tx1"/>
                </a:solidFill>
                <a:latin typeface="cmsy10"/>
                <a:cs typeface="Arial" pitchFamily="34" charset="0"/>
              </a:rPr>
              <a:t>O</a:t>
            </a:r>
            <a:r>
              <a:rPr lang="en-US" sz="3200" dirty="0" smtClean="0">
                <a:solidFill>
                  <a:schemeClr val="tx1"/>
                </a:solidFill>
                <a:latin typeface="Arial"/>
                <a:cs typeface="Arial" pitchFamily="34" charset="0"/>
              </a:rPr>
              <a:t>|</a:t>
            </a:r>
            <a:endParaRPr lang="en-US" sz="2800" dirty="0" smtClean="0">
              <a:solidFill>
                <a:schemeClr val="tx1"/>
              </a:solidFill>
              <a:latin typeface="Arial" pitchFamily="34" charset="0"/>
              <a:cs typeface="Arial" pitchFamily="34" charset="0"/>
            </a:endParaRPr>
          </a:p>
        </p:txBody>
      </p:sp>
      <p:sp>
        <p:nvSpPr>
          <p:cNvPr id="18" name="Text Box 122"/>
          <p:cNvSpPr txBox="1">
            <a:spLocks noChangeArrowheads="1"/>
          </p:cNvSpPr>
          <p:nvPr/>
        </p:nvSpPr>
        <p:spPr bwMode="auto">
          <a:xfrm>
            <a:off x="1153801" y="4757267"/>
            <a:ext cx="5126724" cy="584775"/>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Composition </a:t>
            </a:r>
            <a:r>
              <a:rPr lang="en-US" sz="3200" i="1" dirty="0" smtClean="0">
                <a:solidFill>
                  <a:schemeClr val="tx1"/>
                </a:solidFill>
                <a:latin typeface="Arial" pitchFamily="34" charset="0"/>
                <a:cs typeface="Arial" pitchFamily="34" charset="0"/>
              </a:rPr>
              <a:t>f</a:t>
            </a:r>
            <a:r>
              <a:rPr lang="en-US" sz="3200" dirty="0" smtClean="0">
                <a:solidFill>
                  <a:schemeClr val="tx1"/>
                </a:solidFill>
                <a:latin typeface="Arial" pitchFamily="34" charset="0"/>
                <a:cs typeface="Arial" pitchFamily="34" charset="0"/>
              </a:rPr>
              <a:t> = |</a:t>
            </a:r>
            <a:r>
              <a:rPr lang="el-GR" sz="3200" dirty="0" smtClean="0">
                <a:solidFill>
                  <a:schemeClr val="tx1"/>
                </a:solidFill>
                <a:latin typeface="Arial" pitchFamily="34" charset="0"/>
                <a:cs typeface="Arial" pitchFamily="34" charset="0"/>
              </a:rPr>
              <a:t> δ </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a:t>
            </a:r>
            <a:r>
              <a:rPr lang="en-US" sz="3200" dirty="0" smtClean="0">
                <a:solidFill>
                  <a:schemeClr val="tx1"/>
                </a:solidFill>
                <a:latin typeface="Arial" pitchFamily="34" charset="0"/>
                <a:cs typeface="Arial" pitchFamily="34" charset="0"/>
              </a:rPr>
              <a:t> </a:t>
            </a:r>
            <a:r>
              <a:rPr lang="en-US" sz="3200" i="1" dirty="0" smtClean="0">
                <a:solidFill>
                  <a:schemeClr val="tx1"/>
                </a:solidFill>
                <a:latin typeface="Arial" pitchFamily="34" charset="0"/>
                <a:cs typeface="Arial" pitchFamily="34" charset="0"/>
              </a:rPr>
              <a:t>g</a:t>
            </a:r>
            <a:r>
              <a:rPr lang="en-US" sz="2800" dirty="0" smtClean="0">
                <a:latin typeface="Arial" pitchFamily="34" charset="0"/>
                <a:cs typeface="Arial" pitchFamily="34" charset="0"/>
              </a:rPr>
              <a:t> yields</a:t>
            </a:r>
            <a:endParaRPr lang="en-US" sz="2800" dirty="0" smtClean="0">
              <a:solidFill>
                <a:schemeClr val="tx1"/>
              </a:solidFill>
              <a:latin typeface="Arial" pitchFamily="34" charset="0"/>
              <a:cs typeface="Arial" pitchFamily="34" charset="0"/>
            </a:endParaRPr>
          </a:p>
        </p:txBody>
      </p:sp>
      <p:sp>
        <p:nvSpPr>
          <p:cNvPr id="15" name="Text Box 122"/>
          <p:cNvSpPr txBox="1">
            <a:spLocks noChangeArrowheads="1"/>
          </p:cNvSpPr>
          <p:nvPr/>
        </p:nvSpPr>
        <p:spPr bwMode="auto">
          <a:xfrm>
            <a:off x="1717570" y="5235593"/>
            <a:ext cx="5487400" cy="584775"/>
          </a:xfrm>
          <a:prstGeom prst="rect">
            <a:avLst/>
          </a:prstGeom>
          <a:solidFill>
            <a:schemeClr val="bg1">
              <a:alpha val="89999"/>
            </a:schemeClr>
          </a:solidFill>
          <a:ln w="38100" algn="ctr">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l"/>
            <a:r>
              <a:rPr lang="en-US" sz="3200" i="1" dirty="0" smtClean="0">
                <a:solidFill>
                  <a:schemeClr val="tx1"/>
                </a:solidFill>
                <a:latin typeface="Arial"/>
                <a:cs typeface="Arial" pitchFamily="34" charset="0"/>
              </a:rPr>
              <a:t>f</a:t>
            </a:r>
            <a:r>
              <a:rPr lang="en-US" sz="3200" dirty="0" smtClean="0">
                <a:solidFill>
                  <a:schemeClr val="tx1"/>
                </a:solidFill>
                <a:latin typeface="Arial" pitchFamily="34" charset="0"/>
                <a:cs typeface="Arial" pitchFamily="34" charset="0"/>
              </a:rPr>
              <a:t>: |</a:t>
            </a:r>
            <a:r>
              <a:rPr lang="en-US" sz="3200" dirty="0">
                <a:solidFill>
                  <a:schemeClr val="tx1"/>
                </a:solidFill>
                <a:latin typeface="Arial"/>
                <a:cs typeface="Arial" pitchFamily="34" charset="0"/>
              </a:rPr>
              <a:t> </a:t>
            </a:r>
            <a:r>
              <a:rPr lang="en-US" sz="3200" dirty="0" err="1">
                <a:solidFill>
                  <a:schemeClr val="tx1"/>
                </a:solidFill>
                <a:latin typeface="Arial"/>
                <a:cs typeface="Arial" pitchFamily="34" charset="0"/>
              </a:rPr>
              <a:t>skel</a:t>
            </a:r>
            <a:r>
              <a:rPr lang="en-US" sz="3200" i="1" baseline="30000" dirty="0" err="1">
                <a:solidFill>
                  <a:schemeClr val="tx1"/>
                </a:solidFill>
                <a:latin typeface="Arial"/>
                <a:cs typeface="Arial" pitchFamily="34" charset="0"/>
              </a:rPr>
              <a:t>n</a:t>
            </a:r>
            <a:r>
              <a:rPr lang="en-US" sz="3200" dirty="0">
                <a:solidFill>
                  <a:schemeClr val="tx1"/>
                </a:solidFill>
                <a:latin typeface="Arial"/>
                <a:cs typeface="Arial" pitchFamily="34" charset="0"/>
              </a:rPr>
              <a:t> </a:t>
            </a:r>
            <a:r>
              <a:rPr lang="en-US" sz="3200" dirty="0" smtClean="0">
                <a:solidFill>
                  <a:schemeClr val="tx1"/>
                </a:solidFill>
                <a:latin typeface="cmsy10"/>
                <a:cs typeface="Arial" pitchFamily="34" charset="0"/>
              </a:rPr>
              <a:t>I</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a:t>
            </a:r>
            <a:r>
              <a:rPr lang="en-US" sz="3200" dirty="0" smtClean="0">
                <a:solidFill>
                  <a:schemeClr val="tx1"/>
                </a:solidFill>
                <a:latin typeface="Arial" pitchFamily="34" charset="0"/>
                <a:cs typeface="Arial" pitchFamily="34" charset="0"/>
              </a:rPr>
              <a:t> |</a:t>
            </a:r>
            <a:r>
              <a:rPr lang="en-US" sz="3200" dirty="0" smtClean="0">
                <a:solidFill>
                  <a:schemeClr val="tx1"/>
                </a:solidFill>
                <a:latin typeface="cmsy10"/>
                <a:cs typeface="Arial" pitchFamily="34" charset="0"/>
              </a:rPr>
              <a:t>O</a:t>
            </a:r>
            <a:r>
              <a:rPr lang="en-US" sz="3200" dirty="0" smtClean="0">
                <a:solidFill>
                  <a:schemeClr val="tx1"/>
                </a:solidFill>
                <a:latin typeface="Arial" pitchFamily="34" charset="0"/>
                <a:cs typeface="Arial" pitchFamily="34" charset="0"/>
              </a:rPr>
              <a:t>| </a:t>
            </a:r>
            <a:r>
              <a:rPr lang="en-US" sz="2800" dirty="0" smtClean="0">
                <a:latin typeface="Arial" pitchFamily="34" charset="0"/>
                <a:cs typeface="Arial" pitchFamily="34" charset="0"/>
              </a:rPr>
              <a:t>carried by </a:t>
            </a:r>
            <a:r>
              <a:rPr lang="en-US" sz="3200" dirty="0" smtClean="0">
                <a:solidFill>
                  <a:schemeClr val="tx1"/>
                </a:solidFill>
                <a:latin typeface="cmmi10"/>
                <a:cs typeface="Arial" pitchFamily="34" charset="0"/>
              </a:rPr>
              <a:t>¢</a:t>
            </a:r>
            <a:r>
              <a:rPr lang="en-US" sz="2800" dirty="0" smtClean="0">
                <a:latin typeface="Arial" pitchFamily="34" charset="0"/>
                <a:cs typeface="Arial" pitchFamily="34" charset="0"/>
              </a:rPr>
              <a:t>.</a:t>
            </a:r>
          </a:p>
        </p:txBody>
      </p:sp>
      <p:sp>
        <p:nvSpPr>
          <p:cNvPr id="12" name="Text Box 122"/>
          <p:cNvSpPr txBox="1">
            <a:spLocks noChangeArrowheads="1"/>
          </p:cNvSpPr>
          <p:nvPr/>
        </p:nvSpPr>
        <p:spPr bwMode="auto">
          <a:xfrm>
            <a:off x="6450879" y="5686045"/>
            <a:ext cx="962123" cy="523220"/>
          </a:xfrm>
          <a:prstGeom prst="rect">
            <a:avLst/>
          </a:prstGeom>
          <a:solidFill>
            <a:schemeClr val="bg1">
              <a:alpha val="89999"/>
            </a:schemeClr>
          </a:solidFill>
          <a:ln w="38100" algn="ctr">
            <a:solidFill>
              <a:schemeClr val="accent6">
                <a:lumMod val="75000"/>
              </a:schemeClr>
            </a:solidFill>
            <a:miter lim="800000"/>
            <a:headEnd/>
            <a:tailEnd/>
          </a:ln>
          <a:effectLst>
            <a:outerShdw blurRad="50800" dist="38100" dir="2700000" algn="tl" rotWithShape="0">
              <a:prstClr val="black">
                <a:alpha val="40000"/>
              </a:prstClr>
            </a:outerShdw>
          </a:effectLst>
        </p:spPr>
        <p:txBody>
          <a:bodyPr wrap="none">
            <a:spAutoFit/>
          </a:bodyPr>
          <a:lstStyle/>
          <a:p>
            <a:r>
              <a:rPr lang="en-US" sz="2800" dirty="0" smtClean="0">
                <a:latin typeface="Arial" pitchFamily="34" charset="0"/>
                <a:cs typeface="Arial" pitchFamily="34" charset="0"/>
              </a:rPr>
              <a:t>QED</a:t>
            </a:r>
            <a:endParaRPr lang="en-US" sz="2800" dirty="0" smtClean="0">
              <a:solidFill>
                <a:schemeClr val="tx1"/>
              </a:solidFill>
              <a:latin typeface="Arial" pitchFamily="34" charset="0"/>
              <a:cs typeface="Arial" pitchFamily="34" charset="0"/>
            </a:endParaRPr>
          </a:p>
        </p:txBody>
      </p:sp>
      <p:sp>
        <p:nvSpPr>
          <p:cNvPr id="14" name="Footer Placeholder 2"/>
          <p:cNvSpPr txBox="1">
            <a:spLocks/>
          </p:cNvSpPr>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pitchFamily="34" charset="0"/>
                <a:ea typeface="+mn-ea"/>
                <a:cs typeface="Arial" pitchFamily="34" charset="0"/>
              </a:defRPr>
            </a:lvl1pPr>
            <a:lvl2pPr marL="457200" algn="ctr" rtl="0" eaLnBrk="0" fontAlgn="base" hangingPunct="0">
              <a:spcBef>
                <a:spcPct val="0"/>
              </a:spcBef>
              <a:spcAft>
                <a:spcPct val="0"/>
              </a:spcAft>
              <a:defRPr sz="4400" kern="1200">
                <a:solidFill>
                  <a:srgbClr val="0000FF"/>
                </a:solidFill>
                <a:latin typeface="Comic Sans MS" pitchFamily="66" charset="0"/>
                <a:ea typeface="+mn-ea"/>
                <a:cs typeface="+mn-cs"/>
              </a:defRPr>
            </a:lvl2pPr>
            <a:lvl3pPr marL="914400" algn="ctr" rtl="0" eaLnBrk="0" fontAlgn="base" hangingPunct="0">
              <a:spcBef>
                <a:spcPct val="0"/>
              </a:spcBef>
              <a:spcAft>
                <a:spcPct val="0"/>
              </a:spcAft>
              <a:defRPr sz="4400" kern="1200">
                <a:solidFill>
                  <a:srgbClr val="0000FF"/>
                </a:solidFill>
                <a:latin typeface="Comic Sans MS" pitchFamily="66" charset="0"/>
                <a:ea typeface="+mn-ea"/>
                <a:cs typeface="+mn-cs"/>
              </a:defRPr>
            </a:lvl3pPr>
            <a:lvl4pPr marL="1371600" algn="ctr" rtl="0" eaLnBrk="0" fontAlgn="base" hangingPunct="0">
              <a:spcBef>
                <a:spcPct val="0"/>
              </a:spcBef>
              <a:spcAft>
                <a:spcPct val="0"/>
              </a:spcAft>
              <a:defRPr sz="4400" kern="1200">
                <a:solidFill>
                  <a:srgbClr val="0000FF"/>
                </a:solidFill>
                <a:latin typeface="Comic Sans MS" pitchFamily="66" charset="0"/>
                <a:ea typeface="+mn-ea"/>
                <a:cs typeface="+mn-cs"/>
              </a:defRPr>
            </a:lvl4pPr>
            <a:lvl5pPr marL="1828800" algn="ctr" rtl="0" eaLnBrk="0" fontAlgn="base" hangingPunct="0">
              <a:spcBef>
                <a:spcPct val="0"/>
              </a:spcBef>
              <a:spcAft>
                <a:spcPct val="0"/>
              </a:spcAft>
              <a:defRPr sz="4400" kern="1200">
                <a:solidFill>
                  <a:srgbClr val="0000FF"/>
                </a:solidFill>
                <a:latin typeface="Comic Sans MS" pitchFamily="66" charset="0"/>
                <a:ea typeface="+mn-ea"/>
                <a:cs typeface="+mn-cs"/>
              </a:defRPr>
            </a:lvl5pPr>
            <a:lvl6pPr marL="2286000" algn="l" defTabSz="914400" rtl="0" eaLnBrk="1" latinLnBrk="0" hangingPunct="1">
              <a:defRPr sz="4400" kern="1200">
                <a:solidFill>
                  <a:srgbClr val="0000FF"/>
                </a:solidFill>
                <a:latin typeface="Comic Sans MS" pitchFamily="66" charset="0"/>
                <a:ea typeface="+mn-ea"/>
                <a:cs typeface="+mn-cs"/>
              </a:defRPr>
            </a:lvl6pPr>
            <a:lvl7pPr marL="2743200" algn="l" defTabSz="914400" rtl="0" eaLnBrk="1" latinLnBrk="0" hangingPunct="1">
              <a:defRPr sz="4400" kern="1200">
                <a:solidFill>
                  <a:srgbClr val="0000FF"/>
                </a:solidFill>
                <a:latin typeface="Comic Sans MS" pitchFamily="66" charset="0"/>
                <a:ea typeface="+mn-ea"/>
                <a:cs typeface="+mn-cs"/>
              </a:defRPr>
            </a:lvl7pPr>
            <a:lvl8pPr marL="3200400" algn="l" defTabSz="914400" rtl="0" eaLnBrk="1" latinLnBrk="0" hangingPunct="1">
              <a:defRPr sz="4400" kern="1200">
                <a:solidFill>
                  <a:srgbClr val="0000FF"/>
                </a:solidFill>
                <a:latin typeface="Comic Sans MS" pitchFamily="66" charset="0"/>
                <a:ea typeface="+mn-ea"/>
                <a:cs typeface="+mn-cs"/>
              </a:defRPr>
            </a:lvl8pPr>
            <a:lvl9pPr marL="3657600" algn="l" defTabSz="914400" rtl="0" eaLnBrk="1" latinLnBrk="0" hangingPunct="1">
              <a:defRPr sz="4400" kern="1200">
                <a:solidFill>
                  <a:srgbClr val="0000FF"/>
                </a:solidFill>
                <a:latin typeface="Comic Sans MS" pitchFamily="66" charset="0"/>
                <a:ea typeface="+mn-ea"/>
                <a:cs typeface="+mn-cs"/>
              </a:defRPr>
            </a:lvl9pPr>
          </a:lstStyle>
          <a:p>
            <a:r>
              <a:rPr lang="en-US" smtClean="0"/>
              <a:t>Distributed Computing through Combinatorial Topology</a:t>
            </a:r>
            <a:endParaRPr lang="en-US" dirty="0"/>
          </a:p>
        </p:txBody>
      </p:sp>
    </p:spTree>
    <p:extLst>
      <p:ext uri="{BB962C8B-B14F-4D97-AF65-F5344CB8AC3E}">
        <p14:creationId xmlns:p14="http://schemas.microsoft.com/office/powerpoint/2010/main" val="389046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linds(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animBg="1"/>
      <p:bldP spid="7" grpId="0" animBg="1"/>
      <p:bldP spid="13" grpId="0" animBg="1"/>
      <p:bldP spid="17" grpId="0" animBg="1"/>
      <p:bldP spid="18" grpId="0" animBg="1"/>
      <p:bldP spid="15" grpId="0" animBg="1"/>
      <p:bldP spid="12"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Slide Number Placeholder 2"/>
          <p:cNvSpPr>
            <a:spLocks noGrp="1"/>
          </p:cNvSpPr>
          <p:nvPr>
            <p:ph type="sldNum" sz="quarter" idx="4294967295"/>
          </p:nvPr>
        </p:nvSpPr>
        <p:spPr>
          <a:xfrm>
            <a:off x="685800" y="6248400"/>
            <a:ext cx="1905000" cy="457200"/>
          </a:xfrm>
          <a:prstGeom prst="rect">
            <a:avLst/>
          </a:prstGeom>
          <a:noFill/>
        </p:spPr>
        <p:txBody>
          <a:bodyPr/>
          <a:lstStyle/>
          <a:p>
            <a:fld id="{F9662913-7592-44AC-A320-BDEE55E73DA9}" type="slidenum">
              <a:rPr lang="ar-SA" smtClean="0"/>
              <a:pPr/>
              <a:t>109</a:t>
            </a:fld>
            <a:endParaRPr lang="en-US" smtClean="0"/>
          </a:p>
        </p:txBody>
      </p:sp>
      <p:sp>
        <p:nvSpPr>
          <p:cNvPr id="194564" name="Rectangle 2"/>
          <p:cNvSpPr>
            <a:spLocks noChangeArrowheads="1"/>
          </p:cNvSpPr>
          <p:nvPr/>
        </p:nvSpPr>
        <p:spPr bwMode="auto">
          <a:xfrm>
            <a:off x="0" y="-6439"/>
            <a:ext cx="9144000" cy="1200329"/>
          </a:xfrm>
          <a:prstGeom prst="rect">
            <a:avLst/>
          </a:prstGeom>
          <a:noFill/>
          <a:ln w="9525" algn="ctr">
            <a:noFill/>
            <a:miter lim="800000"/>
            <a:headEnd/>
            <a:tailEnd/>
          </a:ln>
        </p:spPr>
        <p:txBody>
          <a:bodyPr anchor="ctr">
            <a:spAutoFit/>
          </a:bodyPr>
          <a:lstStyle/>
          <a:p>
            <a:pPr algn="l"/>
            <a:r>
              <a:rPr lang="en-US" sz="2400" dirty="0">
                <a:solidFill>
                  <a:schemeClr val="tx1"/>
                </a:solidFill>
                <a:latin typeface="Arial" pitchFamily="34" charset="0"/>
                <a:cs typeface="Arial" pitchFamily="34" charset="0"/>
                <a:hlinkClick r:id="rId3"/>
              </a:rPr>
              <a:t>  </a:t>
            </a:r>
            <a:r>
              <a:rPr lang="en-US" sz="1800" dirty="0">
                <a:solidFill>
                  <a:schemeClr val="tx1"/>
                </a:solidFill>
                <a:latin typeface="Arial" pitchFamily="34" charset="0"/>
                <a:cs typeface="Arial" pitchFamily="34" charset="0"/>
              </a:rPr>
              <a:t> </a:t>
            </a:r>
            <a:r>
              <a:rPr lang="en-US" sz="2400" dirty="0">
                <a:solidFill>
                  <a:schemeClr val="tx1"/>
                </a:solidFill>
                <a:latin typeface="Arial" pitchFamily="34" charset="0"/>
                <a:cs typeface="Arial" pitchFamily="34" charset="0"/>
              </a:rPr>
              <a:t>        </a:t>
            </a:r>
            <a:br>
              <a:rPr lang="en-US" sz="2400" dirty="0">
                <a:solidFill>
                  <a:schemeClr val="tx1"/>
                </a:solidFill>
                <a:latin typeface="Arial" pitchFamily="34" charset="0"/>
                <a:cs typeface="Arial" pitchFamily="34" charset="0"/>
              </a:rPr>
            </a:br>
            <a:r>
              <a:rPr lang="en-US" sz="2400" dirty="0">
                <a:solidFill>
                  <a:schemeClr val="tx1"/>
                </a:solidFill>
                <a:latin typeface="Arial" pitchFamily="34" charset="0"/>
                <a:cs typeface="Arial" pitchFamily="34" charset="0"/>
              </a:rPr>
              <a:t>This work is licensed under a </a:t>
            </a:r>
            <a:r>
              <a:rPr lang="en-US" sz="2400" dirty="0">
                <a:solidFill>
                  <a:schemeClr val="tx1"/>
                </a:solidFill>
                <a:latin typeface="Arial" pitchFamily="34" charset="0"/>
                <a:cs typeface="Arial" pitchFamily="34" charset="0"/>
                <a:hlinkClick r:id="rId3"/>
              </a:rPr>
              <a:t>Creative Commons Attribution-</a:t>
            </a:r>
            <a:r>
              <a:rPr lang="en-US" sz="2400" dirty="0" err="1">
                <a:solidFill>
                  <a:schemeClr val="tx1"/>
                </a:solidFill>
                <a:latin typeface="Arial" pitchFamily="34" charset="0"/>
                <a:cs typeface="Arial" pitchFamily="34" charset="0"/>
                <a:hlinkClick r:id="rId3"/>
              </a:rPr>
              <a:t>ShareAlike</a:t>
            </a:r>
            <a:r>
              <a:rPr lang="en-US" sz="2400" dirty="0">
                <a:solidFill>
                  <a:schemeClr val="tx1"/>
                </a:solidFill>
                <a:latin typeface="Arial" pitchFamily="34" charset="0"/>
                <a:cs typeface="Arial" pitchFamily="34" charset="0"/>
                <a:hlinkClick r:id="rId3"/>
              </a:rPr>
              <a:t> 2.5 License</a:t>
            </a:r>
            <a:r>
              <a:rPr lang="en-US" sz="2400" dirty="0">
                <a:solidFill>
                  <a:schemeClr val="tx1"/>
                </a:solidFill>
                <a:latin typeface="Arial" pitchFamily="34" charset="0"/>
                <a:cs typeface="Arial" pitchFamily="34" charset="0"/>
              </a:rPr>
              <a:t>. </a:t>
            </a:r>
          </a:p>
        </p:txBody>
      </p:sp>
      <p:pic>
        <p:nvPicPr>
          <p:cNvPr id="194565"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194566" name="Rectangle 4"/>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800" b="1" dirty="0">
                <a:solidFill>
                  <a:schemeClr val="tx1"/>
                </a:solidFill>
                <a:latin typeface="Arial" pitchFamily="34" charset="0"/>
                <a:cs typeface="Arial" pitchFamily="34" charset="0"/>
              </a:rPr>
              <a:t>You are free:</a:t>
            </a:r>
          </a:p>
          <a:p>
            <a:pPr marL="742950" lvl="1" indent="-285750" algn="l">
              <a:lnSpc>
                <a:spcPct val="80000"/>
              </a:lnSpc>
              <a:spcBef>
                <a:spcPct val="20000"/>
              </a:spcBef>
              <a:buFontTx/>
              <a:buChar char="–"/>
            </a:pPr>
            <a:r>
              <a:rPr lang="en-US" sz="1600" b="1" dirty="0">
                <a:solidFill>
                  <a:schemeClr val="tx1"/>
                </a:solidFill>
                <a:latin typeface="Arial" pitchFamily="34" charset="0"/>
                <a:cs typeface="Arial" pitchFamily="34" charset="0"/>
              </a:rPr>
              <a:t>to Share</a:t>
            </a:r>
            <a:r>
              <a:rPr lang="en-US" sz="1600" dirty="0">
                <a:solidFill>
                  <a:schemeClr val="tx1"/>
                </a:solidFill>
                <a:latin typeface="Arial" pitchFamily="34" charset="0"/>
                <a:cs typeface="Arial" pitchFamily="34" charset="0"/>
              </a:rPr>
              <a:t> — to copy, distribute and transmit the work </a:t>
            </a:r>
          </a:p>
          <a:p>
            <a:pPr marL="742950" lvl="1" indent="-285750" algn="l">
              <a:lnSpc>
                <a:spcPct val="80000"/>
              </a:lnSpc>
              <a:spcBef>
                <a:spcPct val="20000"/>
              </a:spcBef>
              <a:buFontTx/>
              <a:buChar char="–"/>
            </a:pPr>
            <a:r>
              <a:rPr lang="en-US" sz="1600" b="1" dirty="0">
                <a:solidFill>
                  <a:schemeClr val="tx1"/>
                </a:solidFill>
                <a:latin typeface="Arial" pitchFamily="34" charset="0"/>
                <a:cs typeface="Arial" pitchFamily="34" charset="0"/>
              </a:rPr>
              <a:t>to Remix</a:t>
            </a:r>
            <a:r>
              <a:rPr lang="en-US" sz="1600" dirty="0">
                <a:solidFill>
                  <a:schemeClr val="tx1"/>
                </a:solidFill>
                <a:latin typeface="Arial" pitchFamily="34" charset="0"/>
                <a:cs typeface="Arial" pitchFamily="34" charset="0"/>
              </a:rPr>
              <a:t> — to adapt the work </a:t>
            </a:r>
          </a:p>
          <a:p>
            <a:pPr marL="342900" indent="-342900" algn="l">
              <a:lnSpc>
                <a:spcPct val="80000"/>
              </a:lnSpc>
              <a:spcBef>
                <a:spcPct val="20000"/>
              </a:spcBef>
              <a:buFontTx/>
              <a:buChar char="•"/>
            </a:pPr>
            <a:r>
              <a:rPr lang="en-US" sz="1800" b="1" dirty="0">
                <a:solidFill>
                  <a:schemeClr val="tx1"/>
                </a:solidFill>
                <a:latin typeface="Arial" pitchFamily="34" charset="0"/>
                <a:cs typeface="Arial" pitchFamily="34" charset="0"/>
              </a:rPr>
              <a:t>Under the following conditions:</a:t>
            </a:r>
          </a:p>
          <a:p>
            <a:pPr marL="742950" lvl="1" indent="-285750" algn="l">
              <a:lnSpc>
                <a:spcPct val="80000"/>
              </a:lnSpc>
              <a:spcBef>
                <a:spcPct val="20000"/>
              </a:spcBef>
              <a:buFontTx/>
              <a:buChar char="–"/>
            </a:pPr>
            <a:r>
              <a:rPr lang="en-US" sz="1600" b="1" dirty="0">
                <a:solidFill>
                  <a:schemeClr val="tx1"/>
                </a:solidFill>
                <a:latin typeface="Arial" pitchFamily="34" charset="0"/>
                <a:cs typeface="Arial" pitchFamily="34" charset="0"/>
              </a:rPr>
              <a:t>Attribution</a:t>
            </a:r>
            <a:r>
              <a:rPr lang="en-US" sz="1600" dirty="0">
                <a:solidFill>
                  <a:schemeClr val="tx1"/>
                </a:solidFill>
                <a:latin typeface="Arial" pitchFamily="34" charset="0"/>
                <a:cs typeface="Arial" pitchFamily="34" charset="0"/>
              </a:rPr>
              <a:t>. You must attribute the work to </a:t>
            </a:r>
            <a:r>
              <a:rPr lang="en-US" sz="1600" dirty="0" smtClean="0">
                <a:solidFill>
                  <a:schemeClr val="tx1"/>
                </a:solidFill>
                <a:latin typeface="Arial" pitchFamily="34" charset="0"/>
                <a:cs typeface="Arial" pitchFamily="34" charset="0"/>
              </a:rPr>
              <a:t>“Distributed Computing through Combinatorial Topology” </a:t>
            </a:r>
            <a:r>
              <a:rPr lang="en-US" sz="1600" dirty="0">
                <a:solidFill>
                  <a:schemeClr val="tx1"/>
                </a:solidFill>
                <a:latin typeface="Arial" pitchFamily="34" charset="0"/>
                <a:cs typeface="Arial" pitchFamily="34" charset="0"/>
              </a:rPr>
              <a:t>(but not in any way that suggests that the authors endorse you or your use of the work). </a:t>
            </a:r>
          </a:p>
          <a:p>
            <a:pPr marL="742950" lvl="1" indent="-285750" algn="l">
              <a:lnSpc>
                <a:spcPct val="80000"/>
              </a:lnSpc>
              <a:spcBef>
                <a:spcPct val="20000"/>
              </a:spcBef>
              <a:buFontTx/>
              <a:buChar char="–"/>
            </a:pPr>
            <a:r>
              <a:rPr lang="en-US" sz="1600" b="1" dirty="0">
                <a:solidFill>
                  <a:schemeClr val="tx1"/>
                </a:solidFill>
                <a:latin typeface="Arial" pitchFamily="34" charset="0"/>
                <a:cs typeface="Arial" pitchFamily="34" charset="0"/>
              </a:rPr>
              <a:t>Share Alike</a:t>
            </a:r>
            <a:r>
              <a:rPr lang="en-US" sz="1600" dirty="0">
                <a:solidFill>
                  <a:schemeClr val="tx1"/>
                </a:solidFill>
                <a:latin typeface="Arial" pitchFamily="34" charset="0"/>
                <a:cs typeface="Arial" pitchFamily="34"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800" dirty="0">
                <a:solidFill>
                  <a:schemeClr val="tx1"/>
                </a:solidFill>
                <a:latin typeface="Arial" pitchFamily="34" charset="0"/>
                <a:cs typeface="Arial" pitchFamily="34"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600" dirty="0">
                <a:solidFill>
                  <a:schemeClr val="tx1"/>
                </a:solidFill>
                <a:latin typeface="Arial" pitchFamily="34" charset="0"/>
                <a:cs typeface="Arial" pitchFamily="34" charset="0"/>
              </a:rPr>
              <a:t>http://creativecommons.org/licenses/by-sa/3.0/. </a:t>
            </a:r>
          </a:p>
          <a:p>
            <a:pPr marL="342900" indent="-342900" algn="l">
              <a:lnSpc>
                <a:spcPct val="80000"/>
              </a:lnSpc>
              <a:spcBef>
                <a:spcPct val="20000"/>
              </a:spcBef>
              <a:buFontTx/>
              <a:buChar char="•"/>
            </a:pPr>
            <a:r>
              <a:rPr lang="en-US" sz="1800" dirty="0">
                <a:solidFill>
                  <a:schemeClr val="tx1"/>
                </a:solidFill>
                <a:latin typeface="Arial" pitchFamily="34" charset="0"/>
                <a:cs typeface="Arial" pitchFamily="34" charset="0"/>
              </a:rPr>
              <a:t>Any of the above conditions can be waived if you get permission from the copyright holder. </a:t>
            </a:r>
          </a:p>
          <a:p>
            <a:pPr marL="342900" indent="-342900" algn="l">
              <a:lnSpc>
                <a:spcPct val="80000"/>
              </a:lnSpc>
              <a:spcBef>
                <a:spcPct val="20000"/>
              </a:spcBef>
              <a:buFontTx/>
              <a:buChar char="•"/>
            </a:pPr>
            <a:r>
              <a:rPr lang="en-US" sz="1800" dirty="0">
                <a:solidFill>
                  <a:schemeClr val="tx1"/>
                </a:solidFill>
                <a:latin typeface="Arial" pitchFamily="34" charset="0"/>
                <a:cs typeface="Arial" pitchFamily="34" charset="0"/>
              </a:rPr>
              <a:t>Nothing in this license impairs or restricts the author's moral rights. </a:t>
            </a:r>
          </a:p>
          <a:p>
            <a:pPr marL="342900" indent="-342900" algn="l">
              <a:lnSpc>
                <a:spcPct val="80000"/>
              </a:lnSpc>
              <a:spcBef>
                <a:spcPct val="20000"/>
              </a:spcBef>
              <a:buFontTx/>
              <a:buChar char="•"/>
            </a:pPr>
            <a:endParaRPr lang="en-US" sz="1800" dirty="0">
              <a:solidFill>
                <a:schemeClr val="tx1"/>
              </a:solidFill>
              <a:latin typeface="Arial" pitchFamily="34" charset="0"/>
              <a:cs typeface="Arial" pitchFamily="34" charset="0"/>
            </a:endParaRPr>
          </a:p>
        </p:txBody>
      </p:sp>
      <p:sp>
        <p:nvSpPr>
          <p:cNvPr id="2" name="Footer Placeholder 1"/>
          <p:cNvSpPr>
            <a:spLocks noGrp="1"/>
          </p:cNvSpPr>
          <p:nvPr>
            <p:ph type="ftr" sz="quarter" idx="4294967295"/>
          </p:nvPr>
        </p:nvSpPr>
        <p:spPr>
          <a:xfrm>
            <a:off x="3124200" y="6248400"/>
            <a:ext cx="2895600" cy="457200"/>
          </a:xfrm>
          <a:prstGeom prst="rect">
            <a:avLst/>
          </a:prstGeom>
        </p:spPr>
        <p:txBody>
          <a:bodyPr/>
          <a:lstStyle/>
          <a:p>
            <a:pPr algn="ctr">
              <a:defRPr/>
            </a:pPr>
            <a:r>
              <a:rPr lang="en-US" sz="1400" smtClean="0">
                <a:solidFill>
                  <a:schemeClr val="tx1"/>
                </a:solidFill>
                <a:latin typeface="Arial" panose="020B0604020202020204" pitchFamily="34" charset="0"/>
              </a:rPr>
              <a:t>Distributed Computing through Combinatorial Topology</a:t>
            </a:r>
            <a:endParaRPr lang="en-US" sz="1400" dirty="0">
              <a:solidFill>
                <a:schemeClr val="tx1"/>
              </a:solidFill>
              <a:latin typeface="Arial" panose="020B0604020202020204" pitchFamily="34" charset="0"/>
            </a:endParaRPr>
          </a:p>
        </p:txBody>
      </p:sp>
    </p:spTree>
    <p:extLst>
      <p:ext uri="{BB962C8B-B14F-4D97-AF65-F5344CB8AC3E}">
        <p14:creationId xmlns:p14="http://schemas.microsoft.com/office/powerpoint/2010/main" val="17060116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DDENFONTSHAPE" val="true"/>
</p:tagLst>
</file>

<file path=ppt/theme/theme1.xml><?xml version="1.0" encoding="utf-8"?>
<a:theme xmlns:a="http://schemas.openxmlformats.org/drawingml/2006/main" name="Blank Presentation.pot">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pot">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a:solidFill>
            <a:schemeClr val="tx1"/>
          </a:solidFill>
          <a:round/>
          <a:headEnd/>
          <a:tailEnd/>
        </a:ln>
        <a:effectLst/>
      </a:spPr>
      <a:bodyPr wrap="none" anchor="ctr"/>
      <a:lstStyle>
        <a:defPPr>
          <a:defRPr dirty="0">
            <a:latin typeface="Arial" pitchFamily="34" charset="0"/>
            <a:cs typeface="Arial" pitchFamily="34" charset="0"/>
          </a:defRPr>
        </a:defPPr>
      </a:lstStyle>
    </a:spDef>
    <a:lnDef>
      <a:spPr bwMode="auto">
        <a:noFill/>
        <a:ln w="38100" cap="flat" cmpd="sng" algn="ctr">
          <a:solidFill>
            <a:schemeClr val="tx1"/>
          </a:solidFill>
          <a:prstDash val="solid"/>
          <a:round/>
          <a:headEnd type="none" w="med" len="med"/>
          <a:tailEnd type="none" w="med" len="med"/>
        </a:ln>
        <a:effectLst/>
      </a:spPr>
      <a:bodyPr/>
      <a:lstStyle/>
    </a:lnDef>
    <a:txDef>
      <a:spPr>
        <a:noFill/>
      </a:spPr>
      <a:bodyPr wrap="none" rtlCol="0">
        <a:spAutoFit/>
      </a:bodyPr>
      <a:lstStyle>
        <a:defPPr>
          <a:defRPr sz="3200" dirty="0" smtClean="0">
            <a:latin typeface="Arial" pitchFamily="34" charset="0"/>
            <a:cs typeface="Arial" pitchFamily="34" charset="0"/>
          </a:defRPr>
        </a:defPPr>
      </a:lstStyle>
    </a:tx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6349</TotalTime>
  <Words>6271</Words>
  <Application>Microsoft Office PowerPoint</Application>
  <PresentationFormat>Overhead</PresentationFormat>
  <Paragraphs>1276</Paragraphs>
  <Slides>109</Slides>
  <Notes>92</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109</vt:i4>
      </vt:variant>
    </vt:vector>
  </HeadingPairs>
  <TitlesOfParts>
    <vt:vector size="124" baseType="lpstr">
      <vt:lpstr>Arial</vt:lpstr>
      <vt:lpstr>Marlett</vt:lpstr>
      <vt:lpstr>Gill Sans MT</vt:lpstr>
      <vt:lpstr>CMMI10</vt:lpstr>
      <vt:lpstr>CMMI7</vt:lpstr>
      <vt:lpstr>Verdana</vt:lpstr>
      <vt:lpstr>Courier New</vt:lpstr>
      <vt:lpstr>Symbol</vt:lpstr>
      <vt:lpstr>cmti10</vt:lpstr>
      <vt:lpstr>Comic Sans MS</vt:lpstr>
      <vt:lpstr>CMR10</vt:lpstr>
      <vt:lpstr>CMSY10ORIG</vt:lpstr>
      <vt:lpstr>MT Extra</vt:lpstr>
      <vt:lpstr>cmsy10</vt:lpstr>
      <vt:lpstr>Blank Presentation.pot</vt:lpstr>
      <vt:lpstr>Colorless Wait-Free Computation</vt:lpstr>
      <vt:lpstr>Colorless Tasks</vt:lpstr>
      <vt:lpstr>Colorless Tasks</vt:lpstr>
      <vt:lpstr>Colorless Tasks</vt:lpstr>
      <vt:lpstr>Examples</vt:lpstr>
      <vt:lpstr>Non-Examples</vt:lpstr>
      <vt:lpstr>PowerPoint Presentation</vt:lpstr>
      <vt:lpstr>Road Map</vt:lpstr>
      <vt:lpstr>Processes</vt:lpstr>
      <vt:lpstr>Processes</vt:lpstr>
      <vt:lpstr>Processes</vt:lpstr>
      <vt:lpstr>Processes</vt:lpstr>
      <vt:lpstr>Processes</vt:lpstr>
      <vt:lpstr>Shared Read-Write Memory</vt:lpstr>
      <vt:lpstr>Immediate Snapshot</vt:lpstr>
      <vt:lpstr>Immediate Snapshot</vt:lpstr>
      <vt:lpstr>Immediate Snapshot</vt:lpstr>
      <vt:lpstr>Immediate Snapshot</vt:lpstr>
      <vt:lpstr>PowerPoint Presentation</vt:lpstr>
      <vt:lpstr>Realistic?</vt:lpstr>
      <vt:lpstr>Crashes</vt:lpstr>
      <vt:lpstr>Asynchronous</vt:lpstr>
      <vt:lpstr>Asynchronous Failures</vt:lpstr>
      <vt:lpstr>Configurations</vt:lpstr>
      <vt:lpstr>Executions</vt:lpstr>
      <vt:lpstr>Executions</vt:lpstr>
      <vt:lpstr>Executions</vt:lpstr>
      <vt:lpstr>Crashes are Implicit</vt:lpstr>
      <vt:lpstr>Colorless Tasks</vt:lpstr>
      <vt:lpstr>(Colored) Input Assignments</vt:lpstr>
      <vt:lpstr>Colorless Input Assignments</vt:lpstr>
      <vt:lpstr>(Colorless) Output Assignments</vt:lpstr>
      <vt:lpstr>Example: Binary Consensus</vt:lpstr>
      <vt:lpstr>Example: Binary Consensus</vt:lpstr>
      <vt:lpstr>Example: Binary Consensus</vt:lpstr>
      <vt:lpstr>Example: Binary Consensus</vt:lpstr>
      <vt:lpstr>Example: Binary Consensus</vt:lpstr>
      <vt:lpstr>Colorless Layered Protocol</vt:lpstr>
      <vt:lpstr>Colorless Layered Protocol</vt:lpstr>
      <vt:lpstr>Colorless Layered Protocol</vt:lpstr>
      <vt:lpstr>Colorless Layered Protocol</vt:lpstr>
      <vt:lpstr>Colorless Layered Protocol</vt:lpstr>
      <vt:lpstr>Colorless Layered Protocol</vt:lpstr>
      <vt:lpstr>Colorless Layered Protocol</vt:lpstr>
      <vt:lpstr>PowerPoint Presentation</vt:lpstr>
      <vt:lpstr>PowerPoint Presentation</vt:lpstr>
      <vt:lpstr>Road Map</vt:lpstr>
      <vt:lpstr>Vertex = Process State</vt:lpstr>
      <vt:lpstr>Simplex = Global State</vt:lpstr>
      <vt:lpstr>Complex = Global States</vt:lpstr>
      <vt:lpstr>Input Complex for Binary Consensus</vt:lpstr>
      <vt:lpstr>Output Complex for Binary Consensus</vt:lpstr>
      <vt:lpstr>Carrier Map for Consensus</vt:lpstr>
      <vt:lpstr>Carrier Map for Consensus</vt:lpstr>
      <vt:lpstr>Carrier Map for Consensus</vt:lpstr>
      <vt:lpstr>Task Specification</vt:lpstr>
      <vt:lpstr>Colorless Tasks</vt:lpstr>
      <vt:lpstr>Protocol Complex</vt:lpstr>
      <vt:lpstr>Example: Synchronous Message-Passing</vt:lpstr>
      <vt:lpstr>Failures: Fail-Stop</vt:lpstr>
      <vt:lpstr>Single Input: Round Zero</vt:lpstr>
      <vt:lpstr>Round Zero Protocol Complex</vt:lpstr>
      <vt:lpstr>Single Input: Round One</vt:lpstr>
      <vt:lpstr>Single Input: Round One</vt:lpstr>
      <vt:lpstr>Single Input: Round One</vt:lpstr>
      <vt:lpstr>Single Input: Round One</vt:lpstr>
      <vt:lpstr>Protocol Complex: Round One</vt:lpstr>
      <vt:lpstr>Protocol Complex: Round Two</vt:lpstr>
      <vt:lpstr>Protocol Complex Evolution</vt:lpstr>
      <vt:lpstr>Summary</vt:lpstr>
      <vt:lpstr>Decision Map</vt:lpstr>
      <vt:lpstr>Lower Bound Strategy</vt:lpstr>
      <vt:lpstr>Consensus Example</vt:lpstr>
      <vt:lpstr>Consensus Example</vt:lpstr>
      <vt:lpstr>Consensus Example</vt:lpstr>
      <vt:lpstr>Consensus Example</vt:lpstr>
      <vt:lpstr>Consensus Example</vt:lpstr>
      <vt:lpstr>Conjecture</vt:lpstr>
      <vt:lpstr>If Adversary keeps Protocol Complex path-connected …</vt:lpstr>
      <vt:lpstr>Barycentric Subdivision</vt:lpstr>
      <vt:lpstr>Barycentric Agreement</vt:lpstr>
      <vt:lpstr>Barycentric Agreement</vt:lpstr>
      <vt:lpstr>If There are n Processes</vt:lpstr>
      <vt:lpstr>Theorem</vt:lpstr>
      <vt:lpstr>Barycentric Agreement Protocol</vt:lpstr>
      <vt:lpstr>Barycentric Agreement Protocol</vt:lpstr>
      <vt:lpstr>Barycentric Agreement Protocol</vt:lpstr>
      <vt:lpstr>Barycentric Agreement Protocol</vt:lpstr>
      <vt:lpstr>Barycentric Agreement Protocol</vt:lpstr>
      <vt:lpstr>Iterated Barycentric Agreement</vt:lpstr>
      <vt:lpstr>Iterated Barycentric Agreement</vt:lpstr>
      <vt:lpstr>PowerPoint Presentation</vt:lpstr>
      <vt:lpstr>One-Layer Immediate Snapshot Protocol Complex</vt:lpstr>
      <vt:lpstr>Compare Views</vt:lpstr>
      <vt:lpstr>Compositions</vt:lpstr>
      <vt:lpstr>Theorem</vt:lpstr>
      <vt:lpstr>Theorem</vt:lpstr>
      <vt:lpstr>Corollary</vt:lpstr>
      <vt:lpstr>Road Map</vt:lpstr>
      <vt:lpstr>Fundamental Theorem</vt:lpstr>
      <vt:lpstr>Proof Outline</vt:lpstr>
      <vt:lpstr>Map ) Protocol</vt:lpstr>
      <vt:lpstr>Map ) Protocol</vt:lpstr>
      <vt:lpstr>Map ) Protocol</vt:lpstr>
      <vt:lpstr>Protocol ) Map</vt:lpstr>
      <vt:lpstr>Protocol ) Map</vt:lpstr>
      <vt:lpstr>Protocol ) Map</vt:lpstr>
      <vt:lpstr>Protocol ) Map</vt:lpstr>
      <vt:lpstr>PowerPoint Presentation</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Algebraic Topology and Distributed Computing</dc:title>
  <dc:creator>Maurice Herlihy</dc:creator>
  <cp:lastModifiedBy>mph</cp:lastModifiedBy>
  <cp:revision>126</cp:revision>
  <cp:lastPrinted>1999-05-13T01:42:18Z</cp:lastPrinted>
  <dcterms:created xsi:type="dcterms:W3CDTF">1999-05-12T13:47:53Z</dcterms:created>
  <dcterms:modified xsi:type="dcterms:W3CDTF">2016-02-09T15:06:38Z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LicenseID">
    <vt:lpwstr>standard&amp;commercial=n&amp;derivatives=y&amp;jurisdiction=</vt:lpwstr>
  </property>
  <property fmtid="{D5CDD505-2E9C-101B-9397-08002B2CF9AE}" pid="3" name="CreativeCommonsLicenseURL">
    <vt:lpwstr>http://creativecommons.org/licenses/by-nc/3.0/</vt:lpwstr>
  </property>
  <property fmtid="{D5CDD505-2E9C-101B-9397-08002B2CF9AE}" pid="4" name="CreativeCommonsLicenseXml">
    <vt:lpwstr>&lt;?xml version="1.0" encoding="utf-8"?&gt;&lt;result&gt;&lt;license-uri&gt;http://creativecommons.org/licenses/by-nc/3.0/&lt;/license-uri&gt;&lt;license-name&gt;Attribution-Noncommercial 3.0 Unported&lt;/license-name&gt;&lt;rdf&gt;&lt;rdf:RDF xmlns="http://creativecommons.org/ns#" xmlns:dc="http:/</vt:lpwstr>
  </property>
</Properties>
</file>