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5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tags/tag6.xml" ContentType="application/vnd.openxmlformats-officedocument.presentationml.tags+xml"/>
  <Override PartName="/ppt/notesSlides/notesSlide72.xml" ContentType="application/vnd.openxmlformats-officedocument.presentationml.notesSlide+xml"/>
  <Override PartName="/ppt/tags/tag7.xml" ContentType="application/vnd.openxmlformats-officedocument.presentationml.tags+xml"/>
  <Override PartName="/ppt/notesSlides/notesSlide7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74.xml" ContentType="application/vnd.openxmlformats-officedocument.presentationml.notesSlide+xml"/>
  <Override PartName="/ppt/tags/tag10.xml" ContentType="application/vnd.openxmlformats-officedocument.presentationml.tags+xml"/>
  <Override PartName="/ppt/notesSlides/notesSlide75.xml" ContentType="application/vnd.openxmlformats-officedocument.presentationml.notesSlide+xml"/>
  <Override PartName="/ppt/tags/tag11.xml" ContentType="application/vnd.openxmlformats-officedocument.presentationml.tags+xml"/>
  <Override PartName="/ppt/notesSlides/notesSlide76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77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78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79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80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81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82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83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84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85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86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87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88.xml" ContentType="application/vnd.openxmlformats-officedocument.presentationml.notesSl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>
  <p:sldMasterIdLst>
    <p:sldMasterId id="2147483648" r:id="rId1"/>
  </p:sldMasterIdLst>
  <p:notesMasterIdLst>
    <p:notesMasterId r:id="rId121"/>
  </p:notesMasterIdLst>
  <p:handoutMasterIdLst>
    <p:handoutMasterId r:id="rId122"/>
  </p:handoutMasterIdLst>
  <p:sldIdLst>
    <p:sldId id="385" r:id="rId2"/>
    <p:sldId id="386" r:id="rId3"/>
    <p:sldId id="387" r:id="rId4"/>
    <p:sldId id="266" r:id="rId5"/>
    <p:sldId id="607" r:id="rId6"/>
    <p:sldId id="608" r:id="rId7"/>
    <p:sldId id="359" r:id="rId8"/>
    <p:sldId id="609" r:id="rId9"/>
    <p:sldId id="610" r:id="rId10"/>
    <p:sldId id="611" r:id="rId11"/>
    <p:sldId id="265" r:id="rId12"/>
    <p:sldId id="612" r:id="rId13"/>
    <p:sldId id="613" r:id="rId14"/>
    <p:sldId id="394" r:id="rId15"/>
    <p:sldId id="614" r:id="rId16"/>
    <p:sldId id="615" r:id="rId17"/>
    <p:sldId id="616" r:id="rId18"/>
    <p:sldId id="388" r:id="rId19"/>
    <p:sldId id="389" r:id="rId20"/>
    <p:sldId id="390" r:id="rId21"/>
    <p:sldId id="396" r:id="rId22"/>
    <p:sldId id="393" r:id="rId23"/>
    <p:sldId id="395" r:id="rId24"/>
    <p:sldId id="604" r:id="rId25"/>
    <p:sldId id="617" r:id="rId26"/>
    <p:sldId id="618" r:id="rId27"/>
    <p:sldId id="360" r:id="rId28"/>
    <p:sldId id="361" r:id="rId29"/>
    <p:sldId id="392" r:id="rId30"/>
    <p:sldId id="426" r:id="rId31"/>
    <p:sldId id="397" r:id="rId32"/>
    <p:sldId id="400" r:id="rId33"/>
    <p:sldId id="401" r:id="rId34"/>
    <p:sldId id="402" r:id="rId35"/>
    <p:sldId id="403" r:id="rId36"/>
    <p:sldId id="405" r:id="rId37"/>
    <p:sldId id="406" r:id="rId38"/>
    <p:sldId id="407" r:id="rId39"/>
    <p:sldId id="409" r:id="rId40"/>
    <p:sldId id="579" r:id="rId41"/>
    <p:sldId id="580" r:id="rId42"/>
    <p:sldId id="588" r:id="rId43"/>
    <p:sldId id="589" r:id="rId44"/>
    <p:sldId id="590" r:id="rId45"/>
    <p:sldId id="591" r:id="rId46"/>
    <p:sldId id="619" r:id="rId47"/>
    <p:sldId id="592" r:id="rId48"/>
    <p:sldId id="593" r:id="rId49"/>
    <p:sldId id="620" r:id="rId50"/>
    <p:sldId id="621" r:id="rId51"/>
    <p:sldId id="624" r:id="rId52"/>
    <p:sldId id="594" r:id="rId53"/>
    <p:sldId id="625" r:id="rId54"/>
    <p:sldId id="626" r:id="rId55"/>
    <p:sldId id="595" r:id="rId56"/>
    <p:sldId id="627" r:id="rId57"/>
    <p:sldId id="628" r:id="rId58"/>
    <p:sldId id="629" r:id="rId59"/>
    <p:sldId id="596" r:id="rId60"/>
    <p:sldId id="630" r:id="rId61"/>
    <p:sldId id="631" r:id="rId62"/>
    <p:sldId id="597" r:id="rId63"/>
    <p:sldId id="598" r:id="rId64"/>
    <p:sldId id="600" r:id="rId65"/>
    <p:sldId id="632" r:id="rId66"/>
    <p:sldId id="633" r:id="rId67"/>
    <p:sldId id="601" r:id="rId68"/>
    <p:sldId id="634" r:id="rId69"/>
    <p:sldId id="635" r:id="rId70"/>
    <p:sldId id="599" r:id="rId71"/>
    <p:sldId id="602" r:id="rId72"/>
    <p:sldId id="603" r:id="rId73"/>
    <p:sldId id="410" r:id="rId74"/>
    <p:sldId id="419" r:id="rId75"/>
    <p:sldId id="420" r:id="rId76"/>
    <p:sldId id="421" r:id="rId77"/>
    <p:sldId id="422" r:id="rId78"/>
    <p:sldId id="423" r:id="rId79"/>
    <p:sldId id="424" r:id="rId80"/>
    <p:sldId id="425" r:id="rId81"/>
    <p:sldId id="636" r:id="rId82"/>
    <p:sldId id="411" r:id="rId83"/>
    <p:sldId id="637" r:id="rId84"/>
    <p:sldId id="570" r:id="rId85"/>
    <p:sldId id="571" r:id="rId86"/>
    <p:sldId id="640" r:id="rId87"/>
    <p:sldId id="605" r:id="rId88"/>
    <p:sldId id="641" r:id="rId89"/>
    <p:sldId id="642" r:id="rId90"/>
    <p:sldId id="572" r:id="rId91"/>
    <p:sldId id="643" r:id="rId92"/>
    <p:sldId id="573" r:id="rId93"/>
    <p:sldId id="644" r:id="rId94"/>
    <p:sldId id="645" r:id="rId95"/>
    <p:sldId id="646" r:id="rId96"/>
    <p:sldId id="574" r:id="rId97"/>
    <p:sldId id="575" r:id="rId98"/>
    <p:sldId id="649" r:id="rId99"/>
    <p:sldId id="650" r:id="rId100"/>
    <p:sldId id="507" r:id="rId101"/>
    <p:sldId id="494" r:id="rId102"/>
    <p:sldId id="651" r:id="rId103"/>
    <p:sldId id="652" r:id="rId104"/>
    <p:sldId id="495" r:id="rId105"/>
    <p:sldId id="653" r:id="rId106"/>
    <p:sldId id="496" r:id="rId107"/>
    <p:sldId id="497" r:id="rId108"/>
    <p:sldId id="498" r:id="rId109"/>
    <p:sldId id="499" r:id="rId110"/>
    <p:sldId id="500" r:id="rId111"/>
    <p:sldId id="501" r:id="rId112"/>
    <p:sldId id="502" r:id="rId113"/>
    <p:sldId id="503" r:id="rId114"/>
    <p:sldId id="504" r:id="rId115"/>
    <p:sldId id="654" r:id="rId116"/>
    <p:sldId id="655" r:id="rId117"/>
    <p:sldId id="505" r:id="rId118"/>
    <p:sldId id="656" r:id="rId119"/>
    <p:sldId id="606" r:id="rId120"/>
  </p:sldIdLst>
  <p:sldSz cx="9144000" cy="6858000" type="overhead"/>
  <p:notesSz cx="6858000" cy="9144000"/>
  <p:embeddedFontLst>
    <p:embeddedFont>
      <p:font typeface="Marlett" pitchFamily="2" charset="2"/>
      <p:regular r:id="rId123"/>
    </p:embeddedFont>
    <p:embeddedFont>
      <p:font typeface="msbm10" panose="020B0500000000000000" pitchFamily="34" charset="0"/>
      <p:regular r:id="rId124"/>
    </p:embeddedFont>
    <p:embeddedFont>
      <p:font typeface="Gill Sans MT" panose="020B0502020104020203" pitchFamily="34" charset="0"/>
      <p:regular r:id="rId125"/>
      <p:bold r:id="rId126"/>
      <p:italic r:id="rId127"/>
      <p:boldItalic r:id="rId128"/>
    </p:embeddedFont>
    <p:embeddedFont>
      <p:font typeface="Tahoma" panose="020B0604030504040204" pitchFamily="34" charset="0"/>
      <p:regular r:id="rId129"/>
      <p:bold r:id="rId130"/>
    </p:embeddedFont>
    <p:embeddedFont>
      <p:font typeface="CMMI10" panose="020B0500000000000000" pitchFamily="34" charset="0"/>
      <p:regular r:id="rId131"/>
    </p:embeddedFont>
    <p:embeddedFont>
      <p:font typeface="CMMI7" panose="020B0500000000000000" pitchFamily="34" charset="0"/>
      <p:regular r:id="rId132"/>
    </p:embeddedFont>
    <p:embeddedFont>
      <p:font typeface="Comic Sans MS" panose="030F0702030302020204" pitchFamily="66" charset="0"/>
      <p:regular r:id="rId133"/>
      <p:bold r:id="rId134"/>
      <p:italic r:id="rId135"/>
      <p:boldItalic r:id="rId136"/>
    </p:embeddedFont>
    <p:embeddedFont>
      <p:font typeface="CMR10" panose="020B0500000000000000" pitchFamily="34" charset="0"/>
      <p:regular r:id="rId137"/>
    </p:embeddedFont>
    <p:embeddedFont>
      <p:font typeface="CMSY10ORIG" panose="020B0500000000000000" pitchFamily="34" charset="0"/>
      <p:regular r:id="rId138"/>
    </p:embeddedFont>
    <p:embeddedFont>
      <p:font typeface="cmsy10" panose="020B0500000000000000" pitchFamily="34" charset="0"/>
      <p:regular r:id="rId139"/>
    </p:embeddedFont>
  </p:embeddedFont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0000FF"/>
    <a:srgbClr val="FF0000"/>
    <a:srgbClr val="6666FF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-72" y="-114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96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font" Target="fonts/font11.fntdata"/><Relationship Id="rId138" Type="http://schemas.openxmlformats.org/officeDocument/2006/relationships/font" Target="fonts/font16.fntdata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font" Target="fonts/font1.fntdata"/><Relationship Id="rId128" Type="http://schemas.openxmlformats.org/officeDocument/2006/relationships/font" Target="fonts/font6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font" Target="fonts/font12.fntdata"/><Relationship Id="rId139" Type="http://schemas.openxmlformats.org/officeDocument/2006/relationships/font" Target="fonts/font1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14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font" Target="fonts/font2.fntdata"/><Relationship Id="rId129" Type="http://schemas.openxmlformats.org/officeDocument/2006/relationships/font" Target="fonts/font7.fntdata"/><Relationship Id="rId137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font" Target="fonts/font10.fntdata"/><Relationship Id="rId14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font" Target="fonts/font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handoutMaster" Target="handoutMasters/handoutMaster1.xml"/><Relationship Id="rId130" Type="http://schemas.openxmlformats.org/officeDocument/2006/relationships/font" Target="fonts/font8.fntdata"/><Relationship Id="rId135" Type="http://schemas.openxmlformats.org/officeDocument/2006/relationships/font" Target="fonts/font13.fntdata"/><Relationship Id="rId14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font" Target="fonts/font3.fntdata"/><Relationship Id="rId141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font" Target="fonts/font9.fntdata"/><Relationship Id="rId136" Type="http://schemas.openxmlformats.org/officeDocument/2006/relationships/font" Target="fonts/font14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454DCB5-9DE9-4EE3-9260-92104C624D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95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Marlett" pitchFamily="2" charset="2"/>
              </a:defRPr>
            </a:lvl1pPr>
          </a:lstStyle>
          <a:p>
            <a:fld id="{886F922C-F0D1-40DC-A6FC-4E72FB561E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0985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8C608E-EE0F-433D-BFEB-DE265B61B3FA}" type="slidenum">
              <a:rPr lang="en-US"/>
              <a:pPr/>
              <a:t>1</a:t>
            </a:fld>
            <a:endParaRPr lang="en-US"/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b"/>
          <a:lstStyle/>
          <a:p>
            <a:pPr algn="r" eaLnBrk="0" hangingPunct="0"/>
            <a:fld id="{4AF87DD0-A627-4EBD-82BC-B932426052A0}" type="slidenum">
              <a:rPr lang="ar-SA" sz="1200">
                <a:latin typeface="Marlett" pitchFamily="2" charset="2"/>
              </a:rPr>
              <a:pPr algn="r" eaLnBrk="0" hangingPunct="0"/>
              <a:t>1</a:t>
            </a:fld>
            <a:endParaRPr lang="en-US" sz="1200">
              <a:latin typeface="Marlett" pitchFamily="2" charset="2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24" tIns="45712" rIns="91424" bIns="45712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952168-A38A-4BCD-8F87-FFC6F8EE4BC6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will build our constructions</a:t>
            </a:r>
            <a:r>
              <a:rPr lang="en-US" baseline="0" dirty="0" smtClean="0"/>
              <a:t> out of </a:t>
            </a:r>
            <a:r>
              <a:rPr lang="en-US" i="1" baseline="0" dirty="0" smtClean="0"/>
              <a:t>vertices</a:t>
            </a:r>
            <a:r>
              <a:rPr lang="en-US" baseline="0" dirty="0" smtClean="0"/>
              <a:t> (sing. </a:t>
            </a:r>
            <a:r>
              <a:rPr lang="en-US" i="1" baseline="0" dirty="0" smtClean="0"/>
              <a:t>vertex</a:t>
            </a:r>
            <a:r>
              <a:rPr lang="en-US" baseline="0" dirty="0" smtClean="0"/>
              <a:t>). From a geometric view, we can think of a vertex as being a point in a sufficiently high-dimensional Euclidean space. From an abstract combinatorial view, a vertex is just an element taken from some domain of elements.</a:t>
            </a:r>
            <a:endParaRPr lang="en-US" i="1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952168-A38A-4BCD-8F87-FFC6F8EE4BC6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will build our constructions</a:t>
            </a:r>
            <a:r>
              <a:rPr lang="en-US" baseline="0" dirty="0" smtClean="0"/>
              <a:t> out of </a:t>
            </a:r>
            <a:r>
              <a:rPr lang="en-US" i="1" baseline="0" dirty="0" smtClean="0"/>
              <a:t>vertices</a:t>
            </a:r>
            <a:r>
              <a:rPr lang="en-US" baseline="0" dirty="0" smtClean="0"/>
              <a:t> (sing. </a:t>
            </a:r>
            <a:r>
              <a:rPr lang="en-US" i="1" baseline="0" dirty="0" smtClean="0"/>
              <a:t>vertex</a:t>
            </a:r>
            <a:r>
              <a:rPr lang="en-US" baseline="0" dirty="0" smtClean="0"/>
              <a:t>). From a geometric view, we can think of a vertex as being a point in a sufficiently high-dimensional Euclidean space. From an abstract combinatorial view, a vertex is just an element taken from some domain of elements.</a:t>
            </a:r>
            <a:endParaRPr lang="en-US" i="1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952168-A38A-4BCD-8F87-FFC6F8EE4BC6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will build our constructions</a:t>
            </a:r>
            <a:r>
              <a:rPr lang="en-US" baseline="0" dirty="0" smtClean="0"/>
              <a:t> out of </a:t>
            </a:r>
            <a:r>
              <a:rPr lang="en-US" i="1" baseline="0" dirty="0" smtClean="0"/>
              <a:t>vertices</a:t>
            </a:r>
            <a:r>
              <a:rPr lang="en-US" baseline="0" dirty="0" smtClean="0"/>
              <a:t> (sing. </a:t>
            </a:r>
            <a:r>
              <a:rPr lang="en-US" i="1" baseline="0" dirty="0" smtClean="0"/>
              <a:t>vertex</a:t>
            </a:r>
            <a:r>
              <a:rPr lang="en-US" baseline="0" dirty="0" smtClean="0"/>
              <a:t>). From a geometric view, we can think of a vertex as being a point in a sufficiently high-dimensional Euclidean space. From an abstract combinatorial view, a vertex is just an element taken from some domain of elements.</a:t>
            </a:r>
            <a:endParaRPr lang="en-US" i="1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6EB7CD-FD0B-4967-97E5-05BAF22B42DE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simplex is a</a:t>
            </a:r>
            <a:r>
              <a:rPr lang="en-US" baseline="0" dirty="0" smtClean="0"/>
              <a:t> set of vertices. Geometrically, we draw simplexes as the convex hull of </a:t>
            </a:r>
            <a:r>
              <a:rPr lang="en-US" baseline="0" dirty="0" err="1" smtClean="0"/>
              <a:t>affinely</a:t>
            </a:r>
            <a:r>
              <a:rPr lang="en-US" baseline="0" dirty="0" smtClean="0"/>
              <a:t>-independent points. The dimension of a simplex is one less than its number of edges.</a:t>
            </a: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6EB7CD-FD0B-4967-97E5-05BAF22B42DE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simplex is a</a:t>
            </a:r>
            <a:r>
              <a:rPr lang="en-US" baseline="0" dirty="0" smtClean="0"/>
              <a:t> set of vertices. Geometrically, we draw simplexes as the convex hull of </a:t>
            </a:r>
            <a:r>
              <a:rPr lang="en-US" baseline="0" dirty="0" err="1" smtClean="0"/>
              <a:t>affinely</a:t>
            </a:r>
            <a:r>
              <a:rPr lang="en-US" baseline="0" dirty="0" smtClean="0"/>
              <a:t>-independent points. The dimension of a simplex is one less than its number of edges.</a:t>
            </a: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6EB7CD-FD0B-4967-97E5-05BAF22B42DE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simplex is a</a:t>
            </a:r>
            <a:r>
              <a:rPr lang="en-US" baseline="0" dirty="0" smtClean="0"/>
              <a:t> set of vertices. Geometrically, we draw simplexes as the convex hull of </a:t>
            </a:r>
            <a:r>
              <a:rPr lang="en-US" baseline="0" dirty="0" err="1" smtClean="0"/>
              <a:t>affinely</a:t>
            </a:r>
            <a:r>
              <a:rPr lang="en-US" baseline="0" dirty="0" smtClean="0"/>
              <a:t>-independent points. The dimension of a simplex is one less than its number of edges.</a:t>
            </a: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6EB7CD-FD0B-4967-97E5-05BAF22B42DE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simplex is a</a:t>
            </a:r>
            <a:r>
              <a:rPr lang="en-US" baseline="0" dirty="0" smtClean="0"/>
              <a:t> set of vertices. Geometrically, we draw simplexes as the convex hull of </a:t>
            </a:r>
            <a:r>
              <a:rPr lang="en-US" baseline="0" dirty="0" err="1" smtClean="0"/>
              <a:t>affinely</a:t>
            </a:r>
            <a:r>
              <a:rPr lang="en-US" baseline="0" dirty="0" smtClean="0"/>
              <a:t>-independent points. The dimension of a simplex is one less than its number of edges.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4F9524-A88B-42C9-B372-3620998FBB67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simplicial complex is a set of simplexes</a:t>
            </a:r>
            <a:r>
              <a:rPr lang="en-US" baseline="0" dirty="0" smtClean="0"/>
              <a:t> closed under inclusion. Geometrically, any two simplices intersect in a common face, which can be empty.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4F9524-A88B-42C9-B372-3620998FBB67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simplicial complex is a set of simplexes</a:t>
            </a:r>
            <a:r>
              <a:rPr lang="en-US" baseline="0" dirty="0" smtClean="0"/>
              <a:t> closed under inclusion. Geometrically, any two simplices intersect in a common face, which can be empty.</a:t>
            </a: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4F9524-A88B-42C9-B372-3620998FBB67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simplicial complex is a set of simplexes</a:t>
            </a:r>
            <a:r>
              <a:rPr lang="en-US" baseline="0" dirty="0" smtClean="0"/>
              <a:t> closed under inclusion. Geometrically, any two simplices intersect in a common face, which can be empty.</a:t>
            </a: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4F9524-A88B-42C9-B372-3620998FBB67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simplicial complex is a set of simplexes</a:t>
            </a:r>
            <a:r>
              <a:rPr lang="en-US" baseline="0" dirty="0" smtClean="0"/>
              <a:t> closed under inclusion. Geometrically, any two simplices intersect in a common face, which can be empty.</a:t>
            </a: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4F9524-A88B-42C9-B372-3620998FBB67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simplicial complex is a set of simplexes</a:t>
            </a:r>
            <a:r>
              <a:rPr lang="en-US" baseline="0" dirty="0" smtClean="0"/>
              <a:t> closed under inclusion. Geometrically, any two simplices intersect in a common face, which can be empty.</a:t>
            </a: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4F9524-A88B-42C9-B372-3620998FBB67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simplicial complex is a set of simplexes</a:t>
            </a:r>
            <a:r>
              <a:rPr lang="en-US" baseline="0" dirty="0" smtClean="0"/>
              <a:t> closed under inclusion. Geometrically, any two simplices intersect in a common face, which can be empty.</a:t>
            </a: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4F9524-A88B-42C9-B372-3620998FBB67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simplicial complex is a set of simplexes</a:t>
            </a:r>
            <a:r>
              <a:rPr lang="en-US" baseline="0" dirty="0" smtClean="0"/>
              <a:t> closed under inclusion. Geometrically, any two simplices intersect in a common face, which can be empty.</a:t>
            </a: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4F9524-A88B-42C9-B372-3620998FBB67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singleton set containing each vertex</a:t>
            </a:r>
            <a:r>
              <a:rPr lang="en-US" baseline="0" dirty="0" smtClean="0"/>
              <a:t> is in the graph. Usually we will be casual about the distinction between a vertex and its singleton set.</a:t>
            </a:r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4F9524-A88B-42C9-B372-3620998FBB67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singleton set containing each vertex</a:t>
            </a:r>
            <a:r>
              <a:rPr lang="en-US" baseline="0" dirty="0" smtClean="0"/>
              <a:t> is in the complex. Usually we will be casual about the distinction between a vertex and its singleton set.</a:t>
            </a:r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4F9524-A88B-42C9-B372-3620998FBB67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Graphs are closed under inclusion. If X is a simplex</a:t>
            </a:r>
            <a:r>
              <a:rPr lang="en-US" baseline="0" dirty="0" smtClean="0"/>
              <a:t> in \</a:t>
            </a:r>
            <a:r>
              <a:rPr lang="en-US" baseline="0" dirty="0" err="1" smtClean="0"/>
              <a:t>cK</a:t>
            </a:r>
            <a:r>
              <a:rPr lang="en-US" baseline="0" dirty="0" smtClean="0"/>
              <a:t>, and Y is a subset of X, then X is also in \</a:t>
            </a:r>
            <a:r>
              <a:rPr lang="en-US" baseline="0" dirty="0" err="1" smtClean="0"/>
              <a:t>cG</a:t>
            </a:r>
            <a:r>
              <a:rPr lang="en-US" baseline="0" dirty="0" smtClean="0"/>
              <a:t>. For graphs, this just says that if an edge is in the graph, so are its two vertices.</a:t>
            </a:r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4F9524-A88B-42C9-B372-3620998FBB67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 geometric simplicial</a:t>
            </a:r>
            <a:r>
              <a:rPr lang="en-US" baseline="0" dirty="0" smtClean="0"/>
              <a:t> complexes, we are talking about subspaces of Euclidean space.</a:t>
            </a:r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4F9524-A88B-42C9-B372-3620998FBB67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First, geometric</a:t>
            </a:r>
            <a:r>
              <a:rPr lang="en-US" baseline="0" dirty="0" smtClean="0"/>
              <a:t> complexes are also closed under inclusion.</a:t>
            </a:r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4F9524-A88B-42C9-B372-3620998FBB67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Second, we require that geometric simplices in  complex fit together</a:t>
            </a:r>
            <a:r>
              <a:rPr lang="en-US" baseline="0" dirty="0" smtClean="0"/>
              <a:t> nicely. For any two simplices, there intersection must be a face of both (possibly empty).</a:t>
            </a:r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4C6F32-A01C-4F11-84F6-D62B60C7973B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4C6F32-A01C-4F11-84F6-D62B60C7973B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6EB7CD-FD0B-4967-97E5-05BAF22B42DE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Examples f the link of a vertex</a:t>
            </a:r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6EB7CD-FD0B-4967-97E5-05BAF22B42DE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Examples f the link of a vertex</a:t>
            </a:r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join of two edges is a tetrahedron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1767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 txBox="1">
            <a:spLocks noGrp="1" noChangeArrowheads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>
            <a:prstTxWarp prst="textNoShape">
              <a:avLst/>
            </a:prstTxWarp>
          </a:bodyPr>
          <a:lstStyle/>
          <a:p>
            <a:pPr algn="r" eaLnBrk="0" hangingPunct="0"/>
            <a:fld id="{CE6BFD19-7AAD-4C64-A354-9D0211E2A60F}" type="slidenum">
              <a:rPr lang="en-US" sz="1200">
                <a:latin typeface="Marlett" pitchFamily="2" charset="2"/>
              </a:rPr>
              <a:pPr algn="r" eaLnBrk="0" hangingPunct="0"/>
              <a:t>42</a:t>
            </a:fld>
            <a:endParaRPr lang="en-US" sz="1200">
              <a:latin typeface="Marlett" pitchFamily="2" charset="2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</p:spPr>
        <p:txBody>
          <a:bodyPr/>
          <a:lstStyle/>
          <a:p>
            <a:pPr defTabSz="864931">
              <a:defRPr/>
            </a:pPr>
            <a:r>
              <a:rPr lang="en-US" dirty="0" smtClean="0"/>
              <a:t>simplicialVScarrierMap.eps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 txBox="1">
            <a:spLocks noGrp="1" noChangeArrowheads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>
            <a:prstTxWarp prst="textNoShape">
              <a:avLst/>
            </a:prstTxWarp>
          </a:bodyPr>
          <a:lstStyle/>
          <a:p>
            <a:pPr algn="r" eaLnBrk="0" hangingPunct="0"/>
            <a:fld id="{CE6BFD19-7AAD-4C64-A354-9D0211E2A60F}" type="slidenum">
              <a:rPr lang="en-US" sz="1200">
                <a:latin typeface="Marlett" pitchFamily="2" charset="2"/>
              </a:rPr>
              <a:pPr algn="r" eaLnBrk="0" hangingPunct="0"/>
              <a:t>43</a:t>
            </a:fld>
            <a:endParaRPr lang="en-US" sz="1200">
              <a:latin typeface="Marlett" pitchFamily="2" charset="2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</p:spPr>
        <p:txBody>
          <a:bodyPr/>
          <a:lstStyle/>
          <a:p>
            <a:pPr defTabSz="864931">
              <a:defRPr/>
            </a:pPr>
            <a:r>
              <a:rPr lang="en-US" dirty="0" smtClean="0"/>
              <a:t>simplicialVScarrierMap.eps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 txBox="1">
            <a:spLocks noGrp="1" noChangeArrowheads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>
            <a:prstTxWarp prst="textNoShape">
              <a:avLst/>
            </a:prstTxWarp>
          </a:bodyPr>
          <a:lstStyle/>
          <a:p>
            <a:pPr algn="r" eaLnBrk="0" hangingPunct="0"/>
            <a:fld id="{CE6BFD19-7AAD-4C64-A354-9D0211E2A60F}" type="slidenum">
              <a:rPr lang="en-US" sz="1200">
                <a:latin typeface="Marlett" pitchFamily="2" charset="2"/>
              </a:rPr>
              <a:pPr algn="r" eaLnBrk="0" hangingPunct="0"/>
              <a:t>44</a:t>
            </a:fld>
            <a:endParaRPr lang="en-US" sz="1200">
              <a:latin typeface="Marlett" pitchFamily="2" charset="2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</p:spPr>
        <p:txBody>
          <a:bodyPr/>
          <a:lstStyle/>
          <a:p>
            <a:pPr defTabSz="864931">
              <a:defRPr/>
            </a:pPr>
            <a:r>
              <a:rPr lang="en-US" dirty="0" smtClean="0"/>
              <a:t>simplicialVScarrierMap.eps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73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75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B558E-7A7B-4BEB-A1C5-4B18FBD6FDE2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B558E-7A7B-4BEB-A1C5-4B18FBD6FDE2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B558E-7A7B-4BEB-A1C5-4B18FBD6FDE2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B558E-7A7B-4BEB-A1C5-4B18FBD6FDE2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80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81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82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geometric complex is </a:t>
            </a:r>
            <a:r>
              <a:rPr lang="en-US" i="1" dirty="0" smtClean="0"/>
              <a:t>subdivided</a:t>
            </a:r>
            <a:r>
              <a:rPr lang="en-US" dirty="0" smtClean="0"/>
              <a:t> by partitioning each of its simplexes into smaller simplexes without changing the complex's polyhedron.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83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geometric complex is </a:t>
            </a:r>
            <a:r>
              <a:rPr lang="en-US" i="1" dirty="0" smtClean="0"/>
              <a:t>subdivided</a:t>
            </a:r>
            <a:r>
              <a:rPr lang="en-US" dirty="0" smtClean="0"/>
              <a:t> by partitioning each of its simplexes into smaller simplexes without changing the complex's polyhedron.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84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geometric complex is </a:t>
            </a:r>
            <a:r>
              <a:rPr lang="en-US" i="1" dirty="0" smtClean="0"/>
              <a:t>subdivided</a:t>
            </a:r>
            <a:r>
              <a:rPr lang="en-US" dirty="0" smtClean="0"/>
              <a:t> by partitioning each of its simplexes into smaller simplexes without changing the complex's polyhedron.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85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geometric complex is </a:t>
            </a:r>
            <a:r>
              <a:rPr lang="en-US" i="1" dirty="0" smtClean="0"/>
              <a:t>subdivided</a:t>
            </a:r>
            <a:r>
              <a:rPr lang="en-US" dirty="0" smtClean="0"/>
              <a:t> by partitioning each of its simplexes into smaller simplexes without changing the complex's polyhedron.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86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our purposes, the most useful subdivision is the \</a:t>
            </a:r>
            <a:r>
              <a:rPr lang="en-US" dirty="0" err="1" smtClean="0"/>
              <a:t>emph</a:t>
            </a:r>
            <a:r>
              <a:rPr lang="en-US" dirty="0" smtClean="0"/>
              <a:t>{standard chromatic subdivision} defined as follows. Let $\</a:t>
            </a:r>
            <a:r>
              <a:rPr lang="en-US" dirty="0" err="1" smtClean="0"/>
              <a:t>cC</a:t>
            </a:r>
            <a:r>
              <a:rPr lang="en-US" dirty="0" smtClean="0"/>
              <a:t>$ be a chromatic complex.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87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our purposes, the most useful subdivision is the \</a:t>
            </a:r>
            <a:r>
              <a:rPr lang="en-US" dirty="0" err="1" smtClean="0"/>
              <a:t>emph</a:t>
            </a:r>
            <a:r>
              <a:rPr lang="en-US" dirty="0" smtClean="0"/>
              <a:t>{standard chromatic subdivision} defined as follows. Let $\</a:t>
            </a:r>
            <a:r>
              <a:rPr lang="en-US" dirty="0" err="1" smtClean="0"/>
              <a:t>cC</a:t>
            </a:r>
            <a:r>
              <a:rPr lang="en-US" dirty="0" smtClean="0"/>
              <a:t>$ be a chromatic complex.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88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our purposes, the most useful subdivision is the \</a:t>
            </a:r>
            <a:r>
              <a:rPr lang="en-US" dirty="0" err="1" smtClean="0"/>
              <a:t>emph</a:t>
            </a:r>
            <a:r>
              <a:rPr lang="en-US" dirty="0" smtClean="0"/>
              <a:t>{standard chromatic subdivision} defined as follows. Let $\</a:t>
            </a:r>
            <a:r>
              <a:rPr lang="en-US" dirty="0" err="1" smtClean="0"/>
              <a:t>cC</a:t>
            </a:r>
            <a:r>
              <a:rPr lang="en-US" dirty="0" smtClean="0"/>
              <a:t>$ be a chromatic complex.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89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our purposes, the most useful subdivision is the \</a:t>
            </a:r>
            <a:r>
              <a:rPr lang="en-US" dirty="0" err="1" smtClean="0"/>
              <a:t>emph</a:t>
            </a:r>
            <a:r>
              <a:rPr lang="en-US" dirty="0" smtClean="0"/>
              <a:t>{standard chromatic subdivision} defined as follows. Let $\</a:t>
            </a:r>
            <a:r>
              <a:rPr lang="en-US" dirty="0" err="1" smtClean="0"/>
              <a:t>cC</a:t>
            </a:r>
            <a:r>
              <a:rPr lang="en-US" dirty="0" smtClean="0"/>
              <a:t>$ be a chromatic complex.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90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our purposes, the most useful subdivision is the \</a:t>
            </a:r>
            <a:r>
              <a:rPr lang="en-US" dirty="0" err="1" smtClean="0"/>
              <a:t>emph</a:t>
            </a:r>
            <a:r>
              <a:rPr lang="en-US" dirty="0" smtClean="0"/>
              <a:t>{standard chromatic subdivision} defined as follows. Let $\</a:t>
            </a:r>
            <a:r>
              <a:rPr lang="en-US" dirty="0" err="1" smtClean="0"/>
              <a:t>cC</a:t>
            </a:r>
            <a:r>
              <a:rPr lang="en-US" dirty="0" smtClean="0"/>
              <a:t>$ be a chromatic complex.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91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our purposes, the most useful subdivision is the \</a:t>
            </a:r>
            <a:r>
              <a:rPr lang="en-US" dirty="0" err="1" smtClean="0"/>
              <a:t>emph</a:t>
            </a:r>
            <a:r>
              <a:rPr lang="en-US" dirty="0" smtClean="0"/>
              <a:t>{standard chromatic subdivision} defined as follows. Let $\</a:t>
            </a:r>
            <a:r>
              <a:rPr lang="en-US" dirty="0" err="1" smtClean="0"/>
              <a:t>cC</a:t>
            </a:r>
            <a:r>
              <a:rPr lang="en-US" dirty="0" smtClean="0"/>
              <a:t>$ be a chromatic complex.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92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our purposes, the most useful subdivision is the \</a:t>
            </a:r>
            <a:r>
              <a:rPr lang="en-US" dirty="0" err="1" smtClean="0"/>
              <a:t>emph</a:t>
            </a:r>
            <a:r>
              <a:rPr lang="en-US" dirty="0" smtClean="0"/>
              <a:t>{standard chromatic subdivision} defined as follows. Let $\</a:t>
            </a:r>
            <a:r>
              <a:rPr lang="en-US" dirty="0" err="1" smtClean="0"/>
              <a:t>cC</a:t>
            </a:r>
            <a:r>
              <a:rPr lang="en-US" dirty="0" smtClean="0"/>
              <a:t>$ be a chromatic complex.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93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our purposes, the most useful subdivision is the \</a:t>
            </a:r>
            <a:r>
              <a:rPr lang="en-US" dirty="0" err="1" smtClean="0"/>
              <a:t>emph</a:t>
            </a:r>
            <a:r>
              <a:rPr lang="en-US" dirty="0" smtClean="0"/>
              <a:t>{standard chromatic subdivision} defined as follows. Let $\</a:t>
            </a:r>
            <a:r>
              <a:rPr lang="en-US" dirty="0" err="1" smtClean="0"/>
              <a:t>cC</a:t>
            </a:r>
            <a:r>
              <a:rPr lang="en-US" dirty="0" smtClean="0"/>
              <a:t>$ be a chromatic complex.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94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our purposes, the most useful subdivision is the \</a:t>
            </a:r>
            <a:r>
              <a:rPr lang="en-US" dirty="0" err="1" smtClean="0"/>
              <a:t>emph</a:t>
            </a:r>
            <a:r>
              <a:rPr lang="en-US" dirty="0" smtClean="0"/>
              <a:t>{standard chromatic subdivision} defined as follows. Let $\</a:t>
            </a:r>
            <a:r>
              <a:rPr lang="en-US" dirty="0" err="1" smtClean="0"/>
              <a:t>cC</a:t>
            </a:r>
            <a:r>
              <a:rPr lang="en-US" dirty="0" smtClean="0"/>
              <a:t>$ be a chromatic complex.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95</a:t>
            </a:fld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96</a:t>
            </a:fld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smtClean="0"/>
              <a:t>subdivisions</a:t>
            </a:r>
            <a:endParaRPr lang="en-US" dirty="0" smtClean="0"/>
          </a:p>
        </p:txBody>
      </p:sp>
      <p:sp>
        <p:nvSpPr>
          <p:cNvPr id="52227" name="Slide Number Placeholder 3"/>
          <p:cNvSpPr txBox="1">
            <a:spLocks noGrp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>
            <a:prstTxWarp prst="textNoShape">
              <a:avLst/>
            </a:prstTxWarp>
          </a:bodyPr>
          <a:lstStyle/>
          <a:p>
            <a:pPr algn="r" eaLnBrk="0" hangingPunct="0"/>
            <a:fld id="{80F7DFF1-851D-4502-B551-D6FC0628DD56}" type="slidenum">
              <a:rPr lang="en-US" sz="1200">
                <a:latin typeface="Marlett" pitchFamily="2" charset="2"/>
              </a:rPr>
              <a:pPr algn="r" eaLnBrk="0" hangingPunct="0"/>
              <a:t>97</a:t>
            </a:fld>
            <a:endParaRPr lang="en-US" sz="1200">
              <a:latin typeface="Marlett" pitchFamily="2" charset="2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smtClean="0"/>
              <a:t>subdivisions</a:t>
            </a:r>
            <a:endParaRPr lang="en-US" dirty="0" smtClean="0"/>
          </a:p>
        </p:txBody>
      </p:sp>
      <p:sp>
        <p:nvSpPr>
          <p:cNvPr id="52227" name="Slide Number Placeholder 3"/>
          <p:cNvSpPr txBox="1">
            <a:spLocks noGrp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>
            <a:prstTxWarp prst="textNoShape">
              <a:avLst/>
            </a:prstTxWarp>
          </a:bodyPr>
          <a:lstStyle/>
          <a:p>
            <a:pPr algn="r" eaLnBrk="0" hangingPunct="0"/>
            <a:fld id="{80F7DFF1-851D-4502-B551-D6FC0628DD56}" type="slidenum">
              <a:rPr lang="en-US" sz="1200">
                <a:latin typeface="Marlett" pitchFamily="2" charset="2"/>
              </a:rPr>
              <a:pPr algn="r" eaLnBrk="0" hangingPunct="0"/>
              <a:t>98</a:t>
            </a:fld>
            <a:endParaRPr lang="en-US" sz="1200">
              <a:latin typeface="Marlett" pitchFamily="2" charset="2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smtClean="0"/>
              <a:t>subdivisions</a:t>
            </a:r>
            <a:endParaRPr lang="en-US" dirty="0" smtClean="0"/>
          </a:p>
        </p:txBody>
      </p:sp>
      <p:sp>
        <p:nvSpPr>
          <p:cNvPr id="52227" name="Slide Number Placeholder 3"/>
          <p:cNvSpPr txBox="1">
            <a:spLocks noGrp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>
            <a:prstTxWarp prst="textNoShape">
              <a:avLst/>
            </a:prstTxWarp>
          </a:bodyPr>
          <a:lstStyle/>
          <a:p>
            <a:pPr algn="r" eaLnBrk="0" hangingPunct="0"/>
            <a:fld id="{80F7DFF1-851D-4502-B551-D6FC0628DD56}" type="slidenum">
              <a:rPr lang="en-US" sz="1200">
                <a:latin typeface="Marlett" pitchFamily="2" charset="2"/>
              </a:rPr>
              <a:pPr algn="r" eaLnBrk="0" hangingPunct="0"/>
              <a:t>99</a:t>
            </a:fld>
            <a:endParaRPr lang="en-US" sz="1200">
              <a:latin typeface="Marlett" pitchFamily="2" charset="2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100</a:t>
            </a:fld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One direction is easy. Any simplicial map $\phi:\</a:t>
            </a:r>
            <a:r>
              <a:rPr lang="en-US" dirty="0" err="1" smtClean="0"/>
              <a:t>cA</a:t>
            </a:r>
            <a:r>
              <a:rPr lang="en-US" dirty="0" smtClean="0"/>
              <a:t>~\to~\</a:t>
            </a:r>
            <a:r>
              <a:rPr lang="en-US" dirty="0" err="1" smtClean="0"/>
              <a:t>cB</a:t>
            </a:r>
            <a:r>
              <a:rPr lang="en-US" dirty="0" smtClean="0"/>
              <a:t>$ can be turned into a piece-wise linear map $|\phi|:|\</a:t>
            </a:r>
            <a:r>
              <a:rPr lang="en-US" dirty="0" err="1" smtClean="0"/>
              <a:t>cA</a:t>
            </a:r>
            <a:r>
              <a:rPr lang="en-US" dirty="0" smtClean="0"/>
              <a:t>|~\to~|\</a:t>
            </a:r>
            <a:r>
              <a:rPr lang="en-US" dirty="0" err="1" smtClean="0"/>
              <a:t>cB</a:t>
            </a:r>
            <a:r>
              <a:rPr lang="en-US" dirty="0" smtClean="0"/>
              <a:t>|$ by extending over barycentric coordinates.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101</a:t>
            </a:fld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One direction is easy. Any simplicial map $\phi:\</a:t>
            </a:r>
            <a:r>
              <a:rPr lang="en-US" dirty="0" err="1" smtClean="0"/>
              <a:t>cA</a:t>
            </a:r>
            <a:r>
              <a:rPr lang="en-US" dirty="0" smtClean="0"/>
              <a:t>~\to~\</a:t>
            </a:r>
            <a:r>
              <a:rPr lang="en-US" dirty="0" err="1" smtClean="0"/>
              <a:t>cB</a:t>
            </a:r>
            <a:r>
              <a:rPr lang="en-US" dirty="0" smtClean="0"/>
              <a:t>$ can be turned into a piece-wise linear map $|\phi|:|\</a:t>
            </a:r>
            <a:r>
              <a:rPr lang="en-US" dirty="0" err="1" smtClean="0"/>
              <a:t>cA</a:t>
            </a:r>
            <a:r>
              <a:rPr lang="en-US" dirty="0" smtClean="0"/>
              <a:t>|~\to~|\</a:t>
            </a:r>
            <a:r>
              <a:rPr lang="en-US" dirty="0" err="1" smtClean="0"/>
              <a:t>cB</a:t>
            </a:r>
            <a:r>
              <a:rPr lang="en-US" dirty="0" smtClean="0"/>
              <a:t>|$ by extending over barycentric coordinates.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102</a:t>
            </a:fld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One direction is easy. Any simplicial map $\phi:\</a:t>
            </a:r>
            <a:r>
              <a:rPr lang="en-US" dirty="0" err="1" smtClean="0"/>
              <a:t>cA</a:t>
            </a:r>
            <a:r>
              <a:rPr lang="en-US" dirty="0" smtClean="0"/>
              <a:t>~\to~\</a:t>
            </a:r>
            <a:r>
              <a:rPr lang="en-US" dirty="0" err="1" smtClean="0"/>
              <a:t>cB</a:t>
            </a:r>
            <a:r>
              <a:rPr lang="en-US" dirty="0" smtClean="0"/>
              <a:t>$ can be turned into a piece-wise linear map $|\phi|:|\</a:t>
            </a:r>
            <a:r>
              <a:rPr lang="en-US" dirty="0" err="1" smtClean="0"/>
              <a:t>cA</a:t>
            </a:r>
            <a:r>
              <a:rPr lang="en-US" dirty="0" smtClean="0"/>
              <a:t>|~\to~|\</a:t>
            </a:r>
            <a:r>
              <a:rPr lang="en-US" dirty="0" err="1" smtClean="0"/>
              <a:t>cB</a:t>
            </a:r>
            <a:r>
              <a:rPr lang="en-US" dirty="0" smtClean="0"/>
              <a:t>|$ by extending over barycentric coordinates.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103</a:t>
            </a:fld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104</a:t>
            </a:fld>
            <a:endParaRPr 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105</a:t>
            </a:fld>
            <a:endParaRPr 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106</a:t>
            </a:fld>
            <a:endParaRPr 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107</a:t>
            </a:fld>
            <a:endParaRPr 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108</a:t>
            </a:fld>
            <a:endParaRPr 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109</a:t>
            </a:fld>
            <a:endParaRPr 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110</a:t>
            </a:fld>
            <a:endParaRPr 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111</a:t>
            </a:fld>
            <a:endParaRPr lang="en-US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112</a:t>
            </a:fld>
            <a:endParaRPr lang="en-US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113</a:t>
            </a:fld>
            <a:endParaRPr lang="en-US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114</a:t>
            </a:fld>
            <a:endParaRPr lang="en-US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115</a:t>
            </a:fld>
            <a:endParaRPr lang="en-US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116</a:t>
            </a:fld>
            <a:endParaRPr lang="en-US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Not every continuous map $f:|\</a:t>
            </a:r>
            <a:r>
              <a:rPr lang="en-US" dirty="0" err="1" smtClean="0"/>
              <a:t>cA</a:t>
            </a:r>
            <a:r>
              <a:rPr lang="en-US" dirty="0" smtClean="0"/>
              <a:t>|~\to~|\</a:t>
            </a:r>
            <a:r>
              <a:rPr lang="en-US" dirty="0" err="1" smtClean="0"/>
              <a:t>cB</a:t>
            </a:r>
            <a:r>
              <a:rPr lang="en-US" dirty="0" smtClean="0"/>
              <a:t>|$ has a simplicial</a:t>
            </a:r>
          </a:p>
          <a:p>
            <a:r>
              <a:rPr lang="en-US" dirty="0" smtClean="0"/>
              <a:t>approximation mapping $\</a:t>
            </a:r>
            <a:r>
              <a:rPr lang="en-US" dirty="0" err="1" smtClean="0"/>
              <a:t>cA</a:t>
            </a:r>
            <a:r>
              <a:rPr lang="en-US" dirty="0" smtClean="0"/>
              <a:t>$ to $\</a:t>
            </a:r>
            <a:r>
              <a:rPr lang="en-US" dirty="0" err="1" smtClean="0"/>
              <a:t>cB</a:t>
            </a:r>
            <a:r>
              <a:rPr lang="en-US" dirty="0" smtClean="0"/>
              <a:t>$.</a:t>
            </a:r>
          </a:p>
          <a:p>
            <a:r>
              <a:rPr lang="en-US" dirty="0" smtClean="0"/>
              <a:t>The following theorem, however,</a:t>
            </a:r>
          </a:p>
          <a:p>
            <a:r>
              <a:rPr lang="en-US" dirty="0" smtClean="0"/>
              <a:t>states we can always find a simplicial approximation defined over a</a:t>
            </a:r>
          </a:p>
          <a:p>
            <a:r>
              <a:rPr lang="en-US" dirty="0" smtClean="0"/>
              <a:t>sufficiently refined subdivision of $\</a:t>
            </a:r>
            <a:r>
              <a:rPr lang="en-US" dirty="0" err="1" smtClean="0"/>
              <a:t>cA</a:t>
            </a:r>
            <a:r>
              <a:rPr lang="en-US" dirty="0" smtClean="0"/>
              <a:t>$.</a:t>
            </a:r>
          </a:p>
          <a:p>
            <a:endParaRPr lang="en-US" dirty="0" smtClean="0"/>
          </a:p>
          <a:p>
            <a:r>
              <a:rPr lang="en-US" dirty="0" smtClean="0"/>
              <a:t>We won’t prove this theorem here, since the</a:t>
            </a:r>
            <a:r>
              <a:rPr lang="en-US" baseline="0" dirty="0" smtClean="0"/>
              <a:t> proof can be found in any elementary Topology textbook.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117</a:t>
            </a:fld>
            <a:endParaRPr lang="en-US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Not every continuous map $f:|\</a:t>
            </a:r>
            <a:r>
              <a:rPr lang="en-US" dirty="0" err="1" smtClean="0"/>
              <a:t>cA</a:t>
            </a:r>
            <a:r>
              <a:rPr lang="en-US" dirty="0" smtClean="0"/>
              <a:t>|~\to~|\</a:t>
            </a:r>
            <a:r>
              <a:rPr lang="en-US" dirty="0" err="1" smtClean="0"/>
              <a:t>cB</a:t>
            </a:r>
            <a:r>
              <a:rPr lang="en-US" dirty="0" smtClean="0"/>
              <a:t>|$ has a simplicial</a:t>
            </a:r>
          </a:p>
          <a:p>
            <a:r>
              <a:rPr lang="en-US" dirty="0" smtClean="0"/>
              <a:t>approximation mapping $\</a:t>
            </a:r>
            <a:r>
              <a:rPr lang="en-US" dirty="0" err="1" smtClean="0"/>
              <a:t>cA</a:t>
            </a:r>
            <a:r>
              <a:rPr lang="en-US" dirty="0" smtClean="0"/>
              <a:t>$ to $\</a:t>
            </a:r>
            <a:r>
              <a:rPr lang="en-US" dirty="0" err="1" smtClean="0"/>
              <a:t>cB</a:t>
            </a:r>
            <a:r>
              <a:rPr lang="en-US" dirty="0" smtClean="0"/>
              <a:t>$.</a:t>
            </a:r>
          </a:p>
          <a:p>
            <a:r>
              <a:rPr lang="en-US" dirty="0" smtClean="0"/>
              <a:t>The following theorem, however,</a:t>
            </a:r>
          </a:p>
          <a:p>
            <a:r>
              <a:rPr lang="en-US" dirty="0" smtClean="0"/>
              <a:t>states we can always find a simplicial approximation defined over a</a:t>
            </a:r>
          </a:p>
          <a:p>
            <a:r>
              <a:rPr lang="en-US" dirty="0" smtClean="0"/>
              <a:t>sufficiently refined subdivision of $\</a:t>
            </a:r>
            <a:r>
              <a:rPr lang="en-US" dirty="0" err="1" smtClean="0"/>
              <a:t>cA</a:t>
            </a:r>
            <a:r>
              <a:rPr lang="en-US" dirty="0" smtClean="0"/>
              <a:t>$.</a:t>
            </a:r>
          </a:p>
          <a:p>
            <a:endParaRPr lang="en-US" dirty="0" smtClean="0"/>
          </a:p>
          <a:p>
            <a:r>
              <a:rPr lang="en-US" dirty="0" smtClean="0"/>
              <a:t>We won’t prove this theorem here, since the</a:t>
            </a:r>
            <a:r>
              <a:rPr lang="en-US" baseline="0" dirty="0" smtClean="0"/>
              <a:t> proof can be found in any elementary Topology textbook.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118</a:t>
            </a:fld>
            <a:endParaRPr lang="en-US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7F6488-3414-4831-AF89-B557648DF732}" type="slidenum">
              <a:rPr lang="ar-SA" smtClean="0"/>
              <a:pPr/>
              <a:t>119</a:t>
            </a:fld>
            <a:endParaRPr lang="en-US" smtClean="0"/>
          </a:p>
        </p:txBody>
      </p:sp>
      <p:sp>
        <p:nvSpPr>
          <p:cNvPr id="389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37671F-F50F-45D3-88D3-CF15E523BF82}" type="datetime5">
              <a:rPr lang="en-US" smtClean="0"/>
              <a:t>9-Feb-16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B854F-6E64-416C-9FCE-2D0DB987E2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577C8BE-F158-4899-9AB3-EB9A87E29AD7}" type="datetime5">
              <a:rPr lang="en-US" smtClean="0"/>
              <a:t>9-Feb-16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A7DCD-5630-4D24-9A18-AC12E430C2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D6E3D9-921B-4C25-A90E-9DB6DFEB41EC}" type="datetime5">
              <a:rPr lang="en-US" smtClean="0"/>
              <a:t>9-Feb-16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2189F-54B1-4876-8FE3-0DBF2E35EB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32A60B-D737-481B-9605-CBB80FC978BB}" type="datetime5">
              <a:rPr lang="en-US" smtClean="0"/>
              <a:t>9-Feb-16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077382-940A-41A0-82F5-37474C6A91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416259-913B-482D-A9D4-33F75711E5B5}" type="datetime5">
              <a:rPr lang="en-US" smtClean="0"/>
              <a:t>9-Feb-16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534E8B-4CAC-49A0-9905-52A8AB74E1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933B77-A187-4AA9-8D9F-03DB0E4C3431}" type="datetime5">
              <a:rPr lang="en-US" smtClean="0"/>
              <a:t>9-Feb-16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608CE-920D-4F6F-98C9-0491388AB4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458150-8A4C-4D87-9DCF-CE37BC30C6C8}" type="datetime5">
              <a:rPr lang="en-US" smtClean="0"/>
              <a:t>9-Feb-16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80F6C7-BF34-4D15-B948-1AE357C77E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C7DB43-9B36-4066-A440-41C118965EEC}" type="datetime5">
              <a:rPr lang="en-US" smtClean="0"/>
              <a:t>9-Feb-16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175C4-5CBB-44C2-B39A-9A0A97F8F6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B00EE6-4C9B-4743-BB4E-7EBBB828C1EF}" type="datetime5">
              <a:rPr lang="en-US" smtClean="0"/>
              <a:t>9-Feb-16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953061-03A8-478F-A817-BEBADB2071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B35816-6DE4-4D3C-8F3F-14DCFEAA12AF}" type="datetime5">
              <a:rPr lang="en-US" smtClean="0"/>
              <a:t>9-Feb-16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33B003-9C04-4439-A9F5-04947BDDAC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4872AE-C337-478D-8CD7-0654A4EF2DB8}" type="datetime5">
              <a:rPr lang="en-US" smtClean="0"/>
              <a:t>9-Feb-16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7CFFBD-B6E8-4335-97AB-07EFC10906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2675959-10E3-47C5-8E7A-95F43946E56A}" type="datetime5">
              <a:rPr lang="en-US" smtClean="0"/>
              <a:t>9-Feb-16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AD43621-E57E-4485-88D3-AEAA25779B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2959632D-2460-4575-B806-371CC1D0E3E1}" type="datetime5">
              <a:rPr lang="en-US" smtClean="0"/>
              <a:t>9-Feb-16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532C375A-7E56-4213-9496-F32FC25606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http://ecx.images-amazon.com/images/I/51jtNBvavPL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85" y="5683162"/>
            <a:ext cx="790381" cy="97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FF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FF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FF"/>
          </a:solidFill>
          <a:latin typeface="Arial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FF"/>
          </a:solidFill>
          <a:latin typeface="Arial" pitchFamily="34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Arial" pitchFamily="34" charset="0"/>
          <a:cs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notesSlide" Target="../notesSlides/notesSlide5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notesSlide" Target="../notesSlides/notesSlide5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4" Type="http://schemas.openxmlformats.org/officeDocument/2006/relationships/image" Target="../media/image9.emf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4" Type="http://schemas.openxmlformats.org/officeDocument/2006/relationships/image" Target="../media/image9.emf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notesSlide" Target="../notesSlides/notesSlide74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4" Type="http://schemas.openxmlformats.org/officeDocument/2006/relationships/image" Target="../media/image9.emf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4" Type="http://schemas.openxmlformats.org/officeDocument/2006/relationships/image" Target="../media/image9.emf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tags" Target="../tags/tag14.xml"/><Relationship Id="rId7" Type="http://schemas.openxmlformats.org/officeDocument/2006/relationships/image" Target="../media/image11.emf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77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4.emf"/><Relationship Id="rId4" Type="http://schemas.openxmlformats.org/officeDocument/2006/relationships/tags" Target="../tags/tag15.xml"/><Relationship Id="rId9" Type="http://schemas.openxmlformats.org/officeDocument/2006/relationships/image" Target="../media/image13.emf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tags" Target="../tags/tag18.xml"/><Relationship Id="rId7" Type="http://schemas.openxmlformats.org/officeDocument/2006/relationships/notesSlide" Target="../notesSlides/notesSlide78.xml"/><Relationship Id="rId12" Type="http://schemas.openxmlformats.org/officeDocument/2006/relationships/image" Target="../media/image17.emf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6.emf"/><Relationship Id="rId5" Type="http://schemas.openxmlformats.org/officeDocument/2006/relationships/tags" Target="../tags/tag20.xml"/><Relationship Id="rId10" Type="http://schemas.openxmlformats.org/officeDocument/2006/relationships/image" Target="../media/image15.emf"/><Relationship Id="rId4" Type="http://schemas.openxmlformats.org/officeDocument/2006/relationships/tags" Target="../tags/tag19.xml"/><Relationship Id="rId9" Type="http://schemas.openxmlformats.org/officeDocument/2006/relationships/image" Target="../media/image14.emf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5.emf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image" Target="../media/image18.emf"/><Relationship Id="rId2" Type="http://schemas.openxmlformats.org/officeDocument/2006/relationships/tags" Target="../tags/tag22.xml"/><Relationship Id="rId16" Type="http://schemas.openxmlformats.org/officeDocument/2006/relationships/image" Target="../media/image16.emf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image" Target="../media/image14.emf"/><Relationship Id="rId5" Type="http://schemas.openxmlformats.org/officeDocument/2006/relationships/tags" Target="../tags/tag25.xml"/><Relationship Id="rId15" Type="http://schemas.openxmlformats.org/officeDocument/2006/relationships/image" Target="../media/image17.emf"/><Relationship Id="rId10" Type="http://schemas.openxmlformats.org/officeDocument/2006/relationships/image" Target="../media/image13.emf"/><Relationship Id="rId4" Type="http://schemas.openxmlformats.org/officeDocument/2006/relationships/tags" Target="../tags/tag24.xml"/><Relationship Id="rId9" Type="http://schemas.openxmlformats.org/officeDocument/2006/relationships/notesSlide" Target="../notesSlides/notesSlide79.xml"/><Relationship Id="rId14" Type="http://schemas.openxmlformats.org/officeDocument/2006/relationships/image" Target="../media/image19.emf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9.emf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12" Type="http://schemas.openxmlformats.org/officeDocument/2006/relationships/image" Target="../media/image20.emf"/><Relationship Id="rId2" Type="http://schemas.openxmlformats.org/officeDocument/2006/relationships/tags" Target="../tags/tag29.xml"/><Relationship Id="rId16" Type="http://schemas.openxmlformats.org/officeDocument/2006/relationships/image" Target="../media/image21.emf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image" Target="../media/image14.emf"/><Relationship Id="rId5" Type="http://schemas.openxmlformats.org/officeDocument/2006/relationships/tags" Target="../tags/tag32.xml"/><Relationship Id="rId15" Type="http://schemas.openxmlformats.org/officeDocument/2006/relationships/image" Target="../media/image16.emf"/><Relationship Id="rId10" Type="http://schemas.openxmlformats.org/officeDocument/2006/relationships/image" Target="../media/image13.emf"/><Relationship Id="rId4" Type="http://schemas.openxmlformats.org/officeDocument/2006/relationships/tags" Target="../tags/tag31.xml"/><Relationship Id="rId9" Type="http://schemas.openxmlformats.org/officeDocument/2006/relationships/notesSlide" Target="../notesSlides/notesSlide80.xml"/><Relationship Id="rId14" Type="http://schemas.openxmlformats.org/officeDocument/2006/relationships/image" Target="../media/image17.emf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1.xml"/><Relationship Id="rId13" Type="http://schemas.openxmlformats.org/officeDocument/2006/relationships/image" Target="../media/image19.emf"/><Relationship Id="rId3" Type="http://schemas.openxmlformats.org/officeDocument/2006/relationships/tags" Target="../tags/tag37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6.emf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image" Target="../media/image20.emf"/><Relationship Id="rId5" Type="http://schemas.openxmlformats.org/officeDocument/2006/relationships/tags" Target="../tags/tag39.xml"/><Relationship Id="rId10" Type="http://schemas.openxmlformats.org/officeDocument/2006/relationships/image" Target="../media/image14.emf"/><Relationship Id="rId4" Type="http://schemas.openxmlformats.org/officeDocument/2006/relationships/tags" Target="../tags/tag38.xml"/><Relationship Id="rId9" Type="http://schemas.openxmlformats.org/officeDocument/2006/relationships/image" Target="../media/image13.emf"/><Relationship Id="rId14" Type="http://schemas.openxmlformats.org/officeDocument/2006/relationships/image" Target="../media/image21.emf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2.emf"/><Relationship Id="rId3" Type="http://schemas.openxmlformats.org/officeDocument/2006/relationships/tags" Target="../tags/tag43.xml"/><Relationship Id="rId7" Type="http://schemas.openxmlformats.org/officeDocument/2006/relationships/tags" Target="../tags/tag47.xml"/><Relationship Id="rId12" Type="http://schemas.openxmlformats.org/officeDocument/2006/relationships/image" Target="../media/image20.emf"/><Relationship Id="rId2" Type="http://schemas.openxmlformats.org/officeDocument/2006/relationships/tags" Target="../tags/tag42.xml"/><Relationship Id="rId16" Type="http://schemas.openxmlformats.org/officeDocument/2006/relationships/image" Target="../media/image21.emf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image" Target="../media/image14.emf"/><Relationship Id="rId5" Type="http://schemas.openxmlformats.org/officeDocument/2006/relationships/tags" Target="../tags/tag45.xml"/><Relationship Id="rId15" Type="http://schemas.openxmlformats.org/officeDocument/2006/relationships/image" Target="../media/image19.emf"/><Relationship Id="rId10" Type="http://schemas.openxmlformats.org/officeDocument/2006/relationships/image" Target="../media/image13.emf"/><Relationship Id="rId4" Type="http://schemas.openxmlformats.org/officeDocument/2006/relationships/tags" Target="../tags/tag44.xml"/><Relationship Id="rId9" Type="http://schemas.openxmlformats.org/officeDocument/2006/relationships/notesSlide" Target="../notesSlides/notesSlide82.xml"/><Relationship Id="rId14" Type="http://schemas.openxmlformats.org/officeDocument/2006/relationships/image" Target="../media/image16.emf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3.xml"/><Relationship Id="rId13" Type="http://schemas.openxmlformats.org/officeDocument/2006/relationships/image" Target="../media/image19.emf"/><Relationship Id="rId3" Type="http://schemas.openxmlformats.org/officeDocument/2006/relationships/tags" Target="../tags/tag50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2.emf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image" Target="../media/image20.emf"/><Relationship Id="rId5" Type="http://schemas.openxmlformats.org/officeDocument/2006/relationships/tags" Target="../tags/tag52.xml"/><Relationship Id="rId10" Type="http://schemas.openxmlformats.org/officeDocument/2006/relationships/image" Target="../media/image14.emf"/><Relationship Id="rId4" Type="http://schemas.openxmlformats.org/officeDocument/2006/relationships/tags" Target="../tags/tag51.xml"/><Relationship Id="rId9" Type="http://schemas.openxmlformats.org/officeDocument/2006/relationships/image" Target="../media/image13.emf"/><Relationship Id="rId14" Type="http://schemas.openxmlformats.org/officeDocument/2006/relationships/image" Target="../media/image21.emf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4.xml"/><Relationship Id="rId13" Type="http://schemas.openxmlformats.org/officeDocument/2006/relationships/image" Target="../media/image21.emf"/><Relationship Id="rId3" Type="http://schemas.openxmlformats.org/officeDocument/2006/relationships/tags" Target="../tags/tag56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2.emf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image" Target="../media/image18.emf"/><Relationship Id="rId5" Type="http://schemas.openxmlformats.org/officeDocument/2006/relationships/tags" Target="../tags/tag58.xml"/><Relationship Id="rId10" Type="http://schemas.openxmlformats.org/officeDocument/2006/relationships/image" Target="../media/image14.emf"/><Relationship Id="rId4" Type="http://schemas.openxmlformats.org/officeDocument/2006/relationships/tags" Target="../tags/tag57.xml"/><Relationship Id="rId9" Type="http://schemas.openxmlformats.org/officeDocument/2006/relationships/image" Target="../media/image13.emf"/><Relationship Id="rId14" Type="http://schemas.openxmlformats.org/officeDocument/2006/relationships/image" Target="../media/image23.emf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image" Target="../media/image23.emf"/><Relationship Id="rId5" Type="http://schemas.openxmlformats.org/officeDocument/2006/relationships/image" Target="../media/image14.emf"/><Relationship Id="rId4" Type="http://schemas.openxmlformats.org/officeDocument/2006/relationships/notesSlide" Target="../notesSlides/notesSlide85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image" Target="../media/image23.emf"/><Relationship Id="rId5" Type="http://schemas.openxmlformats.org/officeDocument/2006/relationships/image" Target="../media/image14.emf"/><Relationship Id="rId4" Type="http://schemas.openxmlformats.org/officeDocument/2006/relationships/notesSlide" Target="../notesSlides/notesSlide86.xml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tags" Target="../tags/tag66.xml"/><Relationship Id="rId7" Type="http://schemas.openxmlformats.org/officeDocument/2006/relationships/image" Target="../media/image24.emf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image" Target="../media/image14.emf"/><Relationship Id="rId5" Type="http://schemas.openxmlformats.org/officeDocument/2006/relationships/notesSlide" Target="../notesSlides/notesSlide87.xml"/><Relationship Id="rId4" Type="http://schemas.openxmlformats.org/officeDocument/2006/relationships/slideLayout" Target="../slideLayouts/slideLayout6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notesSlide" Target="../notesSlides/notesSlide88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notesSlide" Target="../notesSlides/notesSlide89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sa/2.5/" TargetMode="External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ag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0000" y="2540000"/>
            <a:ext cx="1270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mag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0000" y="2540000"/>
            <a:ext cx="1270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9210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Elements of Combinatorial Topology</a:t>
            </a:r>
            <a:endParaRPr lang="en-US" dirty="0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392113" y="5586531"/>
            <a:ext cx="1509712" cy="10872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 eaLnBrk="0" hangingPunct="0"/>
            <a:endParaRPr lang="en-US" sz="4400" b="1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9" name="TextBox 8"/>
          <p:cNvSpPr txBox="1"/>
          <p:nvPr>
            <p:custDataLst>
              <p:tags r:id="rId1"/>
            </p:custDataLst>
          </p:nvPr>
        </p:nvSpPr>
        <p:spPr>
          <a:xfrm>
            <a:off x="0" y="7112000"/>
            <a:ext cx="9144000" cy="212365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dirty="0" err="1" smtClean="0">
                <a:latin typeface="Arial" pitchFamily="34" charset="0"/>
              </a:rPr>
              <a:t>TexPoint</a:t>
            </a:r>
            <a:r>
              <a:rPr lang="en-US" dirty="0" smtClean="0">
                <a:latin typeface="Arial" pitchFamily="34" charset="0"/>
              </a:rPr>
              <a:t> fonts used in EMF. </a:t>
            </a:r>
          </a:p>
          <a:p>
            <a:r>
              <a:rPr lang="en-US" dirty="0" smtClean="0">
                <a:latin typeface="Arial" pitchFamily="34" charset="0"/>
              </a:rPr>
              <a:t>Read the </a:t>
            </a:r>
            <a:r>
              <a:rPr lang="en-US" dirty="0" err="1" smtClean="0">
                <a:latin typeface="Arial" pitchFamily="34" charset="0"/>
              </a:rPr>
              <a:t>TexPoint</a:t>
            </a:r>
            <a:r>
              <a:rPr lang="en-US" dirty="0" smtClean="0">
                <a:latin typeface="Arial" pitchFamily="34" charset="0"/>
              </a:rPr>
              <a:t> manual before you delete this box.: </a:t>
            </a:r>
            <a:r>
              <a:rPr lang="en-US" dirty="0" smtClean="0">
                <a:latin typeface="CMR10"/>
              </a:rPr>
              <a:t>A</a:t>
            </a:r>
            <a:r>
              <a:rPr lang="en-US" dirty="0" smtClean="0">
                <a:latin typeface="CMSY10ORIG"/>
              </a:rPr>
              <a:t>A</a:t>
            </a:r>
            <a:r>
              <a:rPr lang="en-US" dirty="0" smtClean="0">
                <a:latin typeface="CMMI10"/>
              </a:rPr>
              <a:t>A</a:t>
            </a:r>
            <a:r>
              <a:rPr lang="en-US" dirty="0" smtClean="0">
                <a:latin typeface="CMMI7"/>
              </a:rPr>
              <a:t>A</a:t>
            </a:r>
            <a:endParaRPr lang="en-US" dirty="0">
              <a:latin typeface="Arial" pitchFamily="34" charset="0"/>
            </a:endParaRPr>
          </a:p>
        </p:txBody>
      </p:sp>
      <p:pic>
        <p:nvPicPr>
          <p:cNvPr id="196610" name="Picture 2" descr="http://ecx.images-amazon.com/images/I/51jtNBvavPL._SY300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1588770"/>
            <a:ext cx="23241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27296" y="4754178"/>
            <a:ext cx="9089408" cy="1927225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rgbClr val="7030A0"/>
                </a:solidFill>
              </a:rPr>
              <a:t>Companion slides </a:t>
            </a:r>
            <a:r>
              <a:rPr lang="en-US" sz="2400" dirty="0" smtClean="0">
                <a:solidFill>
                  <a:srgbClr val="7030A0"/>
                </a:solidFill>
              </a:rPr>
              <a:t>for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800" dirty="0" smtClean="0"/>
              <a:t>Distributed Computing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800" dirty="0" smtClean="0"/>
              <a:t>Through </a:t>
            </a:r>
            <a:r>
              <a:rPr lang="en-US" sz="2800" dirty="0"/>
              <a:t>Combinatorial Topology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Maurice </a:t>
            </a:r>
            <a:r>
              <a:rPr lang="en-US" sz="2400" dirty="0">
                <a:solidFill>
                  <a:srgbClr val="7030A0"/>
                </a:solidFill>
              </a:rPr>
              <a:t>Herlihy </a:t>
            </a:r>
            <a:r>
              <a:rPr lang="en-US" sz="2400" dirty="0" smtClean="0">
                <a:solidFill>
                  <a:srgbClr val="7030A0"/>
                </a:solidFill>
              </a:rPr>
              <a:t>&amp; Dmitry </a:t>
            </a:r>
            <a:r>
              <a:rPr lang="en-US" sz="2400" dirty="0" err="1" smtClean="0">
                <a:solidFill>
                  <a:srgbClr val="7030A0"/>
                </a:solidFill>
              </a:rPr>
              <a:t>Kozlov</a:t>
            </a:r>
            <a:r>
              <a:rPr lang="en-US" sz="2400" dirty="0" smtClean="0">
                <a:solidFill>
                  <a:srgbClr val="7030A0"/>
                </a:solidFill>
              </a:rPr>
              <a:t> &amp; Sergio </a:t>
            </a:r>
            <a:r>
              <a:rPr lang="en-US" sz="2400" dirty="0" err="1" smtClean="0">
                <a:solidFill>
                  <a:srgbClr val="7030A0"/>
                </a:solidFill>
              </a:rPr>
              <a:t>Rajsbaum</a:t>
            </a:r>
            <a:endParaRPr lang="en-US" sz="2400" dirty="0">
              <a:solidFill>
                <a:schemeClr val="hlin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</a:rPr>
              <a:t>Distributed Computing through Combinatorial Topology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0F6C7-BF34-4D15-B948-1AE357C77E8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44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04422" y="1686764"/>
            <a:ext cx="360387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Simplicial Complexes</a:t>
            </a: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904422" y="2484218"/>
            <a:ext cx="394370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Standard Constructions</a:t>
            </a: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904422" y="3281672"/>
            <a:ext cx="226536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Carrier Maps</a:t>
            </a: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904422" y="4079126"/>
            <a:ext cx="214353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Connectivity</a:t>
            </a: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904422" y="4876580"/>
            <a:ext cx="220445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Subdivisions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</a:rPr>
              <a:t>Distributed Computing through Combinatorial Topology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904422" y="5674032"/>
            <a:ext cx="652236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Simplicial &amp; Continuous Approximations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06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04422" y="1686764"/>
            <a:ext cx="360387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Simplicial Complexes</a:t>
            </a: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904422" y="2484218"/>
            <a:ext cx="394370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Standard Constructions</a:t>
            </a: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904422" y="3281672"/>
            <a:ext cx="226536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Carrier Maps</a:t>
            </a: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904422" y="4079126"/>
            <a:ext cx="214353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Connectivity</a:t>
            </a: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904422" y="4876580"/>
            <a:ext cx="220445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Subdivisions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</a:rPr>
              <a:t>Distributed Computing through Combinatorial Topology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904422" y="5674032"/>
            <a:ext cx="652236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Simplicial &amp; Continuous Approximations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5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69219-80BF-4BB2-9905-4D0B9CFEBE79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Vertex</a:t>
            </a:r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 flipV="1">
            <a:off x="1804611" y="2222564"/>
            <a:ext cx="0" cy="34782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88" name="Freeform 4"/>
          <p:cNvSpPr>
            <a:spLocks/>
          </p:cNvSpPr>
          <p:nvPr/>
        </p:nvSpPr>
        <p:spPr bwMode="auto">
          <a:xfrm>
            <a:off x="1814136" y="5691252"/>
            <a:ext cx="4311650" cy="20637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2716" y="0"/>
              </a:cxn>
              <a:cxn ang="0">
                <a:pos x="2703" y="13"/>
              </a:cxn>
            </a:cxnLst>
            <a:rect l="0" t="0" r="r" b="b"/>
            <a:pathLst>
              <a:path w="2716" h="13">
                <a:moveTo>
                  <a:pt x="0" y="6"/>
                </a:moveTo>
                <a:lnTo>
                  <a:pt x="2716" y="0"/>
                </a:lnTo>
                <a:lnTo>
                  <a:pt x="2703" y="13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 flipV="1">
            <a:off x="1823661" y="4167252"/>
            <a:ext cx="3349625" cy="1533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92" name="Oval 8"/>
          <p:cNvSpPr>
            <a:spLocks noChangeArrowheads="1"/>
          </p:cNvSpPr>
          <p:nvPr/>
        </p:nvSpPr>
        <p:spPr bwMode="auto">
          <a:xfrm>
            <a:off x="2704723" y="4175189"/>
            <a:ext cx="685800" cy="609600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93" name="Oval 9"/>
          <p:cNvSpPr>
            <a:spLocks noChangeArrowheads="1"/>
          </p:cNvSpPr>
          <p:nvPr/>
        </p:nvSpPr>
        <p:spPr bwMode="auto">
          <a:xfrm>
            <a:off x="3163511" y="4321239"/>
            <a:ext cx="98425" cy="212725"/>
          </a:xfrm>
          <a:prstGeom prst="ellipse">
            <a:avLst/>
          </a:prstGeom>
          <a:solidFill>
            <a:schemeClr val="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69219-80BF-4BB2-9905-4D0B9CFEBE79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Vertex</a:t>
            </a:r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 flipV="1">
            <a:off x="1804611" y="2222564"/>
            <a:ext cx="0" cy="34782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88" name="Freeform 4"/>
          <p:cNvSpPr>
            <a:spLocks/>
          </p:cNvSpPr>
          <p:nvPr/>
        </p:nvSpPr>
        <p:spPr bwMode="auto">
          <a:xfrm>
            <a:off x="1814136" y="5691252"/>
            <a:ext cx="4311650" cy="20637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2716" y="0"/>
              </a:cxn>
              <a:cxn ang="0">
                <a:pos x="2703" y="13"/>
              </a:cxn>
            </a:cxnLst>
            <a:rect l="0" t="0" r="r" b="b"/>
            <a:pathLst>
              <a:path w="2716" h="13">
                <a:moveTo>
                  <a:pt x="0" y="6"/>
                </a:moveTo>
                <a:lnTo>
                  <a:pt x="2716" y="0"/>
                </a:lnTo>
                <a:lnTo>
                  <a:pt x="2703" y="13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 flipV="1">
            <a:off x="1823661" y="4167252"/>
            <a:ext cx="3349625" cy="1533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92" name="Oval 8"/>
          <p:cNvSpPr>
            <a:spLocks noChangeArrowheads="1"/>
          </p:cNvSpPr>
          <p:nvPr/>
        </p:nvSpPr>
        <p:spPr bwMode="auto">
          <a:xfrm>
            <a:off x="2704723" y="4175189"/>
            <a:ext cx="685800" cy="609600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93" name="Oval 9"/>
          <p:cNvSpPr>
            <a:spLocks noChangeArrowheads="1"/>
          </p:cNvSpPr>
          <p:nvPr/>
        </p:nvSpPr>
        <p:spPr bwMode="auto">
          <a:xfrm>
            <a:off x="3163511" y="4321239"/>
            <a:ext cx="98425" cy="212725"/>
          </a:xfrm>
          <a:prstGeom prst="ellipse">
            <a:avLst/>
          </a:prstGeom>
          <a:solidFill>
            <a:schemeClr val="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787876" y="1581982"/>
            <a:ext cx="587547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Combinatorial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an element of a set.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97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69219-80BF-4BB2-9905-4D0B9CFEBE79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Vertex</a:t>
            </a:r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 flipV="1">
            <a:off x="1804611" y="2222564"/>
            <a:ext cx="0" cy="34782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88" name="Freeform 4"/>
          <p:cNvSpPr>
            <a:spLocks/>
          </p:cNvSpPr>
          <p:nvPr/>
        </p:nvSpPr>
        <p:spPr bwMode="auto">
          <a:xfrm>
            <a:off x="1814136" y="5691252"/>
            <a:ext cx="4311650" cy="20637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2716" y="0"/>
              </a:cxn>
              <a:cxn ang="0">
                <a:pos x="2703" y="13"/>
              </a:cxn>
            </a:cxnLst>
            <a:rect l="0" t="0" r="r" b="b"/>
            <a:pathLst>
              <a:path w="2716" h="13">
                <a:moveTo>
                  <a:pt x="0" y="6"/>
                </a:moveTo>
                <a:lnTo>
                  <a:pt x="2716" y="0"/>
                </a:lnTo>
                <a:lnTo>
                  <a:pt x="2703" y="13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 flipV="1">
            <a:off x="1823661" y="4167252"/>
            <a:ext cx="3349625" cy="1533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92" name="Oval 8"/>
          <p:cNvSpPr>
            <a:spLocks noChangeArrowheads="1"/>
          </p:cNvSpPr>
          <p:nvPr/>
        </p:nvSpPr>
        <p:spPr bwMode="auto">
          <a:xfrm>
            <a:off x="2704723" y="4175189"/>
            <a:ext cx="685800" cy="609600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93" name="Oval 9"/>
          <p:cNvSpPr>
            <a:spLocks noChangeArrowheads="1"/>
          </p:cNvSpPr>
          <p:nvPr/>
        </p:nvSpPr>
        <p:spPr bwMode="auto">
          <a:xfrm>
            <a:off x="3163511" y="4321239"/>
            <a:ext cx="98425" cy="212725"/>
          </a:xfrm>
          <a:prstGeom prst="ellipse">
            <a:avLst/>
          </a:prstGeom>
          <a:solidFill>
            <a:schemeClr val="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787876" y="1581982"/>
            <a:ext cx="587547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Combinatorial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an element of a set.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2064412" y="1942612"/>
            <a:ext cx="587547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Geometric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a point in high-dimensional Euclidean Space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86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7" name="Text Box 51"/>
          <p:cNvSpPr txBox="1">
            <a:spLocks noChangeArrowheads="1"/>
          </p:cNvSpPr>
          <p:nvPr/>
        </p:nvSpPr>
        <p:spPr bwMode="auto">
          <a:xfrm>
            <a:off x="637524" y="5634401"/>
            <a:ext cx="2257425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2-simplex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BE1D-7D2C-4BCB-884C-3D97C0BED67D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Simplexes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591541" y="3091590"/>
            <a:ext cx="2601912" cy="813233"/>
            <a:chOff x="591541" y="3091590"/>
            <a:chExt cx="2601912" cy="813233"/>
          </a:xfrm>
        </p:grpSpPr>
        <p:grpSp>
          <p:nvGrpSpPr>
            <p:cNvPr id="48" name="Group 47"/>
            <p:cNvGrpSpPr/>
            <p:nvPr/>
          </p:nvGrpSpPr>
          <p:grpSpPr>
            <a:xfrm>
              <a:off x="591541" y="3091590"/>
              <a:ext cx="2601912" cy="813233"/>
              <a:chOff x="450049" y="3041398"/>
              <a:chExt cx="2601912" cy="813233"/>
            </a:xfrm>
          </p:grpSpPr>
          <p:sp>
            <p:nvSpPr>
              <p:cNvPr id="14342" name="Oval 6"/>
              <p:cNvSpPr>
                <a:spLocks noChangeArrowheads="1"/>
              </p:cNvSpPr>
              <p:nvPr/>
            </p:nvSpPr>
            <p:spPr bwMode="auto">
              <a:xfrm>
                <a:off x="1515214" y="3041398"/>
                <a:ext cx="290512" cy="249238"/>
              </a:xfrm>
              <a:prstGeom prst="ellipse">
                <a:avLst/>
              </a:prstGeom>
              <a:solidFill>
                <a:srgbClr val="0000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44" name="Text Box 8"/>
              <p:cNvSpPr txBox="1">
                <a:spLocks noChangeArrowheads="1"/>
              </p:cNvSpPr>
              <p:nvPr/>
            </p:nvSpPr>
            <p:spPr bwMode="auto">
              <a:xfrm>
                <a:off x="450049" y="3392966"/>
                <a:ext cx="260191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0-simplex</a:t>
                </a:r>
                <a:endParaRPr lang="en-US" sz="24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343" name="Oval 7"/>
            <p:cNvSpPr>
              <a:spLocks noChangeArrowheads="1"/>
            </p:cNvSpPr>
            <p:nvPr/>
          </p:nvSpPr>
          <p:spPr bwMode="auto">
            <a:xfrm>
              <a:off x="1835631" y="3146988"/>
              <a:ext cx="42862" cy="8572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643903" y="3110093"/>
            <a:ext cx="2108200" cy="776226"/>
            <a:chOff x="6467066" y="3178788"/>
            <a:chExt cx="2108200" cy="776226"/>
          </a:xfrm>
        </p:grpSpPr>
        <p:sp>
          <p:nvSpPr>
            <p:cNvPr id="14365" name="Text Box 29"/>
            <p:cNvSpPr txBox="1">
              <a:spLocks noChangeArrowheads="1"/>
            </p:cNvSpPr>
            <p:nvPr/>
          </p:nvSpPr>
          <p:spPr bwMode="auto">
            <a:xfrm>
              <a:off x="6467066" y="3493349"/>
              <a:ext cx="21082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1-simplex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" name="Group 36"/>
            <p:cNvGrpSpPr>
              <a:grpSpLocks/>
            </p:cNvGrpSpPr>
            <p:nvPr/>
          </p:nvGrpSpPr>
          <p:grpSpPr bwMode="auto">
            <a:xfrm>
              <a:off x="6602004" y="3178788"/>
              <a:ext cx="1838325" cy="249237"/>
              <a:chOff x="3401" y="1327"/>
              <a:chExt cx="1158" cy="157"/>
            </a:xfrm>
          </p:grpSpPr>
          <p:sp>
            <p:nvSpPr>
              <p:cNvPr id="14357" name="Line 21"/>
              <p:cNvSpPr>
                <a:spLocks noChangeShapeType="1"/>
              </p:cNvSpPr>
              <p:nvPr/>
            </p:nvSpPr>
            <p:spPr bwMode="auto">
              <a:xfrm>
                <a:off x="3517" y="1405"/>
                <a:ext cx="92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" name="Group 30"/>
              <p:cNvGrpSpPr>
                <a:grpSpLocks/>
              </p:cNvGrpSpPr>
              <p:nvPr/>
            </p:nvGrpSpPr>
            <p:grpSpPr bwMode="auto">
              <a:xfrm>
                <a:off x="3401" y="1327"/>
                <a:ext cx="183" cy="157"/>
                <a:chOff x="2625" y="3482"/>
                <a:chExt cx="183" cy="157"/>
              </a:xfrm>
            </p:grpSpPr>
            <p:sp>
              <p:nvSpPr>
                <p:cNvPr id="14367" name="Oval 31"/>
                <p:cNvSpPr>
                  <a:spLocks noChangeArrowheads="1"/>
                </p:cNvSpPr>
                <p:nvPr/>
              </p:nvSpPr>
              <p:spPr bwMode="auto">
                <a:xfrm>
                  <a:off x="2625" y="3482"/>
                  <a:ext cx="183" cy="157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68" name="Oval 32"/>
                <p:cNvSpPr>
                  <a:spLocks noChangeArrowheads="1"/>
                </p:cNvSpPr>
                <p:nvPr/>
              </p:nvSpPr>
              <p:spPr bwMode="auto">
                <a:xfrm>
                  <a:off x="2747" y="3520"/>
                  <a:ext cx="27" cy="54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5" name="Group 33"/>
              <p:cNvGrpSpPr>
                <a:grpSpLocks/>
              </p:cNvGrpSpPr>
              <p:nvPr/>
            </p:nvGrpSpPr>
            <p:grpSpPr bwMode="auto">
              <a:xfrm>
                <a:off x="4376" y="1327"/>
                <a:ext cx="183" cy="157"/>
                <a:chOff x="2625" y="3482"/>
                <a:chExt cx="183" cy="157"/>
              </a:xfrm>
            </p:grpSpPr>
            <p:sp>
              <p:nvSpPr>
                <p:cNvPr id="14370" name="Oval 34"/>
                <p:cNvSpPr>
                  <a:spLocks noChangeArrowheads="1"/>
                </p:cNvSpPr>
                <p:nvPr/>
              </p:nvSpPr>
              <p:spPr bwMode="auto">
                <a:xfrm>
                  <a:off x="2625" y="3482"/>
                  <a:ext cx="183" cy="157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71" name="Oval 35"/>
                <p:cNvSpPr>
                  <a:spLocks noChangeArrowheads="1"/>
                </p:cNvSpPr>
                <p:nvPr/>
              </p:nvSpPr>
              <p:spPr bwMode="auto">
                <a:xfrm>
                  <a:off x="2747" y="3520"/>
                  <a:ext cx="27" cy="54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</p:grpSp>
      <p:grpSp>
        <p:nvGrpSpPr>
          <p:cNvPr id="6" name="Group 78"/>
          <p:cNvGrpSpPr>
            <a:grpSpLocks/>
          </p:cNvGrpSpPr>
          <p:nvPr/>
        </p:nvGrpSpPr>
        <p:grpSpPr bwMode="auto">
          <a:xfrm>
            <a:off x="1417096" y="4512636"/>
            <a:ext cx="1730375" cy="1482725"/>
            <a:chOff x="1102" y="2389"/>
            <a:chExt cx="1090" cy="934"/>
          </a:xfrm>
        </p:grpSpPr>
        <p:sp>
          <p:nvSpPr>
            <p:cNvPr id="14375" name="Oval 39"/>
            <p:cNvSpPr>
              <a:spLocks noChangeArrowheads="1"/>
            </p:cNvSpPr>
            <p:nvPr/>
          </p:nvSpPr>
          <p:spPr bwMode="auto">
            <a:xfrm>
              <a:off x="1232" y="2798"/>
              <a:ext cx="28" cy="5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2" name="Oval 46"/>
            <p:cNvSpPr>
              <a:spLocks noChangeArrowheads="1"/>
            </p:cNvSpPr>
            <p:nvPr/>
          </p:nvSpPr>
          <p:spPr bwMode="auto">
            <a:xfrm>
              <a:off x="1980" y="2429"/>
              <a:ext cx="28" cy="5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5" name="Oval 49"/>
            <p:cNvSpPr>
              <a:spLocks noChangeArrowheads="1"/>
            </p:cNvSpPr>
            <p:nvPr/>
          </p:nvSpPr>
          <p:spPr bwMode="auto">
            <a:xfrm>
              <a:off x="2128" y="3198"/>
              <a:ext cx="28" cy="5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6" name="Freeform 50"/>
            <p:cNvSpPr>
              <a:spLocks/>
            </p:cNvSpPr>
            <p:nvPr/>
          </p:nvSpPr>
          <p:spPr bwMode="auto">
            <a:xfrm>
              <a:off x="1229" y="2488"/>
              <a:ext cx="879" cy="755"/>
            </a:xfrm>
            <a:custGeom>
              <a:avLst/>
              <a:gdLst/>
              <a:ahLst/>
              <a:cxnLst>
                <a:cxn ang="0">
                  <a:pos x="0" y="362"/>
                </a:cxn>
                <a:cxn ang="0">
                  <a:pos x="734" y="0"/>
                </a:cxn>
                <a:cxn ang="0">
                  <a:pos x="879" y="755"/>
                </a:cxn>
                <a:cxn ang="0">
                  <a:pos x="0" y="362"/>
                </a:cxn>
              </a:cxnLst>
              <a:rect l="0" t="0" r="r" b="b"/>
              <a:pathLst>
                <a:path w="879" h="755">
                  <a:moveTo>
                    <a:pt x="0" y="362"/>
                  </a:moveTo>
                  <a:lnTo>
                    <a:pt x="734" y="0"/>
                  </a:lnTo>
                  <a:lnTo>
                    <a:pt x="879" y="755"/>
                  </a:lnTo>
                  <a:lnTo>
                    <a:pt x="0" y="362"/>
                  </a:lnTo>
                  <a:close/>
                </a:path>
              </a:pathLst>
            </a:custGeom>
            <a:gradFill rotWithShape="0">
              <a:gsLst>
                <a:gs pos="0">
                  <a:srgbClr val="00FFFF"/>
                </a:gs>
                <a:gs pos="50000">
                  <a:srgbClr val="00FFFF">
                    <a:gamma/>
                    <a:shade val="46275"/>
                    <a:invGamma/>
                  </a:srgbClr>
                </a:gs>
                <a:gs pos="100000">
                  <a:srgbClr val="00FFFF"/>
                </a:gs>
              </a:gsLst>
              <a:lin ang="5400000" scaled="1"/>
            </a:gra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74" name="Oval 38"/>
            <p:cNvSpPr>
              <a:spLocks noChangeArrowheads="1"/>
            </p:cNvSpPr>
            <p:nvPr/>
          </p:nvSpPr>
          <p:spPr bwMode="auto">
            <a:xfrm>
              <a:off x="1102" y="2758"/>
              <a:ext cx="194" cy="165"/>
            </a:xfrm>
            <a:prstGeom prst="ellipse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1" name="Oval 45"/>
            <p:cNvSpPr>
              <a:spLocks noChangeArrowheads="1"/>
            </p:cNvSpPr>
            <p:nvPr/>
          </p:nvSpPr>
          <p:spPr bwMode="auto">
            <a:xfrm>
              <a:off x="1850" y="2389"/>
              <a:ext cx="194" cy="165"/>
            </a:xfrm>
            <a:prstGeom prst="ellipse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4" name="Oval 48"/>
            <p:cNvSpPr>
              <a:spLocks noChangeArrowheads="1"/>
            </p:cNvSpPr>
            <p:nvPr/>
          </p:nvSpPr>
          <p:spPr bwMode="auto">
            <a:xfrm>
              <a:off x="1998" y="3158"/>
              <a:ext cx="194" cy="165"/>
            </a:xfrm>
            <a:prstGeom prst="ellipse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101772" y="4319124"/>
            <a:ext cx="3192462" cy="1970455"/>
            <a:chOff x="4820740" y="4319124"/>
            <a:chExt cx="3192462" cy="1970455"/>
          </a:xfrm>
        </p:grpSpPr>
        <p:sp>
          <p:nvSpPr>
            <p:cNvPr id="14404" name="Text Box 68"/>
            <p:cNvSpPr txBox="1">
              <a:spLocks noChangeArrowheads="1"/>
            </p:cNvSpPr>
            <p:nvPr/>
          </p:nvSpPr>
          <p:spPr bwMode="auto">
            <a:xfrm>
              <a:off x="4820740" y="5827914"/>
              <a:ext cx="319246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3-simplex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" name="Group 70"/>
            <p:cNvGrpSpPr>
              <a:grpSpLocks/>
            </p:cNvGrpSpPr>
            <p:nvPr/>
          </p:nvGrpSpPr>
          <p:grpSpPr bwMode="auto">
            <a:xfrm>
              <a:off x="5562317" y="4319124"/>
              <a:ext cx="1946275" cy="1620838"/>
              <a:chOff x="3729" y="2639"/>
              <a:chExt cx="1226" cy="1021"/>
            </a:xfrm>
          </p:grpSpPr>
          <p:sp>
            <p:nvSpPr>
              <p:cNvPr id="14402" name="Freeform 66"/>
              <p:cNvSpPr>
                <a:spLocks/>
              </p:cNvSpPr>
              <p:nvPr/>
            </p:nvSpPr>
            <p:spPr bwMode="auto">
              <a:xfrm>
                <a:off x="4096" y="2731"/>
                <a:ext cx="755" cy="8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52" y="848"/>
                  </a:cxn>
                  <a:cxn ang="0">
                    <a:pos x="755" y="320"/>
                  </a:cxn>
                  <a:cxn ang="0">
                    <a:pos x="0" y="0"/>
                  </a:cxn>
                </a:cxnLst>
                <a:rect l="0" t="0" r="r" b="b"/>
                <a:pathLst>
                  <a:path w="755" h="848">
                    <a:moveTo>
                      <a:pt x="0" y="0"/>
                    </a:moveTo>
                    <a:lnTo>
                      <a:pt x="652" y="848"/>
                    </a:lnTo>
                    <a:lnTo>
                      <a:pt x="755" y="3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7C8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1" name="Freeform 65"/>
              <p:cNvSpPr>
                <a:spLocks/>
              </p:cNvSpPr>
              <p:nvPr/>
            </p:nvSpPr>
            <p:spPr bwMode="auto">
              <a:xfrm>
                <a:off x="3827" y="2720"/>
                <a:ext cx="931" cy="890"/>
              </a:xfrm>
              <a:custGeom>
                <a:avLst/>
                <a:gdLst/>
                <a:ahLst/>
                <a:cxnLst>
                  <a:cxn ang="0">
                    <a:pos x="269" y="0"/>
                  </a:cxn>
                  <a:cxn ang="0">
                    <a:pos x="931" y="890"/>
                  </a:cxn>
                  <a:cxn ang="0">
                    <a:pos x="0" y="817"/>
                  </a:cxn>
                  <a:cxn ang="0">
                    <a:pos x="269" y="0"/>
                  </a:cxn>
                </a:cxnLst>
                <a:rect l="0" t="0" r="r" b="b"/>
                <a:pathLst>
                  <a:path w="931" h="890">
                    <a:moveTo>
                      <a:pt x="269" y="0"/>
                    </a:moveTo>
                    <a:lnTo>
                      <a:pt x="931" y="890"/>
                    </a:lnTo>
                    <a:lnTo>
                      <a:pt x="0" y="817"/>
                    </a:lnTo>
                    <a:lnTo>
                      <a:pt x="269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>
                      <a:gamma/>
                      <a:shade val="46275"/>
                      <a:invGamma/>
                    </a:srgbClr>
                  </a:gs>
                  <a:gs pos="5000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9" name="Group 52"/>
              <p:cNvGrpSpPr>
                <a:grpSpLocks/>
              </p:cNvGrpSpPr>
              <p:nvPr/>
            </p:nvGrpSpPr>
            <p:grpSpPr bwMode="auto">
              <a:xfrm>
                <a:off x="4003" y="2639"/>
                <a:ext cx="194" cy="165"/>
                <a:chOff x="3366" y="2963"/>
                <a:chExt cx="432" cy="384"/>
              </a:xfrm>
            </p:grpSpPr>
            <p:sp>
              <p:nvSpPr>
                <p:cNvPr id="14389" name="Oval 53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90" name="Oval 54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0" name="Group 61"/>
              <p:cNvGrpSpPr>
                <a:grpSpLocks/>
              </p:cNvGrpSpPr>
              <p:nvPr/>
            </p:nvGrpSpPr>
            <p:grpSpPr bwMode="auto">
              <a:xfrm>
                <a:off x="4653" y="3495"/>
                <a:ext cx="194" cy="165"/>
                <a:chOff x="3366" y="2963"/>
                <a:chExt cx="432" cy="384"/>
              </a:xfrm>
            </p:grpSpPr>
            <p:sp>
              <p:nvSpPr>
                <p:cNvPr id="14398" name="Oval 62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99" name="Oval 63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4403" name="Line 67"/>
              <p:cNvSpPr>
                <a:spLocks noChangeShapeType="1"/>
              </p:cNvSpPr>
              <p:nvPr/>
            </p:nvSpPr>
            <p:spPr bwMode="auto">
              <a:xfrm flipV="1">
                <a:off x="3817" y="3051"/>
                <a:ext cx="1055" cy="4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11" name="Group 58"/>
              <p:cNvGrpSpPr>
                <a:grpSpLocks/>
              </p:cNvGrpSpPr>
              <p:nvPr/>
            </p:nvGrpSpPr>
            <p:grpSpPr bwMode="auto">
              <a:xfrm>
                <a:off x="3729" y="3452"/>
                <a:ext cx="194" cy="165"/>
                <a:chOff x="3366" y="2963"/>
                <a:chExt cx="432" cy="384"/>
              </a:xfrm>
            </p:grpSpPr>
            <p:sp>
              <p:nvSpPr>
                <p:cNvPr id="14395" name="Oval 59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96" name="Oval 60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2" name="Group 55"/>
              <p:cNvGrpSpPr>
                <a:grpSpLocks/>
              </p:cNvGrpSpPr>
              <p:nvPr/>
            </p:nvGrpSpPr>
            <p:grpSpPr bwMode="auto">
              <a:xfrm>
                <a:off x="4761" y="2952"/>
                <a:ext cx="194" cy="165"/>
                <a:chOff x="3366" y="2963"/>
                <a:chExt cx="432" cy="384"/>
              </a:xfrm>
            </p:grpSpPr>
            <p:sp>
              <p:nvSpPr>
                <p:cNvPr id="14392" name="Oval 56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93" name="Oval 57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7" name="Text Box 51"/>
          <p:cNvSpPr txBox="1">
            <a:spLocks noChangeArrowheads="1"/>
          </p:cNvSpPr>
          <p:nvPr/>
        </p:nvSpPr>
        <p:spPr bwMode="auto">
          <a:xfrm>
            <a:off x="637524" y="5634401"/>
            <a:ext cx="2257425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2-simplex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BE1D-7D2C-4BCB-884C-3D97C0BED67D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Simplexes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591541" y="3091590"/>
            <a:ext cx="2601912" cy="813233"/>
            <a:chOff x="591541" y="3091590"/>
            <a:chExt cx="2601912" cy="813233"/>
          </a:xfrm>
        </p:grpSpPr>
        <p:grpSp>
          <p:nvGrpSpPr>
            <p:cNvPr id="48" name="Group 47"/>
            <p:cNvGrpSpPr/>
            <p:nvPr/>
          </p:nvGrpSpPr>
          <p:grpSpPr>
            <a:xfrm>
              <a:off x="591541" y="3091590"/>
              <a:ext cx="2601912" cy="813233"/>
              <a:chOff x="450049" y="3041398"/>
              <a:chExt cx="2601912" cy="813233"/>
            </a:xfrm>
          </p:grpSpPr>
          <p:sp>
            <p:nvSpPr>
              <p:cNvPr id="14342" name="Oval 6"/>
              <p:cNvSpPr>
                <a:spLocks noChangeArrowheads="1"/>
              </p:cNvSpPr>
              <p:nvPr/>
            </p:nvSpPr>
            <p:spPr bwMode="auto">
              <a:xfrm>
                <a:off x="1515214" y="3041398"/>
                <a:ext cx="290512" cy="249238"/>
              </a:xfrm>
              <a:prstGeom prst="ellipse">
                <a:avLst/>
              </a:prstGeom>
              <a:solidFill>
                <a:srgbClr val="0000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44" name="Text Box 8"/>
              <p:cNvSpPr txBox="1">
                <a:spLocks noChangeArrowheads="1"/>
              </p:cNvSpPr>
              <p:nvPr/>
            </p:nvSpPr>
            <p:spPr bwMode="auto">
              <a:xfrm>
                <a:off x="450049" y="3392966"/>
                <a:ext cx="260191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0-simplex</a:t>
                </a:r>
                <a:endParaRPr lang="en-US" sz="24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343" name="Oval 7"/>
            <p:cNvSpPr>
              <a:spLocks noChangeArrowheads="1"/>
            </p:cNvSpPr>
            <p:nvPr/>
          </p:nvSpPr>
          <p:spPr bwMode="auto">
            <a:xfrm>
              <a:off x="1835631" y="3146988"/>
              <a:ext cx="42862" cy="8572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643903" y="3110093"/>
            <a:ext cx="2108200" cy="776226"/>
            <a:chOff x="6467066" y="3178788"/>
            <a:chExt cx="2108200" cy="776226"/>
          </a:xfrm>
        </p:grpSpPr>
        <p:sp>
          <p:nvSpPr>
            <p:cNvPr id="14365" name="Text Box 29"/>
            <p:cNvSpPr txBox="1">
              <a:spLocks noChangeArrowheads="1"/>
            </p:cNvSpPr>
            <p:nvPr/>
          </p:nvSpPr>
          <p:spPr bwMode="auto">
            <a:xfrm>
              <a:off x="6467066" y="3493349"/>
              <a:ext cx="21082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1-simplex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" name="Group 36"/>
            <p:cNvGrpSpPr>
              <a:grpSpLocks/>
            </p:cNvGrpSpPr>
            <p:nvPr/>
          </p:nvGrpSpPr>
          <p:grpSpPr bwMode="auto">
            <a:xfrm>
              <a:off x="6602004" y="3178788"/>
              <a:ext cx="1838325" cy="249237"/>
              <a:chOff x="3401" y="1327"/>
              <a:chExt cx="1158" cy="157"/>
            </a:xfrm>
          </p:grpSpPr>
          <p:sp>
            <p:nvSpPr>
              <p:cNvPr id="14357" name="Line 21"/>
              <p:cNvSpPr>
                <a:spLocks noChangeShapeType="1"/>
              </p:cNvSpPr>
              <p:nvPr/>
            </p:nvSpPr>
            <p:spPr bwMode="auto">
              <a:xfrm>
                <a:off x="3517" y="1405"/>
                <a:ext cx="92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" name="Group 30"/>
              <p:cNvGrpSpPr>
                <a:grpSpLocks/>
              </p:cNvGrpSpPr>
              <p:nvPr/>
            </p:nvGrpSpPr>
            <p:grpSpPr bwMode="auto">
              <a:xfrm>
                <a:off x="3401" y="1327"/>
                <a:ext cx="183" cy="157"/>
                <a:chOff x="2625" y="3482"/>
                <a:chExt cx="183" cy="157"/>
              </a:xfrm>
            </p:grpSpPr>
            <p:sp>
              <p:nvSpPr>
                <p:cNvPr id="14367" name="Oval 31"/>
                <p:cNvSpPr>
                  <a:spLocks noChangeArrowheads="1"/>
                </p:cNvSpPr>
                <p:nvPr/>
              </p:nvSpPr>
              <p:spPr bwMode="auto">
                <a:xfrm>
                  <a:off x="2625" y="3482"/>
                  <a:ext cx="183" cy="157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68" name="Oval 32"/>
                <p:cNvSpPr>
                  <a:spLocks noChangeArrowheads="1"/>
                </p:cNvSpPr>
                <p:nvPr/>
              </p:nvSpPr>
              <p:spPr bwMode="auto">
                <a:xfrm>
                  <a:off x="2747" y="3520"/>
                  <a:ext cx="27" cy="54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5" name="Group 33"/>
              <p:cNvGrpSpPr>
                <a:grpSpLocks/>
              </p:cNvGrpSpPr>
              <p:nvPr/>
            </p:nvGrpSpPr>
            <p:grpSpPr bwMode="auto">
              <a:xfrm>
                <a:off x="4376" y="1327"/>
                <a:ext cx="183" cy="157"/>
                <a:chOff x="2625" y="3482"/>
                <a:chExt cx="183" cy="157"/>
              </a:xfrm>
            </p:grpSpPr>
            <p:sp>
              <p:nvSpPr>
                <p:cNvPr id="14370" name="Oval 34"/>
                <p:cNvSpPr>
                  <a:spLocks noChangeArrowheads="1"/>
                </p:cNvSpPr>
                <p:nvPr/>
              </p:nvSpPr>
              <p:spPr bwMode="auto">
                <a:xfrm>
                  <a:off x="2625" y="3482"/>
                  <a:ext cx="183" cy="157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71" name="Oval 35"/>
                <p:cNvSpPr>
                  <a:spLocks noChangeArrowheads="1"/>
                </p:cNvSpPr>
                <p:nvPr/>
              </p:nvSpPr>
              <p:spPr bwMode="auto">
                <a:xfrm>
                  <a:off x="2747" y="3520"/>
                  <a:ext cx="27" cy="54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</p:grpSp>
      <p:grpSp>
        <p:nvGrpSpPr>
          <p:cNvPr id="6" name="Group 78"/>
          <p:cNvGrpSpPr>
            <a:grpSpLocks/>
          </p:cNvGrpSpPr>
          <p:nvPr/>
        </p:nvGrpSpPr>
        <p:grpSpPr bwMode="auto">
          <a:xfrm>
            <a:off x="1417096" y="4512636"/>
            <a:ext cx="1730375" cy="1482725"/>
            <a:chOff x="1102" y="2389"/>
            <a:chExt cx="1090" cy="934"/>
          </a:xfrm>
        </p:grpSpPr>
        <p:sp>
          <p:nvSpPr>
            <p:cNvPr id="14386" name="Freeform 50"/>
            <p:cNvSpPr>
              <a:spLocks/>
            </p:cNvSpPr>
            <p:nvPr/>
          </p:nvSpPr>
          <p:spPr bwMode="auto">
            <a:xfrm>
              <a:off x="1229" y="2488"/>
              <a:ext cx="879" cy="755"/>
            </a:xfrm>
            <a:custGeom>
              <a:avLst/>
              <a:gdLst/>
              <a:ahLst/>
              <a:cxnLst>
                <a:cxn ang="0">
                  <a:pos x="0" y="362"/>
                </a:cxn>
                <a:cxn ang="0">
                  <a:pos x="734" y="0"/>
                </a:cxn>
                <a:cxn ang="0">
                  <a:pos x="879" y="755"/>
                </a:cxn>
                <a:cxn ang="0">
                  <a:pos x="0" y="362"/>
                </a:cxn>
              </a:cxnLst>
              <a:rect l="0" t="0" r="r" b="b"/>
              <a:pathLst>
                <a:path w="879" h="755">
                  <a:moveTo>
                    <a:pt x="0" y="362"/>
                  </a:moveTo>
                  <a:lnTo>
                    <a:pt x="734" y="0"/>
                  </a:lnTo>
                  <a:lnTo>
                    <a:pt x="879" y="755"/>
                  </a:lnTo>
                  <a:lnTo>
                    <a:pt x="0" y="362"/>
                  </a:lnTo>
                  <a:close/>
                </a:path>
              </a:pathLst>
            </a:custGeom>
            <a:gradFill rotWithShape="0">
              <a:gsLst>
                <a:gs pos="0">
                  <a:srgbClr val="00FFFF"/>
                </a:gs>
                <a:gs pos="50000">
                  <a:srgbClr val="00FFFF">
                    <a:gamma/>
                    <a:shade val="46275"/>
                    <a:invGamma/>
                  </a:srgbClr>
                </a:gs>
                <a:gs pos="100000">
                  <a:srgbClr val="00FFFF"/>
                </a:gs>
              </a:gsLst>
              <a:lin ang="5400000" scaled="1"/>
            </a:gra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74" name="Oval 38"/>
            <p:cNvSpPr>
              <a:spLocks noChangeArrowheads="1"/>
            </p:cNvSpPr>
            <p:nvPr/>
          </p:nvSpPr>
          <p:spPr bwMode="auto">
            <a:xfrm>
              <a:off x="1102" y="2758"/>
              <a:ext cx="194" cy="165"/>
            </a:xfrm>
            <a:prstGeom prst="ellipse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75" name="Oval 39"/>
            <p:cNvSpPr>
              <a:spLocks noChangeArrowheads="1"/>
            </p:cNvSpPr>
            <p:nvPr/>
          </p:nvSpPr>
          <p:spPr bwMode="auto">
            <a:xfrm>
              <a:off x="1232" y="2798"/>
              <a:ext cx="28" cy="5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1" name="Oval 45"/>
            <p:cNvSpPr>
              <a:spLocks noChangeArrowheads="1"/>
            </p:cNvSpPr>
            <p:nvPr/>
          </p:nvSpPr>
          <p:spPr bwMode="auto">
            <a:xfrm>
              <a:off x="1850" y="2389"/>
              <a:ext cx="194" cy="165"/>
            </a:xfrm>
            <a:prstGeom prst="ellipse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2" name="Oval 46"/>
            <p:cNvSpPr>
              <a:spLocks noChangeArrowheads="1"/>
            </p:cNvSpPr>
            <p:nvPr/>
          </p:nvSpPr>
          <p:spPr bwMode="auto">
            <a:xfrm>
              <a:off x="1980" y="2429"/>
              <a:ext cx="28" cy="5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4" name="Oval 48"/>
            <p:cNvSpPr>
              <a:spLocks noChangeArrowheads="1"/>
            </p:cNvSpPr>
            <p:nvPr/>
          </p:nvSpPr>
          <p:spPr bwMode="auto">
            <a:xfrm>
              <a:off x="1998" y="3158"/>
              <a:ext cx="194" cy="165"/>
            </a:xfrm>
            <a:prstGeom prst="ellipse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5" name="Oval 49"/>
            <p:cNvSpPr>
              <a:spLocks noChangeArrowheads="1"/>
            </p:cNvSpPr>
            <p:nvPr/>
          </p:nvSpPr>
          <p:spPr bwMode="auto">
            <a:xfrm>
              <a:off x="2128" y="3198"/>
              <a:ext cx="28" cy="5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101772" y="4319124"/>
            <a:ext cx="3192462" cy="1970455"/>
            <a:chOff x="4820740" y="4319124"/>
            <a:chExt cx="3192462" cy="1970455"/>
          </a:xfrm>
        </p:grpSpPr>
        <p:sp>
          <p:nvSpPr>
            <p:cNvPr id="14404" name="Text Box 68"/>
            <p:cNvSpPr txBox="1">
              <a:spLocks noChangeArrowheads="1"/>
            </p:cNvSpPr>
            <p:nvPr/>
          </p:nvSpPr>
          <p:spPr bwMode="auto">
            <a:xfrm>
              <a:off x="4820740" y="5827914"/>
              <a:ext cx="319246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3-simplex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" name="Group 70"/>
            <p:cNvGrpSpPr>
              <a:grpSpLocks/>
            </p:cNvGrpSpPr>
            <p:nvPr/>
          </p:nvGrpSpPr>
          <p:grpSpPr bwMode="auto">
            <a:xfrm>
              <a:off x="5562317" y="4319124"/>
              <a:ext cx="1946275" cy="1620838"/>
              <a:chOff x="3729" y="2639"/>
              <a:chExt cx="1226" cy="1021"/>
            </a:xfrm>
          </p:grpSpPr>
          <p:sp>
            <p:nvSpPr>
              <p:cNvPr id="14402" name="Freeform 66"/>
              <p:cNvSpPr>
                <a:spLocks/>
              </p:cNvSpPr>
              <p:nvPr/>
            </p:nvSpPr>
            <p:spPr bwMode="auto">
              <a:xfrm>
                <a:off x="4096" y="2731"/>
                <a:ext cx="755" cy="8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52" y="848"/>
                  </a:cxn>
                  <a:cxn ang="0">
                    <a:pos x="755" y="320"/>
                  </a:cxn>
                  <a:cxn ang="0">
                    <a:pos x="0" y="0"/>
                  </a:cxn>
                </a:cxnLst>
                <a:rect l="0" t="0" r="r" b="b"/>
                <a:pathLst>
                  <a:path w="755" h="848">
                    <a:moveTo>
                      <a:pt x="0" y="0"/>
                    </a:moveTo>
                    <a:lnTo>
                      <a:pt x="652" y="848"/>
                    </a:lnTo>
                    <a:lnTo>
                      <a:pt x="755" y="3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7C8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1" name="Freeform 65"/>
              <p:cNvSpPr>
                <a:spLocks/>
              </p:cNvSpPr>
              <p:nvPr/>
            </p:nvSpPr>
            <p:spPr bwMode="auto">
              <a:xfrm>
                <a:off x="3827" y="2720"/>
                <a:ext cx="931" cy="890"/>
              </a:xfrm>
              <a:custGeom>
                <a:avLst/>
                <a:gdLst/>
                <a:ahLst/>
                <a:cxnLst>
                  <a:cxn ang="0">
                    <a:pos x="269" y="0"/>
                  </a:cxn>
                  <a:cxn ang="0">
                    <a:pos x="931" y="890"/>
                  </a:cxn>
                  <a:cxn ang="0">
                    <a:pos x="0" y="817"/>
                  </a:cxn>
                  <a:cxn ang="0">
                    <a:pos x="269" y="0"/>
                  </a:cxn>
                </a:cxnLst>
                <a:rect l="0" t="0" r="r" b="b"/>
                <a:pathLst>
                  <a:path w="931" h="890">
                    <a:moveTo>
                      <a:pt x="269" y="0"/>
                    </a:moveTo>
                    <a:lnTo>
                      <a:pt x="931" y="890"/>
                    </a:lnTo>
                    <a:lnTo>
                      <a:pt x="0" y="817"/>
                    </a:lnTo>
                    <a:lnTo>
                      <a:pt x="269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>
                      <a:gamma/>
                      <a:shade val="46275"/>
                      <a:invGamma/>
                    </a:srgbClr>
                  </a:gs>
                  <a:gs pos="5000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9" name="Group 52"/>
              <p:cNvGrpSpPr>
                <a:grpSpLocks/>
              </p:cNvGrpSpPr>
              <p:nvPr/>
            </p:nvGrpSpPr>
            <p:grpSpPr bwMode="auto">
              <a:xfrm>
                <a:off x="4003" y="2639"/>
                <a:ext cx="194" cy="165"/>
                <a:chOff x="3366" y="2963"/>
                <a:chExt cx="432" cy="384"/>
              </a:xfrm>
            </p:grpSpPr>
            <p:sp>
              <p:nvSpPr>
                <p:cNvPr id="14389" name="Oval 53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90" name="Oval 54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0" name="Group 61"/>
              <p:cNvGrpSpPr>
                <a:grpSpLocks/>
              </p:cNvGrpSpPr>
              <p:nvPr/>
            </p:nvGrpSpPr>
            <p:grpSpPr bwMode="auto">
              <a:xfrm>
                <a:off x="4653" y="3495"/>
                <a:ext cx="194" cy="165"/>
                <a:chOff x="3366" y="2963"/>
                <a:chExt cx="432" cy="384"/>
              </a:xfrm>
            </p:grpSpPr>
            <p:sp>
              <p:nvSpPr>
                <p:cNvPr id="14398" name="Oval 62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99" name="Oval 63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4403" name="Line 67"/>
              <p:cNvSpPr>
                <a:spLocks noChangeShapeType="1"/>
              </p:cNvSpPr>
              <p:nvPr/>
            </p:nvSpPr>
            <p:spPr bwMode="auto">
              <a:xfrm flipV="1">
                <a:off x="3817" y="3051"/>
                <a:ext cx="1055" cy="4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11" name="Group 58"/>
              <p:cNvGrpSpPr>
                <a:grpSpLocks/>
              </p:cNvGrpSpPr>
              <p:nvPr/>
            </p:nvGrpSpPr>
            <p:grpSpPr bwMode="auto">
              <a:xfrm>
                <a:off x="3729" y="3452"/>
                <a:ext cx="194" cy="165"/>
                <a:chOff x="3366" y="2963"/>
                <a:chExt cx="432" cy="384"/>
              </a:xfrm>
            </p:grpSpPr>
            <p:sp>
              <p:nvSpPr>
                <p:cNvPr id="14395" name="Oval 59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96" name="Oval 60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2" name="Group 55"/>
              <p:cNvGrpSpPr>
                <a:grpSpLocks/>
              </p:cNvGrpSpPr>
              <p:nvPr/>
            </p:nvGrpSpPr>
            <p:grpSpPr bwMode="auto">
              <a:xfrm>
                <a:off x="4761" y="2952"/>
                <a:ext cx="194" cy="165"/>
                <a:chOff x="3366" y="2963"/>
                <a:chExt cx="432" cy="384"/>
              </a:xfrm>
            </p:grpSpPr>
            <p:sp>
              <p:nvSpPr>
                <p:cNvPr id="14392" name="Oval 56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93" name="Oval 57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</p:grpSp>
      <p:sp>
        <p:nvSpPr>
          <p:cNvPr id="45" name="Text Box 122"/>
          <p:cNvSpPr txBox="1">
            <a:spLocks noChangeArrowheads="1"/>
          </p:cNvSpPr>
          <p:nvPr/>
        </p:nvSpPr>
        <p:spPr bwMode="auto">
          <a:xfrm>
            <a:off x="787876" y="1581982"/>
            <a:ext cx="587547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Combinatorial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a set of vertexes.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65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BE1D-7D2C-4BCB-884C-3D97C0BED67D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Simplexes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591541" y="3091590"/>
            <a:ext cx="2601912" cy="813233"/>
            <a:chOff x="591541" y="3091590"/>
            <a:chExt cx="2601912" cy="813233"/>
          </a:xfrm>
        </p:grpSpPr>
        <p:grpSp>
          <p:nvGrpSpPr>
            <p:cNvPr id="48" name="Group 47"/>
            <p:cNvGrpSpPr/>
            <p:nvPr/>
          </p:nvGrpSpPr>
          <p:grpSpPr>
            <a:xfrm>
              <a:off x="591541" y="3091590"/>
              <a:ext cx="2601912" cy="813233"/>
              <a:chOff x="450049" y="3041398"/>
              <a:chExt cx="2601912" cy="813233"/>
            </a:xfrm>
          </p:grpSpPr>
          <p:sp>
            <p:nvSpPr>
              <p:cNvPr id="14342" name="Oval 6"/>
              <p:cNvSpPr>
                <a:spLocks noChangeArrowheads="1"/>
              </p:cNvSpPr>
              <p:nvPr/>
            </p:nvSpPr>
            <p:spPr bwMode="auto">
              <a:xfrm>
                <a:off x="1515214" y="3041398"/>
                <a:ext cx="290512" cy="249238"/>
              </a:xfrm>
              <a:prstGeom prst="ellipse">
                <a:avLst/>
              </a:prstGeom>
              <a:solidFill>
                <a:srgbClr val="0000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44" name="Text Box 8"/>
              <p:cNvSpPr txBox="1">
                <a:spLocks noChangeArrowheads="1"/>
              </p:cNvSpPr>
              <p:nvPr/>
            </p:nvSpPr>
            <p:spPr bwMode="auto">
              <a:xfrm>
                <a:off x="450049" y="3392966"/>
                <a:ext cx="260191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0-simplex</a:t>
                </a:r>
                <a:endParaRPr lang="en-US" sz="24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343" name="Oval 7"/>
            <p:cNvSpPr>
              <a:spLocks noChangeArrowheads="1"/>
            </p:cNvSpPr>
            <p:nvPr/>
          </p:nvSpPr>
          <p:spPr bwMode="auto">
            <a:xfrm>
              <a:off x="1835631" y="3146988"/>
              <a:ext cx="42862" cy="8572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643903" y="3110093"/>
            <a:ext cx="2108200" cy="776226"/>
            <a:chOff x="6467066" y="3178788"/>
            <a:chExt cx="2108200" cy="776226"/>
          </a:xfrm>
        </p:grpSpPr>
        <p:sp>
          <p:nvSpPr>
            <p:cNvPr id="14365" name="Text Box 29"/>
            <p:cNvSpPr txBox="1">
              <a:spLocks noChangeArrowheads="1"/>
            </p:cNvSpPr>
            <p:nvPr/>
          </p:nvSpPr>
          <p:spPr bwMode="auto">
            <a:xfrm>
              <a:off x="6467066" y="3493349"/>
              <a:ext cx="21082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1-simplex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" name="Group 36"/>
            <p:cNvGrpSpPr>
              <a:grpSpLocks/>
            </p:cNvGrpSpPr>
            <p:nvPr/>
          </p:nvGrpSpPr>
          <p:grpSpPr bwMode="auto">
            <a:xfrm>
              <a:off x="6602004" y="3178788"/>
              <a:ext cx="1838325" cy="249237"/>
              <a:chOff x="3401" y="1327"/>
              <a:chExt cx="1158" cy="157"/>
            </a:xfrm>
          </p:grpSpPr>
          <p:sp>
            <p:nvSpPr>
              <p:cNvPr id="14357" name="Line 21"/>
              <p:cNvSpPr>
                <a:spLocks noChangeShapeType="1"/>
              </p:cNvSpPr>
              <p:nvPr/>
            </p:nvSpPr>
            <p:spPr bwMode="auto">
              <a:xfrm>
                <a:off x="3517" y="1405"/>
                <a:ext cx="92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" name="Group 30"/>
              <p:cNvGrpSpPr>
                <a:grpSpLocks/>
              </p:cNvGrpSpPr>
              <p:nvPr/>
            </p:nvGrpSpPr>
            <p:grpSpPr bwMode="auto">
              <a:xfrm>
                <a:off x="3401" y="1327"/>
                <a:ext cx="183" cy="157"/>
                <a:chOff x="2625" y="3482"/>
                <a:chExt cx="183" cy="157"/>
              </a:xfrm>
            </p:grpSpPr>
            <p:sp>
              <p:nvSpPr>
                <p:cNvPr id="14367" name="Oval 31"/>
                <p:cNvSpPr>
                  <a:spLocks noChangeArrowheads="1"/>
                </p:cNvSpPr>
                <p:nvPr/>
              </p:nvSpPr>
              <p:spPr bwMode="auto">
                <a:xfrm>
                  <a:off x="2625" y="3482"/>
                  <a:ext cx="183" cy="157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68" name="Oval 32"/>
                <p:cNvSpPr>
                  <a:spLocks noChangeArrowheads="1"/>
                </p:cNvSpPr>
                <p:nvPr/>
              </p:nvSpPr>
              <p:spPr bwMode="auto">
                <a:xfrm>
                  <a:off x="2747" y="3520"/>
                  <a:ext cx="27" cy="54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5" name="Group 33"/>
              <p:cNvGrpSpPr>
                <a:grpSpLocks/>
              </p:cNvGrpSpPr>
              <p:nvPr/>
            </p:nvGrpSpPr>
            <p:grpSpPr bwMode="auto">
              <a:xfrm>
                <a:off x="4376" y="1327"/>
                <a:ext cx="183" cy="157"/>
                <a:chOff x="2625" y="3482"/>
                <a:chExt cx="183" cy="157"/>
              </a:xfrm>
            </p:grpSpPr>
            <p:sp>
              <p:nvSpPr>
                <p:cNvPr id="14370" name="Oval 34"/>
                <p:cNvSpPr>
                  <a:spLocks noChangeArrowheads="1"/>
                </p:cNvSpPr>
                <p:nvPr/>
              </p:nvSpPr>
              <p:spPr bwMode="auto">
                <a:xfrm>
                  <a:off x="2625" y="3482"/>
                  <a:ext cx="183" cy="157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71" name="Oval 35"/>
                <p:cNvSpPr>
                  <a:spLocks noChangeArrowheads="1"/>
                </p:cNvSpPr>
                <p:nvPr/>
              </p:nvSpPr>
              <p:spPr bwMode="auto">
                <a:xfrm>
                  <a:off x="2747" y="3520"/>
                  <a:ext cx="27" cy="54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</p:grpSp>
      <p:grpSp>
        <p:nvGrpSpPr>
          <p:cNvPr id="47" name="Group 46"/>
          <p:cNvGrpSpPr/>
          <p:nvPr/>
        </p:nvGrpSpPr>
        <p:grpSpPr>
          <a:xfrm>
            <a:off x="637524" y="4512636"/>
            <a:ext cx="2509947" cy="1583430"/>
            <a:chOff x="969853" y="3792538"/>
            <a:chExt cx="2509947" cy="1583430"/>
          </a:xfrm>
        </p:grpSpPr>
        <p:sp>
          <p:nvSpPr>
            <p:cNvPr id="14387" name="Text Box 51"/>
            <p:cNvSpPr txBox="1">
              <a:spLocks noChangeArrowheads="1"/>
            </p:cNvSpPr>
            <p:nvPr/>
          </p:nvSpPr>
          <p:spPr bwMode="auto">
            <a:xfrm>
              <a:off x="969853" y="4914303"/>
              <a:ext cx="2257425" cy="46166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2-simplex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" name="Group 78"/>
            <p:cNvGrpSpPr>
              <a:grpSpLocks/>
            </p:cNvGrpSpPr>
            <p:nvPr/>
          </p:nvGrpSpPr>
          <p:grpSpPr bwMode="auto">
            <a:xfrm>
              <a:off x="1749425" y="3792538"/>
              <a:ext cx="1730375" cy="1482725"/>
              <a:chOff x="1102" y="2389"/>
              <a:chExt cx="1090" cy="934"/>
            </a:xfrm>
          </p:grpSpPr>
          <p:sp>
            <p:nvSpPr>
              <p:cNvPr id="14386" name="Freeform 50"/>
              <p:cNvSpPr>
                <a:spLocks/>
              </p:cNvSpPr>
              <p:nvPr/>
            </p:nvSpPr>
            <p:spPr bwMode="auto">
              <a:xfrm>
                <a:off x="1229" y="2488"/>
                <a:ext cx="879" cy="755"/>
              </a:xfrm>
              <a:custGeom>
                <a:avLst/>
                <a:gdLst/>
                <a:ahLst/>
                <a:cxnLst>
                  <a:cxn ang="0">
                    <a:pos x="0" y="362"/>
                  </a:cxn>
                  <a:cxn ang="0">
                    <a:pos x="734" y="0"/>
                  </a:cxn>
                  <a:cxn ang="0">
                    <a:pos x="879" y="755"/>
                  </a:cxn>
                  <a:cxn ang="0">
                    <a:pos x="0" y="362"/>
                  </a:cxn>
                </a:cxnLst>
                <a:rect l="0" t="0" r="r" b="b"/>
                <a:pathLst>
                  <a:path w="879" h="755">
                    <a:moveTo>
                      <a:pt x="0" y="362"/>
                    </a:moveTo>
                    <a:lnTo>
                      <a:pt x="734" y="0"/>
                    </a:lnTo>
                    <a:lnTo>
                      <a:pt x="879" y="755"/>
                    </a:lnTo>
                    <a:lnTo>
                      <a:pt x="0" y="36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FFFF"/>
                  </a:gs>
                  <a:gs pos="50000">
                    <a:srgbClr val="00FFFF">
                      <a:gamma/>
                      <a:shade val="46275"/>
                      <a:invGamma/>
                    </a:srgbClr>
                  </a:gs>
                  <a:gs pos="100000">
                    <a:srgbClr val="00FFFF"/>
                  </a:gs>
                </a:gsLst>
                <a:lin ang="5400000" scaled="1"/>
              </a:gra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74" name="Oval 38"/>
              <p:cNvSpPr>
                <a:spLocks noChangeArrowheads="1"/>
              </p:cNvSpPr>
              <p:nvPr/>
            </p:nvSpPr>
            <p:spPr bwMode="auto">
              <a:xfrm>
                <a:off x="1102" y="2758"/>
                <a:ext cx="194" cy="165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75" name="Oval 39"/>
              <p:cNvSpPr>
                <a:spLocks noChangeArrowheads="1"/>
              </p:cNvSpPr>
              <p:nvPr/>
            </p:nvSpPr>
            <p:spPr bwMode="auto">
              <a:xfrm>
                <a:off x="1232" y="2798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81" name="Oval 45"/>
              <p:cNvSpPr>
                <a:spLocks noChangeArrowheads="1"/>
              </p:cNvSpPr>
              <p:nvPr/>
            </p:nvSpPr>
            <p:spPr bwMode="auto">
              <a:xfrm>
                <a:off x="1850" y="2389"/>
                <a:ext cx="194" cy="165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82" name="Oval 46"/>
              <p:cNvSpPr>
                <a:spLocks noChangeArrowheads="1"/>
              </p:cNvSpPr>
              <p:nvPr/>
            </p:nvSpPr>
            <p:spPr bwMode="auto">
              <a:xfrm>
                <a:off x="1980" y="2429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84" name="Oval 48"/>
              <p:cNvSpPr>
                <a:spLocks noChangeArrowheads="1"/>
              </p:cNvSpPr>
              <p:nvPr/>
            </p:nvSpPr>
            <p:spPr bwMode="auto">
              <a:xfrm>
                <a:off x="1998" y="3158"/>
                <a:ext cx="194" cy="165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85" name="Oval 49"/>
              <p:cNvSpPr>
                <a:spLocks noChangeArrowheads="1"/>
              </p:cNvSpPr>
              <p:nvPr/>
            </p:nvSpPr>
            <p:spPr bwMode="auto">
              <a:xfrm>
                <a:off x="2128" y="3198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5101772" y="4319124"/>
            <a:ext cx="3192462" cy="1970455"/>
            <a:chOff x="4820740" y="4319124"/>
            <a:chExt cx="3192462" cy="1970455"/>
          </a:xfrm>
        </p:grpSpPr>
        <p:sp>
          <p:nvSpPr>
            <p:cNvPr id="14404" name="Text Box 68"/>
            <p:cNvSpPr txBox="1">
              <a:spLocks noChangeArrowheads="1"/>
            </p:cNvSpPr>
            <p:nvPr/>
          </p:nvSpPr>
          <p:spPr bwMode="auto">
            <a:xfrm>
              <a:off x="4820740" y="5827914"/>
              <a:ext cx="319246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3-simplex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" name="Group 70"/>
            <p:cNvGrpSpPr>
              <a:grpSpLocks/>
            </p:cNvGrpSpPr>
            <p:nvPr/>
          </p:nvGrpSpPr>
          <p:grpSpPr bwMode="auto">
            <a:xfrm>
              <a:off x="5562317" y="4319124"/>
              <a:ext cx="1946275" cy="1620838"/>
              <a:chOff x="3729" y="2639"/>
              <a:chExt cx="1226" cy="1021"/>
            </a:xfrm>
          </p:grpSpPr>
          <p:sp>
            <p:nvSpPr>
              <p:cNvPr id="14402" name="Freeform 66"/>
              <p:cNvSpPr>
                <a:spLocks/>
              </p:cNvSpPr>
              <p:nvPr/>
            </p:nvSpPr>
            <p:spPr bwMode="auto">
              <a:xfrm>
                <a:off x="4096" y="2731"/>
                <a:ext cx="755" cy="8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52" y="848"/>
                  </a:cxn>
                  <a:cxn ang="0">
                    <a:pos x="755" y="320"/>
                  </a:cxn>
                  <a:cxn ang="0">
                    <a:pos x="0" y="0"/>
                  </a:cxn>
                </a:cxnLst>
                <a:rect l="0" t="0" r="r" b="b"/>
                <a:pathLst>
                  <a:path w="755" h="848">
                    <a:moveTo>
                      <a:pt x="0" y="0"/>
                    </a:moveTo>
                    <a:lnTo>
                      <a:pt x="652" y="848"/>
                    </a:lnTo>
                    <a:lnTo>
                      <a:pt x="755" y="3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7C8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1" name="Freeform 65"/>
              <p:cNvSpPr>
                <a:spLocks/>
              </p:cNvSpPr>
              <p:nvPr/>
            </p:nvSpPr>
            <p:spPr bwMode="auto">
              <a:xfrm>
                <a:off x="3827" y="2720"/>
                <a:ext cx="931" cy="890"/>
              </a:xfrm>
              <a:custGeom>
                <a:avLst/>
                <a:gdLst/>
                <a:ahLst/>
                <a:cxnLst>
                  <a:cxn ang="0">
                    <a:pos x="269" y="0"/>
                  </a:cxn>
                  <a:cxn ang="0">
                    <a:pos x="931" y="890"/>
                  </a:cxn>
                  <a:cxn ang="0">
                    <a:pos x="0" y="817"/>
                  </a:cxn>
                  <a:cxn ang="0">
                    <a:pos x="269" y="0"/>
                  </a:cxn>
                </a:cxnLst>
                <a:rect l="0" t="0" r="r" b="b"/>
                <a:pathLst>
                  <a:path w="931" h="890">
                    <a:moveTo>
                      <a:pt x="269" y="0"/>
                    </a:moveTo>
                    <a:lnTo>
                      <a:pt x="931" y="890"/>
                    </a:lnTo>
                    <a:lnTo>
                      <a:pt x="0" y="817"/>
                    </a:lnTo>
                    <a:lnTo>
                      <a:pt x="269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>
                      <a:gamma/>
                      <a:shade val="46275"/>
                      <a:invGamma/>
                    </a:srgbClr>
                  </a:gs>
                  <a:gs pos="5000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9" name="Group 52"/>
              <p:cNvGrpSpPr>
                <a:grpSpLocks/>
              </p:cNvGrpSpPr>
              <p:nvPr/>
            </p:nvGrpSpPr>
            <p:grpSpPr bwMode="auto">
              <a:xfrm>
                <a:off x="4003" y="2639"/>
                <a:ext cx="194" cy="165"/>
                <a:chOff x="3366" y="2963"/>
                <a:chExt cx="432" cy="384"/>
              </a:xfrm>
            </p:grpSpPr>
            <p:sp>
              <p:nvSpPr>
                <p:cNvPr id="14389" name="Oval 53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90" name="Oval 54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0" name="Group 61"/>
              <p:cNvGrpSpPr>
                <a:grpSpLocks/>
              </p:cNvGrpSpPr>
              <p:nvPr/>
            </p:nvGrpSpPr>
            <p:grpSpPr bwMode="auto">
              <a:xfrm>
                <a:off x="4653" y="3495"/>
                <a:ext cx="194" cy="165"/>
                <a:chOff x="3366" y="2963"/>
                <a:chExt cx="432" cy="384"/>
              </a:xfrm>
            </p:grpSpPr>
            <p:sp>
              <p:nvSpPr>
                <p:cNvPr id="14398" name="Oval 62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99" name="Oval 63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4403" name="Line 67"/>
              <p:cNvSpPr>
                <a:spLocks noChangeShapeType="1"/>
              </p:cNvSpPr>
              <p:nvPr/>
            </p:nvSpPr>
            <p:spPr bwMode="auto">
              <a:xfrm flipV="1">
                <a:off x="3817" y="3051"/>
                <a:ext cx="1055" cy="4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11" name="Group 58"/>
              <p:cNvGrpSpPr>
                <a:grpSpLocks/>
              </p:cNvGrpSpPr>
              <p:nvPr/>
            </p:nvGrpSpPr>
            <p:grpSpPr bwMode="auto">
              <a:xfrm>
                <a:off x="3729" y="3452"/>
                <a:ext cx="194" cy="165"/>
                <a:chOff x="3366" y="2963"/>
                <a:chExt cx="432" cy="384"/>
              </a:xfrm>
            </p:grpSpPr>
            <p:sp>
              <p:nvSpPr>
                <p:cNvPr id="14395" name="Oval 59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96" name="Oval 60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2" name="Group 55"/>
              <p:cNvGrpSpPr>
                <a:grpSpLocks/>
              </p:cNvGrpSpPr>
              <p:nvPr/>
            </p:nvGrpSpPr>
            <p:grpSpPr bwMode="auto">
              <a:xfrm>
                <a:off x="4761" y="2952"/>
                <a:ext cx="194" cy="165"/>
                <a:chOff x="3366" y="2963"/>
                <a:chExt cx="432" cy="384"/>
              </a:xfrm>
            </p:grpSpPr>
            <p:sp>
              <p:nvSpPr>
                <p:cNvPr id="14392" name="Oval 56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93" name="Oval 57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</p:grpSp>
      <p:sp>
        <p:nvSpPr>
          <p:cNvPr id="45" name="Text Box 122"/>
          <p:cNvSpPr txBox="1">
            <a:spLocks noChangeArrowheads="1"/>
          </p:cNvSpPr>
          <p:nvPr/>
        </p:nvSpPr>
        <p:spPr bwMode="auto">
          <a:xfrm>
            <a:off x="787876" y="1581982"/>
            <a:ext cx="587547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Combinatorial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a set of vertexes.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 Box 122"/>
          <p:cNvSpPr txBox="1">
            <a:spLocks noChangeArrowheads="1"/>
          </p:cNvSpPr>
          <p:nvPr/>
        </p:nvSpPr>
        <p:spPr bwMode="auto">
          <a:xfrm>
            <a:off x="2064412" y="1942612"/>
            <a:ext cx="587547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Geometric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convex hull of points in general position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8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BE1D-7D2C-4BCB-884C-3D97C0BED67D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Simplexes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591541" y="3091590"/>
            <a:ext cx="2601912" cy="813233"/>
            <a:chOff x="591541" y="3091590"/>
            <a:chExt cx="2601912" cy="813233"/>
          </a:xfrm>
        </p:grpSpPr>
        <p:grpSp>
          <p:nvGrpSpPr>
            <p:cNvPr id="48" name="Group 47"/>
            <p:cNvGrpSpPr/>
            <p:nvPr/>
          </p:nvGrpSpPr>
          <p:grpSpPr>
            <a:xfrm>
              <a:off x="591541" y="3091590"/>
              <a:ext cx="2601912" cy="813233"/>
              <a:chOff x="450049" y="3041398"/>
              <a:chExt cx="2601912" cy="813233"/>
            </a:xfrm>
          </p:grpSpPr>
          <p:sp>
            <p:nvSpPr>
              <p:cNvPr id="14342" name="Oval 6"/>
              <p:cNvSpPr>
                <a:spLocks noChangeArrowheads="1"/>
              </p:cNvSpPr>
              <p:nvPr/>
            </p:nvSpPr>
            <p:spPr bwMode="auto">
              <a:xfrm>
                <a:off x="1515214" y="3041398"/>
                <a:ext cx="290512" cy="249238"/>
              </a:xfrm>
              <a:prstGeom prst="ellipse">
                <a:avLst/>
              </a:prstGeom>
              <a:solidFill>
                <a:srgbClr val="0000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44" name="Text Box 8"/>
              <p:cNvSpPr txBox="1">
                <a:spLocks noChangeArrowheads="1"/>
              </p:cNvSpPr>
              <p:nvPr/>
            </p:nvSpPr>
            <p:spPr bwMode="auto">
              <a:xfrm>
                <a:off x="450049" y="3392966"/>
                <a:ext cx="260191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0-simplex</a:t>
                </a:r>
                <a:endParaRPr lang="en-US" sz="24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343" name="Oval 7"/>
            <p:cNvSpPr>
              <a:spLocks noChangeArrowheads="1"/>
            </p:cNvSpPr>
            <p:nvPr/>
          </p:nvSpPr>
          <p:spPr bwMode="auto">
            <a:xfrm>
              <a:off x="1835631" y="3146988"/>
              <a:ext cx="42862" cy="8572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643903" y="3110093"/>
            <a:ext cx="2108200" cy="776226"/>
            <a:chOff x="6467066" y="3178788"/>
            <a:chExt cx="2108200" cy="776226"/>
          </a:xfrm>
        </p:grpSpPr>
        <p:sp>
          <p:nvSpPr>
            <p:cNvPr id="14365" name="Text Box 29"/>
            <p:cNvSpPr txBox="1">
              <a:spLocks noChangeArrowheads="1"/>
            </p:cNvSpPr>
            <p:nvPr/>
          </p:nvSpPr>
          <p:spPr bwMode="auto">
            <a:xfrm>
              <a:off x="6467066" y="3493349"/>
              <a:ext cx="21082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1-simplex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" name="Group 36"/>
            <p:cNvGrpSpPr>
              <a:grpSpLocks/>
            </p:cNvGrpSpPr>
            <p:nvPr/>
          </p:nvGrpSpPr>
          <p:grpSpPr bwMode="auto">
            <a:xfrm>
              <a:off x="6602004" y="3178788"/>
              <a:ext cx="1838325" cy="249237"/>
              <a:chOff x="3401" y="1327"/>
              <a:chExt cx="1158" cy="157"/>
            </a:xfrm>
          </p:grpSpPr>
          <p:sp>
            <p:nvSpPr>
              <p:cNvPr id="14357" name="Line 21"/>
              <p:cNvSpPr>
                <a:spLocks noChangeShapeType="1"/>
              </p:cNvSpPr>
              <p:nvPr/>
            </p:nvSpPr>
            <p:spPr bwMode="auto">
              <a:xfrm>
                <a:off x="3517" y="1405"/>
                <a:ext cx="92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" name="Group 30"/>
              <p:cNvGrpSpPr>
                <a:grpSpLocks/>
              </p:cNvGrpSpPr>
              <p:nvPr/>
            </p:nvGrpSpPr>
            <p:grpSpPr bwMode="auto">
              <a:xfrm>
                <a:off x="3401" y="1327"/>
                <a:ext cx="183" cy="157"/>
                <a:chOff x="2625" y="3482"/>
                <a:chExt cx="183" cy="157"/>
              </a:xfrm>
            </p:grpSpPr>
            <p:sp>
              <p:nvSpPr>
                <p:cNvPr id="14367" name="Oval 31"/>
                <p:cNvSpPr>
                  <a:spLocks noChangeArrowheads="1"/>
                </p:cNvSpPr>
                <p:nvPr/>
              </p:nvSpPr>
              <p:spPr bwMode="auto">
                <a:xfrm>
                  <a:off x="2625" y="3482"/>
                  <a:ext cx="183" cy="157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68" name="Oval 32"/>
                <p:cNvSpPr>
                  <a:spLocks noChangeArrowheads="1"/>
                </p:cNvSpPr>
                <p:nvPr/>
              </p:nvSpPr>
              <p:spPr bwMode="auto">
                <a:xfrm>
                  <a:off x="2747" y="3520"/>
                  <a:ext cx="27" cy="54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5" name="Group 33"/>
              <p:cNvGrpSpPr>
                <a:grpSpLocks/>
              </p:cNvGrpSpPr>
              <p:nvPr/>
            </p:nvGrpSpPr>
            <p:grpSpPr bwMode="auto">
              <a:xfrm>
                <a:off x="4376" y="1327"/>
                <a:ext cx="183" cy="157"/>
                <a:chOff x="2625" y="3482"/>
                <a:chExt cx="183" cy="157"/>
              </a:xfrm>
            </p:grpSpPr>
            <p:sp>
              <p:nvSpPr>
                <p:cNvPr id="14370" name="Oval 34"/>
                <p:cNvSpPr>
                  <a:spLocks noChangeArrowheads="1"/>
                </p:cNvSpPr>
                <p:nvPr/>
              </p:nvSpPr>
              <p:spPr bwMode="auto">
                <a:xfrm>
                  <a:off x="2625" y="3482"/>
                  <a:ext cx="183" cy="157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71" name="Oval 35"/>
                <p:cNvSpPr>
                  <a:spLocks noChangeArrowheads="1"/>
                </p:cNvSpPr>
                <p:nvPr/>
              </p:nvSpPr>
              <p:spPr bwMode="auto">
                <a:xfrm>
                  <a:off x="2747" y="3520"/>
                  <a:ext cx="27" cy="54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</p:grpSp>
      <p:grpSp>
        <p:nvGrpSpPr>
          <p:cNvPr id="50" name="Group 49"/>
          <p:cNvGrpSpPr/>
          <p:nvPr/>
        </p:nvGrpSpPr>
        <p:grpSpPr>
          <a:xfrm>
            <a:off x="5101772" y="4319124"/>
            <a:ext cx="3192462" cy="1970455"/>
            <a:chOff x="4820740" y="4319124"/>
            <a:chExt cx="3192462" cy="1970455"/>
          </a:xfrm>
        </p:grpSpPr>
        <p:sp>
          <p:nvSpPr>
            <p:cNvPr id="14404" name="Text Box 68"/>
            <p:cNvSpPr txBox="1">
              <a:spLocks noChangeArrowheads="1"/>
            </p:cNvSpPr>
            <p:nvPr/>
          </p:nvSpPr>
          <p:spPr bwMode="auto">
            <a:xfrm>
              <a:off x="4820740" y="5827914"/>
              <a:ext cx="319246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3-simplex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" name="Group 70"/>
            <p:cNvGrpSpPr>
              <a:grpSpLocks/>
            </p:cNvGrpSpPr>
            <p:nvPr/>
          </p:nvGrpSpPr>
          <p:grpSpPr bwMode="auto">
            <a:xfrm>
              <a:off x="5562317" y="4319124"/>
              <a:ext cx="1946275" cy="1620838"/>
              <a:chOff x="3729" y="2639"/>
              <a:chExt cx="1226" cy="1021"/>
            </a:xfrm>
          </p:grpSpPr>
          <p:sp>
            <p:nvSpPr>
              <p:cNvPr id="14402" name="Freeform 66"/>
              <p:cNvSpPr>
                <a:spLocks/>
              </p:cNvSpPr>
              <p:nvPr/>
            </p:nvSpPr>
            <p:spPr bwMode="auto">
              <a:xfrm>
                <a:off x="4096" y="2731"/>
                <a:ext cx="755" cy="8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52" y="848"/>
                  </a:cxn>
                  <a:cxn ang="0">
                    <a:pos x="755" y="320"/>
                  </a:cxn>
                  <a:cxn ang="0">
                    <a:pos x="0" y="0"/>
                  </a:cxn>
                </a:cxnLst>
                <a:rect l="0" t="0" r="r" b="b"/>
                <a:pathLst>
                  <a:path w="755" h="848">
                    <a:moveTo>
                      <a:pt x="0" y="0"/>
                    </a:moveTo>
                    <a:lnTo>
                      <a:pt x="652" y="848"/>
                    </a:lnTo>
                    <a:lnTo>
                      <a:pt x="755" y="3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7C8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1" name="Freeform 65"/>
              <p:cNvSpPr>
                <a:spLocks/>
              </p:cNvSpPr>
              <p:nvPr/>
            </p:nvSpPr>
            <p:spPr bwMode="auto">
              <a:xfrm>
                <a:off x="3827" y="2720"/>
                <a:ext cx="931" cy="890"/>
              </a:xfrm>
              <a:custGeom>
                <a:avLst/>
                <a:gdLst/>
                <a:ahLst/>
                <a:cxnLst>
                  <a:cxn ang="0">
                    <a:pos x="269" y="0"/>
                  </a:cxn>
                  <a:cxn ang="0">
                    <a:pos x="931" y="890"/>
                  </a:cxn>
                  <a:cxn ang="0">
                    <a:pos x="0" y="817"/>
                  </a:cxn>
                  <a:cxn ang="0">
                    <a:pos x="269" y="0"/>
                  </a:cxn>
                </a:cxnLst>
                <a:rect l="0" t="0" r="r" b="b"/>
                <a:pathLst>
                  <a:path w="931" h="890">
                    <a:moveTo>
                      <a:pt x="269" y="0"/>
                    </a:moveTo>
                    <a:lnTo>
                      <a:pt x="931" y="890"/>
                    </a:lnTo>
                    <a:lnTo>
                      <a:pt x="0" y="817"/>
                    </a:lnTo>
                    <a:lnTo>
                      <a:pt x="269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>
                      <a:gamma/>
                      <a:shade val="46275"/>
                      <a:invGamma/>
                    </a:srgbClr>
                  </a:gs>
                  <a:gs pos="5000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9" name="Group 52"/>
              <p:cNvGrpSpPr>
                <a:grpSpLocks/>
              </p:cNvGrpSpPr>
              <p:nvPr/>
            </p:nvGrpSpPr>
            <p:grpSpPr bwMode="auto">
              <a:xfrm>
                <a:off x="4003" y="2639"/>
                <a:ext cx="194" cy="165"/>
                <a:chOff x="3366" y="2963"/>
                <a:chExt cx="432" cy="384"/>
              </a:xfrm>
            </p:grpSpPr>
            <p:sp>
              <p:nvSpPr>
                <p:cNvPr id="14389" name="Oval 53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90" name="Oval 54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0" name="Group 61"/>
              <p:cNvGrpSpPr>
                <a:grpSpLocks/>
              </p:cNvGrpSpPr>
              <p:nvPr/>
            </p:nvGrpSpPr>
            <p:grpSpPr bwMode="auto">
              <a:xfrm>
                <a:off x="4653" y="3495"/>
                <a:ext cx="194" cy="165"/>
                <a:chOff x="3366" y="2963"/>
                <a:chExt cx="432" cy="384"/>
              </a:xfrm>
            </p:grpSpPr>
            <p:sp>
              <p:nvSpPr>
                <p:cNvPr id="14398" name="Oval 62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99" name="Oval 63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4403" name="Line 67"/>
              <p:cNvSpPr>
                <a:spLocks noChangeShapeType="1"/>
              </p:cNvSpPr>
              <p:nvPr/>
            </p:nvSpPr>
            <p:spPr bwMode="auto">
              <a:xfrm flipV="1">
                <a:off x="3817" y="3051"/>
                <a:ext cx="1055" cy="4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11" name="Group 58"/>
              <p:cNvGrpSpPr>
                <a:grpSpLocks/>
              </p:cNvGrpSpPr>
              <p:nvPr/>
            </p:nvGrpSpPr>
            <p:grpSpPr bwMode="auto">
              <a:xfrm>
                <a:off x="3729" y="3452"/>
                <a:ext cx="194" cy="165"/>
                <a:chOff x="3366" y="2963"/>
                <a:chExt cx="432" cy="384"/>
              </a:xfrm>
            </p:grpSpPr>
            <p:sp>
              <p:nvSpPr>
                <p:cNvPr id="14395" name="Oval 59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96" name="Oval 60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2" name="Group 55"/>
              <p:cNvGrpSpPr>
                <a:grpSpLocks/>
              </p:cNvGrpSpPr>
              <p:nvPr/>
            </p:nvGrpSpPr>
            <p:grpSpPr bwMode="auto">
              <a:xfrm>
                <a:off x="4761" y="2952"/>
                <a:ext cx="194" cy="165"/>
                <a:chOff x="3366" y="2963"/>
                <a:chExt cx="432" cy="384"/>
              </a:xfrm>
            </p:grpSpPr>
            <p:sp>
              <p:nvSpPr>
                <p:cNvPr id="14392" name="Oval 56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93" name="Oval 57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</p:grpSp>
      <p:sp>
        <p:nvSpPr>
          <p:cNvPr id="45" name="Text Box 122"/>
          <p:cNvSpPr txBox="1">
            <a:spLocks noChangeArrowheads="1"/>
          </p:cNvSpPr>
          <p:nvPr/>
        </p:nvSpPr>
        <p:spPr bwMode="auto">
          <a:xfrm>
            <a:off x="787876" y="1581982"/>
            <a:ext cx="587547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Combinatorial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a set of vertexes.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 Box 122"/>
          <p:cNvSpPr txBox="1">
            <a:spLocks noChangeArrowheads="1"/>
          </p:cNvSpPr>
          <p:nvPr/>
        </p:nvSpPr>
        <p:spPr bwMode="auto">
          <a:xfrm>
            <a:off x="2064412" y="1942612"/>
            <a:ext cx="587547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Geometric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convex hull of points in general position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Text Box 122"/>
          <p:cNvSpPr txBox="1">
            <a:spLocks noChangeArrowheads="1"/>
          </p:cNvSpPr>
          <p:nvPr/>
        </p:nvSpPr>
        <p:spPr bwMode="auto">
          <a:xfrm>
            <a:off x="3707324" y="4285951"/>
            <a:ext cx="182614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dimension</a:t>
            </a:r>
          </a:p>
        </p:txBody>
      </p:sp>
      <p:sp>
        <p:nvSpPr>
          <p:cNvPr id="58" name="Rounded Rectangular Callout 57"/>
          <p:cNvSpPr/>
          <p:nvPr/>
        </p:nvSpPr>
        <p:spPr bwMode="auto">
          <a:xfrm>
            <a:off x="5911910" y="3494638"/>
            <a:ext cx="416459" cy="398352"/>
          </a:xfrm>
          <a:prstGeom prst="wedgeRoundRectCallout">
            <a:avLst>
              <a:gd name="adj1" fmla="val -127355"/>
              <a:gd name="adj2" fmla="val 139773"/>
              <a:gd name="adj3" fmla="val 1666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59" name="Rounded Rectangular Callout 58"/>
          <p:cNvSpPr/>
          <p:nvPr/>
        </p:nvSpPr>
        <p:spPr bwMode="auto">
          <a:xfrm>
            <a:off x="5955668" y="5892297"/>
            <a:ext cx="416459" cy="398352"/>
          </a:xfrm>
          <a:prstGeom prst="wedgeRoundRectCallout">
            <a:avLst>
              <a:gd name="adj1" fmla="val -159964"/>
              <a:gd name="adj2" fmla="val -317046"/>
              <a:gd name="adj3" fmla="val 1666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61" name="Rounded Rectangular Callout 60"/>
          <p:cNvSpPr/>
          <p:nvPr/>
        </p:nvSpPr>
        <p:spPr bwMode="auto">
          <a:xfrm>
            <a:off x="1141618" y="3496927"/>
            <a:ext cx="416459" cy="398352"/>
          </a:xfrm>
          <a:prstGeom prst="wedgeRoundRectCallout">
            <a:avLst>
              <a:gd name="adj1" fmla="val 566124"/>
              <a:gd name="adj2" fmla="val 142046"/>
              <a:gd name="adj3" fmla="val 1666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457200" y="5609762"/>
            <a:ext cx="1490018" cy="1248238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37524" y="4512636"/>
            <a:ext cx="2509947" cy="1583430"/>
            <a:chOff x="969853" y="3792538"/>
            <a:chExt cx="2509947" cy="1583430"/>
          </a:xfrm>
        </p:grpSpPr>
        <p:grpSp>
          <p:nvGrpSpPr>
            <p:cNvPr id="6" name="Group 78"/>
            <p:cNvGrpSpPr>
              <a:grpSpLocks/>
            </p:cNvGrpSpPr>
            <p:nvPr/>
          </p:nvGrpSpPr>
          <p:grpSpPr bwMode="auto">
            <a:xfrm>
              <a:off x="1749425" y="3792538"/>
              <a:ext cx="1730375" cy="1482725"/>
              <a:chOff x="1102" y="2389"/>
              <a:chExt cx="1090" cy="934"/>
            </a:xfrm>
          </p:grpSpPr>
          <p:sp>
            <p:nvSpPr>
              <p:cNvPr id="14386" name="Freeform 50"/>
              <p:cNvSpPr>
                <a:spLocks/>
              </p:cNvSpPr>
              <p:nvPr/>
            </p:nvSpPr>
            <p:spPr bwMode="auto">
              <a:xfrm>
                <a:off x="1229" y="2488"/>
                <a:ext cx="879" cy="755"/>
              </a:xfrm>
              <a:custGeom>
                <a:avLst/>
                <a:gdLst/>
                <a:ahLst/>
                <a:cxnLst>
                  <a:cxn ang="0">
                    <a:pos x="0" y="362"/>
                  </a:cxn>
                  <a:cxn ang="0">
                    <a:pos x="734" y="0"/>
                  </a:cxn>
                  <a:cxn ang="0">
                    <a:pos x="879" y="755"/>
                  </a:cxn>
                  <a:cxn ang="0">
                    <a:pos x="0" y="362"/>
                  </a:cxn>
                </a:cxnLst>
                <a:rect l="0" t="0" r="r" b="b"/>
                <a:pathLst>
                  <a:path w="879" h="755">
                    <a:moveTo>
                      <a:pt x="0" y="362"/>
                    </a:moveTo>
                    <a:lnTo>
                      <a:pt x="734" y="0"/>
                    </a:lnTo>
                    <a:lnTo>
                      <a:pt x="879" y="755"/>
                    </a:lnTo>
                    <a:lnTo>
                      <a:pt x="0" y="36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FFFF"/>
                  </a:gs>
                  <a:gs pos="50000">
                    <a:srgbClr val="00FFFF">
                      <a:gamma/>
                      <a:shade val="46275"/>
                      <a:invGamma/>
                    </a:srgbClr>
                  </a:gs>
                  <a:gs pos="100000">
                    <a:srgbClr val="00FFFF"/>
                  </a:gs>
                </a:gsLst>
                <a:lin ang="5400000" scaled="1"/>
              </a:gra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74" name="Oval 38"/>
              <p:cNvSpPr>
                <a:spLocks noChangeArrowheads="1"/>
              </p:cNvSpPr>
              <p:nvPr/>
            </p:nvSpPr>
            <p:spPr bwMode="auto">
              <a:xfrm>
                <a:off x="1102" y="2758"/>
                <a:ext cx="194" cy="165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75" name="Oval 39"/>
              <p:cNvSpPr>
                <a:spLocks noChangeArrowheads="1"/>
              </p:cNvSpPr>
              <p:nvPr/>
            </p:nvSpPr>
            <p:spPr bwMode="auto">
              <a:xfrm>
                <a:off x="1232" y="2798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81" name="Oval 45"/>
              <p:cNvSpPr>
                <a:spLocks noChangeArrowheads="1"/>
              </p:cNvSpPr>
              <p:nvPr/>
            </p:nvSpPr>
            <p:spPr bwMode="auto">
              <a:xfrm>
                <a:off x="1850" y="2389"/>
                <a:ext cx="194" cy="165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82" name="Oval 46"/>
              <p:cNvSpPr>
                <a:spLocks noChangeArrowheads="1"/>
              </p:cNvSpPr>
              <p:nvPr/>
            </p:nvSpPr>
            <p:spPr bwMode="auto">
              <a:xfrm>
                <a:off x="1980" y="2429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84" name="Oval 48"/>
              <p:cNvSpPr>
                <a:spLocks noChangeArrowheads="1"/>
              </p:cNvSpPr>
              <p:nvPr/>
            </p:nvSpPr>
            <p:spPr bwMode="auto">
              <a:xfrm>
                <a:off x="1998" y="3158"/>
                <a:ext cx="194" cy="165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85" name="Oval 49"/>
              <p:cNvSpPr>
                <a:spLocks noChangeArrowheads="1"/>
              </p:cNvSpPr>
              <p:nvPr/>
            </p:nvSpPr>
            <p:spPr bwMode="auto">
              <a:xfrm>
                <a:off x="2128" y="3198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387" name="Text Box 51"/>
            <p:cNvSpPr txBox="1">
              <a:spLocks noChangeArrowheads="1"/>
            </p:cNvSpPr>
            <p:nvPr/>
          </p:nvSpPr>
          <p:spPr bwMode="auto">
            <a:xfrm>
              <a:off x="969853" y="4914303"/>
              <a:ext cx="22574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2-simplex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0" name="Rounded Rectangular Callout 59"/>
          <p:cNvSpPr/>
          <p:nvPr/>
        </p:nvSpPr>
        <p:spPr bwMode="auto">
          <a:xfrm>
            <a:off x="965699" y="5664451"/>
            <a:ext cx="416459" cy="398352"/>
          </a:xfrm>
          <a:prstGeom prst="wedgeRoundRectCallout">
            <a:avLst>
              <a:gd name="adj1" fmla="val 596559"/>
              <a:gd name="adj2" fmla="val -260228"/>
              <a:gd name="adj3" fmla="val 1666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07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94E6-3BAE-433C-83ED-C86F41E5E1EE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Simplicial Complex</a:t>
            </a:r>
          </a:p>
        </p:txBody>
      </p:sp>
      <p:pic>
        <p:nvPicPr>
          <p:cNvPr id="15363" name="Picture 3" descr="c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936750"/>
            <a:ext cx="5741988" cy="4438650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94E6-3BAE-433C-83ED-C86F41E5E1EE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Simplicial Complex</a:t>
            </a:r>
          </a:p>
        </p:txBody>
      </p:sp>
      <p:pic>
        <p:nvPicPr>
          <p:cNvPr id="15363" name="Picture 3" descr="c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936750"/>
            <a:ext cx="5741988" cy="4438650"/>
          </a:xfrm>
          <a:prstGeom prst="rect">
            <a:avLst/>
          </a:prstGeom>
          <a:noFill/>
        </p:spPr>
      </p:pic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787876" y="1581982"/>
            <a:ext cx="587547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Combinatorial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a set of simplexes close under inclusion.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94E6-3BAE-433C-83ED-C86F41E5E1EE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Simplicial Complex</a:t>
            </a:r>
          </a:p>
        </p:txBody>
      </p:sp>
      <p:pic>
        <p:nvPicPr>
          <p:cNvPr id="15363" name="Picture 3" descr="c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936750"/>
            <a:ext cx="5741988" cy="4438650"/>
          </a:xfrm>
          <a:prstGeom prst="rect">
            <a:avLst/>
          </a:prstGeom>
          <a:noFill/>
        </p:spPr>
      </p:pic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787876" y="1581982"/>
            <a:ext cx="587547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Combinatorial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a set of simplexes close under inclusion.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2064412" y="1957852"/>
            <a:ext cx="587547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Geometric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simplexes “glued together” along faces …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53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94E6-3BAE-433C-83ED-C86F41E5E1EE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Graphs </a:t>
            </a:r>
            <a:r>
              <a:rPr lang="en-US" dirty="0" err="1" smtClean="0"/>
              <a:t>vs</a:t>
            </a:r>
            <a:r>
              <a:rPr lang="en-US" dirty="0" smtClean="0"/>
              <a:t> Complexes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686860" y="2070100"/>
            <a:ext cx="7770280" cy="2717800"/>
            <a:chOff x="821588" y="2070100"/>
            <a:chExt cx="7770280" cy="2717800"/>
          </a:xfrm>
        </p:grpSpPr>
        <p:pic>
          <p:nvPicPr>
            <p:cNvPr id="15363" name="Picture 3" descr="cx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6030" y="2070100"/>
              <a:ext cx="3515838" cy="2717800"/>
            </a:xfrm>
            <a:prstGeom prst="rect">
              <a:avLst/>
            </a:prstGeom>
            <a:noFill/>
          </p:spPr>
        </p:pic>
        <p:grpSp>
          <p:nvGrpSpPr>
            <p:cNvPr id="8" name="Group 7"/>
            <p:cNvGrpSpPr/>
            <p:nvPr/>
          </p:nvGrpSpPr>
          <p:grpSpPr>
            <a:xfrm>
              <a:off x="821588" y="2259690"/>
              <a:ext cx="3582771" cy="2338620"/>
              <a:chOff x="2769769" y="1931943"/>
              <a:chExt cx="5217362" cy="3405584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2769769" y="3158773"/>
                <a:ext cx="614550" cy="522684"/>
                <a:chOff x="4578350" y="2815051"/>
                <a:chExt cx="358704" cy="305083"/>
              </a:xfrm>
            </p:grpSpPr>
            <p:sp>
              <p:nvSpPr>
                <p:cNvPr id="23" name="Oval 39"/>
                <p:cNvSpPr>
                  <a:spLocks noChangeArrowheads="1"/>
                </p:cNvSpPr>
                <p:nvPr/>
              </p:nvSpPr>
              <p:spPr bwMode="auto">
                <a:xfrm>
                  <a:off x="4578350" y="2815051"/>
                  <a:ext cx="358704" cy="305083"/>
                </a:xfrm>
                <a:prstGeom prst="ellipse">
                  <a:avLst/>
                </a:prstGeom>
                <a:solidFill>
                  <a:srgbClr val="00FF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4" name="Oval 40"/>
                <p:cNvSpPr>
                  <a:spLocks noChangeArrowheads="1"/>
                </p:cNvSpPr>
                <p:nvPr/>
              </p:nvSpPr>
              <p:spPr bwMode="auto">
                <a:xfrm>
                  <a:off x="4818719" y="2889011"/>
                  <a:ext cx="51772" cy="105392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0" name="Straight Connector 9"/>
              <p:cNvCxnSpPr>
                <a:stCxn id="23" idx="6"/>
              </p:cNvCxnSpPr>
              <p:nvPr/>
            </p:nvCxnSpPr>
            <p:spPr bwMode="auto">
              <a:xfrm>
                <a:off x="3384319" y="3420115"/>
                <a:ext cx="2353820" cy="0"/>
              </a:xfrm>
              <a:prstGeom prst="line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1" name="Group 10"/>
              <p:cNvGrpSpPr/>
              <p:nvPr/>
            </p:nvGrpSpPr>
            <p:grpSpPr>
              <a:xfrm>
                <a:off x="5759681" y="3176543"/>
                <a:ext cx="614550" cy="522684"/>
                <a:chOff x="4578350" y="2815051"/>
                <a:chExt cx="358704" cy="305083"/>
              </a:xfrm>
            </p:grpSpPr>
            <p:sp>
              <p:nvSpPr>
                <p:cNvPr id="21" name="Oval 39"/>
                <p:cNvSpPr>
                  <a:spLocks noChangeArrowheads="1"/>
                </p:cNvSpPr>
                <p:nvPr/>
              </p:nvSpPr>
              <p:spPr bwMode="auto">
                <a:xfrm>
                  <a:off x="4578350" y="2815051"/>
                  <a:ext cx="358704" cy="305083"/>
                </a:xfrm>
                <a:prstGeom prst="ellipse">
                  <a:avLst/>
                </a:prstGeom>
                <a:solidFill>
                  <a:srgbClr val="00FF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2" name="Oval 40"/>
                <p:cNvSpPr>
                  <a:spLocks noChangeArrowheads="1"/>
                </p:cNvSpPr>
                <p:nvPr/>
              </p:nvSpPr>
              <p:spPr bwMode="auto">
                <a:xfrm>
                  <a:off x="4818719" y="2889011"/>
                  <a:ext cx="51772" cy="105392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2" name="Straight Connector 11"/>
              <p:cNvCxnSpPr>
                <a:stCxn id="21" idx="7"/>
              </p:cNvCxnSpPr>
              <p:nvPr/>
            </p:nvCxnSpPr>
            <p:spPr bwMode="auto">
              <a:xfrm flipV="1">
                <a:off x="6284232" y="2324100"/>
                <a:ext cx="1246868" cy="928988"/>
              </a:xfrm>
              <a:prstGeom prst="line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3" name="Group 12"/>
              <p:cNvGrpSpPr/>
              <p:nvPr/>
            </p:nvGrpSpPr>
            <p:grpSpPr>
              <a:xfrm>
                <a:off x="7372581" y="1931943"/>
                <a:ext cx="614550" cy="522684"/>
                <a:chOff x="4578350" y="2815051"/>
                <a:chExt cx="358704" cy="305083"/>
              </a:xfrm>
            </p:grpSpPr>
            <p:sp>
              <p:nvSpPr>
                <p:cNvPr id="19" name="Oval 39"/>
                <p:cNvSpPr>
                  <a:spLocks noChangeArrowheads="1"/>
                </p:cNvSpPr>
                <p:nvPr/>
              </p:nvSpPr>
              <p:spPr bwMode="auto">
                <a:xfrm>
                  <a:off x="4578350" y="2815051"/>
                  <a:ext cx="358704" cy="305083"/>
                </a:xfrm>
                <a:prstGeom prst="ellipse">
                  <a:avLst/>
                </a:prstGeom>
                <a:solidFill>
                  <a:srgbClr val="00FF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0" name="Oval 40"/>
                <p:cNvSpPr>
                  <a:spLocks noChangeArrowheads="1"/>
                </p:cNvSpPr>
                <p:nvPr/>
              </p:nvSpPr>
              <p:spPr bwMode="auto">
                <a:xfrm>
                  <a:off x="4818719" y="2889011"/>
                  <a:ext cx="51772" cy="105392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 bwMode="auto">
              <a:xfrm rot="16200000" flipV="1">
                <a:off x="6082432" y="3840397"/>
                <a:ext cx="1246868" cy="928988"/>
              </a:xfrm>
              <a:prstGeom prst="line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5" name="Group 14"/>
              <p:cNvGrpSpPr/>
              <p:nvPr/>
            </p:nvGrpSpPr>
            <p:grpSpPr>
              <a:xfrm>
                <a:off x="7051899" y="4814843"/>
                <a:ext cx="614550" cy="522684"/>
                <a:chOff x="4578350" y="2815051"/>
                <a:chExt cx="358704" cy="305083"/>
              </a:xfrm>
            </p:grpSpPr>
            <p:sp>
              <p:nvSpPr>
                <p:cNvPr id="17" name="Oval 39"/>
                <p:cNvSpPr>
                  <a:spLocks noChangeArrowheads="1"/>
                </p:cNvSpPr>
                <p:nvPr/>
              </p:nvSpPr>
              <p:spPr bwMode="auto">
                <a:xfrm>
                  <a:off x="4578350" y="2815051"/>
                  <a:ext cx="358704" cy="305083"/>
                </a:xfrm>
                <a:prstGeom prst="ellipse">
                  <a:avLst/>
                </a:prstGeom>
                <a:solidFill>
                  <a:srgbClr val="00FF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8" name="Oval 40"/>
                <p:cNvSpPr>
                  <a:spLocks noChangeArrowheads="1"/>
                </p:cNvSpPr>
                <p:nvPr/>
              </p:nvSpPr>
              <p:spPr bwMode="auto">
                <a:xfrm>
                  <a:off x="4818719" y="2889011"/>
                  <a:ext cx="51772" cy="105392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6" name="Straight Connector 15"/>
              <p:cNvCxnSpPr>
                <a:stCxn id="19" idx="4"/>
                <a:endCxn id="17" idx="0"/>
              </p:cNvCxnSpPr>
              <p:nvPr/>
            </p:nvCxnSpPr>
            <p:spPr bwMode="auto">
              <a:xfrm flipH="1">
                <a:off x="7359174" y="2454627"/>
                <a:ext cx="320682" cy="2360216"/>
              </a:xfrm>
              <a:prstGeom prst="line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256420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94E6-3BAE-433C-83ED-C86F41E5E1EE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Graphs </a:t>
            </a:r>
            <a:r>
              <a:rPr lang="en-US" dirty="0" err="1" smtClean="0"/>
              <a:t>vs</a:t>
            </a:r>
            <a:r>
              <a:rPr lang="en-US" dirty="0" smtClean="0"/>
              <a:t> Complexes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686860" y="2070100"/>
            <a:ext cx="7770280" cy="2717800"/>
            <a:chOff x="821588" y="2070100"/>
            <a:chExt cx="7770280" cy="2717800"/>
          </a:xfrm>
        </p:grpSpPr>
        <p:pic>
          <p:nvPicPr>
            <p:cNvPr id="15363" name="Picture 3" descr="cx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6030" y="2070100"/>
              <a:ext cx="3515838" cy="2717800"/>
            </a:xfrm>
            <a:prstGeom prst="rect">
              <a:avLst/>
            </a:prstGeom>
            <a:noFill/>
          </p:spPr>
        </p:pic>
        <p:grpSp>
          <p:nvGrpSpPr>
            <p:cNvPr id="8" name="Group 7"/>
            <p:cNvGrpSpPr/>
            <p:nvPr/>
          </p:nvGrpSpPr>
          <p:grpSpPr>
            <a:xfrm>
              <a:off x="821588" y="2259690"/>
              <a:ext cx="3582771" cy="2338620"/>
              <a:chOff x="2769769" y="1931943"/>
              <a:chExt cx="5217362" cy="3405584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2769769" y="3158773"/>
                <a:ext cx="614550" cy="522684"/>
                <a:chOff x="4578350" y="2815051"/>
                <a:chExt cx="358704" cy="305083"/>
              </a:xfrm>
            </p:grpSpPr>
            <p:sp>
              <p:nvSpPr>
                <p:cNvPr id="23" name="Oval 39"/>
                <p:cNvSpPr>
                  <a:spLocks noChangeArrowheads="1"/>
                </p:cNvSpPr>
                <p:nvPr/>
              </p:nvSpPr>
              <p:spPr bwMode="auto">
                <a:xfrm>
                  <a:off x="4578350" y="2815051"/>
                  <a:ext cx="358704" cy="305083"/>
                </a:xfrm>
                <a:prstGeom prst="ellipse">
                  <a:avLst/>
                </a:prstGeom>
                <a:solidFill>
                  <a:srgbClr val="00FF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4" name="Oval 40"/>
                <p:cNvSpPr>
                  <a:spLocks noChangeArrowheads="1"/>
                </p:cNvSpPr>
                <p:nvPr/>
              </p:nvSpPr>
              <p:spPr bwMode="auto">
                <a:xfrm>
                  <a:off x="4818719" y="2889011"/>
                  <a:ext cx="51772" cy="105392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0" name="Straight Connector 9"/>
              <p:cNvCxnSpPr>
                <a:stCxn id="23" idx="6"/>
              </p:cNvCxnSpPr>
              <p:nvPr/>
            </p:nvCxnSpPr>
            <p:spPr bwMode="auto">
              <a:xfrm>
                <a:off x="3384319" y="3420115"/>
                <a:ext cx="2353820" cy="0"/>
              </a:xfrm>
              <a:prstGeom prst="line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1" name="Group 10"/>
              <p:cNvGrpSpPr/>
              <p:nvPr/>
            </p:nvGrpSpPr>
            <p:grpSpPr>
              <a:xfrm>
                <a:off x="5759681" y="3176543"/>
                <a:ext cx="614550" cy="522684"/>
                <a:chOff x="4578350" y="2815051"/>
                <a:chExt cx="358704" cy="305083"/>
              </a:xfrm>
            </p:grpSpPr>
            <p:sp>
              <p:nvSpPr>
                <p:cNvPr id="21" name="Oval 39"/>
                <p:cNvSpPr>
                  <a:spLocks noChangeArrowheads="1"/>
                </p:cNvSpPr>
                <p:nvPr/>
              </p:nvSpPr>
              <p:spPr bwMode="auto">
                <a:xfrm>
                  <a:off x="4578350" y="2815051"/>
                  <a:ext cx="358704" cy="305083"/>
                </a:xfrm>
                <a:prstGeom prst="ellipse">
                  <a:avLst/>
                </a:prstGeom>
                <a:solidFill>
                  <a:srgbClr val="00FF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2" name="Oval 40"/>
                <p:cNvSpPr>
                  <a:spLocks noChangeArrowheads="1"/>
                </p:cNvSpPr>
                <p:nvPr/>
              </p:nvSpPr>
              <p:spPr bwMode="auto">
                <a:xfrm>
                  <a:off x="4818719" y="2889011"/>
                  <a:ext cx="51772" cy="105392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2" name="Straight Connector 11"/>
              <p:cNvCxnSpPr>
                <a:stCxn id="21" idx="7"/>
              </p:cNvCxnSpPr>
              <p:nvPr/>
            </p:nvCxnSpPr>
            <p:spPr bwMode="auto">
              <a:xfrm flipV="1">
                <a:off x="6284232" y="2324100"/>
                <a:ext cx="1246868" cy="928988"/>
              </a:xfrm>
              <a:prstGeom prst="line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3" name="Group 12"/>
              <p:cNvGrpSpPr/>
              <p:nvPr/>
            </p:nvGrpSpPr>
            <p:grpSpPr>
              <a:xfrm>
                <a:off x="7372581" y="1931943"/>
                <a:ext cx="614550" cy="522684"/>
                <a:chOff x="4578350" y="2815051"/>
                <a:chExt cx="358704" cy="305083"/>
              </a:xfrm>
            </p:grpSpPr>
            <p:sp>
              <p:nvSpPr>
                <p:cNvPr id="19" name="Oval 39"/>
                <p:cNvSpPr>
                  <a:spLocks noChangeArrowheads="1"/>
                </p:cNvSpPr>
                <p:nvPr/>
              </p:nvSpPr>
              <p:spPr bwMode="auto">
                <a:xfrm>
                  <a:off x="4578350" y="2815051"/>
                  <a:ext cx="358704" cy="305083"/>
                </a:xfrm>
                <a:prstGeom prst="ellipse">
                  <a:avLst/>
                </a:prstGeom>
                <a:solidFill>
                  <a:srgbClr val="00FF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0" name="Oval 40"/>
                <p:cNvSpPr>
                  <a:spLocks noChangeArrowheads="1"/>
                </p:cNvSpPr>
                <p:nvPr/>
              </p:nvSpPr>
              <p:spPr bwMode="auto">
                <a:xfrm>
                  <a:off x="4818719" y="2889011"/>
                  <a:ext cx="51772" cy="105392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 bwMode="auto">
              <a:xfrm rot="16200000" flipV="1">
                <a:off x="6082432" y="3840397"/>
                <a:ext cx="1246868" cy="928988"/>
              </a:xfrm>
              <a:prstGeom prst="line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5" name="Group 14"/>
              <p:cNvGrpSpPr/>
              <p:nvPr/>
            </p:nvGrpSpPr>
            <p:grpSpPr>
              <a:xfrm>
                <a:off x="7051899" y="4814843"/>
                <a:ext cx="614550" cy="522684"/>
                <a:chOff x="4578350" y="2815051"/>
                <a:chExt cx="358704" cy="305083"/>
              </a:xfrm>
            </p:grpSpPr>
            <p:sp>
              <p:nvSpPr>
                <p:cNvPr id="17" name="Oval 39"/>
                <p:cNvSpPr>
                  <a:spLocks noChangeArrowheads="1"/>
                </p:cNvSpPr>
                <p:nvPr/>
              </p:nvSpPr>
              <p:spPr bwMode="auto">
                <a:xfrm>
                  <a:off x="4578350" y="2815051"/>
                  <a:ext cx="358704" cy="305083"/>
                </a:xfrm>
                <a:prstGeom prst="ellipse">
                  <a:avLst/>
                </a:prstGeom>
                <a:solidFill>
                  <a:srgbClr val="00FF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8" name="Oval 40"/>
                <p:cNvSpPr>
                  <a:spLocks noChangeArrowheads="1"/>
                </p:cNvSpPr>
                <p:nvPr/>
              </p:nvSpPr>
              <p:spPr bwMode="auto">
                <a:xfrm>
                  <a:off x="4818719" y="2889011"/>
                  <a:ext cx="51772" cy="105392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6" name="Straight Connector 15"/>
              <p:cNvCxnSpPr>
                <a:stCxn id="19" idx="4"/>
                <a:endCxn id="17" idx="0"/>
              </p:cNvCxnSpPr>
              <p:nvPr/>
            </p:nvCxnSpPr>
            <p:spPr bwMode="auto">
              <a:xfrm flipH="1">
                <a:off x="7359174" y="2454627"/>
                <a:ext cx="320682" cy="2360216"/>
              </a:xfrm>
              <a:prstGeom prst="line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26" name="Text Box 122"/>
          <p:cNvSpPr txBox="1">
            <a:spLocks noChangeArrowheads="1"/>
          </p:cNvSpPr>
          <p:nvPr/>
        </p:nvSpPr>
        <p:spPr bwMode="auto">
          <a:xfrm>
            <a:off x="544132" y="4126781"/>
            <a:ext cx="284565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dimension 0 or 1</a:t>
            </a:r>
          </a:p>
        </p:txBody>
      </p:sp>
    </p:spTree>
    <p:extLst>
      <p:ext uri="{BB962C8B-B14F-4D97-AF65-F5344CB8AC3E}">
        <p14:creationId xmlns:p14="http://schemas.microsoft.com/office/powerpoint/2010/main" val="30533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94E6-3BAE-433C-83ED-C86F41E5E1EE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Graphs </a:t>
            </a:r>
            <a:r>
              <a:rPr lang="en-US" dirty="0" err="1" smtClean="0"/>
              <a:t>vs</a:t>
            </a:r>
            <a:r>
              <a:rPr lang="en-US" dirty="0" smtClean="0"/>
              <a:t> Complexes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686860" y="2070100"/>
            <a:ext cx="7770280" cy="2717800"/>
            <a:chOff x="821588" y="2070100"/>
            <a:chExt cx="7770280" cy="2717800"/>
          </a:xfrm>
        </p:grpSpPr>
        <p:pic>
          <p:nvPicPr>
            <p:cNvPr id="15363" name="Picture 3" descr="cx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6030" y="2070100"/>
              <a:ext cx="3515838" cy="2717800"/>
            </a:xfrm>
            <a:prstGeom prst="rect">
              <a:avLst/>
            </a:prstGeom>
            <a:noFill/>
          </p:spPr>
        </p:pic>
        <p:grpSp>
          <p:nvGrpSpPr>
            <p:cNvPr id="8" name="Group 7"/>
            <p:cNvGrpSpPr/>
            <p:nvPr/>
          </p:nvGrpSpPr>
          <p:grpSpPr>
            <a:xfrm>
              <a:off x="821588" y="2259690"/>
              <a:ext cx="3582771" cy="2338620"/>
              <a:chOff x="2769769" y="1931943"/>
              <a:chExt cx="5217362" cy="3405584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2769769" y="3158773"/>
                <a:ext cx="614550" cy="522684"/>
                <a:chOff x="4578350" y="2815051"/>
                <a:chExt cx="358704" cy="305083"/>
              </a:xfrm>
            </p:grpSpPr>
            <p:sp>
              <p:nvSpPr>
                <p:cNvPr id="23" name="Oval 39"/>
                <p:cNvSpPr>
                  <a:spLocks noChangeArrowheads="1"/>
                </p:cNvSpPr>
                <p:nvPr/>
              </p:nvSpPr>
              <p:spPr bwMode="auto">
                <a:xfrm>
                  <a:off x="4578350" y="2815051"/>
                  <a:ext cx="358704" cy="305083"/>
                </a:xfrm>
                <a:prstGeom prst="ellipse">
                  <a:avLst/>
                </a:prstGeom>
                <a:solidFill>
                  <a:srgbClr val="00FF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4" name="Oval 40"/>
                <p:cNvSpPr>
                  <a:spLocks noChangeArrowheads="1"/>
                </p:cNvSpPr>
                <p:nvPr/>
              </p:nvSpPr>
              <p:spPr bwMode="auto">
                <a:xfrm>
                  <a:off x="4818719" y="2889011"/>
                  <a:ext cx="51772" cy="105392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0" name="Straight Connector 9"/>
              <p:cNvCxnSpPr>
                <a:stCxn id="23" idx="6"/>
              </p:cNvCxnSpPr>
              <p:nvPr/>
            </p:nvCxnSpPr>
            <p:spPr bwMode="auto">
              <a:xfrm>
                <a:off x="3384319" y="3420115"/>
                <a:ext cx="2353820" cy="0"/>
              </a:xfrm>
              <a:prstGeom prst="line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1" name="Group 10"/>
              <p:cNvGrpSpPr/>
              <p:nvPr/>
            </p:nvGrpSpPr>
            <p:grpSpPr>
              <a:xfrm>
                <a:off x="5759681" y="3176543"/>
                <a:ext cx="614550" cy="522684"/>
                <a:chOff x="4578350" y="2815051"/>
                <a:chExt cx="358704" cy="305083"/>
              </a:xfrm>
            </p:grpSpPr>
            <p:sp>
              <p:nvSpPr>
                <p:cNvPr id="21" name="Oval 39"/>
                <p:cNvSpPr>
                  <a:spLocks noChangeArrowheads="1"/>
                </p:cNvSpPr>
                <p:nvPr/>
              </p:nvSpPr>
              <p:spPr bwMode="auto">
                <a:xfrm>
                  <a:off x="4578350" y="2815051"/>
                  <a:ext cx="358704" cy="305083"/>
                </a:xfrm>
                <a:prstGeom prst="ellipse">
                  <a:avLst/>
                </a:prstGeom>
                <a:solidFill>
                  <a:srgbClr val="00FF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2" name="Oval 40"/>
                <p:cNvSpPr>
                  <a:spLocks noChangeArrowheads="1"/>
                </p:cNvSpPr>
                <p:nvPr/>
              </p:nvSpPr>
              <p:spPr bwMode="auto">
                <a:xfrm>
                  <a:off x="4818719" y="2889011"/>
                  <a:ext cx="51772" cy="105392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2" name="Straight Connector 11"/>
              <p:cNvCxnSpPr>
                <a:stCxn id="21" idx="7"/>
              </p:cNvCxnSpPr>
              <p:nvPr/>
            </p:nvCxnSpPr>
            <p:spPr bwMode="auto">
              <a:xfrm flipV="1">
                <a:off x="6284232" y="2324100"/>
                <a:ext cx="1246868" cy="928988"/>
              </a:xfrm>
              <a:prstGeom prst="line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3" name="Group 12"/>
              <p:cNvGrpSpPr/>
              <p:nvPr/>
            </p:nvGrpSpPr>
            <p:grpSpPr>
              <a:xfrm>
                <a:off x="7372581" y="1931943"/>
                <a:ext cx="614550" cy="522684"/>
                <a:chOff x="4578350" y="2815051"/>
                <a:chExt cx="358704" cy="305083"/>
              </a:xfrm>
            </p:grpSpPr>
            <p:sp>
              <p:nvSpPr>
                <p:cNvPr id="19" name="Oval 39"/>
                <p:cNvSpPr>
                  <a:spLocks noChangeArrowheads="1"/>
                </p:cNvSpPr>
                <p:nvPr/>
              </p:nvSpPr>
              <p:spPr bwMode="auto">
                <a:xfrm>
                  <a:off x="4578350" y="2815051"/>
                  <a:ext cx="358704" cy="305083"/>
                </a:xfrm>
                <a:prstGeom prst="ellipse">
                  <a:avLst/>
                </a:prstGeom>
                <a:solidFill>
                  <a:srgbClr val="00FF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0" name="Oval 40"/>
                <p:cNvSpPr>
                  <a:spLocks noChangeArrowheads="1"/>
                </p:cNvSpPr>
                <p:nvPr/>
              </p:nvSpPr>
              <p:spPr bwMode="auto">
                <a:xfrm>
                  <a:off x="4818719" y="2889011"/>
                  <a:ext cx="51772" cy="105392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 bwMode="auto">
              <a:xfrm rot="16200000" flipV="1">
                <a:off x="6082432" y="3840397"/>
                <a:ext cx="1246868" cy="928988"/>
              </a:xfrm>
              <a:prstGeom prst="line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5" name="Group 14"/>
              <p:cNvGrpSpPr/>
              <p:nvPr/>
            </p:nvGrpSpPr>
            <p:grpSpPr>
              <a:xfrm>
                <a:off x="7051899" y="4814843"/>
                <a:ext cx="614550" cy="522684"/>
                <a:chOff x="4578350" y="2815051"/>
                <a:chExt cx="358704" cy="305083"/>
              </a:xfrm>
            </p:grpSpPr>
            <p:sp>
              <p:nvSpPr>
                <p:cNvPr id="17" name="Oval 39"/>
                <p:cNvSpPr>
                  <a:spLocks noChangeArrowheads="1"/>
                </p:cNvSpPr>
                <p:nvPr/>
              </p:nvSpPr>
              <p:spPr bwMode="auto">
                <a:xfrm>
                  <a:off x="4578350" y="2815051"/>
                  <a:ext cx="358704" cy="305083"/>
                </a:xfrm>
                <a:prstGeom prst="ellipse">
                  <a:avLst/>
                </a:prstGeom>
                <a:solidFill>
                  <a:srgbClr val="00FF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8" name="Oval 40"/>
                <p:cNvSpPr>
                  <a:spLocks noChangeArrowheads="1"/>
                </p:cNvSpPr>
                <p:nvPr/>
              </p:nvSpPr>
              <p:spPr bwMode="auto">
                <a:xfrm>
                  <a:off x="4818719" y="2889011"/>
                  <a:ext cx="51772" cy="105392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6" name="Straight Connector 15"/>
              <p:cNvCxnSpPr>
                <a:stCxn id="19" idx="4"/>
                <a:endCxn id="17" idx="0"/>
              </p:cNvCxnSpPr>
              <p:nvPr/>
            </p:nvCxnSpPr>
            <p:spPr bwMode="auto">
              <a:xfrm flipH="1">
                <a:off x="7359174" y="2454627"/>
                <a:ext cx="320682" cy="2360216"/>
              </a:xfrm>
              <a:prstGeom prst="line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26" name="Text Box 122"/>
          <p:cNvSpPr txBox="1">
            <a:spLocks noChangeArrowheads="1"/>
          </p:cNvSpPr>
          <p:nvPr/>
        </p:nvSpPr>
        <p:spPr bwMode="auto">
          <a:xfrm>
            <a:off x="544132" y="4126781"/>
            <a:ext cx="284565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dimension 0 or 1</a:t>
            </a:r>
          </a:p>
        </p:txBody>
      </p:sp>
      <p:sp>
        <p:nvSpPr>
          <p:cNvPr id="27" name="Text Box 122"/>
          <p:cNvSpPr txBox="1">
            <a:spLocks noChangeArrowheads="1"/>
          </p:cNvSpPr>
          <p:nvPr/>
        </p:nvSpPr>
        <p:spPr bwMode="auto">
          <a:xfrm>
            <a:off x="5245855" y="4827099"/>
            <a:ext cx="324640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arbitrary dimension</a:t>
            </a:r>
          </a:p>
        </p:txBody>
      </p:sp>
    </p:spTree>
    <p:extLst>
      <p:ext uri="{BB962C8B-B14F-4D97-AF65-F5344CB8AC3E}">
        <p14:creationId xmlns:p14="http://schemas.microsoft.com/office/powerpoint/2010/main" val="159132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94E6-3BAE-433C-83ED-C86F41E5E1EE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Graphs </a:t>
            </a:r>
            <a:r>
              <a:rPr lang="en-US" dirty="0" err="1" smtClean="0"/>
              <a:t>vs</a:t>
            </a:r>
            <a:r>
              <a:rPr lang="en-US" dirty="0" smtClean="0"/>
              <a:t> Complexes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686860" y="2070100"/>
            <a:ext cx="7770280" cy="2717800"/>
            <a:chOff x="821588" y="2070100"/>
            <a:chExt cx="7770280" cy="2717800"/>
          </a:xfrm>
        </p:grpSpPr>
        <p:pic>
          <p:nvPicPr>
            <p:cNvPr id="15363" name="Picture 3" descr="cx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6030" y="2070100"/>
              <a:ext cx="3515838" cy="2717800"/>
            </a:xfrm>
            <a:prstGeom prst="rect">
              <a:avLst/>
            </a:prstGeom>
            <a:noFill/>
          </p:spPr>
        </p:pic>
        <p:grpSp>
          <p:nvGrpSpPr>
            <p:cNvPr id="8" name="Group 7"/>
            <p:cNvGrpSpPr/>
            <p:nvPr/>
          </p:nvGrpSpPr>
          <p:grpSpPr>
            <a:xfrm>
              <a:off x="821588" y="2259690"/>
              <a:ext cx="3582771" cy="2338620"/>
              <a:chOff x="2769769" y="1931943"/>
              <a:chExt cx="5217362" cy="3405584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2769769" y="3158773"/>
                <a:ext cx="614550" cy="522684"/>
                <a:chOff x="4578350" y="2815051"/>
                <a:chExt cx="358704" cy="305083"/>
              </a:xfrm>
            </p:grpSpPr>
            <p:sp>
              <p:nvSpPr>
                <p:cNvPr id="23" name="Oval 39"/>
                <p:cNvSpPr>
                  <a:spLocks noChangeArrowheads="1"/>
                </p:cNvSpPr>
                <p:nvPr/>
              </p:nvSpPr>
              <p:spPr bwMode="auto">
                <a:xfrm>
                  <a:off x="4578350" y="2815051"/>
                  <a:ext cx="358704" cy="305083"/>
                </a:xfrm>
                <a:prstGeom prst="ellipse">
                  <a:avLst/>
                </a:prstGeom>
                <a:solidFill>
                  <a:srgbClr val="00FF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4" name="Oval 40"/>
                <p:cNvSpPr>
                  <a:spLocks noChangeArrowheads="1"/>
                </p:cNvSpPr>
                <p:nvPr/>
              </p:nvSpPr>
              <p:spPr bwMode="auto">
                <a:xfrm>
                  <a:off x="4818719" y="2889011"/>
                  <a:ext cx="51772" cy="105392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0" name="Straight Connector 9"/>
              <p:cNvCxnSpPr>
                <a:stCxn id="23" idx="6"/>
              </p:cNvCxnSpPr>
              <p:nvPr/>
            </p:nvCxnSpPr>
            <p:spPr bwMode="auto">
              <a:xfrm>
                <a:off x="3384319" y="3420115"/>
                <a:ext cx="2353820" cy="0"/>
              </a:xfrm>
              <a:prstGeom prst="line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1" name="Group 10"/>
              <p:cNvGrpSpPr/>
              <p:nvPr/>
            </p:nvGrpSpPr>
            <p:grpSpPr>
              <a:xfrm>
                <a:off x="5759681" y="3176543"/>
                <a:ext cx="614550" cy="522684"/>
                <a:chOff x="4578350" y="2815051"/>
                <a:chExt cx="358704" cy="305083"/>
              </a:xfrm>
            </p:grpSpPr>
            <p:sp>
              <p:nvSpPr>
                <p:cNvPr id="21" name="Oval 39"/>
                <p:cNvSpPr>
                  <a:spLocks noChangeArrowheads="1"/>
                </p:cNvSpPr>
                <p:nvPr/>
              </p:nvSpPr>
              <p:spPr bwMode="auto">
                <a:xfrm>
                  <a:off x="4578350" y="2815051"/>
                  <a:ext cx="358704" cy="305083"/>
                </a:xfrm>
                <a:prstGeom prst="ellipse">
                  <a:avLst/>
                </a:prstGeom>
                <a:solidFill>
                  <a:srgbClr val="00FF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2" name="Oval 40"/>
                <p:cNvSpPr>
                  <a:spLocks noChangeArrowheads="1"/>
                </p:cNvSpPr>
                <p:nvPr/>
              </p:nvSpPr>
              <p:spPr bwMode="auto">
                <a:xfrm>
                  <a:off x="4818719" y="2889011"/>
                  <a:ext cx="51772" cy="105392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2" name="Straight Connector 11"/>
              <p:cNvCxnSpPr>
                <a:stCxn id="21" idx="7"/>
              </p:cNvCxnSpPr>
              <p:nvPr/>
            </p:nvCxnSpPr>
            <p:spPr bwMode="auto">
              <a:xfrm flipV="1">
                <a:off x="6284232" y="2324100"/>
                <a:ext cx="1246868" cy="928988"/>
              </a:xfrm>
              <a:prstGeom prst="line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3" name="Group 12"/>
              <p:cNvGrpSpPr/>
              <p:nvPr/>
            </p:nvGrpSpPr>
            <p:grpSpPr>
              <a:xfrm>
                <a:off x="7372581" y="1931943"/>
                <a:ext cx="614550" cy="522684"/>
                <a:chOff x="4578350" y="2815051"/>
                <a:chExt cx="358704" cy="305083"/>
              </a:xfrm>
            </p:grpSpPr>
            <p:sp>
              <p:nvSpPr>
                <p:cNvPr id="19" name="Oval 39"/>
                <p:cNvSpPr>
                  <a:spLocks noChangeArrowheads="1"/>
                </p:cNvSpPr>
                <p:nvPr/>
              </p:nvSpPr>
              <p:spPr bwMode="auto">
                <a:xfrm>
                  <a:off x="4578350" y="2815051"/>
                  <a:ext cx="358704" cy="305083"/>
                </a:xfrm>
                <a:prstGeom prst="ellipse">
                  <a:avLst/>
                </a:prstGeom>
                <a:solidFill>
                  <a:srgbClr val="00FF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0" name="Oval 40"/>
                <p:cNvSpPr>
                  <a:spLocks noChangeArrowheads="1"/>
                </p:cNvSpPr>
                <p:nvPr/>
              </p:nvSpPr>
              <p:spPr bwMode="auto">
                <a:xfrm>
                  <a:off x="4818719" y="2889011"/>
                  <a:ext cx="51772" cy="105392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 bwMode="auto">
              <a:xfrm rot="16200000" flipV="1">
                <a:off x="6082432" y="3840397"/>
                <a:ext cx="1246868" cy="928988"/>
              </a:xfrm>
              <a:prstGeom prst="line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5" name="Group 14"/>
              <p:cNvGrpSpPr/>
              <p:nvPr/>
            </p:nvGrpSpPr>
            <p:grpSpPr>
              <a:xfrm>
                <a:off x="7051899" y="4814843"/>
                <a:ext cx="614550" cy="522684"/>
                <a:chOff x="4578350" y="2815051"/>
                <a:chExt cx="358704" cy="305083"/>
              </a:xfrm>
            </p:grpSpPr>
            <p:sp>
              <p:nvSpPr>
                <p:cNvPr id="17" name="Oval 39"/>
                <p:cNvSpPr>
                  <a:spLocks noChangeArrowheads="1"/>
                </p:cNvSpPr>
                <p:nvPr/>
              </p:nvSpPr>
              <p:spPr bwMode="auto">
                <a:xfrm>
                  <a:off x="4578350" y="2815051"/>
                  <a:ext cx="358704" cy="305083"/>
                </a:xfrm>
                <a:prstGeom prst="ellipse">
                  <a:avLst/>
                </a:prstGeom>
                <a:solidFill>
                  <a:srgbClr val="00FF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8" name="Oval 40"/>
                <p:cNvSpPr>
                  <a:spLocks noChangeArrowheads="1"/>
                </p:cNvSpPr>
                <p:nvPr/>
              </p:nvSpPr>
              <p:spPr bwMode="auto">
                <a:xfrm>
                  <a:off x="4818719" y="2889011"/>
                  <a:ext cx="51772" cy="105392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6" name="Straight Connector 15"/>
              <p:cNvCxnSpPr>
                <a:stCxn id="19" idx="4"/>
                <a:endCxn id="17" idx="0"/>
              </p:cNvCxnSpPr>
              <p:nvPr/>
            </p:nvCxnSpPr>
            <p:spPr bwMode="auto">
              <a:xfrm flipH="1">
                <a:off x="7359174" y="2454627"/>
                <a:ext cx="320682" cy="2360216"/>
              </a:xfrm>
              <a:prstGeom prst="line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26" name="Text Box 122"/>
          <p:cNvSpPr txBox="1">
            <a:spLocks noChangeArrowheads="1"/>
          </p:cNvSpPr>
          <p:nvPr/>
        </p:nvSpPr>
        <p:spPr bwMode="auto">
          <a:xfrm>
            <a:off x="544132" y="4126781"/>
            <a:ext cx="284565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dimension 0 or 1</a:t>
            </a:r>
          </a:p>
        </p:txBody>
      </p:sp>
      <p:sp>
        <p:nvSpPr>
          <p:cNvPr id="27" name="Text Box 122"/>
          <p:cNvSpPr txBox="1">
            <a:spLocks noChangeArrowheads="1"/>
          </p:cNvSpPr>
          <p:nvPr/>
        </p:nvSpPr>
        <p:spPr bwMode="auto">
          <a:xfrm>
            <a:off x="5245855" y="4827099"/>
            <a:ext cx="324640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arbitrary dimension</a:t>
            </a:r>
          </a:p>
        </p:txBody>
      </p:sp>
      <p:sp>
        <p:nvSpPr>
          <p:cNvPr id="28" name="Text Box 122"/>
          <p:cNvSpPr txBox="1">
            <a:spLocks noChangeArrowheads="1"/>
          </p:cNvSpPr>
          <p:nvPr/>
        </p:nvSpPr>
        <p:spPr bwMode="auto">
          <a:xfrm>
            <a:off x="544132" y="5462766"/>
            <a:ext cx="796724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complexes are a natural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generalization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of graphs</a:t>
            </a:r>
          </a:p>
        </p:txBody>
      </p:sp>
    </p:spTree>
    <p:extLst>
      <p:ext uri="{BB962C8B-B14F-4D97-AF65-F5344CB8AC3E}">
        <p14:creationId xmlns:p14="http://schemas.microsoft.com/office/powerpoint/2010/main" val="310991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94E6-3BAE-433C-83ED-C86F41E5E1EE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 Simplicial Complex</a:t>
            </a:r>
            <a:endParaRPr lang="en-US" dirty="0"/>
          </a:p>
        </p:txBody>
      </p:sp>
      <p:pic>
        <p:nvPicPr>
          <p:cNvPr id="15363" name="Picture 3" descr="c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936750"/>
            <a:ext cx="5741988" cy="4438650"/>
          </a:xfrm>
          <a:prstGeom prst="rect">
            <a:avLst/>
          </a:prstGeom>
          <a:noFill/>
        </p:spPr>
      </p:pic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165252" y="2567452"/>
            <a:ext cx="546414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finite set 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with a collection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of subsets of 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such that …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6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94E6-3BAE-433C-83ED-C86F41E5E1EE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Simplicial Complex</a:t>
            </a:r>
          </a:p>
        </p:txBody>
      </p:sp>
      <p:pic>
        <p:nvPicPr>
          <p:cNvPr id="15363" name="Picture 3" descr="c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936750"/>
            <a:ext cx="5741988" cy="4438650"/>
          </a:xfrm>
          <a:prstGeom prst="rect">
            <a:avLst/>
          </a:prstGeom>
          <a:noFill/>
        </p:spPr>
      </p:pic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145215" y="3867113"/>
            <a:ext cx="386997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514350" indent="-514350" algn="ctr">
              <a:buFont typeface="+mj-lt"/>
              <a:buAutoNum type="arabicPeriod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for all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cmsy10"/>
                <a:cs typeface="Arial" pitchFamily="34" charset="0"/>
              </a:rPr>
              <a:t>2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{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} </a:t>
            </a:r>
            <a:r>
              <a:rPr lang="en-US" sz="2800" dirty="0" smtClean="0">
                <a:latin typeface="cmsy10"/>
                <a:cs typeface="Arial" pitchFamily="34" charset="0"/>
              </a:rPr>
              <a:t>2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endParaRPr lang="en-US" sz="2800" b="1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165252" y="2567452"/>
            <a:ext cx="546414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finite set 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with a collection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of subsets of 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such that …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57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94E6-3BAE-433C-83ED-C86F41E5E1EE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Simplicial Complex</a:t>
            </a:r>
          </a:p>
        </p:txBody>
      </p:sp>
      <p:pic>
        <p:nvPicPr>
          <p:cNvPr id="15363" name="Picture 3" descr="c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936750"/>
            <a:ext cx="5741988" cy="4438650"/>
          </a:xfrm>
          <a:prstGeom prst="rect">
            <a:avLst/>
          </a:prstGeom>
          <a:noFill/>
        </p:spPr>
      </p:pic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145215" y="3867113"/>
            <a:ext cx="386997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514350" indent="-514350" algn="ctr">
              <a:buFont typeface="+mj-lt"/>
              <a:buAutoNum type="arabicPeriod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for all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cmsy10"/>
                <a:cs typeface="Arial" pitchFamily="34" charset="0"/>
              </a:rPr>
              <a:t>2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{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} </a:t>
            </a:r>
            <a:r>
              <a:rPr lang="en-US" sz="2800" dirty="0" smtClean="0">
                <a:latin typeface="cmsy10"/>
                <a:cs typeface="Arial" pitchFamily="34" charset="0"/>
              </a:rPr>
              <a:t>2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endParaRPr lang="en-US" sz="2800" b="1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165252" y="2567452"/>
            <a:ext cx="546414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finite set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with a collection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of subsets of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S,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such that …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752960" y="4308475"/>
            <a:ext cx="563808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514350" indent="-514350" algn="ctr">
              <a:buFont typeface="+mj-lt"/>
              <a:buAutoNum type="arabicPeriod" startAt="2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for all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cmsy10"/>
                <a:cs typeface="Arial" pitchFamily="34" charset="0"/>
              </a:rPr>
              <a:t>2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and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cmsy10"/>
                <a:cs typeface="Arial" pitchFamily="34" charset="0"/>
              </a:rPr>
              <a:t>½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cmsy10"/>
                <a:cs typeface="Arial" pitchFamily="34" charset="0"/>
              </a:rPr>
              <a:t>2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endParaRPr lang="en-US" sz="2800" b="1" i="1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01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94E6-3BAE-433C-83ED-C86F41E5E1EE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Geometric Simplicial Complex</a:t>
            </a:r>
            <a:endParaRPr lang="en-US" dirty="0"/>
          </a:p>
        </p:txBody>
      </p:sp>
      <p:pic>
        <p:nvPicPr>
          <p:cNvPr id="15363" name="Picture 3" descr="c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936750"/>
            <a:ext cx="5741988" cy="4438650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526149" y="2567452"/>
            <a:ext cx="809170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 collection of geometric simplices in </a:t>
            </a:r>
            <a:r>
              <a:rPr lang="en-US" sz="2800" dirty="0" smtClean="0">
                <a:solidFill>
                  <a:schemeClr val="tx1"/>
                </a:solidFill>
                <a:latin typeface="msbm10"/>
                <a:cs typeface="Arial" panose="020B0604020202020204" pitchFamily="34" charset="0"/>
              </a:rPr>
              <a:t>R</a:t>
            </a:r>
            <a:r>
              <a:rPr lang="en-US" sz="2800" baseline="30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such that</a:t>
            </a:r>
          </a:p>
        </p:txBody>
      </p:sp>
    </p:spTree>
    <p:extLst>
      <p:ext uri="{BB962C8B-B14F-4D97-AF65-F5344CB8AC3E}">
        <p14:creationId xmlns:p14="http://schemas.microsoft.com/office/powerpoint/2010/main" val="424477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94E6-3BAE-433C-83ED-C86F41E5E1EE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Geometric Simplicial Complex</a:t>
            </a:r>
            <a:endParaRPr lang="en-US" dirty="0"/>
          </a:p>
        </p:txBody>
      </p:sp>
      <p:pic>
        <p:nvPicPr>
          <p:cNvPr id="15363" name="Picture 3" descr="c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936750"/>
            <a:ext cx="5741988" cy="4438650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480429" y="3632855"/>
            <a:ext cx="545213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any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face of a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2K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is also in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endParaRPr lang="en-US" sz="2800" b="1" i="1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526149" y="2567452"/>
            <a:ext cx="809170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 collection of geometric simplices in </a:t>
            </a:r>
            <a:r>
              <a:rPr lang="en-US" sz="2800" dirty="0" smtClean="0">
                <a:solidFill>
                  <a:schemeClr val="tx1"/>
                </a:solidFill>
                <a:latin typeface="msbm10"/>
                <a:cs typeface="Arial" panose="020B0604020202020204" pitchFamily="34" charset="0"/>
              </a:rPr>
              <a:t>R</a:t>
            </a:r>
            <a:r>
              <a:rPr lang="en-US" sz="2800" baseline="30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such that</a:t>
            </a:r>
          </a:p>
        </p:txBody>
      </p:sp>
    </p:spTree>
    <p:extLst>
      <p:ext uri="{BB962C8B-B14F-4D97-AF65-F5344CB8AC3E}">
        <p14:creationId xmlns:p14="http://schemas.microsoft.com/office/powerpoint/2010/main" val="130530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94E6-3BAE-433C-83ED-C86F41E5E1EE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Geometric Simplicial Complex</a:t>
            </a:r>
            <a:endParaRPr lang="en-US" dirty="0"/>
          </a:p>
        </p:txBody>
      </p:sp>
      <p:pic>
        <p:nvPicPr>
          <p:cNvPr id="15363" name="Picture 3" descr="c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936750"/>
            <a:ext cx="5741988" cy="4438650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480429" y="3632855"/>
            <a:ext cx="545213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any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face of a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2K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is also in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endParaRPr lang="en-US" sz="2800" b="1" i="1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526149" y="2567452"/>
            <a:ext cx="809170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 collection of geometric simplices in </a:t>
            </a:r>
            <a:r>
              <a:rPr lang="en-US" sz="2800" dirty="0" smtClean="0">
                <a:solidFill>
                  <a:schemeClr val="tx1"/>
                </a:solidFill>
                <a:latin typeface="msbm10"/>
                <a:cs typeface="Arial" panose="020B0604020202020204" pitchFamily="34" charset="0"/>
              </a:rPr>
              <a:t>R</a:t>
            </a:r>
            <a:r>
              <a:rPr lang="en-US" sz="2800" baseline="30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such that</a:t>
            </a: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2560320" y="4430395"/>
            <a:ext cx="6057531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514350" indent="-514350" algn="l">
              <a:buFont typeface="+mj-lt"/>
              <a:buAutoNum type="arabicPeriod" startAt="2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all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2 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their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intersection</a:t>
            </a:r>
          </a:p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is a face of each of them.</a:t>
            </a:r>
            <a:endParaRPr lang="en-US" sz="2800" b="1" i="1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68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 </a:t>
            </a:r>
            <a:r>
              <a:rPr lang="en-US" dirty="0" err="1" smtClean="0"/>
              <a:t>vs</a:t>
            </a:r>
            <a:r>
              <a:rPr lang="en-US" dirty="0" smtClean="0"/>
              <a:t> Geometric Complexes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33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 </a:t>
            </a:r>
            <a:r>
              <a:rPr lang="en-US" dirty="0" err="1" smtClean="0"/>
              <a:t>vs</a:t>
            </a:r>
            <a:r>
              <a:rPr lang="en-US" dirty="0" smtClean="0"/>
              <a:t> Geometric Complexes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964928" y="2320943"/>
            <a:ext cx="2760691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Abstract: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36491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 </a:t>
            </a:r>
            <a:r>
              <a:rPr lang="en-US" dirty="0" err="1" smtClean="0"/>
              <a:t>vs</a:t>
            </a:r>
            <a:r>
              <a:rPr lang="en-US" dirty="0" smtClean="0"/>
              <a:t> Geometric Complexes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964928" y="2320943"/>
            <a:ext cx="2760691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Abstract: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3524506" y="3558806"/>
            <a:ext cx="3512500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Geometric: 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4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09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Simplicial Maps</a:t>
            </a:r>
          </a:p>
        </p:txBody>
      </p:sp>
      <p:sp>
        <p:nvSpPr>
          <p:cNvPr id="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B2DA1-50F3-4D49-8C7F-88F3B24DCCE8}" type="slidenum">
              <a:rPr lang="en-US"/>
              <a:pPr/>
              <a:t>27</a:t>
            </a:fld>
            <a:endParaRPr lang="en-US" dirty="0"/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523875" y="2811463"/>
            <a:ext cx="3213100" cy="2360612"/>
            <a:chOff x="1088" y="2723"/>
            <a:chExt cx="2024" cy="1487"/>
          </a:xfrm>
        </p:grpSpPr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1088" y="2823"/>
              <a:ext cx="1090" cy="934"/>
              <a:chOff x="1102" y="2389"/>
              <a:chExt cx="1090" cy="934"/>
            </a:xfrm>
          </p:grpSpPr>
          <p:sp>
            <p:nvSpPr>
              <p:cNvPr id="185363" name="Freeform 19"/>
              <p:cNvSpPr>
                <a:spLocks/>
              </p:cNvSpPr>
              <p:nvPr/>
            </p:nvSpPr>
            <p:spPr bwMode="auto">
              <a:xfrm>
                <a:off x="1229" y="2488"/>
                <a:ext cx="879" cy="755"/>
              </a:xfrm>
              <a:custGeom>
                <a:avLst/>
                <a:gdLst/>
                <a:ahLst/>
                <a:cxnLst>
                  <a:cxn ang="0">
                    <a:pos x="0" y="362"/>
                  </a:cxn>
                  <a:cxn ang="0">
                    <a:pos x="734" y="0"/>
                  </a:cxn>
                  <a:cxn ang="0">
                    <a:pos x="879" y="755"/>
                  </a:cxn>
                  <a:cxn ang="0">
                    <a:pos x="0" y="362"/>
                  </a:cxn>
                </a:cxnLst>
                <a:rect l="0" t="0" r="r" b="b"/>
                <a:pathLst>
                  <a:path w="879" h="755">
                    <a:moveTo>
                      <a:pt x="0" y="362"/>
                    </a:moveTo>
                    <a:lnTo>
                      <a:pt x="734" y="0"/>
                    </a:lnTo>
                    <a:lnTo>
                      <a:pt x="879" y="755"/>
                    </a:lnTo>
                    <a:lnTo>
                      <a:pt x="0" y="36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810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85364" name="Oval 20"/>
              <p:cNvSpPr>
                <a:spLocks noChangeArrowheads="1"/>
              </p:cNvSpPr>
              <p:nvPr/>
            </p:nvSpPr>
            <p:spPr bwMode="auto">
              <a:xfrm>
                <a:off x="1102" y="2758"/>
                <a:ext cx="194" cy="165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85365" name="Oval 21"/>
              <p:cNvSpPr>
                <a:spLocks noChangeArrowheads="1"/>
              </p:cNvSpPr>
              <p:nvPr/>
            </p:nvSpPr>
            <p:spPr bwMode="auto">
              <a:xfrm>
                <a:off x="1232" y="2798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85366" name="Oval 22"/>
              <p:cNvSpPr>
                <a:spLocks noChangeArrowheads="1"/>
              </p:cNvSpPr>
              <p:nvPr/>
            </p:nvSpPr>
            <p:spPr bwMode="auto">
              <a:xfrm>
                <a:off x="1850" y="2389"/>
                <a:ext cx="194" cy="165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85367" name="Oval 23"/>
              <p:cNvSpPr>
                <a:spLocks noChangeArrowheads="1"/>
              </p:cNvSpPr>
              <p:nvPr/>
            </p:nvSpPr>
            <p:spPr bwMode="auto">
              <a:xfrm>
                <a:off x="1980" y="2429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85368" name="Oval 24"/>
              <p:cNvSpPr>
                <a:spLocks noChangeArrowheads="1"/>
              </p:cNvSpPr>
              <p:nvPr/>
            </p:nvSpPr>
            <p:spPr bwMode="auto">
              <a:xfrm>
                <a:off x="1998" y="3158"/>
                <a:ext cx="194" cy="165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85369" name="Oval 25"/>
              <p:cNvSpPr>
                <a:spLocks noChangeArrowheads="1"/>
              </p:cNvSpPr>
              <p:nvPr/>
            </p:nvSpPr>
            <p:spPr bwMode="auto">
              <a:xfrm>
                <a:off x="2128" y="3198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4" name="Group 34"/>
            <p:cNvGrpSpPr>
              <a:grpSpLocks/>
            </p:cNvGrpSpPr>
            <p:nvPr/>
          </p:nvGrpSpPr>
          <p:grpSpPr bwMode="auto">
            <a:xfrm>
              <a:off x="2918" y="2778"/>
              <a:ext cx="194" cy="1046"/>
              <a:chOff x="3918" y="2758"/>
              <a:chExt cx="194" cy="1046"/>
            </a:xfrm>
          </p:grpSpPr>
          <p:sp>
            <p:nvSpPr>
              <p:cNvPr id="185371" name="Line 27"/>
              <p:cNvSpPr>
                <a:spLocks noChangeShapeType="1"/>
              </p:cNvSpPr>
              <p:nvPr/>
            </p:nvSpPr>
            <p:spPr bwMode="auto">
              <a:xfrm rot="-5400000">
                <a:off x="3563" y="3319"/>
                <a:ext cx="921" cy="0"/>
              </a:xfrm>
              <a:prstGeom prst="line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grpSp>
            <p:nvGrpSpPr>
              <p:cNvPr id="5" name="Group 28"/>
              <p:cNvGrpSpPr>
                <a:grpSpLocks/>
              </p:cNvGrpSpPr>
              <p:nvPr/>
            </p:nvGrpSpPr>
            <p:grpSpPr bwMode="auto">
              <a:xfrm>
                <a:off x="3929" y="2758"/>
                <a:ext cx="183" cy="157"/>
                <a:chOff x="2625" y="3482"/>
                <a:chExt cx="183" cy="157"/>
              </a:xfrm>
            </p:grpSpPr>
            <p:sp>
              <p:nvSpPr>
                <p:cNvPr id="185373" name="Oval 29"/>
                <p:cNvSpPr>
                  <a:spLocks noChangeArrowheads="1"/>
                </p:cNvSpPr>
                <p:nvPr/>
              </p:nvSpPr>
              <p:spPr bwMode="auto">
                <a:xfrm>
                  <a:off x="2625" y="3482"/>
                  <a:ext cx="183" cy="157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85374" name="Oval 30"/>
                <p:cNvSpPr>
                  <a:spLocks noChangeArrowheads="1"/>
                </p:cNvSpPr>
                <p:nvPr/>
              </p:nvSpPr>
              <p:spPr bwMode="auto">
                <a:xfrm>
                  <a:off x="2747" y="3520"/>
                  <a:ext cx="27" cy="54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6" name="Group 31"/>
              <p:cNvGrpSpPr>
                <a:grpSpLocks/>
              </p:cNvGrpSpPr>
              <p:nvPr/>
            </p:nvGrpSpPr>
            <p:grpSpPr bwMode="auto">
              <a:xfrm>
                <a:off x="3918" y="3647"/>
                <a:ext cx="183" cy="157"/>
                <a:chOff x="2625" y="3482"/>
                <a:chExt cx="183" cy="157"/>
              </a:xfrm>
            </p:grpSpPr>
            <p:sp>
              <p:nvSpPr>
                <p:cNvPr id="185376" name="Oval 32"/>
                <p:cNvSpPr>
                  <a:spLocks noChangeArrowheads="1"/>
                </p:cNvSpPr>
                <p:nvPr/>
              </p:nvSpPr>
              <p:spPr bwMode="auto">
                <a:xfrm>
                  <a:off x="2625" y="3482"/>
                  <a:ext cx="183" cy="157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85377" name="Oval 33"/>
                <p:cNvSpPr>
                  <a:spLocks noChangeArrowheads="1"/>
                </p:cNvSpPr>
                <p:nvPr/>
              </p:nvSpPr>
              <p:spPr bwMode="auto">
                <a:xfrm>
                  <a:off x="2747" y="3520"/>
                  <a:ext cx="27" cy="54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185379" name="Freeform 35"/>
            <p:cNvSpPr>
              <a:spLocks/>
            </p:cNvSpPr>
            <p:nvPr/>
          </p:nvSpPr>
          <p:spPr bwMode="auto">
            <a:xfrm>
              <a:off x="2048" y="2723"/>
              <a:ext cx="807" cy="84"/>
            </a:xfrm>
            <a:custGeom>
              <a:avLst/>
              <a:gdLst/>
              <a:ahLst/>
              <a:cxnLst>
                <a:cxn ang="0">
                  <a:pos x="0" y="77"/>
                </a:cxn>
                <a:cxn ang="0">
                  <a:pos x="566" y="1"/>
                </a:cxn>
                <a:cxn ang="0">
                  <a:pos x="807" y="84"/>
                </a:cxn>
              </a:cxnLst>
              <a:rect l="0" t="0" r="r" b="b"/>
              <a:pathLst>
                <a:path w="807" h="84">
                  <a:moveTo>
                    <a:pt x="0" y="77"/>
                  </a:moveTo>
                  <a:cubicBezTo>
                    <a:pt x="216" y="38"/>
                    <a:pt x="432" y="0"/>
                    <a:pt x="566" y="1"/>
                  </a:cubicBezTo>
                  <a:cubicBezTo>
                    <a:pt x="700" y="2"/>
                    <a:pt x="767" y="70"/>
                    <a:pt x="807" y="84"/>
                  </a:cubicBez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85380" name="Freeform 36"/>
            <p:cNvSpPr>
              <a:spLocks/>
            </p:cNvSpPr>
            <p:nvPr/>
          </p:nvSpPr>
          <p:spPr bwMode="auto">
            <a:xfrm>
              <a:off x="2117" y="3807"/>
              <a:ext cx="759" cy="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9" y="97"/>
                </a:cxn>
                <a:cxn ang="0">
                  <a:pos x="759" y="0"/>
                </a:cxn>
              </a:cxnLst>
              <a:rect l="0" t="0" r="r" b="b"/>
              <a:pathLst>
                <a:path w="759" h="97">
                  <a:moveTo>
                    <a:pt x="0" y="0"/>
                  </a:moveTo>
                  <a:cubicBezTo>
                    <a:pt x="116" y="48"/>
                    <a:pt x="233" y="97"/>
                    <a:pt x="359" y="97"/>
                  </a:cubicBezTo>
                  <a:cubicBezTo>
                    <a:pt x="485" y="97"/>
                    <a:pt x="622" y="48"/>
                    <a:pt x="759" y="0"/>
                  </a:cubicBez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85381" name="Freeform 37"/>
            <p:cNvSpPr>
              <a:spLocks/>
            </p:cNvSpPr>
            <p:nvPr/>
          </p:nvSpPr>
          <p:spPr bwMode="auto">
            <a:xfrm>
              <a:off x="1235" y="3449"/>
              <a:ext cx="1579" cy="7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5" y="689"/>
                </a:cxn>
                <a:cxn ang="0">
                  <a:pos x="1579" y="434"/>
                </a:cxn>
              </a:cxnLst>
              <a:rect l="0" t="0" r="r" b="b"/>
              <a:pathLst>
                <a:path w="1579" h="761">
                  <a:moveTo>
                    <a:pt x="0" y="0"/>
                  </a:moveTo>
                  <a:cubicBezTo>
                    <a:pt x="206" y="308"/>
                    <a:pt x="412" y="617"/>
                    <a:pt x="675" y="689"/>
                  </a:cubicBezTo>
                  <a:cubicBezTo>
                    <a:pt x="938" y="761"/>
                    <a:pt x="1258" y="597"/>
                    <a:pt x="1579" y="434"/>
                  </a:cubicBez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8" name="Text Box 122"/>
          <p:cNvSpPr txBox="1">
            <a:spLocks noChangeArrowheads="1"/>
          </p:cNvSpPr>
          <p:nvPr/>
        </p:nvSpPr>
        <p:spPr bwMode="auto">
          <a:xfrm>
            <a:off x="4514224" y="2359071"/>
            <a:ext cx="398160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Vertex-to-vertex map …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32246" y="2705293"/>
            <a:ext cx="5116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68229" y="3372357"/>
            <a:ext cx="4539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474270" y="3372357"/>
            <a:ext cx="428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Simplicial </a:t>
            </a:r>
            <a:r>
              <a:rPr lang="en-US" dirty="0" smtClean="0"/>
              <a:t>Map</a:t>
            </a:r>
            <a:endParaRPr lang="en-US" dirty="0"/>
          </a:p>
        </p:txBody>
      </p:sp>
      <p:sp>
        <p:nvSpPr>
          <p:cNvPr id="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B2DA1-50F3-4D49-8C7F-88F3B24DCCE8}" type="slidenum">
              <a:rPr lang="en-US"/>
              <a:pPr/>
              <a:t>28</a:t>
            </a:fld>
            <a:endParaRPr lang="en-US" dirty="0"/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523875" y="2811463"/>
            <a:ext cx="3213100" cy="2360612"/>
            <a:chOff x="1088" y="2723"/>
            <a:chExt cx="2024" cy="1487"/>
          </a:xfrm>
        </p:grpSpPr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1088" y="2823"/>
              <a:ext cx="1090" cy="934"/>
              <a:chOff x="1102" y="2389"/>
              <a:chExt cx="1090" cy="934"/>
            </a:xfrm>
          </p:grpSpPr>
          <p:sp>
            <p:nvSpPr>
              <p:cNvPr id="185363" name="Freeform 19"/>
              <p:cNvSpPr>
                <a:spLocks/>
              </p:cNvSpPr>
              <p:nvPr/>
            </p:nvSpPr>
            <p:spPr bwMode="auto">
              <a:xfrm>
                <a:off x="1229" y="2488"/>
                <a:ext cx="879" cy="755"/>
              </a:xfrm>
              <a:custGeom>
                <a:avLst/>
                <a:gdLst/>
                <a:ahLst/>
                <a:cxnLst>
                  <a:cxn ang="0">
                    <a:pos x="0" y="362"/>
                  </a:cxn>
                  <a:cxn ang="0">
                    <a:pos x="734" y="0"/>
                  </a:cxn>
                  <a:cxn ang="0">
                    <a:pos x="879" y="755"/>
                  </a:cxn>
                  <a:cxn ang="0">
                    <a:pos x="0" y="362"/>
                  </a:cxn>
                </a:cxnLst>
                <a:rect l="0" t="0" r="r" b="b"/>
                <a:pathLst>
                  <a:path w="879" h="755">
                    <a:moveTo>
                      <a:pt x="0" y="362"/>
                    </a:moveTo>
                    <a:lnTo>
                      <a:pt x="734" y="0"/>
                    </a:lnTo>
                    <a:lnTo>
                      <a:pt x="879" y="755"/>
                    </a:lnTo>
                    <a:lnTo>
                      <a:pt x="0" y="36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FFFF"/>
                  </a:gs>
                  <a:gs pos="50000">
                    <a:srgbClr val="00FFFF">
                      <a:gamma/>
                      <a:shade val="46275"/>
                      <a:invGamma/>
                    </a:srgbClr>
                  </a:gs>
                  <a:gs pos="100000">
                    <a:srgbClr val="00FFFF"/>
                  </a:gs>
                </a:gsLst>
                <a:lin ang="5400000" scaled="1"/>
              </a:gra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85364" name="Oval 20"/>
              <p:cNvSpPr>
                <a:spLocks noChangeArrowheads="1"/>
              </p:cNvSpPr>
              <p:nvPr/>
            </p:nvSpPr>
            <p:spPr bwMode="auto">
              <a:xfrm>
                <a:off x="1102" y="2758"/>
                <a:ext cx="194" cy="165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85365" name="Oval 21"/>
              <p:cNvSpPr>
                <a:spLocks noChangeArrowheads="1"/>
              </p:cNvSpPr>
              <p:nvPr/>
            </p:nvSpPr>
            <p:spPr bwMode="auto">
              <a:xfrm>
                <a:off x="1232" y="2798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85366" name="Oval 22"/>
              <p:cNvSpPr>
                <a:spLocks noChangeArrowheads="1"/>
              </p:cNvSpPr>
              <p:nvPr/>
            </p:nvSpPr>
            <p:spPr bwMode="auto">
              <a:xfrm>
                <a:off x="1850" y="2389"/>
                <a:ext cx="194" cy="165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85367" name="Oval 23"/>
              <p:cNvSpPr>
                <a:spLocks noChangeArrowheads="1"/>
              </p:cNvSpPr>
              <p:nvPr/>
            </p:nvSpPr>
            <p:spPr bwMode="auto">
              <a:xfrm>
                <a:off x="1980" y="2429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85368" name="Oval 24"/>
              <p:cNvSpPr>
                <a:spLocks noChangeArrowheads="1"/>
              </p:cNvSpPr>
              <p:nvPr/>
            </p:nvSpPr>
            <p:spPr bwMode="auto">
              <a:xfrm>
                <a:off x="1998" y="3158"/>
                <a:ext cx="194" cy="165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85369" name="Oval 25"/>
              <p:cNvSpPr>
                <a:spLocks noChangeArrowheads="1"/>
              </p:cNvSpPr>
              <p:nvPr/>
            </p:nvSpPr>
            <p:spPr bwMode="auto">
              <a:xfrm>
                <a:off x="2128" y="3198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4" name="Group 34"/>
            <p:cNvGrpSpPr>
              <a:grpSpLocks/>
            </p:cNvGrpSpPr>
            <p:nvPr/>
          </p:nvGrpSpPr>
          <p:grpSpPr bwMode="auto">
            <a:xfrm>
              <a:off x="2918" y="2778"/>
              <a:ext cx="194" cy="1046"/>
              <a:chOff x="3918" y="2758"/>
              <a:chExt cx="194" cy="1046"/>
            </a:xfrm>
          </p:grpSpPr>
          <p:sp>
            <p:nvSpPr>
              <p:cNvPr id="185371" name="Line 27"/>
              <p:cNvSpPr>
                <a:spLocks noChangeShapeType="1"/>
              </p:cNvSpPr>
              <p:nvPr/>
            </p:nvSpPr>
            <p:spPr bwMode="auto">
              <a:xfrm rot="-5400000">
                <a:off x="3563" y="3319"/>
                <a:ext cx="92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grpSp>
            <p:nvGrpSpPr>
              <p:cNvPr id="5" name="Group 28"/>
              <p:cNvGrpSpPr>
                <a:grpSpLocks/>
              </p:cNvGrpSpPr>
              <p:nvPr/>
            </p:nvGrpSpPr>
            <p:grpSpPr bwMode="auto">
              <a:xfrm>
                <a:off x="3929" y="2758"/>
                <a:ext cx="183" cy="157"/>
                <a:chOff x="2625" y="3482"/>
                <a:chExt cx="183" cy="157"/>
              </a:xfrm>
            </p:grpSpPr>
            <p:sp>
              <p:nvSpPr>
                <p:cNvPr id="185373" name="Oval 29"/>
                <p:cNvSpPr>
                  <a:spLocks noChangeArrowheads="1"/>
                </p:cNvSpPr>
                <p:nvPr/>
              </p:nvSpPr>
              <p:spPr bwMode="auto">
                <a:xfrm>
                  <a:off x="2625" y="3482"/>
                  <a:ext cx="183" cy="157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85374" name="Oval 30"/>
                <p:cNvSpPr>
                  <a:spLocks noChangeArrowheads="1"/>
                </p:cNvSpPr>
                <p:nvPr/>
              </p:nvSpPr>
              <p:spPr bwMode="auto">
                <a:xfrm>
                  <a:off x="2747" y="3520"/>
                  <a:ext cx="27" cy="54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6" name="Group 31"/>
              <p:cNvGrpSpPr>
                <a:grpSpLocks/>
              </p:cNvGrpSpPr>
              <p:nvPr/>
            </p:nvGrpSpPr>
            <p:grpSpPr bwMode="auto">
              <a:xfrm>
                <a:off x="3918" y="3647"/>
                <a:ext cx="183" cy="157"/>
                <a:chOff x="2625" y="3482"/>
                <a:chExt cx="183" cy="157"/>
              </a:xfrm>
            </p:grpSpPr>
            <p:sp>
              <p:nvSpPr>
                <p:cNvPr id="185376" name="Oval 32"/>
                <p:cNvSpPr>
                  <a:spLocks noChangeArrowheads="1"/>
                </p:cNvSpPr>
                <p:nvPr/>
              </p:nvSpPr>
              <p:spPr bwMode="auto">
                <a:xfrm>
                  <a:off x="2625" y="3482"/>
                  <a:ext cx="183" cy="157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85377" name="Oval 33"/>
                <p:cNvSpPr>
                  <a:spLocks noChangeArrowheads="1"/>
                </p:cNvSpPr>
                <p:nvPr/>
              </p:nvSpPr>
              <p:spPr bwMode="auto">
                <a:xfrm>
                  <a:off x="2747" y="3520"/>
                  <a:ext cx="27" cy="54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185379" name="Freeform 35"/>
            <p:cNvSpPr>
              <a:spLocks/>
            </p:cNvSpPr>
            <p:nvPr/>
          </p:nvSpPr>
          <p:spPr bwMode="auto">
            <a:xfrm>
              <a:off x="2048" y="2723"/>
              <a:ext cx="807" cy="84"/>
            </a:xfrm>
            <a:custGeom>
              <a:avLst/>
              <a:gdLst/>
              <a:ahLst/>
              <a:cxnLst>
                <a:cxn ang="0">
                  <a:pos x="0" y="77"/>
                </a:cxn>
                <a:cxn ang="0">
                  <a:pos x="566" y="1"/>
                </a:cxn>
                <a:cxn ang="0">
                  <a:pos x="807" y="84"/>
                </a:cxn>
              </a:cxnLst>
              <a:rect l="0" t="0" r="r" b="b"/>
              <a:pathLst>
                <a:path w="807" h="84">
                  <a:moveTo>
                    <a:pt x="0" y="77"/>
                  </a:moveTo>
                  <a:cubicBezTo>
                    <a:pt x="216" y="38"/>
                    <a:pt x="432" y="0"/>
                    <a:pt x="566" y="1"/>
                  </a:cubicBezTo>
                  <a:cubicBezTo>
                    <a:pt x="700" y="2"/>
                    <a:pt x="767" y="70"/>
                    <a:pt x="807" y="84"/>
                  </a:cubicBez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85380" name="Freeform 36"/>
            <p:cNvSpPr>
              <a:spLocks/>
            </p:cNvSpPr>
            <p:nvPr/>
          </p:nvSpPr>
          <p:spPr bwMode="auto">
            <a:xfrm>
              <a:off x="2117" y="3807"/>
              <a:ext cx="759" cy="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9" y="97"/>
                </a:cxn>
                <a:cxn ang="0">
                  <a:pos x="759" y="0"/>
                </a:cxn>
              </a:cxnLst>
              <a:rect l="0" t="0" r="r" b="b"/>
              <a:pathLst>
                <a:path w="759" h="97">
                  <a:moveTo>
                    <a:pt x="0" y="0"/>
                  </a:moveTo>
                  <a:cubicBezTo>
                    <a:pt x="116" y="48"/>
                    <a:pt x="233" y="97"/>
                    <a:pt x="359" y="97"/>
                  </a:cubicBezTo>
                  <a:cubicBezTo>
                    <a:pt x="485" y="97"/>
                    <a:pt x="622" y="48"/>
                    <a:pt x="759" y="0"/>
                  </a:cubicBez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85381" name="Freeform 37"/>
            <p:cNvSpPr>
              <a:spLocks/>
            </p:cNvSpPr>
            <p:nvPr/>
          </p:nvSpPr>
          <p:spPr bwMode="auto">
            <a:xfrm>
              <a:off x="1235" y="3449"/>
              <a:ext cx="1579" cy="7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5" y="689"/>
                </a:cxn>
                <a:cxn ang="0">
                  <a:pos x="1579" y="434"/>
                </a:cxn>
              </a:cxnLst>
              <a:rect l="0" t="0" r="r" b="b"/>
              <a:pathLst>
                <a:path w="1579" h="761">
                  <a:moveTo>
                    <a:pt x="0" y="0"/>
                  </a:moveTo>
                  <a:cubicBezTo>
                    <a:pt x="206" y="308"/>
                    <a:pt x="412" y="617"/>
                    <a:pt x="675" y="689"/>
                  </a:cubicBezTo>
                  <a:cubicBezTo>
                    <a:pt x="938" y="761"/>
                    <a:pt x="1258" y="597"/>
                    <a:pt x="1579" y="434"/>
                  </a:cubicBez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7" name="Text Box 122"/>
          <p:cNvSpPr txBox="1">
            <a:spLocks noChangeArrowheads="1"/>
          </p:cNvSpPr>
          <p:nvPr/>
        </p:nvSpPr>
        <p:spPr bwMode="auto">
          <a:xfrm>
            <a:off x="4451054" y="2359071"/>
            <a:ext cx="398160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Vertex-to-vertex map …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 Box 122"/>
          <p:cNvSpPr txBox="1">
            <a:spLocks noChangeArrowheads="1"/>
          </p:cNvSpPr>
          <p:nvPr/>
        </p:nvSpPr>
        <p:spPr bwMode="auto">
          <a:xfrm>
            <a:off x="4900791" y="2813015"/>
            <a:ext cx="4022785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that sends simplexes to simplexes 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5737618" y="4610366"/>
            <a:ext cx="167706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Á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32246" y="2705293"/>
            <a:ext cx="5116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968229" y="3372357"/>
            <a:ext cx="4539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74270" y="3372357"/>
            <a:ext cx="428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04422" y="1686764"/>
            <a:ext cx="360387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Simplicial Complexes</a:t>
            </a: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904422" y="2484218"/>
            <a:ext cx="394370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Standard Constructions</a:t>
            </a: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904422" y="3281672"/>
            <a:ext cx="226536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Carrier Maps</a:t>
            </a: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904422" y="4079126"/>
            <a:ext cx="214353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Connectivity</a:t>
            </a: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904422" y="4876580"/>
            <a:ext cx="220445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Subdivisions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</a:rPr>
              <a:t>Distributed Computing through Combinatorial Topology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904422" y="5674032"/>
            <a:ext cx="652236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Simplicial &amp; Continuous Approximations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94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Skeleton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30</a:t>
            </a:fld>
            <a:endParaRPr lang="en-US"/>
          </a:p>
        </p:txBody>
      </p:sp>
      <p:grpSp>
        <p:nvGrpSpPr>
          <p:cNvPr id="44" name="Group 43"/>
          <p:cNvGrpSpPr/>
          <p:nvPr/>
        </p:nvGrpSpPr>
        <p:grpSpPr>
          <a:xfrm>
            <a:off x="1051424" y="1304737"/>
            <a:ext cx="2263761" cy="2540377"/>
            <a:chOff x="1551290" y="1524000"/>
            <a:chExt cx="2263761" cy="2540377"/>
          </a:xfrm>
        </p:grpSpPr>
        <p:grpSp>
          <p:nvGrpSpPr>
            <p:cNvPr id="3" name="Group 70"/>
            <p:cNvGrpSpPr>
              <a:grpSpLocks/>
            </p:cNvGrpSpPr>
            <p:nvPr/>
          </p:nvGrpSpPr>
          <p:grpSpPr bwMode="auto">
            <a:xfrm>
              <a:off x="1733550" y="1524000"/>
              <a:ext cx="1946275" cy="1620838"/>
              <a:chOff x="3729" y="2639"/>
              <a:chExt cx="1226" cy="1021"/>
            </a:xfrm>
          </p:grpSpPr>
          <p:sp>
            <p:nvSpPr>
              <p:cNvPr id="9" name="Freeform 66"/>
              <p:cNvSpPr>
                <a:spLocks/>
              </p:cNvSpPr>
              <p:nvPr/>
            </p:nvSpPr>
            <p:spPr bwMode="auto">
              <a:xfrm>
                <a:off x="4096" y="2731"/>
                <a:ext cx="755" cy="8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52" y="848"/>
                  </a:cxn>
                  <a:cxn ang="0">
                    <a:pos x="755" y="320"/>
                  </a:cxn>
                  <a:cxn ang="0">
                    <a:pos x="0" y="0"/>
                  </a:cxn>
                </a:cxnLst>
                <a:rect l="0" t="0" r="r" b="b"/>
                <a:pathLst>
                  <a:path w="755" h="848">
                    <a:moveTo>
                      <a:pt x="0" y="0"/>
                    </a:moveTo>
                    <a:lnTo>
                      <a:pt x="652" y="848"/>
                    </a:lnTo>
                    <a:lnTo>
                      <a:pt x="755" y="3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7C8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Freeform 65"/>
              <p:cNvSpPr>
                <a:spLocks/>
              </p:cNvSpPr>
              <p:nvPr/>
            </p:nvSpPr>
            <p:spPr bwMode="auto">
              <a:xfrm>
                <a:off x="3827" y="2720"/>
                <a:ext cx="931" cy="890"/>
              </a:xfrm>
              <a:custGeom>
                <a:avLst/>
                <a:gdLst/>
                <a:ahLst/>
                <a:cxnLst>
                  <a:cxn ang="0">
                    <a:pos x="269" y="0"/>
                  </a:cxn>
                  <a:cxn ang="0">
                    <a:pos x="931" y="890"/>
                  </a:cxn>
                  <a:cxn ang="0">
                    <a:pos x="0" y="817"/>
                  </a:cxn>
                  <a:cxn ang="0">
                    <a:pos x="269" y="0"/>
                  </a:cxn>
                </a:cxnLst>
                <a:rect l="0" t="0" r="r" b="b"/>
                <a:pathLst>
                  <a:path w="931" h="890">
                    <a:moveTo>
                      <a:pt x="269" y="0"/>
                    </a:moveTo>
                    <a:lnTo>
                      <a:pt x="931" y="890"/>
                    </a:lnTo>
                    <a:lnTo>
                      <a:pt x="0" y="817"/>
                    </a:lnTo>
                    <a:lnTo>
                      <a:pt x="269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>
                      <a:gamma/>
                      <a:shade val="46275"/>
                      <a:invGamma/>
                    </a:srgbClr>
                  </a:gs>
                  <a:gs pos="5000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6" name="Group 52"/>
              <p:cNvGrpSpPr>
                <a:grpSpLocks/>
              </p:cNvGrpSpPr>
              <p:nvPr/>
            </p:nvGrpSpPr>
            <p:grpSpPr bwMode="auto">
              <a:xfrm>
                <a:off x="4003" y="2639"/>
                <a:ext cx="194" cy="165"/>
                <a:chOff x="3366" y="2963"/>
                <a:chExt cx="432" cy="384"/>
              </a:xfrm>
            </p:grpSpPr>
            <p:sp>
              <p:nvSpPr>
                <p:cNvPr id="22" name="Oval 53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3" name="Oval 54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7" name="Group 61"/>
              <p:cNvGrpSpPr>
                <a:grpSpLocks/>
              </p:cNvGrpSpPr>
              <p:nvPr/>
            </p:nvGrpSpPr>
            <p:grpSpPr bwMode="auto">
              <a:xfrm>
                <a:off x="4653" y="3495"/>
                <a:ext cx="194" cy="165"/>
                <a:chOff x="3366" y="2963"/>
                <a:chExt cx="432" cy="384"/>
              </a:xfrm>
            </p:grpSpPr>
            <p:sp>
              <p:nvSpPr>
                <p:cNvPr id="20" name="Oval 62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" name="Oval 63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3" name="Line 67"/>
              <p:cNvSpPr>
                <a:spLocks noChangeShapeType="1"/>
              </p:cNvSpPr>
              <p:nvPr/>
            </p:nvSpPr>
            <p:spPr bwMode="auto">
              <a:xfrm flipV="1">
                <a:off x="3817" y="3051"/>
                <a:ext cx="1055" cy="4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8" name="Group 58"/>
              <p:cNvGrpSpPr>
                <a:grpSpLocks/>
              </p:cNvGrpSpPr>
              <p:nvPr/>
            </p:nvGrpSpPr>
            <p:grpSpPr bwMode="auto">
              <a:xfrm>
                <a:off x="3729" y="3452"/>
                <a:ext cx="194" cy="165"/>
                <a:chOff x="3366" y="2963"/>
                <a:chExt cx="432" cy="384"/>
              </a:xfrm>
            </p:grpSpPr>
            <p:sp>
              <p:nvSpPr>
                <p:cNvPr id="18" name="Oval 59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" name="Oval 60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1" name="Group 55"/>
              <p:cNvGrpSpPr>
                <a:grpSpLocks/>
              </p:cNvGrpSpPr>
              <p:nvPr/>
            </p:nvGrpSpPr>
            <p:grpSpPr bwMode="auto">
              <a:xfrm>
                <a:off x="4761" y="2952"/>
                <a:ext cx="194" cy="165"/>
                <a:chOff x="3366" y="2963"/>
                <a:chExt cx="432" cy="384"/>
              </a:xfrm>
            </p:grpSpPr>
            <p:sp>
              <p:nvSpPr>
                <p:cNvPr id="16" name="Oval 56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" name="Oval 57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56" name="TextBox 55"/>
            <p:cNvSpPr txBox="1"/>
            <p:nvPr/>
          </p:nvSpPr>
          <p:spPr>
            <a:xfrm>
              <a:off x="1551290" y="3171825"/>
              <a:ext cx="2263761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C</a:t>
              </a:r>
            </a:p>
            <a:p>
              <a:r>
                <a:rPr lang="en-US" sz="20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(solid tetrahedron)</a:t>
              </a:r>
              <a:endPara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029776" y="4006829"/>
            <a:ext cx="1946275" cy="2232600"/>
            <a:chOff x="5362575" y="1809750"/>
            <a:chExt cx="1946275" cy="2232600"/>
          </a:xfrm>
        </p:grpSpPr>
        <p:sp>
          <p:nvSpPr>
            <p:cNvPr id="25" name="Freeform 66"/>
            <p:cNvSpPr>
              <a:spLocks/>
            </p:cNvSpPr>
            <p:nvPr/>
          </p:nvSpPr>
          <p:spPr bwMode="auto">
            <a:xfrm>
              <a:off x="5945188" y="1955800"/>
              <a:ext cx="1198563" cy="13462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52" y="848"/>
                </a:cxn>
                <a:cxn ang="0">
                  <a:pos x="755" y="320"/>
                </a:cxn>
                <a:cxn ang="0">
                  <a:pos x="0" y="0"/>
                </a:cxn>
              </a:cxnLst>
              <a:rect l="0" t="0" r="r" b="b"/>
              <a:pathLst>
                <a:path w="755" h="848">
                  <a:moveTo>
                    <a:pt x="0" y="0"/>
                  </a:moveTo>
                  <a:lnTo>
                    <a:pt x="652" y="848"/>
                  </a:lnTo>
                  <a:lnTo>
                    <a:pt x="755" y="32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Freeform 65"/>
            <p:cNvSpPr>
              <a:spLocks/>
            </p:cNvSpPr>
            <p:nvPr/>
          </p:nvSpPr>
          <p:spPr bwMode="auto">
            <a:xfrm>
              <a:off x="5518150" y="1938338"/>
              <a:ext cx="1477963" cy="1412875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931" y="890"/>
                </a:cxn>
                <a:cxn ang="0">
                  <a:pos x="0" y="817"/>
                </a:cxn>
                <a:cxn ang="0">
                  <a:pos x="269" y="0"/>
                </a:cxn>
              </a:cxnLst>
              <a:rect l="0" t="0" r="r" b="b"/>
              <a:pathLst>
                <a:path w="931" h="890">
                  <a:moveTo>
                    <a:pt x="269" y="0"/>
                  </a:moveTo>
                  <a:lnTo>
                    <a:pt x="931" y="890"/>
                  </a:lnTo>
                  <a:lnTo>
                    <a:pt x="0" y="817"/>
                  </a:lnTo>
                  <a:lnTo>
                    <a:pt x="269" y="0"/>
                  </a:lnTo>
                  <a:close/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2" name="Group 52"/>
            <p:cNvGrpSpPr>
              <a:grpSpLocks/>
            </p:cNvGrpSpPr>
            <p:nvPr/>
          </p:nvGrpSpPr>
          <p:grpSpPr bwMode="auto">
            <a:xfrm>
              <a:off x="5797550" y="1809750"/>
              <a:ext cx="307975" cy="261938"/>
              <a:chOff x="3366" y="2963"/>
              <a:chExt cx="432" cy="384"/>
            </a:xfrm>
          </p:grpSpPr>
          <p:sp>
            <p:nvSpPr>
              <p:cNvPr id="38" name="Oval 5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" name="Oval 5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4" name="Group 61"/>
            <p:cNvGrpSpPr>
              <a:grpSpLocks/>
            </p:cNvGrpSpPr>
            <p:nvPr/>
          </p:nvGrpSpPr>
          <p:grpSpPr bwMode="auto">
            <a:xfrm>
              <a:off x="6829425" y="3168650"/>
              <a:ext cx="307975" cy="261938"/>
              <a:chOff x="3366" y="2963"/>
              <a:chExt cx="432" cy="384"/>
            </a:xfrm>
          </p:grpSpPr>
          <p:sp>
            <p:nvSpPr>
              <p:cNvPr id="36" name="Oval 62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" name="Oval 63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9" name="Line 67"/>
            <p:cNvSpPr>
              <a:spLocks noChangeShapeType="1"/>
            </p:cNvSpPr>
            <p:nvPr/>
          </p:nvSpPr>
          <p:spPr bwMode="auto">
            <a:xfrm flipV="1">
              <a:off x="5502275" y="2463800"/>
              <a:ext cx="1674813" cy="7715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5" name="Group 58"/>
            <p:cNvGrpSpPr>
              <a:grpSpLocks/>
            </p:cNvGrpSpPr>
            <p:nvPr/>
          </p:nvGrpSpPr>
          <p:grpSpPr bwMode="auto">
            <a:xfrm>
              <a:off x="5362575" y="3100388"/>
              <a:ext cx="307975" cy="261938"/>
              <a:chOff x="3366" y="2963"/>
              <a:chExt cx="432" cy="384"/>
            </a:xfrm>
          </p:grpSpPr>
          <p:sp>
            <p:nvSpPr>
              <p:cNvPr id="34" name="Oval 59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" name="Oval 60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4" name="Group 55"/>
            <p:cNvGrpSpPr>
              <a:grpSpLocks/>
            </p:cNvGrpSpPr>
            <p:nvPr/>
          </p:nvGrpSpPr>
          <p:grpSpPr bwMode="auto">
            <a:xfrm>
              <a:off x="7000875" y="2306638"/>
              <a:ext cx="307975" cy="261938"/>
              <a:chOff x="3366" y="2963"/>
              <a:chExt cx="432" cy="384"/>
            </a:xfrm>
          </p:grpSpPr>
          <p:sp>
            <p:nvSpPr>
              <p:cNvPr id="32" name="Oval 56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" name="Oval 57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7" name="TextBox 56"/>
            <p:cNvSpPr txBox="1"/>
            <p:nvPr/>
          </p:nvSpPr>
          <p:spPr>
            <a:xfrm>
              <a:off x="5666114" y="3457575"/>
              <a:ext cx="127310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skel</a:t>
              </a:r>
              <a:r>
                <a:rPr lang="en-US" sz="2800" baseline="300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1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C</a:t>
              </a:r>
              <a:endPara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435161" y="4555627"/>
            <a:ext cx="1946275" cy="2146875"/>
            <a:chOff x="3257550" y="4114800"/>
            <a:chExt cx="1946275" cy="2146875"/>
          </a:xfrm>
        </p:grpSpPr>
        <p:sp>
          <p:nvSpPr>
            <p:cNvPr id="41" name="Freeform 66"/>
            <p:cNvSpPr>
              <a:spLocks/>
            </p:cNvSpPr>
            <p:nvPr/>
          </p:nvSpPr>
          <p:spPr bwMode="auto">
            <a:xfrm>
              <a:off x="3840163" y="4260850"/>
              <a:ext cx="1198563" cy="13462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52" y="848"/>
                </a:cxn>
                <a:cxn ang="0">
                  <a:pos x="755" y="320"/>
                </a:cxn>
                <a:cxn ang="0">
                  <a:pos x="0" y="0"/>
                </a:cxn>
              </a:cxnLst>
              <a:rect l="0" t="0" r="r" b="b"/>
              <a:pathLst>
                <a:path w="755" h="848">
                  <a:moveTo>
                    <a:pt x="0" y="0"/>
                  </a:moveTo>
                  <a:lnTo>
                    <a:pt x="652" y="848"/>
                  </a:lnTo>
                  <a:lnTo>
                    <a:pt x="755" y="32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Freeform 65"/>
            <p:cNvSpPr>
              <a:spLocks/>
            </p:cNvSpPr>
            <p:nvPr/>
          </p:nvSpPr>
          <p:spPr bwMode="auto">
            <a:xfrm>
              <a:off x="3413125" y="4243388"/>
              <a:ext cx="1477963" cy="1412875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931" y="890"/>
                </a:cxn>
                <a:cxn ang="0">
                  <a:pos x="0" y="817"/>
                </a:cxn>
                <a:cxn ang="0">
                  <a:pos x="269" y="0"/>
                </a:cxn>
              </a:cxnLst>
              <a:rect l="0" t="0" r="r" b="b"/>
              <a:pathLst>
                <a:path w="931" h="890">
                  <a:moveTo>
                    <a:pt x="269" y="0"/>
                  </a:moveTo>
                  <a:lnTo>
                    <a:pt x="931" y="890"/>
                  </a:lnTo>
                  <a:lnTo>
                    <a:pt x="0" y="817"/>
                  </a:lnTo>
                  <a:lnTo>
                    <a:pt x="269" y="0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7" name="Group 52"/>
            <p:cNvGrpSpPr>
              <a:grpSpLocks/>
            </p:cNvGrpSpPr>
            <p:nvPr/>
          </p:nvGrpSpPr>
          <p:grpSpPr bwMode="auto">
            <a:xfrm>
              <a:off x="3692525" y="4114800"/>
              <a:ext cx="307975" cy="261938"/>
              <a:chOff x="3366" y="2963"/>
              <a:chExt cx="432" cy="384"/>
            </a:xfrm>
          </p:grpSpPr>
          <p:sp>
            <p:nvSpPr>
              <p:cNvPr id="54" name="Oval 5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" name="Oval 5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8" name="Group 61"/>
            <p:cNvGrpSpPr>
              <a:grpSpLocks/>
            </p:cNvGrpSpPr>
            <p:nvPr/>
          </p:nvGrpSpPr>
          <p:grpSpPr bwMode="auto">
            <a:xfrm>
              <a:off x="4724400" y="5473700"/>
              <a:ext cx="307975" cy="261938"/>
              <a:chOff x="3366" y="2963"/>
              <a:chExt cx="432" cy="384"/>
            </a:xfrm>
          </p:grpSpPr>
          <p:sp>
            <p:nvSpPr>
              <p:cNvPr id="52" name="Oval 62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Oval 63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45" name="Line 67"/>
            <p:cNvSpPr>
              <a:spLocks noChangeShapeType="1"/>
            </p:cNvSpPr>
            <p:nvPr/>
          </p:nvSpPr>
          <p:spPr bwMode="auto">
            <a:xfrm flipV="1">
              <a:off x="3397250" y="4768850"/>
              <a:ext cx="1674813" cy="7715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0" name="Group 58"/>
            <p:cNvGrpSpPr>
              <a:grpSpLocks/>
            </p:cNvGrpSpPr>
            <p:nvPr/>
          </p:nvGrpSpPr>
          <p:grpSpPr bwMode="auto">
            <a:xfrm>
              <a:off x="3257550" y="5405438"/>
              <a:ext cx="307975" cy="261938"/>
              <a:chOff x="3366" y="2963"/>
              <a:chExt cx="432" cy="384"/>
            </a:xfrm>
          </p:grpSpPr>
          <p:sp>
            <p:nvSpPr>
              <p:cNvPr id="50" name="Oval 59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" name="Oval 60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1" name="Group 55"/>
            <p:cNvGrpSpPr>
              <a:grpSpLocks/>
            </p:cNvGrpSpPr>
            <p:nvPr/>
          </p:nvGrpSpPr>
          <p:grpSpPr bwMode="auto">
            <a:xfrm>
              <a:off x="4895850" y="4611688"/>
              <a:ext cx="307975" cy="261938"/>
              <a:chOff x="3366" y="2963"/>
              <a:chExt cx="432" cy="384"/>
            </a:xfrm>
          </p:grpSpPr>
          <p:sp>
            <p:nvSpPr>
              <p:cNvPr id="48" name="Oval 56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9" name="Oval 57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3561089" y="5676900"/>
              <a:ext cx="127310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skel</a:t>
              </a:r>
              <a:r>
                <a:rPr lang="en-US" sz="2800" baseline="300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0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C</a:t>
              </a:r>
              <a:endPara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695814" y="1693097"/>
            <a:ext cx="2464137" cy="2540377"/>
            <a:chOff x="1603500" y="1676400"/>
            <a:chExt cx="2464137" cy="2540377"/>
          </a:xfrm>
        </p:grpSpPr>
        <p:grpSp>
          <p:nvGrpSpPr>
            <p:cNvPr id="59" name="Group 70"/>
            <p:cNvGrpSpPr>
              <a:grpSpLocks/>
            </p:cNvGrpSpPr>
            <p:nvPr/>
          </p:nvGrpSpPr>
          <p:grpSpPr bwMode="auto">
            <a:xfrm>
              <a:off x="1885950" y="1676400"/>
              <a:ext cx="1946275" cy="1620838"/>
              <a:chOff x="3729" y="2639"/>
              <a:chExt cx="1226" cy="1021"/>
            </a:xfrm>
          </p:grpSpPr>
          <p:sp>
            <p:nvSpPr>
              <p:cNvPr id="60" name="Freeform 66"/>
              <p:cNvSpPr>
                <a:spLocks/>
              </p:cNvSpPr>
              <p:nvPr/>
            </p:nvSpPr>
            <p:spPr bwMode="auto">
              <a:xfrm>
                <a:off x="4096" y="2731"/>
                <a:ext cx="755" cy="8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52" y="848"/>
                  </a:cxn>
                  <a:cxn ang="0">
                    <a:pos x="755" y="320"/>
                  </a:cxn>
                  <a:cxn ang="0">
                    <a:pos x="0" y="0"/>
                  </a:cxn>
                </a:cxnLst>
                <a:rect l="0" t="0" r="r" b="b"/>
                <a:pathLst>
                  <a:path w="755" h="848">
                    <a:moveTo>
                      <a:pt x="0" y="0"/>
                    </a:moveTo>
                    <a:lnTo>
                      <a:pt x="652" y="848"/>
                    </a:lnTo>
                    <a:lnTo>
                      <a:pt x="755" y="3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7C8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" name="Freeform 65"/>
              <p:cNvSpPr>
                <a:spLocks/>
              </p:cNvSpPr>
              <p:nvPr/>
            </p:nvSpPr>
            <p:spPr bwMode="auto">
              <a:xfrm>
                <a:off x="3827" y="2720"/>
                <a:ext cx="931" cy="890"/>
              </a:xfrm>
              <a:custGeom>
                <a:avLst/>
                <a:gdLst/>
                <a:ahLst/>
                <a:cxnLst>
                  <a:cxn ang="0">
                    <a:pos x="269" y="0"/>
                  </a:cxn>
                  <a:cxn ang="0">
                    <a:pos x="931" y="890"/>
                  </a:cxn>
                  <a:cxn ang="0">
                    <a:pos x="0" y="817"/>
                  </a:cxn>
                  <a:cxn ang="0">
                    <a:pos x="269" y="0"/>
                  </a:cxn>
                </a:cxnLst>
                <a:rect l="0" t="0" r="r" b="b"/>
                <a:pathLst>
                  <a:path w="931" h="890">
                    <a:moveTo>
                      <a:pt x="269" y="0"/>
                    </a:moveTo>
                    <a:lnTo>
                      <a:pt x="931" y="890"/>
                    </a:lnTo>
                    <a:lnTo>
                      <a:pt x="0" y="817"/>
                    </a:lnTo>
                    <a:lnTo>
                      <a:pt x="269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>
                      <a:gamma/>
                      <a:shade val="46275"/>
                      <a:invGamma/>
                    </a:srgbClr>
                  </a:gs>
                  <a:gs pos="5000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62" name="Group 52"/>
              <p:cNvGrpSpPr>
                <a:grpSpLocks/>
              </p:cNvGrpSpPr>
              <p:nvPr/>
            </p:nvGrpSpPr>
            <p:grpSpPr bwMode="auto">
              <a:xfrm>
                <a:off x="4003" y="2639"/>
                <a:ext cx="194" cy="165"/>
                <a:chOff x="3366" y="2963"/>
                <a:chExt cx="432" cy="384"/>
              </a:xfrm>
            </p:grpSpPr>
            <p:sp>
              <p:nvSpPr>
                <p:cNvPr id="73" name="Oval 53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4" name="Oval 54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63" name="Group 61"/>
              <p:cNvGrpSpPr>
                <a:grpSpLocks/>
              </p:cNvGrpSpPr>
              <p:nvPr/>
            </p:nvGrpSpPr>
            <p:grpSpPr bwMode="auto">
              <a:xfrm>
                <a:off x="4653" y="3495"/>
                <a:ext cx="194" cy="165"/>
                <a:chOff x="3366" y="2963"/>
                <a:chExt cx="432" cy="384"/>
              </a:xfrm>
            </p:grpSpPr>
            <p:sp>
              <p:nvSpPr>
                <p:cNvPr id="71" name="Oval 62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2" name="Oval 63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64" name="Line 67"/>
              <p:cNvSpPr>
                <a:spLocks noChangeShapeType="1"/>
              </p:cNvSpPr>
              <p:nvPr/>
            </p:nvSpPr>
            <p:spPr bwMode="auto">
              <a:xfrm flipV="1">
                <a:off x="3817" y="3051"/>
                <a:ext cx="1055" cy="4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65" name="Group 58"/>
              <p:cNvGrpSpPr>
                <a:grpSpLocks/>
              </p:cNvGrpSpPr>
              <p:nvPr/>
            </p:nvGrpSpPr>
            <p:grpSpPr bwMode="auto">
              <a:xfrm>
                <a:off x="3729" y="3452"/>
                <a:ext cx="194" cy="165"/>
                <a:chOff x="3366" y="2963"/>
                <a:chExt cx="432" cy="384"/>
              </a:xfrm>
            </p:grpSpPr>
            <p:sp>
              <p:nvSpPr>
                <p:cNvPr id="69" name="Oval 59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0" name="Oval 60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66" name="Group 55"/>
              <p:cNvGrpSpPr>
                <a:grpSpLocks/>
              </p:cNvGrpSpPr>
              <p:nvPr/>
            </p:nvGrpSpPr>
            <p:grpSpPr bwMode="auto">
              <a:xfrm>
                <a:off x="4761" y="2952"/>
                <a:ext cx="194" cy="165"/>
                <a:chOff x="3366" y="2963"/>
                <a:chExt cx="432" cy="384"/>
              </a:xfrm>
            </p:grpSpPr>
            <p:sp>
              <p:nvSpPr>
                <p:cNvPr id="67" name="Oval 56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" name="Oval 57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75" name="TextBox 74"/>
            <p:cNvSpPr txBox="1"/>
            <p:nvPr/>
          </p:nvSpPr>
          <p:spPr>
            <a:xfrm>
              <a:off x="1603500" y="3324225"/>
              <a:ext cx="2464137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skel</a:t>
              </a:r>
              <a:r>
                <a:rPr lang="en-US" sz="3200" baseline="300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2</a:t>
              </a:r>
              <a:r>
                <a:rPr lang="en-US" sz="3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C</a:t>
              </a:r>
            </a:p>
            <a:p>
              <a:r>
                <a:rPr lang="en-US" sz="20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(hollow tetrahedron)</a:t>
              </a:r>
              <a:endPara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481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xagon 5"/>
          <p:cNvSpPr/>
          <p:nvPr/>
        </p:nvSpPr>
        <p:spPr bwMode="auto">
          <a:xfrm>
            <a:off x="2594711" y="1724441"/>
            <a:ext cx="3954578" cy="3409119"/>
          </a:xfrm>
          <a:prstGeom prst="hexagon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Facet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31</a:t>
            </a:fld>
            <a:endParaRPr lang="en-US"/>
          </a:p>
        </p:txBody>
      </p:sp>
      <p:cxnSp>
        <p:nvCxnSpPr>
          <p:cNvPr id="8" name="Straight Connector 7"/>
          <p:cNvCxnSpPr>
            <a:stCxn id="6" idx="4"/>
            <a:endCxn id="6" idx="1"/>
          </p:cNvCxnSpPr>
          <p:nvPr/>
        </p:nvCxnSpPr>
        <p:spPr bwMode="auto">
          <a:xfrm>
            <a:off x="3446991" y="1724442"/>
            <a:ext cx="2250018" cy="340911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>
            <a:stCxn id="6" idx="2"/>
            <a:endCxn id="6" idx="5"/>
          </p:cNvCxnSpPr>
          <p:nvPr/>
        </p:nvCxnSpPr>
        <p:spPr bwMode="auto">
          <a:xfrm flipV="1">
            <a:off x="3446991" y="1724442"/>
            <a:ext cx="2250018" cy="340911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2594711" y="3512821"/>
            <a:ext cx="3954578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Oval 24"/>
          <p:cNvSpPr/>
          <p:nvPr/>
        </p:nvSpPr>
        <p:spPr bwMode="auto">
          <a:xfrm>
            <a:off x="6446318" y="332232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2404211" y="332232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3263478" y="4970059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5506509" y="4970059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31" name="Text Box 122"/>
          <p:cNvSpPr txBox="1">
            <a:spLocks noChangeArrowheads="1"/>
          </p:cNvSpPr>
          <p:nvPr/>
        </p:nvSpPr>
        <p:spPr bwMode="auto">
          <a:xfrm>
            <a:off x="783431" y="4099658"/>
            <a:ext cx="757713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 facet of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a simplex of maximal dimension</a:t>
            </a:r>
          </a:p>
        </p:txBody>
      </p:sp>
      <p:sp>
        <p:nvSpPr>
          <p:cNvPr id="32" name="Freeform 31"/>
          <p:cNvSpPr/>
          <p:nvPr/>
        </p:nvSpPr>
        <p:spPr bwMode="auto">
          <a:xfrm>
            <a:off x="3474720" y="1691640"/>
            <a:ext cx="2209800" cy="1767840"/>
          </a:xfrm>
          <a:custGeom>
            <a:avLst/>
            <a:gdLst>
              <a:gd name="connsiteX0" fmla="*/ 0 w 2209800"/>
              <a:gd name="connsiteY0" fmla="*/ 45720 h 1767840"/>
              <a:gd name="connsiteX1" fmla="*/ 1112520 w 2209800"/>
              <a:gd name="connsiteY1" fmla="*/ 1767840 h 1767840"/>
              <a:gd name="connsiteX2" fmla="*/ 2209800 w 2209800"/>
              <a:gd name="connsiteY2" fmla="*/ 0 h 1767840"/>
              <a:gd name="connsiteX3" fmla="*/ 45720 w 2209800"/>
              <a:gd name="connsiteY3" fmla="*/ 76200 h 1767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9800" h="1767840">
                <a:moveTo>
                  <a:pt x="0" y="45720"/>
                </a:moveTo>
                <a:lnTo>
                  <a:pt x="1112520" y="1767840"/>
                </a:lnTo>
                <a:lnTo>
                  <a:pt x="2209800" y="0"/>
                </a:lnTo>
                <a:lnTo>
                  <a:pt x="45720" y="76200"/>
                </a:lnTo>
              </a:path>
            </a:pathLst>
          </a:cu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4381500" y="332232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3256491" y="153394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5506509" y="153394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55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xagon 5"/>
          <p:cNvSpPr/>
          <p:nvPr/>
        </p:nvSpPr>
        <p:spPr bwMode="auto">
          <a:xfrm>
            <a:off x="2594711" y="1724441"/>
            <a:ext cx="3954578" cy="3409119"/>
          </a:xfrm>
          <a:prstGeom prst="hexagon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32</a:t>
            </a:fld>
            <a:endParaRPr lang="en-US"/>
          </a:p>
        </p:txBody>
      </p:sp>
      <p:cxnSp>
        <p:nvCxnSpPr>
          <p:cNvPr id="8" name="Straight Connector 7"/>
          <p:cNvCxnSpPr>
            <a:stCxn id="6" idx="4"/>
            <a:endCxn id="6" idx="1"/>
          </p:cNvCxnSpPr>
          <p:nvPr/>
        </p:nvCxnSpPr>
        <p:spPr bwMode="auto">
          <a:xfrm>
            <a:off x="3446991" y="1724442"/>
            <a:ext cx="2250018" cy="340911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>
            <a:stCxn id="6" idx="2"/>
            <a:endCxn id="6" idx="5"/>
          </p:cNvCxnSpPr>
          <p:nvPr/>
        </p:nvCxnSpPr>
        <p:spPr bwMode="auto">
          <a:xfrm flipV="1">
            <a:off x="3446991" y="1724442"/>
            <a:ext cx="2250018" cy="340911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2594711" y="3512821"/>
            <a:ext cx="3954578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Oval 23"/>
          <p:cNvSpPr/>
          <p:nvPr/>
        </p:nvSpPr>
        <p:spPr bwMode="auto">
          <a:xfrm>
            <a:off x="4381500" y="3322321"/>
            <a:ext cx="381000" cy="381000"/>
          </a:xfrm>
          <a:prstGeom prst="ellipse">
            <a:avLst/>
          </a:prstGeom>
          <a:solidFill>
            <a:srgbClr val="FF00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446318" y="332232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2404211" y="332232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3256491" y="153394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5506509" y="153394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3263478" y="4970059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5506509" y="4970059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31" name="Text Box 122"/>
          <p:cNvSpPr txBox="1">
            <a:spLocks noChangeArrowheads="1"/>
          </p:cNvSpPr>
          <p:nvPr/>
        </p:nvSpPr>
        <p:spPr bwMode="auto">
          <a:xfrm>
            <a:off x="354339" y="5532316"/>
            <a:ext cx="843532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Star(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the complex of facets of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containing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</a:p>
        </p:txBody>
      </p:sp>
      <p:sp>
        <p:nvSpPr>
          <p:cNvPr id="17" name="Text Box 122"/>
          <p:cNvSpPr txBox="1">
            <a:spLocks noChangeArrowheads="1"/>
          </p:cNvSpPr>
          <p:nvPr/>
        </p:nvSpPr>
        <p:spPr bwMode="auto">
          <a:xfrm>
            <a:off x="6267459" y="5946522"/>
            <a:ext cx="160492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Complex</a:t>
            </a:r>
            <a:endParaRPr lang="en-US" sz="28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92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xagon 5"/>
          <p:cNvSpPr/>
          <p:nvPr/>
        </p:nvSpPr>
        <p:spPr bwMode="auto">
          <a:xfrm>
            <a:off x="2594711" y="1724441"/>
            <a:ext cx="3954578" cy="3409119"/>
          </a:xfrm>
          <a:prstGeom prst="hexagon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Star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33</a:t>
            </a:fld>
            <a:endParaRPr lang="en-US"/>
          </a:p>
        </p:txBody>
      </p:sp>
      <p:cxnSp>
        <p:nvCxnSpPr>
          <p:cNvPr id="8" name="Straight Connector 7"/>
          <p:cNvCxnSpPr>
            <a:stCxn id="6" idx="4"/>
            <a:endCxn id="6" idx="1"/>
          </p:cNvCxnSpPr>
          <p:nvPr/>
        </p:nvCxnSpPr>
        <p:spPr bwMode="auto">
          <a:xfrm>
            <a:off x="3446991" y="1724442"/>
            <a:ext cx="2250018" cy="340911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>
            <a:stCxn id="6" idx="2"/>
            <a:endCxn id="6" idx="5"/>
          </p:cNvCxnSpPr>
          <p:nvPr/>
        </p:nvCxnSpPr>
        <p:spPr bwMode="auto">
          <a:xfrm flipV="1">
            <a:off x="3446991" y="1724442"/>
            <a:ext cx="2250018" cy="340911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2594711" y="3512821"/>
            <a:ext cx="3954578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Oval 23"/>
          <p:cNvSpPr/>
          <p:nvPr/>
        </p:nvSpPr>
        <p:spPr bwMode="auto">
          <a:xfrm>
            <a:off x="4381500" y="3322321"/>
            <a:ext cx="381000" cy="381000"/>
          </a:xfrm>
          <a:prstGeom prst="ellipse">
            <a:avLst/>
          </a:prstGeom>
          <a:solidFill>
            <a:srgbClr val="FF00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446318" y="3322321"/>
            <a:ext cx="381000" cy="381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2404211" y="3322321"/>
            <a:ext cx="381000" cy="381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3263478" y="1533941"/>
            <a:ext cx="381000" cy="381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5506509" y="1533941"/>
            <a:ext cx="381000" cy="381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3263478" y="4970059"/>
            <a:ext cx="381000" cy="381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5506509" y="4970059"/>
            <a:ext cx="381000" cy="381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31" name="Text Box 122"/>
          <p:cNvSpPr txBox="1">
            <a:spLocks noChangeArrowheads="1"/>
          </p:cNvSpPr>
          <p:nvPr/>
        </p:nvSpPr>
        <p:spPr bwMode="auto">
          <a:xfrm>
            <a:off x="354339" y="5532316"/>
            <a:ext cx="869981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Star</a:t>
            </a:r>
            <a:r>
              <a:rPr lang="en-US" sz="2800" baseline="30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union of interiors of simplexes containing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</a:p>
        </p:txBody>
      </p:sp>
      <p:sp>
        <p:nvSpPr>
          <p:cNvPr id="17" name="Text Box 122"/>
          <p:cNvSpPr txBox="1">
            <a:spLocks noChangeArrowheads="1"/>
          </p:cNvSpPr>
          <p:nvPr/>
        </p:nvSpPr>
        <p:spPr bwMode="auto">
          <a:xfrm>
            <a:off x="6267459" y="5946522"/>
            <a:ext cx="164179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Point Set</a:t>
            </a:r>
            <a:endParaRPr lang="en-US" sz="28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49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xagon 5"/>
          <p:cNvSpPr/>
          <p:nvPr/>
        </p:nvSpPr>
        <p:spPr bwMode="auto">
          <a:xfrm>
            <a:off x="2594711" y="1724441"/>
            <a:ext cx="3954578" cy="3409119"/>
          </a:xfrm>
          <a:prstGeom prst="hexagon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34</a:t>
            </a:fld>
            <a:endParaRPr lang="en-US"/>
          </a:p>
        </p:txBody>
      </p:sp>
      <p:cxnSp>
        <p:nvCxnSpPr>
          <p:cNvPr id="8" name="Straight Connector 7"/>
          <p:cNvCxnSpPr>
            <a:stCxn id="6" idx="4"/>
            <a:endCxn id="6" idx="1"/>
          </p:cNvCxnSpPr>
          <p:nvPr/>
        </p:nvCxnSpPr>
        <p:spPr bwMode="auto">
          <a:xfrm>
            <a:off x="3446991" y="1724442"/>
            <a:ext cx="2250018" cy="340911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>
            <a:stCxn id="6" idx="2"/>
            <a:endCxn id="6" idx="5"/>
          </p:cNvCxnSpPr>
          <p:nvPr/>
        </p:nvCxnSpPr>
        <p:spPr bwMode="auto">
          <a:xfrm flipV="1">
            <a:off x="3446991" y="1724442"/>
            <a:ext cx="2250018" cy="340911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2594711" y="3512821"/>
            <a:ext cx="3954578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Oval 23"/>
          <p:cNvSpPr/>
          <p:nvPr/>
        </p:nvSpPr>
        <p:spPr bwMode="auto">
          <a:xfrm>
            <a:off x="4381500" y="3322321"/>
            <a:ext cx="381000" cy="381000"/>
          </a:xfrm>
          <a:prstGeom prst="ellipse">
            <a:avLst/>
          </a:prstGeom>
          <a:solidFill>
            <a:srgbClr val="FF00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446318" y="332232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2404211" y="332232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3256491" y="153394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5506509" y="153394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3263478" y="4970059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5506509" y="4970059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31" name="Text Box 122"/>
          <p:cNvSpPr txBox="1">
            <a:spLocks noChangeArrowheads="1"/>
          </p:cNvSpPr>
          <p:nvPr/>
        </p:nvSpPr>
        <p:spPr bwMode="auto">
          <a:xfrm>
            <a:off x="354339" y="5532316"/>
            <a:ext cx="7891027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Link(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the complex of simplices of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Star(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not containing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</a:p>
        </p:txBody>
      </p:sp>
      <p:sp>
        <p:nvSpPr>
          <p:cNvPr id="17" name="Text Box 122"/>
          <p:cNvSpPr txBox="1">
            <a:spLocks noChangeArrowheads="1"/>
          </p:cNvSpPr>
          <p:nvPr/>
        </p:nvSpPr>
        <p:spPr bwMode="auto">
          <a:xfrm>
            <a:off x="6446318" y="6208132"/>
            <a:ext cx="160492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Complex</a:t>
            </a:r>
            <a:endParaRPr lang="en-US" sz="28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06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 Box 68"/>
          <p:cNvSpPr txBox="1">
            <a:spLocks noChangeArrowheads="1"/>
          </p:cNvSpPr>
          <p:nvPr/>
        </p:nvSpPr>
        <p:spPr bwMode="auto">
          <a:xfrm>
            <a:off x="5419030" y="4301387"/>
            <a:ext cx="299095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Link(</a:t>
            </a:r>
            <a:r>
              <a:rPr lang="en-US" sz="4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4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4000" b="1" dirty="0" err="1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4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Text Box 68"/>
          <p:cNvSpPr txBox="1">
            <a:spLocks noChangeArrowheads="1"/>
          </p:cNvSpPr>
          <p:nvPr/>
        </p:nvSpPr>
        <p:spPr bwMode="auto">
          <a:xfrm>
            <a:off x="2607340" y="2501827"/>
            <a:ext cx="43652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endParaRPr lang="en-US" sz="3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00729" y="2494881"/>
            <a:ext cx="7742543" cy="2514392"/>
            <a:chOff x="1050201" y="2494881"/>
            <a:chExt cx="7742543" cy="2514392"/>
          </a:xfrm>
        </p:grpSpPr>
        <p:grpSp>
          <p:nvGrpSpPr>
            <p:cNvPr id="168" name="Group 167"/>
            <p:cNvGrpSpPr/>
            <p:nvPr/>
          </p:nvGrpSpPr>
          <p:grpSpPr>
            <a:xfrm>
              <a:off x="1050201" y="2494881"/>
              <a:ext cx="3378789" cy="2514392"/>
              <a:chOff x="908987" y="988988"/>
              <a:chExt cx="3378789" cy="2514392"/>
            </a:xfrm>
          </p:grpSpPr>
          <p:sp>
            <p:nvSpPr>
              <p:cNvPr id="111" name="Text Box 68"/>
              <p:cNvSpPr txBox="1">
                <a:spLocks noChangeArrowheads="1"/>
              </p:cNvSpPr>
              <p:nvPr/>
            </p:nvSpPr>
            <p:spPr bwMode="auto">
              <a:xfrm>
                <a:off x="1740163" y="2795494"/>
                <a:ext cx="1716436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anchor="ctr">
                <a:spAutoFit/>
              </a:bodyPr>
              <a:lstStyle/>
              <a:p>
                <a:r>
                  <a:rPr lang="en-US" sz="4000" b="1" dirty="0" smtClean="0">
                    <a:solidFill>
                      <a:schemeClr val="tx1"/>
                    </a:solidFill>
                    <a:latin typeface="cmsy10"/>
                    <a:cs typeface="Arial" pitchFamily="34" charset="0"/>
                  </a:rPr>
                  <a:t>C</a:t>
                </a:r>
                <a:endParaRPr lang="en-US" sz="4000" b="1" dirty="0">
                  <a:solidFill>
                    <a:schemeClr val="tx1"/>
                  </a:solidFill>
                  <a:latin typeface="cmsy10"/>
                  <a:cs typeface="Arial" pitchFamily="34" charset="0"/>
                </a:endParaRPr>
              </a:p>
            </p:txBody>
          </p:sp>
          <p:grpSp>
            <p:nvGrpSpPr>
              <p:cNvPr id="2" name="Agrupar 1"/>
              <p:cNvGrpSpPr/>
              <p:nvPr/>
            </p:nvGrpSpPr>
            <p:grpSpPr>
              <a:xfrm>
                <a:off x="908987" y="988988"/>
                <a:ext cx="3378789" cy="1712820"/>
                <a:chOff x="930449" y="2028018"/>
                <a:chExt cx="3378789" cy="1712820"/>
              </a:xfrm>
            </p:grpSpPr>
            <p:grpSp>
              <p:nvGrpSpPr>
                <p:cNvPr id="6" name="Group 78"/>
                <p:cNvGrpSpPr>
                  <a:grpSpLocks/>
                </p:cNvGrpSpPr>
                <p:nvPr/>
              </p:nvGrpSpPr>
              <p:grpSpPr bwMode="auto">
                <a:xfrm>
                  <a:off x="2578863" y="2028018"/>
                  <a:ext cx="1730375" cy="1482725"/>
                  <a:chOff x="1102" y="2389"/>
                  <a:chExt cx="1090" cy="934"/>
                </a:xfrm>
              </p:grpSpPr>
              <p:sp>
                <p:nvSpPr>
                  <p:cNvPr id="14386" name="Freeform 50"/>
                  <p:cNvSpPr>
                    <a:spLocks/>
                  </p:cNvSpPr>
                  <p:nvPr/>
                </p:nvSpPr>
                <p:spPr bwMode="auto">
                  <a:xfrm>
                    <a:off x="1229" y="2488"/>
                    <a:ext cx="879" cy="755"/>
                  </a:xfrm>
                  <a:custGeom>
                    <a:avLst/>
                    <a:gdLst/>
                    <a:ahLst/>
                    <a:cxnLst>
                      <a:cxn ang="0">
                        <a:pos x="0" y="362"/>
                      </a:cxn>
                      <a:cxn ang="0">
                        <a:pos x="734" y="0"/>
                      </a:cxn>
                      <a:cxn ang="0">
                        <a:pos x="879" y="755"/>
                      </a:cxn>
                      <a:cxn ang="0">
                        <a:pos x="0" y="362"/>
                      </a:cxn>
                    </a:cxnLst>
                    <a:rect l="0" t="0" r="r" b="b"/>
                    <a:pathLst>
                      <a:path w="879" h="755">
                        <a:moveTo>
                          <a:pt x="0" y="362"/>
                        </a:moveTo>
                        <a:lnTo>
                          <a:pt x="734" y="0"/>
                        </a:lnTo>
                        <a:lnTo>
                          <a:pt x="879" y="755"/>
                        </a:lnTo>
                        <a:lnTo>
                          <a:pt x="0" y="362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bg1">
                          <a:lumMod val="50000"/>
                          <a:tint val="66000"/>
                          <a:satMod val="160000"/>
                        </a:schemeClr>
                      </a:gs>
                      <a:gs pos="50000">
                        <a:schemeClr val="bg1">
                          <a:lumMod val="50000"/>
                          <a:tint val="44500"/>
                          <a:satMod val="160000"/>
                        </a:schemeClr>
                      </a:gs>
                      <a:gs pos="100000">
                        <a:schemeClr val="bg1">
                          <a:lumMod val="50000"/>
                          <a:tint val="23500"/>
                          <a:satMod val="160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3810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4374" name="Oval 38"/>
                  <p:cNvSpPr>
                    <a:spLocks noChangeArrowheads="1"/>
                  </p:cNvSpPr>
                  <p:nvPr/>
                </p:nvSpPr>
                <p:spPr bwMode="auto">
                  <a:xfrm>
                    <a:off x="1102" y="2758"/>
                    <a:ext cx="194" cy="165"/>
                  </a:xfrm>
                  <a:prstGeom prst="ellipse">
                    <a:avLst/>
                  </a:prstGeom>
                  <a:solidFill>
                    <a:srgbClr val="00FFFF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4375" name="Oval 39"/>
                  <p:cNvSpPr>
                    <a:spLocks noChangeArrowheads="1"/>
                  </p:cNvSpPr>
                  <p:nvPr/>
                </p:nvSpPr>
                <p:spPr bwMode="auto">
                  <a:xfrm>
                    <a:off x="1232" y="2798"/>
                    <a:ext cx="28" cy="57"/>
                  </a:xfrm>
                  <a:prstGeom prst="ellipse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4381" name="Oval 45"/>
                  <p:cNvSpPr>
                    <a:spLocks noChangeArrowheads="1"/>
                  </p:cNvSpPr>
                  <p:nvPr/>
                </p:nvSpPr>
                <p:spPr bwMode="auto">
                  <a:xfrm>
                    <a:off x="1850" y="2389"/>
                    <a:ext cx="194" cy="165"/>
                  </a:xfrm>
                  <a:prstGeom prst="ellipse">
                    <a:avLst/>
                  </a:prstGeom>
                  <a:solidFill>
                    <a:srgbClr val="0000FF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4382" name="Oval 46"/>
                  <p:cNvSpPr>
                    <a:spLocks noChangeArrowheads="1"/>
                  </p:cNvSpPr>
                  <p:nvPr/>
                </p:nvSpPr>
                <p:spPr bwMode="auto">
                  <a:xfrm>
                    <a:off x="1980" y="2429"/>
                    <a:ext cx="28" cy="57"/>
                  </a:xfrm>
                  <a:prstGeom prst="ellipse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4384" name="Oval 48"/>
                  <p:cNvSpPr>
                    <a:spLocks noChangeArrowheads="1"/>
                  </p:cNvSpPr>
                  <p:nvPr/>
                </p:nvSpPr>
                <p:spPr bwMode="auto">
                  <a:xfrm>
                    <a:off x="1998" y="3158"/>
                    <a:ext cx="194" cy="165"/>
                  </a:xfrm>
                  <a:prstGeom prst="ellipse">
                    <a:avLst/>
                  </a:prstGeom>
                  <a:solidFill>
                    <a:srgbClr val="0000FF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4385" name="Oval 49"/>
                  <p:cNvSpPr>
                    <a:spLocks noChangeArrowheads="1"/>
                  </p:cNvSpPr>
                  <p:nvPr/>
                </p:nvSpPr>
                <p:spPr bwMode="auto">
                  <a:xfrm>
                    <a:off x="2128" y="3198"/>
                    <a:ext cx="28" cy="57"/>
                  </a:xfrm>
                  <a:prstGeom prst="ellipse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8" name="Group 70"/>
                <p:cNvGrpSpPr>
                  <a:grpSpLocks/>
                </p:cNvGrpSpPr>
                <p:nvPr/>
              </p:nvGrpSpPr>
              <p:grpSpPr bwMode="auto">
                <a:xfrm>
                  <a:off x="930449" y="2120000"/>
                  <a:ext cx="1946275" cy="1620838"/>
                  <a:chOff x="3729" y="2639"/>
                  <a:chExt cx="1226" cy="1021"/>
                </a:xfrm>
              </p:grpSpPr>
              <p:sp>
                <p:nvSpPr>
                  <p:cNvPr id="14402" name="Freeform 66"/>
                  <p:cNvSpPr>
                    <a:spLocks/>
                  </p:cNvSpPr>
                  <p:nvPr/>
                </p:nvSpPr>
                <p:spPr bwMode="auto">
                  <a:xfrm>
                    <a:off x="4096" y="2731"/>
                    <a:ext cx="755" cy="84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52" y="848"/>
                      </a:cxn>
                      <a:cxn ang="0">
                        <a:pos x="755" y="32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755" h="848">
                        <a:moveTo>
                          <a:pt x="0" y="0"/>
                        </a:moveTo>
                        <a:lnTo>
                          <a:pt x="652" y="848"/>
                        </a:lnTo>
                        <a:lnTo>
                          <a:pt x="755" y="32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bg1">
                          <a:lumMod val="50000"/>
                          <a:tint val="66000"/>
                          <a:satMod val="160000"/>
                        </a:schemeClr>
                      </a:gs>
                      <a:gs pos="50000">
                        <a:schemeClr val="bg1">
                          <a:lumMod val="50000"/>
                          <a:tint val="44500"/>
                          <a:satMod val="160000"/>
                        </a:schemeClr>
                      </a:gs>
                      <a:gs pos="100000">
                        <a:schemeClr val="bg1">
                          <a:lumMod val="50000"/>
                          <a:tint val="23500"/>
                          <a:satMod val="160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3810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4401" name="Freeform 65"/>
                  <p:cNvSpPr>
                    <a:spLocks/>
                  </p:cNvSpPr>
                  <p:nvPr/>
                </p:nvSpPr>
                <p:spPr bwMode="auto">
                  <a:xfrm>
                    <a:off x="3827" y="2720"/>
                    <a:ext cx="931" cy="890"/>
                  </a:xfrm>
                  <a:custGeom>
                    <a:avLst/>
                    <a:gdLst/>
                    <a:ahLst/>
                    <a:cxnLst>
                      <a:cxn ang="0">
                        <a:pos x="269" y="0"/>
                      </a:cxn>
                      <a:cxn ang="0">
                        <a:pos x="931" y="890"/>
                      </a:cxn>
                      <a:cxn ang="0">
                        <a:pos x="0" y="817"/>
                      </a:cxn>
                      <a:cxn ang="0">
                        <a:pos x="269" y="0"/>
                      </a:cxn>
                    </a:cxnLst>
                    <a:rect l="0" t="0" r="r" b="b"/>
                    <a:pathLst>
                      <a:path w="931" h="890">
                        <a:moveTo>
                          <a:pt x="269" y="0"/>
                        </a:moveTo>
                        <a:lnTo>
                          <a:pt x="931" y="890"/>
                        </a:lnTo>
                        <a:lnTo>
                          <a:pt x="0" y="817"/>
                        </a:lnTo>
                        <a:lnTo>
                          <a:pt x="26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bg1">
                          <a:lumMod val="50000"/>
                          <a:tint val="66000"/>
                          <a:satMod val="160000"/>
                        </a:schemeClr>
                      </a:gs>
                      <a:gs pos="50000">
                        <a:schemeClr val="bg1">
                          <a:lumMod val="50000"/>
                          <a:tint val="44500"/>
                          <a:satMod val="160000"/>
                        </a:schemeClr>
                      </a:gs>
                      <a:gs pos="100000">
                        <a:schemeClr val="bg1">
                          <a:lumMod val="50000"/>
                          <a:tint val="23500"/>
                          <a:satMod val="160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3810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9" name="Group 52"/>
                  <p:cNvGrpSpPr>
                    <a:grpSpLocks/>
                  </p:cNvGrpSpPr>
                  <p:nvPr/>
                </p:nvGrpSpPr>
                <p:grpSpPr bwMode="auto">
                  <a:xfrm>
                    <a:off x="4003" y="2639"/>
                    <a:ext cx="194" cy="165"/>
                    <a:chOff x="3366" y="2963"/>
                    <a:chExt cx="432" cy="384"/>
                  </a:xfrm>
                </p:grpSpPr>
                <p:sp>
                  <p:nvSpPr>
                    <p:cNvPr id="14389" name="Oval 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66" y="2963"/>
                      <a:ext cx="432" cy="384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390" name="Oval 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55" y="3055"/>
                      <a:ext cx="62" cy="13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0" name="Group 61"/>
                  <p:cNvGrpSpPr>
                    <a:grpSpLocks/>
                  </p:cNvGrpSpPr>
                  <p:nvPr/>
                </p:nvGrpSpPr>
                <p:grpSpPr bwMode="auto">
                  <a:xfrm>
                    <a:off x="4653" y="3495"/>
                    <a:ext cx="194" cy="165"/>
                    <a:chOff x="3366" y="2963"/>
                    <a:chExt cx="432" cy="384"/>
                  </a:xfrm>
                </p:grpSpPr>
                <p:sp>
                  <p:nvSpPr>
                    <p:cNvPr id="14398" name="Oval 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66" y="2963"/>
                      <a:ext cx="432" cy="384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399" name="Oval 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55" y="3055"/>
                      <a:ext cx="62" cy="13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sp>
                <p:nvSpPr>
                  <p:cNvPr id="14403" name="Line 6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17" y="3051"/>
                    <a:ext cx="1055" cy="48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11" name="Group 58"/>
                  <p:cNvGrpSpPr>
                    <a:grpSpLocks/>
                  </p:cNvGrpSpPr>
                  <p:nvPr/>
                </p:nvGrpSpPr>
                <p:grpSpPr bwMode="auto">
                  <a:xfrm>
                    <a:off x="3729" y="3452"/>
                    <a:ext cx="194" cy="165"/>
                    <a:chOff x="3366" y="2963"/>
                    <a:chExt cx="432" cy="384"/>
                  </a:xfrm>
                </p:grpSpPr>
                <p:sp>
                  <p:nvSpPr>
                    <p:cNvPr id="14395" name="Oval 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66" y="2963"/>
                      <a:ext cx="432" cy="384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396" name="Oval 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55" y="3055"/>
                      <a:ext cx="62" cy="13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2" name="Group 55"/>
                  <p:cNvGrpSpPr>
                    <a:grpSpLocks/>
                  </p:cNvGrpSpPr>
                  <p:nvPr/>
                </p:nvGrpSpPr>
                <p:grpSpPr bwMode="auto">
                  <a:xfrm>
                    <a:off x="4761" y="2952"/>
                    <a:ext cx="194" cy="165"/>
                    <a:chOff x="3366" y="2963"/>
                    <a:chExt cx="432" cy="384"/>
                  </a:xfrm>
                </p:grpSpPr>
                <p:sp>
                  <p:nvSpPr>
                    <p:cNvPr id="14392" name="Oval 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66" y="2963"/>
                      <a:ext cx="432" cy="384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393" name="Oval 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55" y="3055"/>
                      <a:ext cx="62" cy="13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166" name="Group 165"/>
            <p:cNvGrpSpPr/>
            <p:nvPr/>
          </p:nvGrpSpPr>
          <p:grpSpPr>
            <a:xfrm>
              <a:off x="5413955" y="2494881"/>
              <a:ext cx="3378789" cy="1712820"/>
              <a:chOff x="908987" y="4156192"/>
              <a:chExt cx="3378789" cy="1712820"/>
            </a:xfrm>
          </p:grpSpPr>
          <p:sp>
            <p:nvSpPr>
              <p:cNvPr id="82" name="Freeform 66"/>
              <p:cNvSpPr>
                <a:spLocks/>
              </p:cNvSpPr>
              <p:nvPr/>
            </p:nvSpPr>
            <p:spPr bwMode="auto">
              <a:xfrm>
                <a:off x="1491600" y="4394224"/>
                <a:ext cx="1198563" cy="13462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52" y="848"/>
                  </a:cxn>
                  <a:cxn ang="0">
                    <a:pos x="755" y="320"/>
                  </a:cxn>
                  <a:cxn ang="0">
                    <a:pos x="0" y="0"/>
                  </a:cxn>
                </a:cxnLst>
                <a:rect l="0" t="0" r="r" b="b"/>
                <a:pathLst>
                  <a:path w="755" h="848">
                    <a:moveTo>
                      <a:pt x="0" y="0"/>
                    </a:moveTo>
                    <a:lnTo>
                      <a:pt x="652" y="848"/>
                    </a:lnTo>
                    <a:lnTo>
                      <a:pt x="755" y="32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" name="Freeform 65"/>
              <p:cNvSpPr>
                <a:spLocks/>
              </p:cNvSpPr>
              <p:nvPr/>
            </p:nvSpPr>
            <p:spPr bwMode="auto">
              <a:xfrm>
                <a:off x="1064562" y="4376762"/>
                <a:ext cx="1477963" cy="1412875"/>
              </a:xfrm>
              <a:custGeom>
                <a:avLst/>
                <a:gdLst/>
                <a:ahLst/>
                <a:cxnLst>
                  <a:cxn ang="0">
                    <a:pos x="269" y="0"/>
                  </a:cxn>
                  <a:cxn ang="0">
                    <a:pos x="931" y="890"/>
                  </a:cxn>
                  <a:cxn ang="0">
                    <a:pos x="0" y="817"/>
                  </a:cxn>
                  <a:cxn ang="0">
                    <a:pos x="269" y="0"/>
                  </a:cxn>
                </a:cxnLst>
                <a:rect l="0" t="0" r="r" b="b"/>
                <a:pathLst>
                  <a:path w="931" h="890">
                    <a:moveTo>
                      <a:pt x="269" y="0"/>
                    </a:moveTo>
                    <a:lnTo>
                      <a:pt x="931" y="890"/>
                    </a:lnTo>
                    <a:lnTo>
                      <a:pt x="0" y="817"/>
                    </a:lnTo>
                    <a:lnTo>
                      <a:pt x="269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50000"/>
                      <a:tint val="66000"/>
                      <a:satMod val="160000"/>
                    </a:schemeClr>
                  </a:gs>
                  <a:gs pos="50000">
                    <a:schemeClr val="bg1">
                      <a:lumMod val="50000"/>
                      <a:tint val="44500"/>
                      <a:satMod val="160000"/>
                    </a:schemeClr>
                  </a:gs>
                  <a:gs pos="100000">
                    <a:schemeClr val="bg1">
                      <a:lumMod val="50000"/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84" name="Group 52"/>
              <p:cNvGrpSpPr>
                <a:grpSpLocks/>
              </p:cNvGrpSpPr>
              <p:nvPr/>
            </p:nvGrpSpPr>
            <p:grpSpPr bwMode="auto">
              <a:xfrm>
                <a:off x="1343962" y="4248174"/>
                <a:ext cx="307975" cy="261938"/>
                <a:chOff x="3366" y="2963"/>
                <a:chExt cx="432" cy="384"/>
              </a:xfrm>
            </p:grpSpPr>
            <p:sp>
              <p:nvSpPr>
                <p:cNvPr id="102" name="Oval 53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0000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3" name="Oval 54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85" name="Group 61"/>
              <p:cNvGrpSpPr>
                <a:grpSpLocks/>
              </p:cNvGrpSpPr>
              <p:nvPr/>
            </p:nvGrpSpPr>
            <p:grpSpPr bwMode="auto">
              <a:xfrm>
                <a:off x="2375837" y="5607074"/>
                <a:ext cx="307975" cy="261938"/>
                <a:chOff x="3366" y="2963"/>
                <a:chExt cx="432" cy="384"/>
              </a:xfrm>
            </p:grpSpPr>
            <p:sp>
              <p:nvSpPr>
                <p:cNvPr id="98" name="Oval 62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0000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9" name="Oval 63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87" name="Line 67"/>
              <p:cNvSpPr>
                <a:spLocks noChangeShapeType="1"/>
              </p:cNvSpPr>
              <p:nvPr/>
            </p:nvSpPr>
            <p:spPr bwMode="auto">
              <a:xfrm flipV="1">
                <a:off x="1048687" y="4902224"/>
                <a:ext cx="1674813" cy="771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88" name="Group 58"/>
              <p:cNvGrpSpPr>
                <a:grpSpLocks/>
              </p:cNvGrpSpPr>
              <p:nvPr/>
            </p:nvGrpSpPr>
            <p:grpSpPr bwMode="auto">
              <a:xfrm>
                <a:off x="908987" y="5538812"/>
                <a:ext cx="307975" cy="261938"/>
                <a:chOff x="3366" y="2963"/>
                <a:chExt cx="432" cy="384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94" name="Oval 59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0000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5" name="Oval 60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grp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75" name="Text Box 68"/>
              <p:cNvSpPr txBox="1">
                <a:spLocks noChangeArrowheads="1"/>
              </p:cNvSpPr>
              <p:nvPr/>
            </p:nvSpPr>
            <p:spPr bwMode="auto">
              <a:xfrm>
                <a:off x="2466126" y="4163138"/>
                <a:ext cx="436522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anchor="ctr">
                <a:spAutoFit/>
              </a:bodyPr>
              <a:lstStyle/>
              <a:p>
                <a:r>
                  <a:rPr lang="en-US" sz="3600" i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v</a:t>
                </a:r>
                <a:endParaRPr lang="en-US" sz="3600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4" name="Freeform 50"/>
              <p:cNvSpPr>
                <a:spLocks/>
              </p:cNvSpPr>
              <p:nvPr/>
            </p:nvSpPr>
            <p:spPr bwMode="auto">
              <a:xfrm>
                <a:off x="2759014" y="4313355"/>
                <a:ext cx="1395413" cy="1198563"/>
              </a:xfrm>
              <a:custGeom>
                <a:avLst/>
                <a:gdLst/>
                <a:ahLst/>
                <a:cxnLst>
                  <a:cxn ang="0">
                    <a:pos x="0" y="362"/>
                  </a:cxn>
                  <a:cxn ang="0">
                    <a:pos x="734" y="0"/>
                  </a:cxn>
                  <a:cxn ang="0">
                    <a:pos x="879" y="755"/>
                  </a:cxn>
                  <a:cxn ang="0">
                    <a:pos x="0" y="362"/>
                  </a:cxn>
                </a:cxnLst>
                <a:rect l="0" t="0" r="r" b="b"/>
                <a:pathLst>
                  <a:path w="879" h="755">
                    <a:moveTo>
                      <a:pt x="0" y="362"/>
                    </a:moveTo>
                    <a:lnTo>
                      <a:pt x="734" y="0"/>
                    </a:lnTo>
                    <a:lnTo>
                      <a:pt x="879" y="755"/>
                    </a:lnTo>
                    <a:lnTo>
                      <a:pt x="0" y="362"/>
                    </a:lnTo>
                    <a:close/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119" name="Straight Connector 118"/>
              <p:cNvCxnSpPr/>
              <p:nvPr/>
            </p:nvCxnSpPr>
            <p:spPr bwMode="auto">
              <a:xfrm>
                <a:off x="3916378" y="4310170"/>
                <a:ext cx="235390" cy="1176950"/>
              </a:xfrm>
              <a:prstGeom prst="line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26" name="Group 125"/>
              <p:cNvGrpSpPr/>
              <p:nvPr/>
            </p:nvGrpSpPr>
            <p:grpSpPr>
              <a:xfrm>
                <a:off x="3744851" y="4156192"/>
                <a:ext cx="307975" cy="261938"/>
                <a:chOff x="9207863" y="4255060"/>
                <a:chExt cx="307975" cy="261938"/>
              </a:xfrm>
            </p:grpSpPr>
            <p:sp>
              <p:nvSpPr>
                <p:cNvPr id="107" name="Oval 45"/>
                <p:cNvSpPr>
                  <a:spLocks noChangeArrowheads="1"/>
                </p:cNvSpPr>
                <p:nvPr/>
              </p:nvSpPr>
              <p:spPr bwMode="auto">
                <a:xfrm>
                  <a:off x="9207863" y="4255060"/>
                  <a:ext cx="307975" cy="261938"/>
                </a:xfrm>
                <a:prstGeom prst="ellipse">
                  <a:avLst/>
                </a:prstGeom>
                <a:solidFill>
                  <a:srgbClr val="0000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8" name="Oval 46"/>
                <p:cNvSpPr>
                  <a:spLocks noChangeArrowheads="1"/>
                </p:cNvSpPr>
                <p:nvPr/>
              </p:nvSpPr>
              <p:spPr bwMode="auto">
                <a:xfrm>
                  <a:off x="9414238" y="4318560"/>
                  <a:ext cx="44450" cy="90488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27" name="Group 126"/>
              <p:cNvGrpSpPr/>
              <p:nvPr/>
            </p:nvGrpSpPr>
            <p:grpSpPr>
              <a:xfrm>
                <a:off x="3979801" y="5376980"/>
                <a:ext cx="307975" cy="261938"/>
                <a:chOff x="9442813" y="5475848"/>
                <a:chExt cx="307975" cy="261938"/>
              </a:xfrm>
            </p:grpSpPr>
            <p:sp>
              <p:nvSpPr>
                <p:cNvPr id="113" name="Oval 48"/>
                <p:cNvSpPr>
                  <a:spLocks noChangeArrowheads="1"/>
                </p:cNvSpPr>
                <p:nvPr/>
              </p:nvSpPr>
              <p:spPr bwMode="auto">
                <a:xfrm>
                  <a:off x="9442813" y="5475848"/>
                  <a:ext cx="307975" cy="261938"/>
                </a:xfrm>
                <a:prstGeom prst="ellipse">
                  <a:avLst/>
                </a:prstGeom>
                <a:solidFill>
                  <a:srgbClr val="0000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14" name="Oval 49"/>
                <p:cNvSpPr>
                  <a:spLocks noChangeArrowheads="1"/>
                </p:cNvSpPr>
                <p:nvPr/>
              </p:nvSpPr>
              <p:spPr bwMode="auto">
                <a:xfrm>
                  <a:off x="9649188" y="5539348"/>
                  <a:ext cx="44450" cy="90488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28" name="Group 127"/>
              <p:cNvGrpSpPr/>
              <p:nvPr/>
            </p:nvGrpSpPr>
            <p:grpSpPr>
              <a:xfrm>
                <a:off x="2547287" y="4741980"/>
                <a:ext cx="318089" cy="265020"/>
                <a:chOff x="8010299" y="4840848"/>
                <a:chExt cx="318089" cy="265020"/>
              </a:xfrm>
              <a:solidFill>
                <a:schemeClr val="bg1"/>
              </a:solidFill>
            </p:grpSpPr>
            <p:sp>
              <p:nvSpPr>
                <p:cNvPr id="105" name="Oval 38"/>
                <p:cNvSpPr>
                  <a:spLocks noChangeArrowheads="1"/>
                </p:cNvSpPr>
                <p:nvPr/>
              </p:nvSpPr>
              <p:spPr bwMode="auto">
                <a:xfrm>
                  <a:off x="8020413" y="4840848"/>
                  <a:ext cx="307975" cy="261938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6" name="Oval 39"/>
                <p:cNvSpPr>
                  <a:spLocks noChangeArrowheads="1"/>
                </p:cNvSpPr>
                <p:nvPr/>
              </p:nvSpPr>
              <p:spPr bwMode="auto">
                <a:xfrm>
                  <a:off x="8226788" y="4904348"/>
                  <a:ext cx="44450" cy="90488"/>
                </a:xfrm>
                <a:prstGeom prst="ellipse">
                  <a:avLst/>
                </a:prstGeom>
                <a:grpFill/>
                <a:ln w="317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1" name="Oval 56"/>
                <p:cNvSpPr>
                  <a:spLocks noChangeArrowheads="1"/>
                </p:cNvSpPr>
                <p:nvPr/>
              </p:nvSpPr>
              <p:spPr bwMode="auto">
                <a:xfrm>
                  <a:off x="8010299" y="4843930"/>
                  <a:ext cx="307975" cy="261938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62" name="Straight Connector 161"/>
              <p:cNvCxnSpPr>
                <a:stCxn id="91" idx="3"/>
              </p:cNvCxnSpPr>
              <p:nvPr/>
            </p:nvCxnSpPr>
            <p:spPr bwMode="auto">
              <a:xfrm flipH="1">
                <a:off x="2100404" y="4968640"/>
                <a:ext cx="491985" cy="237103"/>
              </a:xfrm>
              <a:prstGeom prst="line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Links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6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 Box 68"/>
          <p:cNvSpPr txBox="1">
            <a:spLocks noChangeArrowheads="1"/>
          </p:cNvSpPr>
          <p:nvPr/>
        </p:nvSpPr>
        <p:spPr bwMode="auto">
          <a:xfrm>
            <a:off x="5419030" y="4301387"/>
            <a:ext cx="299095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Link(</a:t>
            </a:r>
            <a:r>
              <a:rPr lang="en-US" sz="4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4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4000" b="1" dirty="0" err="1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4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8" name="Group 167"/>
          <p:cNvGrpSpPr/>
          <p:nvPr/>
        </p:nvGrpSpPr>
        <p:grpSpPr>
          <a:xfrm>
            <a:off x="700729" y="2494881"/>
            <a:ext cx="3378789" cy="2514392"/>
            <a:chOff x="908987" y="988988"/>
            <a:chExt cx="3378789" cy="2514392"/>
          </a:xfrm>
        </p:grpSpPr>
        <p:sp>
          <p:nvSpPr>
            <p:cNvPr id="111" name="Text Box 68"/>
            <p:cNvSpPr txBox="1">
              <a:spLocks noChangeArrowheads="1"/>
            </p:cNvSpPr>
            <p:nvPr/>
          </p:nvSpPr>
          <p:spPr bwMode="auto">
            <a:xfrm>
              <a:off x="1740163" y="2795494"/>
              <a:ext cx="1716436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r>
                <a:rPr lang="en-US" sz="4000" b="1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C</a:t>
              </a:r>
              <a:endParaRPr lang="en-US" sz="4000" b="1" dirty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  <p:grpSp>
          <p:nvGrpSpPr>
            <p:cNvPr id="2" name="Agrupar 1"/>
            <p:cNvGrpSpPr/>
            <p:nvPr/>
          </p:nvGrpSpPr>
          <p:grpSpPr>
            <a:xfrm>
              <a:off x="908987" y="988988"/>
              <a:ext cx="3378789" cy="1712820"/>
              <a:chOff x="930449" y="2028018"/>
              <a:chExt cx="3378789" cy="1712820"/>
            </a:xfrm>
          </p:grpSpPr>
          <p:grpSp>
            <p:nvGrpSpPr>
              <p:cNvPr id="6" name="Group 78"/>
              <p:cNvGrpSpPr>
                <a:grpSpLocks/>
              </p:cNvGrpSpPr>
              <p:nvPr/>
            </p:nvGrpSpPr>
            <p:grpSpPr bwMode="auto">
              <a:xfrm>
                <a:off x="2578863" y="2028018"/>
                <a:ext cx="1730375" cy="1482725"/>
                <a:chOff x="1102" y="2389"/>
                <a:chExt cx="1090" cy="934"/>
              </a:xfrm>
            </p:grpSpPr>
            <p:sp>
              <p:nvSpPr>
                <p:cNvPr id="14386" name="Freeform 50"/>
                <p:cNvSpPr>
                  <a:spLocks/>
                </p:cNvSpPr>
                <p:nvPr/>
              </p:nvSpPr>
              <p:spPr bwMode="auto">
                <a:xfrm>
                  <a:off x="1229" y="2488"/>
                  <a:ext cx="879" cy="755"/>
                </a:xfrm>
                <a:custGeom>
                  <a:avLst/>
                  <a:gdLst/>
                  <a:ahLst/>
                  <a:cxnLst>
                    <a:cxn ang="0">
                      <a:pos x="0" y="362"/>
                    </a:cxn>
                    <a:cxn ang="0">
                      <a:pos x="734" y="0"/>
                    </a:cxn>
                    <a:cxn ang="0">
                      <a:pos x="879" y="755"/>
                    </a:cxn>
                    <a:cxn ang="0">
                      <a:pos x="0" y="362"/>
                    </a:cxn>
                  </a:cxnLst>
                  <a:rect l="0" t="0" r="r" b="b"/>
                  <a:pathLst>
                    <a:path w="879" h="755">
                      <a:moveTo>
                        <a:pt x="0" y="362"/>
                      </a:moveTo>
                      <a:lnTo>
                        <a:pt x="734" y="0"/>
                      </a:lnTo>
                      <a:lnTo>
                        <a:pt x="879" y="755"/>
                      </a:lnTo>
                      <a:lnTo>
                        <a:pt x="0" y="362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lumMod val="50000"/>
                        <a:tint val="66000"/>
                        <a:satMod val="160000"/>
                      </a:schemeClr>
                    </a:gs>
                    <a:gs pos="50000">
                      <a:schemeClr val="bg1">
                        <a:lumMod val="50000"/>
                        <a:tint val="44500"/>
                        <a:satMod val="160000"/>
                      </a:schemeClr>
                    </a:gs>
                    <a:gs pos="100000">
                      <a:schemeClr val="bg1">
                        <a:lumMod val="50000"/>
                        <a:tint val="23500"/>
                        <a:satMod val="16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74" name="Oval 38"/>
                <p:cNvSpPr>
                  <a:spLocks noChangeArrowheads="1"/>
                </p:cNvSpPr>
                <p:nvPr/>
              </p:nvSpPr>
              <p:spPr bwMode="auto">
                <a:xfrm>
                  <a:off x="1102" y="2758"/>
                  <a:ext cx="194" cy="165"/>
                </a:xfrm>
                <a:prstGeom prst="ellipse">
                  <a:avLst/>
                </a:prstGeom>
                <a:solidFill>
                  <a:srgbClr val="00FF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75" name="Oval 39"/>
                <p:cNvSpPr>
                  <a:spLocks noChangeArrowheads="1"/>
                </p:cNvSpPr>
                <p:nvPr/>
              </p:nvSpPr>
              <p:spPr bwMode="auto">
                <a:xfrm>
                  <a:off x="1232" y="2798"/>
                  <a:ext cx="28" cy="57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81" name="Oval 45"/>
                <p:cNvSpPr>
                  <a:spLocks noChangeArrowheads="1"/>
                </p:cNvSpPr>
                <p:nvPr/>
              </p:nvSpPr>
              <p:spPr bwMode="auto">
                <a:xfrm>
                  <a:off x="1850" y="2389"/>
                  <a:ext cx="194" cy="165"/>
                </a:xfrm>
                <a:prstGeom prst="ellipse">
                  <a:avLst/>
                </a:prstGeom>
                <a:solidFill>
                  <a:srgbClr val="0000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82" name="Oval 46"/>
                <p:cNvSpPr>
                  <a:spLocks noChangeArrowheads="1"/>
                </p:cNvSpPr>
                <p:nvPr/>
              </p:nvSpPr>
              <p:spPr bwMode="auto">
                <a:xfrm>
                  <a:off x="1980" y="2429"/>
                  <a:ext cx="28" cy="57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84" name="Oval 48"/>
                <p:cNvSpPr>
                  <a:spLocks noChangeArrowheads="1"/>
                </p:cNvSpPr>
                <p:nvPr/>
              </p:nvSpPr>
              <p:spPr bwMode="auto">
                <a:xfrm>
                  <a:off x="1998" y="3158"/>
                  <a:ext cx="194" cy="165"/>
                </a:xfrm>
                <a:prstGeom prst="ellipse">
                  <a:avLst/>
                </a:prstGeom>
                <a:solidFill>
                  <a:srgbClr val="0000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85" name="Oval 49"/>
                <p:cNvSpPr>
                  <a:spLocks noChangeArrowheads="1"/>
                </p:cNvSpPr>
                <p:nvPr/>
              </p:nvSpPr>
              <p:spPr bwMode="auto">
                <a:xfrm>
                  <a:off x="2128" y="3198"/>
                  <a:ext cx="28" cy="57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8" name="Group 70"/>
              <p:cNvGrpSpPr>
                <a:grpSpLocks/>
              </p:cNvGrpSpPr>
              <p:nvPr/>
            </p:nvGrpSpPr>
            <p:grpSpPr bwMode="auto">
              <a:xfrm>
                <a:off x="930449" y="2120000"/>
                <a:ext cx="1946275" cy="1620838"/>
                <a:chOff x="3729" y="2639"/>
                <a:chExt cx="1226" cy="1021"/>
              </a:xfrm>
            </p:grpSpPr>
            <p:sp>
              <p:nvSpPr>
                <p:cNvPr id="14402" name="Freeform 66"/>
                <p:cNvSpPr>
                  <a:spLocks/>
                </p:cNvSpPr>
                <p:nvPr/>
              </p:nvSpPr>
              <p:spPr bwMode="auto">
                <a:xfrm>
                  <a:off x="4096" y="2731"/>
                  <a:ext cx="755" cy="84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52" y="848"/>
                    </a:cxn>
                    <a:cxn ang="0">
                      <a:pos x="755" y="32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55" h="848">
                      <a:moveTo>
                        <a:pt x="0" y="0"/>
                      </a:moveTo>
                      <a:lnTo>
                        <a:pt x="652" y="848"/>
                      </a:lnTo>
                      <a:lnTo>
                        <a:pt x="755" y="3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lumMod val="50000"/>
                        <a:tint val="66000"/>
                        <a:satMod val="160000"/>
                      </a:schemeClr>
                    </a:gs>
                    <a:gs pos="50000">
                      <a:schemeClr val="bg1">
                        <a:lumMod val="50000"/>
                        <a:tint val="44500"/>
                        <a:satMod val="160000"/>
                      </a:schemeClr>
                    </a:gs>
                    <a:gs pos="100000">
                      <a:schemeClr val="bg1">
                        <a:lumMod val="50000"/>
                        <a:tint val="23500"/>
                        <a:satMod val="16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401" name="Freeform 65"/>
                <p:cNvSpPr>
                  <a:spLocks/>
                </p:cNvSpPr>
                <p:nvPr/>
              </p:nvSpPr>
              <p:spPr bwMode="auto">
                <a:xfrm>
                  <a:off x="3827" y="2720"/>
                  <a:ext cx="931" cy="890"/>
                </a:xfrm>
                <a:custGeom>
                  <a:avLst/>
                  <a:gdLst/>
                  <a:ahLst/>
                  <a:cxnLst>
                    <a:cxn ang="0">
                      <a:pos x="269" y="0"/>
                    </a:cxn>
                    <a:cxn ang="0">
                      <a:pos x="931" y="890"/>
                    </a:cxn>
                    <a:cxn ang="0">
                      <a:pos x="0" y="817"/>
                    </a:cxn>
                    <a:cxn ang="0">
                      <a:pos x="269" y="0"/>
                    </a:cxn>
                  </a:cxnLst>
                  <a:rect l="0" t="0" r="r" b="b"/>
                  <a:pathLst>
                    <a:path w="931" h="890">
                      <a:moveTo>
                        <a:pt x="269" y="0"/>
                      </a:moveTo>
                      <a:lnTo>
                        <a:pt x="931" y="890"/>
                      </a:lnTo>
                      <a:lnTo>
                        <a:pt x="0" y="817"/>
                      </a:lnTo>
                      <a:lnTo>
                        <a:pt x="269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lumMod val="50000"/>
                        <a:tint val="66000"/>
                        <a:satMod val="160000"/>
                      </a:schemeClr>
                    </a:gs>
                    <a:gs pos="50000">
                      <a:schemeClr val="bg1">
                        <a:lumMod val="50000"/>
                        <a:tint val="44500"/>
                        <a:satMod val="160000"/>
                      </a:schemeClr>
                    </a:gs>
                    <a:gs pos="100000">
                      <a:schemeClr val="bg1">
                        <a:lumMod val="50000"/>
                        <a:tint val="23500"/>
                        <a:satMod val="16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grpSp>
              <p:nvGrpSpPr>
                <p:cNvPr id="9" name="Group 52"/>
                <p:cNvGrpSpPr>
                  <a:grpSpLocks/>
                </p:cNvGrpSpPr>
                <p:nvPr/>
              </p:nvGrpSpPr>
              <p:grpSpPr bwMode="auto">
                <a:xfrm>
                  <a:off x="4003" y="2639"/>
                  <a:ext cx="194" cy="165"/>
                  <a:chOff x="3366" y="2963"/>
                  <a:chExt cx="432" cy="384"/>
                </a:xfrm>
              </p:grpSpPr>
              <p:sp>
                <p:nvSpPr>
                  <p:cNvPr id="14389" name="Oval 53"/>
                  <p:cNvSpPr>
                    <a:spLocks noChangeArrowheads="1"/>
                  </p:cNvSpPr>
                  <p:nvPr/>
                </p:nvSpPr>
                <p:spPr bwMode="auto">
                  <a:xfrm>
                    <a:off x="3366" y="2963"/>
                    <a:ext cx="432" cy="384"/>
                  </a:xfrm>
                  <a:prstGeom prst="ellipse">
                    <a:avLst/>
                  </a:prstGeom>
                  <a:solidFill>
                    <a:srgbClr val="0000FF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4390" name="Oval 54"/>
                  <p:cNvSpPr>
                    <a:spLocks noChangeArrowheads="1"/>
                  </p:cNvSpPr>
                  <p:nvPr/>
                </p:nvSpPr>
                <p:spPr bwMode="auto">
                  <a:xfrm>
                    <a:off x="3655" y="3055"/>
                    <a:ext cx="62" cy="134"/>
                  </a:xfrm>
                  <a:prstGeom prst="ellipse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10" name="Group 61"/>
                <p:cNvGrpSpPr>
                  <a:grpSpLocks/>
                </p:cNvGrpSpPr>
                <p:nvPr/>
              </p:nvGrpSpPr>
              <p:grpSpPr bwMode="auto">
                <a:xfrm>
                  <a:off x="4653" y="3495"/>
                  <a:ext cx="194" cy="165"/>
                  <a:chOff x="3366" y="2963"/>
                  <a:chExt cx="432" cy="384"/>
                </a:xfrm>
              </p:grpSpPr>
              <p:sp>
                <p:nvSpPr>
                  <p:cNvPr id="14398" name="Oval 62"/>
                  <p:cNvSpPr>
                    <a:spLocks noChangeArrowheads="1"/>
                  </p:cNvSpPr>
                  <p:nvPr/>
                </p:nvSpPr>
                <p:spPr bwMode="auto">
                  <a:xfrm>
                    <a:off x="3366" y="2963"/>
                    <a:ext cx="432" cy="384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4399" name="Oval 63"/>
                  <p:cNvSpPr>
                    <a:spLocks noChangeArrowheads="1"/>
                  </p:cNvSpPr>
                  <p:nvPr/>
                </p:nvSpPr>
                <p:spPr bwMode="auto">
                  <a:xfrm>
                    <a:off x="3655" y="3055"/>
                    <a:ext cx="62" cy="134"/>
                  </a:xfrm>
                  <a:prstGeom prst="ellipse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14403" name="Line 67"/>
                <p:cNvSpPr>
                  <a:spLocks noChangeShapeType="1"/>
                </p:cNvSpPr>
                <p:nvPr/>
              </p:nvSpPr>
              <p:spPr bwMode="auto">
                <a:xfrm flipV="1">
                  <a:off x="3817" y="3051"/>
                  <a:ext cx="1055" cy="48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grpSp>
              <p:nvGrpSpPr>
                <p:cNvPr id="11" name="Group 58"/>
                <p:cNvGrpSpPr>
                  <a:grpSpLocks/>
                </p:cNvGrpSpPr>
                <p:nvPr/>
              </p:nvGrpSpPr>
              <p:grpSpPr bwMode="auto">
                <a:xfrm>
                  <a:off x="3729" y="3452"/>
                  <a:ext cx="194" cy="165"/>
                  <a:chOff x="3366" y="2963"/>
                  <a:chExt cx="432" cy="384"/>
                </a:xfrm>
              </p:grpSpPr>
              <p:sp>
                <p:nvSpPr>
                  <p:cNvPr id="14395" name="Oval 59"/>
                  <p:cNvSpPr>
                    <a:spLocks noChangeArrowheads="1"/>
                  </p:cNvSpPr>
                  <p:nvPr/>
                </p:nvSpPr>
                <p:spPr bwMode="auto">
                  <a:xfrm>
                    <a:off x="3366" y="2963"/>
                    <a:ext cx="432" cy="384"/>
                  </a:xfrm>
                  <a:prstGeom prst="ellipse">
                    <a:avLst/>
                  </a:prstGeom>
                  <a:solidFill>
                    <a:srgbClr val="0000FF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4396" name="Oval 60"/>
                  <p:cNvSpPr>
                    <a:spLocks noChangeArrowheads="1"/>
                  </p:cNvSpPr>
                  <p:nvPr/>
                </p:nvSpPr>
                <p:spPr bwMode="auto">
                  <a:xfrm>
                    <a:off x="3655" y="3055"/>
                    <a:ext cx="62" cy="134"/>
                  </a:xfrm>
                  <a:prstGeom prst="ellipse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12" name="Group 55"/>
                <p:cNvGrpSpPr>
                  <a:grpSpLocks/>
                </p:cNvGrpSpPr>
                <p:nvPr/>
              </p:nvGrpSpPr>
              <p:grpSpPr bwMode="auto">
                <a:xfrm>
                  <a:off x="4761" y="2952"/>
                  <a:ext cx="194" cy="165"/>
                  <a:chOff x="3366" y="2963"/>
                  <a:chExt cx="432" cy="384"/>
                </a:xfrm>
              </p:grpSpPr>
              <p:sp>
                <p:nvSpPr>
                  <p:cNvPr id="14392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3366" y="2963"/>
                    <a:ext cx="432" cy="384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4393" name="Oval 57"/>
                  <p:cNvSpPr>
                    <a:spLocks noChangeArrowheads="1"/>
                  </p:cNvSpPr>
                  <p:nvPr/>
                </p:nvSpPr>
                <p:spPr bwMode="auto">
                  <a:xfrm>
                    <a:off x="3655" y="3055"/>
                    <a:ext cx="62" cy="134"/>
                  </a:xfrm>
                  <a:prstGeom prst="ellipse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</p:grp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Links</a:t>
            </a:r>
            <a:endParaRPr lang="en-US" dirty="0"/>
          </a:p>
        </p:txBody>
      </p:sp>
      <p:sp>
        <p:nvSpPr>
          <p:cNvPr id="61" name="Freeform 66"/>
          <p:cNvSpPr>
            <a:spLocks/>
          </p:cNvSpPr>
          <p:nvPr/>
        </p:nvSpPr>
        <p:spPr bwMode="auto">
          <a:xfrm>
            <a:off x="5776402" y="2732913"/>
            <a:ext cx="1198563" cy="1346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2" y="848"/>
              </a:cxn>
              <a:cxn ang="0">
                <a:pos x="755" y="320"/>
              </a:cxn>
              <a:cxn ang="0">
                <a:pos x="0" y="0"/>
              </a:cxn>
            </a:cxnLst>
            <a:rect l="0" t="0" r="r" b="b"/>
            <a:pathLst>
              <a:path w="755" h="848">
                <a:moveTo>
                  <a:pt x="0" y="0"/>
                </a:moveTo>
                <a:lnTo>
                  <a:pt x="652" y="848"/>
                </a:lnTo>
                <a:lnTo>
                  <a:pt x="755" y="320"/>
                </a:lnTo>
                <a:lnTo>
                  <a:pt x="0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Line 67"/>
          <p:cNvSpPr>
            <a:spLocks noChangeShapeType="1"/>
          </p:cNvSpPr>
          <p:nvPr/>
        </p:nvSpPr>
        <p:spPr bwMode="auto">
          <a:xfrm flipV="1">
            <a:off x="5333489" y="3240913"/>
            <a:ext cx="1674813" cy="77152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Freeform 50"/>
          <p:cNvSpPr>
            <a:spLocks/>
          </p:cNvSpPr>
          <p:nvPr/>
        </p:nvSpPr>
        <p:spPr bwMode="auto">
          <a:xfrm>
            <a:off x="7043816" y="2652044"/>
            <a:ext cx="1395413" cy="1198563"/>
          </a:xfrm>
          <a:custGeom>
            <a:avLst/>
            <a:gdLst/>
            <a:ahLst/>
            <a:cxnLst>
              <a:cxn ang="0">
                <a:pos x="0" y="362"/>
              </a:cxn>
              <a:cxn ang="0">
                <a:pos x="734" y="0"/>
              </a:cxn>
              <a:cxn ang="0">
                <a:pos x="879" y="755"/>
              </a:cxn>
              <a:cxn ang="0">
                <a:pos x="0" y="362"/>
              </a:cxn>
            </a:cxnLst>
            <a:rect l="0" t="0" r="r" b="b"/>
            <a:pathLst>
              <a:path w="879" h="755">
                <a:moveTo>
                  <a:pt x="0" y="362"/>
                </a:moveTo>
                <a:lnTo>
                  <a:pt x="734" y="0"/>
                </a:lnTo>
                <a:lnTo>
                  <a:pt x="879" y="755"/>
                </a:lnTo>
                <a:lnTo>
                  <a:pt x="0" y="362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Oval 45"/>
          <p:cNvSpPr>
            <a:spLocks noChangeArrowheads="1"/>
          </p:cNvSpPr>
          <p:nvPr/>
        </p:nvSpPr>
        <p:spPr bwMode="auto">
          <a:xfrm>
            <a:off x="8029653" y="2494881"/>
            <a:ext cx="307975" cy="2619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Oval 48"/>
          <p:cNvSpPr>
            <a:spLocks noChangeArrowheads="1"/>
          </p:cNvSpPr>
          <p:nvPr/>
        </p:nvSpPr>
        <p:spPr bwMode="auto">
          <a:xfrm>
            <a:off x="8264603" y="3715669"/>
            <a:ext cx="307975" cy="2619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6832089" y="3080669"/>
            <a:ext cx="318089" cy="265020"/>
            <a:chOff x="8010299" y="4840848"/>
            <a:chExt cx="318089" cy="265020"/>
          </a:xfrm>
          <a:solidFill>
            <a:schemeClr val="bg1"/>
          </a:solidFill>
        </p:grpSpPr>
        <p:sp>
          <p:nvSpPr>
            <p:cNvPr id="78" name="Oval 38"/>
            <p:cNvSpPr>
              <a:spLocks noChangeArrowheads="1"/>
            </p:cNvSpPr>
            <p:nvPr/>
          </p:nvSpPr>
          <p:spPr bwMode="auto">
            <a:xfrm>
              <a:off x="8020413" y="4840848"/>
              <a:ext cx="307975" cy="261938"/>
            </a:xfrm>
            <a:prstGeom prst="ellipse">
              <a:avLst/>
            </a:prstGeom>
            <a:grpFill/>
            <a:ln w="381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Oval 39"/>
            <p:cNvSpPr>
              <a:spLocks noChangeArrowheads="1"/>
            </p:cNvSpPr>
            <p:nvPr/>
          </p:nvSpPr>
          <p:spPr bwMode="auto">
            <a:xfrm>
              <a:off x="8226788" y="4904348"/>
              <a:ext cx="44450" cy="90488"/>
            </a:xfrm>
            <a:prstGeom prst="ellipse">
              <a:avLst/>
            </a:prstGeom>
            <a:grpFill/>
            <a:ln w="31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Oval 56"/>
            <p:cNvSpPr>
              <a:spLocks noChangeArrowheads="1"/>
            </p:cNvSpPr>
            <p:nvPr/>
          </p:nvSpPr>
          <p:spPr bwMode="auto">
            <a:xfrm>
              <a:off x="8010299" y="4843930"/>
              <a:ext cx="307975" cy="261938"/>
            </a:xfrm>
            <a:prstGeom prst="ellipse">
              <a:avLst/>
            </a:prstGeom>
            <a:grpFill/>
            <a:ln w="381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8" name="Freeform 65"/>
          <p:cNvSpPr>
            <a:spLocks/>
          </p:cNvSpPr>
          <p:nvPr/>
        </p:nvSpPr>
        <p:spPr bwMode="auto">
          <a:xfrm>
            <a:off x="5349364" y="2715451"/>
            <a:ext cx="1477963" cy="1412875"/>
          </a:xfrm>
          <a:custGeom>
            <a:avLst/>
            <a:gdLst/>
            <a:ahLst/>
            <a:cxnLst>
              <a:cxn ang="0">
                <a:pos x="269" y="0"/>
              </a:cxn>
              <a:cxn ang="0">
                <a:pos x="931" y="890"/>
              </a:cxn>
              <a:cxn ang="0">
                <a:pos x="0" y="817"/>
              </a:cxn>
              <a:cxn ang="0">
                <a:pos x="269" y="0"/>
              </a:cxn>
            </a:cxnLst>
            <a:rect l="0" t="0" r="r" b="b"/>
            <a:pathLst>
              <a:path w="931" h="890">
                <a:moveTo>
                  <a:pt x="269" y="0"/>
                </a:moveTo>
                <a:lnTo>
                  <a:pt x="931" y="890"/>
                </a:lnTo>
                <a:lnTo>
                  <a:pt x="0" y="817"/>
                </a:lnTo>
                <a:lnTo>
                  <a:pt x="2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9" name="Straight Connector 68"/>
          <p:cNvCxnSpPr/>
          <p:nvPr/>
        </p:nvCxnSpPr>
        <p:spPr bwMode="auto">
          <a:xfrm flipH="1">
            <a:off x="5363673" y="2713021"/>
            <a:ext cx="416460" cy="124937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70" name="Group 52"/>
          <p:cNvGrpSpPr>
            <a:grpSpLocks/>
          </p:cNvGrpSpPr>
          <p:nvPr/>
        </p:nvGrpSpPr>
        <p:grpSpPr bwMode="auto">
          <a:xfrm>
            <a:off x="5628764" y="2586863"/>
            <a:ext cx="307975" cy="261938"/>
            <a:chOff x="3366" y="2963"/>
            <a:chExt cx="432" cy="384"/>
          </a:xfrm>
          <a:solidFill>
            <a:schemeClr val="bg1">
              <a:lumMod val="50000"/>
            </a:schemeClr>
          </a:solidFill>
        </p:grpSpPr>
        <p:sp>
          <p:nvSpPr>
            <p:cNvPr id="76" name="Oval 53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Oval 54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1" name="Group 58"/>
          <p:cNvGrpSpPr>
            <a:grpSpLocks/>
          </p:cNvGrpSpPr>
          <p:nvPr/>
        </p:nvGrpSpPr>
        <p:grpSpPr bwMode="auto">
          <a:xfrm>
            <a:off x="5193789" y="3877501"/>
            <a:ext cx="307975" cy="261938"/>
            <a:chOff x="3366" y="2963"/>
            <a:chExt cx="432" cy="384"/>
          </a:xfrm>
          <a:solidFill>
            <a:schemeClr val="bg1">
              <a:lumMod val="50000"/>
            </a:schemeClr>
          </a:solidFill>
        </p:grpSpPr>
        <p:sp>
          <p:nvSpPr>
            <p:cNvPr id="73" name="Oval 59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Oval 60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2" name="Oval 62"/>
          <p:cNvSpPr>
            <a:spLocks noChangeArrowheads="1"/>
          </p:cNvSpPr>
          <p:nvPr/>
        </p:nvSpPr>
        <p:spPr bwMode="auto">
          <a:xfrm>
            <a:off x="6660639" y="3945763"/>
            <a:ext cx="307975" cy="261938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Text Box 68"/>
          <p:cNvSpPr txBox="1">
            <a:spLocks noChangeArrowheads="1"/>
          </p:cNvSpPr>
          <p:nvPr/>
        </p:nvSpPr>
        <p:spPr bwMode="auto">
          <a:xfrm>
            <a:off x="2550756" y="3432312"/>
            <a:ext cx="35263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endParaRPr lang="en-US" sz="3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Connector 4"/>
          <p:cNvCxnSpPr>
            <a:stCxn id="14392" idx="4"/>
            <a:endCxn id="14398" idx="0"/>
          </p:cNvCxnSpPr>
          <p:nvPr/>
        </p:nvCxnSpPr>
        <p:spPr bwMode="auto">
          <a:xfrm flipH="1">
            <a:off x="2321567" y="3345689"/>
            <a:ext cx="171450" cy="600074"/>
          </a:xfrm>
          <a:prstGeom prst="lin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Text Box 68"/>
          <p:cNvSpPr txBox="1">
            <a:spLocks noChangeArrowheads="1"/>
          </p:cNvSpPr>
          <p:nvPr/>
        </p:nvSpPr>
        <p:spPr bwMode="auto">
          <a:xfrm>
            <a:off x="7000848" y="3355250"/>
            <a:ext cx="35263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endParaRPr lang="en-US" sz="3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Connector 12"/>
          <p:cNvCxnSpPr>
            <a:endCxn id="72" idx="0"/>
          </p:cNvCxnSpPr>
          <p:nvPr/>
        </p:nvCxnSpPr>
        <p:spPr bwMode="auto">
          <a:xfrm flipH="1">
            <a:off x="6814627" y="3429000"/>
            <a:ext cx="153987" cy="516763"/>
          </a:xfrm>
          <a:prstGeom prst="line">
            <a:avLst/>
          </a:prstGeom>
          <a:noFill/>
          <a:ln w="762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60314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730879" y="1800171"/>
            <a:ext cx="5448019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Let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be complexes with disjoint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sets of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vertices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730879" y="3028572"/>
            <a:ext cx="470513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92D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their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join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is the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complex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730879" y="4623600"/>
            <a:ext cx="751680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and simplices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®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[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¯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where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®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2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¯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2 B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730878" y="3826086"/>
            <a:ext cx="428033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with vertices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V(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[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V(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3065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38</a:t>
            </a:fld>
            <a:endParaRPr lang="en-US"/>
          </a:p>
        </p:txBody>
      </p:sp>
      <p:grpSp>
        <p:nvGrpSpPr>
          <p:cNvPr id="7" name="Group 70"/>
          <p:cNvGrpSpPr>
            <a:grpSpLocks/>
          </p:cNvGrpSpPr>
          <p:nvPr/>
        </p:nvGrpSpPr>
        <p:grpSpPr bwMode="auto">
          <a:xfrm>
            <a:off x="5423670" y="2502830"/>
            <a:ext cx="1946275" cy="1620838"/>
            <a:chOff x="3729" y="2639"/>
            <a:chExt cx="1226" cy="1021"/>
          </a:xfrm>
        </p:grpSpPr>
        <p:sp>
          <p:nvSpPr>
            <p:cNvPr id="8" name="Freeform 66"/>
            <p:cNvSpPr>
              <a:spLocks/>
            </p:cNvSpPr>
            <p:nvPr/>
          </p:nvSpPr>
          <p:spPr bwMode="auto">
            <a:xfrm>
              <a:off x="4096" y="2731"/>
              <a:ext cx="755" cy="8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52" y="848"/>
                </a:cxn>
                <a:cxn ang="0">
                  <a:pos x="755" y="320"/>
                </a:cxn>
                <a:cxn ang="0">
                  <a:pos x="0" y="0"/>
                </a:cxn>
              </a:cxnLst>
              <a:rect l="0" t="0" r="r" b="b"/>
              <a:pathLst>
                <a:path w="755" h="848">
                  <a:moveTo>
                    <a:pt x="0" y="0"/>
                  </a:moveTo>
                  <a:lnTo>
                    <a:pt x="652" y="848"/>
                  </a:lnTo>
                  <a:lnTo>
                    <a:pt x="755" y="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7C8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Freeform 65"/>
            <p:cNvSpPr>
              <a:spLocks/>
            </p:cNvSpPr>
            <p:nvPr/>
          </p:nvSpPr>
          <p:spPr bwMode="auto">
            <a:xfrm>
              <a:off x="3827" y="2720"/>
              <a:ext cx="931" cy="890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931" y="890"/>
                </a:cxn>
                <a:cxn ang="0">
                  <a:pos x="0" y="817"/>
                </a:cxn>
                <a:cxn ang="0">
                  <a:pos x="269" y="0"/>
                </a:cxn>
              </a:cxnLst>
              <a:rect l="0" t="0" r="r" b="b"/>
              <a:pathLst>
                <a:path w="931" h="890">
                  <a:moveTo>
                    <a:pt x="269" y="0"/>
                  </a:moveTo>
                  <a:lnTo>
                    <a:pt x="931" y="890"/>
                  </a:lnTo>
                  <a:lnTo>
                    <a:pt x="0" y="817"/>
                  </a:lnTo>
                  <a:lnTo>
                    <a:pt x="269" y="0"/>
                  </a:lnTo>
                  <a:close/>
                </a:path>
              </a:pathLst>
            </a:custGeom>
            <a:gradFill rotWithShape="0">
              <a:gsLst>
                <a:gs pos="0">
                  <a:srgbClr val="FF0000">
                    <a:gamma/>
                    <a:shade val="46275"/>
                    <a:invGamma/>
                  </a:srgbClr>
                </a:gs>
                <a:gs pos="5000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0" name="Group 52"/>
            <p:cNvGrpSpPr>
              <a:grpSpLocks/>
            </p:cNvGrpSpPr>
            <p:nvPr/>
          </p:nvGrpSpPr>
          <p:grpSpPr bwMode="auto">
            <a:xfrm>
              <a:off x="4003" y="2639"/>
              <a:ext cx="194" cy="165"/>
              <a:chOff x="3366" y="2963"/>
              <a:chExt cx="432" cy="384"/>
            </a:xfrm>
          </p:grpSpPr>
          <p:sp>
            <p:nvSpPr>
              <p:cNvPr id="21" name="Oval 5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" name="Oval 5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Group 61"/>
            <p:cNvGrpSpPr>
              <a:grpSpLocks/>
            </p:cNvGrpSpPr>
            <p:nvPr/>
          </p:nvGrpSpPr>
          <p:grpSpPr bwMode="auto">
            <a:xfrm>
              <a:off x="4653" y="3495"/>
              <a:ext cx="194" cy="165"/>
              <a:chOff x="3366" y="2963"/>
              <a:chExt cx="432" cy="384"/>
            </a:xfrm>
          </p:grpSpPr>
          <p:sp>
            <p:nvSpPr>
              <p:cNvPr id="19" name="Oval 62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" name="Oval 63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Line 67"/>
            <p:cNvSpPr>
              <a:spLocks noChangeShapeType="1"/>
            </p:cNvSpPr>
            <p:nvPr/>
          </p:nvSpPr>
          <p:spPr bwMode="auto">
            <a:xfrm flipV="1">
              <a:off x="3817" y="3051"/>
              <a:ext cx="1055" cy="4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3" name="Group 58"/>
            <p:cNvGrpSpPr>
              <a:grpSpLocks/>
            </p:cNvGrpSpPr>
            <p:nvPr/>
          </p:nvGrpSpPr>
          <p:grpSpPr bwMode="auto">
            <a:xfrm>
              <a:off x="3729" y="3452"/>
              <a:ext cx="194" cy="165"/>
              <a:chOff x="3366" y="2963"/>
              <a:chExt cx="432" cy="384"/>
            </a:xfrm>
          </p:grpSpPr>
          <p:sp>
            <p:nvSpPr>
              <p:cNvPr id="17" name="Oval 59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" name="Oval 60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4" name="Group 55"/>
            <p:cNvGrpSpPr>
              <a:grpSpLocks/>
            </p:cNvGrpSpPr>
            <p:nvPr/>
          </p:nvGrpSpPr>
          <p:grpSpPr bwMode="auto">
            <a:xfrm>
              <a:off x="4761" y="2952"/>
              <a:ext cx="194" cy="165"/>
              <a:chOff x="3366" y="2963"/>
              <a:chExt cx="432" cy="384"/>
            </a:xfrm>
          </p:grpSpPr>
          <p:sp>
            <p:nvSpPr>
              <p:cNvPr id="15" name="Oval 56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" name="Oval 57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26" name="Group 52"/>
          <p:cNvGrpSpPr>
            <a:grpSpLocks/>
          </p:cNvGrpSpPr>
          <p:nvPr/>
        </p:nvGrpSpPr>
        <p:grpSpPr bwMode="auto">
          <a:xfrm>
            <a:off x="1606685" y="2472668"/>
            <a:ext cx="307975" cy="261938"/>
            <a:chOff x="3366" y="2963"/>
            <a:chExt cx="432" cy="384"/>
          </a:xfrm>
          <a:solidFill>
            <a:srgbClr val="FFC000"/>
          </a:solidFill>
        </p:grpSpPr>
        <p:sp>
          <p:nvSpPr>
            <p:cNvPr id="37" name="Oval 53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Oval 54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7" name="Group 61"/>
          <p:cNvGrpSpPr>
            <a:grpSpLocks/>
          </p:cNvGrpSpPr>
          <p:nvPr/>
        </p:nvGrpSpPr>
        <p:grpSpPr bwMode="auto">
          <a:xfrm>
            <a:off x="2638560" y="3831568"/>
            <a:ext cx="307975" cy="261938"/>
            <a:chOff x="3366" y="2963"/>
            <a:chExt cx="432" cy="384"/>
          </a:xfrm>
          <a:solidFill>
            <a:schemeClr val="accent6">
              <a:lumMod val="75000"/>
            </a:schemeClr>
          </a:solidFill>
        </p:grpSpPr>
        <p:sp>
          <p:nvSpPr>
            <p:cNvPr id="35" name="Oval 62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Oval 63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8" name="Line 67"/>
          <p:cNvSpPr>
            <a:spLocks noChangeShapeType="1"/>
          </p:cNvSpPr>
          <p:nvPr/>
        </p:nvSpPr>
        <p:spPr bwMode="auto">
          <a:xfrm flipV="1">
            <a:off x="1311411" y="2734605"/>
            <a:ext cx="449262" cy="11636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9" name="Group 58"/>
          <p:cNvGrpSpPr>
            <a:grpSpLocks/>
          </p:cNvGrpSpPr>
          <p:nvPr/>
        </p:nvGrpSpPr>
        <p:grpSpPr bwMode="auto">
          <a:xfrm>
            <a:off x="1171710" y="3763306"/>
            <a:ext cx="307975" cy="261938"/>
            <a:chOff x="3366" y="2963"/>
            <a:chExt cx="432" cy="384"/>
          </a:xfrm>
        </p:grpSpPr>
        <p:sp>
          <p:nvSpPr>
            <p:cNvPr id="33" name="Oval 59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Oval 60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rgbClr val="FF7C8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0" name="Group 55"/>
          <p:cNvGrpSpPr>
            <a:grpSpLocks/>
          </p:cNvGrpSpPr>
          <p:nvPr/>
        </p:nvGrpSpPr>
        <p:grpSpPr bwMode="auto">
          <a:xfrm>
            <a:off x="2810010" y="2969556"/>
            <a:ext cx="307975" cy="261938"/>
            <a:chOff x="3366" y="2963"/>
            <a:chExt cx="432" cy="384"/>
          </a:xfrm>
          <a:solidFill>
            <a:srgbClr val="00FFFF"/>
          </a:solidFill>
        </p:grpSpPr>
        <p:sp>
          <p:nvSpPr>
            <p:cNvPr id="31" name="Oval 56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Oval 57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40" name="Straight Connector 39"/>
          <p:cNvCxnSpPr>
            <a:stCxn id="31" idx="4"/>
            <a:endCxn id="35" idx="0"/>
          </p:cNvCxnSpPr>
          <p:nvPr/>
        </p:nvCxnSpPr>
        <p:spPr bwMode="auto">
          <a:xfrm flipH="1">
            <a:off x="2792548" y="3231494"/>
            <a:ext cx="171450" cy="600074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2406633" y="4267200"/>
            <a:ext cx="5212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28981" y="4267200"/>
            <a:ext cx="593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840372" y="4267200"/>
            <a:ext cx="11304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en-US" sz="40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1495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04422" y="1686764"/>
            <a:ext cx="360387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Simplicial Complexes</a:t>
            </a: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904422" y="2484218"/>
            <a:ext cx="394370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Standard Constructions</a:t>
            </a: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904422" y="3281672"/>
            <a:ext cx="226536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Carrier Maps</a:t>
            </a: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904422" y="4079126"/>
            <a:ext cx="214353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Connectivity</a:t>
            </a: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904422" y="4876580"/>
            <a:ext cx="220445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Subdivisions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</a:rPr>
              <a:t>Distributed Computing through Combinatorial Topology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904422" y="5674032"/>
            <a:ext cx="652236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Simplicial &amp; Continuous Approximations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52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Carrier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40</a:t>
            </a:fld>
            <a:endParaRPr lang="en-US" dirty="0"/>
          </a:p>
        </p:txBody>
      </p:sp>
      <p:grpSp>
        <p:nvGrpSpPr>
          <p:cNvPr id="20" name="Group 100"/>
          <p:cNvGrpSpPr>
            <a:grpSpLocks/>
          </p:cNvGrpSpPr>
          <p:nvPr/>
        </p:nvGrpSpPr>
        <p:grpSpPr bwMode="auto">
          <a:xfrm>
            <a:off x="5648432" y="2110655"/>
            <a:ext cx="1909763" cy="1228725"/>
            <a:chOff x="3725" y="2082"/>
            <a:chExt cx="1203" cy="774"/>
          </a:xfrm>
        </p:grpSpPr>
        <p:sp>
          <p:nvSpPr>
            <p:cNvPr id="21" name="Freeform 101"/>
            <p:cNvSpPr>
              <a:spLocks/>
            </p:cNvSpPr>
            <p:nvPr/>
          </p:nvSpPr>
          <p:spPr bwMode="auto">
            <a:xfrm>
              <a:off x="4033" y="2139"/>
              <a:ext cx="171" cy="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0"/>
                </a:cxn>
                <a:cxn ang="0">
                  <a:pos x="38" y="8"/>
                </a:cxn>
                <a:cxn ang="0">
                  <a:pos x="61" y="15"/>
                </a:cxn>
                <a:cxn ang="0">
                  <a:pos x="76" y="30"/>
                </a:cxn>
                <a:cxn ang="0">
                  <a:pos x="99" y="46"/>
                </a:cxn>
                <a:cxn ang="0">
                  <a:pos x="114" y="61"/>
                </a:cxn>
                <a:cxn ang="0">
                  <a:pos x="129" y="76"/>
                </a:cxn>
                <a:cxn ang="0">
                  <a:pos x="145" y="99"/>
                </a:cxn>
                <a:cxn ang="0">
                  <a:pos x="160" y="114"/>
                </a:cxn>
                <a:cxn ang="0">
                  <a:pos x="168" y="129"/>
                </a:cxn>
                <a:cxn ang="0">
                  <a:pos x="183" y="152"/>
                </a:cxn>
                <a:cxn ang="0">
                  <a:pos x="183" y="175"/>
                </a:cxn>
                <a:cxn ang="0">
                  <a:pos x="190" y="190"/>
                </a:cxn>
                <a:cxn ang="0">
                  <a:pos x="198" y="213"/>
                </a:cxn>
              </a:cxnLst>
              <a:rect l="0" t="0" r="r" b="b"/>
              <a:pathLst>
                <a:path w="199" h="214">
                  <a:moveTo>
                    <a:pt x="0" y="0"/>
                  </a:moveTo>
                  <a:lnTo>
                    <a:pt x="15" y="0"/>
                  </a:lnTo>
                  <a:lnTo>
                    <a:pt x="38" y="8"/>
                  </a:lnTo>
                  <a:lnTo>
                    <a:pt x="61" y="15"/>
                  </a:lnTo>
                  <a:lnTo>
                    <a:pt x="76" y="30"/>
                  </a:lnTo>
                  <a:lnTo>
                    <a:pt x="99" y="46"/>
                  </a:lnTo>
                  <a:lnTo>
                    <a:pt x="114" y="61"/>
                  </a:lnTo>
                  <a:lnTo>
                    <a:pt x="129" y="76"/>
                  </a:lnTo>
                  <a:lnTo>
                    <a:pt x="145" y="99"/>
                  </a:lnTo>
                  <a:lnTo>
                    <a:pt x="160" y="114"/>
                  </a:lnTo>
                  <a:lnTo>
                    <a:pt x="168" y="129"/>
                  </a:lnTo>
                  <a:lnTo>
                    <a:pt x="183" y="152"/>
                  </a:lnTo>
                  <a:lnTo>
                    <a:pt x="183" y="175"/>
                  </a:lnTo>
                  <a:lnTo>
                    <a:pt x="190" y="190"/>
                  </a:lnTo>
                  <a:lnTo>
                    <a:pt x="198" y="21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Oval 102"/>
            <p:cNvSpPr>
              <a:spLocks noChangeArrowheads="1"/>
            </p:cNvSpPr>
            <p:nvPr/>
          </p:nvSpPr>
          <p:spPr bwMode="auto">
            <a:xfrm>
              <a:off x="3978" y="2670"/>
              <a:ext cx="26" cy="31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3" name="Oval 103"/>
            <p:cNvSpPr>
              <a:spLocks noChangeArrowheads="1"/>
            </p:cNvSpPr>
            <p:nvPr/>
          </p:nvSpPr>
          <p:spPr bwMode="auto">
            <a:xfrm>
              <a:off x="3803" y="2481"/>
              <a:ext cx="32" cy="32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" name="Oval 104"/>
            <p:cNvSpPr>
              <a:spLocks noChangeArrowheads="1"/>
            </p:cNvSpPr>
            <p:nvPr/>
          </p:nvSpPr>
          <p:spPr bwMode="auto">
            <a:xfrm>
              <a:off x="4252" y="2733"/>
              <a:ext cx="32" cy="3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5" name="Oval 105"/>
            <p:cNvSpPr>
              <a:spLocks noChangeArrowheads="1"/>
            </p:cNvSpPr>
            <p:nvPr/>
          </p:nvSpPr>
          <p:spPr bwMode="auto">
            <a:xfrm>
              <a:off x="3725" y="2092"/>
              <a:ext cx="1196" cy="760"/>
            </a:xfrm>
            <a:prstGeom prst="ellipse">
              <a:avLst/>
            </a:prstGeom>
            <a:gradFill rotWithShape="0">
              <a:gsLst>
                <a:gs pos="0">
                  <a:srgbClr val="7FFF00">
                    <a:gamma/>
                    <a:shade val="0"/>
                    <a:invGamma/>
                  </a:srgbClr>
                </a:gs>
                <a:gs pos="100000">
                  <a:srgbClr val="7FFF00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6" name="Oval 106"/>
            <p:cNvSpPr>
              <a:spLocks noChangeArrowheads="1"/>
            </p:cNvSpPr>
            <p:nvPr/>
          </p:nvSpPr>
          <p:spPr bwMode="auto">
            <a:xfrm>
              <a:off x="3767" y="2120"/>
              <a:ext cx="1106" cy="679"/>
            </a:xfrm>
            <a:prstGeom prst="ellipse">
              <a:avLst/>
            </a:prstGeom>
            <a:gradFill rotWithShape="0">
              <a:gsLst>
                <a:gs pos="0">
                  <a:srgbClr val="7FFF00">
                    <a:gamma/>
                    <a:shade val="29804"/>
                    <a:invGamma/>
                  </a:srgbClr>
                </a:gs>
                <a:gs pos="100000">
                  <a:srgbClr val="7FFF00"/>
                </a:gs>
              </a:gsLst>
              <a:path path="shape">
                <a:fillToRect l="50000" t="50000" r="50000" b="50000"/>
              </a:path>
            </a:gra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" name="Freeform 107"/>
            <p:cNvSpPr>
              <a:spLocks/>
            </p:cNvSpPr>
            <p:nvPr/>
          </p:nvSpPr>
          <p:spPr bwMode="auto">
            <a:xfrm>
              <a:off x="4274" y="2604"/>
              <a:ext cx="47" cy="246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23" y="38"/>
                </a:cxn>
                <a:cxn ang="0">
                  <a:pos x="8" y="76"/>
                </a:cxn>
                <a:cxn ang="0">
                  <a:pos x="0" y="114"/>
                </a:cxn>
                <a:cxn ang="0">
                  <a:pos x="0" y="160"/>
                </a:cxn>
                <a:cxn ang="0">
                  <a:pos x="0" y="198"/>
                </a:cxn>
                <a:cxn ang="0">
                  <a:pos x="8" y="236"/>
                </a:cxn>
                <a:cxn ang="0">
                  <a:pos x="23" y="267"/>
                </a:cxn>
                <a:cxn ang="0">
                  <a:pos x="54" y="297"/>
                </a:cxn>
              </a:cxnLst>
              <a:rect l="0" t="0" r="r" b="b"/>
              <a:pathLst>
                <a:path w="55" h="298">
                  <a:moveTo>
                    <a:pt x="39" y="0"/>
                  </a:moveTo>
                  <a:lnTo>
                    <a:pt x="23" y="38"/>
                  </a:lnTo>
                  <a:lnTo>
                    <a:pt x="8" y="76"/>
                  </a:lnTo>
                  <a:lnTo>
                    <a:pt x="0" y="114"/>
                  </a:lnTo>
                  <a:lnTo>
                    <a:pt x="0" y="160"/>
                  </a:lnTo>
                  <a:lnTo>
                    <a:pt x="0" y="198"/>
                  </a:lnTo>
                  <a:lnTo>
                    <a:pt x="8" y="236"/>
                  </a:lnTo>
                  <a:lnTo>
                    <a:pt x="23" y="267"/>
                  </a:lnTo>
                  <a:lnTo>
                    <a:pt x="54" y="297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108"/>
            <p:cNvSpPr>
              <a:spLocks/>
            </p:cNvSpPr>
            <p:nvPr/>
          </p:nvSpPr>
          <p:spPr bwMode="auto">
            <a:xfrm>
              <a:off x="3968" y="2566"/>
              <a:ext cx="164" cy="209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52" y="15"/>
                </a:cxn>
                <a:cxn ang="0">
                  <a:pos x="114" y="38"/>
                </a:cxn>
                <a:cxn ang="0">
                  <a:pos x="84" y="68"/>
                </a:cxn>
                <a:cxn ang="0">
                  <a:pos x="61" y="99"/>
                </a:cxn>
                <a:cxn ang="0">
                  <a:pos x="23" y="175"/>
                </a:cxn>
                <a:cxn ang="0">
                  <a:pos x="0" y="251"/>
                </a:cxn>
              </a:cxnLst>
              <a:rect l="0" t="0" r="r" b="b"/>
              <a:pathLst>
                <a:path w="191" h="252">
                  <a:moveTo>
                    <a:pt x="190" y="0"/>
                  </a:moveTo>
                  <a:lnTo>
                    <a:pt x="152" y="15"/>
                  </a:lnTo>
                  <a:lnTo>
                    <a:pt x="114" y="38"/>
                  </a:lnTo>
                  <a:lnTo>
                    <a:pt x="84" y="68"/>
                  </a:lnTo>
                  <a:lnTo>
                    <a:pt x="61" y="99"/>
                  </a:lnTo>
                  <a:lnTo>
                    <a:pt x="23" y="175"/>
                  </a:lnTo>
                  <a:lnTo>
                    <a:pt x="0" y="25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Freeform 109"/>
            <p:cNvSpPr>
              <a:spLocks/>
            </p:cNvSpPr>
            <p:nvPr/>
          </p:nvSpPr>
          <p:spPr bwMode="auto">
            <a:xfrm>
              <a:off x="3975" y="2460"/>
              <a:ext cx="53" cy="214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61" y="0"/>
                </a:cxn>
                <a:cxn ang="0">
                  <a:pos x="38" y="23"/>
                </a:cxn>
                <a:cxn ang="0">
                  <a:pos x="23" y="61"/>
                </a:cxn>
                <a:cxn ang="0">
                  <a:pos x="8" y="99"/>
                </a:cxn>
                <a:cxn ang="0">
                  <a:pos x="0" y="144"/>
                </a:cxn>
                <a:cxn ang="0">
                  <a:pos x="0" y="190"/>
                </a:cxn>
                <a:cxn ang="0">
                  <a:pos x="8" y="228"/>
                </a:cxn>
                <a:cxn ang="0">
                  <a:pos x="23" y="258"/>
                </a:cxn>
              </a:cxnLst>
              <a:rect l="0" t="0" r="r" b="b"/>
              <a:pathLst>
                <a:path w="62" h="259">
                  <a:moveTo>
                    <a:pt x="61" y="0"/>
                  </a:moveTo>
                  <a:lnTo>
                    <a:pt x="61" y="0"/>
                  </a:lnTo>
                  <a:lnTo>
                    <a:pt x="38" y="23"/>
                  </a:lnTo>
                  <a:lnTo>
                    <a:pt x="23" y="61"/>
                  </a:lnTo>
                  <a:lnTo>
                    <a:pt x="8" y="99"/>
                  </a:lnTo>
                  <a:lnTo>
                    <a:pt x="0" y="144"/>
                  </a:lnTo>
                  <a:lnTo>
                    <a:pt x="0" y="190"/>
                  </a:lnTo>
                  <a:lnTo>
                    <a:pt x="8" y="228"/>
                  </a:lnTo>
                  <a:lnTo>
                    <a:pt x="23" y="25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Freeform 110"/>
            <p:cNvSpPr>
              <a:spLocks/>
            </p:cNvSpPr>
            <p:nvPr/>
          </p:nvSpPr>
          <p:spPr bwMode="auto">
            <a:xfrm>
              <a:off x="4365" y="2132"/>
              <a:ext cx="255" cy="158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296" y="0"/>
                </a:cxn>
                <a:cxn ang="0">
                  <a:pos x="243" y="0"/>
                </a:cxn>
                <a:cxn ang="0">
                  <a:pos x="197" y="8"/>
                </a:cxn>
                <a:cxn ang="0">
                  <a:pos x="152" y="23"/>
                </a:cxn>
                <a:cxn ang="0">
                  <a:pos x="106" y="53"/>
                </a:cxn>
                <a:cxn ang="0">
                  <a:pos x="61" y="106"/>
                </a:cxn>
                <a:cxn ang="0">
                  <a:pos x="15" y="160"/>
                </a:cxn>
                <a:cxn ang="0">
                  <a:pos x="0" y="190"/>
                </a:cxn>
              </a:cxnLst>
              <a:rect l="0" t="0" r="r" b="b"/>
              <a:pathLst>
                <a:path w="297" h="191">
                  <a:moveTo>
                    <a:pt x="296" y="0"/>
                  </a:moveTo>
                  <a:lnTo>
                    <a:pt x="296" y="0"/>
                  </a:lnTo>
                  <a:lnTo>
                    <a:pt x="243" y="0"/>
                  </a:lnTo>
                  <a:lnTo>
                    <a:pt x="197" y="8"/>
                  </a:lnTo>
                  <a:lnTo>
                    <a:pt x="152" y="23"/>
                  </a:lnTo>
                  <a:lnTo>
                    <a:pt x="106" y="53"/>
                  </a:lnTo>
                  <a:lnTo>
                    <a:pt x="61" y="106"/>
                  </a:lnTo>
                  <a:lnTo>
                    <a:pt x="15" y="160"/>
                  </a:lnTo>
                  <a:lnTo>
                    <a:pt x="0" y="19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111"/>
            <p:cNvSpPr>
              <a:spLocks/>
            </p:cNvSpPr>
            <p:nvPr/>
          </p:nvSpPr>
          <p:spPr bwMode="auto">
            <a:xfrm>
              <a:off x="4313" y="2082"/>
              <a:ext cx="1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Line 112"/>
            <p:cNvSpPr>
              <a:spLocks noChangeShapeType="1"/>
            </p:cNvSpPr>
            <p:nvPr/>
          </p:nvSpPr>
          <p:spPr bwMode="auto">
            <a:xfrm flipH="1">
              <a:off x="4313" y="2088"/>
              <a:ext cx="1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113"/>
            <p:cNvSpPr>
              <a:spLocks/>
            </p:cNvSpPr>
            <p:nvPr/>
          </p:nvSpPr>
          <p:spPr bwMode="auto">
            <a:xfrm>
              <a:off x="4586" y="2132"/>
              <a:ext cx="34" cy="2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30"/>
                </a:cxn>
                <a:cxn ang="0">
                  <a:pos x="30" y="68"/>
                </a:cxn>
                <a:cxn ang="0">
                  <a:pos x="38" y="114"/>
                </a:cxn>
                <a:cxn ang="0">
                  <a:pos x="38" y="160"/>
                </a:cxn>
                <a:cxn ang="0">
                  <a:pos x="38" y="213"/>
                </a:cxn>
                <a:cxn ang="0">
                  <a:pos x="38" y="259"/>
                </a:cxn>
                <a:cxn ang="0">
                  <a:pos x="30" y="304"/>
                </a:cxn>
                <a:cxn ang="0">
                  <a:pos x="30" y="350"/>
                </a:cxn>
              </a:cxnLst>
              <a:rect l="0" t="0" r="r" b="b"/>
              <a:pathLst>
                <a:path w="39" h="351">
                  <a:moveTo>
                    <a:pt x="0" y="0"/>
                  </a:moveTo>
                  <a:lnTo>
                    <a:pt x="15" y="30"/>
                  </a:lnTo>
                  <a:lnTo>
                    <a:pt x="30" y="68"/>
                  </a:lnTo>
                  <a:lnTo>
                    <a:pt x="38" y="114"/>
                  </a:lnTo>
                  <a:lnTo>
                    <a:pt x="38" y="160"/>
                  </a:lnTo>
                  <a:lnTo>
                    <a:pt x="38" y="213"/>
                  </a:lnTo>
                  <a:lnTo>
                    <a:pt x="38" y="259"/>
                  </a:lnTo>
                  <a:lnTo>
                    <a:pt x="30" y="304"/>
                  </a:lnTo>
                  <a:lnTo>
                    <a:pt x="30" y="35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Freeform 114"/>
            <p:cNvSpPr>
              <a:spLocks/>
            </p:cNvSpPr>
            <p:nvPr/>
          </p:nvSpPr>
          <p:spPr bwMode="auto">
            <a:xfrm>
              <a:off x="3780" y="2617"/>
              <a:ext cx="216" cy="6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53" y="38"/>
                </a:cxn>
                <a:cxn ang="0">
                  <a:pos x="91" y="53"/>
                </a:cxn>
                <a:cxn ang="0">
                  <a:pos x="129" y="60"/>
                </a:cxn>
                <a:cxn ang="0">
                  <a:pos x="167" y="68"/>
                </a:cxn>
                <a:cxn ang="0">
                  <a:pos x="213" y="75"/>
                </a:cxn>
                <a:cxn ang="0">
                  <a:pos x="251" y="83"/>
                </a:cxn>
              </a:cxnLst>
              <a:rect l="0" t="0" r="r" b="b"/>
              <a:pathLst>
                <a:path w="252" h="84">
                  <a:moveTo>
                    <a:pt x="0" y="0"/>
                  </a:moveTo>
                  <a:lnTo>
                    <a:pt x="0" y="0"/>
                  </a:lnTo>
                  <a:lnTo>
                    <a:pt x="53" y="38"/>
                  </a:lnTo>
                  <a:lnTo>
                    <a:pt x="91" y="53"/>
                  </a:lnTo>
                  <a:lnTo>
                    <a:pt x="129" y="60"/>
                  </a:lnTo>
                  <a:lnTo>
                    <a:pt x="167" y="68"/>
                  </a:lnTo>
                  <a:lnTo>
                    <a:pt x="213" y="75"/>
                  </a:lnTo>
                  <a:lnTo>
                    <a:pt x="251" y="8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Freeform 115"/>
            <p:cNvSpPr>
              <a:spLocks/>
            </p:cNvSpPr>
            <p:nvPr/>
          </p:nvSpPr>
          <p:spPr bwMode="auto">
            <a:xfrm>
              <a:off x="3825" y="2111"/>
              <a:ext cx="974" cy="654"/>
            </a:xfrm>
            <a:custGeom>
              <a:avLst/>
              <a:gdLst/>
              <a:ahLst/>
              <a:cxnLst>
                <a:cxn ang="0">
                  <a:pos x="831" y="0"/>
                </a:cxn>
                <a:cxn ang="0">
                  <a:pos x="892" y="30"/>
                </a:cxn>
                <a:cxn ang="0">
                  <a:pos x="953" y="68"/>
                </a:cxn>
                <a:cxn ang="0">
                  <a:pos x="1006" y="105"/>
                </a:cxn>
                <a:cxn ang="0">
                  <a:pos x="1052" y="150"/>
                </a:cxn>
                <a:cxn ang="0">
                  <a:pos x="1090" y="203"/>
                </a:cxn>
                <a:cxn ang="0">
                  <a:pos x="1113" y="256"/>
                </a:cxn>
                <a:cxn ang="0">
                  <a:pos x="1128" y="308"/>
                </a:cxn>
                <a:cxn ang="0">
                  <a:pos x="1136" y="369"/>
                </a:cxn>
                <a:cxn ang="0">
                  <a:pos x="1136" y="414"/>
                </a:cxn>
                <a:cxn ang="0">
                  <a:pos x="1121" y="451"/>
                </a:cxn>
                <a:cxn ang="0">
                  <a:pos x="1113" y="497"/>
                </a:cxn>
                <a:cxn ang="0">
                  <a:pos x="1090" y="534"/>
                </a:cxn>
                <a:cxn ang="0">
                  <a:pos x="1037" y="602"/>
                </a:cxn>
                <a:cxn ang="0">
                  <a:pos x="968" y="662"/>
                </a:cxn>
                <a:cxn ang="0">
                  <a:pos x="884" y="715"/>
                </a:cxn>
                <a:cxn ang="0">
                  <a:pos x="785" y="752"/>
                </a:cxn>
                <a:cxn ang="0">
                  <a:pos x="679" y="775"/>
                </a:cxn>
                <a:cxn ang="0">
                  <a:pos x="564" y="790"/>
                </a:cxn>
                <a:cxn ang="0">
                  <a:pos x="450" y="775"/>
                </a:cxn>
                <a:cxn ang="0">
                  <a:pos x="343" y="752"/>
                </a:cxn>
                <a:cxn ang="0">
                  <a:pos x="252" y="715"/>
                </a:cxn>
                <a:cxn ang="0">
                  <a:pos x="160" y="662"/>
                </a:cxn>
                <a:cxn ang="0">
                  <a:pos x="91" y="602"/>
                </a:cxn>
                <a:cxn ang="0">
                  <a:pos x="38" y="534"/>
                </a:cxn>
                <a:cxn ang="0">
                  <a:pos x="23" y="497"/>
                </a:cxn>
                <a:cxn ang="0">
                  <a:pos x="8" y="451"/>
                </a:cxn>
                <a:cxn ang="0">
                  <a:pos x="0" y="414"/>
                </a:cxn>
                <a:cxn ang="0">
                  <a:pos x="0" y="369"/>
                </a:cxn>
                <a:cxn ang="0">
                  <a:pos x="8" y="301"/>
                </a:cxn>
                <a:cxn ang="0">
                  <a:pos x="30" y="233"/>
                </a:cxn>
                <a:cxn ang="0">
                  <a:pos x="61" y="173"/>
                </a:cxn>
                <a:cxn ang="0">
                  <a:pos x="114" y="120"/>
                </a:cxn>
              </a:cxnLst>
              <a:rect l="0" t="0" r="r" b="b"/>
              <a:pathLst>
                <a:path w="1137" h="791">
                  <a:moveTo>
                    <a:pt x="831" y="0"/>
                  </a:moveTo>
                  <a:lnTo>
                    <a:pt x="892" y="30"/>
                  </a:lnTo>
                  <a:lnTo>
                    <a:pt x="953" y="68"/>
                  </a:lnTo>
                  <a:lnTo>
                    <a:pt x="1006" y="105"/>
                  </a:lnTo>
                  <a:lnTo>
                    <a:pt x="1052" y="150"/>
                  </a:lnTo>
                  <a:lnTo>
                    <a:pt x="1090" y="203"/>
                  </a:lnTo>
                  <a:lnTo>
                    <a:pt x="1113" y="256"/>
                  </a:lnTo>
                  <a:lnTo>
                    <a:pt x="1128" y="308"/>
                  </a:lnTo>
                  <a:lnTo>
                    <a:pt x="1136" y="369"/>
                  </a:lnTo>
                  <a:lnTo>
                    <a:pt x="1136" y="414"/>
                  </a:lnTo>
                  <a:lnTo>
                    <a:pt x="1121" y="451"/>
                  </a:lnTo>
                  <a:lnTo>
                    <a:pt x="1113" y="497"/>
                  </a:lnTo>
                  <a:lnTo>
                    <a:pt x="1090" y="534"/>
                  </a:lnTo>
                  <a:lnTo>
                    <a:pt x="1037" y="602"/>
                  </a:lnTo>
                  <a:lnTo>
                    <a:pt x="968" y="662"/>
                  </a:lnTo>
                  <a:lnTo>
                    <a:pt x="884" y="715"/>
                  </a:lnTo>
                  <a:lnTo>
                    <a:pt x="785" y="752"/>
                  </a:lnTo>
                  <a:lnTo>
                    <a:pt x="679" y="775"/>
                  </a:lnTo>
                  <a:lnTo>
                    <a:pt x="564" y="790"/>
                  </a:lnTo>
                  <a:lnTo>
                    <a:pt x="450" y="775"/>
                  </a:lnTo>
                  <a:lnTo>
                    <a:pt x="343" y="752"/>
                  </a:lnTo>
                  <a:lnTo>
                    <a:pt x="252" y="715"/>
                  </a:lnTo>
                  <a:lnTo>
                    <a:pt x="160" y="662"/>
                  </a:lnTo>
                  <a:lnTo>
                    <a:pt x="91" y="602"/>
                  </a:lnTo>
                  <a:lnTo>
                    <a:pt x="38" y="534"/>
                  </a:lnTo>
                  <a:lnTo>
                    <a:pt x="23" y="497"/>
                  </a:lnTo>
                  <a:lnTo>
                    <a:pt x="8" y="451"/>
                  </a:lnTo>
                  <a:lnTo>
                    <a:pt x="0" y="414"/>
                  </a:lnTo>
                  <a:lnTo>
                    <a:pt x="0" y="369"/>
                  </a:lnTo>
                  <a:lnTo>
                    <a:pt x="8" y="301"/>
                  </a:lnTo>
                  <a:lnTo>
                    <a:pt x="30" y="233"/>
                  </a:lnTo>
                  <a:lnTo>
                    <a:pt x="61" y="173"/>
                  </a:lnTo>
                  <a:lnTo>
                    <a:pt x="114" y="12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Freeform 116"/>
            <p:cNvSpPr>
              <a:spLocks/>
            </p:cNvSpPr>
            <p:nvPr/>
          </p:nvSpPr>
          <p:spPr bwMode="auto">
            <a:xfrm>
              <a:off x="3877" y="2098"/>
              <a:ext cx="479" cy="387"/>
            </a:xfrm>
            <a:custGeom>
              <a:avLst/>
              <a:gdLst/>
              <a:ahLst/>
              <a:cxnLst>
                <a:cxn ang="0">
                  <a:pos x="228" y="47"/>
                </a:cxn>
                <a:cxn ang="0">
                  <a:pos x="283" y="31"/>
                </a:cxn>
                <a:cxn ang="0">
                  <a:pos x="346" y="16"/>
                </a:cxn>
                <a:cxn ang="0">
                  <a:pos x="409" y="8"/>
                </a:cxn>
                <a:cxn ang="0">
                  <a:pos x="472" y="0"/>
                </a:cxn>
                <a:cxn ang="0">
                  <a:pos x="519" y="16"/>
                </a:cxn>
                <a:cxn ang="0">
                  <a:pos x="534" y="39"/>
                </a:cxn>
                <a:cxn ang="0">
                  <a:pos x="558" y="125"/>
                </a:cxn>
                <a:cxn ang="0">
                  <a:pos x="550" y="234"/>
                </a:cxn>
                <a:cxn ang="0">
                  <a:pos x="534" y="296"/>
                </a:cxn>
                <a:cxn ang="0">
                  <a:pos x="424" y="304"/>
                </a:cxn>
                <a:cxn ang="0">
                  <a:pos x="346" y="327"/>
                </a:cxn>
                <a:cxn ang="0">
                  <a:pos x="251" y="366"/>
                </a:cxn>
                <a:cxn ang="0">
                  <a:pos x="204" y="413"/>
                </a:cxn>
                <a:cxn ang="0">
                  <a:pos x="189" y="467"/>
                </a:cxn>
                <a:cxn ang="0">
                  <a:pos x="134" y="335"/>
                </a:cxn>
                <a:cxn ang="0">
                  <a:pos x="47" y="234"/>
                </a:cxn>
                <a:cxn ang="0">
                  <a:pos x="0" y="195"/>
                </a:cxn>
                <a:cxn ang="0">
                  <a:pos x="0" y="171"/>
                </a:cxn>
                <a:cxn ang="0">
                  <a:pos x="47" y="125"/>
                </a:cxn>
                <a:cxn ang="0">
                  <a:pos x="118" y="86"/>
                </a:cxn>
                <a:cxn ang="0">
                  <a:pos x="173" y="62"/>
                </a:cxn>
                <a:cxn ang="0">
                  <a:pos x="228" y="47"/>
                </a:cxn>
              </a:cxnLst>
              <a:rect l="0" t="0" r="r" b="b"/>
              <a:pathLst>
                <a:path w="559" h="468">
                  <a:moveTo>
                    <a:pt x="228" y="47"/>
                  </a:moveTo>
                  <a:lnTo>
                    <a:pt x="283" y="31"/>
                  </a:lnTo>
                  <a:lnTo>
                    <a:pt x="346" y="16"/>
                  </a:lnTo>
                  <a:lnTo>
                    <a:pt x="409" y="8"/>
                  </a:lnTo>
                  <a:lnTo>
                    <a:pt x="472" y="0"/>
                  </a:lnTo>
                  <a:lnTo>
                    <a:pt x="519" y="16"/>
                  </a:lnTo>
                  <a:lnTo>
                    <a:pt x="534" y="39"/>
                  </a:lnTo>
                  <a:lnTo>
                    <a:pt x="558" y="125"/>
                  </a:lnTo>
                  <a:lnTo>
                    <a:pt x="550" y="234"/>
                  </a:lnTo>
                  <a:lnTo>
                    <a:pt x="534" y="296"/>
                  </a:lnTo>
                  <a:lnTo>
                    <a:pt x="424" y="304"/>
                  </a:lnTo>
                  <a:lnTo>
                    <a:pt x="346" y="327"/>
                  </a:lnTo>
                  <a:lnTo>
                    <a:pt x="251" y="366"/>
                  </a:lnTo>
                  <a:lnTo>
                    <a:pt x="204" y="413"/>
                  </a:lnTo>
                  <a:lnTo>
                    <a:pt x="189" y="467"/>
                  </a:lnTo>
                  <a:lnTo>
                    <a:pt x="134" y="335"/>
                  </a:lnTo>
                  <a:lnTo>
                    <a:pt x="47" y="234"/>
                  </a:lnTo>
                  <a:lnTo>
                    <a:pt x="0" y="195"/>
                  </a:lnTo>
                  <a:lnTo>
                    <a:pt x="0" y="171"/>
                  </a:lnTo>
                  <a:lnTo>
                    <a:pt x="47" y="125"/>
                  </a:lnTo>
                  <a:lnTo>
                    <a:pt x="118" y="86"/>
                  </a:lnTo>
                  <a:lnTo>
                    <a:pt x="173" y="62"/>
                  </a:lnTo>
                  <a:lnTo>
                    <a:pt x="228" y="47"/>
                  </a:lnTo>
                </a:path>
              </a:pathLst>
            </a:custGeom>
            <a:gradFill rotWithShape="0">
              <a:gsLst>
                <a:gs pos="0">
                  <a:srgbClr val="FAFD00"/>
                </a:gs>
                <a:gs pos="100000">
                  <a:srgbClr val="FAFD00">
                    <a:gamma/>
                    <a:shade val="89804"/>
                    <a:invGamma/>
                  </a:srgbClr>
                </a:gs>
              </a:gsLst>
              <a:lin ang="5400000" scaled="1"/>
            </a:gradFill>
            <a:ln w="12700" cap="rnd" cmpd="sng">
              <a:solidFill>
                <a:srgbClr val="FAFD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Oval 117"/>
            <p:cNvSpPr>
              <a:spLocks noChangeArrowheads="1"/>
            </p:cNvSpPr>
            <p:nvPr/>
          </p:nvSpPr>
          <p:spPr bwMode="auto">
            <a:xfrm>
              <a:off x="4297" y="2092"/>
              <a:ext cx="32" cy="24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8" name="Oval 118"/>
            <p:cNvSpPr>
              <a:spLocks noChangeArrowheads="1"/>
            </p:cNvSpPr>
            <p:nvPr/>
          </p:nvSpPr>
          <p:spPr bwMode="auto">
            <a:xfrm>
              <a:off x="4570" y="2117"/>
              <a:ext cx="33" cy="2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9" name="Oval 119"/>
            <p:cNvSpPr>
              <a:spLocks noChangeArrowheads="1"/>
            </p:cNvSpPr>
            <p:nvPr/>
          </p:nvSpPr>
          <p:spPr bwMode="auto">
            <a:xfrm>
              <a:off x="4902" y="2437"/>
              <a:ext cx="26" cy="32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0" name="Oval 120"/>
            <p:cNvSpPr>
              <a:spLocks noChangeArrowheads="1"/>
            </p:cNvSpPr>
            <p:nvPr/>
          </p:nvSpPr>
          <p:spPr bwMode="auto">
            <a:xfrm>
              <a:off x="4616" y="2652"/>
              <a:ext cx="32" cy="24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" name="Oval 121"/>
            <p:cNvSpPr>
              <a:spLocks noChangeArrowheads="1"/>
            </p:cNvSpPr>
            <p:nvPr/>
          </p:nvSpPr>
          <p:spPr bwMode="auto">
            <a:xfrm>
              <a:off x="4649" y="2771"/>
              <a:ext cx="32" cy="2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2" name="Oval 122"/>
            <p:cNvSpPr>
              <a:spLocks noChangeArrowheads="1"/>
            </p:cNvSpPr>
            <p:nvPr/>
          </p:nvSpPr>
          <p:spPr bwMode="auto">
            <a:xfrm>
              <a:off x="4466" y="2563"/>
              <a:ext cx="39" cy="2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3" name="Oval 123"/>
            <p:cNvSpPr>
              <a:spLocks noChangeArrowheads="1"/>
            </p:cNvSpPr>
            <p:nvPr/>
          </p:nvSpPr>
          <p:spPr bwMode="auto">
            <a:xfrm>
              <a:off x="3770" y="2614"/>
              <a:ext cx="32" cy="31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4" name="Oval 124"/>
            <p:cNvSpPr>
              <a:spLocks noChangeArrowheads="1"/>
            </p:cNvSpPr>
            <p:nvPr/>
          </p:nvSpPr>
          <p:spPr bwMode="auto">
            <a:xfrm>
              <a:off x="3978" y="2664"/>
              <a:ext cx="26" cy="31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5" name="Oval 125"/>
            <p:cNvSpPr>
              <a:spLocks noChangeArrowheads="1"/>
            </p:cNvSpPr>
            <p:nvPr/>
          </p:nvSpPr>
          <p:spPr bwMode="auto">
            <a:xfrm>
              <a:off x="3953" y="2752"/>
              <a:ext cx="25" cy="31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6" name="Oval 126"/>
            <p:cNvSpPr>
              <a:spLocks noChangeArrowheads="1"/>
            </p:cNvSpPr>
            <p:nvPr/>
          </p:nvSpPr>
          <p:spPr bwMode="auto">
            <a:xfrm>
              <a:off x="4252" y="2739"/>
              <a:ext cx="25" cy="32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7" name="Oval 127"/>
            <p:cNvSpPr>
              <a:spLocks noChangeArrowheads="1"/>
            </p:cNvSpPr>
            <p:nvPr/>
          </p:nvSpPr>
          <p:spPr bwMode="auto">
            <a:xfrm>
              <a:off x="4271" y="2582"/>
              <a:ext cx="52" cy="32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8" name="Oval 128"/>
            <p:cNvSpPr>
              <a:spLocks noChangeArrowheads="1"/>
            </p:cNvSpPr>
            <p:nvPr/>
          </p:nvSpPr>
          <p:spPr bwMode="auto">
            <a:xfrm>
              <a:off x="4121" y="2551"/>
              <a:ext cx="26" cy="2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9" name="Oval 129"/>
            <p:cNvSpPr>
              <a:spLocks noChangeArrowheads="1"/>
            </p:cNvSpPr>
            <p:nvPr/>
          </p:nvSpPr>
          <p:spPr bwMode="auto">
            <a:xfrm>
              <a:off x="4031" y="2299"/>
              <a:ext cx="572" cy="283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0" name="Oval 130"/>
            <p:cNvSpPr>
              <a:spLocks noChangeArrowheads="1"/>
            </p:cNvSpPr>
            <p:nvPr/>
          </p:nvSpPr>
          <p:spPr bwMode="auto">
            <a:xfrm>
              <a:off x="4050" y="2343"/>
              <a:ext cx="546" cy="25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1" name="Oval 131"/>
            <p:cNvSpPr>
              <a:spLocks noChangeArrowheads="1"/>
            </p:cNvSpPr>
            <p:nvPr/>
          </p:nvSpPr>
          <p:spPr bwMode="auto">
            <a:xfrm>
              <a:off x="4329" y="2280"/>
              <a:ext cx="33" cy="32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2" name="Line 132"/>
            <p:cNvSpPr>
              <a:spLocks noChangeShapeType="1"/>
            </p:cNvSpPr>
            <p:nvPr/>
          </p:nvSpPr>
          <p:spPr bwMode="auto">
            <a:xfrm flipH="1">
              <a:off x="4326" y="2264"/>
              <a:ext cx="59" cy="5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Line 133"/>
            <p:cNvSpPr>
              <a:spLocks noChangeShapeType="1"/>
            </p:cNvSpPr>
            <p:nvPr/>
          </p:nvSpPr>
          <p:spPr bwMode="auto">
            <a:xfrm>
              <a:off x="4355" y="2289"/>
              <a:ext cx="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Oval 134"/>
            <p:cNvSpPr>
              <a:spLocks noChangeArrowheads="1"/>
            </p:cNvSpPr>
            <p:nvPr/>
          </p:nvSpPr>
          <p:spPr bwMode="auto">
            <a:xfrm>
              <a:off x="4329" y="2283"/>
              <a:ext cx="26" cy="2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5" name="Oval 135"/>
            <p:cNvSpPr>
              <a:spLocks noChangeArrowheads="1"/>
            </p:cNvSpPr>
            <p:nvPr/>
          </p:nvSpPr>
          <p:spPr bwMode="auto">
            <a:xfrm>
              <a:off x="4590" y="2413"/>
              <a:ext cx="32" cy="24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6" name="Oval 136"/>
            <p:cNvSpPr>
              <a:spLocks noChangeArrowheads="1"/>
            </p:cNvSpPr>
            <p:nvPr/>
          </p:nvSpPr>
          <p:spPr bwMode="auto">
            <a:xfrm>
              <a:off x="4037" y="2123"/>
              <a:ext cx="25" cy="31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7" name="Freeform 137"/>
            <p:cNvSpPr>
              <a:spLocks/>
            </p:cNvSpPr>
            <p:nvPr/>
          </p:nvSpPr>
          <p:spPr bwMode="auto">
            <a:xfrm>
              <a:off x="4053" y="2132"/>
              <a:ext cx="144" cy="1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8" y="15"/>
                </a:cxn>
                <a:cxn ang="0">
                  <a:pos x="68" y="38"/>
                </a:cxn>
                <a:cxn ang="0">
                  <a:pos x="99" y="76"/>
                </a:cxn>
                <a:cxn ang="0">
                  <a:pos x="121" y="107"/>
                </a:cxn>
                <a:cxn ang="0">
                  <a:pos x="137" y="145"/>
                </a:cxn>
                <a:cxn ang="0">
                  <a:pos x="152" y="175"/>
                </a:cxn>
                <a:cxn ang="0">
                  <a:pos x="159" y="213"/>
                </a:cxn>
                <a:cxn ang="0">
                  <a:pos x="167" y="221"/>
                </a:cxn>
              </a:cxnLst>
              <a:rect l="0" t="0" r="r" b="b"/>
              <a:pathLst>
                <a:path w="168" h="222">
                  <a:moveTo>
                    <a:pt x="0" y="0"/>
                  </a:moveTo>
                  <a:lnTo>
                    <a:pt x="0" y="0"/>
                  </a:lnTo>
                  <a:lnTo>
                    <a:pt x="38" y="15"/>
                  </a:lnTo>
                  <a:lnTo>
                    <a:pt x="68" y="38"/>
                  </a:lnTo>
                  <a:lnTo>
                    <a:pt x="99" y="76"/>
                  </a:lnTo>
                  <a:lnTo>
                    <a:pt x="121" y="107"/>
                  </a:lnTo>
                  <a:lnTo>
                    <a:pt x="137" y="145"/>
                  </a:lnTo>
                  <a:lnTo>
                    <a:pt x="152" y="175"/>
                  </a:lnTo>
                  <a:lnTo>
                    <a:pt x="159" y="213"/>
                  </a:lnTo>
                  <a:lnTo>
                    <a:pt x="167" y="22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" name="Freeform 138"/>
            <p:cNvSpPr>
              <a:spLocks/>
            </p:cNvSpPr>
            <p:nvPr/>
          </p:nvSpPr>
          <p:spPr bwMode="auto">
            <a:xfrm>
              <a:off x="4047" y="2139"/>
              <a:ext cx="39" cy="2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6" y="39"/>
                </a:cxn>
                <a:cxn ang="0">
                  <a:pos x="39" y="70"/>
                </a:cxn>
                <a:cxn ang="0">
                  <a:pos x="45" y="108"/>
                </a:cxn>
                <a:cxn ang="0">
                  <a:pos x="45" y="155"/>
                </a:cxn>
                <a:cxn ang="0">
                  <a:pos x="45" y="201"/>
                </a:cxn>
                <a:cxn ang="0">
                  <a:pos x="45" y="247"/>
                </a:cxn>
                <a:cxn ang="0">
                  <a:pos x="45" y="255"/>
                </a:cxn>
              </a:cxnLst>
              <a:rect l="0" t="0" r="r" b="b"/>
              <a:pathLst>
                <a:path w="46" h="256">
                  <a:moveTo>
                    <a:pt x="0" y="0"/>
                  </a:moveTo>
                  <a:lnTo>
                    <a:pt x="0" y="0"/>
                  </a:lnTo>
                  <a:lnTo>
                    <a:pt x="26" y="39"/>
                  </a:lnTo>
                  <a:lnTo>
                    <a:pt x="39" y="70"/>
                  </a:lnTo>
                  <a:lnTo>
                    <a:pt x="45" y="108"/>
                  </a:lnTo>
                  <a:lnTo>
                    <a:pt x="45" y="155"/>
                  </a:lnTo>
                  <a:lnTo>
                    <a:pt x="45" y="201"/>
                  </a:lnTo>
                  <a:lnTo>
                    <a:pt x="45" y="247"/>
                  </a:lnTo>
                  <a:lnTo>
                    <a:pt x="45" y="25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Arc 139"/>
            <p:cNvSpPr>
              <a:spLocks/>
            </p:cNvSpPr>
            <p:nvPr/>
          </p:nvSpPr>
          <p:spPr bwMode="auto">
            <a:xfrm>
              <a:off x="4180" y="2312"/>
              <a:ext cx="16" cy="5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" name="Freeform 140"/>
            <p:cNvSpPr>
              <a:spLocks/>
            </p:cNvSpPr>
            <p:nvPr/>
          </p:nvSpPr>
          <p:spPr bwMode="auto">
            <a:xfrm>
              <a:off x="4326" y="2305"/>
              <a:ext cx="21" cy="39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12" y="23"/>
                </a:cxn>
                <a:cxn ang="0">
                  <a:pos x="12" y="38"/>
                </a:cxn>
                <a:cxn ang="0">
                  <a:pos x="0" y="46"/>
                </a:cxn>
              </a:cxnLst>
              <a:rect l="0" t="0" r="r" b="b"/>
              <a:pathLst>
                <a:path w="24" h="47">
                  <a:moveTo>
                    <a:pt x="23" y="0"/>
                  </a:moveTo>
                  <a:lnTo>
                    <a:pt x="12" y="23"/>
                  </a:lnTo>
                  <a:lnTo>
                    <a:pt x="12" y="38"/>
                  </a:lnTo>
                  <a:lnTo>
                    <a:pt x="0" y="4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Oval 141"/>
            <p:cNvSpPr>
              <a:spLocks noChangeArrowheads="1"/>
            </p:cNvSpPr>
            <p:nvPr/>
          </p:nvSpPr>
          <p:spPr bwMode="auto">
            <a:xfrm>
              <a:off x="4181" y="2299"/>
              <a:ext cx="31" cy="2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2" name="Oval 142"/>
            <p:cNvSpPr>
              <a:spLocks noChangeArrowheads="1"/>
            </p:cNvSpPr>
            <p:nvPr/>
          </p:nvSpPr>
          <p:spPr bwMode="auto">
            <a:xfrm>
              <a:off x="3816" y="2488"/>
              <a:ext cx="32" cy="31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3" name="Oval 143"/>
            <p:cNvSpPr>
              <a:spLocks noChangeArrowheads="1"/>
            </p:cNvSpPr>
            <p:nvPr/>
          </p:nvSpPr>
          <p:spPr bwMode="auto">
            <a:xfrm>
              <a:off x="4063" y="2343"/>
              <a:ext cx="32" cy="31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4" name="Freeform 144"/>
            <p:cNvSpPr>
              <a:spLocks/>
            </p:cNvSpPr>
            <p:nvPr/>
          </p:nvSpPr>
          <p:spPr bwMode="auto">
            <a:xfrm>
              <a:off x="4196" y="2088"/>
              <a:ext cx="125" cy="221"/>
            </a:xfrm>
            <a:custGeom>
              <a:avLst/>
              <a:gdLst/>
              <a:ahLst/>
              <a:cxnLst>
                <a:cxn ang="0">
                  <a:pos x="145" y="0"/>
                </a:cxn>
                <a:cxn ang="0">
                  <a:pos x="145" y="0"/>
                </a:cxn>
                <a:cxn ang="0">
                  <a:pos x="114" y="15"/>
                </a:cxn>
                <a:cxn ang="0">
                  <a:pos x="84" y="38"/>
                </a:cxn>
                <a:cxn ang="0">
                  <a:pos x="61" y="68"/>
                </a:cxn>
                <a:cxn ang="0">
                  <a:pos x="38" y="99"/>
                </a:cxn>
                <a:cxn ang="0">
                  <a:pos x="23" y="129"/>
                </a:cxn>
                <a:cxn ang="0">
                  <a:pos x="8" y="175"/>
                </a:cxn>
                <a:cxn ang="0">
                  <a:pos x="0" y="220"/>
                </a:cxn>
                <a:cxn ang="0">
                  <a:pos x="0" y="266"/>
                </a:cxn>
              </a:cxnLst>
              <a:rect l="0" t="0" r="r" b="b"/>
              <a:pathLst>
                <a:path w="146" h="267">
                  <a:moveTo>
                    <a:pt x="145" y="0"/>
                  </a:moveTo>
                  <a:lnTo>
                    <a:pt x="145" y="0"/>
                  </a:lnTo>
                  <a:lnTo>
                    <a:pt x="114" y="15"/>
                  </a:lnTo>
                  <a:lnTo>
                    <a:pt x="84" y="38"/>
                  </a:lnTo>
                  <a:lnTo>
                    <a:pt x="61" y="68"/>
                  </a:lnTo>
                  <a:lnTo>
                    <a:pt x="38" y="99"/>
                  </a:lnTo>
                  <a:lnTo>
                    <a:pt x="23" y="129"/>
                  </a:lnTo>
                  <a:lnTo>
                    <a:pt x="8" y="175"/>
                  </a:lnTo>
                  <a:lnTo>
                    <a:pt x="0" y="220"/>
                  </a:lnTo>
                  <a:lnTo>
                    <a:pt x="0" y="26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" name="Arc 145"/>
            <p:cNvSpPr>
              <a:spLocks/>
            </p:cNvSpPr>
            <p:nvPr/>
          </p:nvSpPr>
          <p:spPr bwMode="auto">
            <a:xfrm>
              <a:off x="4483" y="2573"/>
              <a:ext cx="176" cy="208"/>
            </a:xfrm>
            <a:custGeom>
              <a:avLst/>
              <a:gdLst>
                <a:gd name="G0" fmla="+- 105 0 0"/>
                <a:gd name="G1" fmla="+- 21600 0 0"/>
                <a:gd name="G2" fmla="+- 21600 0 0"/>
                <a:gd name="T0" fmla="*/ 0 w 21705"/>
                <a:gd name="T1" fmla="*/ 0 h 21600"/>
                <a:gd name="T2" fmla="*/ 21705 w 21705"/>
                <a:gd name="T3" fmla="*/ 21600 h 21600"/>
                <a:gd name="T4" fmla="*/ 105 w 2170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05" h="21600" fill="none" extrusionOk="0">
                  <a:moveTo>
                    <a:pt x="0" y="0"/>
                  </a:moveTo>
                  <a:cubicBezTo>
                    <a:pt x="35" y="0"/>
                    <a:pt x="70" y="-1"/>
                    <a:pt x="105" y="0"/>
                  </a:cubicBezTo>
                  <a:cubicBezTo>
                    <a:pt x="12034" y="0"/>
                    <a:pt x="21705" y="9670"/>
                    <a:pt x="21705" y="21600"/>
                  </a:cubicBezTo>
                </a:path>
                <a:path w="21705" h="21600" stroke="0" extrusionOk="0">
                  <a:moveTo>
                    <a:pt x="0" y="0"/>
                  </a:moveTo>
                  <a:cubicBezTo>
                    <a:pt x="35" y="0"/>
                    <a:pt x="70" y="-1"/>
                    <a:pt x="105" y="0"/>
                  </a:cubicBezTo>
                  <a:cubicBezTo>
                    <a:pt x="12034" y="0"/>
                    <a:pt x="21705" y="9670"/>
                    <a:pt x="21705" y="21600"/>
                  </a:cubicBezTo>
                  <a:lnTo>
                    <a:pt x="105" y="21600"/>
                  </a:lnTo>
                  <a:close/>
                </a:path>
              </a:pathLst>
            </a:custGeom>
            <a:noFill/>
            <a:ln w="12700" cap="rnd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Oval 146"/>
            <p:cNvSpPr>
              <a:spLocks noChangeArrowheads="1"/>
            </p:cNvSpPr>
            <p:nvPr/>
          </p:nvSpPr>
          <p:spPr bwMode="auto">
            <a:xfrm>
              <a:off x="4772" y="2331"/>
              <a:ext cx="26" cy="31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7" name="Arc 147"/>
            <p:cNvSpPr>
              <a:spLocks/>
            </p:cNvSpPr>
            <p:nvPr/>
          </p:nvSpPr>
          <p:spPr bwMode="auto">
            <a:xfrm>
              <a:off x="4798" y="2353"/>
              <a:ext cx="62" cy="13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" name="Arc 148"/>
            <p:cNvSpPr>
              <a:spLocks/>
            </p:cNvSpPr>
            <p:nvPr/>
          </p:nvSpPr>
          <p:spPr bwMode="auto">
            <a:xfrm>
              <a:off x="4011" y="2607"/>
              <a:ext cx="283" cy="82"/>
            </a:xfrm>
            <a:custGeom>
              <a:avLst/>
              <a:gdLst>
                <a:gd name="G0" fmla="+- 65 0 0"/>
                <a:gd name="G1" fmla="+- 0 0 0"/>
                <a:gd name="G2" fmla="+- 21600 0 0"/>
                <a:gd name="T0" fmla="*/ 21665 w 21665"/>
                <a:gd name="T1" fmla="*/ 0 h 21600"/>
                <a:gd name="T2" fmla="*/ 0 w 21665"/>
                <a:gd name="T3" fmla="*/ 21600 h 21600"/>
                <a:gd name="T4" fmla="*/ 65 w 2166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5" h="21600" fill="none" extrusionOk="0">
                  <a:moveTo>
                    <a:pt x="21665" y="0"/>
                  </a:moveTo>
                  <a:cubicBezTo>
                    <a:pt x="21665" y="11929"/>
                    <a:pt x="11994" y="21600"/>
                    <a:pt x="65" y="21600"/>
                  </a:cubicBezTo>
                  <a:cubicBezTo>
                    <a:pt x="43" y="21600"/>
                    <a:pt x="21" y="21599"/>
                    <a:pt x="0" y="21599"/>
                  </a:cubicBezTo>
                </a:path>
                <a:path w="21665" h="21600" stroke="0" extrusionOk="0">
                  <a:moveTo>
                    <a:pt x="21665" y="0"/>
                  </a:moveTo>
                  <a:cubicBezTo>
                    <a:pt x="21665" y="11929"/>
                    <a:pt x="11994" y="21600"/>
                    <a:pt x="65" y="21600"/>
                  </a:cubicBezTo>
                  <a:cubicBezTo>
                    <a:pt x="43" y="21600"/>
                    <a:pt x="21" y="21599"/>
                    <a:pt x="0" y="21599"/>
                  </a:cubicBezTo>
                  <a:lnTo>
                    <a:pt x="65" y="0"/>
                  </a:lnTo>
                  <a:close/>
                </a:path>
              </a:pathLst>
            </a:custGeom>
            <a:noFill/>
            <a:ln w="12700" cap="rnd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Arc 149"/>
            <p:cNvSpPr>
              <a:spLocks/>
            </p:cNvSpPr>
            <p:nvPr/>
          </p:nvSpPr>
          <p:spPr bwMode="auto">
            <a:xfrm>
              <a:off x="3781" y="2442"/>
              <a:ext cx="185" cy="18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5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709"/>
                    <a:pt x="9609" y="55"/>
                    <a:pt x="21500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709"/>
                    <a:pt x="9609" y="55"/>
                    <a:pt x="21500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2700" cap="rnd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" name="Arc 150"/>
            <p:cNvSpPr>
              <a:spLocks/>
            </p:cNvSpPr>
            <p:nvPr/>
          </p:nvSpPr>
          <p:spPr bwMode="auto">
            <a:xfrm>
              <a:off x="3864" y="2234"/>
              <a:ext cx="219" cy="129"/>
            </a:xfrm>
            <a:custGeom>
              <a:avLst/>
              <a:gdLst>
                <a:gd name="G0" fmla="+- 85 0 0"/>
                <a:gd name="G1" fmla="+- 21600 0 0"/>
                <a:gd name="G2" fmla="+- 21600 0 0"/>
                <a:gd name="T0" fmla="*/ 0 w 21685"/>
                <a:gd name="T1" fmla="*/ 0 h 21600"/>
                <a:gd name="T2" fmla="*/ 21685 w 21685"/>
                <a:gd name="T3" fmla="*/ 21600 h 21600"/>
                <a:gd name="T4" fmla="*/ 85 w 2168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5" h="21600" fill="none" extrusionOk="0">
                  <a:moveTo>
                    <a:pt x="0" y="0"/>
                  </a:moveTo>
                  <a:cubicBezTo>
                    <a:pt x="28" y="0"/>
                    <a:pt x="56" y="-1"/>
                    <a:pt x="85" y="0"/>
                  </a:cubicBezTo>
                  <a:cubicBezTo>
                    <a:pt x="12014" y="0"/>
                    <a:pt x="21685" y="9670"/>
                    <a:pt x="21685" y="21600"/>
                  </a:cubicBezTo>
                </a:path>
                <a:path w="21685" h="21600" stroke="0" extrusionOk="0">
                  <a:moveTo>
                    <a:pt x="0" y="0"/>
                  </a:moveTo>
                  <a:cubicBezTo>
                    <a:pt x="28" y="0"/>
                    <a:pt x="56" y="-1"/>
                    <a:pt x="85" y="0"/>
                  </a:cubicBezTo>
                  <a:cubicBezTo>
                    <a:pt x="12014" y="0"/>
                    <a:pt x="21685" y="9670"/>
                    <a:pt x="21685" y="21600"/>
                  </a:cubicBezTo>
                  <a:lnTo>
                    <a:pt x="85" y="21600"/>
                  </a:lnTo>
                  <a:close/>
                </a:path>
              </a:pathLst>
            </a:custGeom>
            <a:noFill/>
            <a:ln w="12700" cap="rnd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" name="Line 151"/>
            <p:cNvSpPr>
              <a:spLocks noChangeShapeType="1"/>
            </p:cNvSpPr>
            <p:nvPr/>
          </p:nvSpPr>
          <p:spPr bwMode="auto">
            <a:xfrm>
              <a:off x="4085" y="2359"/>
              <a:ext cx="20" cy="31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" name="Arc 152"/>
            <p:cNvSpPr>
              <a:spLocks/>
            </p:cNvSpPr>
            <p:nvPr/>
          </p:nvSpPr>
          <p:spPr bwMode="auto">
            <a:xfrm>
              <a:off x="4274" y="2579"/>
              <a:ext cx="219" cy="176"/>
            </a:xfrm>
            <a:custGeom>
              <a:avLst/>
              <a:gdLst>
                <a:gd name="G0" fmla="+- 85 0 0"/>
                <a:gd name="G1" fmla="+- 0 0 0"/>
                <a:gd name="G2" fmla="+- 21600 0 0"/>
                <a:gd name="T0" fmla="*/ 21685 w 21685"/>
                <a:gd name="T1" fmla="*/ 0 h 21600"/>
                <a:gd name="T2" fmla="*/ 0 w 21685"/>
                <a:gd name="T3" fmla="*/ 21600 h 21600"/>
                <a:gd name="T4" fmla="*/ 85 w 2168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5" h="21600" fill="none" extrusionOk="0">
                  <a:moveTo>
                    <a:pt x="21685" y="0"/>
                  </a:moveTo>
                  <a:cubicBezTo>
                    <a:pt x="21685" y="11929"/>
                    <a:pt x="12014" y="21600"/>
                    <a:pt x="85" y="21600"/>
                  </a:cubicBezTo>
                  <a:cubicBezTo>
                    <a:pt x="56" y="21600"/>
                    <a:pt x="28" y="21599"/>
                    <a:pt x="0" y="21599"/>
                  </a:cubicBezTo>
                </a:path>
                <a:path w="21685" h="21600" stroke="0" extrusionOk="0">
                  <a:moveTo>
                    <a:pt x="21685" y="0"/>
                  </a:moveTo>
                  <a:cubicBezTo>
                    <a:pt x="21685" y="11929"/>
                    <a:pt x="12014" y="21600"/>
                    <a:pt x="85" y="21600"/>
                  </a:cubicBezTo>
                  <a:cubicBezTo>
                    <a:pt x="56" y="21600"/>
                    <a:pt x="28" y="21599"/>
                    <a:pt x="0" y="21599"/>
                  </a:cubicBezTo>
                  <a:lnTo>
                    <a:pt x="85" y="0"/>
                  </a:lnTo>
                  <a:close/>
                </a:path>
              </a:pathLst>
            </a:custGeom>
            <a:noFill/>
            <a:ln w="12700" cap="rnd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3" name="Arc 153"/>
            <p:cNvSpPr>
              <a:spLocks/>
            </p:cNvSpPr>
            <p:nvPr/>
          </p:nvSpPr>
          <p:spPr bwMode="auto">
            <a:xfrm>
              <a:off x="4597" y="2341"/>
              <a:ext cx="186" cy="9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5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709"/>
                    <a:pt x="9609" y="55"/>
                    <a:pt x="21500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709"/>
                    <a:pt x="9609" y="55"/>
                    <a:pt x="21500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2700" cap="rnd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4" name="Arc 154"/>
            <p:cNvSpPr>
              <a:spLocks/>
            </p:cNvSpPr>
            <p:nvPr/>
          </p:nvSpPr>
          <p:spPr bwMode="auto">
            <a:xfrm>
              <a:off x="4782" y="2347"/>
              <a:ext cx="137" cy="120"/>
            </a:xfrm>
            <a:custGeom>
              <a:avLst/>
              <a:gdLst>
                <a:gd name="G0" fmla="+- 135 0 0"/>
                <a:gd name="G1" fmla="+- 21600 0 0"/>
                <a:gd name="G2" fmla="+- 21600 0 0"/>
                <a:gd name="T0" fmla="*/ 0 w 21734"/>
                <a:gd name="T1" fmla="*/ 0 h 21600"/>
                <a:gd name="T2" fmla="*/ 21734 w 21734"/>
                <a:gd name="T3" fmla="*/ 21450 h 21600"/>
                <a:gd name="T4" fmla="*/ 135 w 21734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34" h="21600" fill="none" extrusionOk="0">
                  <a:moveTo>
                    <a:pt x="0" y="0"/>
                  </a:moveTo>
                  <a:cubicBezTo>
                    <a:pt x="45" y="0"/>
                    <a:pt x="90" y="-1"/>
                    <a:pt x="135" y="0"/>
                  </a:cubicBezTo>
                  <a:cubicBezTo>
                    <a:pt x="12005" y="0"/>
                    <a:pt x="21652" y="9579"/>
                    <a:pt x="21734" y="21449"/>
                  </a:cubicBezTo>
                </a:path>
                <a:path w="21734" h="21600" stroke="0" extrusionOk="0">
                  <a:moveTo>
                    <a:pt x="0" y="0"/>
                  </a:moveTo>
                  <a:cubicBezTo>
                    <a:pt x="45" y="0"/>
                    <a:pt x="90" y="-1"/>
                    <a:pt x="135" y="0"/>
                  </a:cubicBezTo>
                  <a:cubicBezTo>
                    <a:pt x="12005" y="0"/>
                    <a:pt x="21652" y="9579"/>
                    <a:pt x="21734" y="21449"/>
                  </a:cubicBezTo>
                  <a:lnTo>
                    <a:pt x="135" y="21600"/>
                  </a:lnTo>
                  <a:close/>
                </a:path>
              </a:pathLst>
            </a:custGeom>
            <a:noFill/>
            <a:ln w="12700" cap="rnd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5" name="Arc 155"/>
            <p:cNvSpPr>
              <a:spLocks/>
            </p:cNvSpPr>
            <p:nvPr/>
          </p:nvSpPr>
          <p:spPr bwMode="auto">
            <a:xfrm>
              <a:off x="4625" y="2413"/>
              <a:ext cx="76" cy="79"/>
            </a:xfrm>
            <a:custGeom>
              <a:avLst/>
              <a:gdLst>
                <a:gd name="G0" fmla="+- 247 0 0"/>
                <a:gd name="G1" fmla="+- 21600 0 0"/>
                <a:gd name="G2" fmla="+- 21600 0 0"/>
                <a:gd name="T0" fmla="*/ 0 w 21847"/>
                <a:gd name="T1" fmla="*/ 1 h 21600"/>
                <a:gd name="T2" fmla="*/ 21847 w 21847"/>
                <a:gd name="T3" fmla="*/ 21600 h 21600"/>
                <a:gd name="T4" fmla="*/ 247 w 2184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47" h="21600" fill="none" extrusionOk="0">
                  <a:moveTo>
                    <a:pt x="0" y="1"/>
                  </a:moveTo>
                  <a:cubicBezTo>
                    <a:pt x="82" y="0"/>
                    <a:pt x="164" y="-1"/>
                    <a:pt x="247" y="0"/>
                  </a:cubicBezTo>
                  <a:cubicBezTo>
                    <a:pt x="12176" y="0"/>
                    <a:pt x="21847" y="9670"/>
                    <a:pt x="21847" y="21600"/>
                  </a:cubicBezTo>
                </a:path>
                <a:path w="21847" h="21600" stroke="0" extrusionOk="0">
                  <a:moveTo>
                    <a:pt x="0" y="1"/>
                  </a:moveTo>
                  <a:cubicBezTo>
                    <a:pt x="82" y="0"/>
                    <a:pt x="164" y="-1"/>
                    <a:pt x="247" y="0"/>
                  </a:cubicBezTo>
                  <a:cubicBezTo>
                    <a:pt x="12176" y="0"/>
                    <a:pt x="21847" y="9670"/>
                    <a:pt x="21847" y="21600"/>
                  </a:cubicBezTo>
                  <a:lnTo>
                    <a:pt x="247" y="21600"/>
                  </a:lnTo>
                  <a:close/>
                </a:path>
              </a:pathLst>
            </a:custGeom>
            <a:noFill/>
            <a:ln w="12700" cap="rnd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6" name="Arc 156"/>
            <p:cNvSpPr>
              <a:spLocks/>
            </p:cNvSpPr>
            <p:nvPr/>
          </p:nvSpPr>
          <p:spPr bwMode="auto">
            <a:xfrm>
              <a:off x="4655" y="2469"/>
              <a:ext cx="205" cy="30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7" name="Arc 157"/>
            <p:cNvSpPr>
              <a:spLocks/>
            </p:cNvSpPr>
            <p:nvPr/>
          </p:nvSpPr>
          <p:spPr bwMode="auto">
            <a:xfrm>
              <a:off x="4635" y="2485"/>
              <a:ext cx="69" cy="16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" name="Arc 158"/>
            <p:cNvSpPr>
              <a:spLocks/>
            </p:cNvSpPr>
            <p:nvPr/>
          </p:nvSpPr>
          <p:spPr bwMode="auto">
            <a:xfrm>
              <a:off x="4323" y="2115"/>
              <a:ext cx="32" cy="17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498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889" y="0"/>
                    <a:pt x="21543" y="9608"/>
                    <a:pt x="21599" y="21498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889" y="0"/>
                    <a:pt x="21543" y="9608"/>
                    <a:pt x="21599" y="214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" name="Oval 159"/>
            <p:cNvSpPr>
              <a:spLocks noChangeArrowheads="1"/>
            </p:cNvSpPr>
            <p:nvPr/>
          </p:nvSpPr>
          <p:spPr bwMode="auto">
            <a:xfrm>
              <a:off x="3855" y="2243"/>
              <a:ext cx="26" cy="31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0" name="Freeform 160"/>
            <p:cNvSpPr>
              <a:spLocks/>
            </p:cNvSpPr>
            <p:nvPr/>
          </p:nvSpPr>
          <p:spPr bwMode="auto">
            <a:xfrm>
              <a:off x="3871" y="2252"/>
              <a:ext cx="157" cy="2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6" y="30"/>
                </a:cxn>
                <a:cxn ang="0">
                  <a:pos x="76" y="61"/>
                </a:cxn>
                <a:cxn ang="0">
                  <a:pos x="107" y="91"/>
                </a:cxn>
                <a:cxn ang="0">
                  <a:pos x="130" y="122"/>
                </a:cxn>
                <a:cxn ang="0">
                  <a:pos x="153" y="152"/>
                </a:cxn>
                <a:cxn ang="0">
                  <a:pos x="168" y="190"/>
                </a:cxn>
                <a:cxn ang="0">
                  <a:pos x="175" y="221"/>
                </a:cxn>
                <a:cxn ang="0">
                  <a:pos x="183" y="251"/>
                </a:cxn>
              </a:cxnLst>
              <a:rect l="0" t="0" r="r" b="b"/>
              <a:pathLst>
                <a:path w="184" h="252">
                  <a:moveTo>
                    <a:pt x="0" y="0"/>
                  </a:moveTo>
                  <a:lnTo>
                    <a:pt x="0" y="0"/>
                  </a:lnTo>
                  <a:lnTo>
                    <a:pt x="46" y="30"/>
                  </a:lnTo>
                  <a:lnTo>
                    <a:pt x="76" y="61"/>
                  </a:lnTo>
                  <a:lnTo>
                    <a:pt x="107" y="91"/>
                  </a:lnTo>
                  <a:lnTo>
                    <a:pt x="130" y="122"/>
                  </a:lnTo>
                  <a:lnTo>
                    <a:pt x="153" y="152"/>
                  </a:lnTo>
                  <a:lnTo>
                    <a:pt x="168" y="190"/>
                  </a:lnTo>
                  <a:lnTo>
                    <a:pt x="175" y="221"/>
                  </a:lnTo>
                  <a:lnTo>
                    <a:pt x="183" y="25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" name="Line 161"/>
            <p:cNvSpPr>
              <a:spLocks noChangeShapeType="1"/>
            </p:cNvSpPr>
            <p:nvPr/>
          </p:nvSpPr>
          <p:spPr bwMode="auto">
            <a:xfrm>
              <a:off x="3865" y="2245"/>
              <a:ext cx="32" cy="2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" name="Freeform 162"/>
            <p:cNvSpPr>
              <a:spLocks/>
            </p:cNvSpPr>
            <p:nvPr/>
          </p:nvSpPr>
          <p:spPr bwMode="auto">
            <a:xfrm>
              <a:off x="3773" y="2252"/>
              <a:ext cx="92" cy="89"/>
            </a:xfrm>
            <a:custGeom>
              <a:avLst/>
              <a:gdLst/>
              <a:ahLst/>
              <a:cxnLst>
                <a:cxn ang="0">
                  <a:pos x="107" y="0"/>
                </a:cxn>
                <a:cxn ang="0">
                  <a:pos x="107" y="0"/>
                </a:cxn>
                <a:cxn ang="0">
                  <a:pos x="54" y="23"/>
                </a:cxn>
                <a:cxn ang="0">
                  <a:pos x="23" y="53"/>
                </a:cxn>
                <a:cxn ang="0">
                  <a:pos x="0" y="98"/>
                </a:cxn>
                <a:cxn ang="0">
                  <a:pos x="0" y="106"/>
                </a:cxn>
              </a:cxnLst>
              <a:rect l="0" t="0" r="r" b="b"/>
              <a:pathLst>
                <a:path w="108" h="107">
                  <a:moveTo>
                    <a:pt x="107" y="0"/>
                  </a:moveTo>
                  <a:lnTo>
                    <a:pt x="107" y="0"/>
                  </a:lnTo>
                  <a:lnTo>
                    <a:pt x="54" y="23"/>
                  </a:lnTo>
                  <a:lnTo>
                    <a:pt x="23" y="53"/>
                  </a:lnTo>
                  <a:lnTo>
                    <a:pt x="0" y="98"/>
                  </a:lnTo>
                  <a:lnTo>
                    <a:pt x="0" y="10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Freeform 163"/>
            <p:cNvSpPr>
              <a:spLocks/>
            </p:cNvSpPr>
            <p:nvPr/>
          </p:nvSpPr>
          <p:spPr bwMode="auto">
            <a:xfrm>
              <a:off x="3773" y="2252"/>
              <a:ext cx="92" cy="89"/>
            </a:xfrm>
            <a:custGeom>
              <a:avLst/>
              <a:gdLst/>
              <a:ahLst/>
              <a:cxnLst>
                <a:cxn ang="0">
                  <a:pos x="107" y="0"/>
                </a:cxn>
                <a:cxn ang="0">
                  <a:pos x="84" y="8"/>
                </a:cxn>
                <a:cxn ang="0">
                  <a:pos x="61" y="23"/>
                </a:cxn>
                <a:cxn ang="0">
                  <a:pos x="38" y="38"/>
                </a:cxn>
                <a:cxn ang="0">
                  <a:pos x="23" y="53"/>
                </a:cxn>
                <a:cxn ang="0">
                  <a:pos x="8" y="76"/>
                </a:cxn>
                <a:cxn ang="0">
                  <a:pos x="0" y="91"/>
                </a:cxn>
                <a:cxn ang="0">
                  <a:pos x="0" y="106"/>
                </a:cxn>
              </a:cxnLst>
              <a:rect l="0" t="0" r="r" b="b"/>
              <a:pathLst>
                <a:path w="108" h="107">
                  <a:moveTo>
                    <a:pt x="107" y="0"/>
                  </a:moveTo>
                  <a:lnTo>
                    <a:pt x="84" y="8"/>
                  </a:lnTo>
                  <a:lnTo>
                    <a:pt x="61" y="23"/>
                  </a:lnTo>
                  <a:lnTo>
                    <a:pt x="38" y="38"/>
                  </a:lnTo>
                  <a:lnTo>
                    <a:pt x="23" y="53"/>
                  </a:lnTo>
                  <a:lnTo>
                    <a:pt x="8" y="76"/>
                  </a:lnTo>
                  <a:lnTo>
                    <a:pt x="0" y="91"/>
                  </a:lnTo>
                  <a:lnTo>
                    <a:pt x="0" y="10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Oval 164"/>
            <p:cNvSpPr>
              <a:spLocks noChangeArrowheads="1"/>
            </p:cNvSpPr>
            <p:nvPr/>
          </p:nvSpPr>
          <p:spPr bwMode="auto">
            <a:xfrm>
              <a:off x="3852" y="2230"/>
              <a:ext cx="25" cy="31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5" name="Oval 165"/>
            <p:cNvSpPr>
              <a:spLocks noChangeArrowheads="1"/>
            </p:cNvSpPr>
            <p:nvPr/>
          </p:nvSpPr>
          <p:spPr bwMode="auto">
            <a:xfrm>
              <a:off x="4004" y="2444"/>
              <a:ext cx="33" cy="31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6" name="Arc 166"/>
            <p:cNvSpPr>
              <a:spLocks/>
            </p:cNvSpPr>
            <p:nvPr/>
          </p:nvSpPr>
          <p:spPr bwMode="auto">
            <a:xfrm>
              <a:off x="3959" y="2445"/>
              <a:ext cx="61" cy="1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79"/>
                <a:gd name="T1" fmla="*/ 0 h 21600"/>
                <a:gd name="T2" fmla="*/ 21579 w 21579"/>
                <a:gd name="T3" fmla="*/ 20641 h 21600"/>
                <a:gd name="T4" fmla="*/ 0 w 2157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79" h="21600" fill="none" extrusionOk="0">
                  <a:moveTo>
                    <a:pt x="-1" y="0"/>
                  </a:moveTo>
                  <a:cubicBezTo>
                    <a:pt x="11556" y="0"/>
                    <a:pt x="21065" y="9095"/>
                    <a:pt x="21578" y="20641"/>
                  </a:cubicBezTo>
                </a:path>
                <a:path w="21579" h="21600" stroke="0" extrusionOk="0">
                  <a:moveTo>
                    <a:pt x="-1" y="0"/>
                  </a:moveTo>
                  <a:cubicBezTo>
                    <a:pt x="11556" y="0"/>
                    <a:pt x="21065" y="9095"/>
                    <a:pt x="21578" y="20641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7" name="Arc 167"/>
            <p:cNvSpPr>
              <a:spLocks/>
            </p:cNvSpPr>
            <p:nvPr/>
          </p:nvSpPr>
          <p:spPr bwMode="auto">
            <a:xfrm>
              <a:off x="4323" y="2676"/>
              <a:ext cx="307" cy="180"/>
            </a:xfrm>
            <a:custGeom>
              <a:avLst/>
              <a:gdLst>
                <a:gd name="G0" fmla="+- 61 0 0"/>
                <a:gd name="G1" fmla="+- 100 0 0"/>
                <a:gd name="G2" fmla="+- 21600 0 0"/>
                <a:gd name="T0" fmla="*/ 21661 w 21661"/>
                <a:gd name="T1" fmla="*/ 0 h 21700"/>
                <a:gd name="T2" fmla="*/ 0 w 21661"/>
                <a:gd name="T3" fmla="*/ 21700 h 21700"/>
                <a:gd name="T4" fmla="*/ 61 w 21661"/>
                <a:gd name="T5" fmla="*/ 100 h 21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1" h="21700" fill="none" extrusionOk="0">
                  <a:moveTo>
                    <a:pt x="21660" y="0"/>
                  </a:moveTo>
                  <a:cubicBezTo>
                    <a:pt x="21660" y="33"/>
                    <a:pt x="21661" y="66"/>
                    <a:pt x="21661" y="100"/>
                  </a:cubicBezTo>
                  <a:cubicBezTo>
                    <a:pt x="21661" y="12029"/>
                    <a:pt x="11990" y="21700"/>
                    <a:pt x="61" y="21700"/>
                  </a:cubicBezTo>
                  <a:cubicBezTo>
                    <a:pt x="40" y="21700"/>
                    <a:pt x="20" y="21699"/>
                    <a:pt x="0" y="21699"/>
                  </a:cubicBezTo>
                </a:path>
                <a:path w="21661" h="21700" stroke="0" extrusionOk="0">
                  <a:moveTo>
                    <a:pt x="21660" y="0"/>
                  </a:moveTo>
                  <a:cubicBezTo>
                    <a:pt x="21660" y="33"/>
                    <a:pt x="21661" y="66"/>
                    <a:pt x="21661" y="100"/>
                  </a:cubicBezTo>
                  <a:cubicBezTo>
                    <a:pt x="21661" y="12029"/>
                    <a:pt x="11990" y="21700"/>
                    <a:pt x="61" y="21700"/>
                  </a:cubicBezTo>
                  <a:cubicBezTo>
                    <a:pt x="40" y="21700"/>
                    <a:pt x="20" y="21699"/>
                    <a:pt x="0" y="21699"/>
                  </a:cubicBezTo>
                  <a:lnTo>
                    <a:pt x="61" y="100"/>
                  </a:lnTo>
                  <a:close/>
                </a:path>
              </a:pathLst>
            </a:custGeom>
            <a:noFill/>
            <a:ln w="12700" cap="rnd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8" name="Arc 168"/>
            <p:cNvSpPr>
              <a:spLocks/>
            </p:cNvSpPr>
            <p:nvPr/>
          </p:nvSpPr>
          <p:spPr bwMode="auto">
            <a:xfrm>
              <a:off x="4112" y="2770"/>
              <a:ext cx="150" cy="19"/>
            </a:xfrm>
            <a:custGeom>
              <a:avLst/>
              <a:gdLst>
                <a:gd name="G0" fmla="+- 3232 0 0"/>
                <a:gd name="G1" fmla="+- 0 0 0"/>
                <a:gd name="G2" fmla="+- 21600 0 0"/>
                <a:gd name="T0" fmla="*/ 24832 w 24832"/>
                <a:gd name="T1" fmla="*/ 0 h 21600"/>
                <a:gd name="T2" fmla="*/ 0 w 24832"/>
                <a:gd name="T3" fmla="*/ 21357 h 21600"/>
                <a:gd name="T4" fmla="*/ 3232 w 2483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832" h="21600" fill="none" extrusionOk="0">
                  <a:moveTo>
                    <a:pt x="24832" y="0"/>
                  </a:moveTo>
                  <a:cubicBezTo>
                    <a:pt x="24832" y="11929"/>
                    <a:pt x="15161" y="21600"/>
                    <a:pt x="3232" y="21600"/>
                  </a:cubicBezTo>
                  <a:cubicBezTo>
                    <a:pt x="2150" y="21600"/>
                    <a:pt x="1069" y="21518"/>
                    <a:pt x="0" y="21356"/>
                  </a:cubicBezTo>
                </a:path>
                <a:path w="24832" h="21600" stroke="0" extrusionOk="0">
                  <a:moveTo>
                    <a:pt x="24832" y="0"/>
                  </a:moveTo>
                  <a:cubicBezTo>
                    <a:pt x="24832" y="11929"/>
                    <a:pt x="15161" y="21600"/>
                    <a:pt x="3232" y="21600"/>
                  </a:cubicBezTo>
                  <a:cubicBezTo>
                    <a:pt x="2150" y="21600"/>
                    <a:pt x="1069" y="21518"/>
                    <a:pt x="0" y="21356"/>
                  </a:cubicBezTo>
                  <a:lnTo>
                    <a:pt x="3232" y="0"/>
                  </a:lnTo>
                  <a:close/>
                </a:path>
              </a:pathLst>
            </a:custGeom>
            <a:noFill/>
            <a:ln w="12700" cap="rnd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9" name="Line 169"/>
            <p:cNvSpPr>
              <a:spLocks noChangeShapeType="1"/>
            </p:cNvSpPr>
            <p:nvPr/>
          </p:nvSpPr>
          <p:spPr bwMode="auto">
            <a:xfrm flipH="1" flipV="1">
              <a:off x="3979" y="2779"/>
              <a:ext cx="133" cy="1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90" name="Freeform 3"/>
          <p:cNvSpPr>
            <a:spLocks/>
          </p:cNvSpPr>
          <p:nvPr/>
        </p:nvSpPr>
        <p:spPr bwMode="auto">
          <a:xfrm>
            <a:off x="3808369" y="2647230"/>
            <a:ext cx="1439863" cy="155575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499" y="7"/>
              </a:cxn>
              <a:cxn ang="0">
                <a:pos x="907" y="53"/>
              </a:cxn>
            </a:cxnLst>
            <a:rect l="0" t="0" r="r" b="b"/>
            <a:pathLst>
              <a:path w="907" h="98">
                <a:moveTo>
                  <a:pt x="0" y="98"/>
                </a:moveTo>
                <a:cubicBezTo>
                  <a:pt x="174" y="56"/>
                  <a:pt x="348" y="14"/>
                  <a:pt x="499" y="7"/>
                </a:cubicBezTo>
                <a:cubicBezTo>
                  <a:pt x="650" y="0"/>
                  <a:pt x="778" y="26"/>
                  <a:pt x="907" y="53"/>
                </a:cubicBezTo>
              </a:path>
            </a:pathLst>
          </a:custGeom>
          <a:noFill/>
          <a:ln w="762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grpSp>
        <p:nvGrpSpPr>
          <p:cNvPr id="96" name="Group 95"/>
          <p:cNvGrpSpPr/>
          <p:nvPr/>
        </p:nvGrpSpPr>
        <p:grpSpPr>
          <a:xfrm>
            <a:off x="2250882" y="1969367"/>
            <a:ext cx="1157287" cy="1511300"/>
            <a:chOff x="2033588" y="3119438"/>
            <a:chExt cx="1157287" cy="1511300"/>
          </a:xfrm>
        </p:grpSpPr>
        <p:grpSp>
          <p:nvGrpSpPr>
            <p:cNvPr id="5" name="Group 97"/>
            <p:cNvGrpSpPr>
              <a:grpSpLocks/>
            </p:cNvGrpSpPr>
            <p:nvPr/>
          </p:nvGrpSpPr>
          <p:grpSpPr bwMode="auto">
            <a:xfrm>
              <a:off x="2033588" y="3119438"/>
              <a:ext cx="1157287" cy="1511300"/>
              <a:chOff x="1281" y="1965"/>
              <a:chExt cx="729" cy="952"/>
            </a:xfrm>
          </p:grpSpPr>
          <p:sp>
            <p:nvSpPr>
              <p:cNvPr id="6" name="Freeform 9"/>
              <p:cNvSpPr>
                <a:spLocks/>
              </p:cNvSpPr>
              <p:nvPr/>
            </p:nvSpPr>
            <p:spPr bwMode="auto">
              <a:xfrm>
                <a:off x="1293" y="2276"/>
                <a:ext cx="503" cy="6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411"/>
                  </a:cxn>
                  <a:cxn ang="0">
                    <a:pos x="585" y="768"/>
                  </a:cxn>
                  <a:cxn ang="0">
                    <a:pos x="0" y="0"/>
                  </a:cxn>
                </a:cxnLst>
                <a:rect l="0" t="0" r="r" b="b"/>
                <a:pathLst>
                  <a:path w="586" h="769">
                    <a:moveTo>
                      <a:pt x="0" y="0"/>
                    </a:moveTo>
                    <a:lnTo>
                      <a:pt x="8" y="411"/>
                    </a:lnTo>
                    <a:lnTo>
                      <a:pt x="585" y="768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rgbClr val="7FFF00"/>
                  </a:gs>
                  <a:gs pos="100000">
                    <a:srgbClr val="7FFF00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" name="Freeform 10"/>
              <p:cNvSpPr>
                <a:spLocks/>
              </p:cNvSpPr>
              <p:nvPr/>
            </p:nvSpPr>
            <p:spPr bwMode="auto">
              <a:xfrm>
                <a:off x="1795" y="2270"/>
                <a:ext cx="209" cy="635"/>
              </a:xfrm>
              <a:custGeom>
                <a:avLst/>
                <a:gdLst/>
                <a:ahLst/>
                <a:cxnLst>
                  <a:cxn ang="0">
                    <a:pos x="235" y="0"/>
                  </a:cxn>
                  <a:cxn ang="0">
                    <a:pos x="0" y="767"/>
                  </a:cxn>
                  <a:cxn ang="0">
                    <a:pos x="243" y="418"/>
                  </a:cxn>
                  <a:cxn ang="0">
                    <a:pos x="235" y="0"/>
                  </a:cxn>
                </a:cxnLst>
                <a:rect l="0" t="0" r="r" b="b"/>
                <a:pathLst>
                  <a:path w="244" h="768">
                    <a:moveTo>
                      <a:pt x="235" y="0"/>
                    </a:moveTo>
                    <a:lnTo>
                      <a:pt x="0" y="767"/>
                    </a:lnTo>
                    <a:lnTo>
                      <a:pt x="243" y="418"/>
                    </a:lnTo>
                    <a:lnTo>
                      <a:pt x="235" y="0"/>
                    </a:lnTo>
                  </a:path>
                </a:pathLst>
              </a:custGeom>
              <a:gradFill rotWithShape="0">
                <a:gsLst>
                  <a:gs pos="0">
                    <a:srgbClr val="7FFF00"/>
                  </a:gs>
                  <a:gs pos="100000">
                    <a:srgbClr val="7FFF00">
                      <a:gamma/>
                      <a:shade val="40000"/>
                      <a:invGamma/>
                    </a:srgbClr>
                  </a:gs>
                </a:gsLst>
                <a:lin ang="5400000" scaled="1"/>
              </a:gra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" name="Freeform 11"/>
              <p:cNvSpPr>
                <a:spLocks/>
              </p:cNvSpPr>
              <p:nvPr/>
            </p:nvSpPr>
            <p:spPr bwMode="auto">
              <a:xfrm>
                <a:off x="1293" y="2274"/>
                <a:ext cx="698" cy="6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13" y="0"/>
                  </a:cxn>
                  <a:cxn ang="0">
                    <a:pos x="581" y="763"/>
                  </a:cxn>
                  <a:cxn ang="0">
                    <a:pos x="0" y="0"/>
                  </a:cxn>
                </a:cxnLst>
                <a:rect l="0" t="0" r="r" b="b"/>
                <a:pathLst>
                  <a:path w="814" h="764">
                    <a:moveTo>
                      <a:pt x="0" y="0"/>
                    </a:moveTo>
                    <a:lnTo>
                      <a:pt x="813" y="0"/>
                    </a:lnTo>
                    <a:lnTo>
                      <a:pt x="581" y="763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rgbClr val="7FFF00"/>
                  </a:gs>
                  <a:gs pos="100000">
                    <a:srgbClr val="7FFF00">
                      <a:gamma/>
                      <a:shade val="60000"/>
                      <a:invGamma/>
                    </a:srgbClr>
                  </a:gs>
                </a:gsLst>
                <a:lin ang="5400000" scaled="1"/>
              </a:gradFill>
              <a:ln w="254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" name="Line 12"/>
              <p:cNvSpPr>
                <a:spLocks noChangeShapeType="1"/>
              </p:cNvSpPr>
              <p:nvPr/>
            </p:nvSpPr>
            <p:spPr bwMode="auto">
              <a:xfrm>
                <a:off x="1482" y="2000"/>
                <a:ext cx="14" cy="1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Line 13"/>
              <p:cNvSpPr>
                <a:spLocks noChangeShapeType="1"/>
              </p:cNvSpPr>
              <p:nvPr/>
            </p:nvSpPr>
            <p:spPr bwMode="auto">
              <a:xfrm>
                <a:off x="2000" y="2270"/>
                <a:ext cx="0" cy="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4"/>
              <p:cNvSpPr>
                <a:spLocks/>
              </p:cNvSpPr>
              <p:nvPr/>
            </p:nvSpPr>
            <p:spPr bwMode="auto">
              <a:xfrm>
                <a:off x="1293" y="1975"/>
                <a:ext cx="698" cy="302"/>
              </a:xfrm>
              <a:custGeom>
                <a:avLst/>
                <a:gdLst/>
                <a:ahLst/>
                <a:cxnLst>
                  <a:cxn ang="0">
                    <a:pos x="236" y="0"/>
                  </a:cxn>
                  <a:cxn ang="0">
                    <a:pos x="813" y="364"/>
                  </a:cxn>
                  <a:cxn ang="0">
                    <a:pos x="0" y="364"/>
                  </a:cxn>
                  <a:cxn ang="0">
                    <a:pos x="236" y="0"/>
                  </a:cxn>
                </a:cxnLst>
                <a:rect l="0" t="0" r="r" b="b"/>
                <a:pathLst>
                  <a:path w="814" h="365">
                    <a:moveTo>
                      <a:pt x="236" y="0"/>
                    </a:moveTo>
                    <a:lnTo>
                      <a:pt x="813" y="364"/>
                    </a:lnTo>
                    <a:lnTo>
                      <a:pt x="0" y="364"/>
                    </a:lnTo>
                    <a:lnTo>
                      <a:pt x="236" y="0"/>
                    </a:lnTo>
                  </a:path>
                </a:pathLst>
              </a:custGeom>
              <a:solidFill>
                <a:srgbClr val="99FF33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Line 15"/>
              <p:cNvSpPr>
                <a:spLocks noChangeShapeType="1"/>
              </p:cNvSpPr>
              <p:nvPr/>
            </p:nvSpPr>
            <p:spPr bwMode="auto">
              <a:xfrm>
                <a:off x="1362" y="2361"/>
                <a:ext cx="261" cy="334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Line 16"/>
              <p:cNvSpPr>
                <a:spLocks noChangeShapeType="1"/>
              </p:cNvSpPr>
              <p:nvPr/>
            </p:nvSpPr>
            <p:spPr bwMode="auto">
              <a:xfrm flipH="1">
                <a:off x="1863" y="2373"/>
                <a:ext cx="102" cy="31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Oval 17"/>
              <p:cNvSpPr>
                <a:spLocks noChangeArrowheads="1"/>
              </p:cNvSpPr>
              <p:nvPr/>
            </p:nvSpPr>
            <p:spPr bwMode="auto">
              <a:xfrm>
                <a:off x="1479" y="1965"/>
                <a:ext cx="29" cy="28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5" name="Oval 18"/>
              <p:cNvSpPr>
                <a:spLocks noChangeArrowheads="1"/>
              </p:cNvSpPr>
              <p:nvPr/>
            </p:nvSpPr>
            <p:spPr bwMode="auto">
              <a:xfrm>
                <a:off x="1281" y="2261"/>
                <a:ext cx="35" cy="34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6" name="Oval 19"/>
              <p:cNvSpPr>
                <a:spLocks noChangeArrowheads="1"/>
              </p:cNvSpPr>
              <p:nvPr/>
            </p:nvSpPr>
            <p:spPr bwMode="auto">
              <a:xfrm>
                <a:off x="1980" y="2267"/>
                <a:ext cx="23" cy="28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7" name="Oval 20"/>
              <p:cNvSpPr>
                <a:spLocks noChangeArrowheads="1"/>
              </p:cNvSpPr>
              <p:nvPr/>
            </p:nvSpPr>
            <p:spPr bwMode="auto">
              <a:xfrm>
                <a:off x="1769" y="2883"/>
                <a:ext cx="35" cy="34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8" name="Oval 21"/>
              <p:cNvSpPr>
                <a:spLocks noChangeArrowheads="1"/>
              </p:cNvSpPr>
              <p:nvPr/>
            </p:nvSpPr>
            <p:spPr bwMode="auto">
              <a:xfrm>
                <a:off x="1986" y="2594"/>
                <a:ext cx="24" cy="28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9" name="Oval 22"/>
              <p:cNvSpPr>
                <a:spLocks noChangeArrowheads="1"/>
              </p:cNvSpPr>
              <p:nvPr/>
            </p:nvSpPr>
            <p:spPr bwMode="auto">
              <a:xfrm>
                <a:off x="1288" y="2604"/>
                <a:ext cx="25" cy="33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91" name="Freeform 96"/>
            <p:cNvSpPr>
              <a:spLocks/>
            </p:cNvSpPr>
            <p:nvPr/>
          </p:nvSpPr>
          <p:spPr bwMode="auto">
            <a:xfrm>
              <a:off x="2044700" y="3127375"/>
              <a:ext cx="1108075" cy="479425"/>
            </a:xfrm>
            <a:custGeom>
              <a:avLst/>
              <a:gdLst/>
              <a:ahLst/>
              <a:cxnLst>
                <a:cxn ang="0">
                  <a:pos x="236" y="0"/>
                </a:cxn>
                <a:cxn ang="0">
                  <a:pos x="813" y="364"/>
                </a:cxn>
                <a:cxn ang="0">
                  <a:pos x="0" y="364"/>
                </a:cxn>
                <a:cxn ang="0">
                  <a:pos x="236" y="0"/>
                </a:cxn>
              </a:cxnLst>
              <a:rect l="0" t="0" r="r" b="b"/>
              <a:pathLst>
                <a:path w="814" h="365">
                  <a:moveTo>
                    <a:pt x="236" y="0"/>
                  </a:moveTo>
                  <a:lnTo>
                    <a:pt x="813" y="364"/>
                  </a:lnTo>
                  <a:lnTo>
                    <a:pt x="0" y="364"/>
                  </a:lnTo>
                  <a:lnTo>
                    <a:pt x="236" y="0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92" name="Text Box 122"/>
          <p:cNvSpPr txBox="1">
            <a:spLocks noChangeArrowheads="1"/>
          </p:cNvSpPr>
          <p:nvPr/>
        </p:nvSpPr>
        <p:spPr bwMode="auto">
          <a:xfrm>
            <a:off x="1244797" y="3652680"/>
            <a:ext cx="316945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Maps simplex of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</a:p>
        </p:txBody>
      </p:sp>
      <p:sp>
        <p:nvSpPr>
          <p:cNvPr id="93" name="Text Box 122"/>
          <p:cNvSpPr txBox="1">
            <a:spLocks noChangeArrowheads="1"/>
          </p:cNvSpPr>
          <p:nvPr/>
        </p:nvSpPr>
        <p:spPr bwMode="auto">
          <a:xfrm>
            <a:off x="4982518" y="3652680"/>
            <a:ext cx="324159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subcomplex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4208731" y="1960775"/>
            <a:ext cx="4587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endParaRPr lang="en-US" sz="32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95" name="Footer Placeholder 9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99" name="Text Box 122"/>
          <p:cNvSpPr txBox="1">
            <a:spLocks noChangeArrowheads="1"/>
          </p:cNvSpPr>
          <p:nvPr/>
        </p:nvSpPr>
        <p:spPr bwMode="auto">
          <a:xfrm>
            <a:off x="3538711" y="4509435"/>
            <a:ext cx="252825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312219" y="2443458"/>
            <a:ext cx="5116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endParaRPr lang="en-US" sz="3200" dirty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793513" y="2443458"/>
            <a:ext cx="4539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  <a:endParaRPr lang="en-US" sz="3200" dirty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46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Carrier Maps are Monotonic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95" name="Footer Placeholder 9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343357" y="1960775"/>
            <a:ext cx="6935264" cy="1519892"/>
            <a:chOff x="1312219" y="1960775"/>
            <a:chExt cx="6935264" cy="1519892"/>
          </a:xfrm>
        </p:grpSpPr>
        <p:grpSp>
          <p:nvGrpSpPr>
            <p:cNvPr id="20" name="Group 100"/>
            <p:cNvGrpSpPr>
              <a:grpSpLocks/>
            </p:cNvGrpSpPr>
            <p:nvPr/>
          </p:nvGrpSpPr>
          <p:grpSpPr bwMode="auto">
            <a:xfrm>
              <a:off x="5648432" y="2110655"/>
              <a:ext cx="1909763" cy="1228725"/>
              <a:chOff x="3725" y="2082"/>
              <a:chExt cx="1203" cy="774"/>
            </a:xfrm>
          </p:grpSpPr>
          <p:sp>
            <p:nvSpPr>
              <p:cNvPr id="21" name="Freeform 101"/>
              <p:cNvSpPr>
                <a:spLocks/>
              </p:cNvSpPr>
              <p:nvPr/>
            </p:nvSpPr>
            <p:spPr bwMode="auto">
              <a:xfrm>
                <a:off x="4033" y="2139"/>
                <a:ext cx="171" cy="1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0"/>
                  </a:cxn>
                  <a:cxn ang="0">
                    <a:pos x="38" y="8"/>
                  </a:cxn>
                  <a:cxn ang="0">
                    <a:pos x="61" y="15"/>
                  </a:cxn>
                  <a:cxn ang="0">
                    <a:pos x="76" y="30"/>
                  </a:cxn>
                  <a:cxn ang="0">
                    <a:pos x="99" y="46"/>
                  </a:cxn>
                  <a:cxn ang="0">
                    <a:pos x="114" y="61"/>
                  </a:cxn>
                  <a:cxn ang="0">
                    <a:pos x="129" y="76"/>
                  </a:cxn>
                  <a:cxn ang="0">
                    <a:pos x="145" y="99"/>
                  </a:cxn>
                  <a:cxn ang="0">
                    <a:pos x="160" y="114"/>
                  </a:cxn>
                  <a:cxn ang="0">
                    <a:pos x="168" y="129"/>
                  </a:cxn>
                  <a:cxn ang="0">
                    <a:pos x="183" y="152"/>
                  </a:cxn>
                  <a:cxn ang="0">
                    <a:pos x="183" y="175"/>
                  </a:cxn>
                  <a:cxn ang="0">
                    <a:pos x="190" y="190"/>
                  </a:cxn>
                  <a:cxn ang="0">
                    <a:pos x="198" y="213"/>
                  </a:cxn>
                </a:cxnLst>
                <a:rect l="0" t="0" r="r" b="b"/>
                <a:pathLst>
                  <a:path w="199" h="214">
                    <a:moveTo>
                      <a:pt x="0" y="0"/>
                    </a:moveTo>
                    <a:lnTo>
                      <a:pt x="15" y="0"/>
                    </a:lnTo>
                    <a:lnTo>
                      <a:pt x="38" y="8"/>
                    </a:lnTo>
                    <a:lnTo>
                      <a:pt x="61" y="15"/>
                    </a:lnTo>
                    <a:lnTo>
                      <a:pt x="76" y="30"/>
                    </a:lnTo>
                    <a:lnTo>
                      <a:pt x="99" y="46"/>
                    </a:lnTo>
                    <a:lnTo>
                      <a:pt x="114" y="61"/>
                    </a:lnTo>
                    <a:lnTo>
                      <a:pt x="129" y="76"/>
                    </a:lnTo>
                    <a:lnTo>
                      <a:pt x="145" y="99"/>
                    </a:lnTo>
                    <a:lnTo>
                      <a:pt x="160" y="114"/>
                    </a:lnTo>
                    <a:lnTo>
                      <a:pt x="168" y="129"/>
                    </a:lnTo>
                    <a:lnTo>
                      <a:pt x="183" y="152"/>
                    </a:lnTo>
                    <a:lnTo>
                      <a:pt x="183" y="175"/>
                    </a:lnTo>
                    <a:lnTo>
                      <a:pt x="190" y="190"/>
                    </a:lnTo>
                    <a:lnTo>
                      <a:pt x="198" y="21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" name="Oval 102"/>
              <p:cNvSpPr>
                <a:spLocks noChangeArrowheads="1"/>
              </p:cNvSpPr>
              <p:nvPr/>
            </p:nvSpPr>
            <p:spPr bwMode="auto">
              <a:xfrm>
                <a:off x="3978" y="2670"/>
                <a:ext cx="26" cy="31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3" name="Oval 103"/>
              <p:cNvSpPr>
                <a:spLocks noChangeArrowheads="1"/>
              </p:cNvSpPr>
              <p:nvPr/>
            </p:nvSpPr>
            <p:spPr bwMode="auto">
              <a:xfrm>
                <a:off x="3803" y="2481"/>
                <a:ext cx="32" cy="32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4" name="Oval 104"/>
              <p:cNvSpPr>
                <a:spLocks noChangeArrowheads="1"/>
              </p:cNvSpPr>
              <p:nvPr/>
            </p:nvSpPr>
            <p:spPr bwMode="auto">
              <a:xfrm>
                <a:off x="4252" y="2733"/>
                <a:ext cx="32" cy="38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5" name="Oval 105"/>
              <p:cNvSpPr>
                <a:spLocks noChangeArrowheads="1"/>
              </p:cNvSpPr>
              <p:nvPr/>
            </p:nvSpPr>
            <p:spPr bwMode="auto">
              <a:xfrm>
                <a:off x="3725" y="2092"/>
                <a:ext cx="1196" cy="760"/>
              </a:xfrm>
              <a:prstGeom prst="ellipse">
                <a:avLst/>
              </a:prstGeom>
              <a:gradFill rotWithShape="0">
                <a:gsLst>
                  <a:gs pos="0">
                    <a:srgbClr val="7FFF00">
                      <a:gamma/>
                      <a:shade val="0"/>
                      <a:invGamma/>
                    </a:srgbClr>
                  </a:gs>
                  <a:gs pos="100000">
                    <a:srgbClr val="7FFF00"/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6" name="Oval 106"/>
              <p:cNvSpPr>
                <a:spLocks noChangeArrowheads="1"/>
              </p:cNvSpPr>
              <p:nvPr/>
            </p:nvSpPr>
            <p:spPr bwMode="auto">
              <a:xfrm>
                <a:off x="3767" y="2120"/>
                <a:ext cx="1106" cy="679"/>
              </a:xfrm>
              <a:prstGeom prst="ellipse">
                <a:avLst/>
              </a:prstGeom>
              <a:gradFill rotWithShape="0">
                <a:gsLst>
                  <a:gs pos="0">
                    <a:srgbClr val="7FFF00">
                      <a:gamma/>
                      <a:shade val="29804"/>
                      <a:invGamma/>
                    </a:srgbClr>
                  </a:gs>
                  <a:gs pos="100000">
                    <a:srgbClr val="7FFF00"/>
                  </a:gs>
                </a:gsLst>
                <a:path path="shape">
                  <a:fillToRect l="50000" t="50000" r="50000" b="50000"/>
                </a:path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7" name="Freeform 107"/>
              <p:cNvSpPr>
                <a:spLocks/>
              </p:cNvSpPr>
              <p:nvPr/>
            </p:nvSpPr>
            <p:spPr bwMode="auto">
              <a:xfrm>
                <a:off x="4274" y="2604"/>
                <a:ext cx="47" cy="246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23" y="38"/>
                  </a:cxn>
                  <a:cxn ang="0">
                    <a:pos x="8" y="76"/>
                  </a:cxn>
                  <a:cxn ang="0">
                    <a:pos x="0" y="114"/>
                  </a:cxn>
                  <a:cxn ang="0">
                    <a:pos x="0" y="160"/>
                  </a:cxn>
                  <a:cxn ang="0">
                    <a:pos x="0" y="198"/>
                  </a:cxn>
                  <a:cxn ang="0">
                    <a:pos x="8" y="236"/>
                  </a:cxn>
                  <a:cxn ang="0">
                    <a:pos x="23" y="267"/>
                  </a:cxn>
                  <a:cxn ang="0">
                    <a:pos x="54" y="297"/>
                  </a:cxn>
                </a:cxnLst>
                <a:rect l="0" t="0" r="r" b="b"/>
                <a:pathLst>
                  <a:path w="55" h="298">
                    <a:moveTo>
                      <a:pt x="39" y="0"/>
                    </a:moveTo>
                    <a:lnTo>
                      <a:pt x="23" y="38"/>
                    </a:lnTo>
                    <a:lnTo>
                      <a:pt x="8" y="76"/>
                    </a:lnTo>
                    <a:lnTo>
                      <a:pt x="0" y="114"/>
                    </a:lnTo>
                    <a:lnTo>
                      <a:pt x="0" y="160"/>
                    </a:lnTo>
                    <a:lnTo>
                      <a:pt x="0" y="198"/>
                    </a:lnTo>
                    <a:lnTo>
                      <a:pt x="8" y="236"/>
                    </a:lnTo>
                    <a:lnTo>
                      <a:pt x="23" y="267"/>
                    </a:lnTo>
                    <a:lnTo>
                      <a:pt x="54" y="297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" name="Freeform 108"/>
              <p:cNvSpPr>
                <a:spLocks/>
              </p:cNvSpPr>
              <p:nvPr/>
            </p:nvSpPr>
            <p:spPr bwMode="auto">
              <a:xfrm>
                <a:off x="3968" y="2566"/>
                <a:ext cx="164" cy="209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152" y="15"/>
                  </a:cxn>
                  <a:cxn ang="0">
                    <a:pos x="114" y="38"/>
                  </a:cxn>
                  <a:cxn ang="0">
                    <a:pos x="84" y="68"/>
                  </a:cxn>
                  <a:cxn ang="0">
                    <a:pos x="61" y="99"/>
                  </a:cxn>
                  <a:cxn ang="0">
                    <a:pos x="23" y="175"/>
                  </a:cxn>
                  <a:cxn ang="0">
                    <a:pos x="0" y="251"/>
                  </a:cxn>
                </a:cxnLst>
                <a:rect l="0" t="0" r="r" b="b"/>
                <a:pathLst>
                  <a:path w="191" h="252">
                    <a:moveTo>
                      <a:pt x="190" y="0"/>
                    </a:moveTo>
                    <a:lnTo>
                      <a:pt x="152" y="15"/>
                    </a:lnTo>
                    <a:lnTo>
                      <a:pt x="114" y="38"/>
                    </a:lnTo>
                    <a:lnTo>
                      <a:pt x="84" y="68"/>
                    </a:lnTo>
                    <a:lnTo>
                      <a:pt x="61" y="99"/>
                    </a:lnTo>
                    <a:lnTo>
                      <a:pt x="23" y="175"/>
                    </a:lnTo>
                    <a:lnTo>
                      <a:pt x="0" y="25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" name="Freeform 109"/>
              <p:cNvSpPr>
                <a:spLocks/>
              </p:cNvSpPr>
              <p:nvPr/>
            </p:nvSpPr>
            <p:spPr bwMode="auto">
              <a:xfrm>
                <a:off x="3975" y="2460"/>
                <a:ext cx="53" cy="214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61" y="0"/>
                  </a:cxn>
                  <a:cxn ang="0">
                    <a:pos x="38" y="23"/>
                  </a:cxn>
                  <a:cxn ang="0">
                    <a:pos x="23" y="61"/>
                  </a:cxn>
                  <a:cxn ang="0">
                    <a:pos x="8" y="99"/>
                  </a:cxn>
                  <a:cxn ang="0">
                    <a:pos x="0" y="144"/>
                  </a:cxn>
                  <a:cxn ang="0">
                    <a:pos x="0" y="190"/>
                  </a:cxn>
                  <a:cxn ang="0">
                    <a:pos x="8" y="228"/>
                  </a:cxn>
                  <a:cxn ang="0">
                    <a:pos x="23" y="258"/>
                  </a:cxn>
                </a:cxnLst>
                <a:rect l="0" t="0" r="r" b="b"/>
                <a:pathLst>
                  <a:path w="62" h="259">
                    <a:moveTo>
                      <a:pt x="61" y="0"/>
                    </a:moveTo>
                    <a:lnTo>
                      <a:pt x="61" y="0"/>
                    </a:lnTo>
                    <a:lnTo>
                      <a:pt x="38" y="23"/>
                    </a:lnTo>
                    <a:lnTo>
                      <a:pt x="23" y="61"/>
                    </a:lnTo>
                    <a:lnTo>
                      <a:pt x="8" y="99"/>
                    </a:lnTo>
                    <a:lnTo>
                      <a:pt x="0" y="144"/>
                    </a:lnTo>
                    <a:lnTo>
                      <a:pt x="0" y="190"/>
                    </a:lnTo>
                    <a:lnTo>
                      <a:pt x="8" y="228"/>
                    </a:lnTo>
                    <a:lnTo>
                      <a:pt x="23" y="258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" name="Freeform 110"/>
              <p:cNvSpPr>
                <a:spLocks/>
              </p:cNvSpPr>
              <p:nvPr/>
            </p:nvSpPr>
            <p:spPr bwMode="auto">
              <a:xfrm>
                <a:off x="4365" y="2132"/>
                <a:ext cx="255" cy="158"/>
              </a:xfrm>
              <a:custGeom>
                <a:avLst/>
                <a:gdLst/>
                <a:ahLst/>
                <a:cxnLst>
                  <a:cxn ang="0">
                    <a:pos x="296" y="0"/>
                  </a:cxn>
                  <a:cxn ang="0">
                    <a:pos x="296" y="0"/>
                  </a:cxn>
                  <a:cxn ang="0">
                    <a:pos x="243" y="0"/>
                  </a:cxn>
                  <a:cxn ang="0">
                    <a:pos x="197" y="8"/>
                  </a:cxn>
                  <a:cxn ang="0">
                    <a:pos x="152" y="23"/>
                  </a:cxn>
                  <a:cxn ang="0">
                    <a:pos x="106" y="53"/>
                  </a:cxn>
                  <a:cxn ang="0">
                    <a:pos x="61" y="106"/>
                  </a:cxn>
                  <a:cxn ang="0">
                    <a:pos x="15" y="160"/>
                  </a:cxn>
                  <a:cxn ang="0">
                    <a:pos x="0" y="190"/>
                  </a:cxn>
                </a:cxnLst>
                <a:rect l="0" t="0" r="r" b="b"/>
                <a:pathLst>
                  <a:path w="297" h="191">
                    <a:moveTo>
                      <a:pt x="296" y="0"/>
                    </a:moveTo>
                    <a:lnTo>
                      <a:pt x="296" y="0"/>
                    </a:lnTo>
                    <a:lnTo>
                      <a:pt x="243" y="0"/>
                    </a:lnTo>
                    <a:lnTo>
                      <a:pt x="197" y="8"/>
                    </a:lnTo>
                    <a:lnTo>
                      <a:pt x="152" y="23"/>
                    </a:lnTo>
                    <a:lnTo>
                      <a:pt x="106" y="53"/>
                    </a:lnTo>
                    <a:lnTo>
                      <a:pt x="61" y="106"/>
                    </a:lnTo>
                    <a:lnTo>
                      <a:pt x="15" y="160"/>
                    </a:lnTo>
                    <a:lnTo>
                      <a:pt x="0" y="19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" name="Freeform 111"/>
              <p:cNvSpPr>
                <a:spLocks/>
              </p:cNvSpPr>
              <p:nvPr/>
            </p:nvSpPr>
            <p:spPr bwMode="auto">
              <a:xfrm>
                <a:off x="4313" y="2082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" name="Line 112"/>
              <p:cNvSpPr>
                <a:spLocks noChangeShapeType="1"/>
              </p:cNvSpPr>
              <p:nvPr/>
            </p:nvSpPr>
            <p:spPr bwMode="auto">
              <a:xfrm flipH="1">
                <a:off x="4313" y="2088"/>
                <a:ext cx="13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" name="Freeform 113"/>
              <p:cNvSpPr>
                <a:spLocks/>
              </p:cNvSpPr>
              <p:nvPr/>
            </p:nvSpPr>
            <p:spPr bwMode="auto">
              <a:xfrm>
                <a:off x="4586" y="2132"/>
                <a:ext cx="34" cy="2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30"/>
                  </a:cxn>
                  <a:cxn ang="0">
                    <a:pos x="30" y="68"/>
                  </a:cxn>
                  <a:cxn ang="0">
                    <a:pos x="38" y="114"/>
                  </a:cxn>
                  <a:cxn ang="0">
                    <a:pos x="38" y="160"/>
                  </a:cxn>
                  <a:cxn ang="0">
                    <a:pos x="38" y="213"/>
                  </a:cxn>
                  <a:cxn ang="0">
                    <a:pos x="38" y="259"/>
                  </a:cxn>
                  <a:cxn ang="0">
                    <a:pos x="30" y="304"/>
                  </a:cxn>
                  <a:cxn ang="0">
                    <a:pos x="30" y="350"/>
                  </a:cxn>
                </a:cxnLst>
                <a:rect l="0" t="0" r="r" b="b"/>
                <a:pathLst>
                  <a:path w="39" h="351">
                    <a:moveTo>
                      <a:pt x="0" y="0"/>
                    </a:moveTo>
                    <a:lnTo>
                      <a:pt x="15" y="30"/>
                    </a:lnTo>
                    <a:lnTo>
                      <a:pt x="30" y="68"/>
                    </a:lnTo>
                    <a:lnTo>
                      <a:pt x="38" y="114"/>
                    </a:lnTo>
                    <a:lnTo>
                      <a:pt x="38" y="160"/>
                    </a:lnTo>
                    <a:lnTo>
                      <a:pt x="38" y="213"/>
                    </a:lnTo>
                    <a:lnTo>
                      <a:pt x="38" y="259"/>
                    </a:lnTo>
                    <a:lnTo>
                      <a:pt x="30" y="304"/>
                    </a:lnTo>
                    <a:lnTo>
                      <a:pt x="30" y="35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" name="Freeform 114"/>
              <p:cNvSpPr>
                <a:spLocks/>
              </p:cNvSpPr>
              <p:nvPr/>
            </p:nvSpPr>
            <p:spPr bwMode="auto">
              <a:xfrm>
                <a:off x="3780" y="2617"/>
                <a:ext cx="216" cy="6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53" y="38"/>
                  </a:cxn>
                  <a:cxn ang="0">
                    <a:pos x="91" y="53"/>
                  </a:cxn>
                  <a:cxn ang="0">
                    <a:pos x="129" y="60"/>
                  </a:cxn>
                  <a:cxn ang="0">
                    <a:pos x="167" y="68"/>
                  </a:cxn>
                  <a:cxn ang="0">
                    <a:pos x="213" y="75"/>
                  </a:cxn>
                  <a:cxn ang="0">
                    <a:pos x="251" y="83"/>
                  </a:cxn>
                </a:cxnLst>
                <a:rect l="0" t="0" r="r" b="b"/>
                <a:pathLst>
                  <a:path w="252" h="84">
                    <a:moveTo>
                      <a:pt x="0" y="0"/>
                    </a:moveTo>
                    <a:lnTo>
                      <a:pt x="0" y="0"/>
                    </a:lnTo>
                    <a:lnTo>
                      <a:pt x="53" y="38"/>
                    </a:lnTo>
                    <a:lnTo>
                      <a:pt x="91" y="53"/>
                    </a:lnTo>
                    <a:lnTo>
                      <a:pt x="129" y="60"/>
                    </a:lnTo>
                    <a:lnTo>
                      <a:pt x="167" y="68"/>
                    </a:lnTo>
                    <a:lnTo>
                      <a:pt x="213" y="75"/>
                    </a:lnTo>
                    <a:lnTo>
                      <a:pt x="251" y="8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" name="Freeform 115"/>
              <p:cNvSpPr>
                <a:spLocks/>
              </p:cNvSpPr>
              <p:nvPr/>
            </p:nvSpPr>
            <p:spPr bwMode="auto">
              <a:xfrm>
                <a:off x="3825" y="2111"/>
                <a:ext cx="974" cy="654"/>
              </a:xfrm>
              <a:custGeom>
                <a:avLst/>
                <a:gdLst/>
                <a:ahLst/>
                <a:cxnLst>
                  <a:cxn ang="0">
                    <a:pos x="831" y="0"/>
                  </a:cxn>
                  <a:cxn ang="0">
                    <a:pos x="892" y="30"/>
                  </a:cxn>
                  <a:cxn ang="0">
                    <a:pos x="953" y="68"/>
                  </a:cxn>
                  <a:cxn ang="0">
                    <a:pos x="1006" y="105"/>
                  </a:cxn>
                  <a:cxn ang="0">
                    <a:pos x="1052" y="150"/>
                  </a:cxn>
                  <a:cxn ang="0">
                    <a:pos x="1090" y="203"/>
                  </a:cxn>
                  <a:cxn ang="0">
                    <a:pos x="1113" y="256"/>
                  </a:cxn>
                  <a:cxn ang="0">
                    <a:pos x="1128" y="308"/>
                  </a:cxn>
                  <a:cxn ang="0">
                    <a:pos x="1136" y="369"/>
                  </a:cxn>
                  <a:cxn ang="0">
                    <a:pos x="1136" y="414"/>
                  </a:cxn>
                  <a:cxn ang="0">
                    <a:pos x="1121" y="451"/>
                  </a:cxn>
                  <a:cxn ang="0">
                    <a:pos x="1113" y="497"/>
                  </a:cxn>
                  <a:cxn ang="0">
                    <a:pos x="1090" y="534"/>
                  </a:cxn>
                  <a:cxn ang="0">
                    <a:pos x="1037" y="602"/>
                  </a:cxn>
                  <a:cxn ang="0">
                    <a:pos x="968" y="662"/>
                  </a:cxn>
                  <a:cxn ang="0">
                    <a:pos x="884" y="715"/>
                  </a:cxn>
                  <a:cxn ang="0">
                    <a:pos x="785" y="752"/>
                  </a:cxn>
                  <a:cxn ang="0">
                    <a:pos x="679" y="775"/>
                  </a:cxn>
                  <a:cxn ang="0">
                    <a:pos x="564" y="790"/>
                  </a:cxn>
                  <a:cxn ang="0">
                    <a:pos x="450" y="775"/>
                  </a:cxn>
                  <a:cxn ang="0">
                    <a:pos x="343" y="752"/>
                  </a:cxn>
                  <a:cxn ang="0">
                    <a:pos x="252" y="715"/>
                  </a:cxn>
                  <a:cxn ang="0">
                    <a:pos x="160" y="662"/>
                  </a:cxn>
                  <a:cxn ang="0">
                    <a:pos x="91" y="602"/>
                  </a:cxn>
                  <a:cxn ang="0">
                    <a:pos x="38" y="534"/>
                  </a:cxn>
                  <a:cxn ang="0">
                    <a:pos x="23" y="497"/>
                  </a:cxn>
                  <a:cxn ang="0">
                    <a:pos x="8" y="451"/>
                  </a:cxn>
                  <a:cxn ang="0">
                    <a:pos x="0" y="414"/>
                  </a:cxn>
                  <a:cxn ang="0">
                    <a:pos x="0" y="369"/>
                  </a:cxn>
                  <a:cxn ang="0">
                    <a:pos x="8" y="301"/>
                  </a:cxn>
                  <a:cxn ang="0">
                    <a:pos x="30" y="233"/>
                  </a:cxn>
                  <a:cxn ang="0">
                    <a:pos x="61" y="173"/>
                  </a:cxn>
                  <a:cxn ang="0">
                    <a:pos x="114" y="120"/>
                  </a:cxn>
                </a:cxnLst>
                <a:rect l="0" t="0" r="r" b="b"/>
                <a:pathLst>
                  <a:path w="1137" h="791">
                    <a:moveTo>
                      <a:pt x="831" y="0"/>
                    </a:moveTo>
                    <a:lnTo>
                      <a:pt x="892" y="30"/>
                    </a:lnTo>
                    <a:lnTo>
                      <a:pt x="953" y="68"/>
                    </a:lnTo>
                    <a:lnTo>
                      <a:pt x="1006" y="105"/>
                    </a:lnTo>
                    <a:lnTo>
                      <a:pt x="1052" y="150"/>
                    </a:lnTo>
                    <a:lnTo>
                      <a:pt x="1090" y="203"/>
                    </a:lnTo>
                    <a:lnTo>
                      <a:pt x="1113" y="256"/>
                    </a:lnTo>
                    <a:lnTo>
                      <a:pt x="1128" y="308"/>
                    </a:lnTo>
                    <a:lnTo>
                      <a:pt x="1136" y="369"/>
                    </a:lnTo>
                    <a:lnTo>
                      <a:pt x="1136" y="414"/>
                    </a:lnTo>
                    <a:lnTo>
                      <a:pt x="1121" y="451"/>
                    </a:lnTo>
                    <a:lnTo>
                      <a:pt x="1113" y="497"/>
                    </a:lnTo>
                    <a:lnTo>
                      <a:pt x="1090" y="534"/>
                    </a:lnTo>
                    <a:lnTo>
                      <a:pt x="1037" y="602"/>
                    </a:lnTo>
                    <a:lnTo>
                      <a:pt x="968" y="662"/>
                    </a:lnTo>
                    <a:lnTo>
                      <a:pt x="884" y="715"/>
                    </a:lnTo>
                    <a:lnTo>
                      <a:pt x="785" y="752"/>
                    </a:lnTo>
                    <a:lnTo>
                      <a:pt x="679" y="775"/>
                    </a:lnTo>
                    <a:lnTo>
                      <a:pt x="564" y="790"/>
                    </a:lnTo>
                    <a:lnTo>
                      <a:pt x="450" y="775"/>
                    </a:lnTo>
                    <a:lnTo>
                      <a:pt x="343" y="752"/>
                    </a:lnTo>
                    <a:lnTo>
                      <a:pt x="252" y="715"/>
                    </a:lnTo>
                    <a:lnTo>
                      <a:pt x="160" y="662"/>
                    </a:lnTo>
                    <a:lnTo>
                      <a:pt x="91" y="602"/>
                    </a:lnTo>
                    <a:lnTo>
                      <a:pt x="38" y="534"/>
                    </a:lnTo>
                    <a:lnTo>
                      <a:pt x="23" y="497"/>
                    </a:lnTo>
                    <a:lnTo>
                      <a:pt x="8" y="451"/>
                    </a:lnTo>
                    <a:lnTo>
                      <a:pt x="0" y="414"/>
                    </a:lnTo>
                    <a:lnTo>
                      <a:pt x="0" y="369"/>
                    </a:lnTo>
                    <a:lnTo>
                      <a:pt x="8" y="301"/>
                    </a:lnTo>
                    <a:lnTo>
                      <a:pt x="30" y="233"/>
                    </a:lnTo>
                    <a:lnTo>
                      <a:pt x="61" y="173"/>
                    </a:lnTo>
                    <a:lnTo>
                      <a:pt x="114" y="12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Freeform 116"/>
              <p:cNvSpPr>
                <a:spLocks/>
              </p:cNvSpPr>
              <p:nvPr/>
            </p:nvSpPr>
            <p:spPr bwMode="auto">
              <a:xfrm>
                <a:off x="3877" y="2098"/>
                <a:ext cx="479" cy="387"/>
              </a:xfrm>
              <a:custGeom>
                <a:avLst/>
                <a:gdLst/>
                <a:ahLst/>
                <a:cxnLst>
                  <a:cxn ang="0">
                    <a:pos x="228" y="47"/>
                  </a:cxn>
                  <a:cxn ang="0">
                    <a:pos x="283" y="31"/>
                  </a:cxn>
                  <a:cxn ang="0">
                    <a:pos x="346" y="16"/>
                  </a:cxn>
                  <a:cxn ang="0">
                    <a:pos x="409" y="8"/>
                  </a:cxn>
                  <a:cxn ang="0">
                    <a:pos x="472" y="0"/>
                  </a:cxn>
                  <a:cxn ang="0">
                    <a:pos x="519" y="16"/>
                  </a:cxn>
                  <a:cxn ang="0">
                    <a:pos x="534" y="39"/>
                  </a:cxn>
                  <a:cxn ang="0">
                    <a:pos x="558" y="125"/>
                  </a:cxn>
                  <a:cxn ang="0">
                    <a:pos x="550" y="234"/>
                  </a:cxn>
                  <a:cxn ang="0">
                    <a:pos x="534" y="296"/>
                  </a:cxn>
                  <a:cxn ang="0">
                    <a:pos x="424" y="304"/>
                  </a:cxn>
                  <a:cxn ang="0">
                    <a:pos x="346" y="327"/>
                  </a:cxn>
                  <a:cxn ang="0">
                    <a:pos x="251" y="366"/>
                  </a:cxn>
                  <a:cxn ang="0">
                    <a:pos x="204" y="413"/>
                  </a:cxn>
                  <a:cxn ang="0">
                    <a:pos x="189" y="467"/>
                  </a:cxn>
                  <a:cxn ang="0">
                    <a:pos x="134" y="335"/>
                  </a:cxn>
                  <a:cxn ang="0">
                    <a:pos x="47" y="234"/>
                  </a:cxn>
                  <a:cxn ang="0">
                    <a:pos x="0" y="195"/>
                  </a:cxn>
                  <a:cxn ang="0">
                    <a:pos x="0" y="171"/>
                  </a:cxn>
                  <a:cxn ang="0">
                    <a:pos x="47" y="125"/>
                  </a:cxn>
                  <a:cxn ang="0">
                    <a:pos x="118" y="86"/>
                  </a:cxn>
                  <a:cxn ang="0">
                    <a:pos x="173" y="62"/>
                  </a:cxn>
                  <a:cxn ang="0">
                    <a:pos x="228" y="47"/>
                  </a:cxn>
                </a:cxnLst>
                <a:rect l="0" t="0" r="r" b="b"/>
                <a:pathLst>
                  <a:path w="559" h="468">
                    <a:moveTo>
                      <a:pt x="228" y="47"/>
                    </a:moveTo>
                    <a:lnTo>
                      <a:pt x="283" y="31"/>
                    </a:lnTo>
                    <a:lnTo>
                      <a:pt x="346" y="16"/>
                    </a:lnTo>
                    <a:lnTo>
                      <a:pt x="409" y="8"/>
                    </a:lnTo>
                    <a:lnTo>
                      <a:pt x="472" y="0"/>
                    </a:lnTo>
                    <a:lnTo>
                      <a:pt x="519" y="16"/>
                    </a:lnTo>
                    <a:lnTo>
                      <a:pt x="534" y="39"/>
                    </a:lnTo>
                    <a:lnTo>
                      <a:pt x="558" y="125"/>
                    </a:lnTo>
                    <a:lnTo>
                      <a:pt x="550" y="234"/>
                    </a:lnTo>
                    <a:lnTo>
                      <a:pt x="534" y="296"/>
                    </a:lnTo>
                    <a:lnTo>
                      <a:pt x="424" y="304"/>
                    </a:lnTo>
                    <a:lnTo>
                      <a:pt x="346" y="327"/>
                    </a:lnTo>
                    <a:lnTo>
                      <a:pt x="251" y="366"/>
                    </a:lnTo>
                    <a:lnTo>
                      <a:pt x="204" y="413"/>
                    </a:lnTo>
                    <a:lnTo>
                      <a:pt x="189" y="467"/>
                    </a:lnTo>
                    <a:lnTo>
                      <a:pt x="134" y="335"/>
                    </a:lnTo>
                    <a:lnTo>
                      <a:pt x="47" y="234"/>
                    </a:lnTo>
                    <a:lnTo>
                      <a:pt x="0" y="195"/>
                    </a:lnTo>
                    <a:lnTo>
                      <a:pt x="0" y="171"/>
                    </a:lnTo>
                    <a:lnTo>
                      <a:pt x="47" y="125"/>
                    </a:lnTo>
                    <a:lnTo>
                      <a:pt x="118" y="86"/>
                    </a:lnTo>
                    <a:lnTo>
                      <a:pt x="173" y="62"/>
                    </a:lnTo>
                    <a:lnTo>
                      <a:pt x="228" y="47"/>
                    </a:lnTo>
                  </a:path>
                </a:pathLst>
              </a:custGeom>
              <a:gradFill rotWithShape="0">
                <a:gsLst>
                  <a:gs pos="0">
                    <a:srgbClr val="FAFD00"/>
                  </a:gs>
                  <a:gs pos="100000">
                    <a:srgbClr val="FAFD00">
                      <a:gamma/>
                      <a:shade val="89804"/>
                      <a:invGamma/>
                    </a:srgbClr>
                  </a:gs>
                </a:gsLst>
                <a:lin ang="5400000" scaled="1"/>
              </a:gradFill>
              <a:ln w="12700" cap="rnd" cmpd="sng">
                <a:solidFill>
                  <a:srgbClr val="FAFD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Oval 117"/>
              <p:cNvSpPr>
                <a:spLocks noChangeArrowheads="1"/>
              </p:cNvSpPr>
              <p:nvPr/>
            </p:nvSpPr>
            <p:spPr bwMode="auto">
              <a:xfrm>
                <a:off x="4297" y="2092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8" name="Oval 118"/>
              <p:cNvSpPr>
                <a:spLocks noChangeArrowheads="1"/>
              </p:cNvSpPr>
              <p:nvPr/>
            </p:nvSpPr>
            <p:spPr bwMode="auto">
              <a:xfrm>
                <a:off x="4570" y="2117"/>
                <a:ext cx="33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9" name="Oval 119"/>
              <p:cNvSpPr>
                <a:spLocks noChangeArrowheads="1"/>
              </p:cNvSpPr>
              <p:nvPr/>
            </p:nvSpPr>
            <p:spPr bwMode="auto">
              <a:xfrm>
                <a:off x="4902" y="2437"/>
                <a:ext cx="26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0" name="Oval 120"/>
              <p:cNvSpPr>
                <a:spLocks noChangeArrowheads="1"/>
              </p:cNvSpPr>
              <p:nvPr/>
            </p:nvSpPr>
            <p:spPr bwMode="auto">
              <a:xfrm>
                <a:off x="4616" y="2652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1" name="Oval 121"/>
              <p:cNvSpPr>
                <a:spLocks noChangeArrowheads="1"/>
              </p:cNvSpPr>
              <p:nvPr/>
            </p:nvSpPr>
            <p:spPr bwMode="auto">
              <a:xfrm>
                <a:off x="4649" y="2771"/>
                <a:ext cx="32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2" name="Oval 122"/>
              <p:cNvSpPr>
                <a:spLocks noChangeArrowheads="1"/>
              </p:cNvSpPr>
              <p:nvPr/>
            </p:nvSpPr>
            <p:spPr bwMode="auto">
              <a:xfrm>
                <a:off x="4466" y="2563"/>
                <a:ext cx="39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3" name="Oval 123"/>
              <p:cNvSpPr>
                <a:spLocks noChangeArrowheads="1"/>
              </p:cNvSpPr>
              <p:nvPr/>
            </p:nvSpPr>
            <p:spPr bwMode="auto">
              <a:xfrm>
                <a:off x="3770" y="2614"/>
                <a:ext cx="32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4" name="Oval 124"/>
              <p:cNvSpPr>
                <a:spLocks noChangeArrowheads="1"/>
              </p:cNvSpPr>
              <p:nvPr/>
            </p:nvSpPr>
            <p:spPr bwMode="auto">
              <a:xfrm>
                <a:off x="3978" y="2664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5" name="Oval 125"/>
              <p:cNvSpPr>
                <a:spLocks noChangeArrowheads="1"/>
              </p:cNvSpPr>
              <p:nvPr/>
            </p:nvSpPr>
            <p:spPr bwMode="auto">
              <a:xfrm>
                <a:off x="3953" y="2752"/>
                <a:ext cx="25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6" name="Oval 126"/>
              <p:cNvSpPr>
                <a:spLocks noChangeArrowheads="1"/>
              </p:cNvSpPr>
              <p:nvPr/>
            </p:nvSpPr>
            <p:spPr bwMode="auto">
              <a:xfrm>
                <a:off x="4252" y="2739"/>
                <a:ext cx="25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7" name="Oval 127"/>
              <p:cNvSpPr>
                <a:spLocks noChangeArrowheads="1"/>
              </p:cNvSpPr>
              <p:nvPr/>
            </p:nvSpPr>
            <p:spPr bwMode="auto">
              <a:xfrm>
                <a:off x="4271" y="2582"/>
                <a:ext cx="52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8" name="Oval 128"/>
              <p:cNvSpPr>
                <a:spLocks noChangeArrowheads="1"/>
              </p:cNvSpPr>
              <p:nvPr/>
            </p:nvSpPr>
            <p:spPr bwMode="auto">
              <a:xfrm>
                <a:off x="4121" y="2551"/>
                <a:ext cx="26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9" name="Oval 129"/>
              <p:cNvSpPr>
                <a:spLocks noChangeArrowheads="1"/>
              </p:cNvSpPr>
              <p:nvPr/>
            </p:nvSpPr>
            <p:spPr bwMode="auto">
              <a:xfrm>
                <a:off x="4031" y="2299"/>
                <a:ext cx="572" cy="283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0" name="Oval 130"/>
              <p:cNvSpPr>
                <a:spLocks noChangeArrowheads="1"/>
              </p:cNvSpPr>
              <p:nvPr/>
            </p:nvSpPr>
            <p:spPr bwMode="auto">
              <a:xfrm>
                <a:off x="4050" y="2343"/>
                <a:ext cx="546" cy="252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1" name="Oval 131"/>
              <p:cNvSpPr>
                <a:spLocks noChangeArrowheads="1"/>
              </p:cNvSpPr>
              <p:nvPr/>
            </p:nvSpPr>
            <p:spPr bwMode="auto">
              <a:xfrm>
                <a:off x="4329" y="2280"/>
                <a:ext cx="33" cy="32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2" name="Line 132"/>
              <p:cNvSpPr>
                <a:spLocks noChangeShapeType="1"/>
              </p:cNvSpPr>
              <p:nvPr/>
            </p:nvSpPr>
            <p:spPr bwMode="auto">
              <a:xfrm flipH="1">
                <a:off x="4326" y="2264"/>
                <a:ext cx="59" cy="5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" name="Line 133"/>
              <p:cNvSpPr>
                <a:spLocks noChangeShapeType="1"/>
              </p:cNvSpPr>
              <p:nvPr/>
            </p:nvSpPr>
            <p:spPr bwMode="auto">
              <a:xfrm>
                <a:off x="4355" y="2289"/>
                <a:ext cx="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" name="Oval 134"/>
              <p:cNvSpPr>
                <a:spLocks noChangeArrowheads="1"/>
              </p:cNvSpPr>
              <p:nvPr/>
            </p:nvSpPr>
            <p:spPr bwMode="auto">
              <a:xfrm>
                <a:off x="4329" y="2283"/>
                <a:ext cx="26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5" name="Oval 135"/>
              <p:cNvSpPr>
                <a:spLocks noChangeArrowheads="1"/>
              </p:cNvSpPr>
              <p:nvPr/>
            </p:nvSpPr>
            <p:spPr bwMode="auto">
              <a:xfrm>
                <a:off x="4590" y="2413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6" name="Oval 136"/>
              <p:cNvSpPr>
                <a:spLocks noChangeArrowheads="1"/>
              </p:cNvSpPr>
              <p:nvPr/>
            </p:nvSpPr>
            <p:spPr bwMode="auto">
              <a:xfrm>
                <a:off x="4037" y="2123"/>
                <a:ext cx="25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7" name="Freeform 137"/>
              <p:cNvSpPr>
                <a:spLocks/>
              </p:cNvSpPr>
              <p:nvPr/>
            </p:nvSpPr>
            <p:spPr bwMode="auto">
              <a:xfrm>
                <a:off x="4053" y="2132"/>
                <a:ext cx="144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8" y="15"/>
                  </a:cxn>
                  <a:cxn ang="0">
                    <a:pos x="68" y="38"/>
                  </a:cxn>
                  <a:cxn ang="0">
                    <a:pos x="99" y="76"/>
                  </a:cxn>
                  <a:cxn ang="0">
                    <a:pos x="121" y="107"/>
                  </a:cxn>
                  <a:cxn ang="0">
                    <a:pos x="137" y="145"/>
                  </a:cxn>
                  <a:cxn ang="0">
                    <a:pos x="152" y="175"/>
                  </a:cxn>
                  <a:cxn ang="0">
                    <a:pos x="159" y="213"/>
                  </a:cxn>
                  <a:cxn ang="0">
                    <a:pos x="167" y="221"/>
                  </a:cxn>
                </a:cxnLst>
                <a:rect l="0" t="0" r="r" b="b"/>
                <a:pathLst>
                  <a:path w="168" h="222">
                    <a:moveTo>
                      <a:pt x="0" y="0"/>
                    </a:moveTo>
                    <a:lnTo>
                      <a:pt x="0" y="0"/>
                    </a:lnTo>
                    <a:lnTo>
                      <a:pt x="38" y="15"/>
                    </a:lnTo>
                    <a:lnTo>
                      <a:pt x="68" y="38"/>
                    </a:lnTo>
                    <a:lnTo>
                      <a:pt x="99" y="76"/>
                    </a:lnTo>
                    <a:lnTo>
                      <a:pt x="121" y="107"/>
                    </a:lnTo>
                    <a:lnTo>
                      <a:pt x="137" y="145"/>
                    </a:lnTo>
                    <a:lnTo>
                      <a:pt x="152" y="175"/>
                    </a:lnTo>
                    <a:lnTo>
                      <a:pt x="159" y="213"/>
                    </a:lnTo>
                    <a:lnTo>
                      <a:pt x="167" y="22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8" name="Freeform 138"/>
              <p:cNvSpPr>
                <a:spLocks/>
              </p:cNvSpPr>
              <p:nvPr/>
            </p:nvSpPr>
            <p:spPr bwMode="auto">
              <a:xfrm>
                <a:off x="4047" y="2139"/>
                <a:ext cx="39" cy="2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6" y="39"/>
                  </a:cxn>
                  <a:cxn ang="0">
                    <a:pos x="39" y="70"/>
                  </a:cxn>
                  <a:cxn ang="0">
                    <a:pos x="45" y="108"/>
                  </a:cxn>
                  <a:cxn ang="0">
                    <a:pos x="45" y="155"/>
                  </a:cxn>
                  <a:cxn ang="0">
                    <a:pos x="45" y="201"/>
                  </a:cxn>
                  <a:cxn ang="0">
                    <a:pos x="45" y="247"/>
                  </a:cxn>
                  <a:cxn ang="0">
                    <a:pos x="45" y="255"/>
                  </a:cxn>
                </a:cxnLst>
                <a:rect l="0" t="0" r="r" b="b"/>
                <a:pathLst>
                  <a:path w="46" h="256">
                    <a:moveTo>
                      <a:pt x="0" y="0"/>
                    </a:moveTo>
                    <a:lnTo>
                      <a:pt x="0" y="0"/>
                    </a:lnTo>
                    <a:lnTo>
                      <a:pt x="26" y="39"/>
                    </a:lnTo>
                    <a:lnTo>
                      <a:pt x="39" y="70"/>
                    </a:lnTo>
                    <a:lnTo>
                      <a:pt x="45" y="108"/>
                    </a:lnTo>
                    <a:lnTo>
                      <a:pt x="45" y="155"/>
                    </a:lnTo>
                    <a:lnTo>
                      <a:pt x="45" y="201"/>
                    </a:lnTo>
                    <a:lnTo>
                      <a:pt x="45" y="247"/>
                    </a:lnTo>
                    <a:lnTo>
                      <a:pt x="45" y="255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9" name="Arc 139"/>
              <p:cNvSpPr>
                <a:spLocks/>
              </p:cNvSpPr>
              <p:nvPr/>
            </p:nvSpPr>
            <p:spPr bwMode="auto">
              <a:xfrm>
                <a:off x="4180" y="2312"/>
                <a:ext cx="16" cy="5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" name="Freeform 140"/>
              <p:cNvSpPr>
                <a:spLocks/>
              </p:cNvSpPr>
              <p:nvPr/>
            </p:nvSpPr>
            <p:spPr bwMode="auto">
              <a:xfrm>
                <a:off x="4326" y="2305"/>
                <a:ext cx="21" cy="39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2" y="23"/>
                  </a:cxn>
                  <a:cxn ang="0">
                    <a:pos x="12" y="38"/>
                  </a:cxn>
                  <a:cxn ang="0">
                    <a:pos x="0" y="46"/>
                  </a:cxn>
                </a:cxnLst>
                <a:rect l="0" t="0" r="r" b="b"/>
                <a:pathLst>
                  <a:path w="24" h="47">
                    <a:moveTo>
                      <a:pt x="23" y="0"/>
                    </a:moveTo>
                    <a:lnTo>
                      <a:pt x="12" y="23"/>
                    </a:lnTo>
                    <a:lnTo>
                      <a:pt x="12" y="38"/>
                    </a:lnTo>
                    <a:lnTo>
                      <a:pt x="0" y="4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" name="Oval 141"/>
              <p:cNvSpPr>
                <a:spLocks noChangeArrowheads="1"/>
              </p:cNvSpPr>
              <p:nvPr/>
            </p:nvSpPr>
            <p:spPr bwMode="auto">
              <a:xfrm>
                <a:off x="4181" y="2299"/>
                <a:ext cx="31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2" name="Oval 142"/>
              <p:cNvSpPr>
                <a:spLocks noChangeArrowheads="1"/>
              </p:cNvSpPr>
              <p:nvPr/>
            </p:nvSpPr>
            <p:spPr bwMode="auto">
              <a:xfrm>
                <a:off x="3816" y="2488"/>
                <a:ext cx="32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3" name="Oval 143"/>
              <p:cNvSpPr>
                <a:spLocks noChangeArrowheads="1"/>
              </p:cNvSpPr>
              <p:nvPr/>
            </p:nvSpPr>
            <p:spPr bwMode="auto">
              <a:xfrm>
                <a:off x="4063" y="2343"/>
                <a:ext cx="32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4" name="Freeform 144"/>
              <p:cNvSpPr>
                <a:spLocks/>
              </p:cNvSpPr>
              <p:nvPr/>
            </p:nvSpPr>
            <p:spPr bwMode="auto">
              <a:xfrm>
                <a:off x="4196" y="2088"/>
                <a:ext cx="125" cy="221"/>
              </a:xfrm>
              <a:custGeom>
                <a:avLst/>
                <a:gdLst/>
                <a:ahLst/>
                <a:cxnLst>
                  <a:cxn ang="0">
                    <a:pos x="145" y="0"/>
                  </a:cxn>
                  <a:cxn ang="0">
                    <a:pos x="145" y="0"/>
                  </a:cxn>
                  <a:cxn ang="0">
                    <a:pos x="114" y="15"/>
                  </a:cxn>
                  <a:cxn ang="0">
                    <a:pos x="84" y="38"/>
                  </a:cxn>
                  <a:cxn ang="0">
                    <a:pos x="61" y="68"/>
                  </a:cxn>
                  <a:cxn ang="0">
                    <a:pos x="38" y="99"/>
                  </a:cxn>
                  <a:cxn ang="0">
                    <a:pos x="23" y="129"/>
                  </a:cxn>
                  <a:cxn ang="0">
                    <a:pos x="8" y="175"/>
                  </a:cxn>
                  <a:cxn ang="0">
                    <a:pos x="0" y="220"/>
                  </a:cxn>
                  <a:cxn ang="0">
                    <a:pos x="0" y="266"/>
                  </a:cxn>
                </a:cxnLst>
                <a:rect l="0" t="0" r="r" b="b"/>
                <a:pathLst>
                  <a:path w="146" h="267">
                    <a:moveTo>
                      <a:pt x="145" y="0"/>
                    </a:moveTo>
                    <a:lnTo>
                      <a:pt x="145" y="0"/>
                    </a:lnTo>
                    <a:lnTo>
                      <a:pt x="114" y="15"/>
                    </a:lnTo>
                    <a:lnTo>
                      <a:pt x="84" y="38"/>
                    </a:lnTo>
                    <a:lnTo>
                      <a:pt x="61" y="68"/>
                    </a:lnTo>
                    <a:lnTo>
                      <a:pt x="38" y="99"/>
                    </a:lnTo>
                    <a:lnTo>
                      <a:pt x="23" y="129"/>
                    </a:lnTo>
                    <a:lnTo>
                      <a:pt x="8" y="175"/>
                    </a:lnTo>
                    <a:lnTo>
                      <a:pt x="0" y="220"/>
                    </a:lnTo>
                    <a:lnTo>
                      <a:pt x="0" y="26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" name="Arc 145"/>
              <p:cNvSpPr>
                <a:spLocks/>
              </p:cNvSpPr>
              <p:nvPr/>
            </p:nvSpPr>
            <p:spPr bwMode="auto">
              <a:xfrm>
                <a:off x="4483" y="2573"/>
                <a:ext cx="176" cy="208"/>
              </a:xfrm>
              <a:custGeom>
                <a:avLst/>
                <a:gdLst>
                  <a:gd name="G0" fmla="+- 105 0 0"/>
                  <a:gd name="G1" fmla="+- 21600 0 0"/>
                  <a:gd name="G2" fmla="+- 21600 0 0"/>
                  <a:gd name="T0" fmla="*/ 0 w 21705"/>
                  <a:gd name="T1" fmla="*/ 0 h 21600"/>
                  <a:gd name="T2" fmla="*/ 21705 w 21705"/>
                  <a:gd name="T3" fmla="*/ 21600 h 21600"/>
                  <a:gd name="T4" fmla="*/ 105 w 2170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05" h="21600" fill="none" extrusionOk="0">
                    <a:moveTo>
                      <a:pt x="0" y="0"/>
                    </a:moveTo>
                    <a:cubicBezTo>
                      <a:pt x="35" y="0"/>
                      <a:pt x="70" y="-1"/>
                      <a:pt x="105" y="0"/>
                    </a:cubicBezTo>
                    <a:cubicBezTo>
                      <a:pt x="12034" y="0"/>
                      <a:pt x="21705" y="9670"/>
                      <a:pt x="21705" y="21600"/>
                    </a:cubicBezTo>
                  </a:path>
                  <a:path w="21705" h="21600" stroke="0" extrusionOk="0">
                    <a:moveTo>
                      <a:pt x="0" y="0"/>
                    </a:moveTo>
                    <a:cubicBezTo>
                      <a:pt x="35" y="0"/>
                      <a:pt x="70" y="-1"/>
                      <a:pt x="105" y="0"/>
                    </a:cubicBezTo>
                    <a:cubicBezTo>
                      <a:pt x="12034" y="0"/>
                      <a:pt x="21705" y="9670"/>
                      <a:pt x="21705" y="21600"/>
                    </a:cubicBezTo>
                    <a:lnTo>
                      <a:pt x="10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" name="Oval 146"/>
              <p:cNvSpPr>
                <a:spLocks noChangeArrowheads="1"/>
              </p:cNvSpPr>
              <p:nvPr/>
            </p:nvSpPr>
            <p:spPr bwMode="auto">
              <a:xfrm>
                <a:off x="4772" y="2331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7" name="Arc 147"/>
              <p:cNvSpPr>
                <a:spLocks/>
              </p:cNvSpPr>
              <p:nvPr/>
            </p:nvSpPr>
            <p:spPr bwMode="auto">
              <a:xfrm>
                <a:off x="4798" y="2353"/>
                <a:ext cx="62" cy="1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" name="Arc 148"/>
              <p:cNvSpPr>
                <a:spLocks/>
              </p:cNvSpPr>
              <p:nvPr/>
            </p:nvSpPr>
            <p:spPr bwMode="auto">
              <a:xfrm>
                <a:off x="4011" y="2607"/>
                <a:ext cx="283" cy="82"/>
              </a:xfrm>
              <a:custGeom>
                <a:avLst/>
                <a:gdLst>
                  <a:gd name="G0" fmla="+- 65 0 0"/>
                  <a:gd name="G1" fmla="+- 0 0 0"/>
                  <a:gd name="G2" fmla="+- 21600 0 0"/>
                  <a:gd name="T0" fmla="*/ 21665 w 21665"/>
                  <a:gd name="T1" fmla="*/ 0 h 21600"/>
                  <a:gd name="T2" fmla="*/ 0 w 21665"/>
                  <a:gd name="T3" fmla="*/ 21600 h 21600"/>
                  <a:gd name="T4" fmla="*/ 65 w 2166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5" h="21600" fill="none" extrusionOk="0">
                    <a:moveTo>
                      <a:pt x="21665" y="0"/>
                    </a:moveTo>
                    <a:cubicBezTo>
                      <a:pt x="21665" y="11929"/>
                      <a:pt x="11994" y="21600"/>
                      <a:pt x="65" y="21600"/>
                    </a:cubicBezTo>
                    <a:cubicBezTo>
                      <a:pt x="43" y="21600"/>
                      <a:pt x="21" y="21599"/>
                      <a:pt x="0" y="21599"/>
                    </a:cubicBezTo>
                  </a:path>
                  <a:path w="21665" h="21600" stroke="0" extrusionOk="0">
                    <a:moveTo>
                      <a:pt x="21665" y="0"/>
                    </a:moveTo>
                    <a:cubicBezTo>
                      <a:pt x="21665" y="11929"/>
                      <a:pt x="11994" y="21600"/>
                      <a:pt x="65" y="21600"/>
                    </a:cubicBezTo>
                    <a:cubicBezTo>
                      <a:pt x="43" y="21600"/>
                      <a:pt x="21" y="21599"/>
                      <a:pt x="0" y="21599"/>
                    </a:cubicBezTo>
                    <a:lnTo>
                      <a:pt x="65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" name="Arc 149"/>
              <p:cNvSpPr>
                <a:spLocks/>
              </p:cNvSpPr>
              <p:nvPr/>
            </p:nvSpPr>
            <p:spPr bwMode="auto">
              <a:xfrm>
                <a:off x="3781" y="2442"/>
                <a:ext cx="185" cy="18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5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" name="Arc 150"/>
              <p:cNvSpPr>
                <a:spLocks/>
              </p:cNvSpPr>
              <p:nvPr/>
            </p:nvSpPr>
            <p:spPr bwMode="auto">
              <a:xfrm>
                <a:off x="3864" y="2234"/>
                <a:ext cx="219" cy="129"/>
              </a:xfrm>
              <a:custGeom>
                <a:avLst/>
                <a:gdLst>
                  <a:gd name="G0" fmla="+- 85 0 0"/>
                  <a:gd name="G1" fmla="+- 21600 0 0"/>
                  <a:gd name="G2" fmla="+- 21600 0 0"/>
                  <a:gd name="T0" fmla="*/ 0 w 21685"/>
                  <a:gd name="T1" fmla="*/ 0 h 21600"/>
                  <a:gd name="T2" fmla="*/ 21685 w 21685"/>
                  <a:gd name="T3" fmla="*/ 21600 h 21600"/>
                  <a:gd name="T4" fmla="*/ 85 w 2168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5" h="21600" fill="none" extrusionOk="0">
                    <a:moveTo>
                      <a:pt x="0" y="0"/>
                    </a:moveTo>
                    <a:cubicBezTo>
                      <a:pt x="28" y="0"/>
                      <a:pt x="56" y="-1"/>
                      <a:pt x="85" y="0"/>
                    </a:cubicBezTo>
                    <a:cubicBezTo>
                      <a:pt x="12014" y="0"/>
                      <a:pt x="21685" y="9670"/>
                      <a:pt x="21685" y="21600"/>
                    </a:cubicBezTo>
                  </a:path>
                  <a:path w="21685" h="21600" stroke="0" extrusionOk="0">
                    <a:moveTo>
                      <a:pt x="0" y="0"/>
                    </a:moveTo>
                    <a:cubicBezTo>
                      <a:pt x="28" y="0"/>
                      <a:pt x="56" y="-1"/>
                      <a:pt x="85" y="0"/>
                    </a:cubicBezTo>
                    <a:cubicBezTo>
                      <a:pt x="12014" y="0"/>
                      <a:pt x="21685" y="9670"/>
                      <a:pt x="21685" y="21600"/>
                    </a:cubicBezTo>
                    <a:lnTo>
                      <a:pt x="8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" name="Line 151"/>
              <p:cNvSpPr>
                <a:spLocks noChangeShapeType="1"/>
              </p:cNvSpPr>
              <p:nvPr/>
            </p:nvSpPr>
            <p:spPr bwMode="auto">
              <a:xfrm>
                <a:off x="4085" y="2359"/>
                <a:ext cx="20" cy="31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" name="Arc 152"/>
              <p:cNvSpPr>
                <a:spLocks/>
              </p:cNvSpPr>
              <p:nvPr/>
            </p:nvSpPr>
            <p:spPr bwMode="auto">
              <a:xfrm>
                <a:off x="4274" y="2579"/>
                <a:ext cx="219" cy="176"/>
              </a:xfrm>
              <a:custGeom>
                <a:avLst/>
                <a:gdLst>
                  <a:gd name="G0" fmla="+- 85 0 0"/>
                  <a:gd name="G1" fmla="+- 0 0 0"/>
                  <a:gd name="G2" fmla="+- 21600 0 0"/>
                  <a:gd name="T0" fmla="*/ 21685 w 21685"/>
                  <a:gd name="T1" fmla="*/ 0 h 21600"/>
                  <a:gd name="T2" fmla="*/ 0 w 21685"/>
                  <a:gd name="T3" fmla="*/ 21600 h 21600"/>
                  <a:gd name="T4" fmla="*/ 85 w 2168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5" h="21600" fill="none" extrusionOk="0">
                    <a:moveTo>
                      <a:pt x="21685" y="0"/>
                    </a:moveTo>
                    <a:cubicBezTo>
                      <a:pt x="21685" y="11929"/>
                      <a:pt x="12014" y="21600"/>
                      <a:pt x="85" y="21600"/>
                    </a:cubicBezTo>
                    <a:cubicBezTo>
                      <a:pt x="56" y="21600"/>
                      <a:pt x="28" y="21599"/>
                      <a:pt x="0" y="21599"/>
                    </a:cubicBezTo>
                  </a:path>
                  <a:path w="21685" h="21600" stroke="0" extrusionOk="0">
                    <a:moveTo>
                      <a:pt x="21685" y="0"/>
                    </a:moveTo>
                    <a:cubicBezTo>
                      <a:pt x="21685" y="11929"/>
                      <a:pt x="12014" y="21600"/>
                      <a:pt x="85" y="21600"/>
                    </a:cubicBezTo>
                    <a:cubicBezTo>
                      <a:pt x="56" y="21600"/>
                      <a:pt x="28" y="21599"/>
                      <a:pt x="0" y="21599"/>
                    </a:cubicBezTo>
                    <a:lnTo>
                      <a:pt x="85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" name="Arc 153"/>
              <p:cNvSpPr>
                <a:spLocks/>
              </p:cNvSpPr>
              <p:nvPr/>
            </p:nvSpPr>
            <p:spPr bwMode="auto">
              <a:xfrm>
                <a:off x="4597" y="2341"/>
                <a:ext cx="186" cy="9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5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" name="Arc 154"/>
              <p:cNvSpPr>
                <a:spLocks/>
              </p:cNvSpPr>
              <p:nvPr/>
            </p:nvSpPr>
            <p:spPr bwMode="auto">
              <a:xfrm>
                <a:off x="4782" y="2347"/>
                <a:ext cx="137" cy="120"/>
              </a:xfrm>
              <a:custGeom>
                <a:avLst/>
                <a:gdLst>
                  <a:gd name="G0" fmla="+- 135 0 0"/>
                  <a:gd name="G1" fmla="+- 21600 0 0"/>
                  <a:gd name="G2" fmla="+- 21600 0 0"/>
                  <a:gd name="T0" fmla="*/ 0 w 21734"/>
                  <a:gd name="T1" fmla="*/ 0 h 21600"/>
                  <a:gd name="T2" fmla="*/ 21734 w 21734"/>
                  <a:gd name="T3" fmla="*/ 21450 h 21600"/>
                  <a:gd name="T4" fmla="*/ 135 w 21734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4" h="21600" fill="none" extrusionOk="0">
                    <a:moveTo>
                      <a:pt x="0" y="0"/>
                    </a:moveTo>
                    <a:cubicBezTo>
                      <a:pt x="45" y="0"/>
                      <a:pt x="90" y="-1"/>
                      <a:pt x="135" y="0"/>
                    </a:cubicBezTo>
                    <a:cubicBezTo>
                      <a:pt x="12005" y="0"/>
                      <a:pt x="21652" y="9579"/>
                      <a:pt x="21734" y="21449"/>
                    </a:cubicBezTo>
                  </a:path>
                  <a:path w="21734" h="21600" stroke="0" extrusionOk="0">
                    <a:moveTo>
                      <a:pt x="0" y="0"/>
                    </a:moveTo>
                    <a:cubicBezTo>
                      <a:pt x="45" y="0"/>
                      <a:pt x="90" y="-1"/>
                      <a:pt x="135" y="0"/>
                    </a:cubicBezTo>
                    <a:cubicBezTo>
                      <a:pt x="12005" y="0"/>
                      <a:pt x="21652" y="9579"/>
                      <a:pt x="21734" y="21449"/>
                    </a:cubicBezTo>
                    <a:lnTo>
                      <a:pt x="13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" name="Arc 155"/>
              <p:cNvSpPr>
                <a:spLocks/>
              </p:cNvSpPr>
              <p:nvPr/>
            </p:nvSpPr>
            <p:spPr bwMode="auto">
              <a:xfrm>
                <a:off x="4625" y="2413"/>
                <a:ext cx="76" cy="79"/>
              </a:xfrm>
              <a:custGeom>
                <a:avLst/>
                <a:gdLst>
                  <a:gd name="G0" fmla="+- 247 0 0"/>
                  <a:gd name="G1" fmla="+- 21600 0 0"/>
                  <a:gd name="G2" fmla="+- 21600 0 0"/>
                  <a:gd name="T0" fmla="*/ 0 w 21847"/>
                  <a:gd name="T1" fmla="*/ 1 h 21600"/>
                  <a:gd name="T2" fmla="*/ 21847 w 21847"/>
                  <a:gd name="T3" fmla="*/ 21600 h 21600"/>
                  <a:gd name="T4" fmla="*/ 247 w 21847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47" h="21600" fill="none" extrusionOk="0">
                    <a:moveTo>
                      <a:pt x="0" y="1"/>
                    </a:moveTo>
                    <a:cubicBezTo>
                      <a:pt x="82" y="0"/>
                      <a:pt x="164" y="-1"/>
                      <a:pt x="247" y="0"/>
                    </a:cubicBezTo>
                    <a:cubicBezTo>
                      <a:pt x="12176" y="0"/>
                      <a:pt x="21847" y="9670"/>
                      <a:pt x="21847" y="21600"/>
                    </a:cubicBezTo>
                  </a:path>
                  <a:path w="21847" h="21600" stroke="0" extrusionOk="0">
                    <a:moveTo>
                      <a:pt x="0" y="1"/>
                    </a:moveTo>
                    <a:cubicBezTo>
                      <a:pt x="82" y="0"/>
                      <a:pt x="164" y="-1"/>
                      <a:pt x="247" y="0"/>
                    </a:cubicBezTo>
                    <a:cubicBezTo>
                      <a:pt x="12176" y="0"/>
                      <a:pt x="21847" y="9670"/>
                      <a:pt x="21847" y="21600"/>
                    </a:cubicBezTo>
                    <a:lnTo>
                      <a:pt x="247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" name="Arc 156"/>
              <p:cNvSpPr>
                <a:spLocks/>
              </p:cNvSpPr>
              <p:nvPr/>
            </p:nvSpPr>
            <p:spPr bwMode="auto">
              <a:xfrm>
                <a:off x="4655" y="2469"/>
                <a:ext cx="205" cy="30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" name="Arc 157"/>
              <p:cNvSpPr>
                <a:spLocks/>
              </p:cNvSpPr>
              <p:nvPr/>
            </p:nvSpPr>
            <p:spPr bwMode="auto">
              <a:xfrm>
                <a:off x="4635" y="2485"/>
                <a:ext cx="69" cy="16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" name="Arc 158"/>
              <p:cNvSpPr>
                <a:spLocks/>
              </p:cNvSpPr>
              <p:nvPr/>
            </p:nvSpPr>
            <p:spPr bwMode="auto">
              <a:xfrm>
                <a:off x="4323" y="2115"/>
                <a:ext cx="32" cy="17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498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889" y="0"/>
                      <a:pt x="21543" y="9608"/>
                      <a:pt x="21599" y="21498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889" y="0"/>
                      <a:pt x="21543" y="9608"/>
                      <a:pt x="21599" y="214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" name="Oval 159"/>
              <p:cNvSpPr>
                <a:spLocks noChangeArrowheads="1"/>
              </p:cNvSpPr>
              <p:nvPr/>
            </p:nvSpPr>
            <p:spPr bwMode="auto">
              <a:xfrm>
                <a:off x="3855" y="2243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0" name="Freeform 160"/>
              <p:cNvSpPr>
                <a:spLocks/>
              </p:cNvSpPr>
              <p:nvPr/>
            </p:nvSpPr>
            <p:spPr bwMode="auto">
              <a:xfrm>
                <a:off x="3871" y="2252"/>
                <a:ext cx="157" cy="20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6" y="30"/>
                  </a:cxn>
                  <a:cxn ang="0">
                    <a:pos x="76" y="61"/>
                  </a:cxn>
                  <a:cxn ang="0">
                    <a:pos x="107" y="91"/>
                  </a:cxn>
                  <a:cxn ang="0">
                    <a:pos x="130" y="122"/>
                  </a:cxn>
                  <a:cxn ang="0">
                    <a:pos x="153" y="152"/>
                  </a:cxn>
                  <a:cxn ang="0">
                    <a:pos x="168" y="190"/>
                  </a:cxn>
                  <a:cxn ang="0">
                    <a:pos x="175" y="221"/>
                  </a:cxn>
                  <a:cxn ang="0">
                    <a:pos x="183" y="251"/>
                  </a:cxn>
                </a:cxnLst>
                <a:rect l="0" t="0" r="r" b="b"/>
                <a:pathLst>
                  <a:path w="184" h="252">
                    <a:moveTo>
                      <a:pt x="0" y="0"/>
                    </a:moveTo>
                    <a:lnTo>
                      <a:pt x="0" y="0"/>
                    </a:lnTo>
                    <a:lnTo>
                      <a:pt x="46" y="30"/>
                    </a:lnTo>
                    <a:lnTo>
                      <a:pt x="76" y="61"/>
                    </a:lnTo>
                    <a:lnTo>
                      <a:pt x="107" y="91"/>
                    </a:lnTo>
                    <a:lnTo>
                      <a:pt x="130" y="122"/>
                    </a:lnTo>
                    <a:lnTo>
                      <a:pt x="153" y="152"/>
                    </a:lnTo>
                    <a:lnTo>
                      <a:pt x="168" y="190"/>
                    </a:lnTo>
                    <a:lnTo>
                      <a:pt x="175" y="221"/>
                    </a:lnTo>
                    <a:lnTo>
                      <a:pt x="183" y="25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" name="Line 161"/>
              <p:cNvSpPr>
                <a:spLocks noChangeShapeType="1"/>
              </p:cNvSpPr>
              <p:nvPr/>
            </p:nvSpPr>
            <p:spPr bwMode="auto">
              <a:xfrm>
                <a:off x="3865" y="2245"/>
                <a:ext cx="32" cy="2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" name="Freeform 162"/>
              <p:cNvSpPr>
                <a:spLocks/>
              </p:cNvSpPr>
              <p:nvPr/>
            </p:nvSpPr>
            <p:spPr bwMode="auto">
              <a:xfrm>
                <a:off x="3773" y="2252"/>
                <a:ext cx="92" cy="89"/>
              </a:xfrm>
              <a:custGeom>
                <a:avLst/>
                <a:gdLst/>
                <a:ahLst/>
                <a:cxnLst>
                  <a:cxn ang="0">
                    <a:pos x="107" y="0"/>
                  </a:cxn>
                  <a:cxn ang="0">
                    <a:pos x="107" y="0"/>
                  </a:cxn>
                  <a:cxn ang="0">
                    <a:pos x="54" y="23"/>
                  </a:cxn>
                  <a:cxn ang="0">
                    <a:pos x="23" y="53"/>
                  </a:cxn>
                  <a:cxn ang="0">
                    <a:pos x="0" y="98"/>
                  </a:cxn>
                  <a:cxn ang="0">
                    <a:pos x="0" y="106"/>
                  </a:cxn>
                </a:cxnLst>
                <a:rect l="0" t="0" r="r" b="b"/>
                <a:pathLst>
                  <a:path w="108" h="107">
                    <a:moveTo>
                      <a:pt x="107" y="0"/>
                    </a:moveTo>
                    <a:lnTo>
                      <a:pt x="107" y="0"/>
                    </a:lnTo>
                    <a:lnTo>
                      <a:pt x="54" y="23"/>
                    </a:lnTo>
                    <a:lnTo>
                      <a:pt x="23" y="53"/>
                    </a:lnTo>
                    <a:lnTo>
                      <a:pt x="0" y="98"/>
                    </a:lnTo>
                    <a:lnTo>
                      <a:pt x="0" y="10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" name="Freeform 163"/>
              <p:cNvSpPr>
                <a:spLocks/>
              </p:cNvSpPr>
              <p:nvPr/>
            </p:nvSpPr>
            <p:spPr bwMode="auto">
              <a:xfrm>
                <a:off x="3773" y="2252"/>
                <a:ext cx="92" cy="89"/>
              </a:xfrm>
              <a:custGeom>
                <a:avLst/>
                <a:gdLst/>
                <a:ahLst/>
                <a:cxnLst>
                  <a:cxn ang="0">
                    <a:pos x="107" y="0"/>
                  </a:cxn>
                  <a:cxn ang="0">
                    <a:pos x="84" y="8"/>
                  </a:cxn>
                  <a:cxn ang="0">
                    <a:pos x="61" y="23"/>
                  </a:cxn>
                  <a:cxn ang="0">
                    <a:pos x="38" y="38"/>
                  </a:cxn>
                  <a:cxn ang="0">
                    <a:pos x="23" y="53"/>
                  </a:cxn>
                  <a:cxn ang="0">
                    <a:pos x="8" y="76"/>
                  </a:cxn>
                  <a:cxn ang="0">
                    <a:pos x="0" y="91"/>
                  </a:cxn>
                  <a:cxn ang="0">
                    <a:pos x="0" y="106"/>
                  </a:cxn>
                </a:cxnLst>
                <a:rect l="0" t="0" r="r" b="b"/>
                <a:pathLst>
                  <a:path w="108" h="107">
                    <a:moveTo>
                      <a:pt x="107" y="0"/>
                    </a:moveTo>
                    <a:lnTo>
                      <a:pt x="84" y="8"/>
                    </a:lnTo>
                    <a:lnTo>
                      <a:pt x="61" y="23"/>
                    </a:lnTo>
                    <a:lnTo>
                      <a:pt x="38" y="38"/>
                    </a:lnTo>
                    <a:lnTo>
                      <a:pt x="23" y="53"/>
                    </a:lnTo>
                    <a:lnTo>
                      <a:pt x="8" y="76"/>
                    </a:lnTo>
                    <a:lnTo>
                      <a:pt x="0" y="91"/>
                    </a:lnTo>
                    <a:lnTo>
                      <a:pt x="0" y="10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" name="Oval 164"/>
              <p:cNvSpPr>
                <a:spLocks noChangeArrowheads="1"/>
              </p:cNvSpPr>
              <p:nvPr/>
            </p:nvSpPr>
            <p:spPr bwMode="auto">
              <a:xfrm>
                <a:off x="3852" y="2230"/>
                <a:ext cx="25" cy="31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5" name="Oval 165"/>
              <p:cNvSpPr>
                <a:spLocks noChangeArrowheads="1"/>
              </p:cNvSpPr>
              <p:nvPr/>
            </p:nvSpPr>
            <p:spPr bwMode="auto">
              <a:xfrm>
                <a:off x="4004" y="2444"/>
                <a:ext cx="33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6" name="Arc 166"/>
              <p:cNvSpPr>
                <a:spLocks/>
              </p:cNvSpPr>
              <p:nvPr/>
            </p:nvSpPr>
            <p:spPr bwMode="auto">
              <a:xfrm>
                <a:off x="3959" y="2445"/>
                <a:ext cx="61" cy="19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79"/>
                  <a:gd name="T1" fmla="*/ 0 h 21600"/>
                  <a:gd name="T2" fmla="*/ 21579 w 21579"/>
                  <a:gd name="T3" fmla="*/ 20641 h 21600"/>
                  <a:gd name="T4" fmla="*/ 0 w 2157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79" h="21600" fill="none" extrusionOk="0">
                    <a:moveTo>
                      <a:pt x="-1" y="0"/>
                    </a:moveTo>
                    <a:cubicBezTo>
                      <a:pt x="11556" y="0"/>
                      <a:pt x="21065" y="9095"/>
                      <a:pt x="21578" y="20641"/>
                    </a:cubicBezTo>
                  </a:path>
                  <a:path w="21579" h="21600" stroke="0" extrusionOk="0">
                    <a:moveTo>
                      <a:pt x="-1" y="0"/>
                    </a:moveTo>
                    <a:cubicBezTo>
                      <a:pt x="11556" y="0"/>
                      <a:pt x="21065" y="9095"/>
                      <a:pt x="21578" y="20641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" name="Arc 167"/>
              <p:cNvSpPr>
                <a:spLocks/>
              </p:cNvSpPr>
              <p:nvPr/>
            </p:nvSpPr>
            <p:spPr bwMode="auto">
              <a:xfrm>
                <a:off x="4323" y="2676"/>
                <a:ext cx="307" cy="180"/>
              </a:xfrm>
              <a:custGeom>
                <a:avLst/>
                <a:gdLst>
                  <a:gd name="G0" fmla="+- 61 0 0"/>
                  <a:gd name="G1" fmla="+- 100 0 0"/>
                  <a:gd name="G2" fmla="+- 21600 0 0"/>
                  <a:gd name="T0" fmla="*/ 21661 w 21661"/>
                  <a:gd name="T1" fmla="*/ 0 h 21700"/>
                  <a:gd name="T2" fmla="*/ 0 w 21661"/>
                  <a:gd name="T3" fmla="*/ 21700 h 21700"/>
                  <a:gd name="T4" fmla="*/ 61 w 21661"/>
                  <a:gd name="T5" fmla="*/ 100 h 21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1" h="21700" fill="none" extrusionOk="0">
                    <a:moveTo>
                      <a:pt x="21660" y="0"/>
                    </a:moveTo>
                    <a:cubicBezTo>
                      <a:pt x="21660" y="33"/>
                      <a:pt x="21661" y="66"/>
                      <a:pt x="21661" y="100"/>
                    </a:cubicBezTo>
                    <a:cubicBezTo>
                      <a:pt x="21661" y="12029"/>
                      <a:pt x="11990" y="21700"/>
                      <a:pt x="61" y="21700"/>
                    </a:cubicBezTo>
                    <a:cubicBezTo>
                      <a:pt x="40" y="21700"/>
                      <a:pt x="20" y="21699"/>
                      <a:pt x="0" y="21699"/>
                    </a:cubicBezTo>
                  </a:path>
                  <a:path w="21661" h="21700" stroke="0" extrusionOk="0">
                    <a:moveTo>
                      <a:pt x="21660" y="0"/>
                    </a:moveTo>
                    <a:cubicBezTo>
                      <a:pt x="21660" y="33"/>
                      <a:pt x="21661" y="66"/>
                      <a:pt x="21661" y="100"/>
                    </a:cubicBezTo>
                    <a:cubicBezTo>
                      <a:pt x="21661" y="12029"/>
                      <a:pt x="11990" y="21700"/>
                      <a:pt x="61" y="21700"/>
                    </a:cubicBezTo>
                    <a:cubicBezTo>
                      <a:pt x="40" y="21700"/>
                      <a:pt x="20" y="21699"/>
                      <a:pt x="0" y="21699"/>
                    </a:cubicBezTo>
                    <a:lnTo>
                      <a:pt x="61" y="1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" name="Arc 168"/>
              <p:cNvSpPr>
                <a:spLocks/>
              </p:cNvSpPr>
              <p:nvPr/>
            </p:nvSpPr>
            <p:spPr bwMode="auto">
              <a:xfrm>
                <a:off x="4112" y="2770"/>
                <a:ext cx="150" cy="19"/>
              </a:xfrm>
              <a:custGeom>
                <a:avLst/>
                <a:gdLst>
                  <a:gd name="G0" fmla="+- 3232 0 0"/>
                  <a:gd name="G1" fmla="+- 0 0 0"/>
                  <a:gd name="G2" fmla="+- 21600 0 0"/>
                  <a:gd name="T0" fmla="*/ 24832 w 24832"/>
                  <a:gd name="T1" fmla="*/ 0 h 21600"/>
                  <a:gd name="T2" fmla="*/ 0 w 24832"/>
                  <a:gd name="T3" fmla="*/ 21357 h 21600"/>
                  <a:gd name="T4" fmla="*/ 3232 w 2483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832" h="21600" fill="none" extrusionOk="0">
                    <a:moveTo>
                      <a:pt x="24832" y="0"/>
                    </a:moveTo>
                    <a:cubicBezTo>
                      <a:pt x="24832" y="11929"/>
                      <a:pt x="15161" y="21600"/>
                      <a:pt x="3232" y="21600"/>
                    </a:cubicBezTo>
                    <a:cubicBezTo>
                      <a:pt x="2150" y="21600"/>
                      <a:pt x="1069" y="21518"/>
                      <a:pt x="0" y="21356"/>
                    </a:cubicBezTo>
                  </a:path>
                  <a:path w="24832" h="21600" stroke="0" extrusionOk="0">
                    <a:moveTo>
                      <a:pt x="24832" y="0"/>
                    </a:moveTo>
                    <a:cubicBezTo>
                      <a:pt x="24832" y="11929"/>
                      <a:pt x="15161" y="21600"/>
                      <a:pt x="3232" y="21600"/>
                    </a:cubicBezTo>
                    <a:cubicBezTo>
                      <a:pt x="2150" y="21600"/>
                      <a:pt x="1069" y="21518"/>
                      <a:pt x="0" y="21356"/>
                    </a:cubicBezTo>
                    <a:lnTo>
                      <a:pt x="3232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" name="Line 169"/>
              <p:cNvSpPr>
                <a:spLocks noChangeShapeType="1"/>
              </p:cNvSpPr>
              <p:nvPr/>
            </p:nvSpPr>
            <p:spPr bwMode="auto">
              <a:xfrm flipH="1" flipV="1">
                <a:off x="3979" y="2779"/>
                <a:ext cx="133" cy="1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0" name="Freeform 3"/>
            <p:cNvSpPr>
              <a:spLocks/>
            </p:cNvSpPr>
            <p:nvPr/>
          </p:nvSpPr>
          <p:spPr bwMode="auto">
            <a:xfrm>
              <a:off x="3808369" y="2647230"/>
              <a:ext cx="1439863" cy="155575"/>
            </a:xfrm>
            <a:custGeom>
              <a:avLst/>
              <a:gdLst/>
              <a:ahLst/>
              <a:cxnLst>
                <a:cxn ang="0">
                  <a:pos x="0" y="98"/>
                </a:cxn>
                <a:cxn ang="0">
                  <a:pos x="499" y="7"/>
                </a:cxn>
                <a:cxn ang="0">
                  <a:pos x="907" y="53"/>
                </a:cxn>
              </a:cxnLst>
              <a:rect l="0" t="0" r="r" b="b"/>
              <a:pathLst>
                <a:path w="907" h="98">
                  <a:moveTo>
                    <a:pt x="0" y="98"/>
                  </a:moveTo>
                  <a:cubicBezTo>
                    <a:pt x="174" y="56"/>
                    <a:pt x="348" y="14"/>
                    <a:pt x="499" y="7"/>
                  </a:cubicBezTo>
                  <a:cubicBezTo>
                    <a:pt x="650" y="0"/>
                    <a:pt x="778" y="26"/>
                    <a:pt x="907" y="53"/>
                  </a:cubicBezTo>
                </a:path>
              </a:pathLst>
            </a:custGeom>
            <a:noFill/>
            <a:ln w="762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6" name="Group 95"/>
            <p:cNvGrpSpPr/>
            <p:nvPr/>
          </p:nvGrpSpPr>
          <p:grpSpPr>
            <a:xfrm>
              <a:off x="2250882" y="1969367"/>
              <a:ext cx="1157287" cy="1511300"/>
              <a:chOff x="2033588" y="3119438"/>
              <a:chExt cx="1157287" cy="1511300"/>
            </a:xfrm>
          </p:grpSpPr>
          <p:grpSp>
            <p:nvGrpSpPr>
              <p:cNvPr id="5" name="Group 97"/>
              <p:cNvGrpSpPr>
                <a:grpSpLocks/>
              </p:cNvGrpSpPr>
              <p:nvPr/>
            </p:nvGrpSpPr>
            <p:grpSpPr bwMode="auto">
              <a:xfrm>
                <a:off x="2033588" y="3119438"/>
                <a:ext cx="1157287" cy="1511300"/>
                <a:chOff x="1281" y="1965"/>
                <a:chExt cx="729" cy="952"/>
              </a:xfrm>
            </p:grpSpPr>
            <p:sp>
              <p:nvSpPr>
                <p:cNvPr id="6" name="Freeform 9"/>
                <p:cNvSpPr>
                  <a:spLocks/>
                </p:cNvSpPr>
                <p:nvPr/>
              </p:nvSpPr>
              <p:spPr bwMode="auto">
                <a:xfrm>
                  <a:off x="1293" y="2276"/>
                  <a:ext cx="503" cy="63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411"/>
                    </a:cxn>
                    <a:cxn ang="0">
                      <a:pos x="585" y="76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86" h="769">
                      <a:moveTo>
                        <a:pt x="0" y="0"/>
                      </a:moveTo>
                      <a:lnTo>
                        <a:pt x="8" y="411"/>
                      </a:lnTo>
                      <a:lnTo>
                        <a:pt x="585" y="768"/>
                      </a:lnTo>
                      <a:lnTo>
                        <a:pt x="0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69804"/>
                        <a:invGamma/>
                      </a:srgbClr>
                    </a:gs>
                  </a:gsLst>
                  <a:lin ang="5400000" scaled="1"/>
                </a:gra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" name="Freeform 10"/>
                <p:cNvSpPr>
                  <a:spLocks/>
                </p:cNvSpPr>
                <p:nvPr/>
              </p:nvSpPr>
              <p:spPr bwMode="auto">
                <a:xfrm>
                  <a:off x="1795" y="2270"/>
                  <a:ext cx="209" cy="635"/>
                </a:xfrm>
                <a:custGeom>
                  <a:avLst/>
                  <a:gdLst/>
                  <a:ahLst/>
                  <a:cxnLst>
                    <a:cxn ang="0">
                      <a:pos x="235" y="0"/>
                    </a:cxn>
                    <a:cxn ang="0">
                      <a:pos x="0" y="767"/>
                    </a:cxn>
                    <a:cxn ang="0">
                      <a:pos x="243" y="418"/>
                    </a:cxn>
                    <a:cxn ang="0">
                      <a:pos x="235" y="0"/>
                    </a:cxn>
                  </a:cxnLst>
                  <a:rect l="0" t="0" r="r" b="b"/>
                  <a:pathLst>
                    <a:path w="244" h="768">
                      <a:moveTo>
                        <a:pt x="235" y="0"/>
                      </a:moveTo>
                      <a:lnTo>
                        <a:pt x="0" y="767"/>
                      </a:lnTo>
                      <a:lnTo>
                        <a:pt x="243" y="418"/>
                      </a:lnTo>
                      <a:lnTo>
                        <a:pt x="235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40000"/>
                        <a:invGamma/>
                      </a:srgbClr>
                    </a:gs>
                  </a:gsLst>
                  <a:lin ang="5400000" scaled="1"/>
                </a:gra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" name="Freeform 11"/>
                <p:cNvSpPr>
                  <a:spLocks/>
                </p:cNvSpPr>
                <p:nvPr/>
              </p:nvSpPr>
              <p:spPr bwMode="auto">
                <a:xfrm>
                  <a:off x="1293" y="2274"/>
                  <a:ext cx="698" cy="63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13" y="0"/>
                    </a:cxn>
                    <a:cxn ang="0">
                      <a:pos x="581" y="76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14" h="764">
                      <a:moveTo>
                        <a:pt x="0" y="0"/>
                      </a:moveTo>
                      <a:lnTo>
                        <a:pt x="813" y="0"/>
                      </a:lnTo>
                      <a:lnTo>
                        <a:pt x="581" y="763"/>
                      </a:lnTo>
                      <a:lnTo>
                        <a:pt x="0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60000"/>
                        <a:invGamma/>
                      </a:srgbClr>
                    </a:gs>
                  </a:gsLst>
                  <a:lin ang="5400000" scaled="1"/>
                </a:gradFill>
                <a:ln w="254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" name="Line 12"/>
                <p:cNvSpPr>
                  <a:spLocks noChangeShapeType="1"/>
                </p:cNvSpPr>
                <p:nvPr/>
              </p:nvSpPr>
              <p:spPr bwMode="auto">
                <a:xfrm>
                  <a:off x="1482" y="2000"/>
                  <a:ext cx="14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0" name="Line 13"/>
                <p:cNvSpPr>
                  <a:spLocks noChangeShapeType="1"/>
                </p:cNvSpPr>
                <p:nvPr/>
              </p:nvSpPr>
              <p:spPr bwMode="auto">
                <a:xfrm>
                  <a:off x="2000" y="2270"/>
                  <a:ext cx="0" cy="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" name="Freeform 14"/>
                <p:cNvSpPr>
                  <a:spLocks/>
                </p:cNvSpPr>
                <p:nvPr/>
              </p:nvSpPr>
              <p:spPr bwMode="auto">
                <a:xfrm>
                  <a:off x="1293" y="1975"/>
                  <a:ext cx="698" cy="302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813" y="364"/>
                    </a:cxn>
                    <a:cxn ang="0">
                      <a:pos x="0" y="364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814" h="365">
                      <a:moveTo>
                        <a:pt x="236" y="0"/>
                      </a:moveTo>
                      <a:lnTo>
                        <a:pt x="813" y="364"/>
                      </a:lnTo>
                      <a:lnTo>
                        <a:pt x="0" y="364"/>
                      </a:lnTo>
                      <a:lnTo>
                        <a:pt x="236" y="0"/>
                      </a:lnTo>
                    </a:path>
                  </a:pathLst>
                </a:custGeom>
                <a:solidFill>
                  <a:srgbClr val="99FF33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" name="Line 15"/>
                <p:cNvSpPr>
                  <a:spLocks noChangeShapeType="1"/>
                </p:cNvSpPr>
                <p:nvPr/>
              </p:nvSpPr>
              <p:spPr bwMode="auto">
                <a:xfrm>
                  <a:off x="1362" y="2361"/>
                  <a:ext cx="261" cy="33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1863" y="2373"/>
                  <a:ext cx="102" cy="31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" name="Oval 17"/>
                <p:cNvSpPr>
                  <a:spLocks noChangeArrowheads="1"/>
                </p:cNvSpPr>
                <p:nvPr/>
              </p:nvSpPr>
              <p:spPr bwMode="auto">
                <a:xfrm>
                  <a:off x="1479" y="1965"/>
                  <a:ext cx="29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5" name="Oval 18"/>
                <p:cNvSpPr>
                  <a:spLocks noChangeArrowheads="1"/>
                </p:cNvSpPr>
                <p:nvPr/>
              </p:nvSpPr>
              <p:spPr bwMode="auto">
                <a:xfrm>
                  <a:off x="1281" y="2261"/>
                  <a:ext cx="35" cy="34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6" name="Oval 19"/>
                <p:cNvSpPr>
                  <a:spLocks noChangeArrowheads="1"/>
                </p:cNvSpPr>
                <p:nvPr/>
              </p:nvSpPr>
              <p:spPr bwMode="auto">
                <a:xfrm>
                  <a:off x="1980" y="2267"/>
                  <a:ext cx="23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7" name="Oval 20"/>
                <p:cNvSpPr>
                  <a:spLocks noChangeArrowheads="1"/>
                </p:cNvSpPr>
                <p:nvPr/>
              </p:nvSpPr>
              <p:spPr bwMode="auto">
                <a:xfrm>
                  <a:off x="1769" y="2883"/>
                  <a:ext cx="35" cy="34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8" name="Oval 21"/>
                <p:cNvSpPr>
                  <a:spLocks noChangeArrowheads="1"/>
                </p:cNvSpPr>
                <p:nvPr/>
              </p:nvSpPr>
              <p:spPr bwMode="auto">
                <a:xfrm>
                  <a:off x="1986" y="2594"/>
                  <a:ext cx="24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9" name="Oval 22"/>
                <p:cNvSpPr>
                  <a:spLocks noChangeArrowheads="1"/>
                </p:cNvSpPr>
                <p:nvPr/>
              </p:nvSpPr>
              <p:spPr bwMode="auto">
                <a:xfrm>
                  <a:off x="1288" y="2604"/>
                  <a:ext cx="25" cy="33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91" name="Freeform 96"/>
              <p:cNvSpPr>
                <a:spLocks/>
              </p:cNvSpPr>
              <p:nvPr/>
            </p:nvSpPr>
            <p:spPr bwMode="auto">
              <a:xfrm>
                <a:off x="2044700" y="3127375"/>
                <a:ext cx="1108075" cy="479425"/>
              </a:xfrm>
              <a:custGeom>
                <a:avLst/>
                <a:gdLst/>
                <a:ahLst/>
                <a:cxnLst>
                  <a:cxn ang="0">
                    <a:pos x="236" y="0"/>
                  </a:cxn>
                  <a:cxn ang="0">
                    <a:pos x="813" y="364"/>
                  </a:cxn>
                  <a:cxn ang="0">
                    <a:pos x="0" y="364"/>
                  </a:cxn>
                  <a:cxn ang="0">
                    <a:pos x="236" y="0"/>
                  </a:cxn>
                </a:cxnLst>
                <a:rect l="0" t="0" r="r" b="b"/>
                <a:pathLst>
                  <a:path w="814" h="365">
                    <a:moveTo>
                      <a:pt x="236" y="0"/>
                    </a:moveTo>
                    <a:lnTo>
                      <a:pt x="813" y="364"/>
                    </a:lnTo>
                    <a:lnTo>
                      <a:pt x="0" y="364"/>
                    </a:lnTo>
                    <a:lnTo>
                      <a:pt x="236" y="0"/>
                    </a:lnTo>
                  </a:path>
                </a:pathLst>
              </a:custGeom>
              <a:solidFill>
                <a:srgbClr val="FAFD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7" name="TextBox 96"/>
            <p:cNvSpPr txBox="1"/>
            <p:nvPr/>
          </p:nvSpPr>
          <p:spPr>
            <a:xfrm>
              <a:off x="4208731" y="1960775"/>
              <a:ext cx="4587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©</a:t>
              </a:r>
              <a:endParaRPr lang="en-US" sz="3200" dirty="0">
                <a:solidFill>
                  <a:schemeClr val="tx1"/>
                </a:solidFill>
                <a:latin typeface="cmmi10"/>
                <a:cs typeface="Arial" pitchFamily="34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312219" y="2443458"/>
              <a:ext cx="5116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A</a:t>
              </a:r>
              <a:endParaRPr lang="en-US" sz="3200" dirty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7793513" y="2443458"/>
              <a:ext cx="4539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B</a:t>
              </a:r>
              <a:endParaRPr lang="en-US" sz="3200" dirty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</p:grpSp>
      <p:sp>
        <p:nvSpPr>
          <p:cNvPr id="102" name="Text Box 122"/>
          <p:cNvSpPr txBox="1">
            <a:spLocks noChangeArrowheads="1"/>
          </p:cNvSpPr>
          <p:nvPr/>
        </p:nvSpPr>
        <p:spPr bwMode="auto">
          <a:xfrm>
            <a:off x="2253237" y="3752691"/>
            <a:ext cx="5115503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µ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then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µ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104" name="Text Box 122"/>
          <p:cNvSpPr txBox="1">
            <a:spLocks noChangeArrowheads="1"/>
          </p:cNvSpPr>
          <p:nvPr/>
        </p:nvSpPr>
        <p:spPr bwMode="auto">
          <a:xfrm>
            <a:off x="4558355" y="4565328"/>
            <a:ext cx="50526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7030A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Text Box 122"/>
          <p:cNvSpPr txBox="1">
            <a:spLocks noChangeArrowheads="1"/>
          </p:cNvSpPr>
          <p:nvPr/>
        </p:nvSpPr>
        <p:spPr bwMode="auto">
          <a:xfrm>
            <a:off x="1515855" y="5255562"/>
            <a:ext cx="6590267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latin typeface="cmsy10"/>
                <a:cs typeface="Arial" pitchFamily="34" charset="0"/>
              </a:rPr>
              <a:t>2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µ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402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2721413" y="2235479"/>
            <a:ext cx="3701174" cy="529612"/>
            <a:chOff x="2846447" y="2235479"/>
            <a:chExt cx="3701174" cy="529612"/>
          </a:xfrm>
        </p:grpSpPr>
        <p:grpSp>
          <p:nvGrpSpPr>
            <p:cNvPr id="31" name="Group 52"/>
            <p:cNvGrpSpPr>
              <a:grpSpLocks/>
            </p:cNvGrpSpPr>
            <p:nvPr/>
          </p:nvGrpSpPr>
          <p:grpSpPr bwMode="auto">
            <a:xfrm>
              <a:off x="2846447" y="2235479"/>
              <a:ext cx="622694" cy="529612"/>
              <a:chOff x="3366" y="2963"/>
              <a:chExt cx="432" cy="384"/>
            </a:xfrm>
          </p:grpSpPr>
          <p:sp>
            <p:nvSpPr>
              <p:cNvPr id="32" name="Oval 5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" name="Oval 5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4" name="Group 52"/>
            <p:cNvGrpSpPr>
              <a:grpSpLocks/>
            </p:cNvGrpSpPr>
            <p:nvPr/>
          </p:nvGrpSpPr>
          <p:grpSpPr bwMode="auto">
            <a:xfrm>
              <a:off x="5924927" y="2235479"/>
              <a:ext cx="622694" cy="529612"/>
              <a:chOff x="3366" y="2963"/>
              <a:chExt cx="432" cy="384"/>
            </a:xfrm>
          </p:grpSpPr>
          <p:sp>
            <p:nvSpPr>
              <p:cNvPr id="35" name="Oval 5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" name="Oval 5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4" name="Straight Connector 3"/>
            <p:cNvCxnSpPr>
              <a:stCxn id="32" idx="6"/>
              <a:endCxn id="35" idx="2"/>
            </p:cNvCxnSpPr>
            <p:nvPr/>
          </p:nvCxnSpPr>
          <p:spPr bwMode="auto">
            <a:xfrm>
              <a:off x="3469141" y="2500285"/>
              <a:ext cx="2455786" cy="0"/>
            </a:xfrm>
            <a:prstGeom prst="lin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" name="Group 10"/>
          <p:cNvGrpSpPr/>
          <p:nvPr/>
        </p:nvGrpSpPr>
        <p:grpSpPr>
          <a:xfrm>
            <a:off x="1129492" y="4812212"/>
            <a:ext cx="6885016" cy="529612"/>
            <a:chOff x="1565873" y="4812212"/>
            <a:chExt cx="6885016" cy="529612"/>
          </a:xfrm>
        </p:grpSpPr>
        <p:grpSp>
          <p:nvGrpSpPr>
            <p:cNvPr id="48" name="Group 52"/>
            <p:cNvGrpSpPr>
              <a:grpSpLocks/>
            </p:cNvGrpSpPr>
            <p:nvPr/>
          </p:nvGrpSpPr>
          <p:grpSpPr bwMode="auto">
            <a:xfrm>
              <a:off x="1565873" y="4812212"/>
              <a:ext cx="622694" cy="529612"/>
              <a:chOff x="3366" y="2963"/>
              <a:chExt cx="432" cy="384"/>
            </a:xfrm>
          </p:grpSpPr>
          <p:sp>
            <p:nvSpPr>
              <p:cNvPr id="49" name="Oval 5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Oval 5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2" name="Group 52"/>
            <p:cNvGrpSpPr>
              <a:grpSpLocks/>
            </p:cNvGrpSpPr>
            <p:nvPr/>
          </p:nvGrpSpPr>
          <p:grpSpPr bwMode="auto">
            <a:xfrm>
              <a:off x="4697034" y="4812212"/>
              <a:ext cx="622694" cy="529612"/>
              <a:chOff x="3366" y="2963"/>
              <a:chExt cx="432" cy="384"/>
            </a:xfrm>
          </p:grpSpPr>
          <p:sp>
            <p:nvSpPr>
              <p:cNvPr id="63" name="Oval 5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" name="Oval 5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6" name="Group 52"/>
            <p:cNvGrpSpPr>
              <a:grpSpLocks/>
            </p:cNvGrpSpPr>
            <p:nvPr/>
          </p:nvGrpSpPr>
          <p:grpSpPr bwMode="auto">
            <a:xfrm>
              <a:off x="7828195" y="4812212"/>
              <a:ext cx="622694" cy="529612"/>
              <a:chOff x="3366" y="2963"/>
              <a:chExt cx="432" cy="384"/>
            </a:xfrm>
          </p:grpSpPr>
          <p:sp>
            <p:nvSpPr>
              <p:cNvPr id="67" name="Oval 5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8" name="Oval 5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6" name="Straight Connector 5"/>
            <p:cNvCxnSpPr>
              <a:stCxn id="49" idx="6"/>
              <a:endCxn id="63" idx="2"/>
            </p:cNvCxnSpPr>
            <p:nvPr/>
          </p:nvCxnSpPr>
          <p:spPr bwMode="auto">
            <a:xfrm>
              <a:off x="2188567" y="5077018"/>
              <a:ext cx="2508467" cy="0"/>
            </a:xfrm>
            <a:prstGeom prst="lin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>
              <a:stCxn id="63" idx="6"/>
              <a:endCxn id="67" idx="2"/>
            </p:cNvCxnSpPr>
            <p:nvPr/>
          </p:nvCxnSpPr>
          <p:spPr bwMode="auto">
            <a:xfrm>
              <a:off x="5319728" y="5077018"/>
              <a:ext cx="2508467" cy="0"/>
            </a:xfrm>
            <a:prstGeom prst="lin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" name="Down Arrow 8"/>
          <p:cNvSpPr/>
          <p:nvPr/>
        </p:nvSpPr>
        <p:spPr bwMode="auto">
          <a:xfrm>
            <a:off x="3832860" y="3078480"/>
            <a:ext cx="1478280" cy="1386840"/>
          </a:xfrm>
          <a:prstGeom prst="downArrow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cmmi10"/>
                <a:cs typeface="Arial" pitchFamily="34" charset="0"/>
              </a:rPr>
              <a:t>©</a:t>
            </a:r>
            <a:endParaRPr lang="en-US" dirty="0">
              <a:solidFill>
                <a:schemeClr val="bg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46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1129492" y="2235479"/>
            <a:ext cx="6885016" cy="3106345"/>
            <a:chOff x="1565873" y="2235479"/>
            <a:chExt cx="6885016" cy="3106345"/>
          </a:xfrm>
        </p:grpSpPr>
        <p:grpSp>
          <p:nvGrpSpPr>
            <p:cNvPr id="12" name="Group 11"/>
            <p:cNvGrpSpPr/>
            <p:nvPr/>
          </p:nvGrpSpPr>
          <p:grpSpPr>
            <a:xfrm>
              <a:off x="3157794" y="2235479"/>
              <a:ext cx="3701174" cy="529612"/>
              <a:chOff x="2846447" y="2235479"/>
              <a:chExt cx="3701174" cy="529612"/>
            </a:xfrm>
          </p:grpSpPr>
          <p:grpSp>
            <p:nvGrpSpPr>
              <p:cNvPr id="31" name="Group 52"/>
              <p:cNvGrpSpPr>
                <a:grpSpLocks/>
              </p:cNvGrpSpPr>
              <p:nvPr/>
            </p:nvGrpSpPr>
            <p:grpSpPr bwMode="auto">
              <a:xfrm>
                <a:off x="2846447" y="2235479"/>
                <a:ext cx="622694" cy="529612"/>
                <a:chOff x="3366" y="2963"/>
                <a:chExt cx="432" cy="384"/>
              </a:xfrm>
            </p:grpSpPr>
            <p:sp>
              <p:nvSpPr>
                <p:cNvPr id="32" name="Oval 53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3" name="Oval 54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34" name="Group 52"/>
              <p:cNvGrpSpPr>
                <a:grpSpLocks/>
              </p:cNvGrpSpPr>
              <p:nvPr/>
            </p:nvGrpSpPr>
            <p:grpSpPr bwMode="auto">
              <a:xfrm>
                <a:off x="5924927" y="2235479"/>
                <a:ext cx="622694" cy="529612"/>
                <a:chOff x="3366" y="2963"/>
                <a:chExt cx="432" cy="384"/>
              </a:xfrm>
            </p:grpSpPr>
            <p:sp>
              <p:nvSpPr>
                <p:cNvPr id="35" name="Oval 53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" name="Oval 54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4" name="Straight Connector 3"/>
              <p:cNvCxnSpPr>
                <a:stCxn id="32" idx="6"/>
                <a:endCxn id="35" idx="2"/>
              </p:cNvCxnSpPr>
              <p:nvPr/>
            </p:nvCxnSpPr>
            <p:spPr bwMode="auto">
              <a:xfrm>
                <a:off x="3469141" y="2500285"/>
                <a:ext cx="2455786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3" name="Group 12"/>
            <p:cNvGrpSpPr/>
            <p:nvPr/>
          </p:nvGrpSpPr>
          <p:grpSpPr>
            <a:xfrm>
              <a:off x="1565873" y="4812212"/>
              <a:ext cx="6885016" cy="529612"/>
              <a:chOff x="1565873" y="4812212"/>
              <a:chExt cx="6885016" cy="529612"/>
            </a:xfrm>
          </p:grpSpPr>
          <p:grpSp>
            <p:nvGrpSpPr>
              <p:cNvPr id="48" name="Group 52"/>
              <p:cNvGrpSpPr>
                <a:grpSpLocks/>
              </p:cNvGrpSpPr>
              <p:nvPr/>
            </p:nvGrpSpPr>
            <p:grpSpPr bwMode="auto">
              <a:xfrm>
                <a:off x="1565873" y="4812212"/>
                <a:ext cx="622694" cy="529612"/>
                <a:chOff x="3366" y="2963"/>
                <a:chExt cx="432" cy="384"/>
              </a:xfrm>
            </p:grpSpPr>
            <p:sp>
              <p:nvSpPr>
                <p:cNvPr id="49" name="Oval 53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" name="Oval 54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62" name="Group 52"/>
              <p:cNvGrpSpPr>
                <a:grpSpLocks/>
              </p:cNvGrpSpPr>
              <p:nvPr/>
            </p:nvGrpSpPr>
            <p:grpSpPr bwMode="auto">
              <a:xfrm>
                <a:off x="4697034" y="4812212"/>
                <a:ext cx="622694" cy="529612"/>
                <a:chOff x="3366" y="2963"/>
                <a:chExt cx="432" cy="384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63" name="Oval 53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grpFill/>
                <a:ln w="38100">
                  <a:solidFill>
                    <a:schemeClr val="bg1">
                      <a:lumMod val="75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" name="Oval 54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grpFill/>
                <a:ln w="3175">
                  <a:solidFill>
                    <a:schemeClr val="bg1">
                      <a:lumMod val="75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66" name="Group 52"/>
              <p:cNvGrpSpPr>
                <a:grpSpLocks/>
              </p:cNvGrpSpPr>
              <p:nvPr/>
            </p:nvGrpSpPr>
            <p:grpSpPr bwMode="auto">
              <a:xfrm>
                <a:off x="7828195" y="4812212"/>
                <a:ext cx="622694" cy="529612"/>
                <a:chOff x="3366" y="2963"/>
                <a:chExt cx="432" cy="384"/>
              </a:xfrm>
            </p:grpSpPr>
            <p:sp>
              <p:nvSpPr>
                <p:cNvPr id="67" name="Oval 53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" name="Oval 54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6" name="Straight Connector 5"/>
              <p:cNvCxnSpPr>
                <a:stCxn id="49" idx="6"/>
                <a:endCxn id="63" idx="2"/>
              </p:cNvCxnSpPr>
              <p:nvPr/>
            </p:nvCxnSpPr>
            <p:spPr bwMode="auto">
              <a:xfrm>
                <a:off x="2188567" y="5077018"/>
                <a:ext cx="2508467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" name="Straight Connector 7"/>
              <p:cNvCxnSpPr>
                <a:stCxn id="63" idx="6"/>
                <a:endCxn id="67" idx="2"/>
              </p:cNvCxnSpPr>
              <p:nvPr/>
            </p:nvCxnSpPr>
            <p:spPr bwMode="auto">
              <a:xfrm>
                <a:off x="5319728" y="5077018"/>
                <a:ext cx="2508467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9" name="Down Arrow 8"/>
            <p:cNvSpPr/>
            <p:nvPr/>
          </p:nvSpPr>
          <p:spPr bwMode="auto">
            <a:xfrm>
              <a:off x="4269241" y="3078480"/>
              <a:ext cx="1478280" cy="1386840"/>
            </a:xfrm>
            <a:prstGeom prst="downArrow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cmmi10"/>
                  <a:cs typeface="Arial" pitchFamily="34" charset="0"/>
                </a:rPr>
                <a:t>©</a:t>
              </a:r>
              <a:endParaRPr lang="en-US" dirty="0">
                <a:solidFill>
                  <a:schemeClr val="bg1"/>
                </a:solidFill>
                <a:latin typeface="cmmi10"/>
                <a:cs typeface="Arial" pitchFamily="34" charset="0"/>
              </a:endParaRPr>
            </a:p>
          </p:txBody>
        </p:sp>
        <p:cxnSp>
          <p:nvCxnSpPr>
            <p:cNvPr id="5" name="Straight Arrow Connector 4"/>
            <p:cNvCxnSpPr>
              <a:stCxn id="32" idx="4"/>
              <a:endCxn id="49" idx="0"/>
            </p:cNvCxnSpPr>
            <p:nvPr/>
          </p:nvCxnSpPr>
          <p:spPr bwMode="auto">
            <a:xfrm flipH="1">
              <a:off x="1877220" y="2765091"/>
              <a:ext cx="1591921" cy="2047121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" name="Straight Arrow Connector 9"/>
            <p:cNvCxnSpPr>
              <a:stCxn id="35" idx="5"/>
              <a:endCxn id="67" idx="0"/>
            </p:cNvCxnSpPr>
            <p:nvPr/>
          </p:nvCxnSpPr>
          <p:spPr bwMode="auto">
            <a:xfrm>
              <a:off x="6767777" y="2687531"/>
              <a:ext cx="1371765" cy="2124681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0" name="Text Box 122"/>
          <p:cNvSpPr txBox="1">
            <a:spLocks noChangeArrowheads="1"/>
          </p:cNvSpPr>
          <p:nvPr/>
        </p:nvSpPr>
        <p:spPr bwMode="auto">
          <a:xfrm>
            <a:off x="952935" y="3458116"/>
            <a:ext cx="2666114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on vertices</a:t>
            </a:r>
            <a:endParaRPr lang="en-US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6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3032760" y="2547178"/>
            <a:ext cx="1539240" cy="252984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4646744" y="2547178"/>
            <a:ext cx="1745363" cy="252984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grpSp>
        <p:nvGrpSpPr>
          <p:cNvPr id="3" name="Group 2"/>
          <p:cNvGrpSpPr/>
          <p:nvPr/>
        </p:nvGrpSpPr>
        <p:grpSpPr>
          <a:xfrm>
            <a:off x="1129492" y="2235479"/>
            <a:ext cx="6885016" cy="3106345"/>
            <a:chOff x="1565873" y="2235479"/>
            <a:chExt cx="6885016" cy="3106345"/>
          </a:xfrm>
        </p:grpSpPr>
        <p:grpSp>
          <p:nvGrpSpPr>
            <p:cNvPr id="10" name="Group 9"/>
            <p:cNvGrpSpPr/>
            <p:nvPr/>
          </p:nvGrpSpPr>
          <p:grpSpPr>
            <a:xfrm>
              <a:off x="3157794" y="2235479"/>
              <a:ext cx="3701174" cy="529612"/>
              <a:chOff x="2846447" y="2235479"/>
              <a:chExt cx="3701174" cy="529612"/>
            </a:xfrm>
          </p:grpSpPr>
          <p:grpSp>
            <p:nvGrpSpPr>
              <p:cNvPr id="31" name="Group 52"/>
              <p:cNvGrpSpPr>
                <a:grpSpLocks/>
              </p:cNvGrpSpPr>
              <p:nvPr/>
            </p:nvGrpSpPr>
            <p:grpSpPr bwMode="auto">
              <a:xfrm>
                <a:off x="2846447" y="2235479"/>
                <a:ext cx="622694" cy="529612"/>
                <a:chOff x="3366" y="2963"/>
                <a:chExt cx="432" cy="384"/>
              </a:xfrm>
            </p:grpSpPr>
            <p:sp>
              <p:nvSpPr>
                <p:cNvPr id="32" name="Oval 53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3" name="Oval 54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34" name="Group 52"/>
              <p:cNvGrpSpPr>
                <a:grpSpLocks/>
              </p:cNvGrpSpPr>
              <p:nvPr/>
            </p:nvGrpSpPr>
            <p:grpSpPr bwMode="auto">
              <a:xfrm>
                <a:off x="5924927" y="2235479"/>
                <a:ext cx="622694" cy="529612"/>
                <a:chOff x="3366" y="2963"/>
                <a:chExt cx="432" cy="384"/>
              </a:xfrm>
            </p:grpSpPr>
            <p:sp>
              <p:nvSpPr>
                <p:cNvPr id="35" name="Oval 53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" name="Oval 54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rgbClr val="FF7C8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4" name="Straight Connector 3"/>
              <p:cNvCxnSpPr>
                <a:stCxn id="32" idx="6"/>
                <a:endCxn id="35" idx="2"/>
              </p:cNvCxnSpPr>
              <p:nvPr/>
            </p:nvCxnSpPr>
            <p:spPr bwMode="auto">
              <a:xfrm>
                <a:off x="3469141" y="2500285"/>
                <a:ext cx="2455786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1" name="Group 10"/>
            <p:cNvGrpSpPr/>
            <p:nvPr/>
          </p:nvGrpSpPr>
          <p:grpSpPr>
            <a:xfrm>
              <a:off x="1565873" y="4812212"/>
              <a:ext cx="6885016" cy="529612"/>
              <a:chOff x="1565873" y="4812212"/>
              <a:chExt cx="6885016" cy="529612"/>
            </a:xfrm>
          </p:grpSpPr>
          <p:grpSp>
            <p:nvGrpSpPr>
              <p:cNvPr id="48" name="Group 52"/>
              <p:cNvGrpSpPr>
                <a:grpSpLocks/>
              </p:cNvGrpSpPr>
              <p:nvPr/>
            </p:nvGrpSpPr>
            <p:grpSpPr bwMode="auto">
              <a:xfrm>
                <a:off x="1565873" y="4812212"/>
                <a:ext cx="622694" cy="529612"/>
                <a:chOff x="3366" y="2963"/>
                <a:chExt cx="432" cy="384"/>
              </a:xfrm>
            </p:grpSpPr>
            <p:sp>
              <p:nvSpPr>
                <p:cNvPr id="49" name="Oval 53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" name="Oval 54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62" name="Group 52"/>
              <p:cNvGrpSpPr>
                <a:grpSpLocks/>
              </p:cNvGrpSpPr>
              <p:nvPr/>
            </p:nvGrpSpPr>
            <p:grpSpPr bwMode="auto">
              <a:xfrm>
                <a:off x="4697034" y="4812212"/>
                <a:ext cx="622694" cy="529612"/>
                <a:chOff x="3366" y="2963"/>
                <a:chExt cx="432" cy="384"/>
              </a:xfrm>
            </p:grpSpPr>
            <p:sp>
              <p:nvSpPr>
                <p:cNvPr id="63" name="Oval 53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" name="Oval 54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66" name="Group 52"/>
              <p:cNvGrpSpPr>
                <a:grpSpLocks/>
              </p:cNvGrpSpPr>
              <p:nvPr/>
            </p:nvGrpSpPr>
            <p:grpSpPr bwMode="auto">
              <a:xfrm>
                <a:off x="7828195" y="4812212"/>
                <a:ext cx="622694" cy="529612"/>
                <a:chOff x="3366" y="2963"/>
                <a:chExt cx="432" cy="384"/>
              </a:xfrm>
            </p:grpSpPr>
            <p:sp>
              <p:nvSpPr>
                <p:cNvPr id="67" name="Oval 53"/>
                <p:cNvSpPr>
                  <a:spLocks noChangeArrowheads="1"/>
                </p:cNvSpPr>
                <p:nvPr/>
              </p:nvSpPr>
              <p:spPr bwMode="auto">
                <a:xfrm>
                  <a:off x="3366" y="2963"/>
                  <a:ext cx="432" cy="384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" name="Oval 54"/>
                <p:cNvSpPr>
                  <a:spLocks noChangeArrowheads="1"/>
                </p:cNvSpPr>
                <p:nvPr/>
              </p:nvSpPr>
              <p:spPr bwMode="auto">
                <a:xfrm>
                  <a:off x="3655" y="3055"/>
                  <a:ext cx="62" cy="13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6" name="Straight Connector 5"/>
              <p:cNvCxnSpPr>
                <a:stCxn id="49" idx="6"/>
                <a:endCxn id="63" idx="2"/>
              </p:cNvCxnSpPr>
              <p:nvPr/>
            </p:nvCxnSpPr>
            <p:spPr bwMode="auto">
              <a:xfrm>
                <a:off x="2188567" y="5077018"/>
                <a:ext cx="2508467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" name="Straight Connector 7"/>
              <p:cNvCxnSpPr>
                <a:stCxn id="63" idx="6"/>
                <a:endCxn id="67" idx="2"/>
              </p:cNvCxnSpPr>
              <p:nvPr/>
            </p:nvCxnSpPr>
            <p:spPr bwMode="auto">
              <a:xfrm>
                <a:off x="5319728" y="5077018"/>
                <a:ext cx="2508467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9" name="Down Arrow 8"/>
            <p:cNvSpPr/>
            <p:nvPr/>
          </p:nvSpPr>
          <p:spPr bwMode="auto">
            <a:xfrm>
              <a:off x="4269241" y="3078480"/>
              <a:ext cx="1478280" cy="1386840"/>
            </a:xfrm>
            <a:prstGeom prst="downArrow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cmmi10"/>
                  <a:cs typeface="Arial" pitchFamily="34" charset="0"/>
                </a:rPr>
                <a:t>©</a:t>
              </a:r>
              <a:endParaRPr lang="en-US" dirty="0">
                <a:solidFill>
                  <a:schemeClr val="bg1"/>
                </a:solidFill>
                <a:latin typeface="cmmi10"/>
                <a:cs typeface="Arial" pitchFamily="34" charset="0"/>
              </a:endParaRPr>
            </a:p>
          </p:txBody>
        </p:sp>
        <p:sp>
          <p:nvSpPr>
            <p:cNvPr id="70" name="Text Box 122"/>
            <p:cNvSpPr txBox="1">
              <a:spLocks noChangeArrowheads="1"/>
            </p:cNvSpPr>
            <p:nvPr/>
          </p:nvSpPr>
          <p:spPr bwMode="auto">
            <a:xfrm>
              <a:off x="5999642" y="3458116"/>
              <a:ext cx="2295821" cy="707886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00B05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4000" dirty="0" smtClean="0"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on edges</a:t>
              </a:r>
              <a:endParaRPr lang="en-US" sz="4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" name="Text Box 122"/>
          <p:cNvSpPr txBox="1">
            <a:spLocks noChangeArrowheads="1"/>
          </p:cNvSpPr>
          <p:nvPr/>
        </p:nvSpPr>
        <p:spPr bwMode="auto">
          <a:xfrm>
            <a:off x="2672856" y="5341824"/>
            <a:ext cx="379828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There is no simplicial map carried by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</a:p>
        </p:txBody>
      </p:sp>
    </p:spTree>
    <p:extLst>
      <p:ext uri="{BB962C8B-B14F-4D97-AF65-F5344CB8AC3E}">
        <p14:creationId xmlns:p14="http://schemas.microsoft.com/office/powerpoint/2010/main" val="191151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Strict Carrier Maps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95" name="Footer Placeholder 9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343357" y="1960775"/>
            <a:ext cx="6935264" cy="1519892"/>
            <a:chOff x="1312219" y="1960775"/>
            <a:chExt cx="6935264" cy="1519892"/>
          </a:xfrm>
        </p:grpSpPr>
        <p:grpSp>
          <p:nvGrpSpPr>
            <p:cNvPr id="20" name="Group 100"/>
            <p:cNvGrpSpPr>
              <a:grpSpLocks/>
            </p:cNvGrpSpPr>
            <p:nvPr/>
          </p:nvGrpSpPr>
          <p:grpSpPr bwMode="auto">
            <a:xfrm>
              <a:off x="5648432" y="2110655"/>
              <a:ext cx="1909763" cy="1228725"/>
              <a:chOff x="3725" y="2082"/>
              <a:chExt cx="1203" cy="774"/>
            </a:xfrm>
          </p:grpSpPr>
          <p:sp>
            <p:nvSpPr>
              <p:cNvPr id="21" name="Freeform 101"/>
              <p:cNvSpPr>
                <a:spLocks/>
              </p:cNvSpPr>
              <p:nvPr/>
            </p:nvSpPr>
            <p:spPr bwMode="auto">
              <a:xfrm>
                <a:off x="4033" y="2139"/>
                <a:ext cx="171" cy="1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0"/>
                  </a:cxn>
                  <a:cxn ang="0">
                    <a:pos x="38" y="8"/>
                  </a:cxn>
                  <a:cxn ang="0">
                    <a:pos x="61" y="15"/>
                  </a:cxn>
                  <a:cxn ang="0">
                    <a:pos x="76" y="30"/>
                  </a:cxn>
                  <a:cxn ang="0">
                    <a:pos x="99" y="46"/>
                  </a:cxn>
                  <a:cxn ang="0">
                    <a:pos x="114" y="61"/>
                  </a:cxn>
                  <a:cxn ang="0">
                    <a:pos x="129" y="76"/>
                  </a:cxn>
                  <a:cxn ang="0">
                    <a:pos x="145" y="99"/>
                  </a:cxn>
                  <a:cxn ang="0">
                    <a:pos x="160" y="114"/>
                  </a:cxn>
                  <a:cxn ang="0">
                    <a:pos x="168" y="129"/>
                  </a:cxn>
                  <a:cxn ang="0">
                    <a:pos x="183" y="152"/>
                  </a:cxn>
                  <a:cxn ang="0">
                    <a:pos x="183" y="175"/>
                  </a:cxn>
                  <a:cxn ang="0">
                    <a:pos x="190" y="190"/>
                  </a:cxn>
                  <a:cxn ang="0">
                    <a:pos x="198" y="213"/>
                  </a:cxn>
                </a:cxnLst>
                <a:rect l="0" t="0" r="r" b="b"/>
                <a:pathLst>
                  <a:path w="199" h="214">
                    <a:moveTo>
                      <a:pt x="0" y="0"/>
                    </a:moveTo>
                    <a:lnTo>
                      <a:pt x="15" y="0"/>
                    </a:lnTo>
                    <a:lnTo>
                      <a:pt x="38" y="8"/>
                    </a:lnTo>
                    <a:lnTo>
                      <a:pt x="61" y="15"/>
                    </a:lnTo>
                    <a:lnTo>
                      <a:pt x="76" y="30"/>
                    </a:lnTo>
                    <a:lnTo>
                      <a:pt x="99" y="46"/>
                    </a:lnTo>
                    <a:lnTo>
                      <a:pt x="114" y="61"/>
                    </a:lnTo>
                    <a:lnTo>
                      <a:pt x="129" y="76"/>
                    </a:lnTo>
                    <a:lnTo>
                      <a:pt x="145" y="99"/>
                    </a:lnTo>
                    <a:lnTo>
                      <a:pt x="160" y="114"/>
                    </a:lnTo>
                    <a:lnTo>
                      <a:pt x="168" y="129"/>
                    </a:lnTo>
                    <a:lnTo>
                      <a:pt x="183" y="152"/>
                    </a:lnTo>
                    <a:lnTo>
                      <a:pt x="183" y="175"/>
                    </a:lnTo>
                    <a:lnTo>
                      <a:pt x="190" y="190"/>
                    </a:lnTo>
                    <a:lnTo>
                      <a:pt x="198" y="21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" name="Oval 102"/>
              <p:cNvSpPr>
                <a:spLocks noChangeArrowheads="1"/>
              </p:cNvSpPr>
              <p:nvPr/>
            </p:nvSpPr>
            <p:spPr bwMode="auto">
              <a:xfrm>
                <a:off x="3978" y="2670"/>
                <a:ext cx="26" cy="31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3" name="Oval 103"/>
              <p:cNvSpPr>
                <a:spLocks noChangeArrowheads="1"/>
              </p:cNvSpPr>
              <p:nvPr/>
            </p:nvSpPr>
            <p:spPr bwMode="auto">
              <a:xfrm>
                <a:off x="3803" y="2481"/>
                <a:ext cx="32" cy="32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4" name="Oval 104"/>
              <p:cNvSpPr>
                <a:spLocks noChangeArrowheads="1"/>
              </p:cNvSpPr>
              <p:nvPr/>
            </p:nvSpPr>
            <p:spPr bwMode="auto">
              <a:xfrm>
                <a:off x="4252" y="2733"/>
                <a:ext cx="32" cy="38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5" name="Oval 105"/>
              <p:cNvSpPr>
                <a:spLocks noChangeArrowheads="1"/>
              </p:cNvSpPr>
              <p:nvPr/>
            </p:nvSpPr>
            <p:spPr bwMode="auto">
              <a:xfrm>
                <a:off x="3725" y="2092"/>
                <a:ext cx="1196" cy="760"/>
              </a:xfrm>
              <a:prstGeom prst="ellipse">
                <a:avLst/>
              </a:prstGeom>
              <a:gradFill rotWithShape="0">
                <a:gsLst>
                  <a:gs pos="0">
                    <a:srgbClr val="7FFF00">
                      <a:gamma/>
                      <a:shade val="0"/>
                      <a:invGamma/>
                    </a:srgbClr>
                  </a:gs>
                  <a:gs pos="100000">
                    <a:srgbClr val="7FFF00"/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6" name="Oval 106"/>
              <p:cNvSpPr>
                <a:spLocks noChangeArrowheads="1"/>
              </p:cNvSpPr>
              <p:nvPr/>
            </p:nvSpPr>
            <p:spPr bwMode="auto">
              <a:xfrm>
                <a:off x="3767" y="2120"/>
                <a:ext cx="1106" cy="679"/>
              </a:xfrm>
              <a:prstGeom prst="ellipse">
                <a:avLst/>
              </a:prstGeom>
              <a:gradFill rotWithShape="0">
                <a:gsLst>
                  <a:gs pos="0">
                    <a:srgbClr val="7FFF00">
                      <a:gamma/>
                      <a:shade val="29804"/>
                      <a:invGamma/>
                    </a:srgbClr>
                  </a:gs>
                  <a:gs pos="100000">
                    <a:srgbClr val="7FFF00"/>
                  </a:gs>
                </a:gsLst>
                <a:path path="shape">
                  <a:fillToRect l="50000" t="50000" r="50000" b="50000"/>
                </a:path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7" name="Freeform 107"/>
              <p:cNvSpPr>
                <a:spLocks/>
              </p:cNvSpPr>
              <p:nvPr/>
            </p:nvSpPr>
            <p:spPr bwMode="auto">
              <a:xfrm>
                <a:off x="4274" y="2604"/>
                <a:ext cx="47" cy="246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23" y="38"/>
                  </a:cxn>
                  <a:cxn ang="0">
                    <a:pos x="8" y="76"/>
                  </a:cxn>
                  <a:cxn ang="0">
                    <a:pos x="0" y="114"/>
                  </a:cxn>
                  <a:cxn ang="0">
                    <a:pos x="0" y="160"/>
                  </a:cxn>
                  <a:cxn ang="0">
                    <a:pos x="0" y="198"/>
                  </a:cxn>
                  <a:cxn ang="0">
                    <a:pos x="8" y="236"/>
                  </a:cxn>
                  <a:cxn ang="0">
                    <a:pos x="23" y="267"/>
                  </a:cxn>
                  <a:cxn ang="0">
                    <a:pos x="54" y="297"/>
                  </a:cxn>
                </a:cxnLst>
                <a:rect l="0" t="0" r="r" b="b"/>
                <a:pathLst>
                  <a:path w="55" h="298">
                    <a:moveTo>
                      <a:pt x="39" y="0"/>
                    </a:moveTo>
                    <a:lnTo>
                      <a:pt x="23" y="38"/>
                    </a:lnTo>
                    <a:lnTo>
                      <a:pt x="8" y="76"/>
                    </a:lnTo>
                    <a:lnTo>
                      <a:pt x="0" y="114"/>
                    </a:lnTo>
                    <a:lnTo>
                      <a:pt x="0" y="160"/>
                    </a:lnTo>
                    <a:lnTo>
                      <a:pt x="0" y="198"/>
                    </a:lnTo>
                    <a:lnTo>
                      <a:pt x="8" y="236"/>
                    </a:lnTo>
                    <a:lnTo>
                      <a:pt x="23" y="267"/>
                    </a:lnTo>
                    <a:lnTo>
                      <a:pt x="54" y="297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" name="Freeform 108"/>
              <p:cNvSpPr>
                <a:spLocks/>
              </p:cNvSpPr>
              <p:nvPr/>
            </p:nvSpPr>
            <p:spPr bwMode="auto">
              <a:xfrm>
                <a:off x="3968" y="2566"/>
                <a:ext cx="164" cy="209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152" y="15"/>
                  </a:cxn>
                  <a:cxn ang="0">
                    <a:pos x="114" y="38"/>
                  </a:cxn>
                  <a:cxn ang="0">
                    <a:pos x="84" y="68"/>
                  </a:cxn>
                  <a:cxn ang="0">
                    <a:pos x="61" y="99"/>
                  </a:cxn>
                  <a:cxn ang="0">
                    <a:pos x="23" y="175"/>
                  </a:cxn>
                  <a:cxn ang="0">
                    <a:pos x="0" y="251"/>
                  </a:cxn>
                </a:cxnLst>
                <a:rect l="0" t="0" r="r" b="b"/>
                <a:pathLst>
                  <a:path w="191" h="252">
                    <a:moveTo>
                      <a:pt x="190" y="0"/>
                    </a:moveTo>
                    <a:lnTo>
                      <a:pt x="152" y="15"/>
                    </a:lnTo>
                    <a:lnTo>
                      <a:pt x="114" y="38"/>
                    </a:lnTo>
                    <a:lnTo>
                      <a:pt x="84" y="68"/>
                    </a:lnTo>
                    <a:lnTo>
                      <a:pt x="61" y="99"/>
                    </a:lnTo>
                    <a:lnTo>
                      <a:pt x="23" y="175"/>
                    </a:lnTo>
                    <a:lnTo>
                      <a:pt x="0" y="25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" name="Freeform 109"/>
              <p:cNvSpPr>
                <a:spLocks/>
              </p:cNvSpPr>
              <p:nvPr/>
            </p:nvSpPr>
            <p:spPr bwMode="auto">
              <a:xfrm>
                <a:off x="3975" y="2460"/>
                <a:ext cx="53" cy="214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61" y="0"/>
                  </a:cxn>
                  <a:cxn ang="0">
                    <a:pos x="38" y="23"/>
                  </a:cxn>
                  <a:cxn ang="0">
                    <a:pos x="23" y="61"/>
                  </a:cxn>
                  <a:cxn ang="0">
                    <a:pos x="8" y="99"/>
                  </a:cxn>
                  <a:cxn ang="0">
                    <a:pos x="0" y="144"/>
                  </a:cxn>
                  <a:cxn ang="0">
                    <a:pos x="0" y="190"/>
                  </a:cxn>
                  <a:cxn ang="0">
                    <a:pos x="8" y="228"/>
                  </a:cxn>
                  <a:cxn ang="0">
                    <a:pos x="23" y="258"/>
                  </a:cxn>
                </a:cxnLst>
                <a:rect l="0" t="0" r="r" b="b"/>
                <a:pathLst>
                  <a:path w="62" h="259">
                    <a:moveTo>
                      <a:pt x="61" y="0"/>
                    </a:moveTo>
                    <a:lnTo>
                      <a:pt x="61" y="0"/>
                    </a:lnTo>
                    <a:lnTo>
                      <a:pt x="38" y="23"/>
                    </a:lnTo>
                    <a:lnTo>
                      <a:pt x="23" y="61"/>
                    </a:lnTo>
                    <a:lnTo>
                      <a:pt x="8" y="99"/>
                    </a:lnTo>
                    <a:lnTo>
                      <a:pt x="0" y="144"/>
                    </a:lnTo>
                    <a:lnTo>
                      <a:pt x="0" y="190"/>
                    </a:lnTo>
                    <a:lnTo>
                      <a:pt x="8" y="228"/>
                    </a:lnTo>
                    <a:lnTo>
                      <a:pt x="23" y="258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" name="Freeform 110"/>
              <p:cNvSpPr>
                <a:spLocks/>
              </p:cNvSpPr>
              <p:nvPr/>
            </p:nvSpPr>
            <p:spPr bwMode="auto">
              <a:xfrm>
                <a:off x="4365" y="2132"/>
                <a:ext cx="255" cy="158"/>
              </a:xfrm>
              <a:custGeom>
                <a:avLst/>
                <a:gdLst/>
                <a:ahLst/>
                <a:cxnLst>
                  <a:cxn ang="0">
                    <a:pos x="296" y="0"/>
                  </a:cxn>
                  <a:cxn ang="0">
                    <a:pos x="296" y="0"/>
                  </a:cxn>
                  <a:cxn ang="0">
                    <a:pos x="243" y="0"/>
                  </a:cxn>
                  <a:cxn ang="0">
                    <a:pos x="197" y="8"/>
                  </a:cxn>
                  <a:cxn ang="0">
                    <a:pos x="152" y="23"/>
                  </a:cxn>
                  <a:cxn ang="0">
                    <a:pos x="106" y="53"/>
                  </a:cxn>
                  <a:cxn ang="0">
                    <a:pos x="61" y="106"/>
                  </a:cxn>
                  <a:cxn ang="0">
                    <a:pos x="15" y="160"/>
                  </a:cxn>
                  <a:cxn ang="0">
                    <a:pos x="0" y="190"/>
                  </a:cxn>
                </a:cxnLst>
                <a:rect l="0" t="0" r="r" b="b"/>
                <a:pathLst>
                  <a:path w="297" h="191">
                    <a:moveTo>
                      <a:pt x="296" y="0"/>
                    </a:moveTo>
                    <a:lnTo>
                      <a:pt x="296" y="0"/>
                    </a:lnTo>
                    <a:lnTo>
                      <a:pt x="243" y="0"/>
                    </a:lnTo>
                    <a:lnTo>
                      <a:pt x="197" y="8"/>
                    </a:lnTo>
                    <a:lnTo>
                      <a:pt x="152" y="23"/>
                    </a:lnTo>
                    <a:lnTo>
                      <a:pt x="106" y="53"/>
                    </a:lnTo>
                    <a:lnTo>
                      <a:pt x="61" y="106"/>
                    </a:lnTo>
                    <a:lnTo>
                      <a:pt x="15" y="160"/>
                    </a:lnTo>
                    <a:lnTo>
                      <a:pt x="0" y="19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" name="Freeform 111"/>
              <p:cNvSpPr>
                <a:spLocks/>
              </p:cNvSpPr>
              <p:nvPr/>
            </p:nvSpPr>
            <p:spPr bwMode="auto">
              <a:xfrm>
                <a:off x="4313" y="2082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" name="Line 112"/>
              <p:cNvSpPr>
                <a:spLocks noChangeShapeType="1"/>
              </p:cNvSpPr>
              <p:nvPr/>
            </p:nvSpPr>
            <p:spPr bwMode="auto">
              <a:xfrm flipH="1">
                <a:off x="4313" y="2088"/>
                <a:ext cx="13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" name="Freeform 113"/>
              <p:cNvSpPr>
                <a:spLocks/>
              </p:cNvSpPr>
              <p:nvPr/>
            </p:nvSpPr>
            <p:spPr bwMode="auto">
              <a:xfrm>
                <a:off x="4586" y="2132"/>
                <a:ext cx="34" cy="2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30"/>
                  </a:cxn>
                  <a:cxn ang="0">
                    <a:pos x="30" y="68"/>
                  </a:cxn>
                  <a:cxn ang="0">
                    <a:pos x="38" y="114"/>
                  </a:cxn>
                  <a:cxn ang="0">
                    <a:pos x="38" y="160"/>
                  </a:cxn>
                  <a:cxn ang="0">
                    <a:pos x="38" y="213"/>
                  </a:cxn>
                  <a:cxn ang="0">
                    <a:pos x="38" y="259"/>
                  </a:cxn>
                  <a:cxn ang="0">
                    <a:pos x="30" y="304"/>
                  </a:cxn>
                  <a:cxn ang="0">
                    <a:pos x="30" y="350"/>
                  </a:cxn>
                </a:cxnLst>
                <a:rect l="0" t="0" r="r" b="b"/>
                <a:pathLst>
                  <a:path w="39" h="351">
                    <a:moveTo>
                      <a:pt x="0" y="0"/>
                    </a:moveTo>
                    <a:lnTo>
                      <a:pt x="15" y="30"/>
                    </a:lnTo>
                    <a:lnTo>
                      <a:pt x="30" y="68"/>
                    </a:lnTo>
                    <a:lnTo>
                      <a:pt x="38" y="114"/>
                    </a:lnTo>
                    <a:lnTo>
                      <a:pt x="38" y="160"/>
                    </a:lnTo>
                    <a:lnTo>
                      <a:pt x="38" y="213"/>
                    </a:lnTo>
                    <a:lnTo>
                      <a:pt x="38" y="259"/>
                    </a:lnTo>
                    <a:lnTo>
                      <a:pt x="30" y="304"/>
                    </a:lnTo>
                    <a:lnTo>
                      <a:pt x="30" y="35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" name="Freeform 114"/>
              <p:cNvSpPr>
                <a:spLocks/>
              </p:cNvSpPr>
              <p:nvPr/>
            </p:nvSpPr>
            <p:spPr bwMode="auto">
              <a:xfrm>
                <a:off x="3780" y="2617"/>
                <a:ext cx="216" cy="6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53" y="38"/>
                  </a:cxn>
                  <a:cxn ang="0">
                    <a:pos x="91" y="53"/>
                  </a:cxn>
                  <a:cxn ang="0">
                    <a:pos x="129" y="60"/>
                  </a:cxn>
                  <a:cxn ang="0">
                    <a:pos x="167" y="68"/>
                  </a:cxn>
                  <a:cxn ang="0">
                    <a:pos x="213" y="75"/>
                  </a:cxn>
                  <a:cxn ang="0">
                    <a:pos x="251" y="83"/>
                  </a:cxn>
                </a:cxnLst>
                <a:rect l="0" t="0" r="r" b="b"/>
                <a:pathLst>
                  <a:path w="252" h="84">
                    <a:moveTo>
                      <a:pt x="0" y="0"/>
                    </a:moveTo>
                    <a:lnTo>
                      <a:pt x="0" y="0"/>
                    </a:lnTo>
                    <a:lnTo>
                      <a:pt x="53" y="38"/>
                    </a:lnTo>
                    <a:lnTo>
                      <a:pt x="91" y="53"/>
                    </a:lnTo>
                    <a:lnTo>
                      <a:pt x="129" y="60"/>
                    </a:lnTo>
                    <a:lnTo>
                      <a:pt x="167" y="68"/>
                    </a:lnTo>
                    <a:lnTo>
                      <a:pt x="213" y="75"/>
                    </a:lnTo>
                    <a:lnTo>
                      <a:pt x="251" y="8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" name="Freeform 115"/>
              <p:cNvSpPr>
                <a:spLocks/>
              </p:cNvSpPr>
              <p:nvPr/>
            </p:nvSpPr>
            <p:spPr bwMode="auto">
              <a:xfrm>
                <a:off x="3825" y="2111"/>
                <a:ext cx="974" cy="654"/>
              </a:xfrm>
              <a:custGeom>
                <a:avLst/>
                <a:gdLst/>
                <a:ahLst/>
                <a:cxnLst>
                  <a:cxn ang="0">
                    <a:pos x="831" y="0"/>
                  </a:cxn>
                  <a:cxn ang="0">
                    <a:pos x="892" y="30"/>
                  </a:cxn>
                  <a:cxn ang="0">
                    <a:pos x="953" y="68"/>
                  </a:cxn>
                  <a:cxn ang="0">
                    <a:pos x="1006" y="105"/>
                  </a:cxn>
                  <a:cxn ang="0">
                    <a:pos x="1052" y="150"/>
                  </a:cxn>
                  <a:cxn ang="0">
                    <a:pos x="1090" y="203"/>
                  </a:cxn>
                  <a:cxn ang="0">
                    <a:pos x="1113" y="256"/>
                  </a:cxn>
                  <a:cxn ang="0">
                    <a:pos x="1128" y="308"/>
                  </a:cxn>
                  <a:cxn ang="0">
                    <a:pos x="1136" y="369"/>
                  </a:cxn>
                  <a:cxn ang="0">
                    <a:pos x="1136" y="414"/>
                  </a:cxn>
                  <a:cxn ang="0">
                    <a:pos x="1121" y="451"/>
                  </a:cxn>
                  <a:cxn ang="0">
                    <a:pos x="1113" y="497"/>
                  </a:cxn>
                  <a:cxn ang="0">
                    <a:pos x="1090" y="534"/>
                  </a:cxn>
                  <a:cxn ang="0">
                    <a:pos x="1037" y="602"/>
                  </a:cxn>
                  <a:cxn ang="0">
                    <a:pos x="968" y="662"/>
                  </a:cxn>
                  <a:cxn ang="0">
                    <a:pos x="884" y="715"/>
                  </a:cxn>
                  <a:cxn ang="0">
                    <a:pos x="785" y="752"/>
                  </a:cxn>
                  <a:cxn ang="0">
                    <a:pos x="679" y="775"/>
                  </a:cxn>
                  <a:cxn ang="0">
                    <a:pos x="564" y="790"/>
                  </a:cxn>
                  <a:cxn ang="0">
                    <a:pos x="450" y="775"/>
                  </a:cxn>
                  <a:cxn ang="0">
                    <a:pos x="343" y="752"/>
                  </a:cxn>
                  <a:cxn ang="0">
                    <a:pos x="252" y="715"/>
                  </a:cxn>
                  <a:cxn ang="0">
                    <a:pos x="160" y="662"/>
                  </a:cxn>
                  <a:cxn ang="0">
                    <a:pos x="91" y="602"/>
                  </a:cxn>
                  <a:cxn ang="0">
                    <a:pos x="38" y="534"/>
                  </a:cxn>
                  <a:cxn ang="0">
                    <a:pos x="23" y="497"/>
                  </a:cxn>
                  <a:cxn ang="0">
                    <a:pos x="8" y="451"/>
                  </a:cxn>
                  <a:cxn ang="0">
                    <a:pos x="0" y="414"/>
                  </a:cxn>
                  <a:cxn ang="0">
                    <a:pos x="0" y="369"/>
                  </a:cxn>
                  <a:cxn ang="0">
                    <a:pos x="8" y="301"/>
                  </a:cxn>
                  <a:cxn ang="0">
                    <a:pos x="30" y="233"/>
                  </a:cxn>
                  <a:cxn ang="0">
                    <a:pos x="61" y="173"/>
                  </a:cxn>
                  <a:cxn ang="0">
                    <a:pos x="114" y="120"/>
                  </a:cxn>
                </a:cxnLst>
                <a:rect l="0" t="0" r="r" b="b"/>
                <a:pathLst>
                  <a:path w="1137" h="791">
                    <a:moveTo>
                      <a:pt x="831" y="0"/>
                    </a:moveTo>
                    <a:lnTo>
                      <a:pt x="892" y="30"/>
                    </a:lnTo>
                    <a:lnTo>
                      <a:pt x="953" y="68"/>
                    </a:lnTo>
                    <a:lnTo>
                      <a:pt x="1006" y="105"/>
                    </a:lnTo>
                    <a:lnTo>
                      <a:pt x="1052" y="150"/>
                    </a:lnTo>
                    <a:lnTo>
                      <a:pt x="1090" y="203"/>
                    </a:lnTo>
                    <a:lnTo>
                      <a:pt x="1113" y="256"/>
                    </a:lnTo>
                    <a:lnTo>
                      <a:pt x="1128" y="308"/>
                    </a:lnTo>
                    <a:lnTo>
                      <a:pt x="1136" y="369"/>
                    </a:lnTo>
                    <a:lnTo>
                      <a:pt x="1136" y="414"/>
                    </a:lnTo>
                    <a:lnTo>
                      <a:pt x="1121" y="451"/>
                    </a:lnTo>
                    <a:lnTo>
                      <a:pt x="1113" y="497"/>
                    </a:lnTo>
                    <a:lnTo>
                      <a:pt x="1090" y="534"/>
                    </a:lnTo>
                    <a:lnTo>
                      <a:pt x="1037" y="602"/>
                    </a:lnTo>
                    <a:lnTo>
                      <a:pt x="968" y="662"/>
                    </a:lnTo>
                    <a:lnTo>
                      <a:pt x="884" y="715"/>
                    </a:lnTo>
                    <a:lnTo>
                      <a:pt x="785" y="752"/>
                    </a:lnTo>
                    <a:lnTo>
                      <a:pt x="679" y="775"/>
                    </a:lnTo>
                    <a:lnTo>
                      <a:pt x="564" y="790"/>
                    </a:lnTo>
                    <a:lnTo>
                      <a:pt x="450" y="775"/>
                    </a:lnTo>
                    <a:lnTo>
                      <a:pt x="343" y="752"/>
                    </a:lnTo>
                    <a:lnTo>
                      <a:pt x="252" y="715"/>
                    </a:lnTo>
                    <a:lnTo>
                      <a:pt x="160" y="662"/>
                    </a:lnTo>
                    <a:lnTo>
                      <a:pt x="91" y="602"/>
                    </a:lnTo>
                    <a:lnTo>
                      <a:pt x="38" y="534"/>
                    </a:lnTo>
                    <a:lnTo>
                      <a:pt x="23" y="497"/>
                    </a:lnTo>
                    <a:lnTo>
                      <a:pt x="8" y="451"/>
                    </a:lnTo>
                    <a:lnTo>
                      <a:pt x="0" y="414"/>
                    </a:lnTo>
                    <a:lnTo>
                      <a:pt x="0" y="369"/>
                    </a:lnTo>
                    <a:lnTo>
                      <a:pt x="8" y="301"/>
                    </a:lnTo>
                    <a:lnTo>
                      <a:pt x="30" y="233"/>
                    </a:lnTo>
                    <a:lnTo>
                      <a:pt x="61" y="173"/>
                    </a:lnTo>
                    <a:lnTo>
                      <a:pt x="114" y="12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Freeform 116"/>
              <p:cNvSpPr>
                <a:spLocks/>
              </p:cNvSpPr>
              <p:nvPr/>
            </p:nvSpPr>
            <p:spPr bwMode="auto">
              <a:xfrm>
                <a:off x="3877" y="2098"/>
                <a:ext cx="479" cy="387"/>
              </a:xfrm>
              <a:custGeom>
                <a:avLst/>
                <a:gdLst/>
                <a:ahLst/>
                <a:cxnLst>
                  <a:cxn ang="0">
                    <a:pos x="228" y="47"/>
                  </a:cxn>
                  <a:cxn ang="0">
                    <a:pos x="283" y="31"/>
                  </a:cxn>
                  <a:cxn ang="0">
                    <a:pos x="346" y="16"/>
                  </a:cxn>
                  <a:cxn ang="0">
                    <a:pos x="409" y="8"/>
                  </a:cxn>
                  <a:cxn ang="0">
                    <a:pos x="472" y="0"/>
                  </a:cxn>
                  <a:cxn ang="0">
                    <a:pos x="519" y="16"/>
                  </a:cxn>
                  <a:cxn ang="0">
                    <a:pos x="534" y="39"/>
                  </a:cxn>
                  <a:cxn ang="0">
                    <a:pos x="558" y="125"/>
                  </a:cxn>
                  <a:cxn ang="0">
                    <a:pos x="550" y="234"/>
                  </a:cxn>
                  <a:cxn ang="0">
                    <a:pos x="534" y="296"/>
                  </a:cxn>
                  <a:cxn ang="0">
                    <a:pos x="424" y="304"/>
                  </a:cxn>
                  <a:cxn ang="0">
                    <a:pos x="346" y="327"/>
                  </a:cxn>
                  <a:cxn ang="0">
                    <a:pos x="251" y="366"/>
                  </a:cxn>
                  <a:cxn ang="0">
                    <a:pos x="204" y="413"/>
                  </a:cxn>
                  <a:cxn ang="0">
                    <a:pos x="189" y="467"/>
                  </a:cxn>
                  <a:cxn ang="0">
                    <a:pos x="134" y="335"/>
                  </a:cxn>
                  <a:cxn ang="0">
                    <a:pos x="47" y="234"/>
                  </a:cxn>
                  <a:cxn ang="0">
                    <a:pos x="0" y="195"/>
                  </a:cxn>
                  <a:cxn ang="0">
                    <a:pos x="0" y="171"/>
                  </a:cxn>
                  <a:cxn ang="0">
                    <a:pos x="47" y="125"/>
                  </a:cxn>
                  <a:cxn ang="0">
                    <a:pos x="118" y="86"/>
                  </a:cxn>
                  <a:cxn ang="0">
                    <a:pos x="173" y="62"/>
                  </a:cxn>
                  <a:cxn ang="0">
                    <a:pos x="228" y="47"/>
                  </a:cxn>
                </a:cxnLst>
                <a:rect l="0" t="0" r="r" b="b"/>
                <a:pathLst>
                  <a:path w="559" h="468">
                    <a:moveTo>
                      <a:pt x="228" y="47"/>
                    </a:moveTo>
                    <a:lnTo>
                      <a:pt x="283" y="31"/>
                    </a:lnTo>
                    <a:lnTo>
                      <a:pt x="346" y="16"/>
                    </a:lnTo>
                    <a:lnTo>
                      <a:pt x="409" y="8"/>
                    </a:lnTo>
                    <a:lnTo>
                      <a:pt x="472" y="0"/>
                    </a:lnTo>
                    <a:lnTo>
                      <a:pt x="519" y="16"/>
                    </a:lnTo>
                    <a:lnTo>
                      <a:pt x="534" y="39"/>
                    </a:lnTo>
                    <a:lnTo>
                      <a:pt x="558" y="125"/>
                    </a:lnTo>
                    <a:lnTo>
                      <a:pt x="550" y="234"/>
                    </a:lnTo>
                    <a:lnTo>
                      <a:pt x="534" y="296"/>
                    </a:lnTo>
                    <a:lnTo>
                      <a:pt x="424" y="304"/>
                    </a:lnTo>
                    <a:lnTo>
                      <a:pt x="346" y="327"/>
                    </a:lnTo>
                    <a:lnTo>
                      <a:pt x="251" y="366"/>
                    </a:lnTo>
                    <a:lnTo>
                      <a:pt x="204" y="413"/>
                    </a:lnTo>
                    <a:lnTo>
                      <a:pt x="189" y="467"/>
                    </a:lnTo>
                    <a:lnTo>
                      <a:pt x="134" y="335"/>
                    </a:lnTo>
                    <a:lnTo>
                      <a:pt x="47" y="234"/>
                    </a:lnTo>
                    <a:lnTo>
                      <a:pt x="0" y="195"/>
                    </a:lnTo>
                    <a:lnTo>
                      <a:pt x="0" y="171"/>
                    </a:lnTo>
                    <a:lnTo>
                      <a:pt x="47" y="125"/>
                    </a:lnTo>
                    <a:lnTo>
                      <a:pt x="118" y="86"/>
                    </a:lnTo>
                    <a:lnTo>
                      <a:pt x="173" y="62"/>
                    </a:lnTo>
                    <a:lnTo>
                      <a:pt x="228" y="47"/>
                    </a:lnTo>
                  </a:path>
                </a:pathLst>
              </a:custGeom>
              <a:gradFill rotWithShape="0">
                <a:gsLst>
                  <a:gs pos="0">
                    <a:srgbClr val="FAFD00"/>
                  </a:gs>
                  <a:gs pos="100000">
                    <a:srgbClr val="FAFD00">
                      <a:gamma/>
                      <a:shade val="89804"/>
                      <a:invGamma/>
                    </a:srgbClr>
                  </a:gs>
                </a:gsLst>
                <a:lin ang="5400000" scaled="1"/>
              </a:gradFill>
              <a:ln w="12700" cap="rnd" cmpd="sng">
                <a:solidFill>
                  <a:srgbClr val="FAFD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Oval 117"/>
              <p:cNvSpPr>
                <a:spLocks noChangeArrowheads="1"/>
              </p:cNvSpPr>
              <p:nvPr/>
            </p:nvSpPr>
            <p:spPr bwMode="auto">
              <a:xfrm>
                <a:off x="4297" y="2092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8" name="Oval 118"/>
              <p:cNvSpPr>
                <a:spLocks noChangeArrowheads="1"/>
              </p:cNvSpPr>
              <p:nvPr/>
            </p:nvSpPr>
            <p:spPr bwMode="auto">
              <a:xfrm>
                <a:off x="4570" y="2117"/>
                <a:ext cx="33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9" name="Oval 119"/>
              <p:cNvSpPr>
                <a:spLocks noChangeArrowheads="1"/>
              </p:cNvSpPr>
              <p:nvPr/>
            </p:nvSpPr>
            <p:spPr bwMode="auto">
              <a:xfrm>
                <a:off x="4902" y="2437"/>
                <a:ext cx="26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0" name="Oval 120"/>
              <p:cNvSpPr>
                <a:spLocks noChangeArrowheads="1"/>
              </p:cNvSpPr>
              <p:nvPr/>
            </p:nvSpPr>
            <p:spPr bwMode="auto">
              <a:xfrm>
                <a:off x="4616" y="2652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1" name="Oval 121"/>
              <p:cNvSpPr>
                <a:spLocks noChangeArrowheads="1"/>
              </p:cNvSpPr>
              <p:nvPr/>
            </p:nvSpPr>
            <p:spPr bwMode="auto">
              <a:xfrm>
                <a:off x="4649" y="2771"/>
                <a:ext cx="32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2" name="Oval 122"/>
              <p:cNvSpPr>
                <a:spLocks noChangeArrowheads="1"/>
              </p:cNvSpPr>
              <p:nvPr/>
            </p:nvSpPr>
            <p:spPr bwMode="auto">
              <a:xfrm>
                <a:off x="4466" y="2563"/>
                <a:ext cx="39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3" name="Oval 123"/>
              <p:cNvSpPr>
                <a:spLocks noChangeArrowheads="1"/>
              </p:cNvSpPr>
              <p:nvPr/>
            </p:nvSpPr>
            <p:spPr bwMode="auto">
              <a:xfrm>
                <a:off x="3770" y="2614"/>
                <a:ext cx="32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4" name="Oval 124"/>
              <p:cNvSpPr>
                <a:spLocks noChangeArrowheads="1"/>
              </p:cNvSpPr>
              <p:nvPr/>
            </p:nvSpPr>
            <p:spPr bwMode="auto">
              <a:xfrm>
                <a:off x="3978" y="2664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5" name="Oval 125"/>
              <p:cNvSpPr>
                <a:spLocks noChangeArrowheads="1"/>
              </p:cNvSpPr>
              <p:nvPr/>
            </p:nvSpPr>
            <p:spPr bwMode="auto">
              <a:xfrm>
                <a:off x="3953" y="2752"/>
                <a:ext cx="25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6" name="Oval 126"/>
              <p:cNvSpPr>
                <a:spLocks noChangeArrowheads="1"/>
              </p:cNvSpPr>
              <p:nvPr/>
            </p:nvSpPr>
            <p:spPr bwMode="auto">
              <a:xfrm>
                <a:off x="4252" y="2739"/>
                <a:ext cx="25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7" name="Oval 127"/>
              <p:cNvSpPr>
                <a:spLocks noChangeArrowheads="1"/>
              </p:cNvSpPr>
              <p:nvPr/>
            </p:nvSpPr>
            <p:spPr bwMode="auto">
              <a:xfrm>
                <a:off x="4271" y="2582"/>
                <a:ext cx="52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8" name="Oval 128"/>
              <p:cNvSpPr>
                <a:spLocks noChangeArrowheads="1"/>
              </p:cNvSpPr>
              <p:nvPr/>
            </p:nvSpPr>
            <p:spPr bwMode="auto">
              <a:xfrm>
                <a:off x="4121" y="2551"/>
                <a:ext cx="26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9" name="Oval 129"/>
              <p:cNvSpPr>
                <a:spLocks noChangeArrowheads="1"/>
              </p:cNvSpPr>
              <p:nvPr/>
            </p:nvSpPr>
            <p:spPr bwMode="auto">
              <a:xfrm>
                <a:off x="4031" y="2299"/>
                <a:ext cx="572" cy="283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0" name="Oval 130"/>
              <p:cNvSpPr>
                <a:spLocks noChangeArrowheads="1"/>
              </p:cNvSpPr>
              <p:nvPr/>
            </p:nvSpPr>
            <p:spPr bwMode="auto">
              <a:xfrm>
                <a:off x="4050" y="2343"/>
                <a:ext cx="546" cy="252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1" name="Oval 131"/>
              <p:cNvSpPr>
                <a:spLocks noChangeArrowheads="1"/>
              </p:cNvSpPr>
              <p:nvPr/>
            </p:nvSpPr>
            <p:spPr bwMode="auto">
              <a:xfrm>
                <a:off x="4329" y="2280"/>
                <a:ext cx="33" cy="32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2" name="Line 132"/>
              <p:cNvSpPr>
                <a:spLocks noChangeShapeType="1"/>
              </p:cNvSpPr>
              <p:nvPr/>
            </p:nvSpPr>
            <p:spPr bwMode="auto">
              <a:xfrm flipH="1">
                <a:off x="4326" y="2264"/>
                <a:ext cx="59" cy="5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" name="Line 133"/>
              <p:cNvSpPr>
                <a:spLocks noChangeShapeType="1"/>
              </p:cNvSpPr>
              <p:nvPr/>
            </p:nvSpPr>
            <p:spPr bwMode="auto">
              <a:xfrm>
                <a:off x="4355" y="2289"/>
                <a:ext cx="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" name="Oval 134"/>
              <p:cNvSpPr>
                <a:spLocks noChangeArrowheads="1"/>
              </p:cNvSpPr>
              <p:nvPr/>
            </p:nvSpPr>
            <p:spPr bwMode="auto">
              <a:xfrm>
                <a:off x="4329" y="2283"/>
                <a:ext cx="26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5" name="Oval 135"/>
              <p:cNvSpPr>
                <a:spLocks noChangeArrowheads="1"/>
              </p:cNvSpPr>
              <p:nvPr/>
            </p:nvSpPr>
            <p:spPr bwMode="auto">
              <a:xfrm>
                <a:off x="4590" y="2413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6" name="Oval 136"/>
              <p:cNvSpPr>
                <a:spLocks noChangeArrowheads="1"/>
              </p:cNvSpPr>
              <p:nvPr/>
            </p:nvSpPr>
            <p:spPr bwMode="auto">
              <a:xfrm>
                <a:off x="4037" y="2123"/>
                <a:ext cx="25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7" name="Freeform 137"/>
              <p:cNvSpPr>
                <a:spLocks/>
              </p:cNvSpPr>
              <p:nvPr/>
            </p:nvSpPr>
            <p:spPr bwMode="auto">
              <a:xfrm>
                <a:off x="4053" y="2132"/>
                <a:ext cx="144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8" y="15"/>
                  </a:cxn>
                  <a:cxn ang="0">
                    <a:pos x="68" y="38"/>
                  </a:cxn>
                  <a:cxn ang="0">
                    <a:pos x="99" y="76"/>
                  </a:cxn>
                  <a:cxn ang="0">
                    <a:pos x="121" y="107"/>
                  </a:cxn>
                  <a:cxn ang="0">
                    <a:pos x="137" y="145"/>
                  </a:cxn>
                  <a:cxn ang="0">
                    <a:pos x="152" y="175"/>
                  </a:cxn>
                  <a:cxn ang="0">
                    <a:pos x="159" y="213"/>
                  </a:cxn>
                  <a:cxn ang="0">
                    <a:pos x="167" y="221"/>
                  </a:cxn>
                </a:cxnLst>
                <a:rect l="0" t="0" r="r" b="b"/>
                <a:pathLst>
                  <a:path w="168" h="222">
                    <a:moveTo>
                      <a:pt x="0" y="0"/>
                    </a:moveTo>
                    <a:lnTo>
                      <a:pt x="0" y="0"/>
                    </a:lnTo>
                    <a:lnTo>
                      <a:pt x="38" y="15"/>
                    </a:lnTo>
                    <a:lnTo>
                      <a:pt x="68" y="38"/>
                    </a:lnTo>
                    <a:lnTo>
                      <a:pt x="99" y="76"/>
                    </a:lnTo>
                    <a:lnTo>
                      <a:pt x="121" y="107"/>
                    </a:lnTo>
                    <a:lnTo>
                      <a:pt x="137" y="145"/>
                    </a:lnTo>
                    <a:lnTo>
                      <a:pt x="152" y="175"/>
                    </a:lnTo>
                    <a:lnTo>
                      <a:pt x="159" y="213"/>
                    </a:lnTo>
                    <a:lnTo>
                      <a:pt x="167" y="22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8" name="Freeform 138"/>
              <p:cNvSpPr>
                <a:spLocks/>
              </p:cNvSpPr>
              <p:nvPr/>
            </p:nvSpPr>
            <p:spPr bwMode="auto">
              <a:xfrm>
                <a:off x="4047" y="2139"/>
                <a:ext cx="39" cy="2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6" y="39"/>
                  </a:cxn>
                  <a:cxn ang="0">
                    <a:pos x="39" y="70"/>
                  </a:cxn>
                  <a:cxn ang="0">
                    <a:pos x="45" y="108"/>
                  </a:cxn>
                  <a:cxn ang="0">
                    <a:pos x="45" y="155"/>
                  </a:cxn>
                  <a:cxn ang="0">
                    <a:pos x="45" y="201"/>
                  </a:cxn>
                  <a:cxn ang="0">
                    <a:pos x="45" y="247"/>
                  </a:cxn>
                  <a:cxn ang="0">
                    <a:pos x="45" y="255"/>
                  </a:cxn>
                </a:cxnLst>
                <a:rect l="0" t="0" r="r" b="b"/>
                <a:pathLst>
                  <a:path w="46" h="256">
                    <a:moveTo>
                      <a:pt x="0" y="0"/>
                    </a:moveTo>
                    <a:lnTo>
                      <a:pt x="0" y="0"/>
                    </a:lnTo>
                    <a:lnTo>
                      <a:pt x="26" y="39"/>
                    </a:lnTo>
                    <a:lnTo>
                      <a:pt x="39" y="70"/>
                    </a:lnTo>
                    <a:lnTo>
                      <a:pt x="45" y="108"/>
                    </a:lnTo>
                    <a:lnTo>
                      <a:pt x="45" y="155"/>
                    </a:lnTo>
                    <a:lnTo>
                      <a:pt x="45" y="201"/>
                    </a:lnTo>
                    <a:lnTo>
                      <a:pt x="45" y="247"/>
                    </a:lnTo>
                    <a:lnTo>
                      <a:pt x="45" y="255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9" name="Arc 139"/>
              <p:cNvSpPr>
                <a:spLocks/>
              </p:cNvSpPr>
              <p:nvPr/>
            </p:nvSpPr>
            <p:spPr bwMode="auto">
              <a:xfrm>
                <a:off x="4180" y="2312"/>
                <a:ext cx="16" cy="5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" name="Freeform 140"/>
              <p:cNvSpPr>
                <a:spLocks/>
              </p:cNvSpPr>
              <p:nvPr/>
            </p:nvSpPr>
            <p:spPr bwMode="auto">
              <a:xfrm>
                <a:off x="4326" y="2305"/>
                <a:ext cx="21" cy="39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2" y="23"/>
                  </a:cxn>
                  <a:cxn ang="0">
                    <a:pos x="12" y="38"/>
                  </a:cxn>
                  <a:cxn ang="0">
                    <a:pos x="0" y="46"/>
                  </a:cxn>
                </a:cxnLst>
                <a:rect l="0" t="0" r="r" b="b"/>
                <a:pathLst>
                  <a:path w="24" h="47">
                    <a:moveTo>
                      <a:pt x="23" y="0"/>
                    </a:moveTo>
                    <a:lnTo>
                      <a:pt x="12" y="23"/>
                    </a:lnTo>
                    <a:lnTo>
                      <a:pt x="12" y="38"/>
                    </a:lnTo>
                    <a:lnTo>
                      <a:pt x="0" y="4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" name="Oval 141"/>
              <p:cNvSpPr>
                <a:spLocks noChangeArrowheads="1"/>
              </p:cNvSpPr>
              <p:nvPr/>
            </p:nvSpPr>
            <p:spPr bwMode="auto">
              <a:xfrm>
                <a:off x="4181" y="2299"/>
                <a:ext cx="31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2" name="Oval 142"/>
              <p:cNvSpPr>
                <a:spLocks noChangeArrowheads="1"/>
              </p:cNvSpPr>
              <p:nvPr/>
            </p:nvSpPr>
            <p:spPr bwMode="auto">
              <a:xfrm>
                <a:off x="3816" y="2488"/>
                <a:ext cx="32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3" name="Oval 143"/>
              <p:cNvSpPr>
                <a:spLocks noChangeArrowheads="1"/>
              </p:cNvSpPr>
              <p:nvPr/>
            </p:nvSpPr>
            <p:spPr bwMode="auto">
              <a:xfrm>
                <a:off x="4063" y="2343"/>
                <a:ext cx="32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4" name="Freeform 144"/>
              <p:cNvSpPr>
                <a:spLocks/>
              </p:cNvSpPr>
              <p:nvPr/>
            </p:nvSpPr>
            <p:spPr bwMode="auto">
              <a:xfrm>
                <a:off x="4196" y="2088"/>
                <a:ext cx="125" cy="221"/>
              </a:xfrm>
              <a:custGeom>
                <a:avLst/>
                <a:gdLst/>
                <a:ahLst/>
                <a:cxnLst>
                  <a:cxn ang="0">
                    <a:pos x="145" y="0"/>
                  </a:cxn>
                  <a:cxn ang="0">
                    <a:pos x="145" y="0"/>
                  </a:cxn>
                  <a:cxn ang="0">
                    <a:pos x="114" y="15"/>
                  </a:cxn>
                  <a:cxn ang="0">
                    <a:pos x="84" y="38"/>
                  </a:cxn>
                  <a:cxn ang="0">
                    <a:pos x="61" y="68"/>
                  </a:cxn>
                  <a:cxn ang="0">
                    <a:pos x="38" y="99"/>
                  </a:cxn>
                  <a:cxn ang="0">
                    <a:pos x="23" y="129"/>
                  </a:cxn>
                  <a:cxn ang="0">
                    <a:pos x="8" y="175"/>
                  </a:cxn>
                  <a:cxn ang="0">
                    <a:pos x="0" y="220"/>
                  </a:cxn>
                  <a:cxn ang="0">
                    <a:pos x="0" y="266"/>
                  </a:cxn>
                </a:cxnLst>
                <a:rect l="0" t="0" r="r" b="b"/>
                <a:pathLst>
                  <a:path w="146" h="267">
                    <a:moveTo>
                      <a:pt x="145" y="0"/>
                    </a:moveTo>
                    <a:lnTo>
                      <a:pt x="145" y="0"/>
                    </a:lnTo>
                    <a:lnTo>
                      <a:pt x="114" y="15"/>
                    </a:lnTo>
                    <a:lnTo>
                      <a:pt x="84" y="38"/>
                    </a:lnTo>
                    <a:lnTo>
                      <a:pt x="61" y="68"/>
                    </a:lnTo>
                    <a:lnTo>
                      <a:pt x="38" y="99"/>
                    </a:lnTo>
                    <a:lnTo>
                      <a:pt x="23" y="129"/>
                    </a:lnTo>
                    <a:lnTo>
                      <a:pt x="8" y="175"/>
                    </a:lnTo>
                    <a:lnTo>
                      <a:pt x="0" y="220"/>
                    </a:lnTo>
                    <a:lnTo>
                      <a:pt x="0" y="26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" name="Arc 145"/>
              <p:cNvSpPr>
                <a:spLocks/>
              </p:cNvSpPr>
              <p:nvPr/>
            </p:nvSpPr>
            <p:spPr bwMode="auto">
              <a:xfrm>
                <a:off x="4483" y="2573"/>
                <a:ext cx="176" cy="208"/>
              </a:xfrm>
              <a:custGeom>
                <a:avLst/>
                <a:gdLst>
                  <a:gd name="G0" fmla="+- 105 0 0"/>
                  <a:gd name="G1" fmla="+- 21600 0 0"/>
                  <a:gd name="G2" fmla="+- 21600 0 0"/>
                  <a:gd name="T0" fmla="*/ 0 w 21705"/>
                  <a:gd name="T1" fmla="*/ 0 h 21600"/>
                  <a:gd name="T2" fmla="*/ 21705 w 21705"/>
                  <a:gd name="T3" fmla="*/ 21600 h 21600"/>
                  <a:gd name="T4" fmla="*/ 105 w 2170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05" h="21600" fill="none" extrusionOk="0">
                    <a:moveTo>
                      <a:pt x="0" y="0"/>
                    </a:moveTo>
                    <a:cubicBezTo>
                      <a:pt x="35" y="0"/>
                      <a:pt x="70" y="-1"/>
                      <a:pt x="105" y="0"/>
                    </a:cubicBezTo>
                    <a:cubicBezTo>
                      <a:pt x="12034" y="0"/>
                      <a:pt x="21705" y="9670"/>
                      <a:pt x="21705" y="21600"/>
                    </a:cubicBezTo>
                  </a:path>
                  <a:path w="21705" h="21600" stroke="0" extrusionOk="0">
                    <a:moveTo>
                      <a:pt x="0" y="0"/>
                    </a:moveTo>
                    <a:cubicBezTo>
                      <a:pt x="35" y="0"/>
                      <a:pt x="70" y="-1"/>
                      <a:pt x="105" y="0"/>
                    </a:cubicBezTo>
                    <a:cubicBezTo>
                      <a:pt x="12034" y="0"/>
                      <a:pt x="21705" y="9670"/>
                      <a:pt x="21705" y="21600"/>
                    </a:cubicBezTo>
                    <a:lnTo>
                      <a:pt x="10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" name="Oval 146"/>
              <p:cNvSpPr>
                <a:spLocks noChangeArrowheads="1"/>
              </p:cNvSpPr>
              <p:nvPr/>
            </p:nvSpPr>
            <p:spPr bwMode="auto">
              <a:xfrm>
                <a:off x="4772" y="2331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7" name="Arc 147"/>
              <p:cNvSpPr>
                <a:spLocks/>
              </p:cNvSpPr>
              <p:nvPr/>
            </p:nvSpPr>
            <p:spPr bwMode="auto">
              <a:xfrm>
                <a:off x="4798" y="2353"/>
                <a:ext cx="62" cy="1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" name="Arc 148"/>
              <p:cNvSpPr>
                <a:spLocks/>
              </p:cNvSpPr>
              <p:nvPr/>
            </p:nvSpPr>
            <p:spPr bwMode="auto">
              <a:xfrm>
                <a:off x="4011" y="2607"/>
                <a:ext cx="283" cy="82"/>
              </a:xfrm>
              <a:custGeom>
                <a:avLst/>
                <a:gdLst>
                  <a:gd name="G0" fmla="+- 65 0 0"/>
                  <a:gd name="G1" fmla="+- 0 0 0"/>
                  <a:gd name="G2" fmla="+- 21600 0 0"/>
                  <a:gd name="T0" fmla="*/ 21665 w 21665"/>
                  <a:gd name="T1" fmla="*/ 0 h 21600"/>
                  <a:gd name="T2" fmla="*/ 0 w 21665"/>
                  <a:gd name="T3" fmla="*/ 21600 h 21600"/>
                  <a:gd name="T4" fmla="*/ 65 w 2166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5" h="21600" fill="none" extrusionOk="0">
                    <a:moveTo>
                      <a:pt x="21665" y="0"/>
                    </a:moveTo>
                    <a:cubicBezTo>
                      <a:pt x="21665" y="11929"/>
                      <a:pt x="11994" y="21600"/>
                      <a:pt x="65" y="21600"/>
                    </a:cubicBezTo>
                    <a:cubicBezTo>
                      <a:pt x="43" y="21600"/>
                      <a:pt x="21" y="21599"/>
                      <a:pt x="0" y="21599"/>
                    </a:cubicBezTo>
                  </a:path>
                  <a:path w="21665" h="21600" stroke="0" extrusionOk="0">
                    <a:moveTo>
                      <a:pt x="21665" y="0"/>
                    </a:moveTo>
                    <a:cubicBezTo>
                      <a:pt x="21665" y="11929"/>
                      <a:pt x="11994" y="21600"/>
                      <a:pt x="65" y="21600"/>
                    </a:cubicBezTo>
                    <a:cubicBezTo>
                      <a:pt x="43" y="21600"/>
                      <a:pt x="21" y="21599"/>
                      <a:pt x="0" y="21599"/>
                    </a:cubicBezTo>
                    <a:lnTo>
                      <a:pt x="65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" name="Arc 149"/>
              <p:cNvSpPr>
                <a:spLocks/>
              </p:cNvSpPr>
              <p:nvPr/>
            </p:nvSpPr>
            <p:spPr bwMode="auto">
              <a:xfrm>
                <a:off x="3781" y="2442"/>
                <a:ext cx="185" cy="18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5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" name="Arc 150"/>
              <p:cNvSpPr>
                <a:spLocks/>
              </p:cNvSpPr>
              <p:nvPr/>
            </p:nvSpPr>
            <p:spPr bwMode="auto">
              <a:xfrm>
                <a:off x="3864" y="2234"/>
                <a:ext cx="219" cy="129"/>
              </a:xfrm>
              <a:custGeom>
                <a:avLst/>
                <a:gdLst>
                  <a:gd name="G0" fmla="+- 85 0 0"/>
                  <a:gd name="G1" fmla="+- 21600 0 0"/>
                  <a:gd name="G2" fmla="+- 21600 0 0"/>
                  <a:gd name="T0" fmla="*/ 0 w 21685"/>
                  <a:gd name="T1" fmla="*/ 0 h 21600"/>
                  <a:gd name="T2" fmla="*/ 21685 w 21685"/>
                  <a:gd name="T3" fmla="*/ 21600 h 21600"/>
                  <a:gd name="T4" fmla="*/ 85 w 2168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5" h="21600" fill="none" extrusionOk="0">
                    <a:moveTo>
                      <a:pt x="0" y="0"/>
                    </a:moveTo>
                    <a:cubicBezTo>
                      <a:pt x="28" y="0"/>
                      <a:pt x="56" y="-1"/>
                      <a:pt x="85" y="0"/>
                    </a:cubicBezTo>
                    <a:cubicBezTo>
                      <a:pt x="12014" y="0"/>
                      <a:pt x="21685" y="9670"/>
                      <a:pt x="21685" y="21600"/>
                    </a:cubicBezTo>
                  </a:path>
                  <a:path w="21685" h="21600" stroke="0" extrusionOk="0">
                    <a:moveTo>
                      <a:pt x="0" y="0"/>
                    </a:moveTo>
                    <a:cubicBezTo>
                      <a:pt x="28" y="0"/>
                      <a:pt x="56" y="-1"/>
                      <a:pt x="85" y="0"/>
                    </a:cubicBezTo>
                    <a:cubicBezTo>
                      <a:pt x="12014" y="0"/>
                      <a:pt x="21685" y="9670"/>
                      <a:pt x="21685" y="21600"/>
                    </a:cubicBezTo>
                    <a:lnTo>
                      <a:pt x="8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" name="Line 151"/>
              <p:cNvSpPr>
                <a:spLocks noChangeShapeType="1"/>
              </p:cNvSpPr>
              <p:nvPr/>
            </p:nvSpPr>
            <p:spPr bwMode="auto">
              <a:xfrm>
                <a:off x="4085" y="2359"/>
                <a:ext cx="20" cy="31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" name="Arc 152"/>
              <p:cNvSpPr>
                <a:spLocks/>
              </p:cNvSpPr>
              <p:nvPr/>
            </p:nvSpPr>
            <p:spPr bwMode="auto">
              <a:xfrm>
                <a:off x="4274" y="2579"/>
                <a:ext cx="219" cy="176"/>
              </a:xfrm>
              <a:custGeom>
                <a:avLst/>
                <a:gdLst>
                  <a:gd name="G0" fmla="+- 85 0 0"/>
                  <a:gd name="G1" fmla="+- 0 0 0"/>
                  <a:gd name="G2" fmla="+- 21600 0 0"/>
                  <a:gd name="T0" fmla="*/ 21685 w 21685"/>
                  <a:gd name="T1" fmla="*/ 0 h 21600"/>
                  <a:gd name="T2" fmla="*/ 0 w 21685"/>
                  <a:gd name="T3" fmla="*/ 21600 h 21600"/>
                  <a:gd name="T4" fmla="*/ 85 w 2168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5" h="21600" fill="none" extrusionOk="0">
                    <a:moveTo>
                      <a:pt x="21685" y="0"/>
                    </a:moveTo>
                    <a:cubicBezTo>
                      <a:pt x="21685" y="11929"/>
                      <a:pt x="12014" y="21600"/>
                      <a:pt x="85" y="21600"/>
                    </a:cubicBezTo>
                    <a:cubicBezTo>
                      <a:pt x="56" y="21600"/>
                      <a:pt x="28" y="21599"/>
                      <a:pt x="0" y="21599"/>
                    </a:cubicBezTo>
                  </a:path>
                  <a:path w="21685" h="21600" stroke="0" extrusionOk="0">
                    <a:moveTo>
                      <a:pt x="21685" y="0"/>
                    </a:moveTo>
                    <a:cubicBezTo>
                      <a:pt x="21685" y="11929"/>
                      <a:pt x="12014" y="21600"/>
                      <a:pt x="85" y="21600"/>
                    </a:cubicBezTo>
                    <a:cubicBezTo>
                      <a:pt x="56" y="21600"/>
                      <a:pt x="28" y="21599"/>
                      <a:pt x="0" y="21599"/>
                    </a:cubicBezTo>
                    <a:lnTo>
                      <a:pt x="85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" name="Arc 153"/>
              <p:cNvSpPr>
                <a:spLocks/>
              </p:cNvSpPr>
              <p:nvPr/>
            </p:nvSpPr>
            <p:spPr bwMode="auto">
              <a:xfrm>
                <a:off x="4597" y="2341"/>
                <a:ext cx="186" cy="9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5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" name="Arc 154"/>
              <p:cNvSpPr>
                <a:spLocks/>
              </p:cNvSpPr>
              <p:nvPr/>
            </p:nvSpPr>
            <p:spPr bwMode="auto">
              <a:xfrm>
                <a:off x="4782" y="2347"/>
                <a:ext cx="137" cy="120"/>
              </a:xfrm>
              <a:custGeom>
                <a:avLst/>
                <a:gdLst>
                  <a:gd name="G0" fmla="+- 135 0 0"/>
                  <a:gd name="G1" fmla="+- 21600 0 0"/>
                  <a:gd name="G2" fmla="+- 21600 0 0"/>
                  <a:gd name="T0" fmla="*/ 0 w 21734"/>
                  <a:gd name="T1" fmla="*/ 0 h 21600"/>
                  <a:gd name="T2" fmla="*/ 21734 w 21734"/>
                  <a:gd name="T3" fmla="*/ 21450 h 21600"/>
                  <a:gd name="T4" fmla="*/ 135 w 21734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4" h="21600" fill="none" extrusionOk="0">
                    <a:moveTo>
                      <a:pt x="0" y="0"/>
                    </a:moveTo>
                    <a:cubicBezTo>
                      <a:pt x="45" y="0"/>
                      <a:pt x="90" y="-1"/>
                      <a:pt x="135" y="0"/>
                    </a:cubicBezTo>
                    <a:cubicBezTo>
                      <a:pt x="12005" y="0"/>
                      <a:pt x="21652" y="9579"/>
                      <a:pt x="21734" y="21449"/>
                    </a:cubicBezTo>
                  </a:path>
                  <a:path w="21734" h="21600" stroke="0" extrusionOk="0">
                    <a:moveTo>
                      <a:pt x="0" y="0"/>
                    </a:moveTo>
                    <a:cubicBezTo>
                      <a:pt x="45" y="0"/>
                      <a:pt x="90" y="-1"/>
                      <a:pt x="135" y="0"/>
                    </a:cubicBezTo>
                    <a:cubicBezTo>
                      <a:pt x="12005" y="0"/>
                      <a:pt x="21652" y="9579"/>
                      <a:pt x="21734" y="21449"/>
                    </a:cubicBezTo>
                    <a:lnTo>
                      <a:pt x="13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" name="Arc 155"/>
              <p:cNvSpPr>
                <a:spLocks/>
              </p:cNvSpPr>
              <p:nvPr/>
            </p:nvSpPr>
            <p:spPr bwMode="auto">
              <a:xfrm>
                <a:off x="4625" y="2413"/>
                <a:ext cx="76" cy="79"/>
              </a:xfrm>
              <a:custGeom>
                <a:avLst/>
                <a:gdLst>
                  <a:gd name="G0" fmla="+- 247 0 0"/>
                  <a:gd name="G1" fmla="+- 21600 0 0"/>
                  <a:gd name="G2" fmla="+- 21600 0 0"/>
                  <a:gd name="T0" fmla="*/ 0 w 21847"/>
                  <a:gd name="T1" fmla="*/ 1 h 21600"/>
                  <a:gd name="T2" fmla="*/ 21847 w 21847"/>
                  <a:gd name="T3" fmla="*/ 21600 h 21600"/>
                  <a:gd name="T4" fmla="*/ 247 w 21847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47" h="21600" fill="none" extrusionOk="0">
                    <a:moveTo>
                      <a:pt x="0" y="1"/>
                    </a:moveTo>
                    <a:cubicBezTo>
                      <a:pt x="82" y="0"/>
                      <a:pt x="164" y="-1"/>
                      <a:pt x="247" y="0"/>
                    </a:cubicBezTo>
                    <a:cubicBezTo>
                      <a:pt x="12176" y="0"/>
                      <a:pt x="21847" y="9670"/>
                      <a:pt x="21847" y="21600"/>
                    </a:cubicBezTo>
                  </a:path>
                  <a:path w="21847" h="21600" stroke="0" extrusionOk="0">
                    <a:moveTo>
                      <a:pt x="0" y="1"/>
                    </a:moveTo>
                    <a:cubicBezTo>
                      <a:pt x="82" y="0"/>
                      <a:pt x="164" y="-1"/>
                      <a:pt x="247" y="0"/>
                    </a:cubicBezTo>
                    <a:cubicBezTo>
                      <a:pt x="12176" y="0"/>
                      <a:pt x="21847" y="9670"/>
                      <a:pt x="21847" y="21600"/>
                    </a:cubicBezTo>
                    <a:lnTo>
                      <a:pt x="247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" name="Arc 156"/>
              <p:cNvSpPr>
                <a:spLocks/>
              </p:cNvSpPr>
              <p:nvPr/>
            </p:nvSpPr>
            <p:spPr bwMode="auto">
              <a:xfrm>
                <a:off x="4655" y="2469"/>
                <a:ext cx="205" cy="30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" name="Arc 157"/>
              <p:cNvSpPr>
                <a:spLocks/>
              </p:cNvSpPr>
              <p:nvPr/>
            </p:nvSpPr>
            <p:spPr bwMode="auto">
              <a:xfrm>
                <a:off x="4635" y="2485"/>
                <a:ext cx="69" cy="16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" name="Arc 158"/>
              <p:cNvSpPr>
                <a:spLocks/>
              </p:cNvSpPr>
              <p:nvPr/>
            </p:nvSpPr>
            <p:spPr bwMode="auto">
              <a:xfrm>
                <a:off x="4323" y="2115"/>
                <a:ext cx="32" cy="17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498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889" y="0"/>
                      <a:pt x="21543" y="9608"/>
                      <a:pt x="21599" y="21498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889" y="0"/>
                      <a:pt x="21543" y="9608"/>
                      <a:pt x="21599" y="214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" name="Oval 159"/>
              <p:cNvSpPr>
                <a:spLocks noChangeArrowheads="1"/>
              </p:cNvSpPr>
              <p:nvPr/>
            </p:nvSpPr>
            <p:spPr bwMode="auto">
              <a:xfrm>
                <a:off x="3855" y="2243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0" name="Freeform 160"/>
              <p:cNvSpPr>
                <a:spLocks/>
              </p:cNvSpPr>
              <p:nvPr/>
            </p:nvSpPr>
            <p:spPr bwMode="auto">
              <a:xfrm>
                <a:off x="3871" y="2252"/>
                <a:ext cx="157" cy="20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6" y="30"/>
                  </a:cxn>
                  <a:cxn ang="0">
                    <a:pos x="76" y="61"/>
                  </a:cxn>
                  <a:cxn ang="0">
                    <a:pos x="107" y="91"/>
                  </a:cxn>
                  <a:cxn ang="0">
                    <a:pos x="130" y="122"/>
                  </a:cxn>
                  <a:cxn ang="0">
                    <a:pos x="153" y="152"/>
                  </a:cxn>
                  <a:cxn ang="0">
                    <a:pos x="168" y="190"/>
                  </a:cxn>
                  <a:cxn ang="0">
                    <a:pos x="175" y="221"/>
                  </a:cxn>
                  <a:cxn ang="0">
                    <a:pos x="183" y="251"/>
                  </a:cxn>
                </a:cxnLst>
                <a:rect l="0" t="0" r="r" b="b"/>
                <a:pathLst>
                  <a:path w="184" h="252">
                    <a:moveTo>
                      <a:pt x="0" y="0"/>
                    </a:moveTo>
                    <a:lnTo>
                      <a:pt x="0" y="0"/>
                    </a:lnTo>
                    <a:lnTo>
                      <a:pt x="46" y="30"/>
                    </a:lnTo>
                    <a:lnTo>
                      <a:pt x="76" y="61"/>
                    </a:lnTo>
                    <a:lnTo>
                      <a:pt x="107" y="91"/>
                    </a:lnTo>
                    <a:lnTo>
                      <a:pt x="130" y="122"/>
                    </a:lnTo>
                    <a:lnTo>
                      <a:pt x="153" y="152"/>
                    </a:lnTo>
                    <a:lnTo>
                      <a:pt x="168" y="190"/>
                    </a:lnTo>
                    <a:lnTo>
                      <a:pt x="175" y="221"/>
                    </a:lnTo>
                    <a:lnTo>
                      <a:pt x="183" y="25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" name="Line 161"/>
              <p:cNvSpPr>
                <a:spLocks noChangeShapeType="1"/>
              </p:cNvSpPr>
              <p:nvPr/>
            </p:nvSpPr>
            <p:spPr bwMode="auto">
              <a:xfrm>
                <a:off x="3865" y="2245"/>
                <a:ext cx="32" cy="2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" name="Freeform 162"/>
              <p:cNvSpPr>
                <a:spLocks/>
              </p:cNvSpPr>
              <p:nvPr/>
            </p:nvSpPr>
            <p:spPr bwMode="auto">
              <a:xfrm>
                <a:off x="3773" y="2252"/>
                <a:ext cx="92" cy="89"/>
              </a:xfrm>
              <a:custGeom>
                <a:avLst/>
                <a:gdLst/>
                <a:ahLst/>
                <a:cxnLst>
                  <a:cxn ang="0">
                    <a:pos x="107" y="0"/>
                  </a:cxn>
                  <a:cxn ang="0">
                    <a:pos x="107" y="0"/>
                  </a:cxn>
                  <a:cxn ang="0">
                    <a:pos x="54" y="23"/>
                  </a:cxn>
                  <a:cxn ang="0">
                    <a:pos x="23" y="53"/>
                  </a:cxn>
                  <a:cxn ang="0">
                    <a:pos x="0" y="98"/>
                  </a:cxn>
                  <a:cxn ang="0">
                    <a:pos x="0" y="106"/>
                  </a:cxn>
                </a:cxnLst>
                <a:rect l="0" t="0" r="r" b="b"/>
                <a:pathLst>
                  <a:path w="108" h="107">
                    <a:moveTo>
                      <a:pt x="107" y="0"/>
                    </a:moveTo>
                    <a:lnTo>
                      <a:pt x="107" y="0"/>
                    </a:lnTo>
                    <a:lnTo>
                      <a:pt x="54" y="23"/>
                    </a:lnTo>
                    <a:lnTo>
                      <a:pt x="23" y="53"/>
                    </a:lnTo>
                    <a:lnTo>
                      <a:pt x="0" y="98"/>
                    </a:lnTo>
                    <a:lnTo>
                      <a:pt x="0" y="10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" name="Freeform 163"/>
              <p:cNvSpPr>
                <a:spLocks/>
              </p:cNvSpPr>
              <p:nvPr/>
            </p:nvSpPr>
            <p:spPr bwMode="auto">
              <a:xfrm>
                <a:off x="3773" y="2252"/>
                <a:ext cx="92" cy="89"/>
              </a:xfrm>
              <a:custGeom>
                <a:avLst/>
                <a:gdLst/>
                <a:ahLst/>
                <a:cxnLst>
                  <a:cxn ang="0">
                    <a:pos x="107" y="0"/>
                  </a:cxn>
                  <a:cxn ang="0">
                    <a:pos x="84" y="8"/>
                  </a:cxn>
                  <a:cxn ang="0">
                    <a:pos x="61" y="23"/>
                  </a:cxn>
                  <a:cxn ang="0">
                    <a:pos x="38" y="38"/>
                  </a:cxn>
                  <a:cxn ang="0">
                    <a:pos x="23" y="53"/>
                  </a:cxn>
                  <a:cxn ang="0">
                    <a:pos x="8" y="76"/>
                  </a:cxn>
                  <a:cxn ang="0">
                    <a:pos x="0" y="91"/>
                  </a:cxn>
                  <a:cxn ang="0">
                    <a:pos x="0" y="106"/>
                  </a:cxn>
                </a:cxnLst>
                <a:rect l="0" t="0" r="r" b="b"/>
                <a:pathLst>
                  <a:path w="108" h="107">
                    <a:moveTo>
                      <a:pt x="107" y="0"/>
                    </a:moveTo>
                    <a:lnTo>
                      <a:pt x="84" y="8"/>
                    </a:lnTo>
                    <a:lnTo>
                      <a:pt x="61" y="23"/>
                    </a:lnTo>
                    <a:lnTo>
                      <a:pt x="38" y="38"/>
                    </a:lnTo>
                    <a:lnTo>
                      <a:pt x="23" y="53"/>
                    </a:lnTo>
                    <a:lnTo>
                      <a:pt x="8" y="76"/>
                    </a:lnTo>
                    <a:lnTo>
                      <a:pt x="0" y="91"/>
                    </a:lnTo>
                    <a:lnTo>
                      <a:pt x="0" y="10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" name="Oval 164"/>
              <p:cNvSpPr>
                <a:spLocks noChangeArrowheads="1"/>
              </p:cNvSpPr>
              <p:nvPr/>
            </p:nvSpPr>
            <p:spPr bwMode="auto">
              <a:xfrm>
                <a:off x="3852" y="2230"/>
                <a:ext cx="25" cy="31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5" name="Oval 165"/>
              <p:cNvSpPr>
                <a:spLocks noChangeArrowheads="1"/>
              </p:cNvSpPr>
              <p:nvPr/>
            </p:nvSpPr>
            <p:spPr bwMode="auto">
              <a:xfrm>
                <a:off x="4004" y="2444"/>
                <a:ext cx="33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6" name="Arc 166"/>
              <p:cNvSpPr>
                <a:spLocks/>
              </p:cNvSpPr>
              <p:nvPr/>
            </p:nvSpPr>
            <p:spPr bwMode="auto">
              <a:xfrm>
                <a:off x="3959" y="2445"/>
                <a:ext cx="61" cy="19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79"/>
                  <a:gd name="T1" fmla="*/ 0 h 21600"/>
                  <a:gd name="T2" fmla="*/ 21579 w 21579"/>
                  <a:gd name="T3" fmla="*/ 20641 h 21600"/>
                  <a:gd name="T4" fmla="*/ 0 w 2157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79" h="21600" fill="none" extrusionOk="0">
                    <a:moveTo>
                      <a:pt x="-1" y="0"/>
                    </a:moveTo>
                    <a:cubicBezTo>
                      <a:pt x="11556" y="0"/>
                      <a:pt x="21065" y="9095"/>
                      <a:pt x="21578" y="20641"/>
                    </a:cubicBezTo>
                  </a:path>
                  <a:path w="21579" h="21600" stroke="0" extrusionOk="0">
                    <a:moveTo>
                      <a:pt x="-1" y="0"/>
                    </a:moveTo>
                    <a:cubicBezTo>
                      <a:pt x="11556" y="0"/>
                      <a:pt x="21065" y="9095"/>
                      <a:pt x="21578" y="20641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" name="Arc 167"/>
              <p:cNvSpPr>
                <a:spLocks/>
              </p:cNvSpPr>
              <p:nvPr/>
            </p:nvSpPr>
            <p:spPr bwMode="auto">
              <a:xfrm>
                <a:off x="4323" y="2676"/>
                <a:ext cx="307" cy="180"/>
              </a:xfrm>
              <a:custGeom>
                <a:avLst/>
                <a:gdLst>
                  <a:gd name="G0" fmla="+- 61 0 0"/>
                  <a:gd name="G1" fmla="+- 100 0 0"/>
                  <a:gd name="G2" fmla="+- 21600 0 0"/>
                  <a:gd name="T0" fmla="*/ 21661 w 21661"/>
                  <a:gd name="T1" fmla="*/ 0 h 21700"/>
                  <a:gd name="T2" fmla="*/ 0 w 21661"/>
                  <a:gd name="T3" fmla="*/ 21700 h 21700"/>
                  <a:gd name="T4" fmla="*/ 61 w 21661"/>
                  <a:gd name="T5" fmla="*/ 100 h 21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1" h="21700" fill="none" extrusionOk="0">
                    <a:moveTo>
                      <a:pt x="21660" y="0"/>
                    </a:moveTo>
                    <a:cubicBezTo>
                      <a:pt x="21660" y="33"/>
                      <a:pt x="21661" y="66"/>
                      <a:pt x="21661" y="100"/>
                    </a:cubicBezTo>
                    <a:cubicBezTo>
                      <a:pt x="21661" y="12029"/>
                      <a:pt x="11990" y="21700"/>
                      <a:pt x="61" y="21700"/>
                    </a:cubicBezTo>
                    <a:cubicBezTo>
                      <a:pt x="40" y="21700"/>
                      <a:pt x="20" y="21699"/>
                      <a:pt x="0" y="21699"/>
                    </a:cubicBezTo>
                  </a:path>
                  <a:path w="21661" h="21700" stroke="0" extrusionOk="0">
                    <a:moveTo>
                      <a:pt x="21660" y="0"/>
                    </a:moveTo>
                    <a:cubicBezTo>
                      <a:pt x="21660" y="33"/>
                      <a:pt x="21661" y="66"/>
                      <a:pt x="21661" y="100"/>
                    </a:cubicBezTo>
                    <a:cubicBezTo>
                      <a:pt x="21661" y="12029"/>
                      <a:pt x="11990" y="21700"/>
                      <a:pt x="61" y="21700"/>
                    </a:cubicBezTo>
                    <a:cubicBezTo>
                      <a:pt x="40" y="21700"/>
                      <a:pt x="20" y="21699"/>
                      <a:pt x="0" y="21699"/>
                    </a:cubicBezTo>
                    <a:lnTo>
                      <a:pt x="61" y="1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" name="Arc 168"/>
              <p:cNvSpPr>
                <a:spLocks/>
              </p:cNvSpPr>
              <p:nvPr/>
            </p:nvSpPr>
            <p:spPr bwMode="auto">
              <a:xfrm>
                <a:off x="4112" y="2770"/>
                <a:ext cx="150" cy="19"/>
              </a:xfrm>
              <a:custGeom>
                <a:avLst/>
                <a:gdLst>
                  <a:gd name="G0" fmla="+- 3232 0 0"/>
                  <a:gd name="G1" fmla="+- 0 0 0"/>
                  <a:gd name="G2" fmla="+- 21600 0 0"/>
                  <a:gd name="T0" fmla="*/ 24832 w 24832"/>
                  <a:gd name="T1" fmla="*/ 0 h 21600"/>
                  <a:gd name="T2" fmla="*/ 0 w 24832"/>
                  <a:gd name="T3" fmla="*/ 21357 h 21600"/>
                  <a:gd name="T4" fmla="*/ 3232 w 2483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832" h="21600" fill="none" extrusionOk="0">
                    <a:moveTo>
                      <a:pt x="24832" y="0"/>
                    </a:moveTo>
                    <a:cubicBezTo>
                      <a:pt x="24832" y="11929"/>
                      <a:pt x="15161" y="21600"/>
                      <a:pt x="3232" y="21600"/>
                    </a:cubicBezTo>
                    <a:cubicBezTo>
                      <a:pt x="2150" y="21600"/>
                      <a:pt x="1069" y="21518"/>
                      <a:pt x="0" y="21356"/>
                    </a:cubicBezTo>
                  </a:path>
                  <a:path w="24832" h="21600" stroke="0" extrusionOk="0">
                    <a:moveTo>
                      <a:pt x="24832" y="0"/>
                    </a:moveTo>
                    <a:cubicBezTo>
                      <a:pt x="24832" y="11929"/>
                      <a:pt x="15161" y="21600"/>
                      <a:pt x="3232" y="21600"/>
                    </a:cubicBezTo>
                    <a:cubicBezTo>
                      <a:pt x="2150" y="21600"/>
                      <a:pt x="1069" y="21518"/>
                      <a:pt x="0" y="21356"/>
                    </a:cubicBezTo>
                    <a:lnTo>
                      <a:pt x="3232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" name="Line 169"/>
              <p:cNvSpPr>
                <a:spLocks noChangeShapeType="1"/>
              </p:cNvSpPr>
              <p:nvPr/>
            </p:nvSpPr>
            <p:spPr bwMode="auto">
              <a:xfrm flipH="1" flipV="1">
                <a:off x="3979" y="2779"/>
                <a:ext cx="133" cy="1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0" name="Freeform 3"/>
            <p:cNvSpPr>
              <a:spLocks/>
            </p:cNvSpPr>
            <p:nvPr/>
          </p:nvSpPr>
          <p:spPr bwMode="auto">
            <a:xfrm>
              <a:off x="3808369" y="2647230"/>
              <a:ext cx="1439863" cy="155575"/>
            </a:xfrm>
            <a:custGeom>
              <a:avLst/>
              <a:gdLst/>
              <a:ahLst/>
              <a:cxnLst>
                <a:cxn ang="0">
                  <a:pos x="0" y="98"/>
                </a:cxn>
                <a:cxn ang="0">
                  <a:pos x="499" y="7"/>
                </a:cxn>
                <a:cxn ang="0">
                  <a:pos x="907" y="53"/>
                </a:cxn>
              </a:cxnLst>
              <a:rect l="0" t="0" r="r" b="b"/>
              <a:pathLst>
                <a:path w="907" h="98">
                  <a:moveTo>
                    <a:pt x="0" y="98"/>
                  </a:moveTo>
                  <a:cubicBezTo>
                    <a:pt x="174" y="56"/>
                    <a:pt x="348" y="14"/>
                    <a:pt x="499" y="7"/>
                  </a:cubicBezTo>
                  <a:cubicBezTo>
                    <a:pt x="650" y="0"/>
                    <a:pt x="778" y="26"/>
                    <a:pt x="907" y="53"/>
                  </a:cubicBezTo>
                </a:path>
              </a:pathLst>
            </a:custGeom>
            <a:noFill/>
            <a:ln w="762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6" name="Group 95"/>
            <p:cNvGrpSpPr/>
            <p:nvPr/>
          </p:nvGrpSpPr>
          <p:grpSpPr>
            <a:xfrm>
              <a:off x="2250882" y="1969367"/>
              <a:ext cx="1157287" cy="1511300"/>
              <a:chOff x="2033588" y="3119438"/>
              <a:chExt cx="1157287" cy="1511300"/>
            </a:xfrm>
          </p:grpSpPr>
          <p:grpSp>
            <p:nvGrpSpPr>
              <p:cNvPr id="5" name="Group 97"/>
              <p:cNvGrpSpPr>
                <a:grpSpLocks/>
              </p:cNvGrpSpPr>
              <p:nvPr/>
            </p:nvGrpSpPr>
            <p:grpSpPr bwMode="auto">
              <a:xfrm>
                <a:off x="2033588" y="3119438"/>
                <a:ext cx="1157287" cy="1511300"/>
                <a:chOff x="1281" y="1965"/>
                <a:chExt cx="729" cy="952"/>
              </a:xfrm>
            </p:grpSpPr>
            <p:sp>
              <p:nvSpPr>
                <p:cNvPr id="6" name="Freeform 9"/>
                <p:cNvSpPr>
                  <a:spLocks/>
                </p:cNvSpPr>
                <p:nvPr/>
              </p:nvSpPr>
              <p:spPr bwMode="auto">
                <a:xfrm>
                  <a:off x="1293" y="2276"/>
                  <a:ext cx="503" cy="63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411"/>
                    </a:cxn>
                    <a:cxn ang="0">
                      <a:pos x="585" y="76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86" h="769">
                      <a:moveTo>
                        <a:pt x="0" y="0"/>
                      </a:moveTo>
                      <a:lnTo>
                        <a:pt x="8" y="411"/>
                      </a:lnTo>
                      <a:lnTo>
                        <a:pt x="585" y="768"/>
                      </a:lnTo>
                      <a:lnTo>
                        <a:pt x="0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69804"/>
                        <a:invGamma/>
                      </a:srgbClr>
                    </a:gs>
                  </a:gsLst>
                  <a:lin ang="5400000" scaled="1"/>
                </a:gra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" name="Freeform 10"/>
                <p:cNvSpPr>
                  <a:spLocks/>
                </p:cNvSpPr>
                <p:nvPr/>
              </p:nvSpPr>
              <p:spPr bwMode="auto">
                <a:xfrm>
                  <a:off x="1795" y="2270"/>
                  <a:ext cx="209" cy="635"/>
                </a:xfrm>
                <a:custGeom>
                  <a:avLst/>
                  <a:gdLst/>
                  <a:ahLst/>
                  <a:cxnLst>
                    <a:cxn ang="0">
                      <a:pos x="235" y="0"/>
                    </a:cxn>
                    <a:cxn ang="0">
                      <a:pos x="0" y="767"/>
                    </a:cxn>
                    <a:cxn ang="0">
                      <a:pos x="243" y="418"/>
                    </a:cxn>
                    <a:cxn ang="0">
                      <a:pos x="235" y="0"/>
                    </a:cxn>
                  </a:cxnLst>
                  <a:rect l="0" t="0" r="r" b="b"/>
                  <a:pathLst>
                    <a:path w="244" h="768">
                      <a:moveTo>
                        <a:pt x="235" y="0"/>
                      </a:moveTo>
                      <a:lnTo>
                        <a:pt x="0" y="767"/>
                      </a:lnTo>
                      <a:lnTo>
                        <a:pt x="243" y="418"/>
                      </a:lnTo>
                      <a:lnTo>
                        <a:pt x="235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40000"/>
                        <a:invGamma/>
                      </a:srgbClr>
                    </a:gs>
                  </a:gsLst>
                  <a:lin ang="5400000" scaled="1"/>
                </a:gra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" name="Freeform 11"/>
                <p:cNvSpPr>
                  <a:spLocks/>
                </p:cNvSpPr>
                <p:nvPr/>
              </p:nvSpPr>
              <p:spPr bwMode="auto">
                <a:xfrm>
                  <a:off x="1293" y="2274"/>
                  <a:ext cx="698" cy="63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13" y="0"/>
                    </a:cxn>
                    <a:cxn ang="0">
                      <a:pos x="581" y="76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14" h="764">
                      <a:moveTo>
                        <a:pt x="0" y="0"/>
                      </a:moveTo>
                      <a:lnTo>
                        <a:pt x="813" y="0"/>
                      </a:lnTo>
                      <a:lnTo>
                        <a:pt x="581" y="763"/>
                      </a:lnTo>
                      <a:lnTo>
                        <a:pt x="0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60000"/>
                        <a:invGamma/>
                      </a:srgbClr>
                    </a:gs>
                  </a:gsLst>
                  <a:lin ang="5400000" scaled="1"/>
                </a:gradFill>
                <a:ln w="254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" name="Line 12"/>
                <p:cNvSpPr>
                  <a:spLocks noChangeShapeType="1"/>
                </p:cNvSpPr>
                <p:nvPr/>
              </p:nvSpPr>
              <p:spPr bwMode="auto">
                <a:xfrm>
                  <a:off x="1482" y="2000"/>
                  <a:ext cx="14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0" name="Line 13"/>
                <p:cNvSpPr>
                  <a:spLocks noChangeShapeType="1"/>
                </p:cNvSpPr>
                <p:nvPr/>
              </p:nvSpPr>
              <p:spPr bwMode="auto">
                <a:xfrm>
                  <a:off x="2000" y="2270"/>
                  <a:ext cx="0" cy="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" name="Freeform 14"/>
                <p:cNvSpPr>
                  <a:spLocks/>
                </p:cNvSpPr>
                <p:nvPr/>
              </p:nvSpPr>
              <p:spPr bwMode="auto">
                <a:xfrm>
                  <a:off x="1293" y="1975"/>
                  <a:ext cx="698" cy="302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813" y="364"/>
                    </a:cxn>
                    <a:cxn ang="0">
                      <a:pos x="0" y="364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814" h="365">
                      <a:moveTo>
                        <a:pt x="236" y="0"/>
                      </a:moveTo>
                      <a:lnTo>
                        <a:pt x="813" y="364"/>
                      </a:lnTo>
                      <a:lnTo>
                        <a:pt x="0" y="364"/>
                      </a:lnTo>
                      <a:lnTo>
                        <a:pt x="236" y="0"/>
                      </a:lnTo>
                    </a:path>
                  </a:pathLst>
                </a:custGeom>
                <a:solidFill>
                  <a:srgbClr val="99FF33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" name="Line 15"/>
                <p:cNvSpPr>
                  <a:spLocks noChangeShapeType="1"/>
                </p:cNvSpPr>
                <p:nvPr/>
              </p:nvSpPr>
              <p:spPr bwMode="auto">
                <a:xfrm>
                  <a:off x="1362" y="2361"/>
                  <a:ext cx="261" cy="33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1863" y="2373"/>
                  <a:ext cx="102" cy="31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" name="Oval 17"/>
                <p:cNvSpPr>
                  <a:spLocks noChangeArrowheads="1"/>
                </p:cNvSpPr>
                <p:nvPr/>
              </p:nvSpPr>
              <p:spPr bwMode="auto">
                <a:xfrm>
                  <a:off x="1479" y="1965"/>
                  <a:ext cx="29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5" name="Oval 18"/>
                <p:cNvSpPr>
                  <a:spLocks noChangeArrowheads="1"/>
                </p:cNvSpPr>
                <p:nvPr/>
              </p:nvSpPr>
              <p:spPr bwMode="auto">
                <a:xfrm>
                  <a:off x="1281" y="2261"/>
                  <a:ext cx="35" cy="34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6" name="Oval 19"/>
                <p:cNvSpPr>
                  <a:spLocks noChangeArrowheads="1"/>
                </p:cNvSpPr>
                <p:nvPr/>
              </p:nvSpPr>
              <p:spPr bwMode="auto">
                <a:xfrm>
                  <a:off x="1980" y="2267"/>
                  <a:ext cx="23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7" name="Oval 20"/>
                <p:cNvSpPr>
                  <a:spLocks noChangeArrowheads="1"/>
                </p:cNvSpPr>
                <p:nvPr/>
              </p:nvSpPr>
              <p:spPr bwMode="auto">
                <a:xfrm>
                  <a:off x="1769" y="2883"/>
                  <a:ext cx="35" cy="34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8" name="Oval 21"/>
                <p:cNvSpPr>
                  <a:spLocks noChangeArrowheads="1"/>
                </p:cNvSpPr>
                <p:nvPr/>
              </p:nvSpPr>
              <p:spPr bwMode="auto">
                <a:xfrm>
                  <a:off x="1986" y="2594"/>
                  <a:ext cx="24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9" name="Oval 22"/>
                <p:cNvSpPr>
                  <a:spLocks noChangeArrowheads="1"/>
                </p:cNvSpPr>
                <p:nvPr/>
              </p:nvSpPr>
              <p:spPr bwMode="auto">
                <a:xfrm>
                  <a:off x="1288" y="2604"/>
                  <a:ext cx="25" cy="33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91" name="Freeform 96"/>
              <p:cNvSpPr>
                <a:spLocks/>
              </p:cNvSpPr>
              <p:nvPr/>
            </p:nvSpPr>
            <p:spPr bwMode="auto">
              <a:xfrm>
                <a:off x="2044700" y="3127375"/>
                <a:ext cx="1108075" cy="479425"/>
              </a:xfrm>
              <a:custGeom>
                <a:avLst/>
                <a:gdLst/>
                <a:ahLst/>
                <a:cxnLst>
                  <a:cxn ang="0">
                    <a:pos x="236" y="0"/>
                  </a:cxn>
                  <a:cxn ang="0">
                    <a:pos x="813" y="364"/>
                  </a:cxn>
                  <a:cxn ang="0">
                    <a:pos x="0" y="364"/>
                  </a:cxn>
                  <a:cxn ang="0">
                    <a:pos x="236" y="0"/>
                  </a:cxn>
                </a:cxnLst>
                <a:rect l="0" t="0" r="r" b="b"/>
                <a:pathLst>
                  <a:path w="814" h="365">
                    <a:moveTo>
                      <a:pt x="236" y="0"/>
                    </a:moveTo>
                    <a:lnTo>
                      <a:pt x="813" y="364"/>
                    </a:lnTo>
                    <a:lnTo>
                      <a:pt x="0" y="364"/>
                    </a:lnTo>
                    <a:lnTo>
                      <a:pt x="236" y="0"/>
                    </a:lnTo>
                  </a:path>
                </a:pathLst>
              </a:custGeom>
              <a:solidFill>
                <a:srgbClr val="FAFD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7" name="TextBox 96"/>
            <p:cNvSpPr txBox="1"/>
            <p:nvPr/>
          </p:nvSpPr>
          <p:spPr>
            <a:xfrm>
              <a:off x="4208731" y="1960775"/>
              <a:ext cx="4587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©</a:t>
              </a:r>
              <a:endParaRPr lang="en-US" sz="3200" dirty="0">
                <a:solidFill>
                  <a:schemeClr val="tx1"/>
                </a:solidFill>
                <a:latin typeface="cmmi10"/>
                <a:cs typeface="Arial" pitchFamily="34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312219" y="2443458"/>
              <a:ext cx="5116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A</a:t>
              </a:r>
              <a:endParaRPr lang="en-US" sz="3200" dirty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7793513" y="2443458"/>
              <a:ext cx="4539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B</a:t>
              </a:r>
              <a:endParaRPr lang="en-US" sz="3200" dirty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</p:grpSp>
      <p:sp>
        <p:nvSpPr>
          <p:cNvPr id="105" name="Text Box 122"/>
          <p:cNvSpPr txBox="1">
            <a:spLocks noChangeArrowheads="1"/>
          </p:cNvSpPr>
          <p:nvPr/>
        </p:nvSpPr>
        <p:spPr bwMode="auto">
          <a:xfrm>
            <a:off x="1376858" y="3805135"/>
            <a:ext cx="7124066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for all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latin typeface="cmsy10"/>
                <a:cs typeface="Arial" pitchFamily="34" charset="0"/>
              </a:rPr>
              <a:t>2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6531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Strict Carrier Maps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95" name="Footer Placeholder 9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343357" y="1960775"/>
            <a:ext cx="6935264" cy="1519892"/>
            <a:chOff x="1312219" y="1960775"/>
            <a:chExt cx="6935264" cy="1519892"/>
          </a:xfrm>
        </p:grpSpPr>
        <p:grpSp>
          <p:nvGrpSpPr>
            <p:cNvPr id="20" name="Group 100"/>
            <p:cNvGrpSpPr>
              <a:grpSpLocks/>
            </p:cNvGrpSpPr>
            <p:nvPr/>
          </p:nvGrpSpPr>
          <p:grpSpPr bwMode="auto">
            <a:xfrm>
              <a:off x="5648432" y="2110655"/>
              <a:ext cx="1909763" cy="1228725"/>
              <a:chOff x="3725" y="2082"/>
              <a:chExt cx="1203" cy="774"/>
            </a:xfrm>
          </p:grpSpPr>
          <p:sp>
            <p:nvSpPr>
              <p:cNvPr id="21" name="Freeform 101"/>
              <p:cNvSpPr>
                <a:spLocks/>
              </p:cNvSpPr>
              <p:nvPr/>
            </p:nvSpPr>
            <p:spPr bwMode="auto">
              <a:xfrm>
                <a:off x="4033" y="2139"/>
                <a:ext cx="171" cy="1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0"/>
                  </a:cxn>
                  <a:cxn ang="0">
                    <a:pos x="38" y="8"/>
                  </a:cxn>
                  <a:cxn ang="0">
                    <a:pos x="61" y="15"/>
                  </a:cxn>
                  <a:cxn ang="0">
                    <a:pos x="76" y="30"/>
                  </a:cxn>
                  <a:cxn ang="0">
                    <a:pos x="99" y="46"/>
                  </a:cxn>
                  <a:cxn ang="0">
                    <a:pos x="114" y="61"/>
                  </a:cxn>
                  <a:cxn ang="0">
                    <a:pos x="129" y="76"/>
                  </a:cxn>
                  <a:cxn ang="0">
                    <a:pos x="145" y="99"/>
                  </a:cxn>
                  <a:cxn ang="0">
                    <a:pos x="160" y="114"/>
                  </a:cxn>
                  <a:cxn ang="0">
                    <a:pos x="168" y="129"/>
                  </a:cxn>
                  <a:cxn ang="0">
                    <a:pos x="183" y="152"/>
                  </a:cxn>
                  <a:cxn ang="0">
                    <a:pos x="183" y="175"/>
                  </a:cxn>
                  <a:cxn ang="0">
                    <a:pos x="190" y="190"/>
                  </a:cxn>
                  <a:cxn ang="0">
                    <a:pos x="198" y="213"/>
                  </a:cxn>
                </a:cxnLst>
                <a:rect l="0" t="0" r="r" b="b"/>
                <a:pathLst>
                  <a:path w="199" h="214">
                    <a:moveTo>
                      <a:pt x="0" y="0"/>
                    </a:moveTo>
                    <a:lnTo>
                      <a:pt x="15" y="0"/>
                    </a:lnTo>
                    <a:lnTo>
                      <a:pt x="38" y="8"/>
                    </a:lnTo>
                    <a:lnTo>
                      <a:pt x="61" y="15"/>
                    </a:lnTo>
                    <a:lnTo>
                      <a:pt x="76" y="30"/>
                    </a:lnTo>
                    <a:lnTo>
                      <a:pt x="99" y="46"/>
                    </a:lnTo>
                    <a:lnTo>
                      <a:pt x="114" y="61"/>
                    </a:lnTo>
                    <a:lnTo>
                      <a:pt x="129" y="76"/>
                    </a:lnTo>
                    <a:lnTo>
                      <a:pt x="145" y="99"/>
                    </a:lnTo>
                    <a:lnTo>
                      <a:pt x="160" y="114"/>
                    </a:lnTo>
                    <a:lnTo>
                      <a:pt x="168" y="129"/>
                    </a:lnTo>
                    <a:lnTo>
                      <a:pt x="183" y="152"/>
                    </a:lnTo>
                    <a:lnTo>
                      <a:pt x="183" y="175"/>
                    </a:lnTo>
                    <a:lnTo>
                      <a:pt x="190" y="190"/>
                    </a:lnTo>
                    <a:lnTo>
                      <a:pt x="198" y="21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" name="Oval 102"/>
              <p:cNvSpPr>
                <a:spLocks noChangeArrowheads="1"/>
              </p:cNvSpPr>
              <p:nvPr/>
            </p:nvSpPr>
            <p:spPr bwMode="auto">
              <a:xfrm>
                <a:off x="3978" y="2670"/>
                <a:ext cx="26" cy="31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3" name="Oval 103"/>
              <p:cNvSpPr>
                <a:spLocks noChangeArrowheads="1"/>
              </p:cNvSpPr>
              <p:nvPr/>
            </p:nvSpPr>
            <p:spPr bwMode="auto">
              <a:xfrm>
                <a:off x="3803" y="2481"/>
                <a:ext cx="32" cy="32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4" name="Oval 104"/>
              <p:cNvSpPr>
                <a:spLocks noChangeArrowheads="1"/>
              </p:cNvSpPr>
              <p:nvPr/>
            </p:nvSpPr>
            <p:spPr bwMode="auto">
              <a:xfrm>
                <a:off x="4252" y="2733"/>
                <a:ext cx="32" cy="38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5" name="Oval 105"/>
              <p:cNvSpPr>
                <a:spLocks noChangeArrowheads="1"/>
              </p:cNvSpPr>
              <p:nvPr/>
            </p:nvSpPr>
            <p:spPr bwMode="auto">
              <a:xfrm>
                <a:off x="3725" y="2092"/>
                <a:ext cx="1196" cy="760"/>
              </a:xfrm>
              <a:prstGeom prst="ellipse">
                <a:avLst/>
              </a:prstGeom>
              <a:gradFill rotWithShape="0">
                <a:gsLst>
                  <a:gs pos="0">
                    <a:srgbClr val="7FFF00">
                      <a:gamma/>
                      <a:shade val="0"/>
                      <a:invGamma/>
                    </a:srgbClr>
                  </a:gs>
                  <a:gs pos="100000">
                    <a:srgbClr val="7FFF00"/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6" name="Oval 106"/>
              <p:cNvSpPr>
                <a:spLocks noChangeArrowheads="1"/>
              </p:cNvSpPr>
              <p:nvPr/>
            </p:nvSpPr>
            <p:spPr bwMode="auto">
              <a:xfrm>
                <a:off x="3767" y="2120"/>
                <a:ext cx="1106" cy="679"/>
              </a:xfrm>
              <a:prstGeom prst="ellipse">
                <a:avLst/>
              </a:prstGeom>
              <a:gradFill rotWithShape="0">
                <a:gsLst>
                  <a:gs pos="0">
                    <a:srgbClr val="7FFF00">
                      <a:gamma/>
                      <a:shade val="29804"/>
                      <a:invGamma/>
                    </a:srgbClr>
                  </a:gs>
                  <a:gs pos="100000">
                    <a:srgbClr val="7FFF00"/>
                  </a:gs>
                </a:gsLst>
                <a:path path="shape">
                  <a:fillToRect l="50000" t="50000" r="50000" b="50000"/>
                </a:path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7" name="Freeform 107"/>
              <p:cNvSpPr>
                <a:spLocks/>
              </p:cNvSpPr>
              <p:nvPr/>
            </p:nvSpPr>
            <p:spPr bwMode="auto">
              <a:xfrm>
                <a:off x="4274" y="2604"/>
                <a:ext cx="47" cy="246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23" y="38"/>
                  </a:cxn>
                  <a:cxn ang="0">
                    <a:pos x="8" y="76"/>
                  </a:cxn>
                  <a:cxn ang="0">
                    <a:pos x="0" y="114"/>
                  </a:cxn>
                  <a:cxn ang="0">
                    <a:pos x="0" y="160"/>
                  </a:cxn>
                  <a:cxn ang="0">
                    <a:pos x="0" y="198"/>
                  </a:cxn>
                  <a:cxn ang="0">
                    <a:pos x="8" y="236"/>
                  </a:cxn>
                  <a:cxn ang="0">
                    <a:pos x="23" y="267"/>
                  </a:cxn>
                  <a:cxn ang="0">
                    <a:pos x="54" y="297"/>
                  </a:cxn>
                </a:cxnLst>
                <a:rect l="0" t="0" r="r" b="b"/>
                <a:pathLst>
                  <a:path w="55" h="298">
                    <a:moveTo>
                      <a:pt x="39" y="0"/>
                    </a:moveTo>
                    <a:lnTo>
                      <a:pt x="23" y="38"/>
                    </a:lnTo>
                    <a:lnTo>
                      <a:pt x="8" y="76"/>
                    </a:lnTo>
                    <a:lnTo>
                      <a:pt x="0" y="114"/>
                    </a:lnTo>
                    <a:lnTo>
                      <a:pt x="0" y="160"/>
                    </a:lnTo>
                    <a:lnTo>
                      <a:pt x="0" y="198"/>
                    </a:lnTo>
                    <a:lnTo>
                      <a:pt x="8" y="236"/>
                    </a:lnTo>
                    <a:lnTo>
                      <a:pt x="23" y="267"/>
                    </a:lnTo>
                    <a:lnTo>
                      <a:pt x="54" y="297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" name="Freeform 108"/>
              <p:cNvSpPr>
                <a:spLocks/>
              </p:cNvSpPr>
              <p:nvPr/>
            </p:nvSpPr>
            <p:spPr bwMode="auto">
              <a:xfrm>
                <a:off x="3968" y="2566"/>
                <a:ext cx="164" cy="209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152" y="15"/>
                  </a:cxn>
                  <a:cxn ang="0">
                    <a:pos x="114" y="38"/>
                  </a:cxn>
                  <a:cxn ang="0">
                    <a:pos x="84" y="68"/>
                  </a:cxn>
                  <a:cxn ang="0">
                    <a:pos x="61" y="99"/>
                  </a:cxn>
                  <a:cxn ang="0">
                    <a:pos x="23" y="175"/>
                  </a:cxn>
                  <a:cxn ang="0">
                    <a:pos x="0" y="251"/>
                  </a:cxn>
                </a:cxnLst>
                <a:rect l="0" t="0" r="r" b="b"/>
                <a:pathLst>
                  <a:path w="191" h="252">
                    <a:moveTo>
                      <a:pt x="190" y="0"/>
                    </a:moveTo>
                    <a:lnTo>
                      <a:pt x="152" y="15"/>
                    </a:lnTo>
                    <a:lnTo>
                      <a:pt x="114" y="38"/>
                    </a:lnTo>
                    <a:lnTo>
                      <a:pt x="84" y="68"/>
                    </a:lnTo>
                    <a:lnTo>
                      <a:pt x="61" y="99"/>
                    </a:lnTo>
                    <a:lnTo>
                      <a:pt x="23" y="175"/>
                    </a:lnTo>
                    <a:lnTo>
                      <a:pt x="0" y="25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" name="Freeform 109"/>
              <p:cNvSpPr>
                <a:spLocks/>
              </p:cNvSpPr>
              <p:nvPr/>
            </p:nvSpPr>
            <p:spPr bwMode="auto">
              <a:xfrm>
                <a:off x="3975" y="2460"/>
                <a:ext cx="53" cy="214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61" y="0"/>
                  </a:cxn>
                  <a:cxn ang="0">
                    <a:pos x="38" y="23"/>
                  </a:cxn>
                  <a:cxn ang="0">
                    <a:pos x="23" y="61"/>
                  </a:cxn>
                  <a:cxn ang="0">
                    <a:pos x="8" y="99"/>
                  </a:cxn>
                  <a:cxn ang="0">
                    <a:pos x="0" y="144"/>
                  </a:cxn>
                  <a:cxn ang="0">
                    <a:pos x="0" y="190"/>
                  </a:cxn>
                  <a:cxn ang="0">
                    <a:pos x="8" y="228"/>
                  </a:cxn>
                  <a:cxn ang="0">
                    <a:pos x="23" y="258"/>
                  </a:cxn>
                </a:cxnLst>
                <a:rect l="0" t="0" r="r" b="b"/>
                <a:pathLst>
                  <a:path w="62" h="259">
                    <a:moveTo>
                      <a:pt x="61" y="0"/>
                    </a:moveTo>
                    <a:lnTo>
                      <a:pt x="61" y="0"/>
                    </a:lnTo>
                    <a:lnTo>
                      <a:pt x="38" y="23"/>
                    </a:lnTo>
                    <a:lnTo>
                      <a:pt x="23" y="61"/>
                    </a:lnTo>
                    <a:lnTo>
                      <a:pt x="8" y="99"/>
                    </a:lnTo>
                    <a:lnTo>
                      <a:pt x="0" y="144"/>
                    </a:lnTo>
                    <a:lnTo>
                      <a:pt x="0" y="190"/>
                    </a:lnTo>
                    <a:lnTo>
                      <a:pt x="8" y="228"/>
                    </a:lnTo>
                    <a:lnTo>
                      <a:pt x="23" y="258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" name="Freeform 110"/>
              <p:cNvSpPr>
                <a:spLocks/>
              </p:cNvSpPr>
              <p:nvPr/>
            </p:nvSpPr>
            <p:spPr bwMode="auto">
              <a:xfrm>
                <a:off x="4365" y="2132"/>
                <a:ext cx="255" cy="158"/>
              </a:xfrm>
              <a:custGeom>
                <a:avLst/>
                <a:gdLst/>
                <a:ahLst/>
                <a:cxnLst>
                  <a:cxn ang="0">
                    <a:pos x="296" y="0"/>
                  </a:cxn>
                  <a:cxn ang="0">
                    <a:pos x="296" y="0"/>
                  </a:cxn>
                  <a:cxn ang="0">
                    <a:pos x="243" y="0"/>
                  </a:cxn>
                  <a:cxn ang="0">
                    <a:pos x="197" y="8"/>
                  </a:cxn>
                  <a:cxn ang="0">
                    <a:pos x="152" y="23"/>
                  </a:cxn>
                  <a:cxn ang="0">
                    <a:pos x="106" y="53"/>
                  </a:cxn>
                  <a:cxn ang="0">
                    <a:pos x="61" y="106"/>
                  </a:cxn>
                  <a:cxn ang="0">
                    <a:pos x="15" y="160"/>
                  </a:cxn>
                  <a:cxn ang="0">
                    <a:pos x="0" y="190"/>
                  </a:cxn>
                </a:cxnLst>
                <a:rect l="0" t="0" r="r" b="b"/>
                <a:pathLst>
                  <a:path w="297" h="191">
                    <a:moveTo>
                      <a:pt x="296" y="0"/>
                    </a:moveTo>
                    <a:lnTo>
                      <a:pt x="296" y="0"/>
                    </a:lnTo>
                    <a:lnTo>
                      <a:pt x="243" y="0"/>
                    </a:lnTo>
                    <a:lnTo>
                      <a:pt x="197" y="8"/>
                    </a:lnTo>
                    <a:lnTo>
                      <a:pt x="152" y="23"/>
                    </a:lnTo>
                    <a:lnTo>
                      <a:pt x="106" y="53"/>
                    </a:lnTo>
                    <a:lnTo>
                      <a:pt x="61" y="106"/>
                    </a:lnTo>
                    <a:lnTo>
                      <a:pt x="15" y="160"/>
                    </a:lnTo>
                    <a:lnTo>
                      <a:pt x="0" y="19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" name="Freeform 111"/>
              <p:cNvSpPr>
                <a:spLocks/>
              </p:cNvSpPr>
              <p:nvPr/>
            </p:nvSpPr>
            <p:spPr bwMode="auto">
              <a:xfrm>
                <a:off x="4313" y="2082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" name="Line 112"/>
              <p:cNvSpPr>
                <a:spLocks noChangeShapeType="1"/>
              </p:cNvSpPr>
              <p:nvPr/>
            </p:nvSpPr>
            <p:spPr bwMode="auto">
              <a:xfrm flipH="1">
                <a:off x="4313" y="2088"/>
                <a:ext cx="13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" name="Freeform 113"/>
              <p:cNvSpPr>
                <a:spLocks/>
              </p:cNvSpPr>
              <p:nvPr/>
            </p:nvSpPr>
            <p:spPr bwMode="auto">
              <a:xfrm>
                <a:off x="4586" y="2132"/>
                <a:ext cx="34" cy="2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30"/>
                  </a:cxn>
                  <a:cxn ang="0">
                    <a:pos x="30" y="68"/>
                  </a:cxn>
                  <a:cxn ang="0">
                    <a:pos x="38" y="114"/>
                  </a:cxn>
                  <a:cxn ang="0">
                    <a:pos x="38" y="160"/>
                  </a:cxn>
                  <a:cxn ang="0">
                    <a:pos x="38" y="213"/>
                  </a:cxn>
                  <a:cxn ang="0">
                    <a:pos x="38" y="259"/>
                  </a:cxn>
                  <a:cxn ang="0">
                    <a:pos x="30" y="304"/>
                  </a:cxn>
                  <a:cxn ang="0">
                    <a:pos x="30" y="350"/>
                  </a:cxn>
                </a:cxnLst>
                <a:rect l="0" t="0" r="r" b="b"/>
                <a:pathLst>
                  <a:path w="39" h="351">
                    <a:moveTo>
                      <a:pt x="0" y="0"/>
                    </a:moveTo>
                    <a:lnTo>
                      <a:pt x="15" y="30"/>
                    </a:lnTo>
                    <a:lnTo>
                      <a:pt x="30" y="68"/>
                    </a:lnTo>
                    <a:lnTo>
                      <a:pt x="38" y="114"/>
                    </a:lnTo>
                    <a:lnTo>
                      <a:pt x="38" y="160"/>
                    </a:lnTo>
                    <a:lnTo>
                      <a:pt x="38" y="213"/>
                    </a:lnTo>
                    <a:lnTo>
                      <a:pt x="38" y="259"/>
                    </a:lnTo>
                    <a:lnTo>
                      <a:pt x="30" y="304"/>
                    </a:lnTo>
                    <a:lnTo>
                      <a:pt x="30" y="35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" name="Freeform 114"/>
              <p:cNvSpPr>
                <a:spLocks/>
              </p:cNvSpPr>
              <p:nvPr/>
            </p:nvSpPr>
            <p:spPr bwMode="auto">
              <a:xfrm>
                <a:off x="3780" y="2617"/>
                <a:ext cx="216" cy="6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53" y="38"/>
                  </a:cxn>
                  <a:cxn ang="0">
                    <a:pos x="91" y="53"/>
                  </a:cxn>
                  <a:cxn ang="0">
                    <a:pos x="129" y="60"/>
                  </a:cxn>
                  <a:cxn ang="0">
                    <a:pos x="167" y="68"/>
                  </a:cxn>
                  <a:cxn ang="0">
                    <a:pos x="213" y="75"/>
                  </a:cxn>
                  <a:cxn ang="0">
                    <a:pos x="251" y="83"/>
                  </a:cxn>
                </a:cxnLst>
                <a:rect l="0" t="0" r="r" b="b"/>
                <a:pathLst>
                  <a:path w="252" h="84">
                    <a:moveTo>
                      <a:pt x="0" y="0"/>
                    </a:moveTo>
                    <a:lnTo>
                      <a:pt x="0" y="0"/>
                    </a:lnTo>
                    <a:lnTo>
                      <a:pt x="53" y="38"/>
                    </a:lnTo>
                    <a:lnTo>
                      <a:pt x="91" y="53"/>
                    </a:lnTo>
                    <a:lnTo>
                      <a:pt x="129" y="60"/>
                    </a:lnTo>
                    <a:lnTo>
                      <a:pt x="167" y="68"/>
                    </a:lnTo>
                    <a:lnTo>
                      <a:pt x="213" y="75"/>
                    </a:lnTo>
                    <a:lnTo>
                      <a:pt x="251" y="8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" name="Freeform 115"/>
              <p:cNvSpPr>
                <a:spLocks/>
              </p:cNvSpPr>
              <p:nvPr/>
            </p:nvSpPr>
            <p:spPr bwMode="auto">
              <a:xfrm>
                <a:off x="3825" y="2111"/>
                <a:ext cx="974" cy="654"/>
              </a:xfrm>
              <a:custGeom>
                <a:avLst/>
                <a:gdLst/>
                <a:ahLst/>
                <a:cxnLst>
                  <a:cxn ang="0">
                    <a:pos x="831" y="0"/>
                  </a:cxn>
                  <a:cxn ang="0">
                    <a:pos x="892" y="30"/>
                  </a:cxn>
                  <a:cxn ang="0">
                    <a:pos x="953" y="68"/>
                  </a:cxn>
                  <a:cxn ang="0">
                    <a:pos x="1006" y="105"/>
                  </a:cxn>
                  <a:cxn ang="0">
                    <a:pos x="1052" y="150"/>
                  </a:cxn>
                  <a:cxn ang="0">
                    <a:pos x="1090" y="203"/>
                  </a:cxn>
                  <a:cxn ang="0">
                    <a:pos x="1113" y="256"/>
                  </a:cxn>
                  <a:cxn ang="0">
                    <a:pos x="1128" y="308"/>
                  </a:cxn>
                  <a:cxn ang="0">
                    <a:pos x="1136" y="369"/>
                  </a:cxn>
                  <a:cxn ang="0">
                    <a:pos x="1136" y="414"/>
                  </a:cxn>
                  <a:cxn ang="0">
                    <a:pos x="1121" y="451"/>
                  </a:cxn>
                  <a:cxn ang="0">
                    <a:pos x="1113" y="497"/>
                  </a:cxn>
                  <a:cxn ang="0">
                    <a:pos x="1090" y="534"/>
                  </a:cxn>
                  <a:cxn ang="0">
                    <a:pos x="1037" y="602"/>
                  </a:cxn>
                  <a:cxn ang="0">
                    <a:pos x="968" y="662"/>
                  </a:cxn>
                  <a:cxn ang="0">
                    <a:pos x="884" y="715"/>
                  </a:cxn>
                  <a:cxn ang="0">
                    <a:pos x="785" y="752"/>
                  </a:cxn>
                  <a:cxn ang="0">
                    <a:pos x="679" y="775"/>
                  </a:cxn>
                  <a:cxn ang="0">
                    <a:pos x="564" y="790"/>
                  </a:cxn>
                  <a:cxn ang="0">
                    <a:pos x="450" y="775"/>
                  </a:cxn>
                  <a:cxn ang="0">
                    <a:pos x="343" y="752"/>
                  </a:cxn>
                  <a:cxn ang="0">
                    <a:pos x="252" y="715"/>
                  </a:cxn>
                  <a:cxn ang="0">
                    <a:pos x="160" y="662"/>
                  </a:cxn>
                  <a:cxn ang="0">
                    <a:pos x="91" y="602"/>
                  </a:cxn>
                  <a:cxn ang="0">
                    <a:pos x="38" y="534"/>
                  </a:cxn>
                  <a:cxn ang="0">
                    <a:pos x="23" y="497"/>
                  </a:cxn>
                  <a:cxn ang="0">
                    <a:pos x="8" y="451"/>
                  </a:cxn>
                  <a:cxn ang="0">
                    <a:pos x="0" y="414"/>
                  </a:cxn>
                  <a:cxn ang="0">
                    <a:pos x="0" y="369"/>
                  </a:cxn>
                  <a:cxn ang="0">
                    <a:pos x="8" y="301"/>
                  </a:cxn>
                  <a:cxn ang="0">
                    <a:pos x="30" y="233"/>
                  </a:cxn>
                  <a:cxn ang="0">
                    <a:pos x="61" y="173"/>
                  </a:cxn>
                  <a:cxn ang="0">
                    <a:pos x="114" y="120"/>
                  </a:cxn>
                </a:cxnLst>
                <a:rect l="0" t="0" r="r" b="b"/>
                <a:pathLst>
                  <a:path w="1137" h="791">
                    <a:moveTo>
                      <a:pt x="831" y="0"/>
                    </a:moveTo>
                    <a:lnTo>
                      <a:pt x="892" y="30"/>
                    </a:lnTo>
                    <a:lnTo>
                      <a:pt x="953" y="68"/>
                    </a:lnTo>
                    <a:lnTo>
                      <a:pt x="1006" y="105"/>
                    </a:lnTo>
                    <a:lnTo>
                      <a:pt x="1052" y="150"/>
                    </a:lnTo>
                    <a:lnTo>
                      <a:pt x="1090" y="203"/>
                    </a:lnTo>
                    <a:lnTo>
                      <a:pt x="1113" y="256"/>
                    </a:lnTo>
                    <a:lnTo>
                      <a:pt x="1128" y="308"/>
                    </a:lnTo>
                    <a:lnTo>
                      <a:pt x="1136" y="369"/>
                    </a:lnTo>
                    <a:lnTo>
                      <a:pt x="1136" y="414"/>
                    </a:lnTo>
                    <a:lnTo>
                      <a:pt x="1121" y="451"/>
                    </a:lnTo>
                    <a:lnTo>
                      <a:pt x="1113" y="497"/>
                    </a:lnTo>
                    <a:lnTo>
                      <a:pt x="1090" y="534"/>
                    </a:lnTo>
                    <a:lnTo>
                      <a:pt x="1037" y="602"/>
                    </a:lnTo>
                    <a:lnTo>
                      <a:pt x="968" y="662"/>
                    </a:lnTo>
                    <a:lnTo>
                      <a:pt x="884" y="715"/>
                    </a:lnTo>
                    <a:lnTo>
                      <a:pt x="785" y="752"/>
                    </a:lnTo>
                    <a:lnTo>
                      <a:pt x="679" y="775"/>
                    </a:lnTo>
                    <a:lnTo>
                      <a:pt x="564" y="790"/>
                    </a:lnTo>
                    <a:lnTo>
                      <a:pt x="450" y="775"/>
                    </a:lnTo>
                    <a:lnTo>
                      <a:pt x="343" y="752"/>
                    </a:lnTo>
                    <a:lnTo>
                      <a:pt x="252" y="715"/>
                    </a:lnTo>
                    <a:lnTo>
                      <a:pt x="160" y="662"/>
                    </a:lnTo>
                    <a:lnTo>
                      <a:pt x="91" y="602"/>
                    </a:lnTo>
                    <a:lnTo>
                      <a:pt x="38" y="534"/>
                    </a:lnTo>
                    <a:lnTo>
                      <a:pt x="23" y="497"/>
                    </a:lnTo>
                    <a:lnTo>
                      <a:pt x="8" y="451"/>
                    </a:lnTo>
                    <a:lnTo>
                      <a:pt x="0" y="414"/>
                    </a:lnTo>
                    <a:lnTo>
                      <a:pt x="0" y="369"/>
                    </a:lnTo>
                    <a:lnTo>
                      <a:pt x="8" y="301"/>
                    </a:lnTo>
                    <a:lnTo>
                      <a:pt x="30" y="233"/>
                    </a:lnTo>
                    <a:lnTo>
                      <a:pt x="61" y="173"/>
                    </a:lnTo>
                    <a:lnTo>
                      <a:pt x="114" y="12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Freeform 116"/>
              <p:cNvSpPr>
                <a:spLocks/>
              </p:cNvSpPr>
              <p:nvPr/>
            </p:nvSpPr>
            <p:spPr bwMode="auto">
              <a:xfrm>
                <a:off x="3877" y="2098"/>
                <a:ext cx="479" cy="387"/>
              </a:xfrm>
              <a:custGeom>
                <a:avLst/>
                <a:gdLst/>
                <a:ahLst/>
                <a:cxnLst>
                  <a:cxn ang="0">
                    <a:pos x="228" y="47"/>
                  </a:cxn>
                  <a:cxn ang="0">
                    <a:pos x="283" y="31"/>
                  </a:cxn>
                  <a:cxn ang="0">
                    <a:pos x="346" y="16"/>
                  </a:cxn>
                  <a:cxn ang="0">
                    <a:pos x="409" y="8"/>
                  </a:cxn>
                  <a:cxn ang="0">
                    <a:pos x="472" y="0"/>
                  </a:cxn>
                  <a:cxn ang="0">
                    <a:pos x="519" y="16"/>
                  </a:cxn>
                  <a:cxn ang="0">
                    <a:pos x="534" y="39"/>
                  </a:cxn>
                  <a:cxn ang="0">
                    <a:pos x="558" y="125"/>
                  </a:cxn>
                  <a:cxn ang="0">
                    <a:pos x="550" y="234"/>
                  </a:cxn>
                  <a:cxn ang="0">
                    <a:pos x="534" y="296"/>
                  </a:cxn>
                  <a:cxn ang="0">
                    <a:pos x="424" y="304"/>
                  </a:cxn>
                  <a:cxn ang="0">
                    <a:pos x="346" y="327"/>
                  </a:cxn>
                  <a:cxn ang="0">
                    <a:pos x="251" y="366"/>
                  </a:cxn>
                  <a:cxn ang="0">
                    <a:pos x="204" y="413"/>
                  </a:cxn>
                  <a:cxn ang="0">
                    <a:pos x="189" y="467"/>
                  </a:cxn>
                  <a:cxn ang="0">
                    <a:pos x="134" y="335"/>
                  </a:cxn>
                  <a:cxn ang="0">
                    <a:pos x="47" y="234"/>
                  </a:cxn>
                  <a:cxn ang="0">
                    <a:pos x="0" y="195"/>
                  </a:cxn>
                  <a:cxn ang="0">
                    <a:pos x="0" y="171"/>
                  </a:cxn>
                  <a:cxn ang="0">
                    <a:pos x="47" y="125"/>
                  </a:cxn>
                  <a:cxn ang="0">
                    <a:pos x="118" y="86"/>
                  </a:cxn>
                  <a:cxn ang="0">
                    <a:pos x="173" y="62"/>
                  </a:cxn>
                  <a:cxn ang="0">
                    <a:pos x="228" y="47"/>
                  </a:cxn>
                </a:cxnLst>
                <a:rect l="0" t="0" r="r" b="b"/>
                <a:pathLst>
                  <a:path w="559" h="468">
                    <a:moveTo>
                      <a:pt x="228" y="47"/>
                    </a:moveTo>
                    <a:lnTo>
                      <a:pt x="283" y="31"/>
                    </a:lnTo>
                    <a:lnTo>
                      <a:pt x="346" y="16"/>
                    </a:lnTo>
                    <a:lnTo>
                      <a:pt x="409" y="8"/>
                    </a:lnTo>
                    <a:lnTo>
                      <a:pt x="472" y="0"/>
                    </a:lnTo>
                    <a:lnTo>
                      <a:pt x="519" y="16"/>
                    </a:lnTo>
                    <a:lnTo>
                      <a:pt x="534" y="39"/>
                    </a:lnTo>
                    <a:lnTo>
                      <a:pt x="558" y="125"/>
                    </a:lnTo>
                    <a:lnTo>
                      <a:pt x="550" y="234"/>
                    </a:lnTo>
                    <a:lnTo>
                      <a:pt x="534" y="296"/>
                    </a:lnTo>
                    <a:lnTo>
                      <a:pt x="424" y="304"/>
                    </a:lnTo>
                    <a:lnTo>
                      <a:pt x="346" y="327"/>
                    </a:lnTo>
                    <a:lnTo>
                      <a:pt x="251" y="366"/>
                    </a:lnTo>
                    <a:lnTo>
                      <a:pt x="204" y="413"/>
                    </a:lnTo>
                    <a:lnTo>
                      <a:pt x="189" y="467"/>
                    </a:lnTo>
                    <a:lnTo>
                      <a:pt x="134" y="335"/>
                    </a:lnTo>
                    <a:lnTo>
                      <a:pt x="47" y="234"/>
                    </a:lnTo>
                    <a:lnTo>
                      <a:pt x="0" y="195"/>
                    </a:lnTo>
                    <a:lnTo>
                      <a:pt x="0" y="171"/>
                    </a:lnTo>
                    <a:lnTo>
                      <a:pt x="47" y="125"/>
                    </a:lnTo>
                    <a:lnTo>
                      <a:pt x="118" y="86"/>
                    </a:lnTo>
                    <a:lnTo>
                      <a:pt x="173" y="62"/>
                    </a:lnTo>
                    <a:lnTo>
                      <a:pt x="228" y="47"/>
                    </a:lnTo>
                  </a:path>
                </a:pathLst>
              </a:custGeom>
              <a:gradFill rotWithShape="0">
                <a:gsLst>
                  <a:gs pos="0">
                    <a:srgbClr val="FAFD00"/>
                  </a:gs>
                  <a:gs pos="100000">
                    <a:srgbClr val="FAFD00">
                      <a:gamma/>
                      <a:shade val="89804"/>
                      <a:invGamma/>
                    </a:srgbClr>
                  </a:gs>
                </a:gsLst>
                <a:lin ang="5400000" scaled="1"/>
              </a:gradFill>
              <a:ln w="12700" cap="rnd" cmpd="sng">
                <a:solidFill>
                  <a:srgbClr val="FAFD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Oval 117"/>
              <p:cNvSpPr>
                <a:spLocks noChangeArrowheads="1"/>
              </p:cNvSpPr>
              <p:nvPr/>
            </p:nvSpPr>
            <p:spPr bwMode="auto">
              <a:xfrm>
                <a:off x="4297" y="2092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8" name="Oval 118"/>
              <p:cNvSpPr>
                <a:spLocks noChangeArrowheads="1"/>
              </p:cNvSpPr>
              <p:nvPr/>
            </p:nvSpPr>
            <p:spPr bwMode="auto">
              <a:xfrm>
                <a:off x="4570" y="2117"/>
                <a:ext cx="33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9" name="Oval 119"/>
              <p:cNvSpPr>
                <a:spLocks noChangeArrowheads="1"/>
              </p:cNvSpPr>
              <p:nvPr/>
            </p:nvSpPr>
            <p:spPr bwMode="auto">
              <a:xfrm>
                <a:off x="4902" y="2437"/>
                <a:ext cx="26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0" name="Oval 120"/>
              <p:cNvSpPr>
                <a:spLocks noChangeArrowheads="1"/>
              </p:cNvSpPr>
              <p:nvPr/>
            </p:nvSpPr>
            <p:spPr bwMode="auto">
              <a:xfrm>
                <a:off x="4616" y="2652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1" name="Oval 121"/>
              <p:cNvSpPr>
                <a:spLocks noChangeArrowheads="1"/>
              </p:cNvSpPr>
              <p:nvPr/>
            </p:nvSpPr>
            <p:spPr bwMode="auto">
              <a:xfrm>
                <a:off x="4649" y="2771"/>
                <a:ext cx="32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2" name="Oval 122"/>
              <p:cNvSpPr>
                <a:spLocks noChangeArrowheads="1"/>
              </p:cNvSpPr>
              <p:nvPr/>
            </p:nvSpPr>
            <p:spPr bwMode="auto">
              <a:xfrm>
                <a:off x="4466" y="2563"/>
                <a:ext cx="39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3" name="Oval 123"/>
              <p:cNvSpPr>
                <a:spLocks noChangeArrowheads="1"/>
              </p:cNvSpPr>
              <p:nvPr/>
            </p:nvSpPr>
            <p:spPr bwMode="auto">
              <a:xfrm>
                <a:off x="3770" y="2614"/>
                <a:ext cx="32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4" name="Oval 124"/>
              <p:cNvSpPr>
                <a:spLocks noChangeArrowheads="1"/>
              </p:cNvSpPr>
              <p:nvPr/>
            </p:nvSpPr>
            <p:spPr bwMode="auto">
              <a:xfrm>
                <a:off x="3978" y="2664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5" name="Oval 125"/>
              <p:cNvSpPr>
                <a:spLocks noChangeArrowheads="1"/>
              </p:cNvSpPr>
              <p:nvPr/>
            </p:nvSpPr>
            <p:spPr bwMode="auto">
              <a:xfrm>
                <a:off x="3953" y="2752"/>
                <a:ext cx="25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6" name="Oval 126"/>
              <p:cNvSpPr>
                <a:spLocks noChangeArrowheads="1"/>
              </p:cNvSpPr>
              <p:nvPr/>
            </p:nvSpPr>
            <p:spPr bwMode="auto">
              <a:xfrm>
                <a:off x="4252" y="2739"/>
                <a:ext cx="25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7" name="Oval 127"/>
              <p:cNvSpPr>
                <a:spLocks noChangeArrowheads="1"/>
              </p:cNvSpPr>
              <p:nvPr/>
            </p:nvSpPr>
            <p:spPr bwMode="auto">
              <a:xfrm>
                <a:off x="4271" y="2582"/>
                <a:ext cx="52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8" name="Oval 128"/>
              <p:cNvSpPr>
                <a:spLocks noChangeArrowheads="1"/>
              </p:cNvSpPr>
              <p:nvPr/>
            </p:nvSpPr>
            <p:spPr bwMode="auto">
              <a:xfrm>
                <a:off x="4121" y="2551"/>
                <a:ext cx="26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9" name="Oval 129"/>
              <p:cNvSpPr>
                <a:spLocks noChangeArrowheads="1"/>
              </p:cNvSpPr>
              <p:nvPr/>
            </p:nvSpPr>
            <p:spPr bwMode="auto">
              <a:xfrm>
                <a:off x="4031" y="2299"/>
                <a:ext cx="572" cy="283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0" name="Oval 130"/>
              <p:cNvSpPr>
                <a:spLocks noChangeArrowheads="1"/>
              </p:cNvSpPr>
              <p:nvPr/>
            </p:nvSpPr>
            <p:spPr bwMode="auto">
              <a:xfrm>
                <a:off x="4050" y="2343"/>
                <a:ext cx="546" cy="252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1" name="Oval 131"/>
              <p:cNvSpPr>
                <a:spLocks noChangeArrowheads="1"/>
              </p:cNvSpPr>
              <p:nvPr/>
            </p:nvSpPr>
            <p:spPr bwMode="auto">
              <a:xfrm>
                <a:off x="4329" y="2280"/>
                <a:ext cx="33" cy="32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2" name="Line 132"/>
              <p:cNvSpPr>
                <a:spLocks noChangeShapeType="1"/>
              </p:cNvSpPr>
              <p:nvPr/>
            </p:nvSpPr>
            <p:spPr bwMode="auto">
              <a:xfrm flipH="1">
                <a:off x="4326" y="2264"/>
                <a:ext cx="59" cy="5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" name="Line 133"/>
              <p:cNvSpPr>
                <a:spLocks noChangeShapeType="1"/>
              </p:cNvSpPr>
              <p:nvPr/>
            </p:nvSpPr>
            <p:spPr bwMode="auto">
              <a:xfrm>
                <a:off x="4355" y="2289"/>
                <a:ext cx="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" name="Oval 134"/>
              <p:cNvSpPr>
                <a:spLocks noChangeArrowheads="1"/>
              </p:cNvSpPr>
              <p:nvPr/>
            </p:nvSpPr>
            <p:spPr bwMode="auto">
              <a:xfrm>
                <a:off x="4329" y="2283"/>
                <a:ext cx="26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5" name="Oval 135"/>
              <p:cNvSpPr>
                <a:spLocks noChangeArrowheads="1"/>
              </p:cNvSpPr>
              <p:nvPr/>
            </p:nvSpPr>
            <p:spPr bwMode="auto">
              <a:xfrm>
                <a:off x="4590" y="2413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6" name="Oval 136"/>
              <p:cNvSpPr>
                <a:spLocks noChangeArrowheads="1"/>
              </p:cNvSpPr>
              <p:nvPr/>
            </p:nvSpPr>
            <p:spPr bwMode="auto">
              <a:xfrm>
                <a:off x="4037" y="2123"/>
                <a:ext cx="25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7" name="Freeform 137"/>
              <p:cNvSpPr>
                <a:spLocks/>
              </p:cNvSpPr>
              <p:nvPr/>
            </p:nvSpPr>
            <p:spPr bwMode="auto">
              <a:xfrm>
                <a:off x="4053" y="2132"/>
                <a:ext cx="144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8" y="15"/>
                  </a:cxn>
                  <a:cxn ang="0">
                    <a:pos x="68" y="38"/>
                  </a:cxn>
                  <a:cxn ang="0">
                    <a:pos x="99" y="76"/>
                  </a:cxn>
                  <a:cxn ang="0">
                    <a:pos x="121" y="107"/>
                  </a:cxn>
                  <a:cxn ang="0">
                    <a:pos x="137" y="145"/>
                  </a:cxn>
                  <a:cxn ang="0">
                    <a:pos x="152" y="175"/>
                  </a:cxn>
                  <a:cxn ang="0">
                    <a:pos x="159" y="213"/>
                  </a:cxn>
                  <a:cxn ang="0">
                    <a:pos x="167" y="221"/>
                  </a:cxn>
                </a:cxnLst>
                <a:rect l="0" t="0" r="r" b="b"/>
                <a:pathLst>
                  <a:path w="168" h="222">
                    <a:moveTo>
                      <a:pt x="0" y="0"/>
                    </a:moveTo>
                    <a:lnTo>
                      <a:pt x="0" y="0"/>
                    </a:lnTo>
                    <a:lnTo>
                      <a:pt x="38" y="15"/>
                    </a:lnTo>
                    <a:lnTo>
                      <a:pt x="68" y="38"/>
                    </a:lnTo>
                    <a:lnTo>
                      <a:pt x="99" y="76"/>
                    </a:lnTo>
                    <a:lnTo>
                      <a:pt x="121" y="107"/>
                    </a:lnTo>
                    <a:lnTo>
                      <a:pt x="137" y="145"/>
                    </a:lnTo>
                    <a:lnTo>
                      <a:pt x="152" y="175"/>
                    </a:lnTo>
                    <a:lnTo>
                      <a:pt x="159" y="213"/>
                    </a:lnTo>
                    <a:lnTo>
                      <a:pt x="167" y="22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8" name="Freeform 138"/>
              <p:cNvSpPr>
                <a:spLocks/>
              </p:cNvSpPr>
              <p:nvPr/>
            </p:nvSpPr>
            <p:spPr bwMode="auto">
              <a:xfrm>
                <a:off x="4047" y="2139"/>
                <a:ext cx="39" cy="2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6" y="39"/>
                  </a:cxn>
                  <a:cxn ang="0">
                    <a:pos x="39" y="70"/>
                  </a:cxn>
                  <a:cxn ang="0">
                    <a:pos x="45" y="108"/>
                  </a:cxn>
                  <a:cxn ang="0">
                    <a:pos x="45" y="155"/>
                  </a:cxn>
                  <a:cxn ang="0">
                    <a:pos x="45" y="201"/>
                  </a:cxn>
                  <a:cxn ang="0">
                    <a:pos x="45" y="247"/>
                  </a:cxn>
                  <a:cxn ang="0">
                    <a:pos x="45" y="255"/>
                  </a:cxn>
                </a:cxnLst>
                <a:rect l="0" t="0" r="r" b="b"/>
                <a:pathLst>
                  <a:path w="46" h="256">
                    <a:moveTo>
                      <a:pt x="0" y="0"/>
                    </a:moveTo>
                    <a:lnTo>
                      <a:pt x="0" y="0"/>
                    </a:lnTo>
                    <a:lnTo>
                      <a:pt x="26" y="39"/>
                    </a:lnTo>
                    <a:lnTo>
                      <a:pt x="39" y="70"/>
                    </a:lnTo>
                    <a:lnTo>
                      <a:pt x="45" y="108"/>
                    </a:lnTo>
                    <a:lnTo>
                      <a:pt x="45" y="155"/>
                    </a:lnTo>
                    <a:lnTo>
                      <a:pt x="45" y="201"/>
                    </a:lnTo>
                    <a:lnTo>
                      <a:pt x="45" y="247"/>
                    </a:lnTo>
                    <a:lnTo>
                      <a:pt x="45" y="255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9" name="Arc 139"/>
              <p:cNvSpPr>
                <a:spLocks/>
              </p:cNvSpPr>
              <p:nvPr/>
            </p:nvSpPr>
            <p:spPr bwMode="auto">
              <a:xfrm>
                <a:off x="4180" y="2312"/>
                <a:ext cx="16" cy="5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" name="Freeform 140"/>
              <p:cNvSpPr>
                <a:spLocks/>
              </p:cNvSpPr>
              <p:nvPr/>
            </p:nvSpPr>
            <p:spPr bwMode="auto">
              <a:xfrm>
                <a:off x="4326" y="2305"/>
                <a:ext cx="21" cy="39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2" y="23"/>
                  </a:cxn>
                  <a:cxn ang="0">
                    <a:pos x="12" y="38"/>
                  </a:cxn>
                  <a:cxn ang="0">
                    <a:pos x="0" y="46"/>
                  </a:cxn>
                </a:cxnLst>
                <a:rect l="0" t="0" r="r" b="b"/>
                <a:pathLst>
                  <a:path w="24" h="47">
                    <a:moveTo>
                      <a:pt x="23" y="0"/>
                    </a:moveTo>
                    <a:lnTo>
                      <a:pt x="12" y="23"/>
                    </a:lnTo>
                    <a:lnTo>
                      <a:pt x="12" y="38"/>
                    </a:lnTo>
                    <a:lnTo>
                      <a:pt x="0" y="4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" name="Oval 141"/>
              <p:cNvSpPr>
                <a:spLocks noChangeArrowheads="1"/>
              </p:cNvSpPr>
              <p:nvPr/>
            </p:nvSpPr>
            <p:spPr bwMode="auto">
              <a:xfrm>
                <a:off x="4181" y="2299"/>
                <a:ext cx="31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2" name="Oval 142"/>
              <p:cNvSpPr>
                <a:spLocks noChangeArrowheads="1"/>
              </p:cNvSpPr>
              <p:nvPr/>
            </p:nvSpPr>
            <p:spPr bwMode="auto">
              <a:xfrm>
                <a:off x="3816" y="2488"/>
                <a:ext cx="32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3" name="Oval 143"/>
              <p:cNvSpPr>
                <a:spLocks noChangeArrowheads="1"/>
              </p:cNvSpPr>
              <p:nvPr/>
            </p:nvSpPr>
            <p:spPr bwMode="auto">
              <a:xfrm>
                <a:off x="4063" y="2343"/>
                <a:ext cx="32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4" name="Freeform 144"/>
              <p:cNvSpPr>
                <a:spLocks/>
              </p:cNvSpPr>
              <p:nvPr/>
            </p:nvSpPr>
            <p:spPr bwMode="auto">
              <a:xfrm>
                <a:off x="4196" y="2088"/>
                <a:ext cx="125" cy="221"/>
              </a:xfrm>
              <a:custGeom>
                <a:avLst/>
                <a:gdLst/>
                <a:ahLst/>
                <a:cxnLst>
                  <a:cxn ang="0">
                    <a:pos x="145" y="0"/>
                  </a:cxn>
                  <a:cxn ang="0">
                    <a:pos x="145" y="0"/>
                  </a:cxn>
                  <a:cxn ang="0">
                    <a:pos x="114" y="15"/>
                  </a:cxn>
                  <a:cxn ang="0">
                    <a:pos x="84" y="38"/>
                  </a:cxn>
                  <a:cxn ang="0">
                    <a:pos x="61" y="68"/>
                  </a:cxn>
                  <a:cxn ang="0">
                    <a:pos x="38" y="99"/>
                  </a:cxn>
                  <a:cxn ang="0">
                    <a:pos x="23" y="129"/>
                  </a:cxn>
                  <a:cxn ang="0">
                    <a:pos x="8" y="175"/>
                  </a:cxn>
                  <a:cxn ang="0">
                    <a:pos x="0" y="220"/>
                  </a:cxn>
                  <a:cxn ang="0">
                    <a:pos x="0" y="266"/>
                  </a:cxn>
                </a:cxnLst>
                <a:rect l="0" t="0" r="r" b="b"/>
                <a:pathLst>
                  <a:path w="146" h="267">
                    <a:moveTo>
                      <a:pt x="145" y="0"/>
                    </a:moveTo>
                    <a:lnTo>
                      <a:pt x="145" y="0"/>
                    </a:lnTo>
                    <a:lnTo>
                      <a:pt x="114" y="15"/>
                    </a:lnTo>
                    <a:lnTo>
                      <a:pt x="84" y="38"/>
                    </a:lnTo>
                    <a:lnTo>
                      <a:pt x="61" y="68"/>
                    </a:lnTo>
                    <a:lnTo>
                      <a:pt x="38" y="99"/>
                    </a:lnTo>
                    <a:lnTo>
                      <a:pt x="23" y="129"/>
                    </a:lnTo>
                    <a:lnTo>
                      <a:pt x="8" y="175"/>
                    </a:lnTo>
                    <a:lnTo>
                      <a:pt x="0" y="220"/>
                    </a:lnTo>
                    <a:lnTo>
                      <a:pt x="0" y="26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" name="Arc 145"/>
              <p:cNvSpPr>
                <a:spLocks/>
              </p:cNvSpPr>
              <p:nvPr/>
            </p:nvSpPr>
            <p:spPr bwMode="auto">
              <a:xfrm>
                <a:off x="4483" y="2573"/>
                <a:ext cx="176" cy="208"/>
              </a:xfrm>
              <a:custGeom>
                <a:avLst/>
                <a:gdLst>
                  <a:gd name="G0" fmla="+- 105 0 0"/>
                  <a:gd name="G1" fmla="+- 21600 0 0"/>
                  <a:gd name="G2" fmla="+- 21600 0 0"/>
                  <a:gd name="T0" fmla="*/ 0 w 21705"/>
                  <a:gd name="T1" fmla="*/ 0 h 21600"/>
                  <a:gd name="T2" fmla="*/ 21705 w 21705"/>
                  <a:gd name="T3" fmla="*/ 21600 h 21600"/>
                  <a:gd name="T4" fmla="*/ 105 w 2170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05" h="21600" fill="none" extrusionOk="0">
                    <a:moveTo>
                      <a:pt x="0" y="0"/>
                    </a:moveTo>
                    <a:cubicBezTo>
                      <a:pt x="35" y="0"/>
                      <a:pt x="70" y="-1"/>
                      <a:pt x="105" y="0"/>
                    </a:cubicBezTo>
                    <a:cubicBezTo>
                      <a:pt x="12034" y="0"/>
                      <a:pt x="21705" y="9670"/>
                      <a:pt x="21705" y="21600"/>
                    </a:cubicBezTo>
                  </a:path>
                  <a:path w="21705" h="21600" stroke="0" extrusionOk="0">
                    <a:moveTo>
                      <a:pt x="0" y="0"/>
                    </a:moveTo>
                    <a:cubicBezTo>
                      <a:pt x="35" y="0"/>
                      <a:pt x="70" y="-1"/>
                      <a:pt x="105" y="0"/>
                    </a:cubicBezTo>
                    <a:cubicBezTo>
                      <a:pt x="12034" y="0"/>
                      <a:pt x="21705" y="9670"/>
                      <a:pt x="21705" y="21600"/>
                    </a:cubicBezTo>
                    <a:lnTo>
                      <a:pt x="10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" name="Oval 146"/>
              <p:cNvSpPr>
                <a:spLocks noChangeArrowheads="1"/>
              </p:cNvSpPr>
              <p:nvPr/>
            </p:nvSpPr>
            <p:spPr bwMode="auto">
              <a:xfrm>
                <a:off x="4772" y="2331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7" name="Arc 147"/>
              <p:cNvSpPr>
                <a:spLocks/>
              </p:cNvSpPr>
              <p:nvPr/>
            </p:nvSpPr>
            <p:spPr bwMode="auto">
              <a:xfrm>
                <a:off x="4798" y="2353"/>
                <a:ext cx="62" cy="1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" name="Arc 148"/>
              <p:cNvSpPr>
                <a:spLocks/>
              </p:cNvSpPr>
              <p:nvPr/>
            </p:nvSpPr>
            <p:spPr bwMode="auto">
              <a:xfrm>
                <a:off x="4011" y="2607"/>
                <a:ext cx="283" cy="82"/>
              </a:xfrm>
              <a:custGeom>
                <a:avLst/>
                <a:gdLst>
                  <a:gd name="G0" fmla="+- 65 0 0"/>
                  <a:gd name="G1" fmla="+- 0 0 0"/>
                  <a:gd name="G2" fmla="+- 21600 0 0"/>
                  <a:gd name="T0" fmla="*/ 21665 w 21665"/>
                  <a:gd name="T1" fmla="*/ 0 h 21600"/>
                  <a:gd name="T2" fmla="*/ 0 w 21665"/>
                  <a:gd name="T3" fmla="*/ 21600 h 21600"/>
                  <a:gd name="T4" fmla="*/ 65 w 2166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5" h="21600" fill="none" extrusionOk="0">
                    <a:moveTo>
                      <a:pt x="21665" y="0"/>
                    </a:moveTo>
                    <a:cubicBezTo>
                      <a:pt x="21665" y="11929"/>
                      <a:pt x="11994" y="21600"/>
                      <a:pt x="65" y="21600"/>
                    </a:cubicBezTo>
                    <a:cubicBezTo>
                      <a:pt x="43" y="21600"/>
                      <a:pt x="21" y="21599"/>
                      <a:pt x="0" y="21599"/>
                    </a:cubicBezTo>
                  </a:path>
                  <a:path w="21665" h="21600" stroke="0" extrusionOk="0">
                    <a:moveTo>
                      <a:pt x="21665" y="0"/>
                    </a:moveTo>
                    <a:cubicBezTo>
                      <a:pt x="21665" y="11929"/>
                      <a:pt x="11994" y="21600"/>
                      <a:pt x="65" y="21600"/>
                    </a:cubicBezTo>
                    <a:cubicBezTo>
                      <a:pt x="43" y="21600"/>
                      <a:pt x="21" y="21599"/>
                      <a:pt x="0" y="21599"/>
                    </a:cubicBezTo>
                    <a:lnTo>
                      <a:pt x="65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" name="Arc 149"/>
              <p:cNvSpPr>
                <a:spLocks/>
              </p:cNvSpPr>
              <p:nvPr/>
            </p:nvSpPr>
            <p:spPr bwMode="auto">
              <a:xfrm>
                <a:off x="3781" y="2442"/>
                <a:ext cx="185" cy="18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5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" name="Arc 150"/>
              <p:cNvSpPr>
                <a:spLocks/>
              </p:cNvSpPr>
              <p:nvPr/>
            </p:nvSpPr>
            <p:spPr bwMode="auto">
              <a:xfrm>
                <a:off x="3864" y="2234"/>
                <a:ext cx="219" cy="129"/>
              </a:xfrm>
              <a:custGeom>
                <a:avLst/>
                <a:gdLst>
                  <a:gd name="G0" fmla="+- 85 0 0"/>
                  <a:gd name="G1" fmla="+- 21600 0 0"/>
                  <a:gd name="G2" fmla="+- 21600 0 0"/>
                  <a:gd name="T0" fmla="*/ 0 w 21685"/>
                  <a:gd name="T1" fmla="*/ 0 h 21600"/>
                  <a:gd name="T2" fmla="*/ 21685 w 21685"/>
                  <a:gd name="T3" fmla="*/ 21600 h 21600"/>
                  <a:gd name="T4" fmla="*/ 85 w 2168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5" h="21600" fill="none" extrusionOk="0">
                    <a:moveTo>
                      <a:pt x="0" y="0"/>
                    </a:moveTo>
                    <a:cubicBezTo>
                      <a:pt x="28" y="0"/>
                      <a:pt x="56" y="-1"/>
                      <a:pt x="85" y="0"/>
                    </a:cubicBezTo>
                    <a:cubicBezTo>
                      <a:pt x="12014" y="0"/>
                      <a:pt x="21685" y="9670"/>
                      <a:pt x="21685" y="21600"/>
                    </a:cubicBezTo>
                  </a:path>
                  <a:path w="21685" h="21600" stroke="0" extrusionOk="0">
                    <a:moveTo>
                      <a:pt x="0" y="0"/>
                    </a:moveTo>
                    <a:cubicBezTo>
                      <a:pt x="28" y="0"/>
                      <a:pt x="56" y="-1"/>
                      <a:pt x="85" y="0"/>
                    </a:cubicBezTo>
                    <a:cubicBezTo>
                      <a:pt x="12014" y="0"/>
                      <a:pt x="21685" y="9670"/>
                      <a:pt x="21685" y="21600"/>
                    </a:cubicBezTo>
                    <a:lnTo>
                      <a:pt x="8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" name="Line 151"/>
              <p:cNvSpPr>
                <a:spLocks noChangeShapeType="1"/>
              </p:cNvSpPr>
              <p:nvPr/>
            </p:nvSpPr>
            <p:spPr bwMode="auto">
              <a:xfrm>
                <a:off x="4085" y="2359"/>
                <a:ext cx="20" cy="31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" name="Arc 152"/>
              <p:cNvSpPr>
                <a:spLocks/>
              </p:cNvSpPr>
              <p:nvPr/>
            </p:nvSpPr>
            <p:spPr bwMode="auto">
              <a:xfrm>
                <a:off x="4274" y="2579"/>
                <a:ext cx="219" cy="176"/>
              </a:xfrm>
              <a:custGeom>
                <a:avLst/>
                <a:gdLst>
                  <a:gd name="G0" fmla="+- 85 0 0"/>
                  <a:gd name="G1" fmla="+- 0 0 0"/>
                  <a:gd name="G2" fmla="+- 21600 0 0"/>
                  <a:gd name="T0" fmla="*/ 21685 w 21685"/>
                  <a:gd name="T1" fmla="*/ 0 h 21600"/>
                  <a:gd name="T2" fmla="*/ 0 w 21685"/>
                  <a:gd name="T3" fmla="*/ 21600 h 21600"/>
                  <a:gd name="T4" fmla="*/ 85 w 2168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5" h="21600" fill="none" extrusionOk="0">
                    <a:moveTo>
                      <a:pt x="21685" y="0"/>
                    </a:moveTo>
                    <a:cubicBezTo>
                      <a:pt x="21685" y="11929"/>
                      <a:pt x="12014" y="21600"/>
                      <a:pt x="85" y="21600"/>
                    </a:cubicBezTo>
                    <a:cubicBezTo>
                      <a:pt x="56" y="21600"/>
                      <a:pt x="28" y="21599"/>
                      <a:pt x="0" y="21599"/>
                    </a:cubicBezTo>
                  </a:path>
                  <a:path w="21685" h="21600" stroke="0" extrusionOk="0">
                    <a:moveTo>
                      <a:pt x="21685" y="0"/>
                    </a:moveTo>
                    <a:cubicBezTo>
                      <a:pt x="21685" y="11929"/>
                      <a:pt x="12014" y="21600"/>
                      <a:pt x="85" y="21600"/>
                    </a:cubicBezTo>
                    <a:cubicBezTo>
                      <a:pt x="56" y="21600"/>
                      <a:pt x="28" y="21599"/>
                      <a:pt x="0" y="21599"/>
                    </a:cubicBezTo>
                    <a:lnTo>
                      <a:pt x="85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" name="Arc 153"/>
              <p:cNvSpPr>
                <a:spLocks/>
              </p:cNvSpPr>
              <p:nvPr/>
            </p:nvSpPr>
            <p:spPr bwMode="auto">
              <a:xfrm>
                <a:off x="4597" y="2341"/>
                <a:ext cx="186" cy="9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5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" name="Arc 154"/>
              <p:cNvSpPr>
                <a:spLocks/>
              </p:cNvSpPr>
              <p:nvPr/>
            </p:nvSpPr>
            <p:spPr bwMode="auto">
              <a:xfrm>
                <a:off x="4782" y="2347"/>
                <a:ext cx="137" cy="120"/>
              </a:xfrm>
              <a:custGeom>
                <a:avLst/>
                <a:gdLst>
                  <a:gd name="G0" fmla="+- 135 0 0"/>
                  <a:gd name="G1" fmla="+- 21600 0 0"/>
                  <a:gd name="G2" fmla="+- 21600 0 0"/>
                  <a:gd name="T0" fmla="*/ 0 w 21734"/>
                  <a:gd name="T1" fmla="*/ 0 h 21600"/>
                  <a:gd name="T2" fmla="*/ 21734 w 21734"/>
                  <a:gd name="T3" fmla="*/ 21450 h 21600"/>
                  <a:gd name="T4" fmla="*/ 135 w 21734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4" h="21600" fill="none" extrusionOk="0">
                    <a:moveTo>
                      <a:pt x="0" y="0"/>
                    </a:moveTo>
                    <a:cubicBezTo>
                      <a:pt x="45" y="0"/>
                      <a:pt x="90" y="-1"/>
                      <a:pt x="135" y="0"/>
                    </a:cubicBezTo>
                    <a:cubicBezTo>
                      <a:pt x="12005" y="0"/>
                      <a:pt x="21652" y="9579"/>
                      <a:pt x="21734" y="21449"/>
                    </a:cubicBezTo>
                  </a:path>
                  <a:path w="21734" h="21600" stroke="0" extrusionOk="0">
                    <a:moveTo>
                      <a:pt x="0" y="0"/>
                    </a:moveTo>
                    <a:cubicBezTo>
                      <a:pt x="45" y="0"/>
                      <a:pt x="90" y="-1"/>
                      <a:pt x="135" y="0"/>
                    </a:cubicBezTo>
                    <a:cubicBezTo>
                      <a:pt x="12005" y="0"/>
                      <a:pt x="21652" y="9579"/>
                      <a:pt x="21734" y="21449"/>
                    </a:cubicBezTo>
                    <a:lnTo>
                      <a:pt x="13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" name="Arc 155"/>
              <p:cNvSpPr>
                <a:spLocks/>
              </p:cNvSpPr>
              <p:nvPr/>
            </p:nvSpPr>
            <p:spPr bwMode="auto">
              <a:xfrm>
                <a:off x="4625" y="2413"/>
                <a:ext cx="76" cy="79"/>
              </a:xfrm>
              <a:custGeom>
                <a:avLst/>
                <a:gdLst>
                  <a:gd name="G0" fmla="+- 247 0 0"/>
                  <a:gd name="G1" fmla="+- 21600 0 0"/>
                  <a:gd name="G2" fmla="+- 21600 0 0"/>
                  <a:gd name="T0" fmla="*/ 0 w 21847"/>
                  <a:gd name="T1" fmla="*/ 1 h 21600"/>
                  <a:gd name="T2" fmla="*/ 21847 w 21847"/>
                  <a:gd name="T3" fmla="*/ 21600 h 21600"/>
                  <a:gd name="T4" fmla="*/ 247 w 21847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47" h="21600" fill="none" extrusionOk="0">
                    <a:moveTo>
                      <a:pt x="0" y="1"/>
                    </a:moveTo>
                    <a:cubicBezTo>
                      <a:pt x="82" y="0"/>
                      <a:pt x="164" y="-1"/>
                      <a:pt x="247" y="0"/>
                    </a:cubicBezTo>
                    <a:cubicBezTo>
                      <a:pt x="12176" y="0"/>
                      <a:pt x="21847" y="9670"/>
                      <a:pt x="21847" y="21600"/>
                    </a:cubicBezTo>
                  </a:path>
                  <a:path w="21847" h="21600" stroke="0" extrusionOk="0">
                    <a:moveTo>
                      <a:pt x="0" y="1"/>
                    </a:moveTo>
                    <a:cubicBezTo>
                      <a:pt x="82" y="0"/>
                      <a:pt x="164" y="-1"/>
                      <a:pt x="247" y="0"/>
                    </a:cubicBezTo>
                    <a:cubicBezTo>
                      <a:pt x="12176" y="0"/>
                      <a:pt x="21847" y="9670"/>
                      <a:pt x="21847" y="21600"/>
                    </a:cubicBezTo>
                    <a:lnTo>
                      <a:pt x="247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" name="Arc 156"/>
              <p:cNvSpPr>
                <a:spLocks/>
              </p:cNvSpPr>
              <p:nvPr/>
            </p:nvSpPr>
            <p:spPr bwMode="auto">
              <a:xfrm>
                <a:off x="4655" y="2469"/>
                <a:ext cx="205" cy="30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" name="Arc 157"/>
              <p:cNvSpPr>
                <a:spLocks/>
              </p:cNvSpPr>
              <p:nvPr/>
            </p:nvSpPr>
            <p:spPr bwMode="auto">
              <a:xfrm>
                <a:off x="4635" y="2485"/>
                <a:ext cx="69" cy="16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" name="Arc 158"/>
              <p:cNvSpPr>
                <a:spLocks/>
              </p:cNvSpPr>
              <p:nvPr/>
            </p:nvSpPr>
            <p:spPr bwMode="auto">
              <a:xfrm>
                <a:off x="4323" y="2115"/>
                <a:ext cx="32" cy="17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498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889" y="0"/>
                      <a:pt x="21543" y="9608"/>
                      <a:pt x="21599" y="21498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889" y="0"/>
                      <a:pt x="21543" y="9608"/>
                      <a:pt x="21599" y="214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" name="Oval 159"/>
              <p:cNvSpPr>
                <a:spLocks noChangeArrowheads="1"/>
              </p:cNvSpPr>
              <p:nvPr/>
            </p:nvSpPr>
            <p:spPr bwMode="auto">
              <a:xfrm>
                <a:off x="3855" y="2243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0" name="Freeform 160"/>
              <p:cNvSpPr>
                <a:spLocks/>
              </p:cNvSpPr>
              <p:nvPr/>
            </p:nvSpPr>
            <p:spPr bwMode="auto">
              <a:xfrm>
                <a:off x="3871" y="2252"/>
                <a:ext cx="157" cy="20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6" y="30"/>
                  </a:cxn>
                  <a:cxn ang="0">
                    <a:pos x="76" y="61"/>
                  </a:cxn>
                  <a:cxn ang="0">
                    <a:pos x="107" y="91"/>
                  </a:cxn>
                  <a:cxn ang="0">
                    <a:pos x="130" y="122"/>
                  </a:cxn>
                  <a:cxn ang="0">
                    <a:pos x="153" y="152"/>
                  </a:cxn>
                  <a:cxn ang="0">
                    <a:pos x="168" y="190"/>
                  </a:cxn>
                  <a:cxn ang="0">
                    <a:pos x="175" y="221"/>
                  </a:cxn>
                  <a:cxn ang="0">
                    <a:pos x="183" y="251"/>
                  </a:cxn>
                </a:cxnLst>
                <a:rect l="0" t="0" r="r" b="b"/>
                <a:pathLst>
                  <a:path w="184" h="252">
                    <a:moveTo>
                      <a:pt x="0" y="0"/>
                    </a:moveTo>
                    <a:lnTo>
                      <a:pt x="0" y="0"/>
                    </a:lnTo>
                    <a:lnTo>
                      <a:pt x="46" y="30"/>
                    </a:lnTo>
                    <a:lnTo>
                      <a:pt x="76" y="61"/>
                    </a:lnTo>
                    <a:lnTo>
                      <a:pt x="107" y="91"/>
                    </a:lnTo>
                    <a:lnTo>
                      <a:pt x="130" y="122"/>
                    </a:lnTo>
                    <a:lnTo>
                      <a:pt x="153" y="152"/>
                    </a:lnTo>
                    <a:lnTo>
                      <a:pt x="168" y="190"/>
                    </a:lnTo>
                    <a:lnTo>
                      <a:pt x="175" y="221"/>
                    </a:lnTo>
                    <a:lnTo>
                      <a:pt x="183" y="25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" name="Line 161"/>
              <p:cNvSpPr>
                <a:spLocks noChangeShapeType="1"/>
              </p:cNvSpPr>
              <p:nvPr/>
            </p:nvSpPr>
            <p:spPr bwMode="auto">
              <a:xfrm>
                <a:off x="3865" y="2245"/>
                <a:ext cx="32" cy="2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" name="Freeform 162"/>
              <p:cNvSpPr>
                <a:spLocks/>
              </p:cNvSpPr>
              <p:nvPr/>
            </p:nvSpPr>
            <p:spPr bwMode="auto">
              <a:xfrm>
                <a:off x="3773" y="2252"/>
                <a:ext cx="92" cy="89"/>
              </a:xfrm>
              <a:custGeom>
                <a:avLst/>
                <a:gdLst/>
                <a:ahLst/>
                <a:cxnLst>
                  <a:cxn ang="0">
                    <a:pos x="107" y="0"/>
                  </a:cxn>
                  <a:cxn ang="0">
                    <a:pos x="107" y="0"/>
                  </a:cxn>
                  <a:cxn ang="0">
                    <a:pos x="54" y="23"/>
                  </a:cxn>
                  <a:cxn ang="0">
                    <a:pos x="23" y="53"/>
                  </a:cxn>
                  <a:cxn ang="0">
                    <a:pos x="0" y="98"/>
                  </a:cxn>
                  <a:cxn ang="0">
                    <a:pos x="0" y="106"/>
                  </a:cxn>
                </a:cxnLst>
                <a:rect l="0" t="0" r="r" b="b"/>
                <a:pathLst>
                  <a:path w="108" h="107">
                    <a:moveTo>
                      <a:pt x="107" y="0"/>
                    </a:moveTo>
                    <a:lnTo>
                      <a:pt x="107" y="0"/>
                    </a:lnTo>
                    <a:lnTo>
                      <a:pt x="54" y="23"/>
                    </a:lnTo>
                    <a:lnTo>
                      <a:pt x="23" y="53"/>
                    </a:lnTo>
                    <a:lnTo>
                      <a:pt x="0" y="98"/>
                    </a:lnTo>
                    <a:lnTo>
                      <a:pt x="0" y="10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" name="Freeform 163"/>
              <p:cNvSpPr>
                <a:spLocks/>
              </p:cNvSpPr>
              <p:nvPr/>
            </p:nvSpPr>
            <p:spPr bwMode="auto">
              <a:xfrm>
                <a:off x="3773" y="2252"/>
                <a:ext cx="92" cy="89"/>
              </a:xfrm>
              <a:custGeom>
                <a:avLst/>
                <a:gdLst/>
                <a:ahLst/>
                <a:cxnLst>
                  <a:cxn ang="0">
                    <a:pos x="107" y="0"/>
                  </a:cxn>
                  <a:cxn ang="0">
                    <a:pos x="84" y="8"/>
                  </a:cxn>
                  <a:cxn ang="0">
                    <a:pos x="61" y="23"/>
                  </a:cxn>
                  <a:cxn ang="0">
                    <a:pos x="38" y="38"/>
                  </a:cxn>
                  <a:cxn ang="0">
                    <a:pos x="23" y="53"/>
                  </a:cxn>
                  <a:cxn ang="0">
                    <a:pos x="8" y="76"/>
                  </a:cxn>
                  <a:cxn ang="0">
                    <a:pos x="0" y="91"/>
                  </a:cxn>
                  <a:cxn ang="0">
                    <a:pos x="0" y="106"/>
                  </a:cxn>
                </a:cxnLst>
                <a:rect l="0" t="0" r="r" b="b"/>
                <a:pathLst>
                  <a:path w="108" h="107">
                    <a:moveTo>
                      <a:pt x="107" y="0"/>
                    </a:moveTo>
                    <a:lnTo>
                      <a:pt x="84" y="8"/>
                    </a:lnTo>
                    <a:lnTo>
                      <a:pt x="61" y="23"/>
                    </a:lnTo>
                    <a:lnTo>
                      <a:pt x="38" y="38"/>
                    </a:lnTo>
                    <a:lnTo>
                      <a:pt x="23" y="53"/>
                    </a:lnTo>
                    <a:lnTo>
                      <a:pt x="8" y="76"/>
                    </a:lnTo>
                    <a:lnTo>
                      <a:pt x="0" y="91"/>
                    </a:lnTo>
                    <a:lnTo>
                      <a:pt x="0" y="10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" name="Oval 164"/>
              <p:cNvSpPr>
                <a:spLocks noChangeArrowheads="1"/>
              </p:cNvSpPr>
              <p:nvPr/>
            </p:nvSpPr>
            <p:spPr bwMode="auto">
              <a:xfrm>
                <a:off x="3852" y="2230"/>
                <a:ext cx="25" cy="31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5" name="Oval 165"/>
              <p:cNvSpPr>
                <a:spLocks noChangeArrowheads="1"/>
              </p:cNvSpPr>
              <p:nvPr/>
            </p:nvSpPr>
            <p:spPr bwMode="auto">
              <a:xfrm>
                <a:off x="4004" y="2444"/>
                <a:ext cx="33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6" name="Arc 166"/>
              <p:cNvSpPr>
                <a:spLocks/>
              </p:cNvSpPr>
              <p:nvPr/>
            </p:nvSpPr>
            <p:spPr bwMode="auto">
              <a:xfrm>
                <a:off x="3959" y="2445"/>
                <a:ext cx="61" cy="19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79"/>
                  <a:gd name="T1" fmla="*/ 0 h 21600"/>
                  <a:gd name="T2" fmla="*/ 21579 w 21579"/>
                  <a:gd name="T3" fmla="*/ 20641 h 21600"/>
                  <a:gd name="T4" fmla="*/ 0 w 2157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79" h="21600" fill="none" extrusionOk="0">
                    <a:moveTo>
                      <a:pt x="-1" y="0"/>
                    </a:moveTo>
                    <a:cubicBezTo>
                      <a:pt x="11556" y="0"/>
                      <a:pt x="21065" y="9095"/>
                      <a:pt x="21578" y="20641"/>
                    </a:cubicBezTo>
                  </a:path>
                  <a:path w="21579" h="21600" stroke="0" extrusionOk="0">
                    <a:moveTo>
                      <a:pt x="-1" y="0"/>
                    </a:moveTo>
                    <a:cubicBezTo>
                      <a:pt x="11556" y="0"/>
                      <a:pt x="21065" y="9095"/>
                      <a:pt x="21578" y="20641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" name="Arc 167"/>
              <p:cNvSpPr>
                <a:spLocks/>
              </p:cNvSpPr>
              <p:nvPr/>
            </p:nvSpPr>
            <p:spPr bwMode="auto">
              <a:xfrm>
                <a:off x="4323" y="2676"/>
                <a:ext cx="307" cy="180"/>
              </a:xfrm>
              <a:custGeom>
                <a:avLst/>
                <a:gdLst>
                  <a:gd name="G0" fmla="+- 61 0 0"/>
                  <a:gd name="G1" fmla="+- 100 0 0"/>
                  <a:gd name="G2" fmla="+- 21600 0 0"/>
                  <a:gd name="T0" fmla="*/ 21661 w 21661"/>
                  <a:gd name="T1" fmla="*/ 0 h 21700"/>
                  <a:gd name="T2" fmla="*/ 0 w 21661"/>
                  <a:gd name="T3" fmla="*/ 21700 h 21700"/>
                  <a:gd name="T4" fmla="*/ 61 w 21661"/>
                  <a:gd name="T5" fmla="*/ 100 h 21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1" h="21700" fill="none" extrusionOk="0">
                    <a:moveTo>
                      <a:pt x="21660" y="0"/>
                    </a:moveTo>
                    <a:cubicBezTo>
                      <a:pt x="21660" y="33"/>
                      <a:pt x="21661" y="66"/>
                      <a:pt x="21661" y="100"/>
                    </a:cubicBezTo>
                    <a:cubicBezTo>
                      <a:pt x="21661" y="12029"/>
                      <a:pt x="11990" y="21700"/>
                      <a:pt x="61" y="21700"/>
                    </a:cubicBezTo>
                    <a:cubicBezTo>
                      <a:pt x="40" y="21700"/>
                      <a:pt x="20" y="21699"/>
                      <a:pt x="0" y="21699"/>
                    </a:cubicBezTo>
                  </a:path>
                  <a:path w="21661" h="21700" stroke="0" extrusionOk="0">
                    <a:moveTo>
                      <a:pt x="21660" y="0"/>
                    </a:moveTo>
                    <a:cubicBezTo>
                      <a:pt x="21660" y="33"/>
                      <a:pt x="21661" y="66"/>
                      <a:pt x="21661" y="100"/>
                    </a:cubicBezTo>
                    <a:cubicBezTo>
                      <a:pt x="21661" y="12029"/>
                      <a:pt x="11990" y="21700"/>
                      <a:pt x="61" y="21700"/>
                    </a:cubicBezTo>
                    <a:cubicBezTo>
                      <a:pt x="40" y="21700"/>
                      <a:pt x="20" y="21699"/>
                      <a:pt x="0" y="21699"/>
                    </a:cubicBezTo>
                    <a:lnTo>
                      <a:pt x="61" y="1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" name="Arc 168"/>
              <p:cNvSpPr>
                <a:spLocks/>
              </p:cNvSpPr>
              <p:nvPr/>
            </p:nvSpPr>
            <p:spPr bwMode="auto">
              <a:xfrm>
                <a:off x="4112" y="2770"/>
                <a:ext cx="150" cy="19"/>
              </a:xfrm>
              <a:custGeom>
                <a:avLst/>
                <a:gdLst>
                  <a:gd name="G0" fmla="+- 3232 0 0"/>
                  <a:gd name="G1" fmla="+- 0 0 0"/>
                  <a:gd name="G2" fmla="+- 21600 0 0"/>
                  <a:gd name="T0" fmla="*/ 24832 w 24832"/>
                  <a:gd name="T1" fmla="*/ 0 h 21600"/>
                  <a:gd name="T2" fmla="*/ 0 w 24832"/>
                  <a:gd name="T3" fmla="*/ 21357 h 21600"/>
                  <a:gd name="T4" fmla="*/ 3232 w 2483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832" h="21600" fill="none" extrusionOk="0">
                    <a:moveTo>
                      <a:pt x="24832" y="0"/>
                    </a:moveTo>
                    <a:cubicBezTo>
                      <a:pt x="24832" y="11929"/>
                      <a:pt x="15161" y="21600"/>
                      <a:pt x="3232" y="21600"/>
                    </a:cubicBezTo>
                    <a:cubicBezTo>
                      <a:pt x="2150" y="21600"/>
                      <a:pt x="1069" y="21518"/>
                      <a:pt x="0" y="21356"/>
                    </a:cubicBezTo>
                  </a:path>
                  <a:path w="24832" h="21600" stroke="0" extrusionOk="0">
                    <a:moveTo>
                      <a:pt x="24832" y="0"/>
                    </a:moveTo>
                    <a:cubicBezTo>
                      <a:pt x="24832" y="11929"/>
                      <a:pt x="15161" y="21600"/>
                      <a:pt x="3232" y="21600"/>
                    </a:cubicBezTo>
                    <a:cubicBezTo>
                      <a:pt x="2150" y="21600"/>
                      <a:pt x="1069" y="21518"/>
                      <a:pt x="0" y="21356"/>
                    </a:cubicBezTo>
                    <a:lnTo>
                      <a:pt x="3232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" name="Line 169"/>
              <p:cNvSpPr>
                <a:spLocks noChangeShapeType="1"/>
              </p:cNvSpPr>
              <p:nvPr/>
            </p:nvSpPr>
            <p:spPr bwMode="auto">
              <a:xfrm flipH="1" flipV="1">
                <a:off x="3979" y="2779"/>
                <a:ext cx="133" cy="1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0" name="Freeform 3"/>
            <p:cNvSpPr>
              <a:spLocks/>
            </p:cNvSpPr>
            <p:nvPr/>
          </p:nvSpPr>
          <p:spPr bwMode="auto">
            <a:xfrm>
              <a:off x="3808369" y="2647230"/>
              <a:ext cx="1439863" cy="155575"/>
            </a:xfrm>
            <a:custGeom>
              <a:avLst/>
              <a:gdLst/>
              <a:ahLst/>
              <a:cxnLst>
                <a:cxn ang="0">
                  <a:pos x="0" y="98"/>
                </a:cxn>
                <a:cxn ang="0">
                  <a:pos x="499" y="7"/>
                </a:cxn>
                <a:cxn ang="0">
                  <a:pos x="907" y="53"/>
                </a:cxn>
              </a:cxnLst>
              <a:rect l="0" t="0" r="r" b="b"/>
              <a:pathLst>
                <a:path w="907" h="98">
                  <a:moveTo>
                    <a:pt x="0" y="98"/>
                  </a:moveTo>
                  <a:cubicBezTo>
                    <a:pt x="174" y="56"/>
                    <a:pt x="348" y="14"/>
                    <a:pt x="499" y="7"/>
                  </a:cubicBezTo>
                  <a:cubicBezTo>
                    <a:pt x="650" y="0"/>
                    <a:pt x="778" y="26"/>
                    <a:pt x="907" y="53"/>
                  </a:cubicBezTo>
                </a:path>
              </a:pathLst>
            </a:custGeom>
            <a:noFill/>
            <a:ln w="762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6" name="Group 95"/>
            <p:cNvGrpSpPr/>
            <p:nvPr/>
          </p:nvGrpSpPr>
          <p:grpSpPr>
            <a:xfrm>
              <a:off x="2250882" y="1969367"/>
              <a:ext cx="1157287" cy="1511300"/>
              <a:chOff x="2033588" y="3119438"/>
              <a:chExt cx="1157287" cy="1511300"/>
            </a:xfrm>
          </p:grpSpPr>
          <p:grpSp>
            <p:nvGrpSpPr>
              <p:cNvPr id="5" name="Group 97"/>
              <p:cNvGrpSpPr>
                <a:grpSpLocks/>
              </p:cNvGrpSpPr>
              <p:nvPr/>
            </p:nvGrpSpPr>
            <p:grpSpPr bwMode="auto">
              <a:xfrm>
                <a:off x="2033588" y="3119438"/>
                <a:ext cx="1157287" cy="1511300"/>
                <a:chOff x="1281" y="1965"/>
                <a:chExt cx="729" cy="952"/>
              </a:xfrm>
            </p:grpSpPr>
            <p:sp>
              <p:nvSpPr>
                <p:cNvPr id="6" name="Freeform 9"/>
                <p:cNvSpPr>
                  <a:spLocks/>
                </p:cNvSpPr>
                <p:nvPr/>
              </p:nvSpPr>
              <p:spPr bwMode="auto">
                <a:xfrm>
                  <a:off x="1293" y="2276"/>
                  <a:ext cx="503" cy="63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411"/>
                    </a:cxn>
                    <a:cxn ang="0">
                      <a:pos x="585" y="76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86" h="769">
                      <a:moveTo>
                        <a:pt x="0" y="0"/>
                      </a:moveTo>
                      <a:lnTo>
                        <a:pt x="8" y="411"/>
                      </a:lnTo>
                      <a:lnTo>
                        <a:pt x="585" y="768"/>
                      </a:lnTo>
                      <a:lnTo>
                        <a:pt x="0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69804"/>
                        <a:invGamma/>
                      </a:srgbClr>
                    </a:gs>
                  </a:gsLst>
                  <a:lin ang="5400000" scaled="1"/>
                </a:gra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" name="Freeform 10"/>
                <p:cNvSpPr>
                  <a:spLocks/>
                </p:cNvSpPr>
                <p:nvPr/>
              </p:nvSpPr>
              <p:spPr bwMode="auto">
                <a:xfrm>
                  <a:off x="1795" y="2270"/>
                  <a:ext cx="209" cy="635"/>
                </a:xfrm>
                <a:custGeom>
                  <a:avLst/>
                  <a:gdLst/>
                  <a:ahLst/>
                  <a:cxnLst>
                    <a:cxn ang="0">
                      <a:pos x="235" y="0"/>
                    </a:cxn>
                    <a:cxn ang="0">
                      <a:pos x="0" y="767"/>
                    </a:cxn>
                    <a:cxn ang="0">
                      <a:pos x="243" y="418"/>
                    </a:cxn>
                    <a:cxn ang="0">
                      <a:pos x="235" y="0"/>
                    </a:cxn>
                  </a:cxnLst>
                  <a:rect l="0" t="0" r="r" b="b"/>
                  <a:pathLst>
                    <a:path w="244" h="768">
                      <a:moveTo>
                        <a:pt x="235" y="0"/>
                      </a:moveTo>
                      <a:lnTo>
                        <a:pt x="0" y="767"/>
                      </a:lnTo>
                      <a:lnTo>
                        <a:pt x="243" y="418"/>
                      </a:lnTo>
                      <a:lnTo>
                        <a:pt x="235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40000"/>
                        <a:invGamma/>
                      </a:srgbClr>
                    </a:gs>
                  </a:gsLst>
                  <a:lin ang="5400000" scaled="1"/>
                </a:gra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" name="Freeform 11"/>
                <p:cNvSpPr>
                  <a:spLocks/>
                </p:cNvSpPr>
                <p:nvPr/>
              </p:nvSpPr>
              <p:spPr bwMode="auto">
                <a:xfrm>
                  <a:off x="1293" y="2274"/>
                  <a:ext cx="698" cy="63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13" y="0"/>
                    </a:cxn>
                    <a:cxn ang="0">
                      <a:pos x="581" y="76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14" h="764">
                      <a:moveTo>
                        <a:pt x="0" y="0"/>
                      </a:moveTo>
                      <a:lnTo>
                        <a:pt x="813" y="0"/>
                      </a:lnTo>
                      <a:lnTo>
                        <a:pt x="581" y="763"/>
                      </a:lnTo>
                      <a:lnTo>
                        <a:pt x="0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60000"/>
                        <a:invGamma/>
                      </a:srgbClr>
                    </a:gs>
                  </a:gsLst>
                  <a:lin ang="5400000" scaled="1"/>
                </a:gradFill>
                <a:ln w="254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" name="Line 12"/>
                <p:cNvSpPr>
                  <a:spLocks noChangeShapeType="1"/>
                </p:cNvSpPr>
                <p:nvPr/>
              </p:nvSpPr>
              <p:spPr bwMode="auto">
                <a:xfrm>
                  <a:off x="1482" y="2000"/>
                  <a:ext cx="14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0" name="Line 13"/>
                <p:cNvSpPr>
                  <a:spLocks noChangeShapeType="1"/>
                </p:cNvSpPr>
                <p:nvPr/>
              </p:nvSpPr>
              <p:spPr bwMode="auto">
                <a:xfrm>
                  <a:off x="2000" y="2270"/>
                  <a:ext cx="0" cy="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" name="Freeform 14"/>
                <p:cNvSpPr>
                  <a:spLocks/>
                </p:cNvSpPr>
                <p:nvPr/>
              </p:nvSpPr>
              <p:spPr bwMode="auto">
                <a:xfrm>
                  <a:off x="1293" y="1975"/>
                  <a:ext cx="698" cy="302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813" y="364"/>
                    </a:cxn>
                    <a:cxn ang="0">
                      <a:pos x="0" y="364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814" h="365">
                      <a:moveTo>
                        <a:pt x="236" y="0"/>
                      </a:moveTo>
                      <a:lnTo>
                        <a:pt x="813" y="364"/>
                      </a:lnTo>
                      <a:lnTo>
                        <a:pt x="0" y="364"/>
                      </a:lnTo>
                      <a:lnTo>
                        <a:pt x="236" y="0"/>
                      </a:lnTo>
                    </a:path>
                  </a:pathLst>
                </a:custGeom>
                <a:solidFill>
                  <a:srgbClr val="99FF33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" name="Line 15"/>
                <p:cNvSpPr>
                  <a:spLocks noChangeShapeType="1"/>
                </p:cNvSpPr>
                <p:nvPr/>
              </p:nvSpPr>
              <p:spPr bwMode="auto">
                <a:xfrm>
                  <a:off x="1362" y="2361"/>
                  <a:ext cx="261" cy="33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1863" y="2373"/>
                  <a:ext cx="102" cy="31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" name="Oval 17"/>
                <p:cNvSpPr>
                  <a:spLocks noChangeArrowheads="1"/>
                </p:cNvSpPr>
                <p:nvPr/>
              </p:nvSpPr>
              <p:spPr bwMode="auto">
                <a:xfrm>
                  <a:off x="1479" y="1965"/>
                  <a:ext cx="29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5" name="Oval 18"/>
                <p:cNvSpPr>
                  <a:spLocks noChangeArrowheads="1"/>
                </p:cNvSpPr>
                <p:nvPr/>
              </p:nvSpPr>
              <p:spPr bwMode="auto">
                <a:xfrm>
                  <a:off x="1281" y="2261"/>
                  <a:ext cx="35" cy="34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6" name="Oval 19"/>
                <p:cNvSpPr>
                  <a:spLocks noChangeArrowheads="1"/>
                </p:cNvSpPr>
                <p:nvPr/>
              </p:nvSpPr>
              <p:spPr bwMode="auto">
                <a:xfrm>
                  <a:off x="1980" y="2267"/>
                  <a:ext cx="23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7" name="Oval 20"/>
                <p:cNvSpPr>
                  <a:spLocks noChangeArrowheads="1"/>
                </p:cNvSpPr>
                <p:nvPr/>
              </p:nvSpPr>
              <p:spPr bwMode="auto">
                <a:xfrm>
                  <a:off x="1769" y="2883"/>
                  <a:ext cx="35" cy="34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8" name="Oval 21"/>
                <p:cNvSpPr>
                  <a:spLocks noChangeArrowheads="1"/>
                </p:cNvSpPr>
                <p:nvPr/>
              </p:nvSpPr>
              <p:spPr bwMode="auto">
                <a:xfrm>
                  <a:off x="1986" y="2594"/>
                  <a:ext cx="24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9" name="Oval 22"/>
                <p:cNvSpPr>
                  <a:spLocks noChangeArrowheads="1"/>
                </p:cNvSpPr>
                <p:nvPr/>
              </p:nvSpPr>
              <p:spPr bwMode="auto">
                <a:xfrm>
                  <a:off x="1288" y="2604"/>
                  <a:ext cx="25" cy="33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91" name="Freeform 96"/>
              <p:cNvSpPr>
                <a:spLocks/>
              </p:cNvSpPr>
              <p:nvPr/>
            </p:nvSpPr>
            <p:spPr bwMode="auto">
              <a:xfrm>
                <a:off x="2044700" y="3127375"/>
                <a:ext cx="1108075" cy="479425"/>
              </a:xfrm>
              <a:custGeom>
                <a:avLst/>
                <a:gdLst/>
                <a:ahLst/>
                <a:cxnLst>
                  <a:cxn ang="0">
                    <a:pos x="236" y="0"/>
                  </a:cxn>
                  <a:cxn ang="0">
                    <a:pos x="813" y="364"/>
                  </a:cxn>
                  <a:cxn ang="0">
                    <a:pos x="0" y="364"/>
                  </a:cxn>
                  <a:cxn ang="0">
                    <a:pos x="236" y="0"/>
                  </a:cxn>
                </a:cxnLst>
                <a:rect l="0" t="0" r="r" b="b"/>
                <a:pathLst>
                  <a:path w="814" h="365">
                    <a:moveTo>
                      <a:pt x="236" y="0"/>
                    </a:moveTo>
                    <a:lnTo>
                      <a:pt x="813" y="364"/>
                    </a:lnTo>
                    <a:lnTo>
                      <a:pt x="0" y="364"/>
                    </a:lnTo>
                    <a:lnTo>
                      <a:pt x="236" y="0"/>
                    </a:lnTo>
                  </a:path>
                </a:pathLst>
              </a:custGeom>
              <a:solidFill>
                <a:srgbClr val="FAFD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7" name="TextBox 96"/>
            <p:cNvSpPr txBox="1"/>
            <p:nvPr/>
          </p:nvSpPr>
          <p:spPr>
            <a:xfrm>
              <a:off x="4208731" y="1960775"/>
              <a:ext cx="4587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©</a:t>
              </a:r>
              <a:endParaRPr lang="en-US" sz="3200" dirty="0">
                <a:solidFill>
                  <a:schemeClr val="tx1"/>
                </a:solidFill>
                <a:latin typeface="cmmi10"/>
                <a:cs typeface="Arial" pitchFamily="34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312219" y="2443458"/>
              <a:ext cx="5116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A</a:t>
              </a:r>
              <a:endParaRPr lang="en-US" sz="3200" dirty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7793513" y="2443458"/>
              <a:ext cx="4539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B</a:t>
              </a:r>
              <a:endParaRPr lang="en-US" sz="3200" dirty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</p:grpSp>
      <p:sp>
        <p:nvSpPr>
          <p:cNvPr id="105" name="Text Box 122"/>
          <p:cNvSpPr txBox="1">
            <a:spLocks noChangeArrowheads="1"/>
          </p:cNvSpPr>
          <p:nvPr/>
        </p:nvSpPr>
        <p:spPr bwMode="auto">
          <a:xfrm>
            <a:off x="1376858" y="3805135"/>
            <a:ext cx="7124066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for all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latin typeface="cmsy10"/>
                <a:cs typeface="Arial" pitchFamily="34" charset="0"/>
              </a:rPr>
              <a:t>2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92" name="Rounded Rectangular Callout 91"/>
          <p:cNvSpPr/>
          <p:nvPr/>
        </p:nvSpPr>
        <p:spPr bwMode="auto">
          <a:xfrm>
            <a:off x="5802532" y="3610860"/>
            <a:ext cx="730249" cy="1034879"/>
          </a:xfrm>
          <a:prstGeom prst="wedgeRoundRectCallout">
            <a:avLst>
              <a:gd name="adj1" fmla="val -87760"/>
              <a:gd name="adj2" fmla="val 114296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Text Box 122"/>
          <p:cNvSpPr txBox="1">
            <a:spLocks noChangeArrowheads="1"/>
          </p:cNvSpPr>
          <p:nvPr/>
        </p:nvSpPr>
        <p:spPr bwMode="auto">
          <a:xfrm>
            <a:off x="3571100" y="5392304"/>
            <a:ext cx="3531736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replace </a:t>
            </a:r>
            <a:r>
              <a:rPr lang="en-US" sz="3600" b="1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µ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with 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en-US" sz="36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15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Rigid Carrier Maps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95" name="Footer Placeholder 9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343357" y="1960775"/>
            <a:ext cx="6935264" cy="1519892"/>
            <a:chOff x="1312219" y="1960775"/>
            <a:chExt cx="6935264" cy="1519892"/>
          </a:xfrm>
        </p:grpSpPr>
        <p:grpSp>
          <p:nvGrpSpPr>
            <p:cNvPr id="20" name="Group 100"/>
            <p:cNvGrpSpPr>
              <a:grpSpLocks/>
            </p:cNvGrpSpPr>
            <p:nvPr/>
          </p:nvGrpSpPr>
          <p:grpSpPr bwMode="auto">
            <a:xfrm>
              <a:off x="5648432" y="2110655"/>
              <a:ext cx="1909763" cy="1228725"/>
              <a:chOff x="3725" y="2082"/>
              <a:chExt cx="1203" cy="774"/>
            </a:xfrm>
          </p:grpSpPr>
          <p:sp>
            <p:nvSpPr>
              <p:cNvPr id="21" name="Freeform 101"/>
              <p:cNvSpPr>
                <a:spLocks/>
              </p:cNvSpPr>
              <p:nvPr/>
            </p:nvSpPr>
            <p:spPr bwMode="auto">
              <a:xfrm>
                <a:off x="4033" y="2139"/>
                <a:ext cx="171" cy="1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0"/>
                  </a:cxn>
                  <a:cxn ang="0">
                    <a:pos x="38" y="8"/>
                  </a:cxn>
                  <a:cxn ang="0">
                    <a:pos x="61" y="15"/>
                  </a:cxn>
                  <a:cxn ang="0">
                    <a:pos x="76" y="30"/>
                  </a:cxn>
                  <a:cxn ang="0">
                    <a:pos x="99" y="46"/>
                  </a:cxn>
                  <a:cxn ang="0">
                    <a:pos x="114" y="61"/>
                  </a:cxn>
                  <a:cxn ang="0">
                    <a:pos x="129" y="76"/>
                  </a:cxn>
                  <a:cxn ang="0">
                    <a:pos x="145" y="99"/>
                  </a:cxn>
                  <a:cxn ang="0">
                    <a:pos x="160" y="114"/>
                  </a:cxn>
                  <a:cxn ang="0">
                    <a:pos x="168" y="129"/>
                  </a:cxn>
                  <a:cxn ang="0">
                    <a:pos x="183" y="152"/>
                  </a:cxn>
                  <a:cxn ang="0">
                    <a:pos x="183" y="175"/>
                  </a:cxn>
                  <a:cxn ang="0">
                    <a:pos x="190" y="190"/>
                  </a:cxn>
                  <a:cxn ang="0">
                    <a:pos x="198" y="213"/>
                  </a:cxn>
                </a:cxnLst>
                <a:rect l="0" t="0" r="r" b="b"/>
                <a:pathLst>
                  <a:path w="199" h="214">
                    <a:moveTo>
                      <a:pt x="0" y="0"/>
                    </a:moveTo>
                    <a:lnTo>
                      <a:pt x="15" y="0"/>
                    </a:lnTo>
                    <a:lnTo>
                      <a:pt x="38" y="8"/>
                    </a:lnTo>
                    <a:lnTo>
                      <a:pt x="61" y="15"/>
                    </a:lnTo>
                    <a:lnTo>
                      <a:pt x="76" y="30"/>
                    </a:lnTo>
                    <a:lnTo>
                      <a:pt x="99" y="46"/>
                    </a:lnTo>
                    <a:lnTo>
                      <a:pt x="114" y="61"/>
                    </a:lnTo>
                    <a:lnTo>
                      <a:pt x="129" y="76"/>
                    </a:lnTo>
                    <a:lnTo>
                      <a:pt x="145" y="99"/>
                    </a:lnTo>
                    <a:lnTo>
                      <a:pt x="160" y="114"/>
                    </a:lnTo>
                    <a:lnTo>
                      <a:pt x="168" y="129"/>
                    </a:lnTo>
                    <a:lnTo>
                      <a:pt x="183" y="152"/>
                    </a:lnTo>
                    <a:lnTo>
                      <a:pt x="183" y="175"/>
                    </a:lnTo>
                    <a:lnTo>
                      <a:pt x="190" y="190"/>
                    </a:lnTo>
                    <a:lnTo>
                      <a:pt x="198" y="21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" name="Oval 102"/>
              <p:cNvSpPr>
                <a:spLocks noChangeArrowheads="1"/>
              </p:cNvSpPr>
              <p:nvPr/>
            </p:nvSpPr>
            <p:spPr bwMode="auto">
              <a:xfrm>
                <a:off x="3978" y="2670"/>
                <a:ext cx="26" cy="31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3" name="Oval 103"/>
              <p:cNvSpPr>
                <a:spLocks noChangeArrowheads="1"/>
              </p:cNvSpPr>
              <p:nvPr/>
            </p:nvSpPr>
            <p:spPr bwMode="auto">
              <a:xfrm>
                <a:off x="3803" y="2481"/>
                <a:ext cx="32" cy="32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4" name="Oval 104"/>
              <p:cNvSpPr>
                <a:spLocks noChangeArrowheads="1"/>
              </p:cNvSpPr>
              <p:nvPr/>
            </p:nvSpPr>
            <p:spPr bwMode="auto">
              <a:xfrm>
                <a:off x="4252" y="2733"/>
                <a:ext cx="32" cy="38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5" name="Oval 105"/>
              <p:cNvSpPr>
                <a:spLocks noChangeArrowheads="1"/>
              </p:cNvSpPr>
              <p:nvPr/>
            </p:nvSpPr>
            <p:spPr bwMode="auto">
              <a:xfrm>
                <a:off x="3725" y="2092"/>
                <a:ext cx="1196" cy="760"/>
              </a:xfrm>
              <a:prstGeom prst="ellipse">
                <a:avLst/>
              </a:prstGeom>
              <a:gradFill rotWithShape="0">
                <a:gsLst>
                  <a:gs pos="0">
                    <a:srgbClr val="7FFF00">
                      <a:gamma/>
                      <a:shade val="0"/>
                      <a:invGamma/>
                    </a:srgbClr>
                  </a:gs>
                  <a:gs pos="100000">
                    <a:srgbClr val="7FFF00"/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6" name="Oval 106"/>
              <p:cNvSpPr>
                <a:spLocks noChangeArrowheads="1"/>
              </p:cNvSpPr>
              <p:nvPr/>
            </p:nvSpPr>
            <p:spPr bwMode="auto">
              <a:xfrm>
                <a:off x="3767" y="2120"/>
                <a:ext cx="1106" cy="679"/>
              </a:xfrm>
              <a:prstGeom prst="ellipse">
                <a:avLst/>
              </a:prstGeom>
              <a:gradFill rotWithShape="0">
                <a:gsLst>
                  <a:gs pos="0">
                    <a:srgbClr val="7FFF00">
                      <a:gamma/>
                      <a:shade val="29804"/>
                      <a:invGamma/>
                    </a:srgbClr>
                  </a:gs>
                  <a:gs pos="100000">
                    <a:srgbClr val="7FFF00"/>
                  </a:gs>
                </a:gsLst>
                <a:path path="shape">
                  <a:fillToRect l="50000" t="50000" r="50000" b="50000"/>
                </a:path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7" name="Freeform 107"/>
              <p:cNvSpPr>
                <a:spLocks/>
              </p:cNvSpPr>
              <p:nvPr/>
            </p:nvSpPr>
            <p:spPr bwMode="auto">
              <a:xfrm>
                <a:off x="4274" y="2604"/>
                <a:ext cx="47" cy="246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23" y="38"/>
                  </a:cxn>
                  <a:cxn ang="0">
                    <a:pos x="8" y="76"/>
                  </a:cxn>
                  <a:cxn ang="0">
                    <a:pos x="0" y="114"/>
                  </a:cxn>
                  <a:cxn ang="0">
                    <a:pos x="0" y="160"/>
                  </a:cxn>
                  <a:cxn ang="0">
                    <a:pos x="0" y="198"/>
                  </a:cxn>
                  <a:cxn ang="0">
                    <a:pos x="8" y="236"/>
                  </a:cxn>
                  <a:cxn ang="0">
                    <a:pos x="23" y="267"/>
                  </a:cxn>
                  <a:cxn ang="0">
                    <a:pos x="54" y="297"/>
                  </a:cxn>
                </a:cxnLst>
                <a:rect l="0" t="0" r="r" b="b"/>
                <a:pathLst>
                  <a:path w="55" h="298">
                    <a:moveTo>
                      <a:pt x="39" y="0"/>
                    </a:moveTo>
                    <a:lnTo>
                      <a:pt x="23" y="38"/>
                    </a:lnTo>
                    <a:lnTo>
                      <a:pt x="8" y="76"/>
                    </a:lnTo>
                    <a:lnTo>
                      <a:pt x="0" y="114"/>
                    </a:lnTo>
                    <a:lnTo>
                      <a:pt x="0" y="160"/>
                    </a:lnTo>
                    <a:lnTo>
                      <a:pt x="0" y="198"/>
                    </a:lnTo>
                    <a:lnTo>
                      <a:pt x="8" y="236"/>
                    </a:lnTo>
                    <a:lnTo>
                      <a:pt x="23" y="267"/>
                    </a:lnTo>
                    <a:lnTo>
                      <a:pt x="54" y="297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" name="Freeform 108"/>
              <p:cNvSpPr>
                <a:spLocks/>
              </p:cNvSpPr>
              <p:nvPr/>
            </p:nvSpPr>
            <p:spPr bwMode="auto">
              <a:xfrm>
                <a:off x="3968" y="2566"/>
                <a:ext cx="164" cy="209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152" y="15"/>
                  </a:cxn>
                  <a:cxn ang="0">
                    <a:pos x="114" y="38"/>
                  </a:cxn>
                  <a:cxn ang="0">
                    <a:pos x="84" y="68"/>
                  </a:cxn>
                  <a:cxn ang="0">
                    <a:pos x="61" y="99"/>
                  </a:cxn>
                  <a:cxn ang="0">
                    <a:pos x="23" y="175"/>
                  </a:cxn>
                  <a:cxn ang="0">
                    <a:pos x="0" y="251"/>
                  </a:cxn>
                </a:cxnLst>
                <a:rect l="0" t="0" r="r" b="b"/>
                <a:pathLst>
                  <a:path w="191" h="252">
                    <a:moveTo>
                      <a:pt x="190" y="0"/>
                    </a:moveTo>
                    <a:lnTo>
                      <a:pt x="152" y="15"/>
                    </a:lnTo>
                    <a:lnTo>
                      <a:pt x="114" y="38"/>
                    </a:lnTo>
                    <a:lnTo>
                      <a:pt x="84" y="68"/>
                    </a:lnTo>
                    <a:lnTo>
                      <a:pt x="61" y="99"/>
                    </a:lnTo>
                    <a:lnTo>
                      <a:pt x="23" y="175"/>
                    </a:lnTo>
                    <a:lnTo>
                      <a:pt x="0" y="25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" name="Freeform 109"/>
              <p:cNvSpPr>
                <a:spLocks/>
              </p:cNvSpPr>
              <p:nvPr/>
            </p:nvSpPr>
            <p:spPr bwMode="auto">
              <a:xfrm>
                <a:off x="3975" y="2460"/>
                <a:ext cx="53" cy="214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61" y="0"/>
                  </a:cxn>
                  <a:cxn ang="0">
                    <a:pos x="38" y="23"/>
                  </a:cxn>
                  <a:cxn ang="0">
                    <a:pos x="23" y="61"/>
                  </a:cxn>
                  <a:cxn ang="0">
                    <a:pos x="8" y="99"/>
                  </a:cxn>
                  <a:cxn ang="0">
                    <a:pos x="0" y="144"/>
                  </a:cxn>
                  <a:cxn ang="0">
                    <a:pos x="0" y="190"/>
                  </a:cxn>
                  <a:cxn ang="0">
                    <a:pos x="8" y="228"/>
                  </a:cxn>
                  <a:cxn ang="0">
                    <a:pos x="23" y="258"/>
                  </a:cxn>
                </a:cxnLst>
                <a:rect l="0" t="0" r="r" b="b"/>
                <a:pathLst>
                  <a:path w="62" h="259">
                    <a:moveTo>
                      <a:pt x="61" y="0"/>
                    </a:moveTo>
                    <a:lnTo>
                      <a:pt x="61" y="0"/>
                    </a:lnTo>
                    <a:lnTo>
                      <a:pt x="38" y="23"/>
                    </a:lnTo>
                    <a:lnTo>
                      <a:pt x="23" y="61"/>
                    </a:lnTo>
                    <a:lnTo>
                      <a:pt x="8" y="99"/>
                    </a:lnTo>
                    <a:lnTo>
                      <a:pt x="0" y="144"/>
                    </a:lnTo>
                    <a:lnTo>
                      <a:pt x="0" y="190"/>
                    </a:lnTo>
                    <a:lnTo>
                      <a:pt x="8" y="228"/>
                    </a:lnTo>
                    <a:lnTo>
                      <a:pt x="23" y="258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" name="Freeform 110"/>
              <p:cNvSpPr>
                <a:spLocks/>
              </p:cNvSpPr>
              <p:nvPr/>
            </p:nvSpPr>
            <p:spPr bwMode="auto">
              <a:xfrm>
                <a:off x="4365" y="2132"/>
                <a:ext cx="255" cy="158"/>
              </a:xfrm>
              <a:custGeom>
                <a:avLst/>
                <a:gdLst/>
                <a:ahLst/>
                <a:cxnLst>
                  <a:cxn ang="0">
                    <a:pos x="296" y="0"/>
                  </a:cxn>
                  <a:cxn ang="0">
                    <a:pos x="296" y="0"/>
                  </a:cxn>
                  <a:cxn ang="0">
                    <a:pos x="243" y="0"/>
                  </a:cxn>
                  <a:cxn ang="0">
                    <a:pos x="197" y="8"/>
                  </a:cxn>
                  <a:cxn ang="0">
                    <a:pos x="152" y="23"/>
                  </a:cxn>
                  <a:cxn ang="0">
                    <a:pos x="106" y="53"/>
                  </a:cxn>
                  <a:cxn ang="0">
                    <a:pos x="61" y="106"/>
                  </a:cxn>
                  <a:cxn ang="0">
                    <a:pos x="15" y="160"/>
                  </a:cxn>
                  <a:cxn ang="0">
                    <a:pos x="0" y="190"/>
                  </a:cxn>
                </a:cxnLst>
                <a:rect l="0" t="0" r="r" b="b"/>
                <a:pathLst>
                  <a:path w="297" h="191">
                    <a:moveTo>
                      <a:pt x="296" y="0"/>
                    </a:moveTo>
                    <a:lnTo>
                      <a:pt x="296" y="0"/>
                    </a:lnTo>
                    <a:lnTo>
                      <a:pt x="243" y="0"/>
                    </a:lnTo>
                    <a:lnTo>
                      <a:pt x="197" y="8"/>
                    </a:lnTo>
                    <a:lnTo>
                      <a:pt x="152" y="23"/>
                    </a:lnTo>
                    <a:lnTo>
                      <a:pt x="106" y="53"/>
                    </a:lnTo>
                    <a:lnTo>
                      <a:pt x="61" y="106"/>
                    </a:lnTo>
                    <a:lnTo>
                      <a:pt x="15" y="160"/>
                    </a:lnTo>
                    <a:lnTo>
                      <a:pt x="0" y="19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" name="Freeform 111"/>
              <p:cNvSpPr>
                <a:spLocks/>
              </p:cNvSpPr>
              <p:nvPr/>
            </p:nvSpPr>
            <p:spPr bwMode="auto">
              <a:xfrm>
                <a:off x="4313" y="2082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" name="Line 112"/>
              <p:cNvSpPr>
                <a:spLocks noChangeShapeType="1"/>
              </p:cNvSpPr>
              <p:nvPr/>
            </p:nvSpPr>
            <p:spPr bwMode="auto">
              <a:xfrm flipH="1">
                <a:off x="4313" y="2088"/>
                <a:ext cx="13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" name="Freeform 113"/>
              <p:cNvSpPr>
                <a:spLocks/>
              </p:cNvSpPr>
              <p:nvPr/>
            </p:nvSpPr>
            <p:spPr bwMode="auto">
              <a:xfrm>
                <a:off x="4586" y="2132"/>
                <a:ext cx="34" cy="2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30"/>
                  </a:cxn>
                  <a:cxn ang="0">
                    <a:pos x="30" y="68"/>
                  </a:cxn>
                  <a:cxn ang="0">
                    <a:pos x="38" y="114"/>
                  </a:cxn>
                  <a:cxn ang="0">
                    <a:pos x="38" y="160"/>
                  </a:cxn>
                  <a:cxn ang="0">
                    <a:pos x="38" y="213"/>
                  </a:cxn>
                  <a:cxn ang="0">
                    <a:pos x="38" y="259"/>
                  </a:cxn>
                  <a:cxn ang="0">
                    <a:pos x="30" y="304"/>
                  </a:cxn>
                  <a:cxn ang="0">
                    <a:pos x="30" y="350"/>
                  </a:cxn>
                </a:cxnLst>
                <a:rect l="0" t="0" r="r" b="b"/>
                <a:pathLst>
                  <a:path w="39" h="351">
                    <a:moveTo>
                      <a:pt x="0" y="0"/>
                    </a:moveTo>
                    <a:lnTo>
                      <a:pt x="15" y="30"/>
                    </a:lnTo>
                    <a:lnTo>
                      <a:pt x="30" y="68"/>
                    </a:lnTo>
                    <a:lnTo>
                      <a:pt x="38" y="114"/>
                    </a:lnTo>
                    <a:lnTo>
                      <a:pt x="38" y="160"/>
                    </a:lnTo>
                    <a:lnTo>
                      <a:pt x="38" y="213"/>
                    </a:lnTo>
                    <a:lnTo>
                      <a:pt x="38" y="259"/>
                    </a:lnTo>
                    <a:lnTo>
                      <a:pt x="30" y="304"/>
                    </a:lnTo>
                    <a:lnTo>
                      <a:pt x="30" y="35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" name="Freeform 114"/>
              <p:cNvSpPr>
                <a:spLocks/>
              </p:cNvSpPr>
              <p:nvPr/>
            </p:nvSpPr>
            <p:spPr bwMode="auto">
              <a:xfrm>
                <a:off x="3780" y="2617"/>
                <a:ext cx="216" cy="6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53" y="38"/>
                  </a:cxn>
                  <a:cxn ang="0">
                    <a:pos x="91" y="53"/>
                  </a:cxn>
                  <a:cxn ang="0">
                    <a:pos x="129" y="60"/>
                  </a:cxn>
                  <a:cxn ang="0">
                    <a:pos x="167" y="68"/>
                  </a:cxn>
                  <a:cxn ang="0">
                    <a:pos x="213" y="75"/>
                  </a:cxn>
                  <a:cxn ang="0">
                    <a:pos x="251" y="83"/>
                  </a:cxn>
                </a:cxnLst>
                <a:rect l="0" t="0" r="r" b="b"/>
                <a:pathLst>
                  <a:path w="252" h="84">
                    <a:moveTo>
                      <a:pt x="0" y="0"/>
                    </a:moveTo>
                    <a:lnTo>
                      <a:pt x="0" y="0"/>
                    </a:lnTo>
                    <a:lnTo>
                      <a:pt x="53" y="38"/>
                    </a:lnTo>
                    <a:lnTo>
                      <a:pt x="91" y="53"/>
                    </a:lnTo>
                    <a:lnTo>
                      <a:pt x="129" y="60"/>
                    </a:lnTo>
                    <a:lnTo>
                      <a:pt x="167" y="68"/>
                    </a:lnTo>
                    <a:lnTo>
                      <a:pt x="213" y="75"/>
                    </a:lnTo>
                    <a:lnTo>
                      <a:pt x="251" y="8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" name="Freeform 115"/>
              <p:cNvSpPr>
                <a:spLocks/>
              </p:cNvSpPr>
              <p:nvPr/>
            </p:nvSpPr>
            <p:spPr bwMode="auto">
              <a:xfrm>
                <a:off x="3825" y="2111"/>
                <a:ext cx="974" cy="654"/>
              </a:xfrm>
              <a:custGeom>
                <a:avLst/>
                <a:gdLst/>
                <a:ahLst/>
                <a:cxnLst>
                  <a:cxn ang="0">
                    <a:pos x="831" y="0"/>
                  </a:cxn>
                  <a:cxn ang="0">
                    <a:pos x="892" y="30"/>
                  </a:cxn>
                  <a:cxn ang="0">
                    <a:pos x="953" y="68"/>
                  </a:cxn>
                  <a:cxn ang="0">
                    <a:pos x="1006" y="105"/>
                  </a:cxn>
                  <a:cxn ang="0">
                    <a:pos x="1052" y="150"/>
                  </a:cxn>
                  <a:cxn ang="0">
                    <a:pos x="1090" y="203"/>
                  </a:cxn>
                  <a:cxn ang="0">
                    <a:pos x="1113" y="256"/>
                  </a:cxn>
                  <a:cxn ang="0">
                    <a:pos x="1128" y="308"/>
                  </a:cxn>
                  <a:cxn ang="0">
                    <a:pos x="1136" y="369"/>
                  </a:cxn>
                  <a:cxn ang="0">
                    <a:pos x="1136" y="414"/>
                  </a:cxn>
                  <a:cxn ang="0">
                    <a:pos x="1121" y="451"/>
                  </a:cxn>
                  <a:cxn ang="0">
                    <a:pos x="1113" y="497"/>
                  </a:cxn>
                  <a:cxn ang="0">
                    <a:pos x="1090" y="534"/>
                  </a:cxn>
                  <a:cxn ang="0">
                    <a:pos x="1037" y="602"/>
                  </a:cxn>
                  <a:cxn ang="0">
                    <a:pos x="968" y="662"/>
                  </a:cxn>
                  <a:cxn ang="0">
                    <a:pos x="884" y="715"/>
                  </a:cxn>
                  <a:cxn ang="0">
                    <a:pos x="785" y="752"/>
                  </a:cxn>
                  <a:cxn ang="0">
                    <a:pos x="679" y="775"/>
                  </a:cxn>
                  <a:cxn ang="0">
                    <a:pos x="564" y="790"/>
                  </a:cxn>
                  <a:cxn ang="0">
                    <a:pos x="450" y="775"/>
                  </a:cxn>
                  <a:cxn ang="0">
                    <a:pos x="343" y="752"/>
                  </a:cxn>
                  <a:cxn ang="0">
                    <a:pos x="252" y="715"/>
                  </a:cxn>
                  <a:cxn ang="0">
                    <a:pos x="160" y="662"/>
                  </a:cxn>
                  <a:cxn ang="0">
                    <a:pos x="91" y="602"/>
                  </a:cxn>
                  <a:cxn ang="0">
                    <a:pos x="38" y="534"/>
                  </a:cxn>
                  <a:cxn ang="0">
                    <a:pos x="23" y="497"/>
                  </a:cxn>
                  <a:cxn ang="0">
                    <a:pos x="8" y="451"/>
                  </a:cxn>
                  <a:cxn ang="0">
                    <a:pos x="0" y="414"/>
                  </a:cxn>
                  <a:cxn ang="0">
                    <a:pos x="0" y="369"/>
                  </a:cxn>
                  <a:cxn ang="0">
                    <a:pos x="8" y="301"/>
                  </a:cxn>
                  <a:cxn ang="0">
                    <a:pos x="30" y="233"/>
                  </a:cxn>
                  <a:cxn ang="0">
                    <a:pos x="61" y="173"/>
                  </a:cxn>
                  <a:cxn ang="0">
                    <a:pos x="114" y="120"/>
                  </a:cxn>
                </a:cxnLst>
                <a:rect l="0" t="0" r="r" b="b"/>
                <a:pathLst>
                  <a:path w="1137" h="791">
                    <a:moveTo>
                      <a:pt x="831" y="0"/>
                    </a:moveTo>
                    <a:lnTo>
                      <a:pt x="892" y="30"/>
                    </a:lnTo>
                    <a:lnTo>
                      <a:pt x="953" y="68"/>
                    </a:lnTo>
                    <a:lnTo>
                      <a:pt x="1006" y="105"/>
                    </a:lnTo>
                    <a:lnTo>
                      <a:pt x="1052" y="150"/>
                    </a:lnTo>
                    <a:lnTo>
                      <a:pt x="1090" y="203"/>
                    </a:lnTo>
                    <a:lnTo>
                      <a:pt x="1113" y="256"/>
                    </a:lnTo>
                    <a:lnTo>
                      <a:pt x="1128" y="308"/>
                    </a:lnTo>
                    <a:lnTo>
                      <a:pt x="1136" y="369"/>
                    </a:lnTo>
                    <a:lnTo>
                      <a:pt x="1136" y="414"/>
                    </a:lnTo>
                    <a:lnTo>
                      <a:pt x="1121" y="451"/>
                    </a:lnTo>
                    <a:lnTo>
                      <a:pt x="1113" y="497"/>
                    </a:lnTo>
                    <a:lnTo>
                      <a:pt x="1090" y="534"/>
                    </a:lnTo>
                    <a:lnTo>
                      <a:pt x="1037" y="602"/>
                    </a:lnTo>
                    <a:lnTo>
                      <a:pt x="968" y="662"/>
                    </a:lnTo>
                    <a:lnTo>
                      <a:pt x="884" y="715"/>
                    </a:lnTo>
                    <a:lnTo>
                      <a:pt x="785" y="752"/>
                    </a:lnTo>
                    <a:lnTo>
                      <a:pt x="679" y="775"/>
                    </a:lnTo>
                    <a:lnTo>
                      <a:pt x="564" y="790"/>
                    </a:lnTo>
                    <a:lnTo>
                      <a:pt x="450" y="775"/>
                    </a:lnTo>
                    <a:lnTo>
                      <a:pt x="343" y="752"/>
                    </a:lnTo>
                    <a:lnTo>
                      <a:pt x="252" y="715"/>
                    </a:lnTo>
                    <a:lnTo>
                      <a:pt x="160" y="662"/>
                    </a:lnTo>
                    <a:lnTo>
                      <a:pt x="91" y="602"/>
                    </a:lnTo>
                    <a:lnTo>
                      <a:pt x="38" y="534"/>
                    </a:lnTo>
                    <a:lnTo>
                      <a:pt x="23" y="497"/>
                    </a:lnTo>
                    <a:lnTo>
                      <a:pt x="8" y="451"/>
                    </a:lnTo>
                    <a:lnTo>
                      <a:pt x="0" y="414"/>
                    </a:lnTo>
                    <a:lnTo>
                      <a:pt x="0" y="369"/>
                    </a:lnTo>
                    <a:lnTo>
                      <a:pt x="8" y="301"/>
                    </a:lnTo>
                    <a:lnTo>
                      <a:pt x="30" y="233"/>
                    </a:lnTo>
                    <a:lnTo>
                      <a:pt x="61" y="173"/>
                    </a:lnTo>
                    <a:lnTo>
                      <a:pt x="114" y="12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Freeform 116"/>
              <p:cNvSpPr>
                <a:spLocks/>
              </p:cNvSpPr>
              <p:nvPr/>
            </p:nvSpPr>
            <p:spPr bwMode="auto">
              <a:xfrm>
                <a:off x="3877" y="2098"/>
                <a:ext cx="479" cy="387"/>
              </a:xfrm>
              <a:custGeom>
                <a:avLst/>
                <a:gdLst/>
                <a:ahLst/>
                <a:cxnLst>
                  <a:cxn ang="0">
                    <a:pos x="228" y="47"/>
                  </a:cxn>
                  <a:cxn ang="0">
                    <a:pos x="283" y="31"/>
                  </a:cxn>
                  <a:cxn ang="0">
                    <a:pos x="346" y="16"/>
                  </a:cxn>
                  <a:cxn ang="0">
                    <a:pos x="409" y="8"/>
                  </a:cxn>
                  <a:cxn ang="0">
                    <a:pos x="472" y="0"/>
                  </a:cxn>
                  <a:cxn ang="0">
                    <a:pos x="519" y="16"/>
                  </a:cxn>
                  <a:cxn ang="0">
                    <a:pos x="534" y="39"/>
                  </a:cxn>
                  <a:cxn ang="0">
                    <a:pos x="558" y="125"/>
                  </a:cxn>
                  <a:cxn ang="0">
                    <a:pos x="550" y="234"/>
                  </a:cxn>
                  <a:cxn ang="0">
                    <a:pos x="534" y="296"/>
                  </a:cxn>
                  <a:cxn ang="0">
                    <a:pos x="424" y="304"/>
                  </a:cxn>
                  <a:cxn ang="0">
                    <a:pos x="346" y="327"/>
                  </a:cxn>
                  <a:cxn ang="0">
                    <a:pos x="251" y="366"/>
                  </a:cxn>
                  <a:cxn ang="0">
                    <a:pos x="204" y="413"/>
                  </a:cxn>
                  <a:cxn ang="0">
                    <a:pos x="189" y="467"/>
                  </a:cxn>
                  <a:cxn ang="0">
                    <a:pos x="134" y="335"/>
                  </a:cxn>
                  <a:cxn ang="0">
                    <a:pos x="47" y="234"/>
                  </a:cxn>
                  <a:cxn ang="0">
                    <a:pos x="0" y="195"/>
                  </a:cxn>
                  <a:cxn ang="0">
                    <a:pos x="0" y="171"/>
                  </a:cxn>
                  <a:cxn ang="0">
                    <a:pos x="47" y="125"/>
                  </a:cxn>
                  <a:cxn ang="0">
                    <a:pos x="118" y="86"/>
                  </a:cxn>
                  <a:cxn ang="0">
                    <a:pos x="173" y="62"/>
                  </a:cxn>
                  <a:cxn ang="0">
                    <a:pos x="228" y="47"/>
                  </a:cxn>
                </a:cxnLst>
                <a:rect l="0" t="0" r="r" b="b"/>
                <a:pathLst>
                  <a:path w="559" h="468">
                    <a:moveTo>
                      <a:pt x="228" y="47"/>
                    </a:moveTo>
                    <a:lnTo>
                      <a:pt x="283" y="31"/>
                    </a:lnTo>
                    <a:lnTo>
                      <a:pt x="346" y="16"/>
                    </a:lnTo>
                    <a:lnTo>
                      <a:pt x="409" y="8"/>
                    </a:lnTo>
                    <a:lnTo>
                      <a:pt x="472" y="0"/>
                    </a:lnTo>
                    <a:lnTo>
                      <a:pt x="519" y="16"/>
                    </a:lnTo>
                    <a:lnTo>
                      <a:pt x="534" y="39"/>
                    </a:lnTo>
                    <a:lnTo>
                      <a:pt x="558" y="125"/>
                    </a:lnTo>
                    <a:lnTo>
                      <a:pt x="550" y="234"/>
                    </a:lnTo>
                    <a:lnTo>
                      <a:pt x="534" y="296"/>
                    </a:lnTo>
                    <a:lnTo>
                      <a:pt x="424" y="304"/>
                    </a:lnTo>
                    <a:lnTo>
                      <a:pt x="346" y="327"/>
                    </a:lnTo>
                    <a:lnTo>
                      <a:pt x="251" y="366"/>
                    </a:lnTo>
                    <a:lnTo>
                      <a:pt x="204" y="413"/>
                    </a:lnTo>
                    <a:lnTo>
                      <a:pt x="189" y="467"/>
                    </a:lnTo>
                    <a:lnTo>
                      <a:pt x="134" y="335"/>
                    </a:lnTo>
                    <a:lnTo>
                      <a:pt x="47" y="234"/>
                    </a:lnTo>
                    <a:lnTo>
                      <a:pt x="0" y="195"/>
                    </a:lnTo>
                    <a:lnTo>
                      <a:pt x="0" y="171"/>
                    </a:lnTo>
                    <a:lnTo>
                      <a:pt x="47" y="125"/>
                    </a:lnTo>
                    <a:lnTo>
                      <a:pt x="118" y="86"/>
                    </a:lnTo>
                    <a:lnTo>
                      <a:pt x="173" y="62"/>
                    </a:lnTo>
                    <a:lnTo>
                      <a:pt x="228" y="47"/>
                    </a:lnTo>
                  </a:path>
                </a:pathLst>
              </a:custGeom>
              <a:gradFill rotWithShape="0">
                <a:gsLst>
                  <a:gs pos="0">
                    <a:srgbClr val="FAFD00"/>
                  </a:gs>
                  <a:gs pos="100000">
                    <a:srgbClr val="FAFD00">
                      <a:gamma/>
                      <a:shade val="89804"/>
                      <a:invGamma/>
                    </a:srgbClr>
                  </a:gs>
                </a:gsLst>
                <a:lin ang="5400000" scaled="1"/>
              </a:gradFill>
              <a:ln w="12700" cap="rnd" cmpd="sng">
                <a:solidFill>
                  <a:srgbClr val="FAFD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Oval 117"/>
              <p:cNvSpPr>
                <a:spLocks noChangeArrowheads="1"/>
              </p:cNvSpPr>
              <p:nvPr/>
            </p:nvSpPr>
            <p:spPr bwMode="auto">
              <a:xfrm>
                <a:off x="4297" y="2092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8" name="Oval 118"/>
              <p:cNvSpPr>
                <a:spLocks noChangeArrowheads="1"/>
              </p:cNvSpPr>
              <p:nvPr/>
            </p:nvSpPr>
            <p:spPr bwMode="auto">
              <a:xfrm>
                <a:off x="4570" y="2117"/>
                <a:ext cx="33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9" name="Oval 119"/>
              <p:cNvSpPr>
                <a:spLocks noChangeArrowheads="1"/>
              </p:cNvSpPr>
              <p:nvPr/>
            </p:nvSpPr>
            <p:spPr bwMode="auto">
              <a:xfrm>
                <a:off x="4902" y="2437"/>
                <a:ext cx="26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0" name="Oval 120"/>
              <p:cNvSpPr>
                <a:spLocks noChangeArrowheads="1"/>
              </p:cNvSpPr>
              <p:nvPr/>
            </p:nvSpPr>
            <p:spPr bwMode="auto">
              <a:xfrm>
                <a:off x="4616" y="2652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1" name="Oval 121"/>
              <p:cNvSpPr>
                <a:spLocks noChangeArrowheads="1"/>
              </p:cNvSpPr>
              <p:nvPr/>
            </p:nvSpPr>
            <p:spPr bwMode="auto">
              <a:xfrm>
                <a:off x="4649" y="2771"/>
                <a:ext cx="32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2" name="Oval 122"/>
              <p:cNvSpPr>
                <a:spLocks noChangeArrowheads="1"/>
              </p:cNvSpPr>
              <p:nvPr/>
            </p:nvSpPr>
            <p:spPr bwMode="auto">
              <a:xfrm>
                <a:off x="4466" y="2563"/>
                <a:ext cx="39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3" name="Oval 123"/>
              <p:cNvSpPr>
                <a:spLocks noChangeArrowheads="1"/>
              </p:cNvSpPr>
              <p:nvPr/>
            </p:nvSpPr>
            <p:spPr bwMode="auto">
              <a:xfrm>
                <a:off x="3770" y="2614"/>
                <a:ext cx="32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4" name="Oval 124"/>
              <p:cNvSpPr>
                <a:spLocks noChangeArrowheads="1"/>
              </p:cNvSpPr>
              <p:nvPr/>
            </p:nvSpPr>
            <p:spPr bwMode="auto">
              <a:xfrm>
                <a:off x="3978" y="2664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5" name="Oval 125"/>
              <p:cNvSpPr>
                <a:spLocks noChangeArrowheads="1"/>
              </p:cNvSpPr>
              <p:nvPr/>
            </p:nvSpPr>
            <p:spPr bwMode="auto">
              <a:xfrm>
                <a:off x="3953" y="2752"/>
                <a:ext cx="25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6" name="Oval 126"/>
              <p:cNvSpPr>
                <a:spLocks noChangeArrowheads="1"/>
              </p:cNvSpPr>
              <p:nvPr/>
            </p:nvSpPr>
            <p:spPr bwMode="auto">
              <a:xfrm>
                <a:off x="4252" y="2739"/>
                <a:ext cx="25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7" name="Oval 127"/>
              <p:cNvSpPr>
                <a:spLocks noChangeArrowheads="1"/>
              </p:cNvSpPr>
              <p:nvPr/>
            </p:nvSpPr>
            <p:spPr bwMode="auto">
              <a:xfrm>
                <a:off x="4271" y="2582"/>
                <a:ext cx="52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8" name="Oval 128"/>
              <p:cNvSpPr>
                <a:spLocks noChangeArrowheads="1"/>
              </p:cNvSpPr>
              <p:nvPr/>
            </p:nvSpPr>
            <p:spPr bwMode="auto">
              <a:xfrm>
                <a:off x="4121" y="2551"/>
                <a:ext cx="26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9" name="Oval 129"/>
              <p:cNvSpPr>
                <a:spLocks noChangeArrowheads="1"/>
              </p:cNvSpPr>
              <p:nvPr/>
            </p:nvSpPr>
            <p:spPr bwMode="auto">
              <a:xfrm>
                <a:off x="4031" y="2299"/>
                <a:ext cx="572" cy="283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0" name="Oval 130"/>
              <p:cNvSpPr>
                <a:spLocks noChangeArrowheads="1"/>
              </p:cNvSpPr>
              <p:nvPr/>
            </p:nvSpPr>
            <p:spPr bwMode="auto">
              <a:xfrm>
                <a:off x="4050" y="2343"/>
                <a:ext cx="546" cy="252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1" name="Oval 131"/>
              <p:cNvSpPr>
                <a:spLocks noChangeArrowheads="1"/>
              </p:cNvSpPr>
              <p:nvPr/>
            </p:nvSpPr>
            <p:spPr bwMode="auto">
              <a:xfrm>
                <a:off x="4329" y="2280"/>
                <a:ext cx="33" cy="32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2" name="Line 132"/>
              <p:cNvSpPr>
                <a:spLocks noChangeShapeType="1"/>
              </p:cNvSpPr>
              <p:nvPr/>
            </p:nvSpPr>
            <p:spPr bwMode="auto">
              <a:xfrm flipH="1">
                <a:off x="4326" y="2264"/>
                <a:ext cx="59" cy="5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" name="Line 133"/>
              <p:cNvSpPr>
                <a:spLocks noChangeShapeType="1"/>
              </p:cNvSpPr>
              <p:nvPr/>
            </p:nvSpPr>
            <p:spPr bwMode="auto">
              <a:xfrm>
                <a:off x="4355" y="2289"/>
                <a:ext cx="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" name="Oval 134"/>
              <p:cNvSpPr>
                <a:spLocks noChangeArrowheads="1"/>
              </p:cNvSpPr>
              <p:nvPr/>
            </p:nvSpPr>
            <p:spPr bwMode="auto">
              <a:xfrm>
                <a:off x="4329" y="2283"/>
                <a:ext cx="26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5" name="Oval 135"/>
              <p:cNvSpPr>
                <a:spLocks noChangeArrowheads="1"/>
              </p:cNvSpPr>
              <p:nvPr/>
            </p:nvSpPr>
            <p:spPr bwMode="auto">
              <a:xfrm>
                <a:off x="4590" y="2413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6" name="Oval 136"/>
              <p:cNvSpPr>
                <a:spLocks noChangeArrowheads="1"/>
              </p:cNvSpPr>
              <p:nvPr/>
            </p:nvSpPr>
            <p:spPr bwMode="auto">
              <a:xfrm>
                <a:off x="4037" y="2123"/>
                <a:ext cx="25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7" name="Freeform 137"/>
              <p:cNvSpPr>
                <a:spLocks/>
              </p:cNvSpPr>
              <p:nvPr/>
            </p:nvSpPr>
            <p:spPr bwMode="auto">
              <a:xfrm>
                <a:off x="4053" y="2132"/>
                <a:ext cx="144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8" y="15"/>
                  </a:cxn>
                  <a:cxn ang="0">
                    <a:pos x="68" y="38"/>
                  </a:cxn>
                  <a:cxn ang="0">
                    <a:pos x="99" y="76"/>
                  </a:cxn>
                  <a:cxn ang="0">
                    <a:pos x="121" y="107"/>
                  </a:cxn>
                  <a:cxn ang="0">
                    <a:pos x="137" y="145"/>
                  </a:cxn>
                  <a:cxn ang="0">
                    <a:pos x="152" y="175"/>
                  </a:cxn>
                  <a:cxn ang="0">
                    <a:pos x="159" y="213"/>
                  </a:cxn>
                  <a:cxn ang="0">
                    <a:pos x="167" y="221"/>
                  </a:cxn>
                </a:cxnLst>
                <a:rect l="0" t="0" r="r" b="b"/>
                <a:pathLst>
                  <a:path w="168" h="222">
                    <a:moveTo>
                      <a:pt x="0" y="0"/>
                    </a:moveTo>
                    <a:lnTo>
                      <a:pt x="0" y="0"/>
                    </a:lnTo>
                    <a:lnTo>
                      <a:pt x="38" y="15"/>
                    </a:lnTo>
                    <a:lnTo>
                      <a:pt x="68" y="38"/>
                    </a:lnTo>
                    <a:lnTo>
                      <a:pt x="99" y="76"/>
                    </a:lnTo>
                    <a:lnTo>
                      <a:pt x="121" y="107"/>
                    </a:lnTo>
                    <a:lnTo>
                      <a:pt x="137" y="145"/>
                    </a:lnTo>
                    <a:lnTo>
                      <a:pt x="152" y="175"/>
                    </a:lnTo>
                    <a:lnTo>
                      <a:pt x="159" y="213"/>
                    </a:lnTo>
                    <a:lnTo>
                      <a:pt x="167" y="22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8" name="Freeform 138"/>
              <p:cNvSpPr>
                <a:spLocks/>
              </p:cNvSpPr>
              <p:nvPr/>
            </p:nvSpPr>
            <p:spPr bwMode="auto">
              <a:xfrm>
                <a:off x="4047" y="2139"/>
                <a:ext cx="39" cy="2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6" y="39"/>
                  </a:cxn>
                  <a:cxn ang="0">
                    <a:pos x="39" y="70"/>
                  </a:cxn>
                  <a:cxn ang="0">
                    <a:pos x="45" y="108"/>
                  </a:cxn>
                  <a:cxn ang="0">
                    <a:pos x="45" y="155"/>
                  </a:cxn>
                  <a:cxn ang="0">
                    <a:pos x="45" y="201"/>
                  </a:cxn>
                  <a:cxn ang="0">
                    <a:pos x="45" y="247"/>
                  </a:cxn>
                  <a:cxn ang="0">
                    <a:pos x="45" y="255"/>
                  </a:cxn>
                </a:cxnLst>
                <a:rect l="0" t="0" r="r" b="b"/>
                <a:pathLst>
                  <a:path w="46" h="256">
                    <a:moveTo>
                      <a:pt x="0" y="0"/>
                    </a:moveTo>
                    <a:lnTo>
                      <a:pt x="0" y="0"/>
                    </a:lnTo>
                    <a:lnTo>
                      <a:pt x="26" y="39"/>
                    </a:lnTo>
                    <a:lnTo>
                      <a:pt x="39" y="70"/>
                    </a:lnTo>
                    <a:lnTo>
                      <a:pt x="45" y="108"/>
                    </a:lnTo>
                    <a:lnTo>
                      <a:pt x="45" y="155"/>
                    </a:lnTo>
                    <a:lnTo>
                      <a:pt x="45" y="201"/>
                    </a:lnTo>
                    <a:lnTo>
                      <a:pt x="45" y="247"/>
                    </a:lnTo>
                    <a:lnTo>
                      <a:pt x="45" y="255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9" name="Arc 139"/>
              <p:cNvSpPr>
                <a:spLocks/>
              </p:cNvSpPr>
              <p:nvPr/>
            </p:nvSpPr>
            <p:spPr bwMode="auto">
              <a:xfrm>
                <a:off x="4180" y="2312"/>
                <a:ext cx="16" cy="5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" name="Freeform 140"/>
              <p:cNvSpPr>
                <a:spLocks/>
              </p:cNvSpPr>
              <p:nvPr/>
            </p:nvSpPr>
            <p:spPr bwMode="auto">
              <a:xfrm>
                <a:off x="4326" y="2305"/>
                <a:ext cx="21" cy="39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2" y="23"/>
                  </a:cxn>
                  <a:cxn ang="0">
                    <a:pos x="12" y="38"/>
                  </a:cxn>
                  <a:cxn ang="0">
                    <a:pos x="0" y="46"/>
                  </a:cxn>
                </a:cxnLst>
                <a:rect l="0" t="0" r="r" b="b"/>
                <a:pathLst>
                  <a:path w="24" h="47">
                    <a:moveTo>
                      <a:pt x="23" y="0"/>
                    </a:moveTo>
                    <a:lnTo>
                      <a:pt x="12" y="23"/>
                    </a:lnTo>
                    <a:lnTo>
                      <a:pt x="12" y="38"/>
                    </a:lnTo>
                    <a:lnTo>
                      <a:pt x="0" y="4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" name="Oval 141"/>
              <p:cNvSpPr>
                <a:spLocks noChangeArrowheads="1"/>
              </p:cNvSpPr>
              <p:nvPr/>
            </p:nvSpPr>
            <p:spPr bwMode="auto">
              <a:xfrm>
                <a:off x="4181" y="2299"/>
                <a:ext cx="31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2" name="Oval 142"/>
              <p:cNvSpPr>
                <a:spLocks noChangeArrowheads="1"/>
              </p:cNvSpPr>
              <p:nvPr/>
            </p:nvSpPr>
            <p:spPr bwMode="auto">
              <a:xfrm>
                <a:off x="3816" y="2488"/>
                <a:ext cx="32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3" name="Oval 143"/>
              <p:cNvSpPr>
                <a:spLocks noChangeArrowheads="1"/>
              </p:cNvSpPr>
              <p:nvPr/>
            </p:nvSpPr>
            <p:spPr bwMode="auto">
              <a:xfrm>
                <a:off x="4063" y="2343"/>
                <a:ext cx="32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4" name="Freeform 144"/>
              <p:cNvSpPr>
                <a:spLocks/>
              </p:cNvSpPr>
              <p:nvPr/>
            </p:nvSpPr>
            <p:spPr bwMode="auto">
              <a:xfrm>
                <a:off x="4196" y="2088"/>
                <a:ext cx="125" cy="221"/>
              </a:xfrm>
              <a:custGeom>
                <a:avLst/>
                <a:gdLst/>
                <a:ahLst/>
                <a:cxnLst>
                  <a:cxn ang="0">
                    <a:pos x="145" y="0"/>
                  </a:cxn>
                  <a:cxn ang="0">
                    <a:pos x="145" y="0"/>
                  </a:cxn>
                  <a:cxn ang="0">
                    <a:pos x="114" y="15"/>
                  </a:cxn>
                  <a:cxn ang="0">
                    <a:pos x="84" y="38"/>
                  </a:cxn>
                  <a:cxn ang="0">
                    <a:pos x="61" y="68"/>
                  </a:cxn>
                  <a:cxn ang="0">
                    <a:pos x="38" y="99"/>
                  </a:cxn>
                  <a:cxn ang="0">
                    <a:pos x="23" y="129"/>
                  </a:cxn>
                  <a:cxn ang="0">
                    <a:pos x="8" y="175"/>
                  </a:cxn>
                  <a:cxn ang="0">
                    <a:pos x="0" y="220"/>
                  </a:cxn>
                  <a:cxn ang="0">
                    <a:pos x="0" y="266"/>
                  </a:cxn>
                </a:cxnLst>
                <a:rect l="0" t="0" r="r" b="b"/>
                <a:pathLst>
                  <a:path w="146" h="267">
                    <a:moveTo>
                      <a:pt x="145" y="0"/>
                    </a:moveTo>
                    <a:lnTo>
                      <a:pt x="145" y="0"/>
                    </a:lnTo>
                    <a:lnTo>
                      <a:pt x="114" y="15"/>
                    </a:lnTo>
                    <a:lnTo>
                      <a:pt x="84" y="38"/>
                    </a:lnTo>
                    <a:lnTo>
                      <a:pt x="61" y="68"/>
                    </a:lnTo>
                    <a:lnTo>
                      <a:pt x="38" y="99"/>
                    </a:lnTo>
                    <a:lnTo>
                      <a:pt x="23" y="129"/>
                    </a:lnTo>
                    <a:lnTo>
                      <a:pt x="8" y="175"/>
                    </a:lnTo>
                    <a:lnTo>
                      <a:pt x="0" y="220"/>
                    </a:lnTo>
                    <a:lnTo>
                      <a:pt x="0" y="26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" name="Arc 145"/>
              <p:cNvSpPr>
                <a:spLocks/>
              </p:cNvSpPr>
              <p:nvPr/>
            </p:nvSpPr>
            <p:spPr bwMode="auto">
              <a:xfrm>
                <a:off x="4483" y="2573"/>
                <a:ext cx="176" cy="208"/>
              </a:xfrm>
              <a:custGeom>
                <a:avLst/>
                <a:gdLst>
                  <a:gd name="G0" fmla="+- 105 0 0"/>
                  <a:gd name="G1" fmla="+- 21600 0 0"/>
                  <a:gd name="G2" fmla="+- 21600 0 0"/>
                  <a:gd name="T0" fmla="*/ 0 w 21705"/>
                  <a:gd name="T1" fmla="*/ 0 h 21600"/>
                  <a:gd name="T2" fmla="*/ 21705 w 21705"/>
                  <a:gd name="T3" fmla="*/ 21600 h 21600"/>
                  <a:gd name="T4" fmla="*/ 105 w 2170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05" h="21600" fill="none" extrusionOk="0">
                    <a:moveTo>
                      <a:pt x="0" y="0"/>
                    </a:moveTo>
                    <a:cubicBezTo>
                      <a:pt x="35" y="0"/>
                      <a:pt x="70" y="-1"/>
                      <a:pt x="105" y="0"/>
                    </a:cubicBezTo>
                    <a:cubicBezTo>
                      <a:pt x="12034" y="0"/>
                      <a:pt x="21705" y="9670"/>
                      <a:pt x="21705" y="21600"/>
                    </a:cubicBezTo>
                  </a:path>
                  <a:path w="21705" h="21600" stroke="0" extrusionOk="0">
                    <a:moveTo>
                      <a:pt x="0" y="0"/>
                    </a:moveTo>
                    <a:cubicBezTo>
                      <a:pt x="35" y="0"/>
                      <a:pt x="70" y="-1"/>
                      <a:pt x="105" y="0"/>
                    </a:cubicBezTo>
                    <a:cubicBezTo>
                      <a:pt x="12034" y="0"/>
                      <a:pt x="21705" y="9670"/>
                      <a:pt x="21705" y="21600"/>
                    </a:cubicBezTo>
                    <a:lnTo>
                      <a:pt x="10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" name="Oval 146"/>
              <p:cNvSpPr>
                <a:spLocks noChangeArrowheads="1"/>
              </p:cNvSpPr>
              <p:nvPr/>
            </p:nvSpPr>
            <p:spPr bwMode="auto">
              <a:xfrm>
                <a:off x="4772" y="2331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7" name="Arc 147"/>
              <p:cNvSpPr>
                <a:spLocks/>
              </p:cNvSpPr>
              <p:nvPr/>
            </p:nvSpPr>
            <p:spPr bwMode="auto">
              <a:xfrm>
                <a:off x="4798" y="2353"/>
                <a:ext cx="62" cy="1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" name="Arc 148"/>
              <p:cNvSpPr>
                <a:spLocks/>
              </p:cNvSpPr>
              <p:nvPr/>
            </p:nvSpPr>
            <p:spPr bwMode="auto">
              <a:xfrm>
                <a:off x="4011" y="2607"/>
                <a:ext cx="283" cy="82"/>
              </a:xfrm>
              <a:custGeom>
                <a:avLst/>
                <a:gdLst>
                  <a:gd name="G0" fmla="+- 65 0 0"/>
                  <a:gd name="G1" fmla="+- 0 0 0"/>
                  <a:gd name="G2" fmla="+- 21600 0 0"/>
                  <a:gd name="T0" fmla="*/ 21665 w 21665"/>
                  <a:gd name="T1" fmla="*/ 0 h 21600"/>
                  <a:gd name="T2" fmla="*/ 0 w 21665"/>
                  <a:gd name="T3" fmla="*/ 21600 h 21600"/>
                  <a:gd name="T4" fmla="*/ 65 w 2166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5" h="21600" fill="none" extrusionOk="0">
                    <a:moveTo>
                      <a:pt x="21665" y="0"/>
                    </a:moveTo>
                    <a:cubicBezTo>
                      <a:pt x="21665" y="11929"/>
                      <a:pt x="11994" y="21600"/>
                      <a:pt x="65" y="21600"/>
                    </a:cubicBezTo>
                    <a:cubicBezTo>
                      <a:pt x="43" y="21600"/>
                      <a:pt x="21" y="21599"/>
                      <a:pt x="0" y="21599"/>
                    </a:cubicBezTo>
                  </a:path>
                  <a:path w="21665" h="21600" stroke="0" extrusionOk="0">
                    <a:moveTo>
                      <a:pt x="21665" y="0"/>
                    </a:moveTo>
                    <a:cubicBezTo>
                      <a:pt x="21665" y="11929"/>
                      <a:pt x="11994" y="21600"/>
                      <a:pt x="65" y="21600"/>
                    </a:cubicBezTo>
                    <a:cubicBezTo>
                      <a:pt x="43" y="21600"/>
                      <a:pt x="21" y="21599"/>
                      <a:pt x="0" y="21599"/>
                    </a:cubicBezTo>
                    <a:lnTo>
                      <a:pt x="65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" name="Arc 149"/>
              <p:cNvSpPr>
                <a:spLocks/>
              </p:cNvSpPr>
              <p:nvPr/>
            </p:nvSpPr>
            <p:spPr bwMode="auto">
              <a:xfrm>
                <a:off x="3781" y="2442"/>
                <a:ext cx="185" cy="18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5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" name="Arc 150"/>
              <p:cNvSpPr>
                <a:spLocks/>
              </p:cNvSpPr>
              <p:nvPr/>
            </p:nvSpPr>
            <p:spPr bwMode="auto">
              <a:xfrm>
                <a:off x="3864" y="2234"/>
                <a:ext cx="219" cy="129"/>
              </a:xfrm>
              <a:custGeom>
                <a:avLst/>
                <a:gdLst>
                  <a:gd name="G0" fmla="+- 85 0 0"/>
                  <a:gd name="G1" fmla="+- 21600 0 0"/>
                  <a:gd name="G2" fmla="+- 21600 0 0"/>
                  <a:gd name="T0" fmla="*/ 0 w 21685"/>
                  <a:gd name="T1" fmla="*/ 0 h 21600"/>
                  <a:gd name="T2" fmla="*/ 21685 w 21685"/>
                  <a:gd name="T3" fmla="*/ 21600 h 21600"/>
                  <a:gd name="T4" fmla="*/ 85 w 2168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5" h="21600" fill="none" extrusionOk="0">
                    <a:moveTo>
                      <a:pt x="0" y="0"/>
                    </a:moveTo>
                    <a:cubicBezTo>
                      <a:pt x="28" y="0"/>
                      <a:pt x="56" y="-1"/>
                      <a:pt x="85" y="0"/>
                    </a:cubicBezTo>
                    <a:cubicBezTo>
                      <a:pt x="12014" y="0"/>
                      <a:pt x="21685" y="9670"/>
                      <a:pt x="21685" y="21600"/>
                    </a:cubicBezTo>
                  </a:path>
                  <a:path w="21685" h="21600" stroke="0" extrusionOk="0">
                    <a:moveTo>
                      <a:pt x="0" y="0"/>
                    </a:moveTo>
                    <a:cubicBezTo>
                      <a:pt x="28" y="0"/>
                      <a:pt x="56" y="-1"/>
                      <a:pt x="85" y="0"/>
                    </a:cubicBezTo>
                    <a:cubicBezTo>
                      <a:pt x="12014" y="0"/>
                      <a:pt x="21685" y="9670"/>
                      <a:pt x="21685" y="21600"/>
                    </a:cubicBezTo>
                    <a:lnTo>
                      <a:pt x="8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" name="Line 151"/>
              <p:cNvSpPr>
                <a:spLocks noChangeShapeType="1"/>
              </p:cNvSpPr>
              <p:nvPr/>
            </p:nvSpPr>
            <p:spPr bwMode="auto">
              <a:xfrm>
                <a:off x="4085" y="2359"/>
                <a:ext cx="20" cy="31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" name="Arc 152"/>
              <p:cNvSpPr>
                <a:spLocks/>
              </p:cNvSpPr>
              <p:nvPr/>
            </p:nvSpPr>
            <p:spPr bwMode="auto">
              <a:xfrm>
                <a:off x="4274" y="2579"/>
                <a:ext cx="219" cy="176"/>
              </a:xfrm>
              <a:custGeom>
                <a:avLst/>
                <a:gdLst>
                  <a:gd name="G0" fmla="+- 85 0 0"/>
                  <a:gd name="G1" fmla="+- 0 0 0"/>
                  <a:gd name="G2" fmla="+- 21600 0 0"/>
                  <a:gd name="T0" fmla="*/ 21685 w 21685"/>
                  <a:gd name="T1" fmla="*/ 0 h 21600"/>
                  <a:gd name="T2" fmla="*/ 0 w 21685"/>
                  <a:gd name="T3" fmla="*/ 21600 h 21600"/>
                  <a:gd name="T4" fmla="*/ 85 w 2168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5" h="21600" fill="none" extrusionOk="0">
                    <a:moveTo>
                      <a:pt x="21685" y="0"/>
                    </a:moveTo>
                    <a:cubicBezTo>
                      <a:pt x="21685" y="11929"/>
                      <a:pt x="12014" y="21600"/>
                      <a:pt x="85" y="21600"/>
                    </a:cubicBezTo>
                    <a:cubicBezTo>
                      <a:pt x="56" y="21600"/>
                      <a:pt x="28" y="21599"/>
                      <a:pt x="0" y="21599"/>
                    </a:cubicBezTo>
                  </a:path>
                  <a:path w="21685" h="21600" stroke="0" extrusionOk="0">
                    <a:moveTo>
                      <a:pt x="21685" y="0"/>
                    </a:moveTo>
                    <a:cubicBezTo>
                      <a:pt x="21685" y="11929"/>
                      <a:pt x="12014" y="21600"/>
                      <a:pt x="85" y="21600"/>
                    </a:cubicBezTo>
                    <a:cubicBezTo>
                      <a:pt x="56" y="21600"/>
                      <a:pt x="28" y="21599"/>
                      <a:pt x="0" y="21599"/>
                    </a:cubicBezTo>
                    <a:lnTo>
                      <a:pt x="85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" name="Arc 153"/>
              <p:cNvSpPr>
                <a:spLocks/>
              </p:cNvSpPr>
              <p:nvPr/>
            </p:nvSpPr>
            <p:spPr bwMode="auto">
              <a:xfrm>
                <a:off x="4597" y="2341"/>
                <a:ext cx="186" cy="9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5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" name="Arc 154"/>
              <p:cNvSpPr>
                <a:spLocks/>
              </p:cNvSpPr>
              <p:nvPr/>
            </p:nvSpPr>
            <p:spPr bwMode="auto">
              <a:xfrm>
                <a:off x="4782" y="2347"/>
                <a:ext cx="137" cy="120"/>
              </a:xfrm>
              <a:custGeom>
                <a:avLst/>
                <a:gdLst>
                  <a:gd name="G0" fmla="+- 135 0 0"/>
                  <a:gd name="G1" fmla="+- 21600 0 0"/>
                  <a:gd name="G2" fmla="+- 21600 0 0"/>
                  <a:gd name="T0" fmla="*/ 0 w 21734"/>
                  <a:gd name="T1" fmla="*/ 0 h 21600"/>
                  <a:gd name="T2" fmla="*/ 21734 w 21734"/>
                  <a:gd name="T3" fmla="*/ 21450 h 21600"/>
                  <a:gd name="T4" fmla="*/ 135 w 21734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4" h="21600" fill="none" extrusionOk="0">
                    <a:moveTo>
                      <a:pt x="0" y="0"/>
                    </a:moveTo>
                    <a:cubicBezTo>
                      <a:pt x="45" y="0"/>
                      <a:pt x="90" y="-1"/>
                      <a:pt x="135" y="0"/>
                    </a:cubicBezTo>
                    <a:cubicBezTo>
                      <a:pt x="12005" y="0"/>
                      <a:pt x="21652" y="9579"/>
                      <a:pt x="21734" y="21449"/>
                    </a:cubicBezTo>
                  </a:path>
                  <a:path w="21734" h="21600" stroke="0" extrusionOk="0">
                    <a:moveTo>
                      <a:pt x="0" y="0"/>
                    </a:moveTo>
                    <a:cubicBezTo>
                      <a:pt x="45" y="0"/>
                      <a:pt x="90" y="-1"/>
                      <a:pt x="135" y="0"/>
                    </a:cubicBezTo>
                    <a:cubicBezTo>
                      <a:pt x="12005" y="0"/>
                      <a:pt x="21652" y="9579"/>
                      <a:pt x="21734" y="21449"/>
                    </a:cubicBezTo>
                    <a:lnTo>
                      <a:pt x="13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" name="Arc 155"/>
              <p:cNvSpPr>
                <a:spLocks/>
              </p:cNvSpPr>
              <p:nvPr/>
            </p:nvSpPr>
            <p:spPr bwMode="auto">
              <a:xfrm>
                <a:off x="4625" y="2413"/>
                <a:ext cx="76" cy="79"/>
              </a:xfrm>
              <a:custGeom>
                <a:avLst/>
                <a:gdLst>
                  <a:gd name="G0" fmla="+- 247 0 0"/>
                  <a:gd name="G1" fmla="+- 21600 0 0"/>
                  <a:gd name="G2" fmla="+- 21600 0 0"/>
                  <a:gd name="T0" fmla="*/ 0 w 21847"/>
                  <a:gd name="T1" fmla="*/ 1 h 21600"/>
                  <a:gd name="T2" fmla="*/ 21847 w 21847"/>
                  <a:gd name="T3" fmla="*/ 21600 h 21600"/>
                  <a:gd name="T4" fmla="*/ 247 w 21847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47" h="21600" fill="none" extrusionOk="0">
                    <a:moveTo>
                      <a:pt x="0" y="1"/>
                    </a:moveTo>
                    <a:cubicBezTo>
                      <a:pt x="82" y="0"/>
                      <a:pt x="164" y="-1"/>
                      <a:pt x="247" y="0"/>
                    </a:cubicBezTo>
                    <a:cubicBezTo>
                      <a:pt x="12176" y="0"/>
                      <a:pt x="21847" y="9670"/>
                      <a:pt x="21847" y="21600"/>
                    </a:cubicBezTo>
                  </a:path>
                  <a:path w="21847" h="21600" stroke="0" extrusionOk="0">
                    <a:moveTo>
                      <a:pt x="0" y="1"/>
                    </a:moveTo>
                    <a:cubicBezTo>
                      <a:pt x="82" y="0"/>
                      <a:pt x="164" y="-1"/>
                      <a:pt x="247" y="0"/>
                    </a:cubicBezTo>
                    <a:cubicBezTo>
                      <a:pt x="12176" y="0"/>
                      <a:pt x="21847" y="9670"/>
                      <a:pt x="21847" y="21600"/>
                    </a:cubicBezTo>
                    <a:lnTo>
                      <a:pt x="247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" name="Arc 156"/>
              <p:cNvSpPr>
                <a:spLocks/>
              </p:cNvSpPr>
              <p:nvPr/>
            </p:nvSpPr>
            <p:spPr bwMode="auto">
              <a:xfrm>
                <a:off x="4655" y="2469"/>
                <a:ext cx="205" cy="30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" name="Arc 157"/>
              <p:cNvSpPr>
                <a:spLocks/>
              </p:cNvSpPr>
              <p:nvPr/>
            </p:nvSpPr>
            <p:spPr bwMode="auto">
              <a:xfrm>
                <a:off x="4635" y="2485"/>
                <a:ext cx="69" cy="16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" name="Arc 158"/>
              <p:cNvSpPr>
                <a:spLocks/>
              </p:cNvSpPr>
              <p:nvPr/>
            </p:nvSpPr>
            <p:spPr bwMode="auto">
              <a:xfrm>
                <a:off x="4323" y="2115"/>
                <a:ext cx="32" cy="17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498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889" y="0"/>
                      <a:pt x="21543" y="9608"/>
                      <a:pt x="21599" y="21498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889" y="0"/>
                      <a:pt x="21543" y="9608"/>
                      <a:pt x="21599" y="214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" name="Oval 159"/>
              <p:cNvSpPr>
                <a:spLocks noChangeArrowheads="1"/>
              </p:cNvSpPr>
              <p:nvPr/>
            </p:nvSpPr>
            <p:spPr bwMode="auto">
              <a:xfrm>
                <a:off x="3855" y="2243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0" name="Freeform 160"/>
              <p:cNvSpPr>
                <a:spLocks/>
              </p:cNvSpPr>
              <p:nvPr/>
            </p:nvSpPr>
            <p:spPr bwMode="auto">
              <a:xfrm>
                <a:off x="3871" y="2252"/>
                <a:ext cx="157" cy="20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6" y="30"/>
                  </a:cxn>
                  <a:cxn ang="0">
                    <a:pos x="76" y="61"/>
                  </a:cxn>
                  <a:cxn ang="0">
                    <a:pos x="107" y="91"/>
                  </a:cxn>
                  <a:cxn ang="0">
                    <a:pos x="130" y="122"/>
                  </a:cxn>
                  <a:cxn ang="0">
                    <a:pos x="153" y="152"/>
                  </a:cxn>
                  <a:cxn ang="0">
                    <a:pos x="168" y="190"/>
                  </a:cxn>
                  <a:cxn ang="0">
                    <a:pos x="175" y="221"/>
                  </a:cxn>
                  <a:cxn ang="0">
                    <a:pos x="183" y="251"/>
                  </a:cxn>
                </a:cxnLst>
                <a:rect l="0" t="0" r="r" b="b"/>
                <a:pathLst>
                  <a:path w="184" h="252">
                    <a:moveTo>
                      <a:pt x="0" y="0"/>
                    </a:moveTo>
                    <a:lnTo>
                      <a:pt x="0" y="0"/>
                    </a:lnTo>
                    <a:lnTo>
                      <a:pt x="46" y="30"/>
                    </a:lnTo>
                    <a:lnTo>
                      <a:pt x="76" y="61"/>
                    </a:lnTo>
                    <a:lnTo>
                      <a:pt x="107" y="91"/>
                    </a:lnTo>
                    <a:lnTo>
                      <a:pt x="130" y="122"/>
                    </a:lnTo>
                    <a:lnTo>
                      <a:pt x="153" y="152"/>
                    </a:lnTo>
                    <a:lnTo>
                      <a:pt x="168" y="190"/>
                    </a:lnTo>
                    <a:lnTo>
                      <a:pt x="175" y="221"/>
                    </a:lnTo>
                    <a:lnTo>
                      <a:pt x="183" y="25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" name="Line 161"/>
              <p:cNvSpPr>
                <a:spLocks noChangeShapeType="1"/>
              </p:cNvSpPr>
              <p:nvPr/>
            </p:nvSpPr>
            <p:spPr bwMode="auto">
              <a:xfrm>
                <a:off x="3865" y="2245"/>
                <a:ext cx="32" cy="2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" name="Freeform 162"/>
              <p:cNvSpPr>
                <a:spLocks/>
              </p:cNvSpPr>
              <p:nvPr/>
            </p:nvSpPr>
            <p:spPr bwMode="auto">
              <a:xfrm>
                <a:off x="3773" y="2252"/>
                <a:ext cx="92" cy="89"/>
              </a:xfrm>
              <a:custGeom>
                <a:avLst/>
                <a:gdLst/>
                <a:ahLst/>
                <a:cxnLst>
                  <a:cxn ang="0">
                    <a:pos x="107" y="0"/>
                  </a:cxn>
                  <a:cxn ang="0">
                    <a:pos x="107" y="0"/>
                  </a:cxn>
                  <a:cxn ang="0">
                    <a:pos x="54" y="23"/>
                  </a:cxn>
                  <a:cxn ang="0">
                    <a:pos x="23" y="53"/>
                  </a:cxn>
                  <a:cxn ang="0">
                    <a:pos x="0" y="98"/>
                  </a:cxn>
                  <a:cxn ang="0">
                    <a:pos x="0" y="106"/>
                  </a:cxn>
                </a:cxnLst>
                <a:rect l="0" t="0" r="r" b="b"/>
                <a:pathLst>
                  <a:path w="108" h="107">
                    <a:moveTo>
                      <a:pt x="107" y="0"/>
                    </a:moveTo>
                    <a:lnTo>
                      <a:pt x="107" y="0"/>
                    </a:lnTo>
                    <a:lnTo>
                      <a:pt x="54" y="23"/>
                    </a:lnTo>
                    <a:lnTo>
                      <a:pt x="23" y="53"/>
                    </a:lnTo>
                    <a:lnTo>
                      <a:pt x="0" y="98"/>
                    </a:lnTo>
                    <a:lnTo>
                      <a:pt x="0" y="10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" name="Freeform 163"/>
              <p:cNvSpPr>
                <a:spLocks/>
              </p:cNvSpPr>
              <p:nvPr/>
            </p:nvSpPr>
            <p:spPr bwMode="auto">
              <a:xfrm>
                <a:off x="3773" y="2252"/>
                <a:ext cx="92" cy="89"/>
              </a:xfrm>
              <a:custGeom>
                <a:avLst/>
                <a:gdLst/>
                <a:ahLst/>
                <a:cxnLst>
                  <a:cxn ang="0">
                    <a:pos x="107" y="0"/>
                  </a:cxn>
                  <a:cxn ang="0">
                    <a:pos x="84" y="8"/>
                  </a:cxn>
                  <a:cxn ang="0">
                    <a:pos x="61" y="23"/>
                  </a:cxn>
                  <a:cxn ang="0">
                    <a:pos x="38" y="38"/>
                  </a:cxn>
                  <a:cxn ang="0">
                    <a:pos x="23" y="53"/>
                  </a:cxn>
                  <a:cxn ang="0">
                    <a:pos x="8" y="76"/>
                  </a:cxn>
                  <a:cxn ang="0">
                    <a:pos x="0" y="91"/>
                  </a:cxn>
                  <a:cxn ang="0">
                    <a:pos x="0" y="106"/>
                  </a:cxn>
                </a:cxnLst>
                <a:rect l="0" t="0" r="r" b="b"/>
                <a:pathLst>
                  <a:path w="108" h="107">
                    <a:moveTo>
                      <a:pt x="107" y="0"/>
                    </a:moveTo>
                    <a:lnTo>
                      <a:pt x="84" y="8"/>
                    </a:lnTo>
                    <a:lnTo>
                      <a:pt x="61" y="23"/>
                    </a:lnTo>
                    <a:lnTo>
                      <a:pt x="38" y="38"/>
                    </a:lnTo>
                    <a:lnTo>
                      <a:pt x="23" y="53"/>
                    </a:lnTo>
                    <a:lnTo>
                      <a:pt x="8" y="76"/>
                    </a:lnTo>
                    <a:lnTo>
                      <a:pt x="0" y="91"/>
                    </a:lnTo>
                    <a:lnTo>
                      <a:pt x="0" y="10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" name="Oval 164"/>
              <p:cNvSpPr>
                <a:spLocks noChangeArrowheads="1"/>
              </p:cNvSpPr>
              <p:nvPr/>
            </p:nvSpPr>
            <p:spPr bwMode="auto">
              <a:xfrm>
                <a:off x="3852" y="2230"/>
                <a:ext cx="25" cy="31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5" name="Oval 165"/>
              <p:cNvSpPr>
                <a:spLocks noChangeArrowheads="1"/>
              </p:cNvSpPr>
              <p:nvPr/>
            </p:nvSpPr>
            <p:spPr bwMode="auto">
              <a:xfrm>
                <a:off x="4004" y="2444"/>
                <a:ext cx="33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6" name="Arc 166"/>
              <p:cNvSpPr>
                <a:spLocks/>
              </p:cNvSpPr>
              <p:nvPr/>
            </p:nvSpPr>
            <p:spPr bwMode="auto">
              <a:xfrm>
                <a:off x="3959" y="2445"/>
                <a:ext cx="61" cy="19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79"/>
                  <a:gd name="T1" fmla="*/ 0 h 21600"/>
                  <a:gd name="T2" fmla="*/ 21579 w 21579"/>
                  <a:gd name="T3" fmla="*/ 20641 h 21600"/>
                  <a:gd name="T4" fmla="*/ 0 w 2157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79" h="21600" fill="none" extrusionOk="0">
                    <a:moveTo>
                      <a:pt x="-1" y="0"/>
                    </a:moveTo>
                    <a:cubicBezTo>
                      <a:pt x="11556" y="0"/>
                      <a:pt x="21065" y="9095"/>
                      <a:pt x="21578" y="20641"/>
                    </a:cubicBezTo>
                  </a:path>
                  <a:path w="21579" h="21600" stroke="0" extrusionOk="0">
                    <a:moveTo>
                      <a:pt x="-1" y="0"/>
                    </a:moveTo>
                    <a:cubicBezTo>
                      <a:pt x="11556" y="0"/>
                      <a:pt x="21065" y="9095"/>
                      <a:pt x="21578" y="20641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" name="Arc 167"/>
              <p:cNvSpPr>
                <a:spLocks/>
              </p:cNvSpPr>
              <p:nvPr/>
            </p:nvSpPr>
            <p:spPr bwMode="auto">
              <a:xfrm>
                <a:off x="4323" y="2676"/>
                <a:ext cx="307" cy="180"/>
              </a:xfrm>
              <a:custGeom>
                <a:avLst/>
                <a:gdLst>
                  <a:gd name="G0" fmla="+- 61 0 0"/>
                  <a:gd name="G1" fmla="+- 100 0 0"/>
                  <a:gd name="G2" fmla="+- 21600 0 0"/>
                  <a:gd name="T0" fmla="*/ 21661 w 21661"/>
                  <a:gd name="T1" fmla="*/ 0 h 21700"/>
                  <a:gd name="T2" fmla="*/ 0 w 21661"/>
                  <a:gd name="T3" fmla="*/ 21700 h 21700"/>
                  <a:gd name="T4" fmla="*/ 61 w 21661"/>
                  <a:gd name="T5" fmla="*/ 100 h 21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1" h="21700" fill="none" extrusionOk="0">
                    <a:moveTo>
                      <a:pt x="21660" y="0"/>
                    </a:moveTo>
                    <a:cubicBezTo>
                      <a:pt x="21660" y="33"/>
                      <a:pt x="21661" y="66"/>
                      <a:pt x="21661" y="100"/>
                    </a:cubicBezTo>
                    <a:cubicBezTo>
                      <a:pt x="21661" y="12029"/>
                      <a:pt x="11990" y="21700"/>
                      <a:pt x="61" y="21700"/>
                    </a:cubicBezTo>
                    <a:cubicBezTo>
                      <a:pt x="40" y="21700"/>
                      <a:pt x="20" y="21699"/>
                      <a:pt x="0" y="21699"/>
                    </a:cubicBezTo>
                  </a:path>
                  <a:path w="21661" h="21700" stroke="0" extrusionOk="0">
                    <a:moveTo>
                      <a:pt x="21660" y="0"/>
                    </a:moveTo>
                    <a:cubicBezTo>
                      <a:pt x="21660" y="33"/>
                      <a:pt x="21661" y="66"/>
                      <a:pt x="21661" y="100"/>
                    </a:cubicBezTo>
                    <a:cubicBezTo>
                      <a:pt x="21661" y="12029"/>
                      <a:pt x="11990" y="21700"/>
                      <a:pt x="61" y="21700"/>
                    </a:cubicBezTo>
                    <a:cubicBezTo>
                      <a:pt x="40" y="21700"/>
                      <a:pt x="20" y="21699"/>
                      <a:pt x="0" y="21699"/>
                    </a:cubicBezTo>
                    <a:lnTo>
                      <a:pt x="61" y="1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" name="Arc 168"/>
              <p:cNvSpPr>
                <a:spLocks/>
              </p:cNvSpPr>
              <p:nvPr/>
            </p:nvSpPr>
            <p:spPr bwMode="auto">
              <a:xfrm>
                <a:off x="4112" y="2770"/>
                <a:ext cx="150" cy="19"/>
              </a:xfrm>
              <a:custGeom>
                <a:avLst/>
                <a:gdLst>
                  <a:gd name="G0" fmla="+- 3232 0 0"/>
                  <a:gd name="G1" fmla="+- 0 0 0"/>
                  <a:gd name="G2" fmla="+- 21600 0 0"/>
                  <a:gd name="T0" fmla="*/ 24832 w 24832"/>
                  <a:gd name="T1" fmla="*/ 0 h 21600"/>
                  <a:gd name="T2" fmla="*/ 0 w 24832"/>
                  <a:gd name="T3" fmla="*/ 21357 h 21600"/>
                  <a:gd name="T4" fmla="*/ 3232 w 2483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832" h="21600" fill="none" extrusionOk="0">
                    <a:moveTo>
                      <a:pt x="24832" y="0"/>
                    </a:moveTo>
                    <a:cubicBezTo>
                      <a:pt x="24832" y="11929"/>
                      <a:pt x="15161" y="21600"/>
                      <a:pt x="3232" y="21600"/>
                    </a:cubicBezTo>
                    <a:cubicBezTo>
                      <a:pt x="2150" y="21600"/>
                      <a:pt x="1069" y="21518"/>
                      <a:pt x="0" y="21356"/>
                    </a:cubicBezTo>
                  </a:path>
                  <a:path w="24832" h="21600" stroke="0" extrusionOk="0">
                    <a:moveTo>
                      <a:pt x="24832" y="0"/>
                    </a:moveTo>
                    <a:cubicBezTo>
                      <a:pt x="24832" y="11929"/>
                      <a:pt x="15161" y="21600"/>
                      <a:pt x="3232" y="21600"/>
                    </a:cubicBezTo>
                    <a:cubicBezTo>
                      <a:pt x="2150" y="21600"/>
                      <a:pt x="1069" y="21518"/>
                      <a:pt x="0" y="21356"/>
                    </a:cubicBezTo>
                    <a:lnTo>
                      <a:pt x="3232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" name="Line 169"/>
              <p:cNvSpPr>
                <a:spLocks noChangeShapeType="1"/>
              </p:cNvSpPr>
              <p:nvPr/>
            </p:nvSpPr>
            <p:spPr bwMode="auto">
              <a:xfrm flipH="1" flipV="1">
                <a:off x="3979" y="2779"/>
                <a:ext cx="133" cy="1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0" name="Freeform 3"/>
            <p:cNvSpPr>
              <a:spLocks/>
            </p:cNvSpPr>
            <p:nvPr/>
          </p:nvSpPr>
          <p:spPr bwMode="auto">
            <a:xfrm>
              <a:off x="3808369" y="2647230"/>
              <a:ext cx="1439863" cy="155575"/>
            </a:xfrm>
            <a:custGeom>
              <a:avLst/>
              <a:gdLst/>
              <a:ahLst/>
              <a:cxnLst>
                <a:cxn ang="0">
                  <a:pos x="0" y="98"/>
                </a:cxn>
                <a:cxn ang="0">
                  <a:pos x="499" y="7"/>
                </a:cxn>
                <a:cxn ang="0">
                  <a:pos x="907" y="53"/>
                </a:cxn>
              </a:cxnLst>
              <a:rect l="0" t="0" r="r" b="b"/>
              <a:pathLst>
                <a:path w="907" h="98">
                  <a:moveTo>
                    <a:pt x="0" y="98"/>
                  </a:moveTo>
                  <a:cubicBezTo>
                    <a:pt x="174" y="56"/>
                    <a:pt x="348" y="14"/>
                    <a:pt x="499" y="7"/>
                  </a:cubicBezTo>
                  <a:cubicBezTo>
                    <a:pt x="650" y="0"/>
                    <a:pt x="778" y="26"/>
                    <a:pt x="907" y="53"/>
                  </a:cubicBezTo>
                </a:path>
              </a:pathLst>
            </a:custGeom>
            <a:noFill/>
            <a:ln w="762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6" name="Group 95"/>
            <p:cNvGrpSpPr/>
            <p:nvPr/>
          </p:nvGrpSpPr>
          <p:grpSpPr>
            <a:xfrm>
              <a:off x="2250882" y="1969367"/>
              <a:ext cx="1157287" cy="1511300"/>
              <a:chOff x="2033588" y="3119438"/>
              <a:chExt cx="1157287" cy="1511300"/>
            </a:xfrm>
          </p:grpSpPr>
          <p:grpSp>
            <p:nvGrpSpPr>
              <p:cNvPr id="5" name="Group 97"/>
              <p:cNvGrpSpPr>
                <a:grpSpLocks/>
              </p:cNvGrpSpPr>
              <p:nvPr/>
            </p:nvGrpSpPr>
            <p:grpSpPr bwMode="auto">
              <a:xfrm>
                <a:off x="2033588" y="3119438"/>
                <a:ext cx="1157287" cy="1511300"/>
                <a:chOff x="1281" y="1965"/>
                <a:chExt cx="729" cy="952"/>
              </a:xfrm>
            </p:grpSpPr>
            <p:sp>
              <p:nvSpPr>
                <p:cNvPr id="6" name="Freeform 9"/>
                <p:cNvSpPr>
                  <a:spLocks/>
                </p:cNvSpPr>
                <p:nvPr/>
              </p:nvSpPr>
              <p:spPr bwMode="auto">
                <a:xfrm>
                  <a:off x="1293" y="2276"/>
                  <a:ext cx="503" cy="63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411"/>
                    </a:cxn>
                    <a:cxn ang="0">
                      <a:pos x="585" y="76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86" h="769">
                      <a:moveTo>
                        <a:pt x="0" y="0"/>
                      </a:moveTo>
                      <a:lnTo>
                        <a:pt x="8" y="411"/>
                      </a:lnTo>
                      <a:lnTo>
                        <a:pt x="585" y="768"/>
                      </a:lnTo>
                      <a:lnTo>
                        <a:pt x="0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69804"/>
                        <a:invGamma/>
                      </a:srgbClr>
                    </a:gs>
                  </a:gsLst>
                  <a:lin ang="5400000" scaled="1"/>
                </a:gra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" name="Freeform 10"/>
                <p:cNvSpPr>
                  <a:spLocks/>
                </p:cNvSpPr>
                <p:nvPr/>
              </p:nvSpPr>
              <p:spPr bwMode="auto">
                <a:xfrm>
                  <a:off x="1795" y="2270"/>
                  <a:ext cx="209" cy="635"/>
                </a:xfrm>
                <a:custGeom>
                  <a:avLst/>
                  <a:gdLst/>
                  <a:ahLst/>
                  <a:cxnLst>
                    <a:cxn ang="0">
                      <a:pos x="235" y="0"/>
                    </a:cxn>
                    <a:cxn ang="0">
                      <a:pos x="0" y="767"/>
                    </a:cxn>
                    <a:cxn ang="0">
                      <a:pos x="243" y="418"/>
                    </a:cxn>
                    <a:cxn ang="0">
                      <a:pos x="235" y="0"/>
                    </a:cxn>
                  </a:cxnLst>
                  <a:rect l="0" t="0" r="r" b="b"/>
                  <a:pathLst>
                    <a:path w="244" h="768">
                      <a:moveTo>
                        <a:pt x="235" y="0"/>
                      </a:moveTo>
                      <a:lnTo>
                        <a:pt x="0" y="767"/>
                      </a:lnTo>
                      <a:lnTo>
                        <a:pt x="243" y="418"/>
                      </a:lnTo>
                      <a:lnTo>
                        <a:pt x="235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40000"/>
                        <a:invGamma/>
                      </a:srgbClr>
                    </a:gs>
                  </a:gsLst>
                  <a:lin ang="5400000" scaled="1"/>
                </a:gra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" name="Freeform 11"/>
                <p:cNvSpPr>
                  <a:spLocks/>
                </p:cNvSpPr>
                <p:nvPr/>
              </p:nvSpPr>
              <p:spPr bwMode="auto">
                <a:xfrm>
                  <a:off x="1293" y="2274"/>
                  <a:ext cx="698" cy="63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13" y="0"/>
                    </a:cxn>
                    <a:cxn ang="0">
                      <a:pos x="581" y="76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14" h="764">
                      <a:moveTo>
                        <a:pt x="0" y="0"/>
                      </a:moveTo>
                      <a:lnTo>
                        <a:pt x="813" y="0"/>
                      </a:lnTo>
                      <a:lnTo>
                        <a:pt x="581" y="763"/>
                      </a:lnTo>
                      <a:lnTo>
                        <a:pt x="0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60000"/>
                        <a:invGamma/>
                      </a:srgbClr>
                    </a:gs>
                  </a:gsLst>
                  <a:lin ang="5400000" scaled="1"/>
                </a:gradFill>
                <a:ln w="254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" name="Line 12"/>
                <p:cNvSpPr>
                  <a:spLocks noChangeShapeType="1"/>
                </p:cNvSpPr>
                <p:nvPr/>
              </p:nvSpPr>
              <p:spPr bwMode="auto">
                <a:xfrm>
                  <a:off x="1482" y="2000"/>
                  <a:ext cx="14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0" name="Line 13"/>
                <p:cNvSpPr>
                  <a:spLocks noChangeShapeType="1"/>
                </p:cNvSpPr>
                <p:nvPr/>
              </p:nvSpPr>
              <p:spPr bwMode="auto">
                <a:xfrm>
                  <a:off x="2000" y="2270"/>
                  <a:ext cx="0" cy="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" name="Freeform 14"/>
                <p:cNvSpPr>
                  <a:spLocks/>
                </p:cNvSpPr>
                <p:nvPr/>
              </p:nvSpPr>
              <p:spPr bwMode="auto">
                <a:xfrm>
                  <a:off x="1293" y="1975"/>
                  <a:ext cx="698" cy="302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813" y="364"/>
                    </a:cxn>
                    <a:cxn ang="0">
                      <a:pos x="0" y="364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814" h="365">
                      <a:moveTo>
                        <a:pt x="236" y="0"/>
                      </a:moveTo>
                      <a:lnTo>
                        <a:pt x="813" y="364"/>
                      </a:lnTo>
                      <a:lnTo>
                        <a:pt x="0" y="364"/>
                      </a:lnTo>
                      <a:lnTo>
                        <a:pt x="236" y="0"/>
                      </a:lnTo>
                    </a:path>
                  </a:pathLst>
                </a:custGeom>
                <a:solidFill>
                  <a:srgbClr val="99FF33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" name="Line 15"/>
                <p:cNvSpPr>
                  <a:spLocks noChangeShapeType="1"/>
                </p:cNvSpPr>
                <p:nvPr/>
              </p:nvSpPr>
              <p:spPr bwMode="auto">
                <a:xfrm>
                  <a:off x="1362" y="2361"/>
                  <a:ext cx="261" cy="33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1863" y="2373"/>
                  <a:ext cx="102" cy="31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" name="Oval 17"/>
                <p:cNvSpPr>
                  <a:spLocks noChangeArrowheads="1"/>
                </p:cNvSpPr>
                <p:nvPr/>
              </p:nvSpPr>
              <p:spPr bwMode="auto">
                <a:xfrm>
                  <a:off x="1479" y="1965"/>
                  <a:ext cx="29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5" name="Oval 18"/>
                <p:cNvSpPr>
                  <a:spLocks noChangeArrowheads="1"/>
                </p:cNvSpPr>
                <p:nvPr/>
              </p:nvSpPr>
              <p:spPr bwMode="auto">
                <a:xfrm>
                  <a:off x="1281" y="2261"/>
                  <a:ext cx="35" cy="34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6" name="Oval 19"/>
                <p:cNvSpPr>
                  <a:spLocks noChangeArrowheads="1"/>
                </p:cNvSpPr>
                <p:nvPr/>
              </p:nvSpPr>
              <p:spPr bwMode="auto">
                <a:xfrm>
                  <a:off x="1980" y="2267"/>
                  <a:ext cx="23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7" name="Oval 20"/>
                <p:cNvSpPr>
                  <a:spLocks noChangeArrowheads="1"/>
                </p:cNvSpPr>
                <p:nvPr/>
              </p:nvSpPr>
              <p:spPr bwMode="auto">
                <a:xfrm>
                  <a:off x="1769" y="2883"/>
                  <a:ext cx="35" cy="34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8" name="Oval 21"/>
                <p:cNvSpPr>
                  <a:spLocks noChangeArrowheads="1"/>
                </p:cNvSpPr>
                <p:nvPr/>
              </p:nvSpPr>
              <p:spPr bwMode="auto">
                <a:xfrm>
                  <a:off x="1986" y="2594"/>
                  <a:ext cx="24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9" name="Oval 22"/>
                <p:cNvSpPr>
                  <a:spLocks noChangeArrowheads="1"/>
                </p:cNvSpPr>
                <p:nvPr/>
              </p:nvSpPr>
              <p:spPr bwMode="auto">
                <a:xfrm>
                  <a:off x="1288" y="2604"/>
                  <a:ext cx="25" cy="33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91" name="Freeform 96"/>
              <p:cNvSpPr>
                <a:spLocks/>
              </p:cNvSpPr>
              <p:nvPr/>
            </p:nvSpPr>
            <p:spPr bwMode="auto">
              <a:xfrm>
                <a:off x="2044700" y="3127375"/>
                <a:ext cx="1108075" cy="479425"/>
              </a:xfrm>
              <a:custGeom>
                <a:avLst/>
                <a:gdLst/>
                <a:ahLst/>
                <a:cxnLst>
                  <a:cxn ang="0">
                    <a:pos x="236" y="0"/>
                  </a:cxn>
                  <a:cxn ang="0">
                    <a:pos x="813" y="364"/>
                  </a:cxn>
                  <a:cxn ang="0">
                    <a:pos x="0" y="364"/>
                  </a:cxn>
                  <a:cxn ang="0">
                    <a:pos x="236" y="0"/>
                  </a:cxn>
                </a:cxnLst>
                <a:rect l="0" t="0" r="r" b="b"/>
                <a:pathLst>
                  <a:path w="814" h="365">
                    <a:moveTo>
                      <a:pt x="236" y="0"/>
                    </a:moveTo>
                    <a:lnTo>
                      <a:pt x="813" y="364"/>
                    </a:lnTo>
                    <a:lnTo>
                      <a:pt x="0" y="364"/>
                    </a:lnTo>
                    <a:lnTo>
                      <a:pt x="236" y="0"/>
                    </a:lnTo>
                  </a:path>
                </a:pathLst>
              </a:custGeom>
              <a:solidFill>
                <a:srgbClr val="FAFD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7" name="TextBox 96"/>
            <p:cNvSpPr txBox="1"/>
            <p:nvPr/>
          </p:nvSpPr>
          <p:spPr>
            <a:xfrm>
              <a:off x="4208731" y="1960775"/>
              <a:ext cx="4587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©</a:t>
              </a:r>
              <a:endParaRPr lang="en-US" sz="3200" dirty="0">
                <a:solidFill>
                  <a:schemeClr val="tx1"/>
                </a:solidFill>
                <a:latin typeface="cmmi10"/>
                <a:cs typeface="Arial" pitchFamily="34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312219" y="2443458"/>
              <a:ext cx="5116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A</a:t>
              </a:r>
              <a:endParaRPr lang="en-US" sz="3200" dirty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7793513" y="2443458"/>
              <a:ext cx="4539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B</a:t>
              </a:r>
              <a:endParaRPr lang="en-US" sz="3200" dirty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</p:grpSp>
      <p:sp>
        <p:nvSpPr>
          <p:cNvPr id="105" name="Text Box 122"/>
          <p:cNvSpPr txBox="1">
            <a:spLocks noChangeArrowheads="1"/>
          </p:cNvSpPr>
          <p:nvPr/>
        </p:nvSpPr>
        <p:spPr bwMode="auto">
          <a:xfrm>
            <a:off x="246137" y="3805135"/>
            <a:ext cx="8651727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latin typeface="cmsy10"/>
                <a:cs typeface="Arial" pitchFamily="34" charset="0"/>
              </a:rPr>
              <a:t>2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is pure of dimension 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dim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</a:p>
        </p:txBody>
      </p:sp>
    </p:spTree>
    <p:extLst>
      <p:ext uri="{BB962C8B-B14F-4D97-AF65-F5344CB8AC3E}">
        <p14:creationId xmlns:p14="http://schemas.microsoft.com/office/powerpoint/2010/main" val="22162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 Box 122"/>
          <p:cNvSpPr txBox="1">
            <a:spLocks noChangeArrowheads="1"/>
          </p:cNvSpPr>
          <p:nvPr/>
        </p:nvSpPr>
        <p:spPr bwMode="auto">
          <a:xfrm>
            <a:off x="293348" y="3453679"/>
            <a:ext cx="5123518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given </a:t>
            </a:r>
            <a:r>
              <a:rPr lang="en-US" sz="4000" i="1" dirty="0" smtClean="0">
                <a:latin typeface="Arial" pitchFamily="34" charset="0"/>
                <a:cs typeface="Arial" pitchFamily="34" charset="0"/>
              </a:rPr>
              <a:t>strict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Carrier of a Simplex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95" name="Footer Placeholder 9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343357" y="1960775"/>
            <a:ext cx="6935264" cy="1519892"/>
            <a:chOff x="1312219" y="1960775"/>
            <a:chExt cx="6935264" cy="1519892"/>
          </a:xfrm>
        </p:grpSpPr>
        <p:grpSp>
          <p:nvGrpSpPr>
            <p:cNvPr id="20" name="Group 100"/>
            <p:cNvGrpSpPr>
              <a:grpSpLocks/>
            </p:cNvGrpSpPr>
            <p:nvPr/>
          </p:nvGrpSpPr>
          <p:grpSpPr bwMode="auto">
            <a:xfrm>
              <a:off x="5648432" y="2110655"/>
              <a:ext cx="1909763" cy="1228725"/>
              <a:chOff x="3725" y="2082"/>
              <a:chExt cx="1203" cy="774"/>
            </a:xfrm>
          </p:grpSpPr>
          <p:sp>
            <p:nvSpPr>
              <p:cNvPr id="21" name="Freeform 101"/>
              <p:cNvSpPr>
                <a:spLocks/>
              </p:cNvSpPr>
              <p:nvPr/>
            </p:nvSpPr>
            <p:spPr bwMode="auto">
              <a:xfrm>
                <a:off x="4033" y="2139"/>
                <a:ext cx="171" cy="1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0"/>
                  </a:cxn>
                  <a:cxn ang="0">
                    <a:pos x="38" y="8"/>
                  </a:cxn>
                  <a:cxn ang="0">
                    <a:pos x="61" y="15"/>
                  </a:cxn>
                  <a:cxn ang="0">
                    <a:pos x="76" y="30"/>
                  </a:cxn>
                  <a:cxn ang="0">
                    <a:pos x="99" y="46"/>
                  </a:cxn>
                  <a:cxn ang="0">
                    <a:pos x="114" y="61"/>
                  </a:cxn>
                  <a:cxn ang="0">
                    <a:pos x="129" y="76"/>
                  </a:cxn>
                  <a:cxn ang="0">
                    <a:pos x="145" y="99"/>
                  </a:cxn>
                  <a:cxn ang="0">
                    <a:pos x="160" y="114"/>
                  </a:cxn>
                  <a:cxn ang="0">
                    <a:pos x="168" y="129"/>
                  </a:cxn>
                  <a:cxn ang="0">
                    <a:pos x="183" y="152"/>
                  </a:cxn>
                  <a:cxn ang="0">
                    <a:pos x="183" y="175"/>
                  </a:cxn>
                  <a:cxn ang="0">
                    <a:pos x="190" y="190"/>
                  </a:cxn>
                  <a:cxn ang="0">
                    <a:pos x="198" y="213"/>
                  </a:cxn>
                </a:cxnLst>
                <a:rect l="0" t="0" r="r" b="b"/>
                <a:pathLst>
                  <a:path w="199" h="214">
                    <a:moveTo>
                      <a:pt x="0" y="0"/>
                    </a:moveTo>
                    <a:lnTo>
                      <a:pt x="15" y="0"/>
                    </a:lnTo>
                    <a:lnTo>
                      <a:pt x="38" y="8"/>
                    </a:lnTo>
                    <a:lnTo>
                      <a:pt x="61" y="15"/>
                    </a:lnTo>
                    <a:lnTo>
                      <a:pt x="76" y="30"/>
                    </a:lnTo>
                    <a:lnTo>
                      <a:pt x="99" y="46"/>
                    </a:lnTo>
                    <a:lnTo>
                      <a:pt x="114" y="61"/>
                    </a:lnTo>
                    <a:lnTo>
                      <a:pt x="129" y="76"/>
                    </a:lnTo>
                    <a:lnTo>
                      <a:pt x="145" y="99"/>
                    </a:lnTo>
                    <a:lnTo>
                      <a:pt x="160" y="114"/>
                    </a:lnTo>
                    <a:lnTo>
                      <a:pt x="168" y="129"/>
                    </a:lnTo>
                    <a:lnTo>
                      <a:pt x="183" y="152"/>
                    </a:lnTo>
                    <a:lnTo>
                      <a:pt x="183" y="175"/>
                    </a:lnTo>
                    <a:lnTo>
                      <a:pt x="190" y="190"/>
                    </a:lnTo>
                    <a:lnTo>
                      <a:pt x="198" y="21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" name="Oval 102"/>
              <p:cNvSpPr>
                <a:spLocks noChangeArrowheads="1"/>
              </p:cNvSpPr>
              <p:nvPr/>
            </p:nvSpPr>
            <p:spPr bwMode="auto">
              <a:xfrm>
                <a:off x="3978" y="2670"/>
                <a:ext cx="26" cy="31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3" name="Oval 103"/>
              <p:cNvSpPr>
                <a:spLocks noChangeArrowheads="1"/>
              </p:cNvSpPr>
              <p:nvPr/>
            </p:nvSpPr>
            <p:spPr bwMode="auto">
              <a:xfrm>
                <a:off x="3803" y="2481"/>
                <a:ext cx="32" cy="32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4" name="Oval 104"/>
              <p:cNvSpPr>
                <a:spLocks noChangeArrowheads="1"/>
              </p:cNvSpPr>
              <p:nvPr/>
            </p:nvSpPr>
            <p:spPr bwMode="auto">
              <a:xfrm>
                <a:off x="4252" y="2733"/>
                <a:ext cx="32" cy="38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5" name="Oval 105"/>
              <p:cNvSpPr>
                <a:spLocks noChangeArrowheads="1"/>
              </p:cNvSpPr>
              <p:nvPr/>
            </p:nvSpPr>
            <p:spPr bwMode="auto">
              <a:xfrm>
                <a:off x="3725" y="2092"/>
                <a:ext cx="1196" cy="760"/>
              </a:xfrm>
              <a:prstGeom prst="ellipse">
                <a:avLst/>
              </a:prstGeom>
              <a:gradFill rotWithShape="0">
                <a:gsLst>
                  <a:gs pos="0">
                    <a:srgbClr val="7FFF00">
                      <a:gamma/>
                      <a:shade val="0"/>
                      <a:invGamma/>
                    </a:srgbClr>
                  </a:gs>
                  <a:gs pos="100000">
                    <a:srgbClr val="7FFF00"/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6" name="Oval 106"/>
              <p:cNvSpPr>
                <a:spLocks noChangeArrowheads="1"/>
              </p:cNvSpPr>
              <p:nvPr/>
            </p:nvSpPr>
            <p:spPr bwMode="auto">
              <a:xfrm>
                <a:off x="3767" y="2120"/>
                <a:ext cx="1106" cy="679"/>
              </a:xfrm>
              <a:prstGeom prst="ellipse">
                <a:avLst/>
              </a:prstGeom>
              <a:gradFill rotWithShape="0">
                <a:gsLst>
                  <a:gs pos="0">
                    <a:srgbClr val="7FFF00">
                      <a:gamma/>
                      <a:shade val="29804"/>
                      <a:invGamma/>
                    </a:srgbClr>
                  </a:gs>
                  <a:gs pos="100000">
                    <a:srgbClr val="7FFF00"/>
                  </a:gs>
                </a:gsLst>
                <a:path path="shape">
                  <a:fillToRect l="50000" t="50000" r="50000" b="50000"/>
                </a:path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7" name="Freeform 107"/>
              <p:cNvSpPr>
                <a:spLocks/>
              </p:cNvSpPr>
              <p:nvPr/>
            </p:nvSpPr>
            <p:spPr bwMode="auto">
              <a:xfrm>
                <a:off x="4274" y="2604"/>
                <a:ext cx="47" cy="246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23" y="38"/>
                  </a:cxn>
                  <a:cxn ang="0">
                    <a:pos x="8" y="76"/>
                  </a:cxn>
                  <a:cxn ang="0">
                    <a:pos x="0" y="114"/>
                  </a:cxn>
                  <a:cxn ang="0">
                    <a:pos x="0" y="160"/>
                  </a:cxn>
                  <a:cxn ang="0">
                    <a:pos x="0" y="198"/>
                  </a:cxn>
                  <a:cxn ang="0">
                    <a:pos x="8" y="236"/>
                  </a:cxn>
                  <a:cxn ang="0">
                    <a:pos x="23" y="267"/>
                  </a:cxn>
                  <a:cxn ang="0">
                    <a:pos x="54" y="297"/>
                  </a:cxn>
                </a:cxnLst>
                <a:rect l="0" t="0" r="r" b="b"/>
                <a:pathLst>
                  <a:path w="55" h="298">
                    <a:moveTo>
                      <a:pt x="39" y="0"/>
                    </a:moveTo>
                    <a:lnTo>
                      <a:pt x="23" y="38"/>
                    </a:lnTo>
                    <a:lnTo>
                      <a:pt x="8" y="76"/>
                    </a:lnTo>
                    <a:lnTo>
                      <a:pt x="0" y="114"/>
                    </a:lnTo>
                    <a:lnTo>
                      <a:pt x="0" y="160"/>
                    </a:lnTo>
                    <a:lnTo>
                      <a:pt x="0" y="198"/>
                    </a:lnTo>
                    <a:lnTo>
                      <a:pt x="8" y="236"/>
                    </a:lnTo>
                    <a:lnTo>
                      <a:pt x="23" y="267"/>
                    </a:lnTo>
                    <a:lnTo>
                      <a:pt x="54" y="297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" name="Freeform 108"/>
              <p:cNvSpPr>
                <a:spLocks/>
              </p:cNvSpPr>
              <p:nvPr/>
            </p:nvSpPr>
            <p:spPr bwMode="auto">
              <a:xfrm>
                <a:off x="3968" y="2566"/>
                <a:ext cx="164" cy="209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152" y="15"/>
                  </a:cxn>
                  <a:cxn ang="0">
                    <a:pos x="114" y="38"/>
                  </a:cxn>
                  <a:cxn ang="0">
                    <a:pos x="84" y="68"/>
                  </a:cxn>
                  <a:cxn ang="0">
                    <a:pos x="61" y="99"/>
                  </a:cxn>
                  <a:cxn ang="0">
                    <a:pos x="23" y="175"/>
                  </a:cxn>
                  <a:cxn ang="0">
                    <a:pos x="0" y="251"/>
                  </a:cxn>
                </a:cxnLst>
                <a:rect l="0" t="0" r="r" b="b"/>
                <a:pathLst>
                  <a:path w="191" h="252">
                    <a:moveTo>
                      <a:pt x="190" y="0"/>
                    </a:moveTo>
                    <a:lnTo>
                      <a:pt x="152" y="15"/>
                    </a:lnTo>
                    <a:lnTo>
                      <a:pt x="114" y="38"/>
                    </a:lnTo>
                    <a:lnTo>
                      <a:pt x="84" y="68"/>
                    </a:lnTo>
                    <a:lnTo>
                      <a:pt x="61" y="99"/>
                    </a:lnTo>
                    <a:lnTo>
                      <a:pt x="23" y="175"/>
                    </a:lnTo>
                    <a:lnTo>
                      <a:pt x="0" y="25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" name="Freeform 109"/>
              <p:cNvSpPr>
                <a:spLocks/>
              </p:cNvSpPr>
              <p:nvPr/>
            </p:nvSpPr>
            <p:spPr bwMode="auto">
              <a:xfrm>
                <a:off x="3975" y="2460"/>
                <a:ext cx="53" cy="214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61" y="0"/>
                  </a:cxn>
                  <a:cxn ang="0">
                    <a:pos x="38" y="23"/>
                  </a:cxn>
                  <a:cxn ang="0">
                    <a:pos x="23" y="61"/>
                  </a:cxn>
                  <a:cxn ang="0">
                    <a:pos x="8" y="99"/>
                  </a:cxn>
                  <a:cxn ang="0">
                    <a:pos x="0" y="144"/>
                  </a:cxn>
                  <a:cxn ang="0">
                    <a:pos x="0" y="190"/>
                  </a:cxn>
                  <a:cxn ang="0">
                    <a:pos x="8" y="228"/>
                  </a:cxn>
                  <a:cxn ang="0">
                    <a:pos x="23" y="258"/>
                  </a:cxn>
                </a:cxnLst>
                <a:rect l="0" t="0" r="r" b="b"/>
                <a:pathLst>
                  <a:path w="62" h="259">
                    <a:moveTo>
                      <a:pt x="61" y="0"/>
                    </a:moveTo>
                    <a:lnTo>
                      <a:pt x="61" y="0"/>
                    </a:lnTo>
                    <a:lnTo>
                      <a:pt x="38" y="23"/>
                    </a:lnTo>
                    <a:lnTo>
                      <a:pt x="23" y="61"/>
                    </a:lnTo>
                    <a:lnTo>
                      <a:pt x="8" y="99"/>
                    </a:lnTo>
                    <a:lnTo>
                      <a:pt x="0" y="144"/>
                    </a:lnTo>
                    <a:lnTo>
                      <a:pt x="0" y="190"/>
                    </a:lnTo>
                    <a:lnTo>
                      <a:pt x="8" y="228"/>
                    </a:lnTo>
                    <a:lnTo>
                      <a:pt x="23" y="258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" name="Freeform 110"/>
              <p:cNvSpPr>
                <a:spLocks/>
              </p:cNvSpPr>
              <p:nvPr/>
            </p:nvSpPr>
            <p:spPr bwMode="auto">
              <a:xfrm>
                <a:off x="4365" y="2132"/>
                <a:ext cx="255" cy="158"/>
              </a:xfrm>
              <a:custGeom>
                <a:avLst/>
                <a:gdLst/>
                <a:ahLst/>
                <a:cxnLst>
                  <a:cxn ang="0">
                    <a:pos x="296" y="0"/>
                  </a:cxn>
                  <a:cxn ang="0">
                    <a:pos x="296" y="0"/>
                  </a:cxn>
                  <a:cxn ang="0">
                    <a:pos x="243" y="0"/>
                  </a:cxn>
                  <a:cxn ang="0">
                    <a:pos x="197" y="8"/>
                  </a:cxn>
                  <a:cxn ang="0">
                    <a:pos x="152" y="23"/>
                  </a:cxn>
                  <a:cxn ang="0">
                    <a:pos x="106" y="53"/>
                  </a:cxn>
                  <a:cxn ang="0">
                    <a:pos x="61" y="106"/>
                  </a:cxn>
                  <a:cxn ang="0">
                    <a:pos x="15" y="160"/>
                  </a:cxn>
                  <a:cxn ang="0">
                    <a:pos x="0" y="190"/>
                  </a:cxn>
                </a:cxnLst>
                <a:rect l="0" t="0" r="r" b="b"/>
                <a:pathLst>
                  <a:path w="297" h="191">
                    <a:moveTo>
                      <a:pt x="296" y="0"/>
                    </a:moveTo>
                    <a:lnTo>
                      <a:pt x="296" y="0"/>
                    </a:lnTo>
                    <a:lnTo>
                      <a:pt x="243" y="0"/>
                    </a:lnTo>
                    <a:lnTo>
                      <a:pt x="197" y="8"/>
                    </a:lnTo>
                    <a:lnTo>
                      <a:pt x="152" y="23"/>
                    </a:lnTo>
                    <a:lnTo>
                      <a:pt x="106" y="53"/>
                    </a:lnTo>
                    <a:lnTo>
                      <a:pt x="61" y="106"/>
                    </a:lnTo>
                    <a:lnTo>
                      <a:pt x="15" y="160"/>
                    </a:lnTo>
                    <a:lnTo>
                      <a:pt x="0" y="19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" name="Freeform 111"/>
              <p:cNvSpPr>
                <a:spLocks/>
              </p:cNvSpPr>
              <p:nvPr/>
            </p:nvSpPr>
            <p:spPr bwMode="auto">
              <a:xfrm>
                <a:off x="4313" y="2082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" name="Line 112"/>
              <p:cNvSpPr>
                <a:spLocks noChangeShapeType="1"/>
              </p:cNvSpPr>
              <p:nvPr/>
            </p:nvSpPr>
            <p:spPr bwMode="auto">
              <a:xfrm flipH="1">
                <a:off x="4313" y="2088"/>
                <a:ext cx="13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" name="Freeform 113"/>
              <p:cNvSpPr>
                <a:spLocks/>
              </p:cNvSpPr>
              <p:nvPr/>
            </p:nvSpPr>
            <p:spPr bwMode="auto">
              <a:xfrm>
                <a:off x="4586" y="2132"/>
                <a:ext cx="34" cy="2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30"/>
                  </a:cxn>
                  <a:cxn ang="0">
                    <a:pos x="30" y="68"/>
                  </a:cxn>
                  <a:cxn ang="0">
                    <a:pos x="38" y="114"/>
                  </a:cxn>
                  <a:cxn ang="0">
                    <a:pos x="38" y="160"/>
                  </a:cxn>
                  <a:cxn ang="0">
                    <a:pos x="38" y="213"/>
                  </a:cxn>
                  <a:cxn ang="0">
                    <a:pos x="38" y="259"/>
                  </a:cxn>
                  <a:cxn ang="0">
                    <a:pos x="30" y="304"/>
                  </a:cxn>
                  <a:cxn ang="0">
                    <a:pos x="30" y="350"/>
                  </a:cxn>
                </a:cxnLst>
                <a:rect l="0" t="0" r="r" b="b"/>
                <a:pathLst>
                  <a:path w="39" h="351">
                    <a:moveTo>
                      <a:pt x="0" y="0"/>
                    </a:moveTo>
                    <a:lnTo>
                      <a:pt x="15" y="30"/>
                    </a:lnTo>
                    <a:lnTo>
                      <a:pt x="30" y="68"/>
                    </a:lnTo>
                    <a:lnTo>
                      <a:pt x="38" y="114"/>
                    </a:lnTo>
                    <a:lnTo>
                      <a:pt x="38" y="160"/>
                    </a:lnTo>
                    <a:lnTo>
                      <a:pt x="38" y="213"/>
                    </a:lnTo>
                    <a:lnTo>
                      <a:pt x="38" y="259"/>
                    </a:lnTo>
                    <a:lnTo>
                      <a:pt x="30" y="304"/>
                    </a:lnTo>
                    <a:lnTo>
                      <a:pt x="30" y="35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" name="Freeform 114"/>
              <p:cNvSpPr>
                <a:spLocks/>
              </p:cNvSpPr>
              <p:nvPr/>
            </p:nvSpPr>
            <p:spPr bwMode="auto">
              <a:xfrm>
                <a:off x="3780" y="2617"/>
                <a:ext cx="216" cy="6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53" y="38"/>
                  </a:cxn>
                  <a:cxn ang="0">
                    <a:pos x="91" y="53"/>
                  </a:cxn>
                  <a:cxn ang="0">
                    <a:pos x="129" y="60"/>
                  </a:cxn>
                  <a:cxn ang="0">
                    <a:pos x="167" y="68"/>
                  </a:cxn>
                  <a:cxn ang="0">
                    <a:pos x="213" y="75"/>
                  </a:cxn>
                  <a:cxn ang="0">
                    <a:pos x="251" y="83"/>
                  </a:cxn>
                </a:cxnLst>
                <a:rect l="0" t="0" r="r" b="b"/>
                <a:pathLst>
                  <a:path w="252" h="84">
                    <a:moveTo>
                      <a:pt x="0" y="0"/>
                    </a:moveTo>
                    <a:lnTo>
                      <a:pt x="0" y="0"/>
                    </a:lnTo>
                    <a:lnTo>
                      <a:pt x="53" y="38"/>
                    </a:lnTo>
                    <a:lnTo>
                      <a:pt x="91" y="53"/>
                    </a:lnTo>
                    <a:lnTo>
                      <a:pt x="129" y="60"/>
                    </a:lnTo>
                    <a:lnTo>
                      <a:pt x="167" y="68"/>
                    </a:lnTo>
                    <a:lnTo>
                      <a:pt x="213" y="75"/>
                    </a:lnTo>
                    <a:lnTo>
                      <a:pt x="251" y="8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" name="Freeform 115"/>
              <p:cNvSpPr>
                <a:spLocks/>
              </p:cNvSpPr>
              <p:nvPr/>
            </p:nvSpPr>
            <p:spPr bwMode="auto">
              <a:xfrm>
                <a:off x="3825" y="2111"/>
                <a:ext cx="974" cy="654"/>
              </a:xfrm>
              <a:custGeom>
                <a:avLst/>
                <a:gdLst/>
                <a:ahLst/>
                <a:cxnLst>
                  <a:cxn ang="0">
                    <a:pos x="831" y="0"/>
                  </a:cxn>
                  <a:cxn ang="0">
                    <a:pos x="892" y="30"/>
                  </a:cxn>
                  <a:cxn ang="0">
                    <a:pos x="953" y="68"/>
                  </a:cxn>
                  <a:cxn ang="0">
                    <a:pos x="1006" y="105"/>
                  </a:cxn>
                  <a:cxn ang="0">
                    <a:pos x="1052" y="150"/>
                  </a:cxn>
                  <a:cxn ang="0">
                    <a:pos x="1090" y="203"/>
                  </a:cxn>
                  <a:cxn ang="0">
                    <a:pos x="1113" y="256"/>
                  </a:cxn>
                  <a:cxn ang="0">
                    <a:pos x="1128" y="308"/>
                  </a:cxn>
                  <a:cxn ang="0">
                    <a:pos x="1136" y="369"/>
                  </a:cxn>
                  <a:cxn ang="0">
                    <a:pos x="1136" y="414"/>
                  </a:cxn>
                  <a:cxn ang="0">
                    <a:pos x="1121" y="451"/>
                  </a:cxn>
                  <a:cxn ang="0">
                    <a:pos x="1113" y="497"/>
                  </a:cxn>
                  <a:cxn ang="0">
                    <a:pos x="1090" y="534"/>
                  </a:cxn>
                  <a:cxn ang="0">
                    <a:pos x="1037" y="602"/>
                  </a:cxn>
                  <a:cxn ang="0">
                    <a:pos x="968" y="662"/>
                  </a:cxn>
                  <a:cxn ang="0">
                    <a:pos x="884" y="715"/>
                  </a:cxn>
                  <a:cxn ang="0">
                    <a:pos x="785" y="752"/>
                  </a:cxn>
                  <a:cxn ang="0">
                    <a:pos x="679" y="775"/>
                  </a:cxn>
                  <a:cxn ang="0">
                    <a:pos x="564" y="790"/>
                  </a:cxn>
                  <a:cxn ang="0">
                    <a:pos x="450" y="775"/>
                  </a:cxn>
                  <a:cxn ang="0">
                    <a:pos x="343" y="752"/>
                  </a:cxn>
                  <a:cxn ang="0">
                    <a:pos x="252" y="715"/>
                  </a:cxn>
                  <a:cxn ang="0">
                    <a:pos x="160" y="662"/>
                  </a:cxn>
                  <a:cxn ang="0">
                    <a:pos x="91" y="602"/>
                  </a:cxn>
                  <a:cxn ang="0">
                    <a:pos x="38" y="534"/>
                  </a:cxn>
                  <a:cxn ang="0">
                    <a:pos x="23" y="497"/>
                  </a:cxn>
                  <a:cxn ang="0">
                    <a:pos x="8" y="451"/>
                  </a:cxn>
                  <a:cxn ang="0">
                    <a:pos x="0" y="414"/>
                  </a:cxn>
                  <a:cxn ang="0">
                    <a:pos x="0" y="369"/>
                  </a:cxn>
                  <a:cxn ang="0">
                    <a:pos x="8" y="301"/>
                  </a:cxn>
                  <a:cxn ang="0">
                    <a:pos x="30" y="233"/>
                  </a:cxn>
                  <a:cxn ang="0">
                    <a:pos x="61" y="173"/>
                  </a:cxn>
                  <a:cxn ang="0">
                    <a:pos x="114" y="120"/>
                  </a:cxn>
                </a:cxnLst>
                <a:rect l="0" t="0" r="r" b="b"/>
                <a:pathLst>
                  <a:path w="1137" h="791">
                    <a:moveTo>
                      <a:pt x="831" y="0"/>
                    </a:moveTo>
                    <a:lnTo>
                      <a:pt x="892" y="30"/>
                    </a:lnTo>
                    <a:lnTo>
                      <a:pt x="953" y="68"/>
                    </a:lnTo>
                    <a:lnTo>
                      <a:pt x="1006" y="105"/>
                    </a:lnTo>
                    <a:lnTo>
                      <a:pt x="1052" y="150"/>
                    </a:lnTo>
                    <a:lnTo>
                      <a:pt x="1090" y="203"/>
                    </a:lnTo>
                    <a:lnTo>
                      <a:pt x="1113" y="256"/>
                    </a:lnTo>
                    <a:lnTo>
                      <a:pt x="1128" y="308"/>
                    </a:lnTo>
                    <a:lnTo>
                      <a:pt x="1136" y="369"/>
                    </a:lnTo>
                    <a:lnTo>
                      <a:pt x="1136" y="414"/>
                    </a:lnTo>
                    <a:lnTo>
                      <a:pt x="1121" y="451"/>
                    </a:lnTo>
                    <a:lnTo>
                      <a:pt x="1113" y="497"/>
                    </a:lnTo>
                    <a:lnTo>
                      <a:pt x="1090" y="534"/>
                    </a:lnTo>
                    <a:lnTo>
                      <a:pt x="1037" y="602"/>
                    </a:lnTo>
                    <a:lnTo>
                      <a:pt x="968" y="662"/>
                    </a:lnTo>
                    <a:lnTo>
                      <a:pt x="884" y="715"/>
                    </a:lnTo>
                    <a:lnTo>
                      <a:pt x="785" y="752"/>
                    </a:lnTo>
                    <a:lnTo>
                      <a:pt x="679" y="775"/>
                    </a:lnTo>
                    <a:lnTo>
                      <a:pt x="564" y="790"/>
                    </a:lnTo>
                    <a:lnTo>
                      <a:pt x="450" y="775"/>
                    </a:lnTo>
                    <a:lnTo>
                      <a:pt x="343" y="752"/>
                    </a:lnTo>
                    <a:lnTo>
                      <a:pt x="252" y="715"/>
                    </a:lnTo>
                    <a:lnTo>
                      <a:pt x="160" y="662"/>
                    </a:lnTo>
                    <a:lnTo>
                      <a:pt x="91" y="602"/>
                    </a:lnTo>
                    <a:lnTo>
                      <a:pt x="38" y="534"/>
                    </a:lnTo>
                    <a:lnTo>
                      <a:pt x="23" y="497"/>
                    </a:lnTo>
                    <a:lnTo>
                      <a:pt x="8" y="451"/>
                    </a:lnTo>
                    <a:lnTo>
                      <a:pt x="0" y="414"/>
                    </a:lnTo>
                    <a:lnTo>
                      <a:pt x="0" y="369"/>
                    </a:lnTo>
                    <a:lnTo>
                      <a:pt x="8" y="301"/>
                    </a:lnTo>
                    <a:lnTo>
                      <a:pt x="30" y="233"/>
                    </a:lnTo>
                    <a:lnTo>
                      <a:pt x="61" y="173"/>
                    </a:lnTo>
                    <a:lnTo>
                      <a:pt x="114" y="12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Freeform 116"/>
              <p:cNvSpPr>
                <a:spLocks/>
              </p:cNvSpPr>
              <p:nvPr/>
            </p:nvSpPr>
            <p:spPr bwMode="auto">
              <a:xfrm>
                <a:off x="3877" y="2098"/>
                <a:ext cx="479" cy="387"/>
              </a:xfrm>
              <a:custGeom>
                <a:avLst/>
                <a:gdLst/>
                <a:ahLst/>
                <a:cxnLst>
                  <a:cxn ang="0">
                    <a:pos x="228" y="47"/>
                  </a:cxn>
                  <a:cxn ang="0">
                    <a:pos x="283" y="31"/>
                  </a:cxn>
                  <a:cxn ang="0">
                    <a:pos x="346" y="16"/>
                  </a:cxn>
                  <a:cxn ang="0">
                    <a:pos x="409" y="8"/>
                  </a:cxn>
                  <a:cxn ang="0">
                    <a:pos x="472" y="0"/>
                  </a:cxn>
                  <a:cxn ang="0">
                    <a:pos x="519" y="16"/>
                  </a:cxn>
                  <a:cxn ang="0">
                    <a:pos x="534" y="39"/>
                  </a:cxn>
                  <a:cxn ang="0">
                    <a:pos x="558" y="125"/>
                  </a:cxn>
                  <a:cxn ang="0">
                    <a:pos x="550" y="234"/>
                  </a:cxn>
                  <a:cxn ang="0">
                    <a:pos x="534" y="296"/>
                  </a:cxn>
                  <a:cxn ang="0">
                    <a:pos x="424" y="304"/>
                  </a:cxn>
                  <a:cxn ang="0">
                    <a:pos x="346" y="327"/>
                  </a:cxn>
                  <a:cxn ang="0">
                    <a:pos x="251" y="366"/>
                  </a:cxn>
                  <a:cxn ang="0">
                    <a:pos x="204" y="413"/>
                  </a:cxn>
                  <a:cxn ang="0">
                    <a:pos x="189" y="467"/>
                  </a:cxn>
                  <a:cxn ang="0">
                    <a:pos x="134" y="335"/>
                  </a:cxn>
                  <a:cxn ang="0">
                    <a:pos x="47" y="234"/>
                  </a:cxn>
                  <a:cxn ang="0">
                    <a:pos x="0" y="195"/>
                  </a:cxn>
                  <a:cxn ang="0">
                    <a:pos x="0" y="171"/>
                  </a:cxn>
                  <a:cxn ang="0">
                    <a:pos x="47" y="125"/>
                  </a:cxn>
                  <a:cxn ang="0">
                    <a:pos x="118" y="86"/>
                  </a:cxn>
                  <a:cxn ang="0">
                    <a:pos x="173" y="62"/>
                  </a:cxn>
                  <a:cxn ang="0">
                    <a:pos x="228" y="47"/>
                  </a:cxn>
                </a:cxnLst>
                <a:rect l="0" t="0" r="r" b="b"/>
                <a:pathLst>
                  <a:path w="559" h="468">
                    <a:moveTo>
                      <a:pt x="228" y="47"/>
                    </a:moveTo>
                    <a:lnTo>
                      <a:pt x="283" y="31"/>
                    </a:lnTo>
                    <a:lnTo>
                      <a:pt x="346" y="16"/>
                    </a:lnTo>
                    <a:lnTo>
                      <a:pt x="409" y="8"/>
                    </a:lnTo>
                    <a:lnTo>
                      <a:pt x="472" y="0"/>
                    </a:lnTo>
                    <a:lnTo>
                      <a:pt x="519" y="16"/>
                    </a:lnTo>
                    <a:lnTo>
                      <a:pt x="534" y="39"/>
                    </a:lnTo>
                    <a:lnTo>
                      <a:pt x="558" y="125"/>
                    </a:lnTo>
                    <a:lnTo>
                      <a:pt x="550" y="234"/>
                    </a:lnTo>
                    <a:lnTo>
                      <a:pt x="534" y="296"/>
                    </a:lnTo>
                    <a:lnTo>
                      <a:pt x="424" y="304"/>
                    </a:lnTo>
                    <a:lnTo>
                      <a:pt x="346" y="327"/>
                    </a:lnTo>
                    <a:lnTo>
                      <a:pt x="251" y="366"/>
                    </a:lnTo>
                    <a:lnTo>
                      <a:pt x="204" y="413"/>
                    </a:lnTo>
                    <a:lnTo>
                      <a:pt x="189" y="467"/>
                    </a:lnTo>
                    <a:lnTo>
                      <a:pt x="134" y="335"/>
                    </a:lnTo>
                    <a:lnTo>
                      <a:pt x="47" y="234"/>
                    </a:lnTo>
                    <a:lnTo>
                      <a:pt x="0" y="195"/>
                    </a:lnTo>
                    <a:lnTo>
                      <a:pt x="0" y="171"/>
                    </a:lnTo>
                    <a:lnTo>
                      <a:pt x="47" y="125"/>
                    </a:lnTo>
                    <a:lnTo>
                      <a:pt x="118" y="86"/>
                    </a:lnTo>
                    <a:lnTo>
                      <a:pt x="173" y="62"/>
                    </a:lnTo>
                    <a:lnTo>
                      <a:pt x="228" y="47"/>
                    </a:lnTo>
                  </a:path>
                </a:pathLst>
              </a:custGeom>
              <a:gradFill rotWithShape="0">
                <a:gsLst>
                  <a:gs pos="0">
                    <a:srgbClr val="FAFD00"/>
                  </a:gs>
                  <a:gs pos="100000">
                    <a:srgbClr val="FAFD00">
                      <a:gamma/>
                      <a:shade val="89804"/>
                      <a:invGamma/>
                    </a:srgbClr>
                  </a:gs>
                </a:gsLst>
                <a:lin ang="5400000" scaled="1"/>
              </a:gradFill>
              <a:ln w="12700" cap="rnd" cmpd="sng">
                <a:solidFill>
                  <a:srgbClr val="FAFD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Oval 117"/>
              <p:cNvSpPr>
                <a:spLocks noChangeArrowheads="1"/>
              </p:cNvSpPr>
              <p:nvPr/>
            </p:nvSpPr>
            <p:spPr bwMode="auto">
              <a:xfrm>
                <a:off x="4297" y="2092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8" name="Oval 118"/>
              <p:cNvSpPr>
                <a:spLocks noChangeArrowheads="1"/>
              </p:cNvSpPr>
              <p:nvPr/>
            </p:nvSpPr>
            <p:spPr bwMode="auto">
              <a:xfrm>
                <a:off x="4570" y="2117"/>
                <a:ext cx="33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9" name="Oval 119"/>
              <p:cNvSpPr>
                <a:spLocks noChangeArrowheads="1"/>
              </p:cNvSpPr>
              <p:nvPr/>
            </p:nvSpPr>
            <p:spPr bwMode="auto">
              <a:xfrm>
                <a:off x="4902" y="2437"/>
                <a:ext cx="26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0" name="Oval 120"/>
              <p:cNvSpPr>
                <a:spLocks noChangeArrowheads="1"/>
              </p:cNvSpPr>
              <p:nvPr/>
            </p:nvSpPr>
            <p:spPr bwMode="auto">
              <a:xfrm>
                <a:off x="4616" y="2652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1" name="Oval 121"/>
              <p:cNvSpPr>
                <a:spLocks noChangeArrowheads="1"/>
              </p:cNvSpPr>
              <p:nvPr/>
            </p:nvSpPr>
            <p:spPr bwMode="auto">
              <a:xfrm>
                <a:off x="4649" y="2771"/>
                <a:ext cx="32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2" name="Oval 122"/>
              <p:cNvSpPr>
                <a:spLocks noChangeArrowheads="1"/>
              </p:cNvSpPr>
              <p:nvPr/>
            </p:nvSpPr>
            <p:spPr bwMode="auto">
              <a:xfrm>
                <a:off x="4466" y="2563"/>
                <a:ext cx="39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3" name="Oval 123"/>
              <p:cNvSpPr>
                <a:spLocks noChangeArrowheads="1"/>
              </p:cNvSpPr>
              <p:nvPr/>
            </p:nvSpPr>
            <p:spPr bwMode="auto">
              <a:xfrm>
                <a:off x="3770" y="2614"/>
                <a:ext cx="32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4" name="Oval 124"/>
              <p:cNvSpPr>
                <a:spLocks noChangeArrowheads="1"/>
              </p:cNvSpPr>
              <p:nvPr/>
            </p:nvSpPr>
            <p:spPr bwMode="auto">
              <a:xfrm>
                <a:off x="3978" y="2664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5" name="Oval 125"/>
              <p:cNvSpPr>
                <a:spLocks noChangeArrowheads="1"/>
              </p:cNvSpPr>
              <p:nvPr/>
            </p:nvSpPr>
            <p:spPr bwMode="auto">
              <a:xfrm>
                <a:off x="3953" y="2752"/>
                <a:ext cx="25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6" name="Oval 126"/>
              <p:cNvSpPr>
                <a:spLocks noChangeArrowheads="1"/>
              </p:cNvSpPr>
              <p:nvPr/>
            </p:nvSpPr>
            <p:spPr bwMode="auto">
              <a:xfrm>
                <a:off x="4252" y="2739"/>
                <a:ext cx="25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7" name="Oval 127"/>
              <p:cNvSpPr>
                <a:spLocks noChangeArrowheads="1"/>
              </p:cNvSpPr>
              <p:nvPr/>
            </p:nvSpPr>
            <p:spPr bwMode="auto">
              <a:xfrm>
                <a:off x="4271" y="2582"/>
                <a:ext cx="52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8" name="Oval 128"/>
              <p:cNvSpPr>
                <a:spLocks noChangeArrowheads="1"/>
              </p:cNvSpPr>
              <p:nvPr/>
            </p:nvSpPr>
            <p:spPr bwMode="auto">
              <a:xfrm>
                <a:off x="4121" y="2551"/>
                <a:ext cx="26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9" name="Oval 129"/>
              <p:cNvSpPr>
                <a:spLocks noChangeArrowheads="1"/>
              </p:cNvSpPr>
              <p:nvPr/>
            </p:nvSpPr>
            <p:spPr bwMode="auto">
              <a:xfrm>
                <a:off x="4031" y="2299"/>
                <a:ext cx="572" cy="283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0" name="Oval 130"/>
              <p:cNvSpPr>
                <a:spLocks noChangeArrowheads="1"/>
              </p:cNvSpPr>
              <p:nvPr/>
            </p:nvSpPr>
            <p:spPr bwMode="auto">
              <a:xfrm>
                <a:off x="4050" y="2343"/>
                <a:ext cx="546" cy="252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1" name="Oval 131"/>
              <p:cNvSpPr>
                <a:spLocks noChangeArrowheads="1"/>
              </p:cNvSpPr>
              <p:nvPr/>
            </p:nvSpPr>
            <p:spPr bwMode="auto">
              <a:xfrm>
                <a:off x="4329" y="2280"/>
                <a:ext cx="33" cy="32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2" name="Line 132"/>
              <p:cNvSpPr>
                <a:spLocks noChangeShapeType="1"/>
              </p:cNvSpPr>
              <p:nvPr/>
            </p:nvSpPr>
            <p:spPr bwMode="auto">
              <a:xfrm flipH="1">
                <a:off x="4326" y="2264"/>
                <a:ext cx="59" cy="5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" name="Line 133"/>
              <p:cNvSpPr>
                <a:spLocks noChangeShapeType="1"/>
              </p:cNvSpPr>
              <p:nvPr/>
            </p:nvSpPr>
            <p:spPr bwMode="auto">
              <a:xfrm>
                <a:off x="4355" y="2289"/>
                <a:ext cx="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" name="Oval 134"/>
              <p:cNvSpPr>
                <a:spLocks noChangeArrowheads="1"/>
              </p:cNvSpPr>
              <p:nvPr/>
            </p:nvSpPr>
            <p:spPr bwMode="auto">
              <a:xfrm>
                <a:off x="4329" y="2283"/>
                <a:ext cx="26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5" name="Oval 135"/>
              <p:cNvSpPr>
                <a:spLocks noChangeArrowheads="1"/>
              </p:cNvSpPr>
              <p:nvPr/>
            </p:nvSpPr>
            <p:spPr bwMode="auto">
              <a:xfrm>
                <a:off x="4590" y="2413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6" name="Oval 136"/>
              <p:cNvSpPr>
                <a:spLocks noChangeArrowheads="1"/>
              </p:cNvSpPr>
              <p:nvPr/>
            </p:nvSpPr>
            <p:spPr bwMode="auto">
              <a:xfrm>
                <a:off x="4037" y="2123"/>
                <a:ext cx="25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7" name="Freeform 137"/>
              <p:cNvSpPr>
                <a:spLocks/>
              </p:cNvSpPr>
              <p:nvPr/>
            </p:nvSpPr>
            <p:spPr bwMode="auto">
              <a:xfrm>
                <a:off x="4053" y="2132"/>
                <a:ext cx="144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8" y="15"/>
                  </a:cxn>
                  <a:cxn ang="0">
                    <a:pos x="68" y="38"/>
                  </a:cxn>
                  <a:cxn ang="0">
                    <a:pos x="99" y="76"/>
                  </a:cxn>
                  <a:cxn ang="0">
                    <a:pos x="121" y="107"/>
                  </a:cxn>
                  <a:cxn ang="0">
                    <a:pos x="137" y="145"/>
                  </a:cxn>
                  <a:cxn ang="0">
                    <a:pos x="152" y="175"/>
                  </a:cxn>
                  <a:cxn ang="0">
                    <a:pos x="159" y="213"/>
                  </a:cxn>
                  <a:cxn ang="0">
                    <a:pos x="167" y="221"/>
                  </a:cxn>
                </a:cxnLst>
                <a:rect l="0" t="0" r="r" b="b"/>
                <a:pathLst>
                  <a:path w="168" h="222">
                    <a:moveTo>
                      <a:pt x="0" y="0"/>
                    </a:moveTo>
                    <a:lnTo>
                      <a:pt x="0" y="0"/>
                    </a:lnTo>
                    <a:lnTo>
                      <a:pt x="38" y="15"/>
                    </a:lnTo>
                    <a:lnTo>
                      <a:pt x="68" y="38"/>
                    </a:lnTo>
                    <a:lnTo>
                      <a:pt x="99" y="76"/>
                    </a:lnTo>
                    <a:lnTo>
                      <a:pt x="121" y="107"/>
                    </a:lnTo>
                    <a:lnTo>
                      <a:pt x="137" y="145"/>
                    </a:lnTo>
                    <a:lnTo>
                      <a:pt x="152" y="175"/>
                    </a:lnTo>
                    <a:lnTo>
                      <a:pt x="159" y="213"/>
                    </a:lnTo>
                    <a:lnTo>
                      <a:pt x="167" y="22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8" name="Freeform 138"/>
              <p:cNvSpPr>
                <a:spLocks/>
              </p:cNvSpPr>
              <p:nvPr/>
            </p:nvSpPr>
            <p:spPr bwMode="auto">
              <a:xfrm>
                <a:off x="4047" y="2139"/>
                <a:ext cx="39" cy="2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6" y="39"/>
                  </a:cxn>
                  <a:cxn ang="0">
                    <a:pos x="39" y="70"/>
                  </a:cxn>
                  <a:cxn ang="0">
                    <a:pos x="45" y="108"/>
                  </a:cxn>
                  <a:cxn ang="0">
                    <a:pos x="45" y="155"/>
                  </a:cxn>
                  <a:cxn ang="0">
                    <a:pos x="45" y="201"/>
                  </a:cxn>
                  <a:cxn ang="0">
                    <a:pos x="45" y="247"/>
                  </a:cxn>
                  <a:cxn ang="0">
                    <a:pos x="45" y="255"/>
                  </a:cxn>
                </a:cxnLst>
                <a:rect l="0" t="0" r="r" b="b"/>
                <a:pathLst>
                  <a:path w="46" h="256">
                    <a:moveTo>
                      <a:pt x="0" y="0"/>
                    </a:moveTo>
                    <a:lnTo>
                      <a:pt x="0" y="0"/>
                    </a:lnTo>
                    <a:lnTo>
                      <a:pt x="26" y="39"/>
                    </a:lnTo>
                    <a:lnTo>
                      <a:pt x="39" y="70"/>
                    </a:lnTo>
                    <a:lnTo>
                      <a:pt x="45" y="108"/>
                    </a:lnTo>
                    <a:lnTo>
                      <a:pt x="45" y="155"/>
                    </a:lnTo>
                    <a:lnTo>
                      <a:pt x="45" y="201"/>
                    </a:lnTo>
                    <a:lnTo>
                      <a:pt x="45" y="247"/>
                    </a:lnTo>
                    <a:lnTo>
                      <a:pt x="45" y="255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9" name="Arc 139"/>
              <p:cNvSpPr>
                <a:spLocks/>
              </p:cNvSpPr>
              <p:nvPr/>
            </p:nvSpPr>
            <p:spPr bwMode="auto">
              <a:xfrm>
                <a:off x="4180" y="2312"/>
                <a:ext cx="16" cy="5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" name="Freeform 140"/>
              <p:cNvSpPr>
                <a:spLocks/>
              </p:cNvSpPr>
              <p:nvPr/>
            </p:nvSpPr>
            <p:spPr bwMode="auto">
              <a:xfrm>
                <a:off x="4326" y="2305"/>
                <a:ext cx="21" cy="39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2" y="23"/>
                  </a:cxn>
                  <a:cxn ang="0">
                    <a:pos x="12" y="38"/>
                  </a:cxn>
                  <a:cxn ang="0">
                    <a:pos x="0" y="46"/>
                  </a:cxn>
                </a:cxnLst>
                <a:rect l="0" t="0" r="r" b="b"/>
                <a:pathLst>
                  <a:path w="24" h="47">
                    <a:moveTo>
                      <a:pt x="23" y="0"/>
                    </a:moveTo>
                    <a:lnTo>
                      <a:pt x="12" y="23"/>
                    </a:lnTo>
                    <a:lnTo>
                      <a:pt x="12" y="38"/>
                    </a:lnTo>
                    <a:lnTo>
                      <a:pt x="0" y="4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" name="Oval 141"/>
              <p:cNvSpPr>
                <a:spLocks noChangeArrowheads="1"/>
              </p:cNvSpPr>
              <p:nvPr/>
            </p:nvSpPr>
            <p:spPr bwMode="auto">
              <a:xfrm>
                <a:off x="4181" y="2299"/>
                <a:ext cx="31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2" name="Oval 142"/>
              <p:cNvSpPr>
                <a:spLocks noChangeArrowheads="1"/>
              </p:cNvSpPr>
              <p:nvPr/>
            </p:nvSpPr>
            <p:spPr bwMode="auto">
              <a:xfrm>
                <a:off x="3816" y="2488"/>
                <a:ext cx="32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3" name="Oval 143"/>
              <p:cNvSpPr>
                <a:spLocks noChangeArrowheads="1"/>
              </p:cNvSpPr>
              <p:nvPr/>
            </p:nvSpPr>
            <p:spPr bwMode="auto">
              <a:xfrm>
                <a:off x="4063" y="2343"/>
                <a:ext cx="32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4" name="Freeform 144"/>
              <p:cNvSpPr>
                <a:spLocks/>
              </p:cNvSpPr>
              <p:nvPr/>
            </p:nvSpPr>
            <p:spPr bwMode="auto">
              <a:xfrm>
                <a:off x="4196" y="2088"/>
                <a:ext cx="125" cy="221"/>
              </a:xfrm>
              <a:custGeom>
                <a:avLst/>
                <a:gdLst/>
                <a:ahLst/>
                <a:cxnLst>
                  <a:cxn ang="0">
                    <a:pos x="145" y="0"/>
                  </a:cxn>
                  <a:cxn ang="0">
                    <a:pos x="145" y="0"/>
                  </a:cxn>
                  <a:cxn ang="0">
                    <a:pos x="114" y="15"/>
                  </a:cxn>
                  <a:cxn ang="0">
                    <a:pos x="84" y="38"/>
                  </a:cxn>
                  <a:cxn ang="0">
                    <a:pos x="61" y="68"/>
                  </a:cxn>
                  <a:cxn ang="0">
                    <a:pos x="38" y="99"/>
                  </a:cxn>
                  <a:cxn ang="0">
                    <a:pos x="23" y="129"/>
                  </a:cxn>
                  <a:cxn ang="0">
                    <a:pos x="8" y="175"/>
                  </a:cxn>
                  <a:cxn ang="0">
                    <a:pos x="0" y="220"/>
                  </a:cxn>
                  <a:cxn ang="0">
                    <a:pos x="0" y="266"/>
                  </a:cxn>
                </a:cxnLst>
                <a:rect l="0" t="0" r="r" b="b"/>
                <a:pathLst>
                  <a:path w="146" h="267">
                    <a:moveTo>
                      <a:pt x="145" y="0"/>
                    </a:moveTo>
                    <a:lnTo>
                      <a:pt x="145" y="0"/>
                    </a:lnTo>
                    <a:lnTo>
                      <a:pt x="114" y="15"/>
                    </a:lnTo>
                    <a:lnTo>
                      <a:pt x="84" y="38"/>
                    </a:lnTo>
                    <a:lnTo>
                      <a:pt x="61" y="68"/>
                    </a:lnTo>
                    <a:lnTo>
                      <a:pt x="38" y="99"/>
                    </a:lnTo>
                    <a:lnTo>
                      <a:pt x="23" y="129"/>
                    </a:lnTo>
                    <a:lnTo>
                      <a:pt x="8" y="175"/>
                    </a:lnTo>
                    <a:lnTo>
                      <a:pt x="0" y="220"/>
                    </a:lnTo>
                    <a:lnTo>
                      <a:pt x="0" y="26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" name="Arc 145"/>
              <p:cNvSpPr>
                <a:spLocks/>
              </p:cNvSpPr>
              <p:nvPr/>
            </p:nvSpPr>
            <p:spPr bwMode="auto">
              <a:xfrm>
                <a:off x="4483" y="2573"/>
                <a:ext cx="176" cy="208"/>
              </a:xfrm>
              <a:custGeom>
                <a:avLst/>
                <a:gdLst>
                  <a:gd name="G0" fmla="+- 105 0 0"/>
                  <a:gd name="G1" fmla="+- 21600 0 0"/>
                  <a:gd name="G2" fmla="+- 21600 0 0"/>
                  <a:gd name="T0" fmla="*/ 0 w 21705"/>
                  <a:gd name="T1" fmla="*/ 0 h 21600"/>
                  <a:gd name="T2" fmla="*/ 21705 w 21705"/>
                  <a:gd name="T3" fmla="*/ 21600 h 21600"/>
                  <a:gd name="T4" fmla="*/ 105 w 2170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05" h="21600" fill="none" extrusionOk="0">
                    <a:moveTo>
                      <a:pt x="0" y="0"/>
                    </a:moveTo>
                    <a:cubicBezTo>
                      <a:pt x="35" y="0"/>
                      <a:pt x="70" y="-1"/>
                      <a:pt x="105" y="0"/>
                    </a:cubicBezTo>
                    <a:cubicBezTo>
                      <a:pt x="12034" y="0"/>
                      <a:pt x="21705" y="9670"/>
                      <a:pt x="21705" y="21600"/>
                    </a:cubicBezTo>
                  </a:path>
                  <a:path w="21705" h="21600" stroke="0" extrusionOk="0">
                    <a:moveTo>
                      <a:pt x="0" y="0"/>
                    </a:moveTo>
                    <a:cubicBezTo>
                      <a:pt x="35" y="0"/>
                      <a:pt x="70" y="-1"/>
                      <a:pt x="105" y="0"/>
                    </a:cubicBezTo>
                    <a:cubicBezTo>
                      <a:pt x="12034" y="0"/>
                      <a:pt x="21705" y="9670"/>
                      <a:pt x="21705" y="21600"/>
                    </a:cubicBezTo>
                    <a:lnTo>
                      <a:pt x="10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" name="Oval 146"/>
              <p:cNvSpPr>
                <a:spLocks noChangeArrowheads="1"/>
              </p:cNvSpPr>
              <p:nvPr/>
            </p:nvSpPr>
            <p:spPr bwMode="auto">
              <a:xfrm>
                <a:off x="4772" y="2331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7" name="Arc 147"/>
              <p:cNvSpPr>
                <a:spLocks/>
              </p:cNvSpPr>
              <p:nvPr/>
            </p:nvSpPr>
            <p:spPr bwMode="auto">
              <a:xfrm>
                <a:off x="4798" y="2353"/>
                <a:ext cx="62" cy="1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" name="Arc 148"/>
              <p:cNvSpPr>
                <a:spLocks/>
              </p:cNvSpPr>
              <p:nvPr/>
            </p:nvSpPr>
            <p:spPr bwMode="auto">
              <a:xfrm>
                <a:off x="4011" y="2607"/>
                <a:ext cx="283" cy="82"/>
              </a:xfrm>
              <a:custGeom>
                <a:avLst/>
                <a:gdLst>
                  <a:gd name="G0" fmla="+- 65 0 0"/>
                  <a:gd name="G1" fmla="+- 0 0 0"/>
                  <a:gd name="G2" fmla="+- 21600 0 0"/>
                  <a:gd name="T0" fmla="*/ 21665 w 21665"/>
                  <a:gd name="T1" fmla="*/ 0 h 21600"/>
                  <a:gd name="T2" fmla="*/ 0 w 21665"/>
                  <a:gd name="T3" fmla="*/ 21600 h 21600"/>
                  <a:gd name="T4" fmla="*/ 65 w 2166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5" h="21600" fill="none" extrusionOk="0">
                    <a:moveTo>
                      <a:pt x="21665" y="0"/>
                    </a:moveTo>
                    <a:cubicBezTo>
                      <a:pt x="21665" y="11929"/>
                      <a:pt x="11994" y="21600"/>
                      <a:pt x="65" y="21600"/>
                    </a:cubicBezTo>
                    <a:cubicBezTo>
                      <a:pt x="43" y="21600"/>
                      <a:pt x="21" y="21599"/>
                      <a:pt x="0" y="21599"/>
                    </a:cubicBezTo>
                  </a:path>
                  <a:path w="21665" h="21600" stroke="0" extrusionOk="0">
                    <a:moveTo>
                      <a:pt x="21665" y="0"/>
                    </a:moveTo>
                    <a:cubicBezTo>
                      <a:pt x="21665" y="11929"/>
                      <a:pt x="11994" y="21600"/>
                      <a:pt x="65" y="21600"/>
                    </a:cubicBezTo>
                    <a:cubicBezTo>
                      <a:pt x="43" y="21600"/>
                      <a:pt x="21" y="21599"/>
                      <a:pt x="0" y="21599"/>
                    </a:cubicBezTo>
                    <a:lnTo>
                      <a:pt x="65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" name="Arc 149"/>
              <p:cNvSpPr>
                <a:spLocks/>
              </p:cNvSpPr>
              <p:nvPr/>
            </p:nvSpPr>
            <p:spPr bwMode="auto">
              <a:xfrm>
                <a:off x="3781" y="2442"/>
                <a:ext cx="185" cy="18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5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" name="Arc 150"/>
              <p:cNvSpPr>
                <a:spLocks/>
              </p:cNvSpPr>
              <p:nvPr/>
            </p:nvSpPr>
            <p:spPr bwMode="auto">
              <a:xfrm>
                <a:off x="3864" y="2234"/>
                <a:ext cx="219" cy="129"/>
              </a:xfrm>
              <a:custGeom>
                <a:avLst/>
                <a:gdLst>
                  <a:gd name="G0" fmla="+- 85 0 0"/>
                  <a:gd name="G1" fmla="+- 21600 0 0"/>
                  <a:gd name="G2" fmla="+- 21600 0 0"/>
                  <a:gd name="T0" fmla="*/ 0 w 21685"/>
                  <a:gd name="T1" fmla="*/ 0 h 21600"/>
                  <a:gd name="T2" fmla="*/ 21685 w 21685"/>
                  <a:gd name="T3" fmla="*/ 21600 h 21600"/>
                  <a:gd name="T4" fmla="*/ 85 w 2168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5" h="21600" fill="none" extrusionOk="0">
                    <a:moveTo>
                      <a:pt x="0" y="0"/>
                    </a:moveTo>
                    <a:cubicBezTo>
                      <a:pt x="28" y="0"/>
                      <a:pt x="56" y="-1"/>
                      <a:pt x="85" y="0"/>
                    </a:cubicBezTo>
                    <a:cubicBezTo>
                      <a:pt x="12014" y="0"/>
                      <a:pt x="21685" y="9670"/>
                      <a:pt x="21685" y="21600"/>
                    </a:cubicBezTo>
                  </a:path>
                  <a:path w="21685" h="21600" stroke="0" extrusionOk="0">
                    <a:moveTo>
                      <a:pt x="0" y="0"/>
                    </a:moveTo>
                    <a:cubicBezTo>
                      <a:pt x="28" y="0"/>
                      <a:pt x="56" y="-1"/>
                      <a:pt x="85" y="0"/>
                    </a:cubicBezTo>
                    <a:cubicBezTo>
                      <a:pt x="12014" y="0"/>
                      <a:pt x="21685" y="9670"/>
                      <a:pt x="21685" y="21600"/>
                    </a:cubicBezTo>
                    <a:lnTo>
                      <a:pt x="8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" name="Line 151"/>
              <p:cNvSpPr>
                <a:spLocks noChangeShapeType="1"/>
              </p:cNvSpPr>
              <p:nvPr/>
            </p:nvSpPr>
            <p:spPr bwMode="auto">
              <a:xfrm>
                <a:off x="4085" y="2359"/>
                <a:ext cx="20" cy="31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" name="Arc 152"/>
              <p:cNvSpPr>
                <a:spLocks/>
              </p:cNvSpPr>
              <p:nvPr/>
            </p:nvSpPr>
            <p:spPr bwMode="auto">
              <a:xfrm>
                <a:off x="4274" y="2579"/>
                <a:ext cx="219" cy="176"/>
              </a:xfrm>
              <a:custGeom>
                <a:avLst/>
                <a:gdLst>
                  <a:gd name="G0" fmla="+- 85 0 0"/>
                  <a:gd name="G1" fmla="+- 0 0 0"/>
                  <a:gd name="G2" fmla="+- 21600 0 0"/>
                  <a:gd name="T0" fmla="*/ 21685 w 21685"/>
                  <a:gd name="T1" fmla="*/ 0 h 21600"/>
                  <a:gd name="T2" fmla="*/ 0 w 21685"/>
                  <a:gd name="T3" fmla="*/ 21600 h 21600"/>
                  <a:gd name="T4" fmla="*/ 85 w 2168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5" h="21600" fill="none" extrusionOk="0">
                    <a:moveTo>
                      <a:pt x="21685" y="0"/>
                    </a:moveTo>
                    <a:cubicBezTo>
                      <a:pt x="21685" y="11929"/>
                      <a:pt x="12014" y="21600"/>
                      <a:pt x="85" y="21600"/>
                    </a:cubicBezTo>
                    <a:cubicBezTo>
                      <a:pt x="56" y="21600"/>
                      <a:pt x="28" y="21599"/>
                      <a:pt x="0" y="21599"/>
                    </a:cubicBezTo>
                  </a:path>
                  <a:path w="21685" h="21600" stroke="0" extrusionOk="0">
                    <a:moveTo>
                      <a:pt x="21685" y="0"/>
                    </a:moveTo>
                    <a:cubicBezTo>
                      <a:pt x="21685" y="11929"/>
                      <a:pt x="12014" y="21600"/>
                      <a:pt x="85" y="21600"/>
                    </a:cubicBezTo>
                    <a:cubicBezTo>
                      <a:pt x="56" y="21600"/>
                      <a:pt x="28" y="21599"/>
                      <a:pt x="0" y="21599"/>
                    </a:cubicBezTo>
                    <a:lnTo>
                      <a:pt x="85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" name="Arc 153"/>
              <p:cNvSpPr>
                <a:spLocks/>
              </p:cNvSpPr>
              <p:nvPr/>
            </p:nvSpPr>
            <p:spPr bwMode="auto">
              <a:xfrm>
                <a:off x="4597" y="2341"/>
                <a:ext cx="186" cy="9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5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" name="Arc 154"/>
              <p:cNvSpPr>
                <a:spLocks/>
              </p:cNvSpPr>
              <p:nvPr/>
            </p:nvSpPr>
            <p:spPr bwMode="auto">
              <a:xfrm>
                <a:off x="4782" y="2347"/>
                <a:ext cx="137" cy="120"/>
              </a:xfrm>
              <a:custGeom>
                <a:avLst/>
                <a:gdLst>
                  <a:gd name="G0" fmla="+- 135 0 0"/>
                  <a:gd name="G1" fmla="+- 21600 0 0"/>
                  <a:gd name="G2" fmla="+- 21600 0 0"/>
                  <a:gd name="T0" fmla="*/ 0 w 21734"/>
                  <a:gd name="T1" fmla="*/ 0 h 21600"/>
                  <a:gd name="T2" fmla="*/ 21734 w 21734"/>
                  <a:gd name="T3" fmla="*/ 21450 h 21600"/>
                  <a:gd name="T4" fmla="*/ 135 w 21734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4" h="21600" fill="none" extrusionOk="0">
                    <a:moveTo>
                      <a:pt x="0" y="0"/>
                    </a:moveTo>
                    <a:cubicBezTo>
                      <a:pt x="45" y="0"/>
                      <a:pt x="90" y="-1"/>
                      <a:pt x="135" y="0"/>
                    </a:cubicBezTo>
                    <a:cubicBezTo>
                      <a:pt x="12005" y="0"/>
                      <a:pt x="21652" y="9579"/>
                      <a:pt x="21734" y="21449"/>
                    </a:cubicBezTo>
                  </a:path>
                  <a:path w="21734" h="21600" stroke="0" extrusionOk="0">
                    <a:moveTo>
                      <a:pt x="0" y="0"/>
                    </a:moveTo>
                    <a:cubicBezTo>
                      <a:pt x="45" y="0"/>
                      <a:pt x="90" y="-1"/>
                      <a:pt x="135" y="0"/>
                    </a:cubicBezTo>
                    <a:cubicBezTo>
                      <a:pt x="12005" y="0"/>
                      <a:pt x="21652" y="9579"/>
                      <a:pt x="21734" y="21449"/>
                    </a:cubicBezTo>
                    <a:lnTo>
                      <a:pt x="13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" name="Arc 155"/>
              <p:cNvSpPr>
                <a:spLocks/>
              </p:cNvSpPr>
              <p:nvPr/>
            </p:nvSpPr>
            <p:spPr bwMode="auto">
              <a:xfrm>
                <a:off x="4625" y="2413"/>
                <a:ext cx="76" cy="79"/>
              </a:xfrm>
              <a:custGeom>
                <a:avLst/>
                <a:gdLst>
                  <a:gd name="G0" fmla="+- 247 0 0"/>
                  <a:gd name="G1" fmla="+- 21600 0 0"/>
                  <a:gd name="G2" fmla="+- 21600 0 0"/>
                  <a:gd name="T0" fmla="*/ 0 w 21847"/>
                  <a:gd name="T1" fmla="*/ 1 h 21600"/>
                  <a:gd name="T2" fmla="*/ 21847 w 21847"/>
                  <a:gd name="T3" fmla="*/ 21600 h 21600"/>
                  <a:gd name="T4" fmla="*/ 247 w 21847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47" h="21600" fill="none" extrusionOk="0">
                    <a:moveTo>
                      <a:pt x="0" y="1"/>
                    </a:moveTo>
                    <a:cubicBezTo>
                      <a:pt x="82" y="0"/>
                      <a:pt x="164" y="-1"/>
                      <a:pt x="247" y="0"/>
                    </a:cubicBezTo>
                    <a:cubicBezTo>
                      <a:pt x="12176" y="0"/>
                      <a:pt x="21847" y="9670"/>
                      <a:pt x="21847" y="21600"/>
                    </a:cubicBezTo>
                  </a:path>
                  <a:path w="21847" h="21600" stroke="0" extrusionOk="0">
                    <a:moveTo>
                      <a:pt x="0" y="1"/>
                    </a:moveTo>
                    <a:cubicBezTo>
                      <a:pt x="82" y="0"/>
                      <a:pt x="164" y="-1"/>
                      <a:pt x="247" y="0"/>
                    </a:cubicBezTo>
                    <a:cubicBezTo>
                      <a:pt x="12176" y="0"/>
                      <a:pt x="21847" y="9670"/>
                      <a:pt x="21847" y="21600"/>
                    </a:cubicBezTo>
                    <a:lnTo>
                      <a:pt x="247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" name="Arc 156"/>
              <p:cNvSpPr>
                <a:spLocks/>
              </p:cNvSpPr>
              <p:nvPr/>
            </p:nvSpPr>
            <p:spPr bwMode="auto">
              <a:xfrm>
                <a:off x="4655" y="2469"/>
                <a:ext cx="205" cy="30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" name="Arc 157"/>
              <p:cNvSpPr>
                <a:spLocks/>
              </p:cNvSpPr>
              <p:nvPr/>
            </p:nvSpPr>
            <p:spPr bwMode="auto">
              <a:xfrm>
                <a:off x="4635" y="2485"/>
                <a:ext cx="69" cy="16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" name="Arc 158"/>
              <p:cNvSpPr>
                <a:spLocks/>
              </p:cNvSpPr>
              <p:nvPr/>
            </p:nvSpPr>
            <p:spPr bwMode="auto">
              <a:xfrm>
                <a:off x="4323" y="2115"/>
                <a:ext cx="32" cy="17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498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889" y="0"/>
                      <a:pt x="21543" y="9608"/>
                      <a:pt x="21599" y="21498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889" y="0"/>
                      <a:pt x="21543" y="9608"/>
                      <a:pt x="21599" y="214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" name="Oval 159"/>
              <p:cNvSpPr>
                <a:spLocks noChangeArrowheads="1"/>
              </p:cNvSpPr>
              <p:nvPr/>
            </p:nvSpPr>
            <p:spPr bwMode="auto">
              <a:xfrm>
                <a:off x="3855" y="2243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0" name="Freeform 160"/>
              <p:cNvSpPr>
                <a:spLocks/>
              </p:cNvSpPr>
              <p:nvPr/>
            </p:nvSpPr>
            <p:spPr bwMode="auto">
              <a:xfrm>
                <a:off x="3871" y="2252"/>
                <a:ext cx="157" cy="20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6" y="30"/>
                  </a:cxn>
                  <a:cxn ang="0">
                    <a:pos x="76" y="61"/>
                  </a:cxn>
                  <a:cxn ang="0">
                    <a:pos x="107" y="91"/>
                  </a:cxn>
                  <a:cxn ang="0">
                    <a:pos x="130" y="122"/>
                  </a:cxn>
                  <a:cxn ang="0">
                    <a:pos x="153" y="152"/>
                  </a:cxn>
                  <a:cxn ang="0">
                    <a:pos x="168" y="190"/>
                  </a:cxn>
                  <a:cxn ang="0">
                    <a:pos x="175" y="221"/>
                  </a:cxn>
                  <a:cxn ang="0">
                    <a:pos x="183" y="251"/>
                  </a:cxn>
                </a:cxnLst>
                <a:rect l="0" t="0" r="r" b="b"/>
                <a:pathLst>
                  <a:path w="184" h="252">
                    <a:moveTo>
                      <a:pt x="0" y="0"/>
                    </a:moveTo>
                    <a:lnTo>
                      <a:pt x="0" y="0"/>
                    </a:lnTo>
                    <a:lnTo>
                      <a:pt x="46" y="30"/>
                    </a:lnTo>
                    <a:lnTo>
                      <a:pt x="76" y="61"/>
                    </a:lnTo>
                    <a:lnTo>
                      <a:pt x="107" y="91"/>
                    </a:lnTo>
                    <a:lnTo>
                      <a:pt x="130" y="122"/>
                    </a:lnTo>
                    <a:lnTo>
                      <a:pt x="153" y="152"/>
                    </a:lnTo>
                    <a:lnTo>
                      <a:pt x="168" y="190"/>
                    </a:lnTo>
                    <a:lnTo>
                      <a:pt x="175" y="221"/>
                    </a:lnTo>
                    <a:lnTo>
                      <a:pt x="183" y="25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" name="Line 161"/>
              <p:cNvSpPr>
                <a:spLocks noChangeShapeType="1"/>
              </p:cNvSpPr>
              <p:nvPr/>
            </p:nvSpPr>
            <p:spPr bwMode="auto">
              <a:xfrm>
                <a:off x="3865" y="2245"/>
                <a:ext cx="32" cy="2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" name="Freeform 162"/>
              <p:cNvSpPr>
                <a:spLocks/>
              </p:cNvSpPr>
              <p:nvPr/>
            </p:nvSpPr>
            <p:spPr bwMode="auto">
              <a:xfrm>
                <a:off x="3773" y="2252"/>
                <a:ext cx="92" cy="89"/>
              </a:xfrm>
              <a:custGeom>
                <a:avLst/>
                <a:gdLst/>
                <a:ahLst/>
                <a:cxnLst>
                  <a:cxn ang="0">
                    <a:pos x="107" y="0"/>
                  </a:cxn>
                  <a:cxn ang="0">
                    <a:pos x="107" y="0"/>
                  </a:cxn>
                  <a:cxn ang="0">
                    <a:pos x="54" y="23"/>
                  </a:cxn>
                  <a:cxn ang="0">
                    <a:pos x="23" y="53"/>
                  </a:cxn>
                  <a:cxn ang="0">
                    <a:pos x="0" y="98"/>
                  </a:cxn>
                  <a:cxn ang="0">
                    <a:pos x="0" y="106"/>
                  </a:cxn>
                </a:cxnLst>
                <a:rect l="0" t="0" r="r" b="b"/>
                <a:pathLst>
                  <a:path w="108" h="107">
                    <a:moveTo>
                      <a:pt x="107" y="0"/>
                    </a:moveTo>
                    <a:lnTo>
                      <a:pt x="107" y="0"/>
                    </a:lnTo>
                    <a:lnTo>
                      <a:pt x="54" y="23"/>
                    </a:lnTo>
                    <a:lnTo>
                      <a:pt x="23" y="53"/>
                    </a:lnTo>
                    <a:lnTo>
                      <a:pt x="0" y="98"/>
                    </a:lnTo>
                    <a:lnTo>
                      <a:pt x="0" y="10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" name="Freeform 163"/>
              <p:cNvSpPr>
                <a:spLocks/>
              </p:cNvSpPr>
              <p:nvPr/>
            </p:nvSpPr>
            <p:spPr bwMode="auto">
              <a:xfrm>
                <a:off x="3773" y="2252"/>
                <a:ext cx="92" cy="89"/>
              </a:xfrm>
              <a:custGeom>
                <a:avLst/>
                <a:gdLst/>
                <a:ahLst/>
                <a:cxnLst>
                  <a:cxn ang="0">
                    <a:pos x="107" y="0"/>
                  </a:cxn>
                  <a:cxn ang="0">
                    <a:pos x="84" y="8"/>
                  </a:cxn>
                  <a:cxn ang="0">
                    <a:pos x="61" y="23"/>
                  </a:cxn>
                  <a:cxn ang="0">
                    <a:pos x="38" y="38"/>
                  </a:cxn>
                  <a:cxn ang="0">
                    <a:pos x="23" y="53"/>
                  </a:cxn>
                  <a:cxn ang="0">
                    <a:pos x="8" y="76"/>
                  </a:cxn>
                  <a:cxn ang="0">
                    <a:pos x="0" y="91"/>
                  </a:cxn>
                  <a:cxn ang="0">
                    <a:pos x="0" y="106"/>
                  </a:cxn>
                </a:cxnLst>
                <a:rect l="0" t="0" r="r" b="b"/>
                <a:pathLst>
                  <a:path w="108" h="107">
                    <a:moveTo>
                      <a:pt x="107" y="0"/>
                    </a:moveTo>
                    <a:lnTo>
                      <a:pt x="84" y="8"/>
                    </a:lnTo>
                    <a:lnTo>
                      <a:pt x="61" y="23"/>
                    </a:lnTo>
                    <a:lnTo>
                      <a:pt x="38" y="38"/>
                    </a:lnTo>
                    <a:lnTo>
                      <a:pt x="23" y="53"/>
                    </a:lnTo>
                    <a:lnTo>
                      <a:pt x="8" y="76"/>
                    </a:lnTo>
                    <a:lnTo>
                      <a:pt x="0" y="91"/>
                    </a:lnTo>
                    <a:lnTo>
                      <a:pt x="0" y="10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" name="Oval 164"/>
              <p:cNvSpPr>
                <a:spLocks noChangeArrowheads="1"/>
              </p:cNvSpPr>
              <p:nvPr/>
            </p:nvSpPr>
            <p:spPr bwMode="auto">
              <a:xfrm>
                <a:off x="3852" y="2230"/>
                <a:ext cx="25" cy="31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5" name="Oval 165"/>
              <p:cNvSpPr>
                <a:spLocks noChangeArrowheads="1"/>
              </p:cNvSpPr>
              <p:nvPr/>
            </p:nvSpPr>
            <p:spPr bwMode="auto">
              <a:xfrm>
                <a:off x="4004" y="2444"/>
                <a:ext cx="33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6" name="Arc 166"/>
              <p:cNvSpPr>
                <a:spLocks/>
              </p:cNvSpPr>
              <p:nvPr/>
            </p:nvSpPr>
            <p:spPr bwMode="auto">
              <a:xfrm>
                <a:off x="3959" y="2445"/>
                <a:ext cx="61" cy="19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79"/>
                  <a:gd name="T1" fmla="*/ 0 h 21600"/>
                  <a:gd name="T2" fmla="*/ 21579 w 21579"/>
                  <a:gd name="T3" fmla="*/ 20641 h 21600"/>
                  <a:gd name="T4" fmla="*/ 0 w 2157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79" h="21600" fill="none" extrusionOk="0">
                    <a:moveTo>
                      <a:pt x="-1" y="0"/>
                    </a:moveTo>
                    <a:cubicBezTo>
                      <a:pt x="11556" y="0"/>
                      <a:pt x="21065" y="9095"/>
                      <a:pt x="21578" y="20641"/>
                    </a:cubicBezTo>
                  </a:path>
                  <a:path w="21579" h="21600" stroke="0" extrusionOk="0">
                    <a:moveTo>
                      <a:pt x="-1" y="0"/>
                    </a:moveTo>
                    <a:cubicBezTo>
                      <a:pt x="11556" y="0"/>
                      <a:pt x="21065" y="9095"/>
                      <a:pt x="21578" y="20641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" name="Arc 167"/>
              <p:cNvSpPr>
                <a:spLocks/>
              </p:cNvSpPr>
              <p:nvPr/>
            </p:nvSpPr>
            <p:spPr bwMode="auto">
              <a:xfrm>
                <a:off x="4323" y="2676"/>
                <a:ext cx="307" cy="180"/>
              </a:xfrm>
              <a:custGeom>
                <a:avLst/>
                <a:gdLst>
                  <a:gd name="G0" fmla="+- 61 0 0"/>
                  <a:gd name="G1" fmla="+- 100 0 0"/>
                  <a:gd name="G2" fmla="+- 21600 0 0"/>
                  <a:gd name="T0" fmla="*/ 21661 w 21661"/>
                  <a:gd name="T1" fmla="*/ 0 h 21700"/>
                  <a:gd name="T2" fmla="*/ 0 w 21661"/>
                  <a:gd name="T3" fmla="*/ 21700 h 21700"/>
                  <a:gd name="T4" fmla="*/ 61 w 21661"/>
                  <a:gd name="T5" fmla="*/ 100 h 21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1" h="21700" fill="none" extrusionOk="0">
                    <a:moveTo>
                      <a:pt x="21660" y="0"/>
                    </a:moveTo>
                    <a:cubicBezTo>
                      <a:pt x="21660" y="33"/>
                      <a:pt x="21661" y="66"/>
                      <a:pt x="21661" y="100"/>
                    </a:cubicBezTo>
                    <a:cubicBezTo>
                      <a:pt x="21661" y="12029"/>
                      <a:pt x="11990" y="21700"/>
                      <a:pt x="61" y="21700"/>
                    </a:cubicBezTo>
                    <a:cubicBezTo>
                      <a:pt x="40" y="21700"/>
                      <a:pt x="20" y="21699"/>
                      <a:pt x="0" y="21699"/>
                    </a:cubicBezTo>
                  </a:path>
                  <a:path w="21661" h="21700" stroke="0" extrusionOk="0">
                    <a:moveTo>
                      <a:pt x="21660" y="0"/>
                    </a:moveTo>
                    <a:cubicBezTo>
                      <a:pt x="21660" y="33"/>
                      <a:pt x="21661" y="66"/>
                      <a:pt x="21661" y="100"/>
                    </a:cubicBezTo>
                    <a:cubicBezTo>
                      <a:pt x="21661" y="12029"/>
                      <a:pt x="11990" y="21700"/>
                      <a:pt x="61" y="21700"/>
                    </a:cubicBezTo>
                    <a:cubicBezTo>
                      <a:pt x="40" y="21700"/>
                      <a:pt x="20" y="21699"/>
                      <a:pt x="0" y="21699"/>
                    </a:cubicBezTo>
                    <a:lnTo>
                      <a:pt x="61" y="1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" name="Arc 168"/>
              <p:cNvSpPr>
                <a:spLocks/>
              </p:cNvSpPr>
              <p:nvPr/>
            </p:nvSpPr>
            <p:spPr bwMode="auto">
              <a:xfrm>
                <a:off x="4112" y="2770"/>
                <a:ext cx="150" cy="19"/>
              </a:xfrm>
              <a:custGeom>
                <a:avLst/>
                <a:gdLst>
                  <a:gd name="G0" fmla="+- 3232 0 0"/>
                  <a:gd name="G1" fmla="+- 0 0 0"/>
                  <a:gd name="G2" fmla="+- 21600 0 0"/>
                  <a:gd name="T0" fmla="*/ 24832 w 24832"/>
                  <a:gd name="T1" fmla="*/ 0 h 21600"/>
                  <a:gd name="T2" fmla="*/ 0 w 24832"/>
                  <a:gd name="T3" fmla="*/ 21357 h 21600"/>
                  <a:gd name="T4" fmla="*/ 3232 w 2483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832" h="21600" fill="none" extrusionOk="0">
                    <a:moveTo>
                      <a:pt x="24832" y="0"/>
                    </a:moveTo>
                    <a:cubicBezTo>
                      <a:pt x="24832" y="11929"/>
                      <a:pt x="15161" y="21600"/>
                      <a:pt x="3232" y="21600"/>
                    </a:cubicBezTo>
                    <a:cubicBezTo>
                      <a:pt x="2150" y="21600"/>
                      <a:pt x="1069" y="21518"/>
                      <a:pt x="0" y="21356"/>
                    </a:cubicBezTo>
                  </a:path>
                  <a:path w="24832" h="21600" stroke="0" extrusionOk="0">
                    <a:moveTo>
                      <a:pt x="24832" y="0"/>
                    </a:moveTo>
                    <a:cubicBezTo>
                      <a:pt x="24832" y="11929"/>
                      <a:pt x="15161" y="21600"/>
                      <a:pt x="3232" y="21600"/>
                    </a:cubicBezTo>
                    <a:cubicBezTo>
                      <a:pt x="2150" y="21600"/>
                      <a:pt x="1069" y="21518"/>
                      <a:pt x="0" y="21356"/>
                    </a:cubicBezTo>
                    <a:lnTo>
                      <a:pt x="3232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" name="Line 169"/>
              <p:cNvSpPr>
                <a:spLocks noChangeShapeType="1"/>
              </p:cNvSpPr>
              <p:nvPr/>
            </p:nvSpPr>
            <p:spPr bwMode="auto">
              <a:xfrm flipH="1" flipV="1">
                <a:off x="3979" y="2779"/>
                <a:ext cx="133" cy="1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0" name="Freeform 3"/>
            <p:cNvSpPr>
              <a:spLocks/>
            </p:cNvSpPr>
            <p:nvPr/>
          </p:nvSpPr>
          <p:spPr bwMode="auto">
            <a:xfrm>
              <a:off x="3808369" y="2647230"/>
              <a:ext cx="1439863" cy="155575"/>
            </a:xfrm>
            <a:custGeom>
              <a:avLst/>
              <a:gdLst/>
              <a:ahLst/>
              <a:cxnLst>
                <a:cxn ang="0">
                  <a:pos x="0" y="98"/>
                </a:cxn>
                <a:cxn ang="0">
                  <a:pos x="499" y="7"/>
                </a:cxn>
                <a:cxn ang="0">
                  <a:pos x="907" y="53"/>
                </a:cxn>
              </a:cxnLst>
              <a:rect l="0" t="0" r="r" b="b"/>
              <a:pathLst>
                <a:path w="907" h="98">
                  <a:moveTo>
                    <a:pt x="0" y="98"/>
                  </a:moveTo>
                  <a:cubicBezTo>
                    <a:pt x="174" y="56"/>
                    <a:pt x="348" y="14"/>
                    <a:pt x="499" y="7"/>
                  </a:cubicBezTo>
                  <a:cubicBezTo>
                    <a:pt x="650" y="0"/>
                    <a:pt x="778" y="26"/>
                    <a:pt x="907" y="53"/>
                  </a:cubicBezTo>
                </a:path>
              </a:pathLst>
            </a:custGeom>
            <a:noFill/>
            <a:ln w="762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6" name="Group 95"/>
            <p:cNvGrpSpPr/>
            <p:nvPr/>
          </p:nvGrpSpPr>
          <p:grpSpPr>
            <a:xfrm>
              <a:off x="2250882" y="1969367"/>
              <a:ext cx="1157287" cy="1511300"/>
              <a:chOff x="2033588" y="3119438"/>
              <a:chExt cx="1157287" cy="1511300"/>
            </a:xfrm>
          </p:grpSpPr>
          <p:grpSp>
            <p:nvGrpSpPr>
              <p:cNvPr id="5" name="Group 97"/>
              <p:cNvGrpSpPr>
                <a:grpSpLocks/>
              </p:cNvGrpSpPr>
              <p:nvPr/>
            </p:nvGrpSpPr>
            <p:grpSpPr bwMode="auto">
              <a:xfrm>
                <a:off x="2033588" y="3119438"/>
                <a:ext cx="1157287" cy="1511300"/>
                <a:chOff x="1281" y="1965"/>
                <a:chExt cx="729" cy="952"/>
              </a:xfrm>
            </p:grpSpPr>
            <p:sp>
              <p:nvSpPr>
                <p:cNvPr id="6" name="Freeform 9"/>
                <p:cNvSpPr>
                  <a:spLocks/>
                </p:cNvSpPr>
                <p:nvPr/>
              </p:nvSpPr>
              <p:spPr bwMode="auto">
                <a:xfrm>
                  <a:off x="1293" y="2276"/>
                  <a:ext cx="503" cy="63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411"/>
                    </a:cxn>
                    <a:cxn ang="0">
                      <a:pos x="585" y="76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86" h="769">
                      <a:moveTo>
                        <a:pt x="0" y="0"/>
                      </a:moveTo>
                      <a:lnTo>
                        <a:pt x="8" y="411"/>
                      </a:lnTo>
                      <a:lnTo>
                        <a:pt x="585" y="768"/>
                      </a:lnTo>
                      <a:lnTo>
                        <a:pt x="0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69804"/>
                        <a:invGamma/>
                      </a:srgbClr>
                    </a:gs>
                  </a:gsLst>
                  <a:lin ang="5400000" scaled="1"/>
                </a:gra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" name="Freeform 10"/>
                <p:cNvSpPr>
                  <a:spLocks/>
                </p:cNvSpPr>
                <p:nvPr/>
              </p:nvSpPr>
              <p:spPr bwMode="auto">
                <a:xfrm>
                  <a:off x="1795" y="2270"/>
                  <a:ext cx="209" cy="635"/>
                </a:xfrm>
                <a:custGeom>
                  <a:avLst/>
                  <a:gdLst/>
                  <a:ahLst/>
                  <a:cxnLst>
                    <a:cxn ang="0">
                      <a:pos x="235" y="0"/>
                    </a:cxn>
                    <a:cxn ang="0">
                      <a:pos x="0" y="767"/>
                    </a:cxn>
                    <a:cxn ang="0">
                      <a:pos x="243" y="418"/>
                    </a:cxn>
                    <a:cxn ang="0">
                      <a:pos x="235" y="0"/>
                    </a:cxn>
                  </a:cxnLst>
                  <a:rect l="0" t="0" r="r" b="b"/>
                  <a:pathLst>
                    <a:path w="244" h="768">
                      <a:moveTo>
                        <a:pt x="235" y="0"/>
                      </a:moveTo>
                      <a:lnTo>
                        <a:pt x="0" y="767"/>
                      </a:lnTo>
                      <a:lnTo>
                        <a:pt x="243" y="418"/>
                      </a:lnTo>
                      <a:lnTo>
                        <a:pt x="235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40000"/>
                        <a:invGamma/>
                      </a:srgbClr>
                    </a:gs>
                  </a:gsLst>
                  <a:lin ang="5400000" scaled="1"/>
                </a:gra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" name="Freeform 11"/>
                <p:cNvSpPr>
                  <a:spLocks/>
                </p:cNvSpPr>
                <p:nvPr/>
              </p:nvSpPr>
              <p:spPr bwMode="auto">
                <a:xfrm>
                  <a:off x="1293" y="2274"/>
                  <a:ext cx="698" cy="63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13" y="0"/>
                    </a:cxn>
                    <a:cxn ang="0">
                      <a:pos x="581" y="76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14" h="764">
                      <a:moveTo>
                        <a:pt x="0" y="0"/>
                      </a:moveTo>
                      <a:lnTo>
                        <a:pt x="813" y="0"/>
                      </a:lnTo>
                      <a:lnTo>
                        <a:pt x="581" y="763"/>
                      </a:lnTo>
                      <a:lnTo>
                        <a:pt x="0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60000"/>
                        <a:invGamma/>
                      </a:srgbClr>
                    </a:gs>
                  </a:gsLst>
                  <a:lin ang="5400000" scaled="1"/>
                </a:gradFill>
                <a:ln w="254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" name="Line 12"/>
                <p:cNvSpPr>
                  <a:spLocks noChangeShapeType="1"/>
                </p:cNvSpPr>
                <p:nvPr/>
              </p:nvSpPr>
              <p:spPr bwMode="auto">
                <a:xfrm>
                  <a:off x="1482" y="2000"/>
                  <a:ext cx="14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0" name="Line 13"/>
                <p:cNvSpPr>
                  <a:spLocks noChangeShapeType="1"/>
                </p:cNvSpPr>
                <p:nvPr/>
              </p:nvSpPr>
              <p:spPr bwMode="auto">
                <a:xfrm>
                  <a:off x="2000" y="2270"/>
                  <a:ext cx="0" cy="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" name="Freeform 14"/>
                <p:cNvSpPr>
                  <a:spLocks/>
                </p:cNvSpPr>
                <p:nvPr/>
              </p:nvSpPr>
              <p:spPr bwMode="auto">
                <a:xfrm>
                  <a:off x="1293" y="1975"/>
                  <a:ext cx="698" cy="302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813" y="364"/>
                    </a:cxn>
                    <a:cxn ang="0">
                      <a:pos x="0" y="364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814" h="365">
                      <a:moveTo>
                        <a:pt x="236" y="0"/>
                      </a:moveTo>
                      <a:lnTo>
                        <a:pt x="813" y="364"/>
                      </a:lnTo>
                      <a:lnTo>
                        <a:pt x="0" y="364"/>
                      </a:lnTo>
                      <a:lnTo>
                        <a:pt x="236" y="0"/>
                      </a:lnTo>
                    </a:path>
                  </a:pathLst>
                </a:custGeom>
                <a:solidFill>
                  <a:srgbClr val="99FF33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" name="Line 15"/>
                <p:cNvSpPr>
                  <a:spLocks noChangeShapeType="1"/>
                </p:cNvSpPr>
                <p:nvPr/>
              </p:nvSpPr>
              <p:spPr bwMode="auto">
                <a:xfrm>
                  <a:off x="1362" y="2361"/>
                  <a:ext cx="261" cy="33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1863" y="2373"/>
                  <a:ext cx="102" cy="31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" name="Oval 17"/>
                <p:cNvSpPr>
                  <a:spLocks noChangeArrowheads="1"/>
                </p:cNvSpPr>
                <p:nvPr/>
              </p:nvSpPr>
              <p:spPr bwMode="auto">
                <a:xfrm>
                  <a:off x="1479" y="1965"/>
                  <a:ext cx="29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5" name="Oval 18"/>
                <p:cNvSpPr>
                  <a:spLocks noChangeArrowheads="1"/>
                </p:cNvSpPr>
                <p:nvPr/>
              </p:nvSpPr>
              <p:spPr bwMode="auto">
                <a:xfrm>
                  <a:off x="1281" y="2261"/>
                  <a:ext cx="35" cy="34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6" name="Oval 19"/>
                <p:cNvSpPr>
                  <a:spLocks noChangeArrowheads="1"/>
                </p:cNvSpPr>
                <p:nvPr/>
              </p:nvSpPr>
              <p:spPr bwMode="auto">
                <a:xfrm>
                  <a:off x="1980" y="2267"/>
                  <a:ext cx="23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7" name="Oval 20"/>
                <p:cNvSpPr>
                  <a:spLocks noChangeArrowheads="1"/>
                </p:cNvSpPr>
                <p:nvPr/>
              </p:nvSpPr>
              <p:spPr bwMode="auto">
                <a:xfrm>
                  <a:off x="1769" y="2883"/>
                  <a:ext cx="35" cy="34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8" name="Oval 21"/>
                <p:cNvSpPr>
                  <a:spLocks noChangeArrowheads="1"/>
                </p:cNvSpPr>
                <p:nvPr/>
              </p:nvSpPr>
              <p:spPr bwMode="auto">
                <a:xfrm>
                  <a:off x="1986" y="2594"/>
                  <a:ext cx="24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9" name="Oval 22"/>
                <p:cNvSpPr>
                  <a:spLocks noChangeArrowheads="1"/>
                </p:cNvSpPr>
                <p:nvPr/>
              </p:nvSpPr>
              <p:spPr bwMode="auto">
                <a:xfrm>
                  <a:off x="1288" y="2604"/>
                  <a:ext cx="25" cy="33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91" name="Freeform 96"/>
              <p:cNvSpPr>
                <a:spLocks/>
              </p:cNvSpPr>
              <p:nvPr/>
            </p:nvSpPr>
            <p:spPr bwMode="auto">
              <a:xfrm>
                <a:off x="2044700" y="3127375"/>
                <a:ext cx="1108075" cy="479425"/>
              </a:xfrm>
              <a:custGeom>
                <a:avLst/>
                <a:gdLst/>
                <a:ahLst/>
                <a:cxnLst>
                  <a:cxn ang="0">
                    <a:pos x="236" y="0"/>
                  </a:cxn>
                  <a:cxn ang="0">
                    <a:pos x="813" y="364"/>
                  </a:cxn>
                  <a:cxn ang="0">
                    <a:pos x="0" y="364"/>
                  </a:cxn>
                  <a:cxn ang="0">
                    <a:pos x="236" y="0"/>
                  </a:cxn>
                </a:cxnLst>
                <a:rect l="0" t="0" r="r" b="b"/>
                <a:pathLst>
                  <a:path w="814" h="365">
                    <a:moveTo>
                      <a:pt x="236" y="0"/>
                    </a:moveTo>
                    <a:lnTo>
                      <a:pt x="813" y="364"/>
                    </a:lnTo>
                    <a:lnTo>
                      <a:pt x="0" y="364"/>
                    </a:lnTo>
                    <a:lnTo>
                      <a:pt x="236" y="0"/>
                    </a:lnTo>
                  </a:path>
                </a:pathLst>
              </a:custGeom>
              <a:solidFill>
                <a:srgbClr val="FAFD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7" name="TextBox 96"/>
            <p:cNvSpPr txBox="1"/>
            <p:nvPr/>
          </p:nvSpPr>
          <p:spPr>
            <a:xfrm>
              <a:off x="4208731" y="1960775"/>
              <a:ext cx="4587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©</a:t>
              </a:r>
              <a:endParaRPr lang="en-US" sz="3200" dirty="0">
                <a:solidFill>
                  <a:schemeClr val="tx1"/>
                </a:solidFill>
                <a:latin typeface="cmmi10"/>
                <a:cs typeface="Arial" pitchFamily="34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312219" y="2443458"/>
              <a:ext cx="5116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A</a:t>
              </a:r>
              <a:endParaRPr lang="en-US" sz="3200" dirty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7793513" y="2443458"/>
              <a:ext cx="4539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B</a:t>
              </a:r>
              <a:endParaRPr lang="en-US" sz="3200" dirty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72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 Box 122"/>
          <p:cNvSpPr txBox="1">
            <a:spLocks noChangeArrowheads="1"/>
          </p:cNvSpPr>
          <p:nvPr/>
        </p:nvSpPr>
        <p:spPr bwMode="auto">
          <a:xfrm>
            <a:off x="293348" y="3453679"/>
            <a:ext cx="5123518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given </a:t>
            </a:r>
            <a:r>
              <a:rPr lang="en-US" sz="4000" i="1" dirty="0" smtClean="0">
                <a:latin typeface="Arial" pitchFamily="34" charset="0"/>
                <a:cs typeface="Arial" pitchFamily="34" charset="0"/>
              </a:rPr>
              <a:t>strict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Carrier of a Simplex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95" name="Footer Placeholder 9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343357" y="1960775"/>
            <a:ext cx="6935264" cy="1519892"/>
            <a:chOff x="1312219" y="1960775"/>
            <a:chExt cx="6935264" cy="1519892"/>
          </a:xfrm>
        </p:grpSpPr>
        <p:grpSp>
          <p:nvGrpSpPr>
            <p:cNvPr id="20" name="Group 100"/>
            <p:cNvGrpSpPr>
              <a:grpSpLocks/>
            </p:cNvGrpSpPr>
            <p:nvPr/>
          </p:nvGrpSpPr>
          <p:grpSpPr bwMode="auto">
            <a:xfrm>
              <a:off x="5648432" y="2110655"/>
              <a:ext cx="1909763" cy="1228725"/>
              <a:chOff x="3725" y="2082"/>
              <a:chExt cx="1203" cy="774"/>
            </a:xfrm>
          </p:grpSpPr>
          <p:sp>
            <p:nvSpPr>
              <p:cNvPr id="21" name="Freeform 101"/>
              <p:cNvSpPr>
                <a:spLocks/>
              </p:cNvSpPr>
              <p:nvPr/>
            </p:nvSpPr>
            <p:spPr bwMode="auto">
              <a:xfrm>
                <a:off x="4033" y="2139"/>
                <a:ext cx="171" cy="1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0"/>
                  </a:cxn>
                  <a:cxn ang="0">
                    <a:pos x="38" y="8"/>
                  </a:cxn>
                  <a:cxn ang="0">
                    <a:pos x="61" y="15"/>
                  </a:cxn>
                  <a:cxn ang="0">
                    <a:pos x="76" y="30"/>
                  </a:cxn>
                  <a:cxn ang="0">
                    <a:pos x="99" y="46"/>
                  </a:cxn>
                  <a:cxn ang="0">
                    <a:pos x="114" y="61"/>
                  </a:cxn>
                  <a:cxn ang="0">
                    <a:pos x="129" y="76"/>
                  </a:cxn>
                  <a:cxn ang="0">
                    <a:pos x="145" y="99"/>
                  </a:cxn>
                  <a:cxn ang="0">
                    <a:pos x="160" y="114"/>
                  </a:cxn>
                  <a:cxn ang="0">
                    <a:pos x="168" y="129"/>
                  </a:cxn>
                  <a:cxn ang="0">
                    <a:pos x="183" y="152"/>
                  </a:cxn>
                  <a:cxn ang="0">
                    <a:pos x="183" y="175"/>
                  </a:cxn>
                  <a:cxn ang="0">
                    <a:pos x="190" y="190"/>
                  </a:cxn>
                  <a:cxn ang="0">
                    <a:pos x="198" y="213"/>
                  </a:cxn>
                </a:cxnLst>
                <a:rect l="0" t="0" r="r" b="b"/>
                <a:pathLst>
                  <a:path w="199" h="214">
                    <a:moveTo>
                      <a:pt x="0" y="0"/>
                    </a:moveTo>
                    <a:lnTo>
                      <a:pt x="15" y="0"/>
                    </a:lnTo>
                    <a:lnTo>
                      <a:pt x="38" y="8"/>
                    </a:lnTo>
                    <a:lnTo>
                      <a:pt x="61" y="15"/>
                    </a:lnTo>
                    <a:lnTo>
                      <a:pt x="76" y="30"/>
                    </a:lnTo>
                    <a:lnTo>
                      <a:pt x="99" y="46"/>
                    </a:lnTo>
                    <a:lnTo>
                      <a:pt x="114" y="61"/>
                    </a:lnTo>
                    <a:lnTo>
                      <a:pt x="129" y="76"/>
                    </a:lnTo>
                    <a:lnTo>
                      <a:pt x="145" y="99"/>
                    </a:lnTo>
                    <a:lnTo>
                      <a:pt x="160" y="114"/>
                    </a:lnTo>
                    <a:lnTo>
                      <a:pt x="168" y="129"/>
                    </a:lnTo>
                    <a:lnTo>
                      <a:pt x="183" y="152"/>
                    </a:lnTo>
                    <a:lnTo>
                      <a:pt x="183" y="175"/>
                    </a:lnTo>
                    <a:lnTo>
                      <a:pt x="190" y="190"/>
                    </a:lnTo>
                    <a:lnTo>
                      <a:pt x="198" y="21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" name="Oval 102"/>
              <p:cNvSpPr>
                <a:spLocks noChangeArrowheads="1"/>
              </p:cNvSpPr>
              <p:nvPr/>
            </p:nvSpPr>
            <p:spPr bwMode="auto">
              <a:xfrm>
                <a:off x="3978" y="2670"/>
                <a:ext cx="26" cy="31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3" name="Oval 103"/>
              <p:cNvSpPr>
                <a:spLocks noChangeArrowheads="1"/>
              </p:cNvSpPr>
              <p:nvPr/>
            </p:nvSpPr>
            <p:spPr bwMode="auto">
              <a:xfrm>
                <a:off x="3803" y="2481"/>
                <a:ext cx="32" cy="32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4" name="Oval 104"/>
              <p:cNvSpPr>
                <a:spLocks noChangeArrowheads="1"/>
              </p:cNvSpPr>
              <p:nvPr/>
            </p:nvSpPr>
            <p:spPr bwMode="auto">
              <a:xfrm>
                <a:off x="4252" y="2733"/>
                <a:ext cx="32" cy="38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5" name="Oval 105"/>
              <p:cNvSpPr>
                <a:spLocks noChangeArrowheads="1"/>
              </p:cNvSpPr>
              <p:nvPr/>
            </p:nvSpPr>
            <p:spPr bwMode="auto">
              <a:xfrm>
                <a:off x="3725" y="2092"/>
                <a:ext cx="1196" cy="760"/>
              </a:xfrm>
              <a:prstGeom prst="ellipse">
                <a:avLst/>
              </a:prstGeom>
              <a:gradFill rotWithShape="0">
                <a:gsLst>
                  <a:gs pos="0">
                    <a:srgbClr val="7FFF00">
                      <a:gamma/>
                      <a:shade val="0"/>
                      <a:invGamma/>
                    </a:srgbClr>
                  </a:gs>
                  <a:gs pos="100000">
                    <a:srgbClr val="7FFF00"/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6" name="Oval 106"/>
              <p:cNvSpPr>
                <a:spLocks noChangeArrowheads="1"/>
              </p:cNvSpPr>
              <p:nvPr/>
            </p:nvSpPr>
            <p:spPr bwMode="auto">
              <a:xfrm>
                <a:off x="3767" y="2120"/>
                <a:ext cx="1106" cy="679"/>
              </a:xfrm>
              <a:prstGeom prst="ellipse">
                <a:avLst/>
              </a:prstGeom>
              <a:gradFill rotWithShape="0">
                <a:gsLst>
                  <a:gs pos="0">
                    <a:srgbClr val="7FFF00">
                      <a:gamma/>
                      <a:shade val="29804"/>
                      <a:invGamma/>
                    </a:srgbClr>
                  </a:gs>
                  <a:gs pos="100000">
                    <a:srgbClr val="7FFF00"/>
                  </a:gs>
                </a:gsLst>
                <a:path path="shape">
                  <a:fillToRect l="50000" t="50000" r="50000" b="50000"/>
                </a:path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7" name="Freeform 107"/>
              <p:cNvSpPr>
                <a:spLocks/>
              </p:cNvSpPr>
              <p:nvPr/>
            </p:nvSpPr>
            <p:spPr bwMode="auto">
              <a:xfrm>
                <a:off x="4274" y="2604"/>
                <a:ext cx="47" cy="246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23" y="38"/>
                  </a:cxn>
                  <a:cxn ang="0">
                    <a:pos x="8" y="76"/>
                  </a:cxn>
                  <a:cxn ang="0">
                    <a:pos x="0" y="114"/>
                  </a:cxn>
                  <a:cxn ang="0">
                    <a:pos x="0" y="160"/>
                  </a:cxn>
                  <a:cxn ang="0">
                    <a:pos x="0" y="198"/>
                  </a:cxn>
                  <a:cxn ang="0">
                    <a:pos x="8" y="236"/>
                  </a:cxn>
                  <a:cxn ang="0">
                    <a:pos x="23" y="267"/>
                  </a:cxn>
                  <a:cxn ang="0">
                    <a:pos x="54" y="297"/>
                  </a:cxn>
                </a:cxnLst>
                <a:rect l="0" t="0" r="r" b="b"/>
                <a:pathLst>
                  <a:path w="55" h="298">
                    <a:moveTo>
                      <a:pt x="39" y="0"/>
                    </a:moveTo>
                    <a:lnTo>
                      <a:pt x="23" y="38"/>
                    </a:lnTo>
                    <a:lnTo>
                      <a:pt x="8" y="76"/>
                    </a:lnTo>
                    <a:lnTo>
                      <a:pt x="0" y="114"/>
                    </a:lnTo>
                    <a:lnTo>
                      <a:pt x="0" y="160"/>
                    </a:lnTo>
                    <a:lnTo>
                      <a:pt x="0" y="198"/>
                    </a:lnTo>
                    <a:lnTo>
                      <a:pt x="8" y="236"/>
                    </a:lnTo>
                    <a:lnTo>
                      <a:pt x="23" y="267"/>
                    </a:lnTo>
                    <a:lnTo>
                      <a:pt x="54" y="297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" name="Freeform 108"/>
              <p:cNvSpPr>
                <a:spLocks/>
              </p:cNvSpPr>
              <p:nvPr/>
            </p:nvSpPr>
            <p:spPr bwMode="auto">
              <a:xfrm>
                <a:off x="3968" y="2566"/>
                <a:ext cx="164" cy="209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152" y="15"/>
                  </a:cxn>
                  <a:cxn ang="0">
                    <a:pos x="114" y="38"/>
                  </a:cxn>
                  <a:cxn ang="0">
                    <a:pos x="84" y="68"/>
                  </a:cxn>
                  <a:cxn ang="0">
                    <a:pos x="61" y="99"/>
                  </a:cxn>
                  <a:cxn ang="0">
                    <a:pos x="23" y="175"/>
                  </a:cxn>
                  <a:cxn ang="0">
                    <a:pos x="0" y="251"/>
                  </a:cxn>
                </a:cxnLst>
                <a:rect l="0" t="0" r="r" b="b"/>
                <a:pathLst>
                  <a:path w="191" h="252">
                    <a:moveTo>
                      <a:pt x="190" y="0"/>
                    </a:moveTo>
                    <a:lnTo>
                      <a:pt x="152" y="15"/>
                    </a:lnTo>
                    <a:lnTo>
                      <a:pt x="114" y="38"/>
                    </a:lnTo>
                    <a:lnTo>
                      <a:pt x="84" y="68"/>
                    </a:lnTo>
                    <a:lnTo>
                      <a:pt x="61" y="99"/>
                    </a:lnTo>
                    <a:lnTo>
                      <a:pt x="23" y="175"/>
                    </a:lnTo>
                    <a:lnTo>
                      <a:pt x="0" y="25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" name="Freeform 109"/>
              <p:cNvSpPr>
                <a:spLocks/>
              </p:cNvSpPr>
              <p:nvPr/>
            </p:nvSpPr>
            <p:spPr bwMode="auto">
              <a:xfrm>
                <a:off x="3975" y="2460"/>
                <a:ext cx="53" cy="214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61" y="0"/>
                  </a:cxn>
                  <a:cxn ang="0">
                    <a:pos x="38" y="23"/>
                  </a:cxn>
                  <a:cxn ang="0">
                    <a:pos x="23" y="61"/>
                  </a:cxn>
                  <a:cxn ang="0">
                    <a:pos x="8" y="99"/>
                  </a:cxn>
                  <a:cxn ang="0">
                    <a:pos x="0" y="144"/>
                  </a:cxn>
                  <a:cxn ang="0">
                    <a:pos x="0" y="190"/>
                  </a:cxn>
                  <a:cxn ang="0">
                    <a:pos x="8" y="228"/>
                  </a:cxn>
                  <a:cxn ang="0">
                    <a:pos x="23" y="258"/>
                  </a:cxn>
                </a:cxnLst>
                <a:rect l="0" t="0" r="r" b="b"/>
                <a:pathLst>
                  <a:path w="62" h="259">
                    <a:moveTo>
                      <a:pt x="61" y="0"/>
                    </a:moveTo>
                    <a:lnTo>
                      <a:pt x="61" y="0"/>
                    </a:lnTo>
                    <a:lnTo>
                      <a:pt x="38" y="23"/>
                    </a:lnTo>
                    <a:lnTo>
                      <a:pt x="23" y="61"/>
                    </a:lnTo>
                    <a:lnTo>
                      <a:pt x="8" y="99"/>
                    </a:lnTo>
                    <a:lnTo>
                      <a:pt x="0" y="144"/>
                    </a:lnTo>
                    <a:lnTo>
                      <a:pt x="0" y="190"/>
                    </a:lnTo>
                    <a:lnTo>
                      <a:pt x="8" y="228"/>
                    </a:lnTo>
                    <a:lnTo>
                      <a:pt x="23" y="258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" name="Freeform 110"/>
              <p:cNvSpPr>
                <a:spLocks/>
              </p:cNvSpPr>
              <p:nvPr/>
            </p:nvSpPr>
            <p:spPr bwMode="auto">
              <a:xfrm>
                <a:off x="4365" y="2132"/>
                <a:ext cx="255" cy="158"/>
              </a:xfrm>
              <a:custGeom>
                <a:avLst/>
                <a:gdLst/>
                <a:ahLst/>
                <a:cxnLst>
                  <a:cxn ang="0">
                    <a:pos x="296" y="0"/>
                  </a:cxn>
                  <a:cxn ang="0">
                    <a:pos x="296" y="0"/>
                  </a:cxn>
                  <a:cxn ang="0">
                    <a:pos x="243" y="0"/>
                  </a:cxn>
                  <a:cxn ang="0">
                    <a:pos x="197" y="8"/>
                  </a:cxn>
                  <a:cxn ang="0">
                    <a:pos x="152" y="23"/>
                  </a:cxn>
                  <a:cxn ang="0">
                    <a:pos x="106" y="53"/>
                  </a:cxn>
                  <a:cxn ang="0">
                    <a:pos x="61" y="106"/>
                  </a:cxn>
                  <a:cxn ang="0">
                    <a:pos x="15" y="160"/>
                  </a:cxn>
                  <a:cxn ang="0">
                    <a:pos x="0" y="190"/>
                  </a:cxn>
                </a:cxnLst>
                <a:rect l="0" t="0" r="r" b="b"/>
                <a:pathLst>
                  <a:path w="297" h="191">
                    <a:moveTo>
                      <a:pt x="296" y="0"/>
                    </a:moveTo>
                    <a:lnTo>
                      <a:pt x="296" y="0"/>
                    </a:lnTo>
                    <a:lnTo>
                      <a:pt x="243" y="0"/>
                    </a:lnTo>
                    <a:lnTo>
                      <a:pt x="197" y="8"/>
                    </a:lnTo>
                    <a:lnTo>
                      <a:pt x="152" y="23"/>
                    </a:lnTo>
                    <a:lnTo>
                      <a:pt x="106" y="53"/>
                    </a:lnTo>
                    <a:lnTo>
                      <a:pt x="61" y="106"/>
                    </a:lnTo>
                    <a:lnTo>
                      <a:pt x="15" y="160"/>
                    </a:lnTo>
                    <a:lnTo>
                      <a:pt x="0" y="19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" name="Freeform 111"/>
              <p:cNvSpPr>
                <a:spLocks/>
              </p:cNvSpPr>
              <p:nvPr/>
            </p:nvSpPr>
            <p:spPr bwMode="auto">
              <a:xfrm>
                <a:off x="4313" y="2082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" name="Line 112"/>
              <p:cNvSpPr>
                <a:spLocks noChangeShapeType="1"/>
              </p:cNvSpPr>
              <p:nvPr/>
            </p:nvSpPr>
            <p:spPr bwMode="auto">
              <a:xfrm flipH="1">
                <a:off x="4313" y="2088"/>
                <a:ext cx="13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" name="Freeform 113"/>
              <p:cNvSpPr>
                <a:spLocks/>
              </p:cNvSpPr>
              <p:nvPr/>
            </p:nvSpPr>
            <p:spPr bwMode="auto">
              <a:xfrm>
                <a:off x="4586" y="2132"/>
                <a:ext cx="34" cy="2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30"/>
                  </a:cxn>
                  <a:cxn ang="0">
                    <a:pos x="30" y="68"/>
                  </a:cxn>
                  <a:cxn ang="0">
                    <a:pos x="38" y="114"/>
                  </a:cxn>
                  <a:cxn ang="0">
                    <a:pos x="38" y="160"/>
                  </a:cxn>
                  <a:cxn ang="0">
                    <a:pos x="38" y="213"/>
                  </a:cxn>
                  <a:cxn ang="0">
                    <a:pos x="38" y="259"/>
                  </a:cxn>
                  <a:cxn ang="0">
                    <a:pos x="30" y="304"/>
                  </a:cxn>
                  <a:cxn ang="0">
                    <a:pos x="30" y="350"/>
                  </a:cxn>
                </a:cxnLst>
                <a:rect l="0" t="0" r="r" b="b"/>
                <a:pathLst>
                  <a:path w="39" h="351">
                    <a:moveTo>
                      <a:pt x="0" y="0"/>
                    </a:moveTo>
                    <a:lnTo>
                      <a:pt x="15" y="30"/>
                    </a:lnTo>
                    <a:lnTo>
                      <a:pt x="30" y="68"/>
                    </a:lnTo>
                    <a:lnTo>
                      <a:pt x="38" y="114"/>
                    </a:lnTo>
                    <a:lnTo>
                      <a:pt x="38" y="160"/>
                    </a:lnTo>
                    <a:lnTo>
                      <a:pt x="38" y="213"/>
                    </a:lnTo>
                    <a:lnTo>
                      <a:pt x="38" y="259"/>
                    </a:lnTo>
                    <a:lnTo>
                      <a:pt x="30" y="304"/>
                    </a:lnTo>
                    <a:lnTo>
                      <a:pt x="30" y="35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" name="Freeform 114"/>
              <p:cNvSpPr>
                <a:spLocks/>
              </p:cNvSpPr>
              <p:nvPr/>
            </p:nvSpPr>
            <p:spPr bwMode="auto">
              <a:xfrm>
                <a:off x="3780" y="2617"/>
                <a:ext cx="216" cy="6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53" y="38"/>
                  </a:cxn>
                  <a:cxn ang="0">
                    <a:pos x="91" y="53"/>
                  </a:cxn>
                  <a:cxn ang="0">
                    <a:pos x="129" y="60"/>
                  </a:cxn>
                  <a:cxn ang="0">
                    <a:pos x="167" y="68"/>
                  </a:cxn>
                  <a:cxn ang="0">
                    <a:pos x="213" y="75"/>
                  </a:cxn>
                  <a:cxn ang="0">
                    <a:pos x="251" y="83"/>
                  </a:cxn>
                </a:cxnLst>
                <a:rect l="0" t="0" r="r" b="b"/>
                <a:pathLst>
                  <a:path w="252" h="84">
                    <a:moveTo>
                      <a:pt x="0" y="0"/>
                    </a:moveTo>
                    <a:lnTo>
                      <a:pt x="0" y="0"/>
                    </a:lnTo>
                    <a:lnTo>
                      <a:pt x="53" y="38"/>
                    </a:lnTo>
                    <a:lnTo>
                      <a:pt x="91" y="53"/>
                    </a:lnTo>
                    <a:lnTo>
                      <a:pt x="129" y="60"/>
                    </a:lnTo>
                    <a:lnTo>
                      <a:pt x="167" y="68"/>
                    </a:lnTo>
                    <a:lnTo>
                      <a:pt x="213" y="75"/>
                    </a:lnTo>
                    <a:lnTo>
                      <a:pt x="251" y="8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" name="Freeform 115"/>
              <p:cNvSpPr>
                <a:spLocks/>
              </p:cNvSpPr>
              <p:nvPr/>
            </p:nvSpPr>
            <p:spPr bwMode="auto">
              <a:xfrm>
                <a:off x="3825" y="2111"/>
                <a:ext cx="974" cy="654"/>
              </a:xfrm>
              <a:custGeom>
                <a:avLst/>
                <a:gdLst/>
                <a:ahLst/>
                <a:cxnLst>
                  <a:cxn ang="0">
                    <a:pos x="831" y="0"/>
                  </a:cxn>
                  <a:cxn ang="0">
                    <a:pos x="892" y="30"/>
                  </a:cxn>
                  <a:cxn ang="0">
                    <a:pos x="953" y="68"/>
                  </a:cxn>
                  <a:cxn ang="0">
                    <a:pos x="1006" y="105"/>
                  </a:cxn>
                  <a:cxn ang="0">
                    <a:pos x="1052" y="150"/>
                  </a:cxn>
                  <a:cxn ang="0">
                    <a:pos x="1090" y="203"/>
                  </a:cxn>
                  <a:cxn ang="0">
                    <a:pos x="1113" y="256"/>
                  </a:cxn>
                  <a:cxn ang="0">
                    <a:pos x="1128" y="308"/>
                  </a:cxn>
                  <a:cxn ang="0">
                    <a:pos x="1136" y="369"/>
                  </a:cxn>
                  <a:cxn ang="0">
                    <a:pos x="1136" y="414"/>
                  </a:cxn>
                  <a:cxn ang="0">
                    <a:pos x="1121" y="451"/>
                  </a:cxn>
                  <a:cxn ang="0">
                    <a:pos x="1113" y="497"/>
                  </a:cxn>
                  <a:cxn ang="0">
                    <a:pos x="1090" y="534"/>
                  </a:cxn>
                  <a:cxn ang="0">
                    <a:pos x="1037" y="602"/>
                  </a:cxn>
                  <a:cxn ang="0">
                    <a:pos x="968" y="662"/>
                  </a:cxn>
                  <a:cxn ang="0">
                    <a:pos x="884" y="715"/>
                  </a:cxn>
                  <a:cxn ang="0">
                    <a:pos x="785" y="752"/>
                  </a:cxn>
                  <a:cxn ang="0">
                    <a:pos x="679" y="775"/>
                  </a:cxn>
                  <a:cxn ang="0">
                    <a:pos x="564" y="790"/>
                  </a:cxn>
                  <a:cxn ang="0">
                    <a:pos x="450" y="775"/>
                  </a:cxn>
                  <a:cxn ang="0">
                    <a:pos x="343" y="752"/>
                  </a:cxn>
                  <a:cxn ang="0">
                    <a:pos x="252" y="715"/>
                  </a:cxn>
                  <a:cxn ang="0">
                    <a:pos x="160" y="662"/>
                  </a:cxn>
                  <a:cxn ang="0">
                    <a:pos x="91" y="602"/>
                  </a:cxn>
                  <a:cxn ang="0">
                    <a:pos x="38" y="534"/>
                  </a:cxn>
                  <a:cxn ang="0">
                    <a:pos x="23" y="497"/>
                  </a:cxn>
                  <a:cxn ang="0">
                    <a:pos x="8" y="451"/>
                  </a:cxn>
                  <a:cxn ang="0">
                    <a:pos x="0" y="414"/>
                  </a:cxn>
                  <a:cxn ang="0">
                    <a:pos x="0" y="369"/>
                  </a:cxn>
                  <a:cxn ang="0">
                    <a:pos x="8" y="301"/>
                  </a:cxn>
                  <a:cxn ang="0">
                    <a:pos x="30" y="233"/>
                  </a:cxn>
                  <a:cxn ang="0">
                    <a:pos x="61" y="173"/>
                  </a:cxn>
                  <a:cxn ang="0">
                    <a:pos x="114" y="120"/>
                  </a:cxn>
                </a:cxnLst>
                <a:rect l="0" t="0" r="r" b="b"/>
                <a:pathLst>
                  <a:path w="1137" h="791">
                    <a:moveTo>
                      <a:pt x="831" y="0"/>
                    </a:moveTo>
                    <a:lnTo>
                      <a:pt x="892" y="30"/>
                    </a:lnTo>
                    <a:lnTo>
                      <a:pt x="953" y="68"/>
                    </a:lnTo>
                    <a:lnTo>
                      <a:pt x="1006" y="105"/>
                    </a:lnTo>
                    <a:lnTo>
                      <a:pt x="1052" y="150"/>
                    </a:lnTo>
                    <a:lnTo>
                      <a:pt x="1090" y="203"/>
                    </a:lnTo>
                    <a:lnTo>
                      <a:pt x="1113" y="256"/>
                    </a:lnTo>
                    <a:lnTo>
                      <a:pt x="1128" y="308"/>
                    </a:lnTo>
                    <a:lnTo>
                      <a:pt x="1136" y="369"/>
                    </a:lnTo>
                    <a:lnTo>
                      <a:pt x="1136" y="414"/>
                    </a:lnTo>
                    <a:lnTo>
                      <a:pt x="1121" y="451"/>
                    </a:lnTo>
                    <a:lnTo>
                      <a:pt x="1113" y="497"/>
                    </a:lnTo>
                    <a:lnTo>
                      <a:pt x="1090" y="534"/>
                    </a:lnTo>
                    <a:lnTo>
                      <a:pt x="1037" y="602"/>
                    </a:lnTo>
                    <a:lnTo>
                      <a:pt x="968" y="662"/>
                    </a:lnTo>
                    <a:lnTo>
                      <a:pt x="884" y="715"/>
                    </a:lnTo>
                    <a:lnTo>
                      <a:pt x="785" y="752"/>
                    </a:lnTo>
                    <a:lnTo>
                      <a:pt x="679" y="775"/>
                    </a:lnTo>
                    <a:lnTo>
                      <a:pt x="564" y="790"/>
                    </a:lnTo>
                    <a:lnTo>
                      <a:pt x="450" y="775"/>
                    </a:lnTo>
                    <a:lnTo>
                      <a:pt x="343" y="752"/>
                    </a:lnTo>
                    <a:lnTo>
                      <a:pt x="252" y="715"/>
                    </a:lnTo>
                    <a:lnTo>
                      <a:pt x="160" y="662"/>
                    </a:lnTo>
                    <a:lnTo>
                      <a:pt x="91" y="602"/>
                    </a:lnTo>
                    <a:lnTo>
                      <a:pt x="38" y="534"/>
                    </a:lnTo>
                    <a:lnTo>
                      <a:pt x="23" y="497"/>
                    </a:lnTo>
                    <a:lnTo>
                      <a:pt x="8" y="451"/>
                    </a:lnTo>
                    <a:lnTo>
                      <a:pt x="0" y="414"/>
                    </a:lnTo>
                    <a:lnTo>
                      <a:pt x="0" y="369"/>
                    </a:lnTo>
                    <a:lnTo>
                      <a:pt x="8" y="301"/>
                    </a:lnTo>
                    <a:lnTo>
                      <a:pt x="30" y="233"/>
                    </a:lnTo>
                    <a:lnTo>
                      <a:pt x="61" y="173"/>
                    </a:lnTo>
                    <a:lnTo>
                      <a:pt x="114" y="12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Freeform 116"/>
              <p:cNvSpPr>
                <a:spLocks/>
              </p:cNvSpPr>
              <p:nvPr/>
            </p:nvSpPr>
            <p:spPr bwMode="auto">
              <a:xfrm>
                <a:off x="3877" y="2098"/>
                <a:ext cx="479" cy="387"/>
              </a:xfrm>
              <a:custGeom>
                <a:avLst/>
                <a:gdLst/>
                <a:ahLst/>
                <a:cxnLst>
                  <a:cxn ang="0">
                    <a:pos x="228" y="47"/>
                  </a:cxn>
                  <a:cxn ang="0">
                    <a:pos x="283" y="31"/>
                  </a:cxn>
                  <a:cxn ang="0">
                    <a:pos x="346" y="16"/>
                  </a:cxn>
                  <a:cxn ang="0">
                    <a:pos x="409" y="8"/>
                  </a:cxn>
                  <a:cxn ang="0">
                    <a:pos x="472" y="0"/>
                  </a:cxn>
                  <a:cxn ang="0">
                    <a:pos x="519" y="16"/>
                  </a:cxn>
                  <a:cxn ang="0">
                    <a:pos x="534" y="39"/>
                  </a:cxn>
                  <a:cxn ang="0">
                    <a:pos x="558" y="125"/>
                  </a:cxn>
                  <a:cxn ang="0">
                    <a:pos x="550" y="234"/>
                  </a:cxn>
                  <a:cxn ang="0">
                    <a:pos x="534" y="296"/>
                  </a:cxn>
                  <a:cxn ang="0">
                    <a:pos x="424" y="304"/>
                  </a:cxn>
                  <a:cxn ang="0">
                    <a:pos x="346" y="327"/>
                  </a:cxn>
                  <a:cxn ang="0">
                    <a:pos x="251" y="366"/>
                  </a:cxn>
                  <a:cxn ang="0">
                    <a:pos x="204" y="413"/>
                  </a:cxn>
                  <a:cxn ang="0">
                    <a:pos x="189" y="467"/>
                  </a:cxn>
                  <a:cxn ang="0">
                    <a:pos x="134" y="335"/>
                  </a:cxn>
                  <a:cxn ang="0">
                    <a:pos x="47" y="234"/>
                  </a:cxn>
                  <a:cxn ang="0">
                    <a:pos x="0" y="195"/>
                  </a:cxn>
                  <a:cxn ang="0">
                    <a:pos x="0" y="171"/>
                  </a:cxn>
                  <a:cxn ang="0">
                    <a:pos x="47" y="125"/>
                  </a:cxn>
                  <a:cxn ang="0">
                    <a:pos x="118" y="86"/>
                  </a:cxn>
                  <a:cxn ang="0">
                    <a:pos x="173" y="62"/>
                  </a:cxn>
                  <a:cxn ang="0">
                    <a:pos x="228" y="47"/>
                  </a:cxn>
                </a:cxnLst>
                <a:rect l="0" t="0" r="r" b="b"/>
                <a:pathLst>
                  <a:path w="559" h="468">
                    <a:moveTo>
                      <a:pt x="228" y="47"/>
                    </a:moveTo>
                    <a:lnTo>
                      <a:pt x="283" y="31"/>
                    </a:lnTo>
                    <a:lnTo>
                      <a:pt x="346" y="16"/>
                    </a:lnTo>
                    <a:lnTo>
                      <a:pt x="409" y="8"/>
                    </a:lnTo>
                    <a:lnTo>
                      <a:pt x="472" y="0"/>
                    </a:lnTo>
                    <a:lnTo>
                      <a:pt x="519" y="16"/>
                    </a:lnTo>
                    <a:lnTo>
                      <a:pt x="534" y="39"/>
                    </a:lnTo>
                    <a:lnTo>
                      <a:pt x="558" y="125"/>
                    </a:lnTo>
                    <a:lnTo>
                      <a:pt x="550" y="234"/>
                    </a:lnTo>
                    <a:lnTo>
                      <a:pt x="534" y="296"/>
                    </a:lnTo>
                    <a:lnTo>
                      <a:pt x="424" y="304"/>
                    </a:lnTo>
                    <a:lnTo>
                      <a:pt x="346" y="327"/>
                    </a:lnTo>
                    <a:lnTo>
                      <a:pt x="251" y="366"/>
                    </a:lnTo>
                    <a:lnTo>
                      <a:pt x="204" y="413"/>
                    </a:lnTo>
                    <a:lnTo>
                      <a:pt x="189" y="467"/>
                    </a:lnTo>
                    <a:lnTo>
                      <a:pt x="134" y="335"/>
                    </a:lnTo>
                    <a:lnTo>
                      <a:pt x="47" y="234"/>
                    </a:lnTo>
                    <a:lnTo>
                      <a:pt x="0" y="195"/>
                    </a:lnTo>
                    <a:lnTo>
                      <a:pt x="0" y="171"/>
                    </a:lnTo>
                    <a:lnTo>
                      <a:pt x="47" y="125"/>
                    </a:lnTo>
                    <a:lnTo>
                      <a:pt x="118" y="86"/>
                    </a:lnTo>
                    <a:lnTo>
                      <a:pt x="173" y="62"/>
                    </a:lnTo>
                    <a:lnTo>
                      <a:pt x="228" y="47"/>
                    </a:lnTo>
                  </a:path>
                </a:pathLst>
              </a:custGeom>
              <a:gradFill rotWithShape="0">
                <a:gsLst>
                  <a:gs pos="0">
                    <a:srgbClr val="FAFD00"/>
                  </a:gs>
                  <a:gs pos="100000">
                    <a:srgbClr val="FAFD00">
                      <a:gamma/>
                      <a:shade val="89804"/>
                      <a:invGamma/>
                    </a:srgbClr>
                  </a:gs>
                </a:gsLst>
                <a:lin ang="5400000" scaled="1"/>
              </a:gradFill>
              <a:ln w="12700" cap="rnd" cmpd="sng">
                <a:solidFill>
                  <a:srgbClr val="FAFD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Oval 117"/>
              <p:cNvSpPr>
                <a:spLocks noChangeArrowheads="1"/>
              </p:cNvSpPr>
              <p:nvPr/>
            </p:nvSpPr>
            <p:spPr bwMode="auto">
              <a:xfrm>
                <a:off x="4297" y="2092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8" name="Oval 118"/>
              <p:cNvSpPr>
                <a:spLocks noChangeArrowheads="1"/>
              </p:cNvSpPr>
              <p:nvPr/>
            </p:nvSpPr>
            <p:spPr bwMode="auto">
              <a:xfrm>
                <a:off x="4570" y="2117"/>
                <a:ext cx="33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9" name="Oval 119"/>
              <p:cNvSpPr>
                <a:spLocks noChangeArrowheads="1"/>
              </p:cNvSpPr>
              <p:nvPr/>
            </p:nvSpPr>
            <p:spPr bwMode="auto">
              <a:xfrm>
                <a:off x="4902" y="2437"/>
                <a:ext cx="26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0" name="Oval 120"/>
              <p:cNvSpPr>
                <a:spLocks noChangeArrowheads="1"/>
              </p:cNvSpPr>
              <p:nvPr/>
            </p:nvSpPr>
            <p:spPr bwMode="auto">
              <a:xfrm>
                <a:off x="4616" y="2652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1" name="Oval 121"/>
              <p:cNvSpPr>
                <a:spLocks noChangeArrowheads="1"/>
              </p:cNvSpPr>
              <p:nvPr/>
            </p:nvSpPr>
            <p:spPr bwMode="auto">
              <a:xfrm>
                <a:off x="4649" y="2771"/>
                <a:ext cx="32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2" name="Oval 122"/>
              <p:cNvSpPr>
                <a:spLocks noChangeArrowheads="1"/>
              </p:cNvSpPr>
              <p:nvPr/>
            </p:nvSpPr>
            <p:spPr bwMode="auto">
              <a:xfrm>
                <a:off x="4466" y="2563"/>
                <a:ext cx="39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3" name="Oval 123"/>
              <p:cNvSpPr>
                <a:spLocks noChangeArrowheads="1"/>
              </p:cNvSpPr>
              <p:nvPr/>
            </p:nvSpPr>
            <p:spPr bwMode="auto">
              <a:xfrm>
                <a:off x="3770" y="2614"/>
                <a:ext cx="32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4" name="Oval 124"/>
              <p:cNvSpPr>
                <a:spLocks noChangeArrowheads="1"/>
              </p:cNvSpPr>
              <p:nvPr/>
            </p:nvSpPr>
            <p:spPr bwMode="auto">
              <a:xfrm>
                <a:off x="3978" y="2664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5" name="Oval 125"/>
              <p:cNvSpPr>
                <a:spLocks noChangeArrowheads="1"/>
              </p:cNvSpPr>
              <p:nvPr/>
            </p:nvSpPr>
            <p:spPr bwMode="auto">
              <a:xfrm>
                <a:off x="3953" y="2752"/>
                <a:ext cx="25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6" name="Oval 126"/>
              <p:cNvSpPr>
                <a:spLocks noChangeArrowheads="1"/>
              </p:cNvSpPr>
              <p:nvPr/>
            </p:nvSpPr>
            <p:spPr bwMode="auto">
              <a:xfrm>
                <a:off x="4252" y="2739"/>
                <a:ext cx="25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7" name="Oval 127"/>
              <p:cNvSpPr>
                <a:spLocks noChangeArrowheads="1"/>
              </p:cNvSpPr>
              <p:nvPr/>
            </p:nvSpPr>
            <p:spPr bwMode="auto">
              <a:xfrm>
                <a:off x="4271" y="2582"/>
                <a:ext cx="52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8" name="Oval 128"/>
              <p:cNvSpPr>
                <a:spLocks noChangeArrowheads="1"/>
              </p:cNvSpPr>
              <p:nvPr/>
            </p:nvSpPr>
            <p:spPr bwMode="auto">
              <a:xfrm>
                <a:off x="4121" y="2551"/>
                <a:ext cx="26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9" name="Oval 129"/>
              <p:cNvSpPr>
                <a:spLocks noChangeArrowheads="1"/>
              </p:cNvSpPr>
              <p:nvPr/>
            </p:nvSpPr>
            <p:spPr bwMode="auto">
              <a:xfrm>
                <a:off x="4031" y="2299"/>
                <a:ext cx="572" cy="283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0" name="Oval 130"/>
              <p:cNvSpPr>
                <a:spLocks noChangeArrowheads="1"/>
              </p:cNvSpPr>
              <p:nvPr/>
            </p:nvSpPr>
            <p:spPr bwMode="auto">
              <a:xfrm>
                <a:off x="4050" y="2343"/>
                <a:ext cx="546" cy="252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1" name="Oval 131"/>
              <p:cNvSpPr>
                <a:spLocks noChangeArrowheads="1"/>
              </p:cNvSpPr>
              <p:nvPr/>
            </p:nvSpPr>
            <p:spPr bwMode="auto">
              <a:xfrm>
                <a:off x="4329" y="2280"/>
                <a:ext cx="33" cy="32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2" name="Line 132"/>
              <p:cNvSpPr>
                <a:spLocks noChangeShapeType="1"/>
              </p:cNvSpPr>
              <p:nvPr/>
            </p:nvSpPr>
            <p:spPr bwMode="auto">
              <a:xfrm flipH="1">
                <a:off x="4326" y="2264"/>
                <a:ext cx="59" cy="5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" name="Line 133"/>
              <p:cNvSpPr>
                <a:spLocks noChangeShapeType="1"/>
              </p:cNvSpPr>
              <p:nvPr/>
            </p:nvSpPr>
            <p:spPr bwMode="auto">
              <a:xfrm>
                <a:off x="4355" y="2289"/>
                <a:ext cx="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" name="Oval 134"/>
              <p:cNvSpPr>
                <a:spLocks noChangeArrowheads="1"/>
              </p:cNvSpPr>
              <p:nvPr/>
            </p:nvSpPr>
            <p:spPr bwMode="auto">
              <a:xfrm>
                <a:off x="4329" y="2283"/>
                <a:ext cx="26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5" name="Oval 135"/>
              <p:cNvSpPr>
                <a:spLocks noChangeArrowheads="1"/>
              </p:cNvSpPr>
              <p:nvPr/>
            </p:nvSpPr>
            <p:spPr bwMode="auto">
              <a:xfrm>
                <a:off x="4590" y="2413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6" name="Oval 136"/>
              <p:cNvSpPr>
                <a:spLocks noChangeArrowheads="1"/>
              </p:cNvSpPr>
              <p:nvPr/>
            </p:nvSpPr>
            <p:spPr bwMode="auto">
              <a:xfrm>
                <a:off x="4037" y="2123"/>
                <a:ext cx="25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7" name="Freeform 137"/>
              <p:cNvSpPr>
                <a:spLocks/>
              </p:cNvSpPr>
              <p:nvPr/>
            </p:nvSpPr>
            <p:spPr bwMode="auto">
              <a:xfrm>
                <a:off x="4053" y="2132"/>
                <a:ext cx="144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8" y="15"/>
                  </a:cxn>
                  <a:cxn ang="0">
                    <a:pos x="68" y="38"/>
                  </a:cxn>
                  <a:cxn ang="0">
                    <a:pos x="99" y="76"/>
                  </a:cxn>
                  <a:cxn ang="0">
                    <a:pos x="121" y="107"/>
                  </a:cxn>
                  <a:cxn ang="0">
                    <a:pos x="137" y="145"/>
                  </a:cxn>
                  <a:cxn ang="0">
                    <a:pos x="152" y="175"/>
                  </a:cxn>
                  <a:cxn ang="0">
                    <a:pos x="159" y="213"/>
                  </a:cxn>
                  <a:cxn ang="0">
                    <a:pos x="167" y="221"/>
                  </a:cxn>
                </a:cxnLst>
                <a:rect l="0" t="0" r="r" b="b"/>
                <a:pathLst>
                  <a:path w="168" h="222">
                    <a:moveTo>
                      <a:pt x="0" y="0"/>
                    </a:moveTo>
                    <a:lnTo>
                      <a:pt x="0" y="0"/>
                    </a:lnTo>
                    <a:lnTo>
                      <a:pt x="38" y="15"/>
                    </a:lnTo>
                    <a:lnTo>
                      <a:pt x="68" y="38"/>
                    </a:lnTo>
                    <a:lnTo>
                      <a:pt x="99" y="76"/>
                    </a:lnTo>
                    <a:lnTo>
                      <a:pt x="121" y="107"/>
                    </a:lnTo>
                    <a:lnTo>
                      <a:pt x="137" y="145"/>
                    </a:lnTo>
                    <a:lnTo>
                      <a:pt x="152" y="175"/>
                    </a:lnTo>
                    <a:lnTo>
                      <a:pt x="159" y="213"/>
                    </a:lnTo>
                    <a:lnTo>
                      <a:pt x="167" y="22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8" name="Freeform 138"/>
              <p:cNvSpPr>
                <a:spLocks/>
              </p:cNvSpPr>
              <p:nvPr/>
            </p:nvSpPr>
            <p:spPr bwMode="auto">
              <a:xfrm>
                <a:off x="4047" y="2139"/>
                <a:ext cx="39" cy="2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6" y="39"/>
                  </a:cxn>
                  <a:cxn ang="0">
                    <a:pos x="39" y="70"/>
                  </a:cxn>
                  <a:cxn ang="0">
                    <a:pos x="45" y="108"/>
                  </a:cxn>
                  <a:cxn ang="0">
                    <a:pos x="45" y="155"/>
                  </a:cxn>
                  <a:cxn ang="0">
                    <a:pos x="45" y="201"/>
                  </a:cxn>
                  <a:cxn ang="0">
                    <a:pos x="45" y="247"/>
                  </a:cxn>
                  <a:cxn ang="0">
                    <a:pos x="45" y="255"/>
                  </a:cxn>
                </a:cxnLst>
                <a:rect l="0" t="0" r="r" b="b"/>
                <a:pathLst>
                  <a:path w="46" h="256">
                    <a:moveTo>
                      <a:pt x="0" y="0"/>
                    </a:moveTo>
                    <a:lnTo>
                      <a:pt x="0" y="0"/>
                    </a:lnTo>
                    <a:lnTo>
                      <a:pt x="26" y="39"/>
                    </a:lnTo>
                    <a:lnTo>
                      <a:pt x="39" y="70"/>
                    </a:lnTo>
                    <a:lnTo>
                      <a:pt x="45" y="108"/>
                    </a:lnTo>
                    <a:lnTo>
                      <a:pt x="45" y="155"/>
                    </a:lnTo>
                    <a:lnTo>
                      <a:pt x="45" y="201"/>
                    </a:lnTo>
                    <a:lnTo>
                      <a:pt x="45" y="247"/>
                    </a:lnTo>
                    <a:lnTo>
                      <a:pt x="45" y="255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9" name="Arc 139"/>
              <p:cNvSpPr>
                <a:spLocks/>
              </p:cNvSpPr>
              <p:nvPr/>
            </p:nvSpPr>
            <p:spPr bwMode="auto">
              <a:xfrm>
                <a:off x="4180" y="2312"/>
                <a:ext cx="16" cy="5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" name="Freeform 140"/>
              <p:cNvSpPr>
                <a:spLocks/>
              </p:cNvSpPr>
              <p:nvPr/>
            </p:nvSpPr>
            <p:spPr bwMode="auto">
              <a:xfrm>
                <a:off x="4326" y="2305"/>
                <a:ext cx="21" cy="39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2" y="23"/>
                  </a:cxn>
                  <a:cxn ang="0">
                    <a:pos x="12" y="38"/>
                  </a:cxn>
                  <a:cxn ang="0">
                    <a:pos x="0" y="46"/>
                  </a:cxn>
                </a:cxnLst>
                <a:rect l="0" t="0" r="r" b="b"/>
                <a:pathLst>
                  <a:path w="24" h="47">
                    <a:moveTo>
                      <a:pt x="23" y="0"/>
                    </a:moveTo>
                    <a:lnTo>
                      <a:pt x="12" y="23"/>
                    </a:lnTo>
                    <a:lnTo>
                      <a:pt x="12" y="38"/>
                    </a:lnTo>
                    <a:lnTo>
                      <a:pt x="0" y="4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" name="Oval 141"/>
              <p:cNvSpPr>
                <a:spLocks noChangeArrowheads="1"/>
              </p:cNvSpPr>
              <p:nvPr/>
            </p:nvSpPr>
            <p:spPr bwMode="auto">
              <a:xfrm>
                <a:off x="4181" y="2299"/>
                <a:ext cx="31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2" name="Oval 142"/>
              <p:cNvSpPr>
                <a:spLocks noChangeArrowheads="1"/>
              </p:cNvSpPr>
              <p:nvPr/>
            </p:nvSpPr>
            <p:spPr bwMode="auto">
              <a:xfrm>
                <a:off x="3816" y="2488"/>
                <a:ext cx="32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3" name="Oval 143"/>
              <p:cNvSpPr>
                <a:spLocks noChangeArrowheads="1"/>
              </p:cNvSpPr>
              <p:nvPr/>
            </p:nvSpPr>
            <p:spPr bwMode="auto">
              <a:xfrm>
                <a:off x="4063" y="2343"/>
                <a:ext cx="32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4" name="Freeform 144"/>
              <p:cNvSpPr>
                <a:spLocks/>
              </p:cNvSpPr>
              <p:nvPr/>
            </p:nvSpPr>
            <p:spPr bwMode="auto">
              <a:xfrm>
                <a:off x="4196" y="2088"/>
                <a:ext cx="125" cy="221"/>
              </a:xfrm>
              <a:custGeom>
                <a:avLst/>
                <a:gdLst/>
                <a:ahLst/>
                <a:cxnLst>
                  <a:cxn ang="0">
                    <a:pos x="145" y="0"/>
                  </a:cxn>
                  <a:cxn ang="0">
                    <a:pos x="145" y="0"/>
                  </a:cxn>
                  <a:cxn ang="0">
                    <a:pos x="114" y="15"/>
                  </a:cxn>
                  <a:cxn ang="0">
                    <a:pos x="84" y="38"/>
                  </a:cxn>
                  <a:cxn ang="0">
                    <a:pos x="61" y="68"/>
                  </a:cxn>
                  <a:cxn ang="0">
                    <a:pos x="38" y="99"/>
                  </a:cxn>
                  <a:cxn ang="0">
                    <a:pos x="23" y="129"/>
                  </a:cxn>
                  <a:cxn ang="0">
                    <a:pos x="8" y="175"/>
                  </a:cxn>
                  <a:cxn ang="0">
                    <a:pos x="0" y="220"/>
                  </a:cxn>
                  <a:cxn ang="0">
                    <a:pos x="0" y="266"/>
                  </a:cxn>
                </a:cxnLst>
                <a:rect l="0" t="0" r="r" b="b"/>
                <a:pathLst>
                  <a:path w="146" h="267">
                    <a:moveTo>
                      <a:pt x="145" y="0"/>
                    </a:moveTo>
                    <a:lnTo>
                      <a:pt x="145" y="0"/>
                    </a:lnTo>
                    <a:lnTo>
                      <a:pt x="114" y="15"/>
                    </a:lnTo>
                    <a:lnTo>
                      <a:pt x="84" y="38"/>
                    </a:lnTo>
                    <a:lnTo>
                      <a:pt x="61" y="68"/>
                    </a:lnTo>
                    <a:lnTo>
                      <a:pt x="38" y="99"/>
                    </a:lnTo>
                    <a:lnTo>
                      <a:pt x="23" y="129"/>
                    </a:lnTo>
                    <a:lnTo>
                      <a:pt x="8" y="175"/>
                    </a:lnTo>
                    <a:lnTo>
                      <a:pt x="0" y="220"/>
                    </a:lnTo>
                    <a:lnTo>
                      <a:pt x="0" y="26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" name="Arc 145"/>
              <p:cNvSpPr>
                <a:spLocks/>
              </p:cNvSpPr>
              <p:nvPr/>
            </p:nvSpPr>
            <p:spPr bwMode="auto">
              <a:xfrm>
                <a:off x="4483" y="2573"/>
                <a:ext cx="176" cy="208"/>
              </a:xfrm>
              <a:custGeom>
                <a:avLst/>
                <a:gdLst>
                  <a:gd name="G0" fmla="+- 105 0 0"/>
                  <a:gd name="G1" fmla="+- 21600 0 0"/>
                  <a:gd name="G2" fmla="+- 21600 0 0"/>
                  <a:gd name="T0" fmla="*/ 0 w 21705"/>
                  <a:gd name="T1" fmla="*/ 0 h 21600"/>
                  <a:gd name="T2" fmla="*/ 21705 w 21705"/>
                  <a:gd name="T3" fmla="*/ 21600 h 21600"/>
                  <a:gd name="T4" fmla="*/ 105 w 2170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05" h="21600" fill="none" extrusionOk="0">
                    <a:moveTo>
                      <a:pt x="0" y="0"/>
                    </a:moveTo>
                    <a:cubicBezTo>
                      <a:pt x="35" y="0"/>
                      <a:pt x="70" y="-1"/>
                      <a:pt x="105" y="0"/>
                    </a:cubicBezTo>
                    <a:cubicBezTo>
                      <a:pt x="12034" y="0"/>
                      <a:pt x="21705" y="9670"/>
                      <a:pt x="21705" y="21600"/>
                    </a:cubicBezTo>
                  </a:path>
                  <a:path w="21705" h="21600" stroke="0" extrusionOk="0">
                    <a:moveTo>
                      <a:pt x="0" y="0"/>
                    </a:moveTo>
                    <a:cubicBezTo>
                      <a:pt x="35" y="0"/>
                      <a:pt x="70" y="-1"/>
                      <a:pt x="105" y="0"/>
                    </a:cubicBezTo>
                    <a:cubicBezTo>
                      <a:pt x="12034" y="0"/>
                      <a:pt x="21705" y="9670"/>
                      <a:pt x="21705" y="21600"/>
                    </a:cubicBezTo>
                    <a:lnTo>
                      <a:pt x="10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" name="Oval 146"/>
              <p:cNvSpPr>
                <a:spLocks noChangeArrowheads="1"/>
              </p:cNvSpPr>
              <p:nvPr/>
            </p:nvSpPr>
            <p:spPr bwMode="auto">
              <a:xfrm>
                <a:off x="4772" y="2331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7" name="Arc 147"/>
              <p:cNvSpPr>
                <a:spLocks/>
              </p:cNvSpPr>
              <p:nvPr/>
            </p:nvSpPr>
            <p:spPr bwMode="auto">
              <a:xfrm>
                <a:off x="4798" y="2353"/>
                <a:ext cx="62" cy="1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" name="Arc 148"/>
              <p:cNvSpPr>
                <a:spLocks/>
              </p:cNvSpPr>
              <p:nvPr/>
            </p:nvSpPr>
            <p:spPr bwMode="auto">
              <a:xfrm>
                <a:off x="4011" y="2607"/>
                <a:ext cx="283" cy="82"/>
              </a:xfrm>
              <a:custGeom>
                <a:avLst/>
                <a:gdLst>
                  <a:gd name="G0" fmla="+- 65 0 0"/>
                  <a:gd name="G1" fmla="+- 0 0 0"/>
                  <a:gd name="G2" fmla="+- 21600 0 0"/>
                  <a:gd name="T0" fmla="*/ 21665 w 21665"/>
                  <a:gd name="T1" fmla="*/ 0 h 21600"/>
                  <a:gd name="T2" fmla="*/ 0 w 21665"/>
                  <a:gd name="T3" fmla="*/ 21600 h 21600"/>
                  <a:gd name="T4" fmla="*/ 65 w 2166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5" h="21600" fill="none" extrusionOk="0">
                    <a:moveTo>
                      <a:pt x="21665" y="0"/>
                    </a:moveTo>
                    <a:cubicBezTo>
                      <a:pt x="21665" y="11929"/>
                      <a:pt x="11994" y="21600"/>
                      <a:pt x="65" y="21600"/>
                    </a:cubicBezTo>
                    <a:cubicBezTo>
                      <a:pt x="43" y="21600"/>
                      <a:pt x="21" y="21599"/>
                      <a:pt x="0" y="21599"/>
                    </a:cubicBezTo>
                  </a:path>
                  <a:path w="21665" h="21600" stroke="0" extrusionOk="0">
                    <a:moveTo>
                      <a:pt x="21665" y="0"/>
                    </a:moveTo>
                    <a:cubicBezTo>
                      <a:pt x="21665" y="11929"/>
                      <a:pt x="11994" y="21600"/>
                      <a:pt x="65" y="21600"/>
                    </a:cubicBezTo>
                    <a:cubicBezTo>
                      <a:pt x="43" y="21600"/>
                      <a:pt x="21" y="21599"/>
                      <a:pt x="0" y="21599"/>
                    </a:cubicBezTo>
                    <a:lnTo>
                      <a:pt x="65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" name="Arc 149"/>
              <p:cNvSpPr>
                <a:spLocks/>
              </p:cNvSpPr>
              <p:nvPr/>
            </p:nvSpPr>
            <p:spPr bwMode="auto">
              <a:xfrm>
                <a:off x="3781" y="2442"/>
                <a:ext cx="185" cy="18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5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" name="Arc 150"/>
              <p:cNvSpPr>
                <a:spLocks/>
              </p:cNvSpPr>
              <p:nvPr/>
            </p:nvSpPr>
            <p:spPr bwMode="auto">
              <a:xfrm>
                <a:off x="3864" y="2234"/>
                <a:ext cx="219" cy="129"/>
              </a:xfrm>
              <a:custGeom>
                <a:avLst/>
                <a:gdLst>
                  <a:gd name="G0" fmla="+- 85 0 0"/>
                  <a:gd name="G1" fmla="+- 21600 0 0"/>
                  <a:gd name="G2" fmla="+- 21600 0 0"/>
                  <a:gd name="T0" fmla="*/ 0 w 21685"/>
                  <a:gd name="T1" fmla="*/ 0 h 21600"/>
                  <a:gd name="T2" fmla="*/ 21685 w 21685"/>
                  <a:gd name="T3" fmla="*/ 21600 h 21600"/>
                  <a:gd name="T4" fmla="*/ 85 w 2168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5" h="21600" fill="none" extrusionOk="0">
                    <a:moveTo>
                      <a:pt x="0" y="0"/>
                    </a:moveTo>
                    <a:cubicBezTo>
                      <a:pt x="28" y="0"/>
                      <a:pt x="56" y="-1"/>
                      <a:pt x="85" y="0"/>
                    </a:cubicBezTo>
                    <a:cubicBezTo>
                      <a:pt x="12014" y="0"/>
                      <a:pt x="21685" y="9670"/>
                      <a:pt x="21685" y="21600"/>
                    </a:cubicBezTo>
                  </a:path>
                  <a:path w="21685" h="21600" stroke="0" extrusionOk="0">
                    <a:moveTo>
                      <a:pt x="0" y="0"/>
                    </a:moveTo>
                    <a:cubicBezTo>
                      <a:pt x="28" y="0"/>
                      <a:pt x="56" y="-1"/>
                      <a:pt x="85" y="0"/>
                    </a:cubicBezTo>
                    <a:cubicBezTo>
                      <a:pt x="12014" y="0"/>
                      <a:pt x="21685" y="9670"/>
                      <a:pt x="21685" y="21600"/>
                    </a:cubicBezTo>
                    <a:lnTo>
                      <a:pt x="8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" name="Line 151"/>
              <p:cNvSpPr>
                <a:spLocks noChangeShapeType="1"/>
              </p:cNvSpPr>
              <p:nvPr/>
            </p:nvSpPr>
            <p:spPr bwMode="auto">
              <a:xfrm>
                <a:off x="4085" y="2359"/>
                <a:ext cx="20" cy="31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" name="Arc 152"/>
              <p:cNvSpPr>
                <a:spLocks/>
              </p:cNvSpPr>
              <p:nvPr/>
            </p:nvSpPr>
            <p:spPr bwMode="auto">
              <a:xfrm>
                <a:off x="4274" y="2579"/>
                <a:ext cx="219" cy="176"/>
              </a:xfrm>
              <a:custGeom>
                <a:avLst/>
                <a:gdLst>
                  <a:gd name="G0" fmla="+- 85 0 0"/>
                  <a:gd name="G1" fmla="+- 0 0 0"/>
                  <a:gd name="G2" fmla="+- 21600 0 0"/>
                  <a:gd name="T0" fmla="*/ 21685 w 21685"/>
                  <a:gd name="T1" fmla="*/ 0 h 21600"/>
                  <a:gd name="T2" fmla="*/ 0 w 21685"/>
                  <a:gd name="T3" fmla="*/ 21600 h 21600"/>
                  <a:gd name="T4" fmla="*/ 85 w 2168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5" h="21600" fill="none" extrusionOk="0">
                    <a:moveTo>
                      <a:pt x="21685" y="0"/>
                    </a:moveTo>
                    <a:cubicBezTo>
                      <a:pt x="21685" y="11929"/>
                      <a:pt x="12014" y="21600"/>
                      <a:pt x="85" y="21600"/>
                    </a:cubicBezTo>
                    <a:cubicBezTo>
                      <a:pt x="56" y="21600"/>
                      <a:pt x="28" y="21599"/>
                      <a:pt x="0" y="21599"/>
                    </a:cubicBezTo>
                  </a:path>
                  <a:path w="21685" h="21600" stroke="0" extrusionOk="0">
                    <a:moveTo>
                      <a:pt x="21685" y="0"/>
                    </a:moveTo>
                    <a:cubicBezTo>
                      <a:pt x="21685" y="11929"/>
                      <a:pt x="12014" y="21600"/>
                      <a:pt x="85" y="21600"/>
                    </a:cubicBezTo>
                    <a:cubicBezTo>
                      <a:pt x="56" y="21600"/>
                      <a:pt x="28" y="21599"/>
                      <a:pt x="0" y="21599"/>
                    </a:cubicBezTo>
                    <a:lnTo>
                      <a:pt x="85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" name="Arc 153"/>
              <p:cNvSpPr>
                <a:spLocks/>
              </p:cNvSpPr>
              <p:nvPr/>
            </p:nvSpPr>
            <p:spPr bwMode="auto">
              <a:xfrm>
                <a:off x="4597" y="2341"/>
                <a:ext cx="186" cy="9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5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" name="Arc 154"/>
              <p:cNvSpPr>
                <a:spLocks/>
              </p:cNvSpPr>
              <p:nvPr/>
            </p:nvSpPr>
            <p:spPr bwMode="auto">
              <a:xfrm>
                <a:off x="4782" y="2347"/>
                <a:ext cx="137" cy="120"/>
              </a:xfrm>
              <a:custGeom>
                <a:avLst/>
                <a:gdLst>
                  <a:gd name="G0" fmla="+- 135 0 0"/>
                  <a:gd name="G1" fmla="+- 21600 0 0"/>
                  <a:gd name="G2" fmla="+- 21600 0 0"/>
                  <a:gd name="T0" fmla="*/ 0 w 21734"/>
                  <a:gd name="T1" fmla="*/ 0 h 21600"/>
                  <a:gd name="T2" fmla="*/ 21734 w 21734"/>
                  <a:gd name="T3" fmla="*/ 21450 h 21600"/>
                  <a:gd name="T4" fmla="*/ 135 w 21734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4" h="21600" fill="none" extrusionOk="0">
                    <a:moveTo>
                      <a:pt x="0" y="0"/>
                    </a:moveTo>
                    <a:cubicBezTo>
                      <a:pt x="45" y="0"/>
                      <a:pt x="90" y="-1"/>
                      <a:pt x="135" y="0"/>
                    </a:cubicBezTo>
                    <a:cubicBezTo>
                      <a:pt x="12005" y="0"/>
                      <a:pt x="21652" y="9579"/>
                      <a:pt x="21734" y="21449"/>
                    </a:cubicBezTo>
                  </a:path>
                  <a:path w="21734" h="21600" stroke="0" extrusionOk="0">
                    <a:moveTo>
                      <a:pt x="0" y="0"/>
                    </a:moveTo>
                    <a:cubicBezTo>
                      <a:pt x="45" y="0"/>
                      <a:pt x="90" y="-1"/>
                      <a:pt x="135" y="0"/>
                    </a:cubicBezTo>
                    <a:cubicBezTo>
                      <a:pt x="12005" y="0"/>
                      <a:pt x="21652" y="9579"/>
                      <a:pt x="21734" y="21449"/>
                    </a:cubicBezTo>
                    <a:lnTo>
                      <a:pt x="13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" name="Arc 155"/>
              <p:cNvSpPr>
                <a:spLocks/>
              </p:cNvSpPr>
              <p:nvPr/>
            </p:nvSpPr>
            <p:spPr bwMode="auto">
              <a:xfrm>
                <a:off x="4625" y="2413"/>
                <a:ext cx="76" cy="79"/>
              </a:xfrm>
              <a:custGeom>
                <a:avLst/>
                <a:gdLst>
                  <a:gd name="G0" fmla="+- 247 0 0"/>
                  <a:gd name="G1" fmla="+- 21600 0 0"/>
                  <a:gd name="G2" fmla="+- 21600 0 0"/>
                  <a:gd name="T0" fmla="*/ 0 w 21847"/>
                  <a:gd name="T1" fmla="*/ 1 h 21600"/>
                  <a:gd name="T2" fmla="*/ 21847 w 21847"/>
                  <a:gd name="T3" fmla="*/ 21600 h 21600"/>
                  <a:gd name="T4" fmla="*/ 247 w 21847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47" h="21600" fill="none" extrusionOk="0">
                    <a:moveTo>
                      <a:pt x="0" y="1"/>
                    </a:moveTo>
                    <a:cubicBezTo>
                      <a:pt x="82" y="0"/>
                      <a:pt x="164" y="-1"/>
                      <a:pt x="247" y="0"/>
                    </a:cubicBezTo>
                    <a:cubicBezTo>
                      <a:pt x="12176" y="0"/>
                      <a:pt x="21847" y="9670"/>
                      <a:pt x="21847" y="21600"/>
                    </a:cubicBezTo>
                  </a:path>
                  <a:path w="21847" h="21600" stroke="0" extrusionOk="0">
                    <a:moveTo>
                      <a:pt x="0" y="1"/>
                    </a:moveTo>
                    <a:cubicBezTo>
                      <a:pt x="82" y="0"/>
                      <a:pt x="164" y="-1"/>
                      <a:pt x="247" y="0"/>
                    </a:cubicBezTo>
                    <a:cubicBezTo>
                      <a:pt x="12176" y="0"/>
                      <a:pt x="21847" y="9670"/>
                      <a:pt x="21847" y="21600"/>
                    </a:cubicBezTo>
                    <a:lnTo>
                      <a:pt x="247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" name="Arc 156"/>
              <p:cNvSpPr>
                <a:spLocks/>
              </p:cNvSpPr>
              <p:nvPr/>
            </p:nvSpPr>
            <p:spPr bwMode="auto">
              <a:xfrm>
                <a:off x="4655" y="2469"/>
                <a:ext cx="205" cy="30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" name="Arc 157"/>
              <p:cNvSpPr>
                <a:spLocks/>
              </p:cNvSpPr>
              <p:nvPr/>
            </p:nvSpPr>
            <p:spPr bwMode="auto">
              <a:xfrm>
                <a:off x="4635" y="2485"/>
                <a:ext cx="69" cy="16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" name="Arc 158"/>
              <p:cNvSpPr>
                <a:spLocks/>
              </p:cNvSpPr>
              <p:nvPr/>
            </p:nvSpPr>
            <p:spPr bwMode="auto">
              <a:xfrm>
                <a:off x="4323" y="2115"/>
                <a:ext cx="32" cy="17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498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889" y="0"/>
                      <a:pt x="21543" y="9608"/>
                      <a:pt x="21599" y="21498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889" y="0"/>
                      <a:pt x="21543" y="9608"/>
                      <a:pt x="21599" y="214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" name="Oval 159"/>
              <p:cNvSpPr>
                <a:spLocks noChangeArrowheads="1"/>
              </p:cNvSpPr>
              <p:nvPr/>
            </p:nvSpPr>
            <p:spPr bwMode="auto">
              <a:xfrm>
                <a:off x="3855" y="2243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0" name="Freeform 160"/>
              <p:cNvSpPr>
                <a:spLocks/>
              </p:cNvSpPr>
              <p:nvPr/>
            </p:nvSpPr>
            <p:spPr bwMode="auto">
              <a:xfrm>
                <a:off x="3871" y="2252"/>
                <a:ext cx="157" cy="20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6" y="30"/>
                  </a:cxn>
                  <a:cxn ang="0">
                    <a:pos x="76" y="61"/>
                  </a:cxn>
                  <a:cxn ang="0">
                    <a:pos x="107" y="91"/>
                  </a:cxn>
                  <a:cxn ang="0">
                    <a:pos x="130" y="122"/>
                  </a:cxn>
                  <a:cxn ang="0">
                    <a:pos x="153" y="152"/>
                  </a:cxn>
                  <a:cxn ang="0">
                    <a:pos x="168" y="190"/>
                  </a:cxn>
                  <a:cxn ang="0">
                    <a:pos x="175" y="221"/>
                  </a:cxn>
                  <a:cxn ang="0">
                    <a:pos x="183" y="251"/>
                  </a:cxn>
                </a:cxnLst>
                <a:rect l="0" t="0" r="r" b="b"/>
                <a:pathLst>
                  <a:path w="184" h="252">
                    <a:moveTo>
                      <a:pt x="0" y="0"/>
                    </a:moveTo>
                    <a:lnTo>
                      <a:pt x="0" y="0"/>
                    </a:lnTo>
                    <a:lnTo>
                      <a:pt x="46" y="30"/>
                    </a:lnTo>
                    <a:lnTo>
                      <a:pt x="76" y="61"/>
                    </a:lnTo>
                    <a:lnTo>
                      <a:pt x="107" y="91"/>
                    </a:lnTo>
                    <a:lnTo>
                      <a:pt x="130" y="122"/>
                    </a:lnTo>
                    <a:lnTo>
                      <a:pt x="153" y="152"/>
                    </a:lnTo>
                    <a:lnTo>
                      <a:pt x="168" y="190"/>
                    </a:lnTo>
                    <a:lnTo>
                      <a:pt x="175" y="221"/>
                    </a:lnTo>
                    <a:lnTo>
                      <a:pt x="183" y="25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" name="Line 161"/>
              <p:cNvSpPr>
                <a:spLocks noChangeShapeType="1"/>
              </p:cNvSpPr>
              <p:nvPr/>
            </p:nvSpPr>
            <p:spPr bwMode="auto">
              <a:xfrm>
                <a:off x="3865" y="2245"/>
                <a:ext cx="32" cy="2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" name="Freeform 162"/>
              <p:cNvSpPr>
                <a:spLocks/>
              </p:cNvSpPr>
              <p:nvPr/>
            </p:nvSpPr>
            <p:spPr bwMode="auto">
              <a:xfrm>
                <a:off x="3773" y="2252"/>
                <a:ext cx="92" cy="89"/>
              </a:xfrm>
              <a:custGeom>
                <a:avLst/>
                <a:gdLst/>
                <a:ahLst/>
                <a:cxnLst>
                  <a:cxn ang="0">
                    <a:pos x="107" y="0"/>
                  </a:cxn>
                  <a:cxn ang="0">
                    <a:pos x="107" y="0"/>
                  </a:cxn>
                  <a:cxn ang="0">
                    <a:pos x="54" y="23"/>
                  </a:cxn>
                  <a:cxn ang="0">
                    <a:pos x="23" y="53"/>
                  </a:cxn>
                  <a:cxn ang="0">
                    <a:pos x="0" y="98"/>
                  </a:cxn>
                  <a:cxn ang="0">
                    <a:pos x="0" y="106"/>
                  </a:cxn>
                </a:cxnLst>
                <a:rect l="0" t="0" r="r" b="b"/>
                <a:pathLst>
                  <a:path w="108" h="107">
                    <a:moveTo>
                      <a:pt x="107" y="0"/>
                    </a:moveTo>
                    <a:lnTo>
                      <a:pt x="107" y="0"/>
                    </a:lnTo>
                    <a:lnTo>
                      <a:pt x="54" y="23"/>
                    </a:lnTo>
                    <a:lnTo>
                      <a:pt x="23" y="53"/>
                    </a:lnTo>
                    <a:lnTo>
                      <a:pt x="0" y="98"/>
                    </a:lnTo>
                    <a:lnTo>
                      <a:pt x="0" y="10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" name="Freeform 163"/>
              <p:cNvSpPr>
                <a:spLocks/>
              </p:cNvSpPr>
              <p:nvPr/>
            </p:nvSpPr>
            <p:spPr bwMode="auto">
              <a:xfrm>
                <a:off x="3773" y="2252"/>
                <a:ext cx="92" cy="89"/>
              </a:xfrm>
              <a:custGeom>
                <a:avLst/>
                <a:gdLst/>
                <a:ahLst/>
                <a:cxnLst>
                  <a:cxn ang="0">
                    <a:pos x="107" y="0"/>
                  </a:cxn>
                  <a:cxn ang="0">
                    <a:pos x="84" y="8"/>
                  </a:cxn>
                  <a:cxn ang="0">
                    <a:pos x="61" y="23"/>
                  </a:cxn>
                  <a:cxn ang="0">
                    <a:pos x="38" y="38"/>
                  </a:cxn>
                  <a:cxn ang="0">
                    <a:pos x="23" y="53"/>
                  </a:cxn>
                  <a:cxn ang="0">
                    <a:pos x="8" y="76"/>
                  </a:cxn>
                  <a:cxn ang="0">
                    <a:pos x="0" y="91"/>
                  </a:cxn>
                  <a:cxn ang="0">
                    <a:pos x="0" y="106"/>
                  </a:cxn>
                </a:cxnLst>
                <a:rect l="0" t="0" r="r" b="b"/>
                <a:pathLst>
                  <a:path w="108" h="107">
                    <a:moveTo>
                      <a:pt x="107" y="0"/>
                    </a:moveTo>
                    <a:lnTo>
                      <a:pt x="84" y="8"/>
                    </a:lnTo>
                    <a:lnTo>
                      <a:pt x="61" y="23"/>
                    </a:lnTo>
                    <a:lnTo>
                      <a:pt x="38" y="38"/>
                    </a:lnTo>
                    <a:lnTo>
                      <a:pt x="23" y="53"/>
                    </a:lnTo>
                    <a:lnTo>
                      <a:pt x="8" y="76"/>
                    </a:lnTo>
                    <a:lnTo>
                      <a:pt x="0" y="91"/>
                    </a:lnTo>
                    <a:lnTo>
                      <a:pt x="0" y="10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" name="Oval 164"/>
              <p:cNvSpPr>
                <a:spLocks noChangeArrowheads="1"/>
              </p:cNvSpPr>
              <p:nvPr/>
            </p:nvSpPr>
            <p:spPr bwMode="auto">
              <a:xfrm>
                <a:off x="3852" y="2230"/>
                <a:ext cx="25" cy="31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5" name="Oval 165"/>
              <p:cNvSpPr>
                <a:spLocks noChangeArrowheads="1"/>
              </p:cNvSpPr>
              <p:nvPr/>
            </p:nvSpPr>
            <p:spPr bwMode="auto">
              <a:xfrm>
                <a:off x="4004" y="2444"/>
                <a:ext cx="33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6" name="Arc 166"/>
              <p:cNvSpPr>
                <a:spLocks/>
              </p:cNvSpPr>
              <p:nvPr/>
            </p:nvSpPr>
            <p:spPr bwMode="auto">
              <a:xfrm>
                <a:off x="3959" y="2445"/>
                <a:ext cx="61" cy="19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79"/>
                  <a:gd name="T1" fmla="*/ 0 h 21600"/>
                  <a:gd name="T2" fmla="*/ 21579 w 21579"/>
                  <a:gd name="T3" fmla="*/ 20641 h 21600"/>
                  <a:gd name="T4" fmla="*/ 0 w 2157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79" h="21600" fill="none" extrusionOk="0">
                    <a:moveTo>
                      <a:pt x="-1" y="0"/>
                    </a:moveTo>
                    <a:cubicBezTo>
                      <a:pt x="11556" y="0"/>
                      <a:pt x="21065" y="9095"/>
                      <a:pt x="21578" y="20641"/>
                    </a:cubicBezTo>
                  </a:path>
                  <a:path w="21579" h="21600" stroke="0" extrusionOk="0">
                    <a:moveTo>
                      <a:pt x="-1" y="0"/>
                    </a:moveTo>
                    <a:cubicBezTo>
                      <a:pt x="11556" y="0"/>
                      <a:pt x="21065" y="9095"/>
                      <a:pt x="21578" y="20641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" name="Arc 167"/>
              <p:cNvSpPr>
                <a:spLocks/>
              </p:cNvSpPr>
              <p:nvPr/>
            </p:nvSpPr>
            <p:spPr bwMode="auto">
              <a:xfrm>
                <a:off x="4323" y="2676"/>
                <a:ext cx="307" cy="180"/>
              </a:xfrm>
              <a:custGeom>
                <a:avLst/>
                <a:gdLst>
                  <a:gd name="G0" fmla="+- 61 0 0"/>
                  <a:gd name="G1" fmla="+- 100 0 0"/>
                  <a:gd name="G2" fmla="+- 21600 0 0"/>
                  <a:gd name="T0" fmla="*/ 21661 w 21661"/>
                  <a:gd name="T1" fmla="*/ 0 h 21700"/>
                  <a:gd name="T2" fmla="*/ 0 w 21661"/>
                  <a:gd name="T3" fmla="*/ 21700 h 21700"/>
                  <a:gd name="T4" fmla="*/ 61 w 21661"/>
                  <a:gd name="T5" fmla="*/ 100 h 21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1" h="21700" fill="none" extrusionOk="0">
                    <a:moveTo>
                      <a:pt x="21660" y="0"/>
                    </a:moveTo>
                    <a:cubicBezTo>
                      <a:pt x="21660" y="33"/>
                      <a:pt x="21661" y="66"/>
                      <a:pt x="21661" y="100"/>
                    </a:cubicBezTo>
                    <a:cubicBezTo>
                      <a:pt x="21661" y="12029"/>
                      <a:pt x="11990" y="21700"/>
                      <a:pt x="61" y="21700"/>
                    </a:cubicBezTo>
                    <a:cubicBezTo>
                      <a:pt x="40" y="21700"/>
                      <a:pt x="20" y="21699"/>
                      <a:pt x="0" y="21699"/>
                    </a:cubicBezTo>
                  </a:path>
                  <a:path w="21661" h="21700" stroke="0" extrusionOk="0">
                    <a:moveTo>
                      <a:pt x="21660" y="0"/>
                    </a:moveTo>
                    <a:cubicBezTo>
                      <a:pt x="21660" y="33"/>
                      <a:pt x="21661" y="66"/>
                      <a:pt x="21661" y="100"/>
                    </a:cubicBezTo>
                    <a:cubicBezTo>
                      <a:pt x="21661" y="12029"/>
                      <a:pt x="11990" y="21700"/>
                      <a:pt x="61" y="21700"/>
                    </a:cubicBezTo>
                    <a:cubicBezTo>
                      <a:pt x="40" y="21700"/>
                      <a:pt x="20" y="21699"/>
                      <a:pt x="0" y="21699"/>
                    </a:cubicBezTo>
                    <a:lnTo>
                      <a:pt x="61" y="1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" name="Arc 168"/>
              <p:cNvSpPr>
                <a:spLocks/>
              </p:cNvSpPr>
              <p:nvPr/>
            </p:nvSpPr>
            <p:spPr bwMode="auto">
              <a:xfrm>
                <a:off x="4112" y="2770"/>
                <a:ext cx="150" cy="19"/>
              </a:xfrm>
              <a:custGeom>
                <a:avLst/>
                <a:gdLst>
                  <a:gd name="G0" fmla="+- 3232 0 0"/>
                  <a:gd name="G1" fmla="+- 0 0 0"/>
                  <a:gd name="G2" fmla="+- 21600 0 0"/>
                  <a:gd name="T0" fmla="*/ 24832 w 24832"/>
                  <a:gd name="T1" fmla="*/ 0 h 21600"/>
                  <a:gd name="T2" fmla="*/ 0 w 24832"/>
                  <a:gd name="T3" fmla="*/ 21357 h 21600"/>
                  <a:gd name="T4" fmla="*/ 3232 w 2483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832" h="21600" fill="none" extrusionOk="0">
                    <a:moveTo>
                      <a:pt x="24832" y="0"/>
                    </a:moveTo>
                    <a:cubicBezTo>
                      <a:pt x="24832" y="11929"/>
                      <a:pt x="15161" y="21600"/>
                      <a:pt x="3232" y="21600"/>
                    </a:cubicBezTo>
                    <a:cubicBezTo>
                      <a:pt x="2150" y="21600"/>
                      <a:pt x="1069" y="21518"/>
                      <a:pt x="0" y="21356"/>
                    </a:cubicBezTo>
                  </a:path>
                  <a:path w="24832" h="21600" stroke="0" extrusionOk="0">
                    <a:moveTo>
                      <a:pt x="24832" y="0"/>
                    </a:moveTo>
                    <a:cubicBezTo>
                      <a:pt x="24832" y="11929"/>
                      <a:pt x="15161" y="21600"/>
                      <a:pt x="3232" y="21600"/>
                    </a:cubicBezTo>
                    <a:cubicBezTo>
                      <a:pt x="2150" y="21600"/>
                      <a:pt x="1069" y="21518"/>
                      <a:pt x="0" y="21356"/>
                    </a:cubicBezTo>
                    <a:lnTo>
                      <a:pt x="3232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" name="Line 169"/>
              <p:cNvSpPr>
                <a:spLocks noChangeShapeType="1"/>
              </p:cNvSpPr>
              <p:nvPr/>
            </p:nvSpPr>
            <p:spPr bwMode="auto">
              <a:xfrm flipH="1" flipV="1">
                <a:off x="3979" y="2779"/>
                <a:ext cx="133" cy="1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0" name="Freeform 3"/>
            <p:cNvSpPr>
              <a:spLocks/>
            </p:cNvSpPr>
            <p:nvPr/>
          </p:nvSpPr>
          <p:spPr bwMode="auto">
            <a:xfrm>
              <a:off x="3808369" y="2647230"/>
              <a:ext cx="1439863" cy="155575"/>
            </a:xfrm>
            <a:custGeom>
              <a:avLst/>
              <a:gdLst/>
              <a:ahLst/>
              <a:cxnLst>
                <a:cxn ang="0">
                  <a:pos x="0" y="98"/>
                </a:cxn>
                <a:cxn ang="0">
                  <a:pos x="499" y="7"/>
                </a:cxn>
                <a:cxn ang="0">
                  <a:pos x="907" y="53"/>
                </a:cxn>
              </a:cxnLst>
              <a:rect l="0" t="0" r="r" b="b"/>
              <a:pathLst>
                <a:path w="907" h="98">
                  <a:moveTo>
                    <a:pt x="0" y="98"/>
                  </a:moveTo>
                  <a:cubicBezTo>
                    <a:pt x="174" y="56"/>
                    <a:pt x="348" y="14"/>
                    <a:pt x="499" y="7"/>
                  </a:cubicBezTo>
                  <a:cubicBezTo>
                    <a:pt x="650" y="0"/>
                    <a:pt x="778" y="26"/>
                    <a:pt x="907" y="53"/>
                  </a:cubicBezTo>
                </a:path>
              </a:pathLst>
            </a:custGeom>
            <a:noFill/>
            <a:ln w="762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6" name="Group 95"/>
            <p:cNvGrpSpPr/>
            <p:nvPr/>
          </p:nvGrpSpPr>
          <p:grpSpPr>
            <a:xfrm>
              <a:off x="2250882" y="1969367"/>
              <a:ext cx="1157287" cy="1511300"/>
              <a:chOff x="2033588" y="3119438"/>
              <a:chExt cx="1157287" cy="1511300"/>
            </a:xfrm>
          </p:grpSpPr>
          <p:grpSp>
            <p:nvGrpSpPr>
              <p:cNvPr id="5" name="Group 97"/>
              <p:cNvGrpSpPr>
                <a:grpSpLocks/>
              </p:cNvGrpSpPr>
              <p:nvPr/>
            </p:nvGrpSpPr>
            <p:grpSpPr bwMode="auto">
              <a:xfrm>
                <a:off x="2033588" y="3119438"/>
                <a:ext cx="1157287" cy="1511300"/>
                <a:chOff x="1281" y="1965"/>
                <a:chExt cx="729" cy="952"/>
              </a:xfrm>
            </p:grpSpPr>
            <p:sp>
              <p:nvSpPr>
                <p:cNvPr id="6" name="Freeform 9"/>
                <p:cNvSpPr>
                  <a:spLocks/>
                </p:cNvSpPr>
                <p:nvPr/>
              </p:nvSpPr>
              <p:spPr bwMode="auto">
                <a:xfrm>
                  <a:off x="1293" y="2276"/>
                  <a:ext cx="503" cy="63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411"/>
                    </a:cxn>
                    <a:cxn ang="0">
                      <a:pos x="585" y="76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86" h="769">
                      <a:moveTo>
                        <a:pt x="0" y="0"/>
                      </a:moveTo>
                      <a:lnTo>
                        <a:pt x="8" y="411"/>
                      </a:lnTo>
                      <a:lnTo>
                        <a:pt x="585" y="768"/>
                      </a:lnTo>
                      <a:lnTo>
                        <a:pt x="0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69804"/>
                        <a:invGamma/>
                      </a:srgbClr>
                    </a:gs>
                  </a:gsLst>
                  <a:lin ang="5400000" scaled="1"/>
                </a:gra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" name="Freeform 10"/>
                <p:cNvSpPr>
                  <a:spLocks/>
                </p:cNvSpPr>
                <p:nvPr/>
              </p:nvSpPr>
              <p:spPr bwMode="auto">
                <a:xfrm>
                  <a:off x="1795" y="2270"/>
                  <a:ext cx="209" cy="635"/>
                </a:xfrm>
                <a:custGeom>
                  <a:avLst/>
                  <a:gdLst/>
                  <a:ahLst/>
                  <a:cxnLst>
                    <a:cxn ang="0">
                      <a:pos x="235" y="0"/>
                    </a:cxn>
                    <a:cxn ang="0">
                      <a:pos x="0" y="767"/>
                    </a:cxn>
                    <a:cxn ang="0">
                      <a:pos x="243" y="418"/>
                    </a:cxn>
                    <a:cxn ang="0">
                      <a:pos x="235" y="0"/>
                    </a:cxn>
                  </a:cxnLst>
                  <a:rect l="0" t="0" r="r" b="b"/>
                  <a:pathLst>
                    <a:path w="244" h="768">
                      <a:moveTo>
                        <a:pt x="235" y="0"/>
                      </a:moveTo>
                      <a:lnTo>
                        <a:pt x="0" y="767"/>
                      </a:lnTo>
                      <a:lnTo>
                        <a:pt x="243" y="418"/>
                      </a:lnTo>
                      <a:lnTo>
                        <a:pt x="235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40000"/>
                        <a:invGamma/>
                      </a:srgbClr>
                    </a:gs>
                  </a:gsLst>
                  <a:lin ang="5400000" scaled="1"/>
                </a:gra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" name="Freeform 11"/>
                <p:cNvSpPr>
                  <a:spLocks/>
                </p:cNvSpPr>
                <p:nvPr/>
              </p:nvSpPr>
              <p:spPr bwMode="auto">
                <a:xfrm>
                  <a:off x="1293" y="2274"/>
                  <a:ext cx="698" cy="63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13" y="0"/>
                    </a:cxn>
                    <a:cxn ang="0">
                      <a:pos x="581" y="76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14" h="764">
                      <a:moveTo>
                        <a:pt x="0" y="0"/>
                      </a:moveTo>
                      <a:lnTo>
                        <a:pt x="813" y="0"/>
                      </a:lnTo>
                      <a:lnTo>
                        <a:pt x="581" y="763"/>
                      </a:lnTo>
                      <a:lnTo>
                        <a:pt x="0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60000"/>
                        <a:invGamma/>
                      </a:srgbClr>
                    </a:gs>
                  </a:gsLst>
                  <a:lin ang="5400000" scaled="1"/>
                </a:gradFill>
                <a:ln w="254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" name="Line 12"/>
                <p:cNvSpPr>
                  <a:spLocks noChangeShapeType="1"/>
                </p:cNvSpPr>
                <p:nvPr/>
              </p:nvSpPr>
              <p:spPr bwMode="auto">
                <a:xfrm>
                  <a:off x="1482" y="2000"/>
                  <a:ext cx="14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0" name="Line 13"/>
                <p:cNvSpPr>
                  <a:spLocks noChangeShapeType="1"/>
                </p:cNvSpPr>
                <p:nvPr/>
              </p:nvSpPr>
              <p:spPr bwMode="auto">
                <a:xfrm>
                  <a:off x="2000" y="2270"/>
                  <a:ext cx="0" cy="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" name="Freeform 14"/>
                <p:cNvSpPr>
                  <a:spLocks/>
                </p:cNvSpPr>
                <p:nvPr/>
              </p:nvSpPr>
              <p:spPr bwMode="auto">
                <a:xfrm>
                  <a:off x="1293" y="1975"/>
                  <a:ext cx="698" cy="302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813" y="364"/>
                    </a:cxn>
                    <a:cxn ang="0">
                      <a:pos x="0" y="364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814" h="365">
                      <a:moveTo>
                        <a:pt x="236" y="0"/>
                      </a:moveTo>
                      <a:lnTo>
                        <a:pt x="813" y="364"/>
                      </a:lnTo>
                      <a:lnTo>
                        <a:pt x="0" y="364"/>
                      </a:lnTo>
                      <a:lnTo>
                        <a:pt x="236" y="0"/>
                      </a:lnTo>
                    </a:path>
                  </a:pathLst>
                </a:custGeom>
                <a:solidFill>
                  <a:srgbClr val="99FF33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" name="Line 15"/>
                <p:cNvSpPr>
                  <a:spLocks noChangeShapeType="1"/>
                </p:cNvSpPr>
                <p:nvPr/>
              </p:nvSpPr>
              <p:spPr bwMode="auto">
                <a:xfrm>
                  <a:off x="1362" y="2361"/>
                  <a:ext cx="261" cy="33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1863" y="2373"/>
                  <a:ext cx="102" cy="31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" name="Oval 17"/>
                <p:cNvSpPr>
                  <a:spLocks noChangeArrowheads="1"/>
                </p:cNvSpPr>
                <p:nvPr/>
              </p:nvSpPr>
              <p:spPr bwMode="auto">
                <a:xfrm>
                  <a:off x="1479" y="1965"/>
                  <a:ext cx="29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5" name="Oval 18"/>
                <p:cNvSpPr>
                  <a:spLocks noChangeArrowheads="1"/>
                </p:cNvSpPr>
                <p:nvPr/>
              </p:nvSpPr>
              <p:spPr bwMode="auto">
                <a:xfrm>
                  <a:off x="1281" y="2261"/>
                  <a:ext cx="35" cy="34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6" name="Oval 19"/>
                <p:cNvSpPr>
                  <a:spLocks noChangeArrowheads="1"/>
                </p:cNvSpPr>
                <p:nvPr/>
              </p:nvSpPr>
              <p:spPr bwMode="auto">
                <a:xfrm>
                  <a:off x="1980" y="2267"/>
                  <a:ext cx="23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7" name="Oval 20"/>
                <p:cNvSpPr>
                  <a:spLocks noChangeArrowheads="1"/>
                </p:cNvSpPr>
                <p:nvPr/>
              </p:nvSpPr>
              <p:spPr bwMode="auto">
                <a:xfrm>
                  <a:off x="1769" y="2883"/>
                  <a:ext cx="35" cy="34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8" name="Oval 21"/>
                <p:cNvSpPr>
                  <a:spLocks noChangeArrowheads="1"/>
                </p:cNvSpPr>
                <p:nvPr/>
              </p:nvSpPr>
              <p:spPr bwMode="auto">
                <a:xfrm>
                  <a:off x="1986" y="2594"/>
                  <a:ext cx="24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9" name="Oval 22"/>
                <p:cNvSpPr>
                  <a:spLocks noChangeArrowheads="1"/>
                </p:cNvSpPr>
                <p:nvPr/>
              </p:nvSpPr>
              <p:spPr bwMode="auto">
                <a:xfrm>
                  <a:off x="1288" y="2604"/>
                  <a:ext cx="25" cy="33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91" name="Freeform 96"/>
              <p:cNvSpPr>
                <a:spLocks/>
              </p:cNvSpPr>
              <p:nvPr/>
            </p:nvSpPr>
            <p:spPr bwMode="auto">
              <a:xfrm>
                <a:off x="2044700" y="3127375"/>
                <a:ext cx="1108075" cy="479425"/>
              </a:xfrm>
              <a:custGeom>
                <a:avLst/>
                <a:gdLst/>
                <a:ahLst/>
                <a:cxnLst>
                  <a:cxn ang="0">
                    <a:pos x="236" y="0"/>
                  </a:cxn>
                  <a:cxn ang="0">
                    <a:pos x="813" y="364"/>
                  </a:cxn>
                  <a:cxn ang="0">
                    <a:pos x="0" y="364"/>
                  </a:cxn>
                  <a:cxn ang="0">
                    <a:pos x="236" y="0"/>
                  </a:cxn>
                </a:cxnLst>
                <a:rect l="0" t="0" r="r" b="b"/>
                <a:pathLst>
                  <a:path w="814" h="365">
                    <a:moveTo>
                      <a:pt x="236" y="0"/>
                    </a:moveTo>
                    <a:lnTo>
                      <a:pt x="813" y="364"/>
                    </a:lnTo>
                    <a:lnTo>
                      <a:pt x="0" y="364"/>
                    </a:lnTo>
                    <a:lnTo>
                      <a:pt x="236" y="0"/>
                    </a:lnTo>
                  </a:path>
                </a:pathLst>
              </a:custGeom>
              <a:solidFill>
                <a:srgbClr val="FAFD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7" name="TextBox 96"/>
            <p:cNvSpPr txBox="1"/>
            <p:nvPr/>
          </p:nvSpPr>
          <p:spPr>
            <a:xfrm>
              <a:off x="4208731" y="1960775"/>
              <a:ext cx="4587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©</a:t>
              </a:r>
              <a:endParaRPr lang="en-US" sz="3200" dirty="0">
                <a:solidFill>
                  <a:schemeClr val="tx1"/>
                </a:solidFill>
                <a:latin typeface="cmmi10"/>
                <a:cs typeface="Arial" pitchFamily="34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312219" y="2443458"/>
              <a:ext cx="5116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A</a:t>
              </a:r>
              <a:endParaRPr lang="en-US" sz="3200" dirty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7793513" y="2443458"/>
              <a:ext cx="4539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B</a:t>
              </a:r>
              <a:endParaRPr lang="en-US" sz="3200" dirty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</p:grpSp>
      <p:sp>
        <p:nvSpPr>
          <p:cNvPr id="99" name="Text Box 122"/>
          <p:cNvSpPr txBox="1">
            <a:spLocks noChangeArrowheads="1"/>
          </p:cNvSpPr>
          <p:nvPr/>
        </p:nvSpPr>
        <p:spPr bwMode="auto">
          <a:xfrm>
            <a:off x="722835" y="4082204"/>
            <a:ext cx="3371437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for each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latin typeface="cmsy10"/>
                <a:cs typeface="Arial" pitchFamily="34" charset="0"/>
              </a:rPr>
              <a:t>2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, 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98" name="Text Box 122"/>
          <p:cNvSpPr txBox="1">
            <a:spLocks noChangeArrowheads="1"/>
          </p:cNvSpPr>
          <p:nvPr/>
        </p:nvSpPr>
        <p:spPr bwMode="auto">
          <a:xfrm>
            <a:off x="54577" y="4588155"/>
            <a:ext cx="9034846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cmsy10"/>
                <a:cs typeface="Arial" pitchFamily="34" charset="0"/>
              </a:rPr>
              <a:t>9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unique smallest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latin typeface="cmsy10"/>
                <a:cs typeface="Arial" pitchFamily="34" charset="0"/>
              </a:rPr>
              <a:t>2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such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that </a:t>
            </a:r>
            <a:r>
              <a:rPr lang="en-US" sz="3600" dirty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>
                <a:latin typeface="cmsy10"/>
                <a:cs typeface="Arial" pitchFamily="34" charset="0"/>
              </a:rPr>
              <a:t>2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36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05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 Box 122"/>
          <p:cNvSpPr txBox="1">
            <a:spLocks noChangeArrowheads="1"/>
          </p:cNvSpPr>
          <p:nvPr/>
        </p:nvSpPr>
        <p:spPr bwMode="auto">
          <a:xfrm>
            <a:off x="293348" y="3453679"/>
            <a:ext cx="5123518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given </a:t>
            </a:r>
            <a:r>
              <a:rPr lang="en-US" sz="4000" i="1" dirty="0" smtClean="0">
                <a:latin typeface="Arial" pitchFamily="34" charset="0"/>
                <a:cs typeface="Arial" pitchFamily="34" charset="0"/>
              </a:rPr>
              <a:t>strict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Carrier of a Simplex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95" name="Footer Placeholder 9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343357" y="1960775"/>
            <a:ext cx="6935264" cy="1519892"/>
            <a:chOff x="1312219" y="1960775"/>
            <a:chExt cx="6935264" cy="1519892"/>
          </a:xfrm>
        </p:grpSpPr>
        <p:grpSp>
          <p:nvGrpSpPr>
            <p:cNvPr id="20" name="Group 100"/>
            <p:cNvGrpSpPr>
              <a:grpSpLocks/>
            </p:cNvGrpSpPr>
            <p:nvPr/>
          </p:nvGrpSpPr>
          <p:grpSpPr bwMode="auto">
            <a:xfrm>
              <a:off x="5648432" y="2110655"/>
              <a:ext cx="1909763" cy="1228725"/>
              <a:chOff x="3725" y="2082"/>
              <a:chExt cx="1203" cy="774"/>
            </a:xfrm>
          </p:grpSpPr>
          <p:sp>
            <p:nvSpPr>
              <p:cNvPr id="21" name="Freeform 101"/>
              <p:cNvSpPr>
                <a:spLocks/>
              </p:cNvSpPr>
              <p:nvPr/>
            </p:nvSpPr>
            <p:spPr bwMode="auto">
              <a:xfrm>
                <a:off x="4033" y="2139"/>
                <a:ext cx="171" cy="1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0"/>
                  </a:cxn>
                  <a:cxn ang="0">
                    <a:pos x="38" y="8"/>
                  </a:cxn>
                  <a:cxn ang="0">
                    <a:pos x="61" y="15"/>
                  </a:cxn>
                  <a:cxn ang="0">
                    <a:pos x="76" y="30"/>
                  </a:cxn>
                  <a:cxn ang="0">
                    <a:pos x="99" y="46"/>
                  </a:cxn>
                  <a:cxn ang="0">
                    <a:pos x="114" y="61"/>
                  </a:cxn>
                  <a:cxn ang="0">
                    <a:pos x="129" y="76"/>
                  </a:cxn>
                  <a:cxn ang="0">
                    <a:pos x="145" y="99"/>
                  </a:cxn>
                  <a:cxn ang="0">
                    <a:pos x="160" y="114"/>
                  </a:cxn>
                  <a:cxn ang="0">
                    <a:pos x="168" y="129"/>
                  </a:cxn>
                  <a:cxn ang="0">
                    <a:pos x="183" y="152"/>
                  </a:cxn>
                  <a:cxn ang="0">
                    <a:pos x="183" y="175"/>
                  </a:cxn>
                  <a:cxn ang="0">
                    <a:pos x="190" y="190"/>
                  </a:cxn>
                  <a:cxn ang="0">
                    <a:pos x="198" y="213"/>
                  </a:cxn>
                </a:cxnLst>
                <a:rect l="0" t="0" r="r" b="b"/>
                <a:pathLst>
                  <a:path w="199" h="214">
                    <a:moveTo>
                      <a:pt x="0" y="0"/>
                    </a:moveTo>
                    <a:lnTo>
                      <a:pt x="15" y="0"/>
                    </a:lnTo>
                    <a:lnTo>
                      <a:pt x="38" y="8"/>
                    </a:lnTo>
                    <a:lnTo>
                      <a:pt x="61" y="15"/>
                    </a:lnTo>
                    <a:lnTo>
                      <a:pt x="76" y="30"/>
                    </a:lnTo>
                    <a:lnTo>
                      <a:pt x="99" y="46"/>
                    </a:lnTo>
                    <a:lnTo>
                      <a:pt x="114" y="61"/>
                    </a:lnTo>
                    <a:lnTo>
                      <a:pt x="129" y="76"/>
                    </a:lnTo>
                    <a:lnTo>
                      <a:pt x="145" y="99"/>
                    </a:lnTo>
                    <a:lnTo>
                      <a:pt x="160" y="114"/>
                    </a:lnTo>
                    <a:lnTo>
                      <a:pt x="168" y="129"/>
                    </a:lnTo>
                    <a:lnTo>
                      <a:pt x="183" y="152"/>
                    </a:lnTo>
                    <a:lnTo>
                      <a:pt x="183" y="175"/>
                    </a:lnTo>
                    <a:lnTo>
                      <a:pt x="190" y="190"/>
                    </a:lnTo>
                    <a:lnTo>
                      <a:pt x="198" y="21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" name="Oval 102"/>
              <p:cNvSpPr>
                <a:spLocks noChangeArrowheads="1"/>
              </p:cNvSpPr>
              <p:nvPr/>
            </p:nvSpPr>
            <p:spPr bwMode="auto">
              <a:xfrm>
                <a:off x="3978" y="2670"/>
                <a:ext cx="26" cy="31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3" name="Oval 103"/>
              <p:cNvSpPr>
                <a:spLocks noChangeArrowheads="1"/>
              </p:cNvSpPr>
              <p:nvPr/>
            </p:nvSpPr>
            <p:spPr bwMode="auto">
              <a:xfrm>
                <a:off x="3803" y="2481"/>
                <a:ext cx="32" cy="32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4" name="Oval 104"/>
              <p:cNvSpPr>
                <a:spLocks noChangeArrowheads="1"/>
              </p:cNvSpPr>
              <p:nvPr/>
            </p:nvSpPr>
            <p:spPr bwMode="auto">
              <a:xfrm>
                <a:off x="4252" y="2733"/>
                <a:ext cx="32" cy="38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5" name="Oval 105"/>
              <p:cNvSpPr>
                <a:spLocks noChangeArrowheads="1"/>
              </p:cNvSpPr>
              <p:nvPr/>
            </p:nvSpPr>
            <p:spPr bwMode="auto">
              <a:xfrm>
                <a:off x="3725" y="2092"/>
                <a:ext cx="1196" cy="760"/>
              </a:xfrm>
              <a:prstGeom prst="ellipse">
                <a:avLst/>
              </a:prstGeom>
              <a:gradFill rotWithShape="0">
                <a:gsLst>
                  <a:gs pos="0">
                    <a:srgbClr val="7FFF00">
                      <a:gamma/>
                      <a:shade val="0"/>
                      <a:invGamma/>
                    </a:srgbClr>
                  </a:gs>
                  <a:gs pos="100000">
                    <a:srgbClr val="7FFF00"/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6" name="Oval 106"/>
              <p:cNvSpPr>
                <a:spLocks noChangeArrowheads="1"/>
              </p:cNvSpPr>
              <p:nvPr/>
            </p:nvSpPr>
            <p:spPr bwMode="auto">
              <a:xfrm>
                <a:off x="3767" y="2120"/>
                <a:ext cx="1106" cy="679"/>
              </a:xfrm>
              <a:prstGeom prst="ellipse">
                <a:avLst/>
              </a:prstGeom>
              <a:gradFill rotWithShape="0">
                <a:gsLst>
                  <a:gs pos="0">
                    <a:srgbClr val="7FFF00">
                      <a:gamma/>
                      <a:shade val="29804"/>
                      <a:invGamma/>
                    </a:srgbClr>
                  </a:gs>
                  <a:gs pos="100000">
                    <a:srgbClr val="7FFF00"/>
                  </a:gs>
                </a:gsLst>
                <a:path path="shape">
                  <a:fillToRect l="50000" t="50000" r="50000" b="50000"/>
                </a:path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7" name="Freeform 107"/>
              <p:cNvSpPr>
                <a:spLocks/>
              </p:cNvSpPr>
              <p:nvPr/>
            </p:nvSpPr>
            <p:spPr bwMode="auto">
              <a:xfrm>
                <a:off x="4274" y="2604"/>
                <a:ext cx="47" cy="246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23" y="38"/>
                  </a:cxn>
                  <a:cxn ang="0">
                    <a:pos x="8" y="76"/>
                  </a:cxn>
                  <a:cxn ang="0">
                    <a:pos x="0" y="114"/>
                  </a:cxn>
                  <a:cxn ang="0">
                    <a:pos x="0" y="160"/>
                  </a:cxn>
                  <a:cxn ang="0">
                    <a:pos x="0" y="198"/>
                  </a:cxn>
                  <a:cxn ang="0">
                    <a:pos x="8" y="236"/>
                  </a:cxn>
                  <a:cxn ang="0">
                    <a:pos x="23" y="267"/>
                  </a:cxn>
                  <a:cxn ang="0">
                    <a:pos x="54" y="297"/>
                  </a:cxn>
                </a:cxnLst>
                <a:rect l="0" t="0" r="r" b="b"/>
                <a:pathLst>
                  <a:path w="55" h="298">
                    <a:moveTo>
                      <a:pt x="39" y="0"/>
                    </a:moveTo>
                    <a:lnTo>
                      <a:pt x="23" y="38"/>
                    </a:lnTo>
                    <a:lnTo>
                      <a:pt x="8" y="76"/>
                    </a:lnTo>
                    <a:lnTo>
                      <a:pt x="0" y="114"/>
                    </a:lnTo>
                    <a:lnTo>
                      <a:pt x="0" y="160"/>
                    </a:lnTo>
                    <a:lnTo>
                      <a:pt x="0" y="198"/>
                    </a:lnTo>
                    <a:lnTo>
                      <a:pt x="8" y="236"/>
                    </a:lnTo>
                    <a:lnTo>
                      <a:pt x="23" y="267"/>
                    </a:lnTo>
                    <a:lnTo>
                      <a:pt x="54" y="297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" name="Freeform 108"/>
              <p:cNvSpPr>
                <a:spLocks/>
              </p:cNvSpPr>
              <p:nvPr/>
            </p:nvSpPr>
            <p:spPr bwMode="auto">
              <a:xfrm>
                <a:off x="3968" y="2566"/>
                <a:ext cx="164" cy="209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152" y="15"/>
                  </a:cxn>
                  <a:cxn ang="0">
                    <a:pos x="114" y="38"/>
                  </a:cxn>
                  <a:cxn ang="0">
                    <a:pos x="84" y="68"/>
                  </a:cxn>
                  <a:cxn ang="0">
                    <a:pos x="61" y="99"/>
                  </a:cxn>
                  <a:cxn ang="0">
                    <a:pos x="23" y="175"/>
                  </a:cxn>
                  <a:cxn ang="0">
                    <a:pos x="0" y="251"/>
                  </a:cxn>
                </a:cxnLst>
                <a:rect l="0" t="0" r="r" b="b"/>
                <a:pathLst>
                  <a:path w="191" h="252">
                    <a:moveTo>
                      <a:pt x="190" y="0"/>
                    </a:moveTo>
                    <a:lnTo>
                      <a:pt x="152" y="15"/>
                    </a:lnTo>
                    <a:lnTo>
                      <a:pt x="114" y="38"/>
                    </a:lnTo>
                    <a:lnTo>
                      <a:pt x="84" y="68"/>
                    </a:lnTo>
                    <a:lnTo>
                      <a:pt x="61" y="99"/>
                    </a:lnTo>
                    <a:lnTo>
                      <a:pt x="23" y="175"/>
                    </a:lnTo>
                    <a:lnTo>
                      <a:pt x="0" y="25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" name="Freeform 109"/>
              <p:cNvSpPr>
                <a:spLocks/>
              </p:cNvSpPr>
              <p:nvPr/>
            </p:nvSpPr>
            <p:spPr bwMode="auto">
              <a:xfrm>
                <a:off x="3975" y="2460"/>
                <a:ext cx="53" cy="214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61" y="0"/>
                  </a:cxn>
                  <a:cxn ang="0">
                    <a:pos x="38" y="23"/>
                  </a:cxn>
                  <a:cxn ang="0">
                    <a:pos x="23" y="61"/>
                  </a:cxn>
                  <a:cxn ang="0">
                    <a:pos x="8" y="99"/>
                  </a:cxn>
                  <a:cxn ang="0">
                    <a:pos x="0" y="144"/>
                  </a:cxn>
                  <a:cxn ang="0">
                    <a:pos x="0" y="190"/>
                  </a:cxn>
                  <a:cxn ang="0">
                    <a:pos x="8" y="228"/>
                  </a:cxn>
                  <a:cxn ang="0">
                    <a:pos x="23" y="258"/>
                  </a:cxn>
                </a:cxnLst>
                <a:rect l="0" t="0" r="r" b="b"/>
                <a:pathLst>
                  <a:path w="62" h="259">
                    <a:moveTo>
                      <a:pt x="61" y="0"/>
                    </a:moveTo>
                    <a:lnTo>
                      <a:pt x="61" y="0"/>
                    </a:lnTo>
                    <a:lnTo>
                      <a:pt x="38" y="23"/>
                    </a:lnTo>
                    <a:lnTo>
                      <a:pt x="23" y="61"/>
                    </a:lnTo>
                    <a:lnTo>
                      <a:pt x="8" y="99"/>
                    </a:lnTo>
                    <a:lnTo>
                      <a:pt x="0" y="144"/>
                    </a:lnTo>
                    <a:lnTo>
                      <a:pt x="0" y="190"/>
                    </a:lnTo>
                    <a:lnTo>
                      <a:pt x="8" y="228"/>
                    </a:lnTo>
                    <a:lnTo>
                      <a:pt x="23" y="258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" name="Freeform 110"/>
              <p:cNvSpPr>
                <a:spLocks/>
              </p:cNvSpPr>
              <p:nvPr/>
            </p:nvSpPr>
            <p:spPr bwMode="auto">
              <a:xfrm>
                <a:off x="4365" y="2132"/>
                <a:ext cx="255" cy="158"/>
              </a:xfrm>
              <a:custGeom>
                <a:avLst/>
                <a:gdLst/>
                <a:ahLst/>
                <a:cxnLst>
                  <a:cxn ang="0">
                    <a:pos x="296" y="0"/>
                  </a:cxn>
                  <a:cxn ang="0">
                    <a:pos x="296" y="0"/>
                  </a:cxn>
                  <a:cxn ang="0">
                    <a:pos x="243" y="0"/>
                  </a:cxn>
                  <a:cxn ang="0">
                    <a:pos x="197" y="8"/>
                  </a:cxn>
                  <a:cxn ang="0">
                    <a:pos x="152" y="23"/>
                  </a:cxn>
                  <a:cxn ang="0">
                    <a:pos x="106" y="53"/>
                  </a:cxn>
                  <a:cxn ang="0">
                    <a:pos x="61" y="106"/>
                  </a:cxn>
                  <a:cxn ang="0">
                    <a:pos x="15" y="160"/>
                  </a:cxn>
                  <a:cxn ang="0">
                    <a:pos x="0" y="190"/>
                  </a:cxn>
                </a:cxnLst>
                <a:rect l="0" t="0" r="r" b="b"/>
                <a:pathLst>
                  <a:path w="297" h="191">
                    <a:moveTo>
                      <a:pt x="296" y="0"/>
                    </a:moveTo>
                    <a:lnTo>
                      <a:pt x="296" y="0"/>
                    </a:lnTo>
                    <a:lnTo>
                      <a:pt x="243" y="0"/>
                    </a:lnTo>
                    <a:lnTo>
                      <a:pt x="197" y="8"/>
                    </a:lnTo>
                    <a:lnTo>
                      <a:pt x="152" y="23"/>
                    </a:lnTo>
                    <a:lnTo>
                      <a:pt x="106" y="53"/>
                    </a:lnTo>
                    <a:lnTo>
                      <a:pt x="61" y="106"/>
                    </a:lnTo>
                    <a:lnTo>
                      <a:pt x="15" y="160"/>
                    </a:lnTo>
                    <a:lnTo>
                      <a:pt x="0" y="19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" name="Freeform 111"/>
              <p:cNvSpPr>
                <a:spLocks/>
              </p:cNvSpPr>
              <p:nvPr/>
            </p:nvSpPr>
            <p:spPr bwMode="auto">
              <a:xfrm>
                <a:off x="4313" y="2082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" name="Line 112"/>
              <p:cNvSpPr>
                <a:spLocks noChangeShapeType="1"/>
              </p:cNvSpPr>
              <p:nvPr/>
            </p:nvSpPr>
            <p:spPr bwMode="auto">
              <a:xfrm flipH="1">
                <a:off x="4313" y="2088"/>
                <a:ext cx="13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" name="Freeform 113"/>
              <p:cNvSpPr>
                <a:spLocks/>
              </p:cNvSpPr>
              <p:nvPr/>
            </p:nvSpPr>
            <p:spPr bwMode="auto">
              <a:xfrm>
                <a:off x="4586" y="2132"/>
                <a:ext cx="34" cy="2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30"/>
                  </a:cxn>
                  <a:cxn ang="0">
                    <a:pos x="30" y="68"/>
                  </a:cxn>
                  <a:cxn ang="0">
                    <a:pos x="38" y="114"/>
                  </a:cxn>
                  <a:cxn ang="0">
                    <a:pos x="38" y="160"/>
                  </a:cxn>
                  <a:cxn ang="0">
                    <a:pos x="38" y="213"/>
                  </a:cxn>
                  <a:cxn ang="0">
                    <a:pos x="38" y="259"/>
                  </a:cxn>
                  <a:cxn ang="0">
                    <a:pos x="30" y="304"/>
                  </a:cxn>
                  <a:cxn ang="0">
                    <a:pos x="30" y="350"/>
                  </a:cxn>
                </a:cxnLst>
                <a:rect l="0" t="0" r="r" b="b"/>
                <a:pathLst>
                  <a:path w="39" h="351">
                    <a:moveTo>
                      <a:pt x="0" y="0"/>
                    </a:moveTo>
                    <a:lnTo>
                      <a:pt x="15" y="30"/>
                    </a:lnTo>
                    <a:lnTo>
                      <a:pt x="30" y="68"/>
                    </a:lnTo>
                    <a:lnTo>
                      <a:pt x="38" y="114"/>
                    </a:lnTo>
                    <a:lnTo>
                      <a:pt x="38" y="160"/>
                    </a:lnTo>
                    <a:lnTo>
                      <a:pt x="38" y="213"/>
                    </a:lnTo>
                    <a:lnTo>
                      <a:pt x="38" y="259"/>
                    </a:lnTo>
                    <a:lnTo>
                      <a:pt x="30" y="304"/>
                    </a:lnTo>
                    <a:lnTo>
                      <a:pt x="30" y="35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" name="Freeform 114"/>
              <p:cNvSpPr>
                <a:spLocks/>
              </p:cNvSpPr>
              <p:nvPr/>
            </p:nvSpPr>
            <p:spPr bwMode="auto">
              <a:xfrm>
                <a:off x="3780" y="2617"/>
                <a:ext cx="216" cy="6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53" y="38"/>
                  </a:cxn>
                  <a:cxn ang="0">
                    <a:pos x="91" y="53"/>
                  </a:cxn>
                  <a:cxn ang="0">
                    <a:pos x="129" y="60"/>
                  </a:cxn>
                  <a:cxn ang="0">
                    <a:pos x="167" y="68"/>
                  </a:cxn>
                  <a:cxn ang="0">
                    <a:pos x="213" y="75"/>
                  </a:cxn>
                  <a:cxn ang="0">
                    <a:pos x="251" y="83"/>
                  </a:cxn>
                </a:cxnLst>
                <a:rect l="0" t="0" r="r" b="b"/>
                <a:pathLst>
                  <a:path w="252" h="84">
                    <a:moveTo>
                      <a:pt x="0" y="0"/>
                    </a:moveTo>
                    <a:lnTo>
                      <a:pt x="0" y="0"/>
                    </a:lnTo>
                    <a:lnTo>
                      <a:pt x="53" y="38"/>
                    </a:lnTo>
                    <a:lnTo>
                      <a:pt x="91" y="53"/>
                    </a:lnTo>
                    <a:lnTo>
                      <a:pt x="129" y="60"/>
                    </a:lnTo>
                    <a:lnTo>
                      <a:pt x="167" y="68"/>
                    </a:lnTo>
                    <a:lnTo>
                      <a:pt x="213" y="75"/>
                    </a:lnTo>
                    <a:lnTo>
                      <a:pt x="251" y="8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" name="Freeform 115"/>
              <p:cNvSpPr>
                <a:spLocks/>
              </p:cNvSpPr>
              <p:nvPr/>
            </p:nvSpPr>
            <p:spPr bwMode="auto">
              <a:xfrm>
                <a:off x="3825" y="2111"/>
                <a:ext cx="974" cy="654"/>
              </a:xfrm>
              <a:custGeom>
                <a:avLst/>
                <a:gdLst/>
                <a:ahLst/>
                <a:cxnLst>
                  <a:cxn ang="0">
                    <a:pos x="831" y="0"/>
                  </a:cxn>
                  <a:cxn ang="0">
                    <a:pos x="892" y="30"/>
                  </a:cxn>
                  <a:cxn ang="0">
                    <a:pos x="953" y="68"/>
                  </a:cxn>
                  <a:cxn ang="0">
                    <a:pos x="1006" y="105"/>
                  </a:cxn>
                  <a:cxn ang="0">
                    <a:pos x="1052" y="150"/>
                  </a:cxn>
                  <a:cxn ang="0">
                    <a:pos x="1090" y="203"/>
                  </a:cxn>
                  <a:cxn ang="0">
                    <a:pos x="1113" y="256"/>
                  </a:cxn>
                  <a:cxn ang="0">
                    <a:pos x="1128" y="308"/>
                  </a:cxn>
                  <a:cxn ang="0">
                    <a:pos x="1136" y="369"/>
                  </a:cxn>
                  <a:cxn ang="0">
                    <a:pos x="1136" y="414"/>
                  </a:cxn>
                  <a:cxn ang="0">
                    <a:pos x="1121" y="451"/>
                  </a:cxn>
                  <a:cxn ang="0">
                    <a:pos x="1113" y="497"/>
                  </a:cxn>
                  <a:cxn ang="0">
                    <a:pos x="1090" y="534"/>
                  </a:cxn>
                  <a:cxn ang="0">
                    <a:pos x="1037" y="602"/>
                  </a:cxn>
                  <a:cxn ang="0">
                    <a:pos x="968" y="662"/>
                  </a:cxn>
                  <a:cxn ang="0">
                    <a:pos x="884" y="715"/>
                  </a:cxn>
                  <a:cxn ang="0">
                    <a:pos x="785" y="752"/>
                  </a:cxn>
                  <a:cxn ang="0">
                    <a:pos x="679" y="775"/>
                  </a:cxn>
                  <a:cxn ang="0">
                    <a:pos x="564" y="790"/>
                  </a:cxn>
                  <a:cxn ang="0">
                    <a:pos x="450" y="775"/>
                  </a:cxn>
                  <a:cxn ang="0">
                    <a:pos x="343" y="752"/>
                  </a:cxn>
                  <a:cxn ang="0">
                    <a:pos x="252" y="715"/>
                  </a:cxn>
                  <a:cxn ang="0">
                    <a:pos x="160" y="662"/>
                  </a:cxn>
                  <a:cxn ang="0">
                    <a:pos x="91" y="602"/>
                  </a:cxn>
                  <a:cxn ang="0">
                    <a:pos x="38" y="534"/>
                  </a:cxn>
                  <a:cxn ang="0">
                    <a:pos x="23" y="497"/>
                  </a:cxn>
                  <a:cxn ang="0">
                    <a:pos x="8" y="451"/>
                  </a:cxn>
                  <a:cxn ang="0">
                    <a:pos x="0" y="414"/>
                  </a:cxn>
                  <a:cxn ang="0">
                    <a:pos x="0" y="369"/>
                  </a:cxn>
                  <a:cxn ang="0">
                    <a:pos x="8" y="301"/>
                  </a:cxn>
                  <a:cxn ang="0">
                    <a:pos x="30" y="233"/>
                  </a:cxn>
                  <a:cxn ang="0">
                    <a:pos x="61" y="173"/>
                  </a:cxn>
                  <a:cxn ang="0">
                    <a:pos x="114" y="120"/>
                  </a:cxn>
                </a:cxnLst>
                <a:rect l="0" t="0" r="r" b="b"/>
                <a:pathLst>
                  <a:path w="1137" h="791">
                    <a:moveTo>
                      <a:pt x="831" y="0"/>
                    </a:moveTo>
                    <a:lnTo>
                      <a:pt x="892" y="30"/>
                    </a:lnTo>
                    <a:lnTo>
                      <a:pt x="953" y="68"/>
                    </a:lnTo>
                    <a:lnTo>
                      <a:pt x="1006" y="105"/>
                    </a:lnTo>
                    <a:lnTo>
                      <a:pt x="1052" y="150"/>
                    </a:lnTo>
                    <a:lnTo>
                      <a:pt x="1090" y="203"/>
                    </a:lnTo>
                    <a:lnTo>
                      <a:pt x="1113" y="256"/>
                    </a:lnTo>
                    <a:lnTo>
                      <a:pt x="1128" y="308"/>
                    </a:lnTo>
                    <a:lnTo>
                      <a:pt x="1136" y="369"/>
                    </a:lnTo>
                    <a:lnTo>
                      <a:pt x="1136" y="414"/>
                    </a:lnTo>
                    <a:lnTo>
                      <a:pt x="1121" y="451"/>
                    </a:lnTo>
                    <a:lnTo>
                      <a:pt x="1113" y="497"/>
                    </a:lnTo>
                    <a:lnTo>
                      <a:pt x="1090" y="534"/>
                    </a:lnTo>
                    <a:lnTo>
                      <a:pt x="1037" y="602"/>
                    </a:lnTo>
                    <a:lnTo>
                      <a:pt x="968" y="662"/>
                    </a:lnTo>
                    <a:lnTo>
                      <a:pt x="884" y="715"/>
                    </a:lnTo>
                    <a:lnTo>
                      <a:pt x="785" y="752"/>
                    </a:lnTo>
                    <a:lnTo>
                      <a:pt x="679" y="775"/>
                    </a:lnTo>
                    <a:lnTo>
                      <a:pt x="564" y="790"/>
                    </a:lnTo>
                    <a:lnTo>
                      <a:pt x="450" y="775"/>
                    </a:lnTo>
                    <a:lnTo>
                      <a:pt x="343" y="752"/>
                    </a:lnTo>
                    <a:lnTo>
                      <a:pt x="252" y="715"/>
                    </a:lnTo>
                    <a:lnTo>
                      <a:pt x="160" y="662"/>
                    </a:lnTo>
                    <a:lnTo>
                      <a:pt x="91" y="602"/>
                    </a:lnTo>
                    <a:lnTo>
                      <a:pt x="38" y="534"/>
                    </a:lnTo>
                    <a:lnTo>
                      <a:pt x="23" y="497"/>
                    </a:lnTo>
                    <a:lnTo>
                      <a:pt x="8" y="451"/>
                    </a:lnTo>
                    <a:lnTo>
                      <a:pt x="0" y="414"/>
                    </a:lnTo>
                    <a:lnTo>
                      <a:pt x="0" y="369"/>
                    </a:lnTo>
                    <a:lnTo>
                      <a:pt x="8" y="301"/>
                    </a:lnTo>
                    <a:lnTo>
                      <a:pt x="30" y="233"/>
                    </a:lnTo>
                    <a:lnTo>
                      <a:pt x="61" y="173"/>
                    </a:lnTo>
                    <a:lnTo>
                      <a:pt x="114" y="12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Freeform 116"/>
              <p:cNvSpPr>
                <a:spLocks/>
              </p:cNvSpPr>
              <p:nvPr/>
            </p:nvSpPr>
            <p:spPr bwMode="auto">
              <a:xfrm>
                <a:off x="3877" y="2098"/>
                <a:ext cx="479" cy="387"/>
              </a:xfrm>
              <a:custGeom>
                <a:avLst/>
                <a:gdLst/>
                <a:ahLst/>
                <a:cxnLst>
                  <a:cxn ang="0">
                    <a:pos x="228" y="47"/>
                  </a:cxn>
                  <a:cxn ang="0">
                    <a:pos x="283" y="31"/>
                  </a:cxn>
                  <a:cxn ang="0">
                    <a:pos x="346" y="16"/>
                  </a:cxn>
                  <a:cxn ang="0">
                    <a:pos x="409" y="8"/>
                  </a:cxn>
                  <a:cxn ang="0">
                    <a:pos x="472" y="0"/>
                  </a:cxn>
                  <a:cxn ang="0">
                    <a:pos x="519" y="16"/>
                  </a:cxn>
                  <a:cxn ang="0">
                    <a:pos x="534" y="39"/>
                  </a:cxn>
                  <a:cxn ang="0">
                    <a:pos x="558" y="125"/>
                  </a:cxn>
                  <a:cxn ang="0">
                    <a:pos x="550" y="234"/>
                  </a:cxn>
                  <a:cxn ang="0">
                    <a:pos x="534" y="296"/>
                  </a:cxn>
                  <a:cxn ang="0">
                    <a:pos x="424" y="304"/>
                  </a:cxn>
                  <a:cxn ang="0">
                    <a:pos x="346" y="327"/>
                  </a:cxn>
                  <a:cxn ang="0">
                    <a:pos x="251" y="366"/>
                  </a:cxn>
                  <a:cxn ang="0">
                    <a:pos x="204" y="413"/>
                  </a:cxn>
                  <a:cxn ang="0">
                    <a:pos x="189" y="467"/>
                  </a:cxn>
                  <a:cxn ang="0">
                    <a:pos x="134" y="335"/>
                  </a:cxn>
                  <a:cxn ang="0">
                    <a:pos x="47" y="234"/>
                  </a:cxn>
                  <a:cxn ang="0">
                    <a:pos x="0" y="195"/>
                  </a:cxn>
                  <a:cxn ang="0">
                    <a:pos x="0" y="171"/>
                  </a:cxn>
                  <a:cxn ang="0">
                    <a:pos x="47" y="125"/>
                  </a:cxn>
                  <a:cxn ang="0">
                    <a:pos x="118" y="86"/>
                  </a:cxn>
                  <a:cxn ang="0">
                    <a:pos x="173" y="62"/>
                  </a:cxn>
                  <a:cxn ang="0">
                    <a:pos x="228" y="47"/>
                  </a:cxn>
                </a:cxnLst>
                <a:rect l="0" t="0" r="r" b="b"/>
                <a:pathLst>
                  <a:path w="559" h="468">
                    <a:moveTo>
                      <a:pt x="228" y="47"/>
                    </a:moveTo>
                    <a:lnTo>
                      <a:pt x="283" y="31"/>
                    </a:lnTo>
                    <a:lnTo>
                      <a:pt x="346" y="16"/>
                    </a:lnTo>
                    <a:lnTo>
                      <a:pt x="409" y="8"/>
                    </a:lnTo>
                    <a:lnTo>
                      <a:pt x="472" y="0"/>
                    </a:lnTo>
                    <a:lnTo>
                      <a:pt x="519" y="16"/>
                    </a:lnTo>
                    <a:lnTo>
                      <a:pt x="534" y="39"/>
                    </a:lnTo>
                    <a:lnTo>
                      <a:pt x="558" y="125"/>
                    </a:lnTo>
                    <a:lnTo>
                      <a:pt x="550" y="234"/>
                    </a:lnTo>
                    <a:lnTo>
                      <a:pt x="534" y="296"/>
                    </a:lnTo>
                    <a:lnTo>
                      <a:pt x="424" y="304"/>
                    </a:lnTo>
                    <a:lnTo>
                      <a:pt x="346" y="327"/>
                    </a:lnTo>
                    <a:lnTo>
                      <a:pt x="251" y="366"/>
                    </a:lnTo>
                    <a:lnTo>
                      <a:pt x="204" y="413"/>
                    </a:lnTo>
                    <a:lnTo>
                      <a:pt x="189" y="467"/>
                    </a:lnTo>
                    <a:lnTo>
                      <a:pt x="134" y="335"/>
                    </a:lnTo>
                    <a:lnTo>
                      <a:pt x="47" y="234"/>
                    </a:lnTo>
                    <a:lnTo>
                      <a:pt x="0" y="195"/>
                    </a:lnTo>
                    <a:lnTo>
                      <a:pt x="0" y="171"/>
                    </a:lnTo>
                    <a:lnTo>
                      <a:pt x="47" y="125"/>
                    </a:lnTo>
                    <a:lnTo>
                      <a:pt x="118" y="86"/>
                    </a:lnTo>
                    <a:lnTo>
                      <a:pt x="173" y="62"/>
                    </a:lnTo>
                    <a:lnTo>
                      <a:pt x="228" y="47"/>
                    </a:lnTo>
                  </a:path>
                </a:pathLst>
              </a:custGeom>
              <a:gradFill rotWithShape="0">
                <a:gsLst>
                  <a:gs pos="0">
                    <a:srgbClr val="FAFD00"/>
                  </a:gs>
                  <a:gs pos="100000">
                    <a:srgbClr val="FAFD00">
                      <a:gamma/>
                      <a:shade val="89804"/>
                      <a:invGamma/>
                    </a:srgbClr>
                  </a:gs>
                </a:gsLst>
                <a:lin ang="5400000" scaled="1"/>
              </a:gradFill>
              <a:ln w="12700" cap="rnd" cmpd="sng">
                <a:solidFill>
                  <a:srgbClr val="FAFD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Oval 117"/>
              <p:cNvSpPr>
                <a:spLocks noChangeArrowheads="1"/>
              </p:cNvSpPr>
              <p:nvPr/>
            </p:nvSpPr>
            <p:spPr bwMode="auto">
              <a:xfrm>
                <a:off x="4297" y="2092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8" name="Oval 118"/>
              <p:cNvSpPr>
                <a:spLocks noChangeArrowheads="1"/>
              </p:cNvSpPr>
              <p:nvPr/>
            </p:nvSpPr>
            <p:spPr bwMode="auto">
              <a:xfrm>
                <a:off x="4570" y="2117"/>
                <a:ext cx="33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9" name="Oval 119"/>
              <p:cNvSpPr>
                <a:spLocks noChangeArrowheads="1"/>
              </p:cNvSpPr>
              <p:nvPr/>
            </p:nvSpPr>
            <p:spPr bwMode="auto">
              <a:xfrm>
                <a:off x="4902" y="2437"/>
                <a:ext cx="26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0" name="Oval 120"/>
              <p:cNvSpPr>
                <a:spLocks noChangeArrowheads="1"/>
              </p:cNvSpPr>
              <p:nvPr/>
            </p:nvSpPr>
            <p:spPr bwMode="auto">
              <a:xfrm>
                <a:off x="4616" y="2652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1" name="Oval 121"/>
              <p:cNvSpPr>
                <a:spLocks noChangeArrowheads="1"/>
              </p:cNvSpPr>
              <p:nvPr/>
            </p:nvSpPr>
            <p:spPr bwMode="auto">
              <a:xfrm>
                <a:off x="4649" y="2771"/>
                <a:ext cx="32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2" name="Oval 122"/>
              <p:cNvSpPr>
                <a:spLocks noChangeArrowheads="1"/>
              </p:cNvSpPr>
              <p:nvPr/>
            </p:nvSpPr>
            <p:spPr bwMode="auto">
              <a:xfrm>
                <a:off x="4466" y="2563"/>
                <a:ext cx="39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3" name="Oval 123"/>
              <p:cNvSpPr>
                <a:spLocks noChangeArrowheads="1"/>
              </p:cNvSpPr>
              <p:nvPr/>
            </p:nvSpPr>
            <p:spPr bwMode="auto">
              <a:xfrm>
                <a:off x="3770" y="2614"/>
                <a:ext cx="32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4" name="Oval 124"/>
              <p:cNvSpPr>
                <a:spLocks noChangeArrowheads="1"/>
              </p:cNvSpPr>
              <p:nvPr/>
            </p:nvSpPr>
            <p:spPr bwMode="auto">
              <a:xfrm>
                <a:off x="3978" y="2664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5" name="Oval 125"/>
              <p:cNvSpPr>
                <a:spLocks noChangeArrowheads="1"/>
              </p:cNvSpPr>
              <p:nvPr/>
            </p:nvSpPr>
            <p:spPr bwMode="auto">
              <a:xfrm>
                <a:off x="3953" y="2752"/>
                <a:ext cx="25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6" name="Oval 126"/>
              <p:cNvSpPr>
                <a:spLocks noChangeArrowheads="1"/>
              </p:cNvSpPr>
              <p:nvPr/>
            </p:nvSpPr>
            <p:spPr bwMode="auto">
              <a:xfrm>
                <a:off x="4252" y="2739"/>
                <a:ext cx="25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7" name="Oval 127"/>
              <p:cNvSpPr>
                <a:spLocks noChangeArrowheads="1"/>
              </p:cNvSpPr>
              <p:nvPr/>
            </p:nvSpPr>
            <p:spPr bwMode="auto">
              <a:xfrm>
                <a:off x="4271" y="2582"/>
                <a:ext cx="52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8" name="Oval 128"/>
              <p:cNvSpPr>
                <a:spLocks noChangeArrowheads="1"/>
              </p:cNvSpPr>
              <p:nvPr/>
            </p:nvSpPr>
            <p:spPr bwMode="auto">
              <a:xfrm>
                <a:off x="4121" y="2551"/>
                <a:ext cx="26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9" name="Oval 129"/>
              <p:cNvSpPr>
                <a:spLocks noChangeArrowheads="1"/>
              </p:cNvSpPr>
              <p:nvPr/>
            </p:nvSpPr>
            <p:spPr bwMode="auto">
              <a:xfrm>
                <a:off x="4031" y="2299"/>
                <a:ext cx="572" cy="283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0" name="Oval 130"/>
              <p:cNvSpPr>
                <a:spLocks noChangeArrowheads="1"/>
              </p:cNvSpPr>
              <p:nvPr/>
            </p:nvSpPr>
            <p:spPr bwMode="auto">
              <a:xfrm>
                <a:off x="4050" y="2343"/>
                <a:ext cx="546" cy="252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1" name="Oval 131"/>
              <p:cNvSpPr>
                <a:spLocks noChangeArrowheads="1"/>
              </p:cNvSpPr>
              <p:nvPr/>
            </p:nvSpPr>
            <p:spPr bwMode="auto">
              <a:xfrm>
                <a:off x="4329" y="2280"/>
                <a:ext cx="33" cy="32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2" name="Line 132"/>
              <p:cNvSpPr>
                <a:spLocks noChangeShapeType="1"/>
              </p:cNvSpPr>
              <p:nvPr/>
            </p:nvSpPr>
            <p:spPr bwMode="auto">
              <a:xfrm flipH="1">
                <a:off x="4326" y="2264"/>
                <a:ext cx="59" cy="5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" name="Line 133"/>
              <p:cNvSpPr>
                <a:spLocks noChangeShapeType="1"/>
              </p:cNvSpPr>
              <p:nvPr/>
            </p:nvSpPr>
            <p:spPr bwMode="auto">
              <a:xfrm>
                <a:off x="4355" y="2289"/>
                <a:ext cx="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" name="Oval 134"/>
              <p:cNvSpPr>
                <a:spLocks noChangeArrowheads="1"/>
              </p:cNvSpPr>
              <p:nvPr/>
            </p:nvSpPr>
            <p:spPr bwMode="auto">
              <a:xfrm>
                <a:off x="4329" y="2283"/>
                <a:ext cx="26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5" name="Oval 135"/>
              <p:cNvSpPr>
                <a:spLocks noChangeArrowheads="1"/>
              </p:cNvSpPr>
              <p:nvPr/>
            </p:nvSpPr>
            <p:spPr bwMode="auto">
              <a:xfrm>
                <a:off x="4590" y="2413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6" name="Oval 136"/>
              <p:cNvSpPr>
                <a:spLocks noChangeArrowheads="1"/>
              </p:cNvSpPr>
              <p:nvPr/>
            </p:nvSpPr>
            <p:spPr bwMode="auto">
              <a:xfrm>
                <a:off x="4037" y="2123"/>
                <a:ext cx="25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7" name="Freeform 137"/>
              <p:cNvSpPr>
                <a:spLocks/>
              </p:cNvSpPr>
              <p:nvPr/>
            </p:nvSpPr>
            <p:spPr bwMode="auto">
              <a:xfrm>
                <a:off x="4053" y="2132"/>
                <a:ext cx="144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8" y="15"/>
                  </a:cxn>
                  <a:cxn ang="0">
                    <a:pos x="68" y="38"/>
                  </a:cxn>
                  <a:cxn ang="0">
                    <a:pos x="99" y="76"/>
                  </a:cxn>
                  <a:cxn ang="0">
                    <a:pos x="121" y="107"/>
                  </a:cxn>
                  <a:cxn ang="0">
                    <a:pos x="137" y="145"/>
                  </a:cxn>
                  <a:cxn ang="0">
                    <a:pos x="152" y="175"/>
                  </a:cxn>
                  <a:cxn ang="0">
                    <a:pos x="159" y="213"/>
                  </a:cxn>
                  <a:cxn ang="0">
                    <a:pos x="167" y="221"/>
                  </a:cxn>
                </a:cxnLst>
                <a:rect l="0" t="0" r="r" b="b"/>
                <a:pathLst>
                  <a:path w="168" h="222">
                    <a:moveTo>
                      <a:pt x="0" y="0"/>
                    </a:moveTo>
                    <a:lnTo>
                      <a:pt x="0" y="0"/>
                    </a:lnTo>
                    <a:lnTo>
                      <a:pt x="38" y="15"/>
                    </a:lnTo>
                    <a:lnTo>
                      <a:pt x="68" y="38"/>
                    </a:lnTo>
                    <a:lnTo>
                      <a:pt x="99" y="76"/>
                    </a:lnTo>
                    <a:lnTo>
                      <a:pt x="121" y="107"/>
                    </a:lnTo>
                    <a:lnTo>
                      <a:pt x="137" y="145"/>
                    </a:lnTo>
                    <a:lnTo>
                      <a:pt x="152" y="175"/>
                    </a:lnTo>
                    <a:lnTo>
                      <a:pt x="159" y="213"/>
                    </a:lnTo>
                    <a:lnTo>
                      <a:pt x="167" y="22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8" name="Freeform 138"/>
              <p:cNvSpPr>
                <a:spLocks/>
              </p:cNvSpPr>
              <p:nvPr/>
            </p:nvSpPr>
            <p:spPr bwMode="auto">
              <a:xfrm>
                <a:off x="4047" y="2139"/>
                <a:ext cx="39" cy="2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6" y="39"/>
                  </a:cxn>
                  <a:cxn ang="0">
                    <a:pos x="39" y="70"/>
                  </a:cxn>
                  <a:cxn ang="0">
                    <a:pos x="45" y="108"/>
                  </a:cxn>
                  <a:cxn ang="0">
                    <a:pos x="45" y="155"/>
                  </a:cxn>
                  <a:cxn ang="0">
                    <a:pos x="45" y="201"/>
                  </a:cxn>
                  <a:cxn ang="0">
                    <a:pos x="45" y="247"/>
                  </a:cxn>
                  <a:cxn ang="0">
                    <a:pos x="45" y="255"/>
                  </a:cxn>
                </a:cxnLst>
                <a:rect l="0" t="0" r="r" b="b"/>
                <a:pathLst>
                  <a:path w="46" h="256">
                    <a:moveTo>
                      <a:pt x="0" y="0"/>
                    </a:moveTo>
                    <a:lnTo>
                      <a:pt x="0" y="0"/>
                    </a:lnTo>
                    <a:lnTo>
                      <a:pt x="26" y="39"/>
                    </a:lnTo>
                    <a:lnTo>
                      <a:pt x="39" y="70"/>
                    </a:lnTo>
                    <a:lnTo>
                      <a:pt x="45" y="108"/>
                    </a:lnTo>
                    <a:lnTo>
                      <a:pt x="45" y="155"/>
                    </a:lnTo>
                    <a:lnTo>
                      <a:pt x="45" y="201"/>
                    </a:lnTo>
                    <a:lnTo>
                      <a:pt x="45" y="247"/>
                    </a:lnTo>
                    <a:lnTo>
                      <a:pt x="45" y="255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9" name="Arc 139"/>
              <p:cNvSpPr>
                <a:spLocks/>
              </p:cNvSpPr>
              <p:nvPr/>
            </p:nvSpPr>
            <p:spPr bwMode="auto">
              <a:xfrm>
                <a:off x="4180" y="2312"/>
                <a:ext cx="16" cy="5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" name="Freeform 140"/>
              <p:cNvSpPr>
                <a:spLocks/>
              </p:cNvSpPr>
              <p:nvPr/>
            </p:nvSpPr>
            <p:spPr bwMode="auto">
              <a:xfrm>
                <a:off x="4326" y="2305"/>
                <a:ext cx="21" cy="39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2" y="23"/>
                  </a:cxn>
                  <a:cxn ang="0">
                    <a:pos x="12" y="38"/>
                  </a:cxn>
                  <a:cxn ang="0">
                    <a:pos x="0" y="46"/>
                  </a:cxn>
                </a:cxnLst>
                <a:rect l="0" t="0" r="r" b="b"/>
                <a:pathLst>
                  <a:path w="24" h="47">
                    <a:moveTo>
                      <a:pt x="23" y="0"/>
                    </a:moveTo>
                    <a:lnTo>
                      <a:pt x="12" y="23"/>
                    </a:lnTo>
                    <a:lnTo>
                      <a:pt x="12" y="38"/>
                    </a:lnTo>
                    <a:lnTo>
                      <a:pt x="0" y="4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" name="Oval 141"/>
              <p:cNvSpPr>
                <a:spLocks noChangeArrowheads="1"/>
              </p:cNvSpPr>
              <p:nvPr/>
            </p:nvSpPr>
            <p:spPr bwMode="auto">
              <a:xfrm>
                <a:off x="4181" y="2299"/>
                <a:ext cx="31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2" name="Oval 142"/>
              <p:cNvSpPr>
                <a:spLocks noChangeArrowheads="1"/>
              </p:cNvSpPr>
              <p:nvPr/>
            </p:nvSpPr>
            <p:spPr bwMode="auto">
              <a:xfrm>
                <a:off x="3816" y="2488"/>
                <a:ext cx="32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3" name="Oval 143"/>
              <p:cNvSpPr>
                <a:spLocks noChangeArrowheads="1"/>
              </p:cNvSpPr>
              <p:nvPr/>
            </p:nvSpPr>
            <p:spPr bwMode="auto">
              <a:xfrm>
                <a:off x="4063" y="2343"/>
                <a:ext cx="32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4" name="Freeform 144"/>
              <p:cNvSpPr>
                <a:spLocks/>
              </p:cNvSpPr>
              <p:nvPr/>
            </p:nvSpPr>
            <p:spPr bwMode="auto">
              <a:xfrm>
                <a:off x="4196" y="2088"/>
                <a:ext cx="125" cy="221"/>
              </a:xfrm>
              <a:custGeom>
                <a:avLst/>
                <a:gdLst/>
                <a:ahLst/>
                <a:cxnLst>
                  <a:cxn ang="0">
                    <a:pos x="145" y="0"/>
                  </a:cxn>
                  <a:cxn ang="0">
                    <a:pos x="145" y="0"/>
                  </a:cxn>
                  <a:cxn ang="0">
                    <a:pos x="114" y="15"/>
                  </a:cxn>
                  <a:cxn ang="0">
                    <a:pos x="84" y="38"/>
                  </a:cxn>
                  <a:cxn ang="0">
                    <a:pos x="61" y="68"/>
                  </a:cxn>
                  <a:cxn ang="0">
                    <a:pos x="38" y="99"/>
                  </a:cxn>
                  <a:cxn ang="0">
                    <a:pos x="23" y="129"/>
                  </a:cxn>
                  <a:cxn ang="0">
                    <a:pos x="8" y="175"/>
                  </a:cxn>
                  <a:cxn ang="0">
                    <a:pos x="0" y="220"/>
                  </a:cxn>
                  <a:cxn ang="0">
                    <a:pos x="0" y="266"/>
                  </a:cxn>
                </a:cxnLst>
                <a:rect l="0" t="0" r="r" b="b"/>
                <a:pathLst>
                  <a:path w="146" h="267">
                    <a:moveTo>
                      <a:pt x="145" y="0"/>
                    </a:moveTo>
                    <a:lnTo>
                      <a:pt x="145" y="0"/>
                    </a:lnTo>
                    <a:lnTo>
                      <a:pt x="114" y="15"/>
                    </a:lnTo>
                    <a:lnTo>
                      <a:pt x="84" y="38"/>
                    </a:lnTo>
                    <a:lnTo>
                      <a:pt x="61" y="68"/>
                    </a:lnTo>
                    <a:lnTo>
                      <a:pt x="38" y="99"/>
                    </a:lnTo>
                    <a:lnTo>
                      <a:pt x="23" y="129"/>
                    </a:lnTo>
                    <a:lnTo>
                      <a:pt x="8" y="175"/>
                    </a:lnTo>
                    <a:lnTo>
                      <a:pt x="0" y="220"/>
                    </a:lnTo>
                    <a:lnTo>
                      <a:pt x="0" y="26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" name="Arc 145"/>
              <p:cNvSpPr>
                <a:spLocks/>
              </p:cNvSpPr>
              <p:nvPr/>
            </p:nvSpPr>
            <p:spPr bwMode="auto">
              <a:xfrm>
                <a:off x="4483" y="2573"/>
                <a:ext cx="176" cy="208"/>
              </a:xfrm>
              <a:custGeom>
                <a:avLst/>
                <a:gdLst>
                  <a:gd name="G0" fmla="+- 105 0 0"/>
                  <a:gd name="G1" fmla="+- 21600 0 0"/>
                  <a:gd name="G2" fmla="+- 21600 0 0"/>
                  <a:gd name="T0" fmla="*/ 0 w 21705"/>
                  <a:gd name="T1" fmla="*/ 0 h 21600"/>
                  <a:gd name="T2" fmla="*/ 21705 w 21705"/>
                  <a:gd name="T3" fmla="*/ 21600 h 21600"/>
                  <a:gd name="T4" fmla="*/ 105 w 2170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05" h="21600" fill="none" extrusionOk="0">
                    <a:moveTo>
                      <a:pt x="0" y="0"/>
                    </a:moveTo>
                    <a:cubicBezTo>
                      <a:pt x="35" y="0"/>
                      <a:pt x="70" y="-1"/>
                      <a:pt x="105" y="0"/>
                    </a:cubicBezTo>
                    <a:cubicBezTo>
                      <a:pt x="12034" y="0"/>
                      <a:pt x="21705" y="9670"/>
                      <a:pt x="21705" y="21600"/>
                    </a:cubicBezTo>
                  </a:path>
                  <a:path w="21705" h="21600" stroke="0" extrusionOk="0">
                    <a:moveTo>
                      <a:pt x="0" y="0"/>
                    </a:moveTo>
                    <a:cubicBezTo>
                      <a:pt x="35" y="0"/>
                      <a:pt x="70" y="-1"/>
                      <a:pt x="105" y="0"/>
                    </a:cubicBezTo>
                    <a:cubicBezTo>
                      <a:pt x="12034" y="0"/>
                      <a:pt x="21705" y="9670"/>
                      <a:pt x="21705" y="21600"/>
                    </a:cubicBezTo>
                    <a:lnTo>
                      <a:pt x="10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" name="Oval 146"/>
              <p:cNvSpPr>
                <a:spLocks noChangeArrowheads="1"/>
              </p:cNvSpPr>
              <p:nvPr/>
            </p:nvSpPr>
            <p:spPr bwMode="auto">
              <a:xfrm>
                <a:off x="4772" y="2331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7" name="Arc 147"/>
              <p:cNvSpPr>
                <a:spLocks/>
              </p:cNvSpPr>
              <p:nvPr/>
            </p:nvSpPr>
            <p:spPr bwMode="auto">
              <a:xfrm>
                <a:off x="4798" y="2353"/>
                <a:ext cx="62" cy="1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" name="Arc 148"/>
              <p:cNvSpPr>
                <a:spLocks/>
              </p:cNvSpPr>
              <p:nvPr/>
            </p:nvSpPr>
            <p:spPr bwMode="auto">
              <a:xfrm>
                <a:off x="4011" y="2607"/>
                <a:ext cx="283" cy="82"/>
              </a:xfrm>
              <a:custGeom>
                <a:avLst/>
                <a:gdLst>
                  <a:gd name="G0" fmla="+- 65 0 0"/>
                  <a:gd name="G1" fmla="+- 0 0 0"/>
                  <a:gd name="G2" fmla="+- 21600 0 0"/>
                  <a:gd name="T0" fmla="*/ 21665 w 21665"/>
                  <a:gd name="T1" fmla="*/ 0 h 21600"/>
                  <a:gd name="T2" fmla="*/ 0 w 21665"/>
                  <a:gd name="T3" fmla="*/ 21600 h 21600"/>
                  <a:gd name="T4" fmla="*/ 65 w 2166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5" h="21600" fill="none" extrusionOk="0">
                    <a:moveTo>
                      <a:pt x="21665" y="0"/>
                    </a:moveTo>
                    <a:cubicBezTo>
                      <a:pt x="21665" y="11929"/>
                      <a:pt x="11994" y="21600"/>
                      <a:pt x="65" y="21600"/>
                    </a:cubicBezTo>
                    <a:cubicBezTo>
                      <a:pt x="43" y="21600"/>
                      <a:pt x="21" y="21599"/>
                      <a:pt x="0" y="21599"/>
                    </a:cubicBezTo>
                  </a:path>
                  <a:path w="21665" h="21600" stroke="0" extrusionOk="0">
                    <a:moveTo>
                      <a:pt x="21665" y="0"/>
                    </a:moveTo>
                    <a:cubicBezTo>
                      <a:pt x="21665" y="11929"/>
                      <a:pt x="11994" y="21600"/>
                      <a:pt x="65" y="21600"/>
                    </a:cubicBezTo>
                    <a:cubicBezTo>
                      <a:pt x="43" y="21600"/>
                      <a:pt x="21" y="21599"/>
                      <a:pt x="0" y="21599"/>
                    </a:cubicBezTo>
                    <a:lnTo>
                      <a:pt x="65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" name="Arc 149"/>
              <p:cNvSpPr>
                <a:spLocks/>
              </p:cNvSpPr>
              <p:nvPr/>
            </p:nvSpPr>
            <p:spPr bwMode="auto">
              <a:xfrm>
                <a:off x="3781" y="2442"/>
                <a:ext cx="185" cy="18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5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" name="Arc 150"/>
              <p:cNvSpPr>
                <a:spLocks/>
              </p:cNvSpPr>
              <p:nvPr/>
            </p:nvSpPr>
            <p:spPr bwMode="auto">
              <a:xfrm>
                <a:off x="3864" y="2234"/>
                <a:ext cx="219" cy="129"/>
              </a:xfrm>
              <a:custGeom>
                <a:avLst/>
                <a:gdLst>
                  <a:gd name="G0" fmla="+- 85 0 0"/>
                  <a:gd name="G1" fmla="+- 21600 0 0"/>
                  <a:gd name="G2" fmla="+- 21600 0 0"/>
                  <a:gd name="T0" fmla="*/ 0 w 21685"/>
                  <a:gd name="T1" fmla="*/ 0 h 21600"/>
                  <a:gd name="T2" fmla="*/ 21685 w 21685"/>
                  <a:gd name="T3" fmla="*/ 21600 h 21600"/>
                  <a:gd name="T4" fmla="*/ 85 w 2168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5" h="21600" fill="none" extrusionOk="0">
                    <a:moveTo>
                      <a:pt x="0" y="0"/>
                    </a:moveTo>
                    <a:cubicBezTo>
                      <a:pt x="28" y="0"/>
                      <a:pt x="56" y="-1"/>
                      <a:pt x="85" y="0"/>
                    </a:cubicBezTo>
                    <a:cubicBezTo>
                      <a:pt x="12014" y="0"/>
                      <a:pt x="21685" y="9670"/>
                      <a:pt x="21685" y="21600"/>
                    </a:cubicBezTo>
                  </a:path>
                  <a:path w="21685" h="21600" stroke="0" extrusionOk="0">
                    <a:moveTo>
                      <a:pt x="0" y="0"/>
                    </a:moveTo>
                    <a:cubicBezTo>
                      <a:pt x="28" y="0"/>
                      <a:pt x="56" y="-1"/>
                      <a:pt x="85" y="0"/>
                    </a:cubicBezTo>
                    <a:cubicBezTo>
                      <a:pt x="12014" y="0"/>
                      <a:pt x="21685" y="9670"/>
                      <a:pt x="21685" y="21600"/>
                    </a:cubicBezTo>
                    <a:lnTo>
                      <a:pt x="8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" name="Line 151"/>
              <p:cNvSpPr>
                <a:spLocks noChangeShapeType="1"/>
              </p:cNvSpPr>
              <p:nvPr/>
            </p:nvSpPr>
            <p:spPr bwMode="auto">
              <a:xfrm>
                <a:off x="4085" y="2359"/>
                <a:ext cx="20" cy="31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" name="Arc 152"/>
              <p:cNvSpPr>
                <a:spLocks/>
              </p:cNvSpPr>
              <p:nvPr/>
            </p:nvSpPr>
            <p:spPr bwMode="auto">
              <a:xfrm>
                <a:off x="4274" y="2579"/>
                <a:ext cx="219" cy="176"/>
              </a:xfrm>
              <a:custGeom>
                <a:avLst/>
                <a:gdLst>
                  <a:gd name="G0" fmla="+- 85 0 0"/>
                  <a:gd name="G1" fmla="+- 0 0 0"/>
                  <a:gd name="G2" fmla="+- 21600 0 0"/>
                  <a:gd name="T0" fmla="*/ 21685 w 21685"/>
                  <a:gd name="T1" fmla="*/ 0 h 21600"/>
                  <a:gd name="T2" fmla="*/ 0 w 21685"/>
                  <a:gd name="T3" fmla="*/ 21600 h 21600"/>
                  <a:gd name="T4" fmla="*/ 85 w 2168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5" h="21600" fill="none" extrusionOk="0">
                    <a:moveTo>
                      <a:pt x="21685" y="0"/>
                    </a:moveTo>
                    <a:cubicBezTo>
                      <a:pt x="21685" y="11929"/>
                      <a:pt x="12014" y="21600"/>
                      <a:pt x="85" y="21600"/>
                    </a:cubicBezTo>
                    <a:cubicBezTo>
                      <a:pt x="56" y="21600"/>
                      <a:pt x="28" y="21599"/>
                      <a:pt x="0" y="21599"/>
                    </a:cubicBezTo>
                  </a:path>
                  <a:path w="21685" h="21600" stroke="0" extrusionOk="0">
                    <a:moveTo>
                      <a:pt x="21685" y="0"/>
                    </a:moveTo>
                    <a:cubicBezTo>
                      <a:pt x="21685" y="11929"/>
                      <a:pt x="12014" y="21600"/>
                      <a:pt x="85" y="21600"/>
                    </a:cubicBezTo>
                    <a:cubicBezTo>
                      <a:pt x="56" y="21600"/>
                      <a:pt x="28" y="21599"/>
                      <a:pt x="0" y="21599"/>
                    </a:cubicBezTo>
                    <a:lnTo>
                      <a:pt x="85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" name="Arc 153"/>
              <p:cNvSpPr>
                <a:spLocks/>
              </p:cNvSpPr>
              <p:nvPr/>
            </p:nvSpPr>
            <p:spPr bwMode="auto">
              <a:xfrm>
                <a:off x="4597" y="2341"/>
                <a:ext cx="186" cy="9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5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" name="Arc 154"/>
              <p:cNvSpPr>
                <a:spLocks/>
              </p:cNvSpPr>
              <p:nvPr/>
            </p:nvSpPr>
            <p:spPr bwMode="auto">
              <a:xfrm>
                <a:off x="4782" y="2347"/>
                <a:ext cx="137" cy="120"/>
              </a:xfrm>
              <a:custGeom>
                <a:avLst/>
                <a:gdLst>
                  <a:gd name="G0" fmla="+- 135 0 0"/>
                  <a:gd name="G1" fmla="+- 21600 0 0"/>
                  <a:gd name="G2" fmla="+- 21600 0 0"/>
                  <a:gd name="T0" fmla="*/ 0 w 21734"/>
                  <a:gd name="T1" fmla="*/ 0 h 21600"/>
                  <a:gd name="T2" fmla="*/ 21734 w 21734"/>
                  <a:gd name="T3" fmla="*/ 21450 h 21600"/>
                  <a:gd name="T4" fmla="*/ 135 w 21734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4" h="21600" fill="none" extrusionOk="0">
                    <a:moveTo>
                      <a:pt x="0" y="0"/>
                    </a:moveTo>
                    <a:cubicBezTo>
                      <a:pt x="45" y="0"/>
                      <a:pt x="90" y="-1"/>
                      <a:pt x="135" y="0"/>
                    </a:cubicBezTo>
                    <a:cubicBezTo>
                      <a:pt x="12005" y="0"/>
                      <a:pt x="21652" y="9579"/>
                      <a:pt x="21734" y="21449"/>
                    </a:cubicBezTo>
                  </a:path>
                  <a:path w="21734" h="21600" stroke="0" extrusionOk="0">
                    <a:moveTo>
                      <a:pt x="0" y="0"/>
                    </a:moveTo>
                    <a:cubicBezTo>
                      <a:pt x="45" y="0"/>
                      <a:pt x="90" y="-1"/>
                      <a:pt x="135" y="0"/>
                    </a:cubicBezTo>
                    <a:cubicBezTo>
                      <a:pt x="12005" y="0"/>
                      <a:pt x="21652" y="9579"/>
                      <a:pt x="21734" y="21449"/>
                    </a:cubicBezTo>
                    <a:lnTo>
                      <a:pt x="13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" name="Arc 155"/>
              <p:cNvSpPr>
                <a:spLocks/>
              </p:cNvSpPr>
              <p:nvPr/>
            </p:nvSpPr>
            <p:spPr bwMode="auto">
              <a:xfrm>
                <a:off x="4625" y="2413"/>
                <a:ext cx="76" cy="79"/>
              </a:xfrm>
              <a:custGeom>
                <a:avLst/>
                <a:gdLst>
                  <a:gd name="G0" fmla="+- 247 0 0"/>
                  <a:gd name="G1" fmla="+- 21600 0 0"/>
                  <a:gd name="G2" fmla="+- 21600 0 0"/>
                  <a:gd name="T0" fmla="*/ 0 w 21847"/>
                  <a:gd name="T1" fmla="*/ 1 h 21600"/>
                  <a:gd name="T2" fmla="*/ 21847 w 21847"/>
                  <a:gd name="T3" fmla="*/ 21600 h 21600"/>
                  <a:gd name="T4" fmla="*/ 247 w 21847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47" h="21600" fill="none" extrusionOk="0">
                    <a:moveTo>
                      <a:pt x="0" y="1"/>
                    </a:moveTo>
                    <a:cubicBezTo>
                      <a:pt x="82" y="0"/>
                      <a:pt x="164" y="-1"/>
                      <a:pt x="247" y="0"/>
                    </a:cubicBezTo>
                    <a:cubicBezTo>
                      <a:pt x="12176" y="0"/>
                      <a:pt x="21847" y="9670"/>
                      <a:pt x="21847" y="21600"/>
                    </a:cubicBezTo>
                  </a:path>
                  <a:path w="21847" h="21600" stroke="0" extrusionOk="0">
                    <a:moveTo>
                      <a:pt x="0" y="1"/>
                    </a:moveTo>
                    <a:cubicBezTo>
                      <a:pt x="82" y="0"/>
                      <a:pt x="164" y="-1"/>
                      <a:pt x="247" y="0"/>
                    </a:cubicBezTo>
                    <a:cubicBezTo>
                      <a:pt x="12176" y="0"/>
                      <a:pt x="21847" y="9670"/>
                      <a:pt x="21847" y="21600"/>
                    </a:cubicBezTo>
                    <a:lnTo>
                      <a:pt x="247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" name="Arc 156"/>
              <p:cNvSpPr>
                <a:spLocks/>
              </p:cNvSpPr>
              <p:nvPr/>
            </p:nvSpPr>
            <p:spPr bwMode="auto">
              <a:xfrm>
                <a:off x="4655" y="2469"/>
                <a:ext cx="205" cy="30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" name="Arc 157"/>
              <p:cNvSpPr>
                <a:spLocks/>
              </p:cNvSpPr>
              <p:nvPr/>
            </p:nvSpPr>
            <p:spPr bwMode="auto">
              <a:xfrm>
                <a:off x="4635" y="2485"/>
                <a:ext cx="69" cy="16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" name="Arc 158"/>
              <p:cNvSpPr>
                <a:spLocks/>
              </p:cNvSpPr>
              <p:nvPr/>
            </p:nvSpPr>
            <p:spPr bwMode="auto">
              <a:xfrm>
                <a:off x="4323" y="2115"/>
                <a:ext cx="32" cy="17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498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889" y="0"/>
                      <a:pt x="21543" y="9608"/>
                      <a:pt x="21599" y="21498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889" y="0"/>
                      <a:pt x="21543" y="9608"/>
                      <a:pt x="21599" y="214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" name="Oval 159"/>
              <p:cNvSpPr>
                <a:spLocks noChangeArrowheads="1"/>
              </p:cNvSpPr>
              <p:nvPr/>
            </p:nvSpPr>
            <p:spPr bwMode="auto">
              <a:xfrm>
                <a:off x="3855" y="2243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0" name="Freeform 160"/>
              <p:cNvSpPr>
                <a:spLocks/>
              </p:cNvSpPr>
              <p:nvPr/>
            </p:nvSpPr>
            <p:spPr bwMode="auto">
              <a:xfrm>
                <a:off x="3871" y="2252"/>
                <a:ext cx="157" cy="20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6" y="30"/>
                  </a:cxn>
                  <a:cxn ang="0">
                    <a:pos x="76" y="61"/>
                  </a:cxn>
                  <a:cxn ang="0">
                    <a:pos x="107" y="91"/>
                  </a:cxn>
                  <a:cxn ang="0">
                    <a:pos x="130" y="122"/>
                  </a:cxn>
                  <a:cxn ang="0">
                    <a:pos x="153" y="152"/>
                  </a:cxn>
                  <a:cxn ang="0">
                    <a:pos x="168" y="190"/>
                  </a:cxn>
                  <a:cxn ang="0">
                    <a:pos x="175" y="221"/>
                  </a:cxn>
                  <a:cxn ang="0">
                    <a:pos x="183" y="251"/>
                  </a:cxn>
                </a:cxnLst>
                <a:rect l="0" t="0" r="r" b="b"/>
                <a:pathLst>
                  <a:path w="184" h="252">
                    <a:moveTo>
                      <a:pt x="0" y="0"/>
                    </a:moveTo>
                    <a:lnTo>
                      <a:pt x="0" y="0"/>
                    </a:lnTo>
                    <a:lnTo>
                      <a:pt x="46" y="30"/>
                    </a:lnTo>
                    <a:lnTo>
                      <a:pt x="76" y="61"/>
                    </a:lnTo>
                    <a:lnTo>
                      <a:pt x="107" y="91"/>
                    </a:lnTo>
                    <a:lnTo>
                      <a:pt x="130" y="122"/>
                    </a:lnTo>
                    <a:lnTo>
                      <a:pt x="153" y="152"/>
                    </a:lnTo>
                    <a:lnTo>
                      <a:pt x="168" y="190"/>
                    </a:lnTo>
                    <a:lnTo>
                      <a:pt x="175" y="221"/>
                    </a:lnTo>
                    <a:lnTo>
                      <a:pt x="183" y="25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" name="Line 161"/>
              <p:cNvSpPr>
                <a:spLocks noChangeShapeType="1"/>
              </p:cNvSpPr>
              <p:nvPr/>
            </p:nvSpPr>
            <p:spPr bwMode="auto">
              <a:xfrm>
                <a:off x="3865" y="2245"/>
                <a:ext cx="32" cy="2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" name="Freeform 162"/>
              <p:cNvSpPr>
                <a:spLocks/>
              </p:cNvSpPr>
              <p:nvPr/>
            </p:nvSpPr>
            <p:spPr bwMode="auto">
              <a:xfrm>
                <a:off x="3773" y="2252"/>
                <a:ext cx="92" cy="89"/>
              </a:xfrm>
              <a:custGeom>
                <a:avLst/>
                <a:gdLst/>
                <a:ahLst/>
                <a:cxnLst>
                  <a:cxn ang="0">
                    <a:pos x="107" y="0"/>
                  </a:cxn>
                  <a:cxn ang="0">
                    <a:pos x="107" y="0"/>
                  </a:cxn>
                  <a:cxn ang="0">
                    <a:pos x="54" y="23"/>
                  </a:cxn>
                  <a:cxn ang="0">
                    <a:pos x="23" y="53"/>
                  </a:cxn>
                  <a:cxn ang="0">
                    <a:pos x="0" y="98"/>
                  </a:cxn>
                  <a:cxn ang="0">
                    <a:pos x="0" y="106"/>
                  </a:cxn>
                </a:cxnLst>
                <a:rect l="0" t="0" r="r" b="b"/>
                <a:pathLst>
                  <a:path w="108" h="107">
                    <a:moveTo>
                      <a:pt x="107" y="0"/>
                    </a:moveTo>
                    <a:lnTo>
                      <a:pt x="107" y="0"/>
                    </a:lnTo>
                    <a:lnTo>
                      <a:pt x="54" y="23"/>
                    </a:lnTo>
                    <a:lnTo>
                      <a:pt x="23" y="53"/>
                    </a:lnTo>
                    <a:lnTo>
                      <a:pt x="0" y="98"/>
                    </a:lnTo>
                    <a:lnTo>
                      <a:pt x="0" y="10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" name="Freeform 163"/>
              <p:cNvSpPr>
                <a:spLocks/>
              </p:cNvSpPr>
              <p:nvPr/>
            </p:nvSpPr>
            <p:spPr bwMode="auto">
              <a:xfrm>
                <a:off x="3773" y="2252"/>
                <a:ext cx="92" cy="89"/>
              </a:xfrm>
              <a:custGeom>
                <a:avLst/>
                <a:gdLst/>
                <a:ahLst/>
                <a:cxnLst>
                  <a:cxn ang="0">
                    <a:pos x="107" y="0"/>
                  </a:cxn>
                  <a:cxn ang="0">
                    <a:pos x="84" y="8"/>
                  </a:cxn>
                  <a:cxn ang="0">
                    <a:pos x="61" y="23"/>
                  </a:cxn>
                  <a:cxn ang="0">
                    <a:pos x="38" y="38"/>
                  </a:cxn>
                  <a:cxn ang="0">
                    <a:pos x="23" y="53"/>
                  </a:cxn>
                  <a:cxn ang="0">
                    <a:pos x="8" y="76"/>
                  </a:cxn>
                  <a:cxn ang="0">
                    <a:pos x="0" y="91"/>
                  </a:cxn>
                  <a:cxn ang="0">
                    <a:pos x="0" y="106"/>
                  </a:cxn>
                </a:cxnLst>
                <a:rect l="0" t="0" r="r" b="b"/>
                <a:pathLst>
                  <a:path w="108" h="107">
                    <a:moveTo>
                      <a:pt x="107" y="0"/>
                    </a:moveTo>
                    <a:lnTo>
                      <a:pt x="84" y="8"/>
                    </a:lnTo>
                    <a:lnTo>
                      <a:pt x="61" y="23"/>
                    </a:lnTo>
                    <a:lnTo>
                      <a:pt x="38" y="38"/>
                    </a:lnTo>
                    <a:lnTo>
                      <a:pt x="23" y="53"/>
                    </a:lnTo>
                    <a:lnTo>
                      <a:pt x="8" y="76"/>
                    </a:lnTo>
                    <a:lnTo>
                      <a:pt x="0" y="91"/>
                    </a:lnTo>
                    <a:lnTo>
                      <a:pt x="0" y="10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" name="Oval 164"/>
              <p:cNvSpPr>
                <a:spLocks noChangeArrowheads="1"/>
              </p:cNvSpPr>
              <p:nvPr/>
            </p:nvSpPr>
            <p:spPr bwMode="auto">
              <a:xfrm>
                <a:off x="3852" y="2230"/>
                <a:ext cx="25" cy="31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5" name="Oval 165"/>
              <p:cNvSpPr>
                <a:spLocks noChangeArrowheads="1"/>
              </p:cNvSpPr>
              <p:nvPr/>
            </p:nvSpPr>
            <p:spPr bwMode="auto">
              <a:xfrm>
                <a:off x="4004" y="2444"/>
                <a:ext cx="33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6" name="Arc 166"/>
              <p:cNvSpPr>
                <a:spLocks/>
              </p:cNvSpPr>
              <p:nvPr/>
            </p:nvSpPr>
            <p:spPr bwMode="auto">
              <a:xfrm>
                <a:off x="3959" y="2445"/>
                <a:ext cx="61" cy="19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79"/>
                  <a:gd name="T1" fmla="*/ 0 h 21600"/>
                  <a:gd name="T2" fmla="*/ 21579 w 21579"/>
                  <a:gd name="T3" fmla="*/ 20641 h 21600"/>
                  <a:gd name="T4" fmla="*/ 0 w 2157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79" h="21600" fill="none" extrusionOk="0">
                    <a:moveTo>
                      <a:pt x="-1" y="0"/>
                    </a:moveTo>
                    <a:cubicBezTo>
                      <a:pt x="11556" y="0"/>
                      <a:pt x="21065" y="9095"/>
                      <a:pt x="21578" y="20641"/>
                    </a:cubicBezTo>
                  </a:path>
                  <a:path w="21579" h="21600" stroke="0" extrusionOk="0">
                    <a:moveTo>
                      <a:pt x="-1" y="0"/>
                    </a:moveTo>
                    <a:cubicBezTo>
                      <a:pt x="11556" y="0"/>
                      <a:pt x="21065" y="9095"/>
                      <a:pt x="21578" y="20641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" name="Arc 167"/>
              <p:cNvSpPr>
                <a:spLocks/>
              </p:cNvSpPr>
              <p:nvPr/>
            </p:nvSpPr>
            <p:spPr bwMode="auto">
              <a:xfrm>
                <a:off x="4323" y="2676"/>
                <a:ext cx="307" cy="180"/>
              </a:xfrm>
              <a:custGeom>
                <a:avLst/>
                <a:gdLst>
                  <a:gd name="G0" fmla="+- 61 0 0"/>
                  <a:gd name="G1" fmla="+- 100 0 0"/>
                  <a:gd name="G2" fmla="+- 21600 0 0"/>
                  <a:gd name="T0" fmla="*/ 21661 w 21661"/>
                  <a:gd name="T1" fmla="*/ 0 h 21700"/>
                  <a:gd name="T2" fmla="*/ 0 w 21661"/>
                  <a:gd name="T3" fmla="*/ 21700 h 21700"/>
                  <a:gd name="T4" fmla="*/ 61 w 21661"/>
                  <a:gd name="T5" fmla="*/ 100 h 21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1" h="21700" fill="none" extrusionOk="0">
                    <a:moveTo>
                      <a:pt x="21660" y="0"/>
                    </a:moveTo>
                    <a:cubicBezTo>
                      <a:pt x="21660" y="33"/>
                      <a:pt x="21661" y="66"/>
                      <a:pt x="21661" y="100"/>
                    </a:cubicBezTo>
                    <a:cubicBezTo>
                      <a:pt x="21661" y="12029"/>
                      <a:pt x="11990" y="21700"/>
                      <a:pt x="61" y="21700"/>
                    </a:cubicBezTo>
                    <a:cubicBezTo>
                      <a:pt x="40" y="21700"/>
                      <a:pt x="20" y="21699"/>
                      <a:pt x="0" y="21699"/>
                    </a:cubicBezTo>
                  </a:path>
                  <a:path w="21661" h="21700" stroke="0" extrusionOk="0">
                    <a:moveTo>
                      <a:pt x="21660" y="0"/>
                    </a:moveTo>
                    <a:cubicBezTo>
                      <a:pt x="21660" y="33"/>
                      <a:pt x="21661" y="66"/>
                      <a:pt x="21661" y="100"/>
                    </a:cubicBezTo>
                    <a:cubicBezTo>
                      <a:pt x="21661" y="12029"/>
                      <a:pt x="11990" y="21700"/>
                      <a:pt x="61" y="21700"/>
                    </a:cubicBezTo>
                    <a:cubicBezTo>
                      <a:pt x="40" y="21700"/>
                      <a:pt x="20" y="21699"/>
                      <a:pt x="0" y="21699"/>
                    </a:cubicBezTo>
                    <a:lnTo>
                      <a:pt x="61" y="1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" name="Arc 168"/>
              <p:cNvSpPr>
                <a:spLocks/>
              </p:cNvSpPr>
              <p:nvPr/>
            </p:nvSpPr>
            <p:spPr bwMode="auto">
              <a:xfrm>
                <a:off x="4112" y="2770"/>
                <a:ext cx="150" cy="19"/>
              </a:xfrm>
              <a:custGeom>
                <a:avLst/>
                <a:gdLst>
                  <a:gd name="G0" fmla="+- 3232 0 0"/>
                  <a:gd name="G1" fmla="+- 0 0 0"/>
                  <a:gd name="G2" fmla="+- 21600 0 0"/>
                  <a:gd name="T0" fmla="*/ 24832 w 24832"/>
                  <a:gd name="T1" fmla="*/ 0 h 21600"/>
                  <a:gd name="T2" fmla="*/ 0 w 24832"/>
                  <a:gd name="T3" fmla="*/ 21357 h 21600"/>
                  <a:gd name="T4" fmla="*/ 3232 w 2483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832" h="21600" fill="none" extrusionOk="0">
                    <a:moveTo>
                      <a:pt x="24832" y="0"/>
                    </a:moveTo>
                    <a:cubicBezTo>
                      <a:pt x="24832" y="11929"/>
                      <a:pt x="15161" y="21600"/>
                      <a:pt x="3232" y="21600"/>
                    </a:cubicBezTo>
                    <a:cubicBezTo>
                      <a:pt x="2150" y="21600"/>
                      <a:pt x="1069" y="21518"/>
                      <a:pt x="0" y="21356"/>
                    </a:cubicBezTo>
                  </a:path>
                  <a:path w="24832" h="21600" stroke="0" extrusionOk="0">
                    <a:moveTo>
                      <a:pt x="24832" y="0"/>
                    </a:moveTo>
                    <a:cubicBezTo>
                      <a:pt x="24832" y="11929"/>
                      <a:pt x="15161" y="21600"/>
                      <a:pt x="3232" y="21600"/>
                    </a:cubicBezTo>
                    <a:cubicBezTo>
                      <a:pt x="2150" y="21600"/>
                      <a:pt x="1069" y="21518"/>
                      <a:pt x="0" y="21356"/>
                    </a:cubicBezTo>
                    <a:lnTo>
                      <a:pt x="3232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" name="Line 169"/>
              <p:cNvSpPr>
                <a:spLocks noChangeShapeType="1"/>
              </p:cNvSpPr>
              <p:nvPr/>
            </p:nvSpPr>
            <p:spPr bwMode="auto">
              <a:xfrm flipH="1" flipV="1">
                <a:off x="3979" y="2779"/>
                <a:ext cx="133" cy="1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0" name="Freeform 3"/>
            <p:cNvSpPr>
              <a:spLocks/>
            </p:cNvSpPr>
            <p:nvPr/>
          </p:nvSpPr>
          <p:spPr bwMode="auto">
            <a:xfrm>
              <a:off x="3808369" y="2647230"/>
              <a:ext cx="1439863" cy="155575"/>
            </a:xfrm>
            <a:custGeom>
              <a:avLst/>
              <a:gdLst/>
              <a:ahLst/>
              <a:cxnLst>
                <a:cxn ang="0">
                  <a:pos x="0" y="98"/>
                </a:cxn>
                <a:cxn ang="0">
                  <a:pos x="499" y="7"/>
                </a:cxn>
                <a:cxn ang="0">
                  <a:pos x="907" y="53"/>
                </a:cxn>
              </a:cxnLst>
              <a:rect l="0" t="0" r="r" b="b"/>
              <a:pathLst>
                <a:path w="907" h="98">
                  <a:moveTo>
                    <a:pt x="0" y="98"/>
                  </a:moveTo>
                  <a:cubicBezTo>
                    <a:pt x="174" y="56"/>
                    <a:pt x="348" y="14"/>
                    <a:pt x="499" y="7"/>
                  </a:cubicBezTo>
                  <a:cubicBezTo>
                    <a:pt x="650" y="0"/>
                    <a:pt x="778" y="26"/>
                    <a:pt x="907" y="53"/>
                  </a:cubicBezTo>
                </a:path>
              </a:pathLst>
            </a:custGeom>
            <a:noFill/>
            <a:ln w="762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6" name="Group 95"/>
            <p:cNvGrpSpPr/>
            <p:nvPr/>
          </p:nvGrpSpPr>
          <p:grpSpPr>
            <a:xfrm>
              <a:off x="2250882" y="1969367"/>
              <a:ext cx="1157287" cy="1511300"/>
              <a:chOff x="2033588" y="3119438"/>
              <a:chExt cx="1157287" cy="1511300"/>
            </a:xfrm>
          </p:grpSpPr>
          <p:grpSp>
            <p:nvGrpSpPr>
              <p:cNvPr id="5" name="Group 97"/>
              <p:cNvGrpSpPr>
                <a:grpSpLocks/>
              </p:cNvGrpSpPr>
              <p:nvPr/>
            </p:nvGrpSpPr>
            <p:grpSpPr bwMode="auto">
              <a:xfrm>
                <a:off x="2033588" y="3119438"/>
                <a:ext cx="1157287" cy="1511300"/>
                <a:chOff x="1281" y="1965"/>
                <a:chExt cx="729" cy="952"/>
              </a:xfrm>
            </p:grpSpPr>
            <p:sp>
              <p:nvSpPr>
                <p:cNvPr id="6" name="Freeform 9"/>
                <p:cNvSpPr>
                  <a:spLocks/>
                </p:cNvSpPr>
                <p:nvPr/>
              </p:nvSpPr>
              <p:spPr bwMode="auto">
                <a:xfrm>
                  <a:off x="1293" y="2276"/>
                  <a:ext cx="503" cy="63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411"/>
                    </a:cxn>
                    <a:cxn ang="0">
                      <a:pos x="585" y="76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86" h="769">
                      <a:moveTo>
                        <a:pt x="0" y="0"/>
                      </a:moveTo>
                      <a:lnTo>
                        <a:pt x="8" y="411"/>
                      </a:lnTo>
                      <a:lnTo>
                        <a:pt x="585" y="768"/>
                      </a:lnTo>
                      <a:lnTo>
                        <a:pt x="0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69804"/>
                        <a:invGamma/>
                      </a:srgbClr>
                    </a:gs>
                  </a:gsLst>
                  <a:lin ang="5400000" scaled="1"/>
                </a:gra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" name="Freeform 10"/>
                <p:cNvSpPr>
                  <a:spLocks/>
                </p:cNvSpPr>
                <p:nvPr/>
              </p:nvSpPr>
              <p:spPr bwMode="auto">
                <a:xfrm>
                  <a:off x="1795" y="2270"/>
                  <a:ext cx="209" cy="635"/>
                </a:xfrm>
                <a:custGeom>
                  <a:avLst/>
                  <a:gdLst/>
                  <a:ahLst/>
                  <a:cxnLst>
                    <a:cxn ang="0">
                      <a:pos x="235" y="0"/>
                    </a:cxn>
                    <a:cxn ang="0">
                      <a:pos x="0" y="767"/>
                    </a:cxn>
                    <a:cxn ang="0">
                      <a:pos x="243" y="418"/>
                    </a:cxn>
                    <a:cxn ang="0">
                      <a:pos x="235" y="0"/>
                    </a:cxn>
                  </a:cxnLst>
                  <a:rect l="0" t="0" r="r" b="b"/>
                  <a:pathLst>
                    <a:path w="244" h="768">
                      <a:moveTo>
                        <a:pt x="235" y="0"/>
                      </a:moveTo>
                      <a:lnTo>
                        <a:pt x="0" y="767"/>
                      </a:lnTo>
                      <a:lnTo>
                        <a:pt x="243" y="418"/>
                      </a:lnTo>
                      <a:lnTo>
                        <a:pt x="235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40000"/>
                        <a:invGamma/>
                      </a:srgbClr>
                    </a:gs>
                  </a:gsLst>
                  <a:lin ang="5400000" scaled="1"/>
                </a:gra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" name="Freeform 11"/>
                <p:cNvSpPr>
                  <a:spLocks/>
                </p:cNvSpPr>
                <p:nvPr/>
              </p:nvSpPr>
              <p:spPr bwMode="auto">
                <a:xfrm>
                  <a:off x="1293" y="2274"/>
                  <a:ext cx="698" cy="63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13" y="0"/>
                    </a:cxn>
                    <a:cxn ang="0">
                      <a:pos x="581" y="76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14" h="764">
                      <a:moveTo>
                        <a:pt x="0" y="0"/>
                      </a:moveTo>
                      <a:lnTo>
                        <a:pt x="813" y="0"/>
                      </a:lnTo>
                      <a:lnTo>
                        <a:pt x="581" y="763"/>
                      </a:lnTo>
                      <a:lnTo>
                        <a:pt x="0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60000"/>
                        <a:invGamma/>
                      </a:srgbClr>
                    </a:gs>
                  </a:gsLst>
                  <a:lin ang="5400000" scaled="1"/>
                </a:gradFill>
                <a:ln w="254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" name="Line 12"/>
                <p:cNvSpPr>
                  <a:spLocks noChangeShapeType="1"/>
                </p:cNvSpPr>
                <p:nvPr/>
              </p:nvSpPr>
              <p:spPr bwMode="auto">
                <a:xfrm>
                  <a:off x="1482" y="2000"/>
                  <a:ext cx="14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0" name="Line 13"/>
                <p:cNvSpPr>
                  <a:spLocks noChangeShapeType="1"/>
                </p:cNvSpPr>
                <p:nvPr/>
              </p:nvSpPr>
              <p:spPr bwMode="auto">
                <a:xfrm>
                  <a:off x="2000" y="2270"/>
                  <a:ext cx="0" cy="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" name="Freeform 14"/>
                <p:cNvSpPr>
                  <a:spLocks/>
                </p:cNvSpPr>
                <p:nvPr/>
              </p:nvSpPr>
              <p:spPr bwMode="auto">
                <a:xfrm>
                  <a:off x="1293" y="1975"/>
                  <a:ext cx="698" cy="302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813" y="364"/>
                    </a:cxn>
                    <a:cxn ang="0">
                      <a:pos x="0" y="364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814" h="365">
                      <a:moveTo>
                        <a:pt x="236" y="0"/>
                      </a:moveTo>
                      <a:lnTo>
                        <a:pt x="813" y="364"/>
                      </a:lnTo>
                      <a:lnTo>
                        <a:pt x="0" y="364"/>
                      </a:lnTo>
                      <a:lnTo>
                        <a:pt x="236" y="0"/>
                      </a:lnTo>
                    </a:path>
                  </a:pathLst>
                </a:custGeom>
                <a:solidFill>
                  <a:srgbClr val="99FF33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" name="Line 15"/>
                <p:cNvSpPr>
                  <a:spLocks noChangeShapeType="1"/>
                </p:cNvSpPr>
                <p:nvPr/>
              </p:nvSpPr>
              <p:spPr bwMode="auto">
                <a:xfrm>
                  <a:off x="1362" y="2361"/>
                  <a:ext cx="261" cy="33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1863" y="2373"/>
                  <a:ext cx="102" cy="31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" name="Oval 17"/>
                <p:cNvSpPr>
                  <a:spLocks noChangeArrowheads="1"/>
                </p:cNvSpPr>
                <p:nvPr/>
              </p:nvSpPr>
              <p:spPr bwMode="auto">
                <a:xfrm>
                  <a:off x="1479" y="1965"/>
                  <a:ext cx="29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5" name="Oval 18"/>
                <p:cNvSpPr>
                  <a:spLocks noChangeArrowheads="1"/>
                </p:cNvSpPr>
                <p:nvPr/>
              </p:nvSpPr>
              <p:spPr bwMode="auto">
                <a:xfrm>
                  <a:off x="1281" y="2261"/>
                  <a:ext cx="35" cy="34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6" name="Oval 19"/>
                <p:cNvSpPr>
                  <a:spLocks noChangeArrowheads="1"/>
                </p:cNvSpPr>
                <p:nvPr/>
              </p:nvSpPr>
              <p:spPr bwMode="auto">
                <a:xfrm>
                  <a:off x="1980" y="2267"/>
                  <a:ext cx="23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7" name="Oval 20"/>
                <p:cNvSpPr>
                  <a:spLocks noChangeArrowheads="1"/>
                </p:cNvSpPr>
                <p:nvPr/>
              </p:nvSpPr>
              <p:spPr bwMode="auto">
                <a:xfrm>
                  <a:off x="1769" y="2883"/>
                  <a:ext cx="35" cy="34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8" name="Oval 21"/>
                <p:cNvSpPr>
                  <a:spLocks noChangeArrowheads="1"/>
                </p:cNvSpPr>
                <p:nvPr/>
              </p:nvSpPr>
              <p:spPr bwMode="auto">
                <a:xfrm>
                  <a:off x="1986" y="2594"/>
                  <a:ext cx="24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9" name="Oval 22"/>
                <p:cNvSpPr>
                  <a:spLocks noChangeArrowheads="1"/>
                </p:cNvSpPr>
                <p:nvPr/>
              </p:nvSpPr>
              <p:spPr bwMode="auto">
                <a:xfrm>
                  <a:off x="1288" y="2604"/>
                  <a:ext cx="25" cy="33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91" name="Freeform 96"/>
              <p:cNvSpPr>
                <a:spLocks/>
              </p:cNvSpPr>
              <p:nvPr/>
            </p:nvSpPr>
            <p:spPr bwMode="auto">
              <a:xfrm>
                <a:off x="2044700" y="3127375"/>
                <a:ext cx="1108075" cy="479425"/>
              </a:xfrm>
              <a:custGeom>
                <a:avLst/>
                <a:gdLst/>
                <a:ahLst/>
                <a:cxnLst>
                  <a:cxn ang="0">
                    <a:pos x="236" y="0"/>
                  </a:cxn>
                  <a:cxn ang="0">
                    <a:pos x="813" y="364"/>
                  </a:cxn>
                  <a:cxn ang="0">
                    <a:pos x="0" y="364"/>
                  </a:cxn>
                  <a:cxn ang="0">
                    <a:pos x="236" y="0"/>
                  </a:cxn>
                </a:cxnLst>
                <a:rect l="0" t="0" r="r" b="b"/>
                <a:pathLst>
                  <a:path w="814" h="365">
                    <a:moveTo>
                      <a:pt x="236" y="0"/>
                    </a:moveTo>
                    <a:lnTo>
                      <a:pt x="813" y="364"/>
                    </a:lnTo>
                    <a:lnTo>
                      <a:pt x="0" y="364"/>
                    </a:lnTo>
                    <a:lnTo>
                      <a:pt x="236" y="0"/>
                    </a:lnTo>
                  </a:path>
                </a:pathLst>
              </a:custGeom>
              <a:solidFill>
                <a:srgbClr val="FAFD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7" name="TextBox 96"/>
            <p:cNvSpPr txBox="1"/>
            <p:nvPr/>
          </p:nvSpPr>
          <p:spPr>
            <a:xfrm>
              <a:off x="4208731" y="1960775"/>
              <a:ext cx="4587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©</a:t>
              </a:r>
              <a:endParaRPr lang="en-US" sz="3200" dirty="0">
                <a:solidFill>
                  <a:schemeClr val="tx1"/>
                </a:solidFill>
                <a:latin typeface="cmmi10"/>
                <a:cs typeface="Arial" pitchFamily="34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312219" y="2443458"/>
              <a:ext cx="5116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A</a:t>
              </a:r>
              <a:endParaRPr lang="en-US" sz="3200" dirty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7793513" y="2443458"/>
              <a:ext cx="4539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B</a:t>
              </a:r>
              <a:endParaRPr lang="en-US" sz="3200" dirty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</p:grpSp>
      <p:sp>
        <p:nvSpPr>
          <p:cNvPr id="99" name="Text Box 122"/>
          <p:cNvSpPr txBox="1">
            <a:spLocks noChangeArrowheads="1"/>
          </p:cNvSpPr>
          <p:nvPr/>
        </p:nvSpPr>
        <p:spPr bwMode="auto">
          <a:xfrm>
            <a:off x="722835" y="4082204"/>
            <a:ext cx="3371437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for each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latin typeface="cmsy10"/>
                <a:cs typeface="Arial" pitchFamily="34" charset="0"/>
              </a:rPr>
              <a:t>2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, 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98" name="Text Box 122"/>
          <p:cNvSpPr txBox="1">
            <a:spLocks noChangeArrowheads="1"/>
          </p:cNvSpPr>
          <p:nvPr/>
        </p:nvSpPr>
        <p:spPr bwMode="auto">
          <a:xfrm>
            <a:off x="54577" y="4588155"/>
            <a:ext cx="9034846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cmsy10"/>
                <a:cs typeface="Arial" pitchFamily="34" charset="0"/>
              </a:rPr>
              <a:t>9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unique smallest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latin typeface="cmsy10"/>
                <a:cs typeface="Arial" pitchFamily="34" charset="0"/>
              </a:rPr>
              <a:t>2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such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that </a:t>
            </a:r>
            <a:r>
              <a:rPr lang="en-US" sz="3600" dirty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>
                <a:latin typeface="cmsy10"/>
                <a:cs typeface="Arial" pitchFamily="34" charset="0"/>
              </a:rPr>
              <a:t>2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36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06" name="Text Box 122"/>
          <p:cNvSpPr txBox="1">
            <a:spLocks noChangeArrowheads="1"/>
          </p:cNvSpPr>
          <p:nvPr/>
        </p:nvSpPr>
        <p:spPr bwMode="auto">
          <a:xfrm>
            <a:off x="6724939" y="5469200"/>
            <a:ext cx="1923925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sometimes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omitted</a:t>
            </a:r>
            <a:endParaRPr lang="en-US" sz="28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 Box 122"/>
          <p:cNvSpPr txBox="1">
            <a:spLocks noChangeArrowheads="1"/>
          </p:cNvSpPr>
          <p:nvPr/>
        </p:nvSpPr>
        <p:spPr bwMode="auto">
          <a:xfrm>
            <a:off x="2727449" y="5287425"/>
            <a:ext cx="3483647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))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04" name="Rounded Rectangular Callout 103"/>
          <p:cNvSpPr/>
          <p:nvPr/>
        </p:nvSpPr>
        <p:spPr bwMode="auto">
          <a:xfrm>
            <a:off x="4948899" y="5146679"/>
            <a:ext cx="1087065" cy="1034879"/>
          </a:xfrm>
          <a:prstGeom prst="wedgeRoundRectCallout">
            <a:avLst>
              <a:gd name="adj1" fmla="val 108028"/>
              <a:gd name="adj2" fmla="val 18321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22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 Box 122"/>
          <p:cNvSpPr txBox="1">
            <a:spLocks noChangeArrowheads="1"/>
          </p:cNvSpPr>
          <p:nvPr/>
        </p:nvSpPr>
        <p:spPr bwMode="auto">
          <a:xfrm>
            <a:off x="293348" y="3453679"/>
            <a:ext cx="5123518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given </a:t>
            </a:r>
            <a:r>
              <a:rPr lang="en-US" sz="4000" i="1" dirty="0" smtClean="0">
                <a:latin typeface="Arial" pitchFamily="34" charset="0"/>
                <a:cs typeface="Arial" pitchFamily="34" charset="0"/>
              </a:rPr>
              <a:t>strict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Carrier of a Simplex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95" name="Footer Placeholder 9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343357" y="1960775"/>
            <a:ext cx="6935264" cy="1519892"/>
            <a:chOff x="1312219" y="1960775"/>
            <a:chExt cx="6935264" cy="1519892"/>
          </a:xfrm>
        </p:grpSpPr>
        <p:grpSp>
          <p:nvGrpSpPr>
            <p:cNvPr id="20" name="Group 100"/>
            <p:cNvGrpSpPr>
              <a:grpSpLocks/>
            </p:cNvGrpSpPr>
            <p:nvPr/>
          </p:nvGrpSpPr>
          <p:grpSpPr bwMode="auto">
            <a:xfrm>
              <a:off x="5648432" y="2110655"/>
              <a:ext cx="1909763" cy="1228725"/>
              <a:chOff x="3725" y="2082"/>
              <a:chExt cx="1203" cy="774"/>
            </a:xfrm>
          </p:grpSpPr>
          <p:sp>
            <p:nvSpPr>
              <p:cNvPr id="21" name="Freeform 101"/>
              <p:cNvSpPr>
                <a:spLocks/>
              </p:cNvSpPr>
              <p:nvPr/>
            </p:nvSpPr>
            <p:spPr bwMode="auto">
              <a:xfrm>
                <a:off x="4033" y="2139"/>
                <a:ext cx="171" cy="1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0"/>
                  </a:cxn>
                  <a:cxn ang="0">
                    <a:pos x="38" y="8"/>
                  </a:cxn>
                  <a:cxn ang="0">
                    <a:pos x="61" y="15"/>
                  </a:cxn>
                  <a:cxn ang="0">
                    <a:pos x="76" y="30"/>
                  </a:cxn>
                  <a:cxn ang="0">
                    <a:pos x="99" y="46"/>
                  </a:cxn>
                  <a:cxn ang="0">
                    <a:pos x="114" y="61"/>
                  </a:cxn>
                  <a:cxn ang="0">
                    <a:pos x="129" y="76"/>
                  </a:cxn>
                  <a:cxn ang="0">
                    <a:pos x="145" y="99"/>
                  </a:cxn>
                  <a:cxn ang="0">
                    <a:pos x="160" y="114"/>
                  </a:cxn>
                  <a:cxn ang="0">
                    <a:pos x="168" y="129"/>
                  </a:cxn>
                  <a:cxn ang="0">
                    <a:pos x="183" y="152"/>
                  </a:cxn>
                  <a:cxn ang="0">
                    <a:pos x="183" y="175"/>
                  </a:cxn>
                  <a:cxn ang="0">
                    <a:pos x="190" y="190"/>
                  </a:cxn>
                  <a:cxn ang="0">
                    <a:pos x="198" y="213"/>
                  </a:cxn>
                </a:cxnLst>
                <a:rect l="0" t="0" r="r" b="b"/>
                <a:pathLst>
                  <a:path w="199" h="214">
                    <a:moveTo>
                      <a:pt x="0" y="0"/>
                    </a:moveTo>
                    <a:lnTo>
                      <a:pt x="15" y="0"/>
                    </a:lnTo>
                    <a:lnTo>
                      <a:pt x="38" y="8"/>
                    </a:lnTo>
                    <a:lnTo>
                      <a:pt x="61" y="15"/>
                    </a:lnTo>
                    <a:lnTo>
                      <a:pt x="76" y="30"/>
                    </a:lnTo>
                    <a:lnTo>
                      <a:pt x="99" y="46"/>
                    </a:lnTo>
                    <a:lnTo>
                      <a:pt x="114" y="61"/>
                    </a:lnTo>
                    <a:lnTo>
                      <a:pt x="129" y="76"/>
                    </a:lnTo>
                    <a:lnTo>
                      <a:pt x="145" y="99"/>
                    </a:lnTo>
                    <a:lnTo>
                      <a:pt x="160" y="114"/>
                    </a:lnTo>
                    <a:lnTo>
                      <a:pt x="168" y="129"/>
                    </a:lnTo>
                    <a:lnTo>
                      <a:pt x="183" y="152"/>
                    </a:lnTo>
                    <a:lnTo>
                      <a:pt x="183" y="175"/>
                    </a:lnTo>
                    <a:lnTo>
                      <a:pt x="190" y="190"/>
                    </a:lnTo>
                    <a:lnTo>
                      <a:pt x="198" y="21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" name="Oval 102"/>
              <p:cNvSpPr>
                <a:spLocks noChangeArrowheads="1"/>
              </p:cNvSpPr>
              <p:nvPr/>
            </p:nvSpPr>
            <p:spPr bwMode="auto">
              <a:xfrm>
                <a:off x="3978" y="2670"/>
                <a:ext cx="26" cy="31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3" name="Oval 103"/>
              <p:cNvSpPr>
                <a:spLocks noChangeArrowheads="1"/>
              </p:cNvSpPr>
              <p:nvPr/>
            </p:nvSpPr>
            <p:spPr bwMode="auto">
              <a:xfrm>
                <a:off x="3803" y="2481"/>
                <a:ext cx="32" cy="32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4" name="Oval 104"/>
              <p:cNvSpPr>
                <a:spLocks noChangeArrowheads="1"/>
              </p:cNvSpPr>
              <p:nvPr/>
            </p:nvSpPr>
            <p:spPr bwMode="auto">
              <a:xfrm>
                <a:off x="4252" y="2733"/>
                <a:ext cx="32" cy="38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5" name="Oval 105"/>
              <p:cNvSpPr>
                <a:spLocks noChangeArrowheads="1"/>
              </p:cNvSpPr>
              <p:nvPr/>
            </p:nvSpPr>
            <p:spPr bwMode="auto">
              <a:xfrm>
                <a:off x="3725" y="2092"/>
                <a:ext cx="1196" cy="760"/>
              </a:xfrm>
              <a:prstGeom prst="ellipse">
                <a:avLst/>
              </a:prstGeom>
              <a:gradFill rotWithShape="0">
                <a:gsLst>
                  <a:gs pos="0">
                    <a:srgbClr val="7FFF00">
                      <a:gamma/>
                      <a:shade val="0"/>
                      <a:invGamma/>
                    </a:srgbClr>
                  </a:gs>
                  <a:gs pos="100000">
                    <a:srgbClr val="7FFF00"/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6" name="Oval 106"/>
              <p:cNvSpPr>
                <a:spLocks noChangeArrowheads="1"/>
              </p:cNvSpPr>
              <p:nvPr/>
            </p:nvSpPr>
            <p:spPr bwMode="auto">
              <a:xfrm>
                <a:off x="3767" y="2120"/>
                <a:ext cx="1106" cy="679"/>
              </a:xfrm>
              <a:prstGeom prst="ellipse">
                <a:avLst/>
              </a:prstGeom>
              <a:gradFill rotWithShape="0">
                <a:gsLst>
                  <a:gs pos="0">
                    <a:srgbClr val="7FFF00">
                      <a:gamma/>
                      <a:shade val="29804"/>
                      <a:invGamma/>
                    </a:srgbClr>
                  </a:gs>
                  <a:gs pos="100000">
                    <a:srgbClr val="7FFF00"/>
                  </a:gs>
                </a:gsLst>
                <a:path path="shape">
                  <a:fillToRect l="50000" t="50000" r="50000" b="50000"/>
                </a:path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7" name="Freeform 107"/>
              <p:cNvSpPr>
                <a:spLocks/>
              </p:cNvSpPr>
              <p:nvPr/>
            </p:nvSpPr>
            <p:spPr bwMode="auto">
              <a:xfrm>
                <a:off x="4274" y="2604"/>
                <a:ext cx="47" cy="246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23" y="38"/>
                  </a:cxn>
                  <a:cxn ang="0">
                    <a:pos x="8" y="76"/>
                  </a:cxn>
                  <a:cxn ang="0">
                    <a:pos x="0" y="114"/>
                  </a:cxn>
                  <a:cxn ang="0">
                    <a:pos x="0" y="160"/>
                  </a:cxn>
                  <a:cxn ang="0">
                    <a:pos x="0" y="198"/>
                  </a:cxn>
                  <a:cxn ang="0">
                    <a:pos x="8" y="236"/>
                  </a:cxn>
                  <a:cxn ang="0">
                    <a:pos x="23" y="267"/>
                  </a:cxn>
                  <a:cxn ang="0">
                    <a:pos x="54" y="297"/>
                  </a:cxn>
                </a:cxnLst>
                <a:rect l="0" t="0" r="r" b="b"/>
                <a:pathLst>
                  <a:path w="55" h="298">
                    <a:moveTo>
                      <a:pt x="39" y="0"/>
                    </a:moveTo>
                    <a:lnTo>
                      <a:pt x="23" y="38"/>
                    </a:lnTo>
                    <a:lnTo>
                      <a:pt x="8" y="76"/>
                    </a:lnTo>
                    <a:lnTo>
                      <a:pt x="0" y="114"/>
                    </a:lnTo>
                    <a:lnTo>
                      <a:pt x="0" y="160"/>
                    </a:lnTo>
                    <a:lnTo>
                      <a:pt x="0" y="198"/>
                    </a:lnTo>
                    <a:lnTo>
                      <a:pt x="8" y="236"/>
                    </a:lnTo>
                    <a:lnTo>
                      <a:pt x="23" y="267"/>
                    </a:lnTo>
                    <a:lnTo>
                      <a:pt x="54" y="297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" name="Freeform 108"/>
              <p:cNvSpPr>
                <a:spLocks/>
              </p:cNvSpPr>
              <p:nvPr/>
            </p:nvSpPr>
            <p:spPr bwMode="auto">
              <a:xfrm>
                <a:off x="3968" y="2566"/>
                <a:ext cx="164" cy="209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152" y="15"/>
                  </a:cxn>
                  <a:cxn ang="0">
                    <a:pos x="114" y="38"/>
                  </a:cxn>
                  <a:cxn ang="0">
                    <a:pos x="84" y="68"/>
                  </a:cxn>
                  <a:cxn ang="0">
                    <a:pos x="61" y="99"/>
                  </a:cxn>
                  <a:cxn ang="0">
                    <a:pos x="23" y="175"/>
                  </a:cxn>
                  <a:cxn ang="0">
                    <a:pos x="0" y="251"/>
                  </a:cxn>
                </a:cxnLst>
                <a:rect l="0" t="0" r="r" b="b"/>
                <a:pathLst>
                  <a:path w="191" h="252">
                    <a:moveTo>
                      <a:pt x="190" y="0"/>
                    </a:moveTo>
                    <a:lnTo>
                      <a:pt x="152" y="15"/>
                    </a:lnTo>
                    <a:lnTo>
                      <a:pt x="114" y="38"/>
                    </a:lnTo>
                    <a:lnTo>
                      <a:pt x="84" y="68"/>
                    </a:lnTo>
                    <a:lnTo>
                      <a:pt x="61" y="99"/>
                    </a:lnTo>
                    <a:lnTo>
                      <a:pt x="23" y="175"/>
                    </a:lnTo>
                    <a:lnTo>
                      <a:pt x="0" y="25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" name="Freeform 109"/>
              <p:cNvSpPr>
                <a:spLocks/>
              </p:cNvSpPr>
              <p:nvPr/>
            </p:nvSpPr>
            <p:spPr bwMode="auto">
              <a:xfrm>
                <a:off x="3975" y="2460"/>
                <a:ext cx="53" cy="214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61" y="0"/>
                  </a:cxn>
                  <a:cxn ang="0">
                    <a:pos x="38" y="23"/>
                  </a:cxn>
                  <a:cxn ang="0">
                    <a:pos x="23" y="61"/>
                  </a:cxn>
                  <a:cxn ang="0">
                    <a:pos x="8" y="99"/>
                  </a:cxn>
                  <a:cxn ang="0">
                    <a:pos x="0" y="144"/>
                  </a:cxn>
                  <a:cxn ang="0">
                    <a:pos x="0" y="190"/>
                  </a:cxn>
                  <a:cxn ang="0">
                    <a:pos x="8" y="228"/>
                  </a:cxn>
                  <a:cxn ang="0">
                    <a:pos x="23" y="258"/>
                  </a:cxn>
                </a:cxnLst>
                <a:rect l="0" t="0" r="r" b="b"/>
                <a:pathLst>
                  <a:path w="62" h="259">
                    <a:moveTo>
                      <a:pt x="61" y="0"/>
                    </a:moveTo>
                    <a:lnTo>
                      <a:pt x="61" y="0"/>
                    </a:lnTo>
                    <a:lnTo>
                      <a:pt x="38" y="23"/>
                    </a:lnTo>
                    <a:lnTo>
                      <a:pt x="23" y="61"/>
                    </a:lnTo>
                    <a:lnTo>
                      <a:pt x="8" y="99"/>
                    </a:lnTo>
                    <a:lnTo>
                      <a:pt x="0" y="144"/>
                    </a:lnTo>
                    <a:lnTo>
                      <a:pt x="0" y="190"/>
                    </a:lnTo>
                    <a:lnTo>
                      <a:pt x="8" y="228"/>
                    </a:lnTo>
                    <a:lnTo>
                      <a:pt x="23" y="258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" name="Freeform 110"/>
              <p:cNvSpPr>
                <a:spLocks/>
              </p:cNvSpPr>
              <p:nvPr/>
            </p:nvSpPr>
            <p:spPr bwMode="auto">
              <a:xfrm>
                <a:off x="4365" y="2132"/>
                <a:ext cx="255" cy="158"/>
              </a:xfrm>
              <a:custGeom>
                <a:avLst/>
                <a:gdLst/>
                <a:ahLst/>
                <a:cxnLst>
                  <a:cxn ang="0">
                    <a:pos x="296" y="0"/>
                  </a:cxn>
                  <a:cxn ang="0">
                    <a:pos x="296" y="0"/>
                  </a:cxn>
                  <a:cxn ang="0">
                    <a:pos x="243" y="0"/>
                  </a:cxn>
                  <a:cxn ang="0">
                    <a:pos x="197" y="8"/>
                  </a:cxn>
                  <a:cxn ang="0">
                    <a:pos x="152" y="23"/>
                  </a:cxn>
                  <a:cxn ang="0">
                    <a:pos x="106" y="53"/>
                  </a:cxn>
                  <a:cxn ang="0">
                    <a:pos x="61" y="106"/>
                  </a:cxn>
                  <a:cxn ang="0">
                    <a:pos x="15" y="160"/>
                  </a:cxn>
                  <a:cxn ang="0">
                    <a:pos x="0" y="190"/>
                  </a:cxn>
                </a:cxnLst>
                <a:rect l="0" t="0" r="r" b="b"/>
                <a:pathLst>
                  <a:path w="297" h="191">
                    <a:moveTo>
                      <a:pt x="296" y="0"/>
                    </a:moveTo>
                    <a:lnTo>
                      <a:pt x="296" y="0"/>
                    </a:lnTo>
                    <a:lnTo>
                      <a:pt x="243" y="0"/>
                    </a:lnTo>
                    <a:lnTo>
                      <a:pt x="197" y="8"/>
                    </a:lnTo>
                    <a:lnTo>
                      <a:pt x="152" y="23"/>
                    </a:lnTo>
                    <a:lnTo>
                      <a:pt x="106" y="53"/>
                    </a:lnTo>
                    <a:lnTo>
                      <a:pt x="61" y="106"/>
                    </a:lnTo>
                    <a:lnTo>
                      <a:pt x="15" y="160"/>
                    </a:lnTo>
                    <a:lnTo>
                      <a:pt x="0" y="19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" name="Freeform 111"/>
              <p:cNvSpPr>
                <a:spLocks/>
              </p:cNvSpPr>
              <p:nvPr/>
            </p:nvSpPr>
            <p:spPr bwMode="auto">
              <a:xfrm>
                <a:off x="4313" y="2082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" name="Line 112"/>
              <p:cNvSpPr>
                <a:spLocks noChangeShapeType="1"/>
              </p:cNvSpPr>
              <p:nvPr/>
            </p:nvSpPr>
            <p:spPr bwMode="auto">
              <a:xfrm flipH="1">
                <a:off x="4313" y="2088"/>
                <a:ext cx="13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" name="Freeform 113"/>
              <p:cNvSpPr>
                <a:spLocks/>
              </p:cNvSpPr>
              <p:nvPr/>
            </p:nvSpPr>
            <p:spPr bwMode="auto">
              <a:xfrm>
                <a:off x="4586" y="2132"/>
                <a:ext cx="34" cy="2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30"/>
                  </a:cxn>
                  <a:cxn ang="0">
                    <a:pos x="30" y="68"/>
                  </a:cxn>
                  <a:cxn ang="0">
                    <a:pos x="38" y="114"/>
                  </a:cxn>
                  <a:cxn ang="0">
                    <a:pos x="38" y="160"/>
                  </a:cxn>
                  <a:cxn ang="0">
                    <a:pos x="38" y="213"/>
                  </a:cxn>
                  <a:cxn ang="0">
                    <a:pos x="38" y="259"/>
                  </a:cxn>
                  <a:cxn ang="0">
                    <a:pos x="30" y="304"/>
                  </a:cxn>
                  <a:cxn ang="0">
                    <a:pos x="30" y="350"/>
                  </a:cxn>
                </a:cxnLst>
                <a:rect l="0" t="0" r="r" b="b"/>
                <a:pathLst>
                  <a:path w="39" h="351">
                    <a:moveTo>
                      <a:pt x="0" y="0"/>
                    </a:moveTo>
                    <a:lnTo>
                      <a:pt x="15" y="30"/>
                    </a:lnTo>
                    <a:lnTo>
                      <a:pt x="30" y="68"/>
                    </a:lnTo>
                    <a:lnTo>
                      <a:pt x="38" y="114"/>
                    </a:lnTo>
                    <a:lnTo>
                      <a:pt x="38" y="160"/>
                    </a:lnTo>
                    <a:lnTo>
                      <a:pt x="38" y="213"/>
                    </a:lnTo>
                    <a:lnTo>
                      <a:pt x="38" y="259"/>
                    </a:lnTo>
                    <a:lnTo>
                      <a:pt x="30" y="304"/>
                    </a:lnTo>
                    <a:lnTo>
                      <a:pt x="30" y="35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" name="Freeform 114"/>
              <p:cNvSpPr>
                <a:spLocks/>
              </p:cNvSpPr>
              <p:nvPr/>
            </p:nvSpPr>
            <p:spPr bwMode="auto">
              <a:xfrm>
                <a:off x="3780" y="2617"/>
                <a:ext cx="216" cy="6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53" y="38"/>
                  </a:cxn>
                  <a:cxn ang="0">
                    <a:pos x="91" y="53"/>
                  </a:cxn>
                  <a:cxn ang="0">
                    <a:pos x="129" y="60"/>
                  </a:cxn>
                  <a:cxn ang="0">
                    <a:pos x="167" y="68"/>
                  </a:cxn>
                  <a:cxn ang="0">
                    <a:pos x="213" y="75"/>
                  </a:cxn>
                  <a:cxn ang="0">
                    <a:pos x="251" y="83"/>
                  </a:cxn>
                </a:cxnLst>
                <a:rect l="0" t="0" r="r" b="b"/>
                <a:pathLst>
                  <a:path w="252" h="84">
                    <a:moveTo>
                      <a:pt x="0" y="0"/>
                    </a:moveTo>
                    <a:lnTo>
                      <a:pt x="0" y="0"/>
                    </a:lnTo>
                    <a:lnTo>
                      <a:pt x="53" y="38"/>
                    </a:lnTo>
                    <a:lnTo>
                      <a:pt x="91" y="53"/>
                    </a:lnTo>
                    <a:lnTo>
                      <a:pt x="129" y="60"/>
                    </a:lnTo>
                    <a:lnTo>
                      <a:pt x="167" y="68"/>
                    </a:lnTo>
                    <a:lnTo>
                      <a:pt x="213" y="75"/>
                    </a:lnTo>
                    <a:lnTo>
                      <a:pt x="251" y="8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" name="Freeform 115"/>
              <p:cNvSpPr>
                <a:spLocks/>
              </p:cNvSpPr>
              <p:nvPr/>
            </p:nvSpPr>
            <p:spPr bwMode="auto">
              <a:xfrm>
                <a:off x="3825" y="2111"/>
                <a:ext cx="974" cy="654"/>
              </a:xfrm>
              <a:custGeom>
                <a:avLst/>
                <a:gdLst/>
                <a:ahLst/>
                <a:cxnLst>
                  <a:cxn ang="0">
                    <a:pos x="831" y="0"/>
                  </a:cxn>
                  <a:cxn ang="0">
                    <a:pos x="892" y="30"/>
                  </a:cxn>
                  <a:cxn ang="0">
                    <a:pos x="953" y="68"/>
                  </a:cxn>
                  <a:cxn ang="0">
                    <a:pos x="1006" y="105"/>
                  </a:cxn>
                  <a:cxn ang="0">
                    <a:pos x="1052" y="150"/>
                  </a:cxn>
                  <a:cxn ang="0">
                    <a:pos x="1090" y="203"/>
                  </a:cxn>
                  <a:cxn ang="0">
                    <a:pos x="1113" y="256"/>
                  </a:cxn>
                  <a:cxn ang="0">
                    <a:pos x="1128" y="308"/>
                  </a:cxn>
                  <a:cxn ang="0">
                    <a:pos x="1136" y="369"/>
                  </a:cxn>
                  <a:cxn ang="0">
                    <a:pos x="1136" y="414"/>
                  </a:cxn>
                  <a:cxn ang="0">
                    <a:pos x="1121" y="451"/>
                  </a:cxn>
                  <a:cxn ang="0">
                    <a:pos x="1113" y="497"/>
                  </a:cxn>
                  <a:cxn ang="0">
                    <a:pos x="1090" y="534"/>
                  </a:cxn>
                  <a:cxn ang="0">
                    <a:pos x="1037" y="602"/>
                  </a:cxn>
                  <a:cxn ang="0">
                    <a:pos x="968" y="662"/>
                  </a:cxn>
                  <a:cxn ang="0">
                    <a:pos x="884" y="715"/>
                  </a:cxn>
                  <a:cxn ang="0">
                    <a:pos x="785" y="752"/>
                  </a:cxn>
                  <a:cxn ang="0">
                    <a:pos x="679" y="775"/>
                  </a:cxn>
                  <a:cxn ang="0">
                    <a:pos x="564" y="790"/>
                  </a:cxn>
                  <a:cxn ang="0">
                    <a:pos x="450" y="775"/>
                  </a:cxn>
                  <a:cxn ang="0">
                    <a:pos x="343" y="752"/>
                  </a:cxn>
                  <a:cxn ang="0">
                    <a:pos x="252" y="715"/>
                  </a:cxn>
                  <a:cxn ang="0">
                    <a:pos x="160" y="662"/>
                  </a:cxn>
                  <a:cxn ang="0">
                    <a:pos x="91" y="602"/>
                  </a:cxn>
                  <a:cxn ang="0">
                    <a:pos x="38" y="534"/>
                  </a:cxn>
                  <a:cxn ang="0">
                    <a:pos x="23" y="497"/>
                  </a:cxn>
                  <a:cxn ang="0">
                    <a:pos x="8" y="451"/>
                  </a:cxn>
                  <a:cxn ang="0">
                    <a:pos x="0" y="414"/>
                  </a:cxn>
                  <a:cxn ang="0">
                    <a:pos x="0" y="369"/>
                  </a:cxn>
                  <a:cxn ang="0">
                    <a:pos x="8" y="301"/>
                  </a:cxn>
                  <a:cxn ang="0">
                    <a:pos x="30" y="233"/>
                  </a:cxn>
                  <a:cxn ang="0">
                    <a:pos x="61" y="173"/>
                  </a:cxn>
                  <a:cxn ang="0">
                    <a:pos x="114" y="120"/>
                  </a:cxn>
                </a:cxnLst>
                <a:rect l="0" t="0" r="r" b="b"/>
                <a:pathLst>
                  <a:path w="1137" h="791">
                    <a:moveTo>
                      <a:pt x="831" y="0"/>
                    </a:moveTo>
                    <a:lnTo>
                      <a:pt x="892" y="30"/>
                    </a:lnTo>
                    <a:lnTo>
                      <a:pt x="953" y="68"/>
                    </a:lnTo>
                    <a:lnTo>
                      <a:pt x="1006" y="105"/>
                    </a:lnTo>
                    <a:lnTo>
                      <a:pt x="1052" y="150"/>
                    </a:lnTo>
                    <a:lnTo>
                      <a:pt x="1090" y="203"/>
                    </a:lnTo>
                    <a:lnTo>
                      <a:pt x="1113" y="256"/>
                    </a:lnTo>
                    <a:lnTo>
                      <a:pt x="1128" y="308"/>
                    </a:lnTo>
                    <a:lnTo>
                      <a:pt x="1136" y="369"/>
                    </a:lnTo>
                    <a:lnTo>
                      <a:pt x="1136" y="414"/>
                    </a:lnTo>
                    <a:lnTo>
                      <a:pt x="1121" y="451"/>
                    </a:lnTo>
                    <a:lnTo>
                      <a:pt x="1113" y="497"/>
                    </a:lnTo>
                    <a:lnTo>
                      <a:pt x="1090" y="534"/>
                    </a:lnTo>
                    <a:lnTo>
                      <a:pt x="1037" y="602"/>
                    </a:lnTo>
                    <a:lnTo>
                      <a:pt x="968" y="662"/>
                    </a:lnTo>
                    <a:lnTo>
                      <a:pt x="884" y="715"/>
                    </a:lnTo>
                    <a:lnTo>
                      <a:pt x="785" y="752"/>
                    </a:lnTo>
                    <a:lnTo>
                      <a:pt x="679" y="775"/>
                    </a:lnTo>
                    <a:lnTo>
                      <a:pt x="564" y="790"/>
                    </a:lnTo>
                    <a:lnTo>
                      <a:pt x="450" y="775"/>
                    </a:lnTo>
                    <a:lnTo>
                      <a:pt x="343" y="752"/>
                    </a:lnTo>
                    <a:lnTo>
                      <a:pt x="252" y="715"/>
                    </a:lnTo>
                    <a:lnTo>
                      <a:pt x="160" y="662"/>
                    </a:lnTo>
                    <a:lnTo>
                      <a:pt x="91" y="602"/>
                    </a:lnTo>
                    <a:lnTo>
                      <a:pt x="38" y="534"/>
                    </a:lnTo>
                    <a:lnTo>
                      <a:pt x="23" y="497"/>
                    </a:lnTo>
                    <a:lnTo>
                      <a:pt x="8" y="451"/>
                    </a:lnTo>
                    <a:lnTo>
                      <a:pt x="0" y="414"/>
                    </a:lnTo>
                    <a:lnTo>
                      <a:pt x="0" y="369"/>
                    </a:lnTo>
                    <a:lnTo>
                      <a:pt x="8" y="301"/>
                    </a:lnTo>
                    <a:lnTo>
                      <a:pt x="30" y="233"/>
                    </a:lnTo>
                    <a:lnTo>
                      <a:pt x="61" y="173"/>
                    </a:lnTo>
                    <a:lnTo>
                      <a:pt x="114" y="12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Freeform 116"/>
              <p:cNvSpPr>
                <a:spLocks/>
              </p:cNvSpPr>
              <p:nvPr/>
            </p:nvSpPr>
            <p:spPr bwMode="auto">
              <a:xfrm>
                <a:off x="3877" y="2098"/>
                <a:ext cx="479" cy="387"/>
              </a:xfrm>
              <a:custGeom>
                <a:avLst/>
                <a:gdLst/>
                <a:ahLst/>
                <a:cxnLst>
                  <a:cxn ang="0">
                    <a:pos x="228" y="47"/>
                  </a:cxn>
                  <a:cxn ang="0">
                    <a:pos x="283" y="31"/>
                  </a:cxn>
                  <a:cxn ang="0">
                    <a:pos x="346" y="16"/>
                  </a:cxn>
                  <a:cxn ang="0">
                    <a:pos x="409" y="8"/>
                  </a:cxn>
                  <a:cxn ang="0">
                    <a:pos x="472" y="0"/>
                  </a:cxn>
                  <a:cxn ang="0">
                    <a:pos x="519" y="16"/>
                  </a:cxn>
                  <a:cxn ang="0">
                    <a:pos x="534" y="39"/>
                  </a:cxn>
                  <a:cxn ang="0">
                    <a:pos x="558" y="125"/>
                  </a:cxn>
                  <a:cxn ang="0">
                    <a:pos x="550" y="234"/>
                  </a:cxn>
                  <a:cxn ang="0">
                    <a:pos x="534" y="296"/>
                  </a:cxn>
                  <a:cxn ang="0">
                    <a:pos x="424" y="304"/>
                  </a:cxn>
                  <a:cxn ang="0">
                    <a:pos x="346" y="327"/>
                  </a:cxn>
                  <a:cxn ang="0">
                    <a:pos x="251" y="366"/>
                  </a:cxn>
                  <a:cxn ang="0">
                    <a:pos x="204" y="413"/>
                  </a:cxn>
                  <a:cxn ang="0">
                    <a:pos x="189" y="467"/>
                  </a:cxn>
                  <a:cxn ang="0">
                    <a:pos x="134" y="335"/>
                  </a:cxn>
                  <a:cxn ang="0">
                    <a:pos x="47" y="234"/>
                  </a:cxn>
                  <a:cxn ang="0">
                    <a:pos x="0" y="195"/>
                  </a:cxn>
                  <a:cxn ang="0">
                    <a:pos x="0" y="171"/>
                  </a:cxn>
                  <a:cxn ang="0">
                    <a:pos x="47" y="125"/>
                  </a:cxn>
                  <a:cxn ang="0">
                    <a:pos x="118" y="86"/>
                  </a:cxn>
                  <a:cxn ang="0">
                    <a:pos x="173" y="62"/>
                  </a:cxn>
                  <a:cxn ang="0">
                    <a:pos x="228" y="47"/>
                  </a:cxn>
                </a:cxnLst>
                <a:rect l="0" t="0" r="r" b="b"/>
                <a:pathLst>
                  <a:path w="559" h="468">
                    <a:moveTo>
                      <a:pt x="228" y="47"/>
                    </a:moveTo>
                    <a:lnTo>
                      <a:pt x="283" y="31"/>
                    </a:lnTo>
                    <a:lnTo>
                      <a:pt x="346" y="16"/>
                    </a:lnTo>
                    <a:lnTo>
                      <a:pt x="409" y="8"/>
                    </a:lnTo>
                    <a:lnTo>
                      <a:pt x="472" y="0"/>
                    </a:lnTo>
                    <a:lnTo>
                      <a:pt x="519" y="16"/>
                    </a:lnTo>
                    <a:lnTo>
                      <a:pt x="534" y="39"/>
                    </a:lnTo>
                    <a:lnTo>
                      <a:pt x="558" y="125"/>
                    </a:lnTo>
                    <a:lnTo>
                      <a:pt x="550" y="234"/>
                    </a:lnTo>
                    <a:lnTo>
                      <a:pt x="534" y="296"/>
                    </a:lnTo>
                    <a:lnTo>
                      <a:pt x="424" y="304"/>
                    </a:lnTo>
                    <a:lnTo>
                      <a:pt x="346" y="327"/>
                    </a:lnTo>
                    <a:lnTo>
                      <a:pt x="251" y="366"/>
                    </a:lnTo>
                    <a:lnTo>
                      <a:pt x="204" y="413"/>
                    </a:lnTo>
                    <a:lnTo>
                      <a:pt x="189" y="467"/>
                    </a:lnTo>
                    <a:lnTo>
                      <a:pt x="134" y="335"/>
                    </a:lnTo>
                    <a:lnTo>
                      <a:pt x="47" y="234"/>
                    </a:lnTo>
                    <a:lnTo>
                      <a:pt x="0" y="195"/>
                    </a:lnTo>
                    <a:lnTo>
                      <a:pt x="0" y="171"/>
                    </a:lnTo>
                    <a:lnTo>
                      <a:pt x="47" y="125"/>
                    </a:lnTo>
                    <a:lnTo>
                      <a:pt x="118" y="86"/>
                    </a:lnTo>
                    <a:lnTo>
                      <a:pt x="173" y="62"/>
                    </a:lnTo>
                    <a:lnTo>
                      <a:pt x="228" y="47"/>
                    </a:lnTo>
                  </a:path>
                </a:pathLst>
              </a:custGeom>
              <a:gradFill rotWithShape="0">
                <a:gsLst>
                  <a:gs pos="0">
                    <a:srgbClr val="FAFD00"/>
                  </a:gs>
                  <a:gs pos="100000">
                    <a:srgbClr val="FAFD00">
                      <a:gamma/>
                      <a:shade val="89804"/>
                      <a:invGamma/>
                    </a:srgbClr>
                  </a:gs>
                </a:gsLst>
                <a:lin ang="5400000" scaled="1"/>
              </a:gradFill>
              <a:ln w="12700" cap="rnd" cmpd="sng">
                <a:solidFill>
                  <a:srgbClr val="FAFD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Oval 117"/>
              <p:cNvSpPr>
                <a:spLocks noChangeArrowheads="1"/>
              </p:cNvSpPr>
              <p:nvPr/>
            </p:nvSpPr>
            <p:spPr bwMode="auto">
              <a:xfrm>
                <a:off x="4297" y="2092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8" name="Oval 118"/>
              <p:cNvSpPr>
                <a:spLocks noChangeArrowheads="1"/>
              </p:cNvSpPr>
              <p:nvPr/>
            </p:nvSpPr>
            <p:spPr bwMode="auto">
              <a:xfrm>
                <a:off x="4570" y="2117"/>
                <a:ext cx="33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9" name="Oval 119"/>
              <p:cNvSpPr>
                <a:spLocks noChangeArrowheads="1"/>
              </p:cNvSpPr>
              <p:nvPr/>
            </p:nvSpPr>
            <p:spPr bwMode="auto">
              <a:xfrm>
                <a:off x="4902" y="2437"/>
                <a:ext cx="26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0" name="Oval 120"/>
              <p:cNvSpPr>
                <a:spLocks noChangeArrowheads="1"/>
              </p:cNvSpPr>
              <p:nvPr/>
            </p:nvSpPr>
            <p:spPr bwMode="auto">
              <a:xfrm>
                <a:off x="4616" y="2652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1" name="Oval 121"/>
              <p:cNvSpPr>
                <a:spLocks noChangeArrowheads="1"/>
              </p:cNvSpPr>
              <p:nvPr/>
            </p:nvSpPr>
            <p:spPr bwMode="auto">
              <a:xfrm>
                <a:off x="4649" y="2771"/>
                <a:ext cx="32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2" name="Oval 122"/>
              <p:cNvSpPr>
                <a:spLocks noChangeArrowheads="1"/>
              </p:cNvSpPr>
              <p:nvPr/>
            </p:nvSpPr>
            <p:spPr bwMode="auto">
              <a:xfrm>
                <a:off x="4466" y="2563"/>
                <a:ext cx="39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3" name="Oval 123"/>
              <p:cNvSpPr>
                <a:spLocks noChangeArrowheads="1"/>
              </p:cNvSpPr>
              <p:nvPr/>
            </p:nvSpPr>
            <p:spPr bwMode="auto">
              <a:xfrm>
                <a:off x="3770" y="2614"/>
                <a:ext cx="32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4" name="Oval 124"/>
              <p:cNvSpPr>
                <a:spLocks noChangeArrowheads="1"/>
              </p:cNvSpPr>
              <p:nvPr/>
            </p:nvSpPr>
            <p:spPr bwMode="auto">
              <a:xfrm>
                <a:off x="3978" y="2664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5" name="Oval 125"/>
              <p:cNvSpPr>
                <a:spLocks noChangeArrowheads="1"/>
              </p:cNvSpPr>
              <p:nvPr/>
            </p:nvSpPr>
            <p:spPr bwMode="auto">
              <a:xfrm>
                <a:off x="3953" y="2752"/>
                <a:ext cx="25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6" name="Oval 126"/>
              <p:cNvSpPr>
                <a:spLocks noChangeArrowheads="1"/>
              </p:cNvSpPr>
              <p:nvPr/>
            </p:nvSpPr>
            <p:spPr bwMode="auto">
              <a:xfrm>
                <a:off x="4252" y="2739"/>
                <a:ext cx="25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7" name="Oval 127"/>
              <p:cNvSpPr>
                <a:spLocks noChangeArrowheads="1"/>
              </p:cNvSpPr>
              <p:nvPr/>
            </p:nvSpPr>
            <p:spPr bwMode="auto">
              <a:xfrm>
                <a:off x="4271" y="2582"/>
                <a:ext cx="52" cy="3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8" name="Oval 128"/>
              <p:cNvSpPr>
                <a:spLocks noChangeArrowheads="1"/>
              </p:cNvSpPr>
              <p:nvPr/>
            </p:nvSpPr>
            <p:spPr bwMode="auto">
              <a:xfrm>
                <a:off x="4121" y="2551"/>
                <a:ext cx="26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9" name="Oval 129"/>
              <p:cNvSpPr>
                <a:spLocks noChangeArrowheads="1"/>
              </p:cNvSpPr>
              <p:nvPr/>
            </p:nvSpPr>
            <p:spPr bwMode="auto">
              <a:xfrm>
                <a:off x="4031" y="2299"/>
                <a:ext cx="572" cy="283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0" name="Oval 130"/>
              <p:cNvSpPr>
                <a:spLocks noChangeArrowheads="1"/>
              </p:cNvSpPr>
              <p:nvPr/>
            </p:nvSpPr>
            <p:spPr bwMode="auto">
              <a:xfrm>
                <a:off x="4050" y="2343"/>
                <a:ext cx="546" cy="252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1" name="Oval 131"/>
              <p:cNvSpPr>
                <a:spLocks noChangeArrowheads="1"/>
              </p:cNvSpPr>
              <p:nvPr/>
            </p:nvSpPr>
            <p:spPr bwMode="auto">
              <a:xfrm>
                <a:off x="4329" y="2280"/>
                <a:ext cx="33" cy="32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2" name="Line 132"/>
              <p:cNvSpPr>
                <a:spLocks noChangeShapeType="1"/>
              </p:cNvSpPr>
              <p:nvPr/>
            </p:nvSpPr>
            <p:spPr bwMode="auto">
              <a:xfrm flipH="1">
                <a:off x="4326" y="2264"/>
                <a:ext cx="59" cy="5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" name="Line 133"/>
              <p:cNvSpPr>
                <a:spLocks noChangeShapeType="1"/>
              </p:cNvSpPr>
              <p:nvPr/>
            </p:nvSpPr>
            <p:spPr bwMode="auto">
              <a:xfrm>
                <a:off x="4355" y="2289"/>
                <a:ext cx="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" name="Oval 134"/>
              <p:cNvSpPr>
                <a:spLocks noChangeArrowheads="1"/>
              </p:cNvSpPr>
              <p:nvPr/>
            </p:nvSpPr>
            <p:spPr bwMode="auto">
              <a:xfrm>
                <a:off x="4329" y="2283"/>
                <a:ext cx="26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5" name="Oval 135"/>
              <p:cNvSpPr>
                <a:spLocks noChangeArrowheads="1"/>
              </p:cNvSpPr>
              <p:nvPr/>
            </p:nvSpPr>
            <p:spPr bwMode="auto">
              <a:xfrm>
                <a:off x="4590" y="2413"/>
                <a:ext cx="32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6" name="Oval 136"/>
              <p:cNvSpPr>
                <a:spLocks noChangeArrowheads="1"/>
              </p:cNvSpPr>
              <p:nvPr/>
            </p:nvSpPr>
            <p:spPr bwMode="auto">
              <a:xfrm>
                <a:off x="4037" y="2123"/>
                <a:ext cx="25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7" name="Freeform 137"/>
              <p:cNvSpPr>
                <a:spLocks/>
              </p:cNvSpPr>
              <p:nvPr/>
            </p:nvSpPr>
            <p:spPr bwMode="auto">
              <a:xfrm>
                <a:off x="4053" y="2132"/>
                <a:ext cx="144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8" y="15"/>
                  </a:cxn>
                  <a:cxn ang="0">
                    <a:pos x="68" y="38"/>
                  </a:cxn>
                  <a:cxn ang="0">
                    <a:pos x="99" y="76"/>
                  </a:cxn>
                  <a:cxn ang="0">
                    <a:pos x="121" y="107"/>
                  </a:cxn>
                  <a:cxn ang="0">
                    <a:pos x="137" y="145"/>
                  </a:cxn>
                  <a:cxn ang="0">
                    <a:pos x="152" y="175"/>
                  </a:cxn>
                  <a:cxn ang="0">
                    <a:pos x="159" y="213"/>
                  </a:cxn>
                  <a:cxn ang="0">
                    <a:pos x="167" y="221"/>
                  </a:cxn>
                </a:cxnLst>
                <a:rect l="0" t="0" r="r" b="b"/>
                <a:pathLst>
                  <a:path w="168" h="222">
                    <a:moveTo>
                      <a:pt x="0" y="0"/>
                    </a:moveTo>
                    <a:lnTo>
                      <a:pt x="0" y="0"/>
                    </a:lnTo>
                    <a:lnTo>
                      <a:pt x="38" y="15"/>
                    </a:lnTo>
                    <a:lnTo>
                      <a:pt x="68" y="38"/>
                    </a:lnTo>
                    <a:lnTo>
                      <a:pt x="99" y="76"/>
                    </a:lnTo>
                    <a:lnTo>
                      <a:pt x="121" y="107"/>
                    </a:lnTo>
                    <a:lnTo>
                      <a:pt x="137" y="145"/>
                    </a:lnTo>
                    <a:lnTo>
                      <a:pt x="152" y="175"/>
                    </a:lnTo>
                    <a:lnTo>
                      <a:pt x="159" y="213"/>
                    </a:lnTo>
                    <a:lnTo>
                      <a:pt x="167" y="22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8" name="Freeform 138"/>
              <p:cNvSpPr>
                <a:spLocks/>
              </p:cNvSpPr>
              <p:nvPr/>
            </p:nvSpPr>
            <p:spPr bwMode="auto">
              <a:xfrm>
                <a:off x="4047" y="2139"/>
                <a:ext cx="39" cy="2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6" y="39"/>
                  </a:cxn>
                  <a:cxn ang="0">
                    <a:pos x="39" y="70"/>
                  </a:cxn>
                  <a:cxn ang="0">
                    <a:pos x="45" y="108"/>
                  </a:cxn>
                  <a:cxn ang="0">
                    <a:pos x="45" y="155"/>
                  </a:cxn>
                  <a:cxn ang="0">
                    <a:pos x="45" y="201"/>
                  </a:cxn>
                  <a:cxn ang="0">
                    <a:pos x="45" y="247"/>
                  </a:cxn>
                  <a:cxn ang="0">
                    <a:pos x="45" y="255"/>
                  </a:cxn>
                </a:cxnLst>
                <a:rect l="0" t="0" r="r" b="b"/>
                <a:pathLst>
                  <a:path w="46" h="256">
                    <a:moveTo>
                      <a:pt x="0" y="0"/>
                    </a:moveTo>
                    <a:lnTo>
                      <a:pt x="0" y="0"/>
                    </a:lnTo>
                    <a:lnTo>
                      <a:pt x="26" y="39"/>
                    </a:lnTo>
                    <a:lnTo>
                      <a:pt x="39" y="70"/>
                    </a:lnTo>
                    <a:lnTo>
                      <a:pt x="45" y="108"/>
                    </a:lnTo>
                    <a:lnTo>
                      <a:pt x="45" y="155"/>
                    </a:lnTo>
                    <a:lnTo>
                      <a:pt x="45" y="201"/>
                    </a:lnTo>
                    <a:lnTo>
                      <a:pt x="45" y="247"/>
                    </a:lnTo>
                    <a:lnTo>
                      <a:pt x="45" y="255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9" name="Arc 139"/>
              <p:cNvSpPr>
                <a:spLocks/>
              </p:cNvSpPr>
              <p:nvPr/>
            </p:nvSpPr>
            <p:spPr bwMode="auto">
              <a:xfrm>
                <a:off x="4180" y="2312"/>
                <a:ext cx="16" cy="5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" name="Freeform 140"/>
              <p:cNvSpPr>
                <a:spLocks/>
              </p:cNvSpPr>
              <p:nvPr/>
            </p:nvSpPr>
            <p:spPr bwMode="auto">
              <a:xfrm>
                <a:off x="4326" y="2305"/>
                <a:ext cx="21" cy="39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2" y="23"/>
                  </a:cxn>
                  <a:cxn ang="0">
                    <a:pos x="12" y="38"/>
                  </a:cxn>
                  <a:cxn ang="0">
                    <a:pos x="0" y="46"/>
                  </a:cxn>
                </a:cxnLst>
                <a:rect l="0" t="0" r="r" b="b"/>
                <a:pathLst>
                  <a:path w="24" h="47">
                    <a:moveTo>
                      <a:pt x="23" y="0"/>
                    </a:moveTo>
                    <a:lnTo>
                      <a:pt x="12" y="23"/>
                    </a:lnTo>
                    <a:lnTo>
                      <a:pt x="12" y="38"/>
                    </a:lnTo>
                    <a:lnTo>
                      <a:pt x="0" y="4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" name="Oval 141"/>
              <p:cNvSpPr>
                <a:spLocks noChangeArrowheads="1"/>
              </p:cNvSpPr>
              <p:nvPr/>
            </p:nvSpPr>
            <p:spPr bwMode="auto">
              <a:xfrm>
                <a:off x="4181" y="2299"/>
                <a:ext cx="31" cy="25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2" name="Oval 142"/>
              <p:cNvSpPr>
                <a:spLocks noChangeArrowheads="1"/>
              </p:cNvSpPr>
              <p:nvPr/>
            </p:nvSpPr>
            <p:spPr bwMode="auto">
              <a:xfrm>
                <a:off x="3816" y="2488"/>
                <a:ext cx="32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3" name="Oval 143"/>
              <p:cNvSpPr>
                <a:spLocks noChangeArrowheads="1"/>
              </p:cNvSpPr>
              <p:nvPr/>
            </p:nvSpPr>
            <p:spPr bwMode="auto">
              <a:xfrm>
                <a:off x="4063" y="2343"/>
                <a:ext cx="32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4" name="Freeform 144"/>
              <p:cNvSpPr>
                <a:spLocks/>
              </p:cNvSpPr>
              <p:nvPr/>
            </p:nvSpPr>
            <p:spPr bwMode="auto">
              <a:xfrm>
                <a:off x="4196" y="2088"/>
                <a:ext cx="125" cy="221"/>
              </a:xfrm>
              <a:custGeom>
                <a:avLst/>
                <a:gdLst/>
                <a:ahLst/>
                <a:cxnLst>
                  <a:cxn ang="0">
                    <a:pos x="145" y="0"/>
                  </a:cxn>
                  <a:cxn ang="0">
                    <a:pos x="145" y="0"/>
                  </a:cxn>
                  <a:cxn ang="0">
                    <a:pos x="114" y="15"/>
                  </a:cxn>
                  <a:cxn ang="0">
                    <a:pos x="84" y="38"/>
                  </a:cxn>
                  <a:cxn ang="0">
                    <a:pos x="61" y="68"/>
                  </a:cxn>
                  <a:cxn ang="0">
                    <a:pos x="38" y="99"/>
                  </a:cxn>
                  <a:cxn ang="0">
                    <a:pos x="23" y="129"/>
                  </a:cxn>
                  <a:cxn ang="0">
                    <a:pos x="8" y="175"/>
                  </a:cxn>
                  <a:cxn ang="0">
                    <a:pos x="0" y="220"/>
                  </a:cxn>
                  <a:cxn ang="0">
                    <a:pos x="0" y="266"/>
                  </a:cxn>
                </a:cxnLst>
                <a:rect l="0" t="0" r="r" b="b"/>
                <a:pathLst>
                  <a:path w="146" h="267">
                    <a:moveTo>
                      <a:pt x="145" y="0"/>
                    </a:moveTo>
                    <a:lnTo>
                      <a:pt x="145" y="0"/>
                    </a:lnTo>
                    <a:lnTo>
                      <a:pt x="114" y="15"/>
                    </a:lnTo>
                    <a:lnTo>
                      <a:pt x="84" y="38"/>
                    </a:lnTo>
                    <a:lnTo>
                      <a:pt x="61" y="68"/>
                    </a:lnTo>
                    <a:lnTo>
                      <a:pt x="38" y="99"/>
                    </a:lnTo>
                    <a:lnTo>
                      <a:pt x="23" y="129"/>
                    </a:lnTo>
                    <a:lnTo>
                      <a:pt x="8" y="175"/>
                    </a:lnTo>
                    <a:lnTo>
                      <a:pt x="0" y="220"/>
                    </a:lnTo>
                    <a:lnTo>
                      <a:pt x="0" y="26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" name="Arc 145"/>
              <p:cNvSpPr>
                <a:spLocks/>
              </p:cNvSpPr>
              <p:nvPr/>
            </p:nvSpPr>
            <p:spPr bwMode="auto">
              <a:xfrm>
                <a:off x="4483" y="2573"/>
                <a:ext cx="176" cy="208"/>
              </a:xfrm>
              <a:custGeom>
                <a:avLst/>
                <a:gdLst>
                  <a:gd name="G0" fmla="+- 105 0 0"/>
                  <a:gd name="G1" fmla="+- 21600 0 0"/>
                  <a:gd name="G2" fmla="+- 21600 0 0"/>
                  <a:gd name="T0" fmla="*/ 0 w 21705"/>
                  <a:gd name="T1" fmla="*/ 0 h 21600"/>
                  <a:gd name="T2" fmla="*/ 21705 w 21705"/>
                  <a:gd name="T3" fmla="*/ 21600 h 21600"/>
                  <a:gd name="T4" fmla="*/ 105 w 2170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05" h="21600" fill="none" extrusionOk="0">
                    <a:moveTo>
                      <a:pt x="0" y="0"/>
                    </a:moveTo>
                    <a:cubicBezTo>
                      <a:pt x="35" y="0"/>
                      <a:pt x="70" y="-1"/>
                      <a:pt x="105" y="0"/>
                    </a:cubicBezTo>
                    <a:cubicBezTo>
                      <a:pt x="12034" y="0"/>
                      <a:pt x="21705" y="9670"/>
                      <a:pt x="21705" y="21600"/>
                    </a:cubicBezTo>
                  </a:path>
                  <a:path w="21705" h="21600" stroke="0" extrusionOk="0">
                    <a:moveTo>
                      <a:pt x="0" y="0"/>
                    </a:moveTo>
                    <a:cubicBezTo>
                      <a:pt x="35" y="0"/>
                      <a:pt x="70" y="-1"/>
                      <a:pt x="105" y="0"/>
                    </a:cubicBezTo>
                    <a:cubicBezTo>
                      <a:pt x="12034" y="0"/>
                      <a:pt x="21705" y="9670"/>
                      <a:pt x="21705" y="21600"/>
                    </a:cubicBezTo>
                    <a:lnTo>
                      <a:pt x="10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" name="Oval 146"/>
              <p:cNvSpPr>
                <a:spLocks noChangeArrowheads="1"/>
              </p:cNvSpPr>
              <p:nvPr/>
            </p:nvSpPr>
            <p:spPr bwMode="auto">
              <a:xfrm>
                <a:off x="4772" y="2331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7" name="Arc 147"/>
              <p:cNvSpPr>
                <a:spLocks/>
              </p:cNvSpPr>
              <p:nvPr/>
            </p:nvSpPr>
            <p:spPr bwMode="auto">
              <a:xfrm>
                <a:off x="4798" y="2353"/>
                <a:ext cx="62" cy="1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" name="Arc 148"/>
              <p:cNvSpPr>
                <a:spLocks/>
              </p:cNvSpPr>
              <p:nvPr/>
            </p:nvSpPr>
            <p:spPr bwMode="auto">
              <a:xfrm>
                <a:off x="4011" y="2607"/>
                <a:ext cx="283" cy="82"/>
              </a:xfrm>
              <a:custGeom>
                <a:avLst/>
                <a:gdLst>
                  <a:gd name="G0" fmla="+- 65 0 0"/>
                  <a:gd name="G1" fmla="+- 0 0 0"/>
                  <a:gd name="G2" fmla="+- 21600 0 0"/>
                  <a:gd name="T0" fmla="*/ 21665 w 21665"/>
                  <a:gd name="T1" fmla="*/ 0 h 21600"/>
                  <a:gd name="T2" fmla="*/ 0 w 21665"/>
                  <a:gd name="T3" fmla="*/ 21600 h 21600"/>
                  <a:gd name="T4" fmla="*/ 65 w 2166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5" h="21600" fill="none" extrusionOk="0">
                    <a:moveTo>
                      <a:pt x="21665" y="0"/>
                    </a:moveTo>
                    <a:cubicBezTo>
                      <a:pt x="21665" y="11929"/>
                      <a:pt x="11994" y="21600"/>
                      <a:pt x="65" y="21600"/>
                    </a:cubicBezTo>
                    <a:cubicBezTo>
                      <a:pt x="43" y="21600"/>
                      <a:pt x="21" y="21599"/>
                      <a:pt x="0" y="21599"/>
                    </a:cubicBezTo>
                  </a:path>
                  <a:path w="21665" h="21600" stroke="0" extrusionOk="0">
                    <a:moveTo>
                      <a:pt x="21665" y="0"/>
                    </a:moveTo>
                    <a:cubicBezTo>
                      <a:pt x="21665" y="11929"/>
                      <a:pt x="11994" y="21600"/>
                      <a:pt x="65" y="21600"/>
                    </a:cubicBezTo>
                    <a:cubicBezTo>
                      <a:pt x="43" y="21600"/>
                      <a:pt x="21" y="21599"/>
                      <a:pt x="0" y="21599"/>
                    </a:cubicBezTo>
                    <a:lnTo>
                      <a:pt x="65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" name="Arc 149"/>
              <p:cNvSpPr>
                <a:spLocks/>
              </p:cNvSpPr>
              <p:nvPr/>
            </p:nvSpPr>
            <p:spPr bwMode="auto">
              <a:xfrm>
                <a:off x="3781" y="2442"/>
                <a:ext cx="185" cy="18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5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" name="Arc 150"/>
              <p:cNvSpPr>
                <a:spLocks/>
              </p:cNvSpPr>
              <p:nvPr/>
            </p:nvSpPr>
            <p:spPr bwMode="auto">
              <a:xfrm>
                <a:off x="3864" y="2234"/>
                <a:ext cx="219" cy="129"/>
              </a:xfrm>
              <a:custGeom>
                <a:avLst/>
                <a:gdLst>
                  <a:gd name="G0" fmla="+- 85 0 0"/>
                  <a:gd name="G1" fmla="+- 21600 0 0"/>
                  <a:gd name="G2" fmla="+- 21600 0 0"/>
                  <a:gd name="T0" fmla="*/ 0 w 21685"/>
                  <a:gd name="T1" fmla="*/ 0 h 21600"/>
                  <a:gd name="T2" fmla="*/ 21685 w 21685"/>
                  <a:gd name="T3" fmla="*/ 21600 h 21600"/>
                  <a:gd name="T4" fmla="*/ 85 w 2168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5" h="21600" fill="none" extrusionOk="0">
                    <a:moveTo>
                      <a:pt x="0" y="0"/>
                    </a:moveTo>
                    <a:cubicBezTo>
                      <a:pt x="28" y="0"/>
                      <a:pt x="56" y="-1"/>
                      <a:pt x="85" y="0"/>
                    </a:cubicBezTo>
                    <a:cubicBezTo>
                      <a:pt x="12014" y="0"/>
                      <a:pt x="21685" y="9670"/>
                      <a:pt x="21685" y="21600"/>
                    </a:cubicBezTo>
                  </a:path>
                  <a:path w="21685" h="21600" stroke="0" extrusionOk="0">
                    <a:moveTo>
                      <a:pt x="0" y="0"/>
                    </a:moveTo>
                    <a:cubicBezTo>
                      <a:pt x="28" y="0"/>
                      <a:pt x="56" y="-1"/>
                      <a:pt x="85" y="0"/>
                    </a:cubicBezTo>
                    <a:cubicBezTo>
                      <a:pt x="12014" y="0"/>
                      <a:pt x="21685" y="9670"/>
                      <a:pt x="21685" y="21600"/>
                    </a:cubicBezTo>
                    <a:lnTo>
                      <a:pt x="8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" name="Line 151"/>
              <p:cNvSpPr>
                <a:spLocks noChangeShapeType="1"/>
              </p:cNvSpPr>
              <p:nvPr/>
            </p:nvSpPr>
            <p:spPr bwMode="auto">
              <a:xfrm>
                <a:off x="4085" y="2359"/>
                <a:ext cx="20" cy="31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" name="Arc 152"/>
              <p:cNvSpPr>
                <a:spLocks/>
              </p:cNvSpPr>
              <p:nvPr/>
            </p:nvSpPr>
            <p:spPr bwMode="auto">
              <a:xfrm>
                <a:off x="4274" y="2579"/>
                <a:ext cx="219" cy="176"/>
              </a:xfrm>
              <a:custGeom>
                <a:avLst/>
                <a:gdLst>
                  <a:gd name="G0" fmla="+- 85 0 0"/>
                  <a:gd name="G1" fmla="+- 0 0 0"/>
                  <a:gd name="G2" fmla="+- 21600 0 0"/>
                  <a:gd name="T0" fmla="*/ 21685 w 21685"/>
                  <a:gd name="T1" fmla="*/ 0 h 21600"/>
                  <a:gd name="T2" fmla="*/ 0 w 21685"/>
                  <a:gd name="T3" fmla="*/ 21600 h 21600"/>
                  <a:gd name="T4" fmla="*/ 85 w 2168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5" h="21600" fill="none" extrusionOk="0">
                    <a:moveTo>
                      <a:pt x="21685" y="0"/>
                    </a:moveTo>
                    <a:cubicBezTo>
                      <a:pt x="21685" y="11929"/>
                      <a:pt x="12014" y="21600"/>
                      <a:pt x="85" y="21600"/>
                    </a:cubicBezTo>
                    <a:cubicBezTo>
                      <a:pt x="56" y="21600"/>
                      <a:pt x="28" y="21599"/>
                      <a:pt x="0" y="21599"/>
                    </a:cubicBezTo>
                  </a:path>
                  <a:path w="21685" h="21600" stroke="0" extrusionOk="0">
                    <a:moveTo>
                      <a:pt x="21685" y="0"/>
                    </a:moveTo>
                    <a:cubicBezTo>
                      <a:pt x="21685" y="11929"/>
                      <a:pt x="12014" y="21600"/>
                      <a:pt x="85" y="21600"/>
                    </a:cubicBezTo>
                    <a:cubicBezTo>
                      <a:pt x="56" y="21600"/>
                      <a:pt x="28" y="21599"/>
                      <a:pt x="0" y="21599"/>
                    </a:cubicBezTo>
                    <a:lnTo>
                      <a:pt x="85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" name="Arc 153"/>
              <p:cNvSpPr>
                <a:spLocks/>
              </p:cNvSpPr>
              <p:nvPr/>
            </p:nvSpPr>
            <p:spPr bwMode="auto">
              <a:xfrm>
                <a:off x="4597" y="2341"/>
                <a:ext cx="186" cy="9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5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09"/>
                      <a:pt x="9609" y="55"/>
                      <a:pt x="21500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" name="Arc 154"/>
              <p:cNvSpPr>
                <a:spLocks/>
              </p:cNvSpPr>
              <p:nvPr/>
            </p:nvSpPr>
            <p:spPr bwMode="auto">
              <a:xfrm>
                <a:off x="4782" y="2347"/>
                <a:ext cx="137" cy="120"/>
              </a:xfrm>
              <a:custGeom>
                <a:avLst/>
                <a:gdLst>
                  <a:gd name="G0" fmla="+- 135 0 0"/>
                  <a:gd name="G1" fmla="+- 21600 0 0"/>
                  <a:gd name="G2" fmla="+- 21600 0 0"/>
                  <a:gd name="T0" fmla="*/ 0 w 21734"/>
                  <a:gd name="T1" fmla="*/ 0 h 21600"/>
                  <a:gd name="T2" fmla="*/ 21734 w 21734"/>
                  <a:gd name="T3" fmla="*/ 21450 h 21600"/>
                  <a:gd name="T4" fmla="*/ 135 w 21734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4" h="21600" fill="none" extrusionOk="0">
                    <a:moveTo>
                      <a:pt x="0" y="0"/>
                    </a:moveTo>
                    <a:cubicBezTo>
                      <a:pt x="45" y="0"/>
                      <a:pt x="90" y="-1"/>
                      <a:pt x="135" y="0"/>
                    </a:cubicBezTo>
                    <a:cubicBezTo>
                      <a:pt x="12005" y="0"/>
                      <a:pt x="21652" y="9579"/>
                      <a:pt x="21734" y="21449"/>
                    </a:cubicBezTo>
                  </a:path>
                  <a:path w="21734" h="21600" stroke="0" extrusionOk="0">
                    <a:moveTo>
                      <a:pt x="0" y="0"/>
                    </a:moveTo>
                    <a:cubicBezTo>
                      <a:pt x="45" y="0"/>
                      <a:pt x="90" y="-1"/>
                      <a:pt x="135" y="0"/>
                    </a:cubicBezTo>
                    <a:cubicBezTo>
                      <a:pt x="12005" y="0"/>
                      <a:pt x="21652" y="9579"/>
                      <a:pt x="21734" y="21449"/>
                    </a:cubicBezTo>
                    <a:lnTo>
                      <a:pt x="13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" name="Arc 155"/>
              <p:cNvSpPr>
                <a:spLocks/>
              </p:cNvSpPr>
              <p:nvPr/>
            </p:nvSpPr>
            <p:spPr bwMode="auto">
              <a:xfrm>
                <a:off x="4625" y="2413"/>
                <a:ext cx="76" cy="79"/>
              </a:xfrm>
              <a:custGeom>
                <a:avLst/>
                <a:gdLst>
                  <a:gd name="G0" fmla="+- 247 0 0"/>
                  <a:gd name="G1" fmla="+- 21600 0 0"/>
                  <a:gd name="G2" fmla="+- 21600 0 0"/>
                  <a:gd name="T0" fmla="*/ 0 w 21847"/>
                  <a:gd name="T1" fmla="*/ 1 h 21600"/>
                  <a:gd name="T2" fmla="*/ 21847 w 21847"/>
                  <a:gd name="T3" fmla="*/ 21600 h 21600"/>
                  <a:gd name="T4" fmla="*/ 247 w 21847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47" h="21600" fill="none" extrusionOk="0">
                    <a:moveTo>
                      <a:pt x="0" y="1"/>
                    </a:moveTo>
                    <a:cubicBezTo>
                      <a:pt x="82" y="0"/>
                      <a:pt x="164" y="-1"/>
                      <a:pt x="247" y="0"/>
                    </a:cubicBezTo>
                    <a:cubicBezTo>
                      <a:pt x="12176" y="0"/>
                      <a:pt x="21847" y="9670"/>
                      <a:pt x="21847" y="21600"/>
                    </a:cubicBezTo>
                  </a:path>
                  <a:path w="21847" h="21600" stroke="0" extrusionOk="0">
                    <a:moveTo>
                      <a:pt x="0" y="1"/>
                    </a:moveTo>
                    <a:cubicBezTo>
                      <a:pt x="82" y="0"/>
                      <a:pt x="164" y="-1"/>
                      <a:pt x="247" y="0"/>
                    </a:cubicBezTo>
                    <a:cubicBezTo>
                      <a:pt x="12176" y="0"/>
                      <a:pt x="21847" y="9670"/>
                      <a:pt x="21847" y="21600"/>
                    </a:cubicBezTo>
                    <a:lnTo>
                      <a:pt x="247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" name="Arc 156"/>
              <p:cNvSpPr>
                <a:spLocks/>
              </p:cNvSpPr>
              <p:nvPr/>
            </p:nvSpPr>
            <p:spPr bwMode="auto">
              <a:xfrm>
                <a:off x="4655" y="2469"/>
                <a:ext cx="205" cy="30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" name="Arc 157"/>
              <p:cNvSpPr>
                <a:spLocks/>
              </p:cNvSpPr>
              <p:nvPr/>
            </p:nvSpPr>
            <p:spPr bwMode="auto">
              <a:xfrm>
                <a:off x="4635" y="2485"/>
                <a:ext cx="69" cy="16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" name="Arc 158"/>
              <p:cNvSpPr>
                <a:spLocks/>
              </p:cNvSpPr>
              <p:nvPr/>
            </p:nvSpPr>
            <p:spPr bwMode="auto">
              <a:xfrm>
                <a:off x="4323" y="2115"/>
                <a:ext cx="32" cy="17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498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889" y="0"/>
                      <a:pt x="21543" y="9608"/>
                      <a:pt x="21599" y="21498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889" y="0"/>
                      <a:pt x="21543" y="9608"/>
                      <a:pt x="21599" y="214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" name="Oval 159"/>
              <p:cNvSpPr>
                <a:spLocks noChangeArrowheads="1"/>
              </p:cNvSpPr>
              <p:nvPr/>
            </p:nvSpPr>
            <p:spPr bwMode="auto">
              <a:xfrm>
                <a:off x="3855" y="2243"/>
                <a:ext cx="26" cy="3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0" name="Freeform 160"/>
              <p:cNvSpPr>
                <a:spLocks/>
              </p:cNvSpPr>
              <p:nvPr/>
            </p:nvSpPr>
            <p:spPr bwMode="auto">
              <a:xfrm>
                <a:off x="3871" y="2252"/>
                <a:ext cx="157" cy="20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6" y="30"/>
                  </a:cxn>
                  <a:cxn ang="0">
                    <a:pos x="76" y="61"/>
                  </a:cxn>
                  <a:cxn ang="0">
                    <a:pos x="107" y="91"/>
                  </a:cxn>
                  <a:cxn ang="0">
                    <a:pos x="130" y="122"/>
                  </a:cxn>
                  <a:cxn ang="0">
                    <a:pos x="153" y="152"/>
                  </a:cxn>
                  <a:cxn ang="0">
                    <a:pos x="168" y="190"/>
                  </a:cxn>
                  <a:cxn ang="0">
                    <a:pos x="175" y="221"/>
                  </a:cxn>
                  <a:cxn ang="0">
                    <a:pos x="183" y="251"/>
                  </a:cxn>
                </a:cxnLst>
                <a:rect l="0" t="0" r="r" b="b"/>
                <a:pathLst>
                  <a:path w="184" h="252">
                    <a:moveTo>
                      <a:pt x="0" y="0"/>
                    </a:moveTo>
                    <a:lnTo>
                      <a:pt x="0" y="0"/>
                    </a:lnTo>
                    <a:lnTo>
                      <a:pt x="46" y="30"/>
                    </a:lnTo>
                    <a:lnTo>
                      <a:pt x="76" y="61"/>
                    </a:lnTo>
                    <a:lnTo>
                      <a:pt x="107" y="91"/>
                    </a:lnTo>
                    <a:lnTo>
                      <a:pt x="130" y="122"/>
                    </a:lnTo>
                    <a:lnTo>
                      <a:pt x="153" y="152"/>
                    </a:lnTo>
                    <a:lnTo>
                      <a:pt x="168" y="190"/>
                    </a:lnTo>
                    <a:lnTo>
                      <a:pt x="175" y="221"/>
                    </a:lnTo>
                    <a:lnTo>
                      <a:pt x="183" y="25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" name="Line 161"/>
              <p:cNvSpPr>
                <a:spLocks noChangeShapeType="1"/>
              </p:cNvSpPr>
              <p:nvPr/>
            </p:nvSpPr>
            <p:spPr bwMode="auto">
              <a:xfrm>
                <a:off x="3865" y="2245"/>
                <a:ext cx="32" cy="2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" name="Freeform 162"/>
              <p:cNvSpPr>
                <a:spLocks/>
              </p:cNvSpPr>
              <p:nvPr/>
            </p:nvSpPr>
            <p:spPr bwMode="auto">
              <a:xfrm>
                <a:off x="3773" y="2252"/>
                <a:ext cx="92" cy="89"/>
              </a:xfrm>
              <a:custGeom>
                <a:avLst/>
                <a:gdLst/>
                <a:ahLst/>
                <a:cxnLst>
                  <a:cxn ang="0">
                    <a:pos x="107" y="0"/>
                  </a:cxn>
                  <a:cxn ang="0">
                    <a:pos x="107" y="0"/>
                  </a:cxn>
                  <a:cxn ang="0">
                    <a:pos x="54" y="23"/>
                  </a:cxn>
                  <a:cxn ang="0">
                    <a:pos x="23" y="53"/>
                  </a:cxn>
                  <a:cxn ang="0">
                    <a:pos x="0" y="98"/>
                  </a:cxn>
                  <a:cxn ang="0">
                    <a:pos x="0" y="106"/>
                  </a:cxn>
                </a:cxnLst>
                <a:rect l="0" t="0" r="r" b="b"/>
                <a:pathLst>
                  <a:path w="108" h="107">
                    <a:moveTo>
                      <a:pt x="107" y="0"/>
                    </a:moveTo>
                    <a:lnTo>
                      <a:pt x="107" y="0"/>
                    </a:lnTo>
                    <a:lnTo>
                      <a:pt x="54" y="23"/>
                    </a:lnTo>
                    <a:lnTo>
                      <a:pt x="23" y="53"/>
                    </a:lnTo>
                    <a:lnTo>
                      <a:pt x="0" y="98"/>
                    </a:lnTo>
                    <a:lnTo>
                      <a:pt x="0" y="10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" name="Freeform 163"/>
              <p:cNvSpPr>
                <a:spLocks/>
              </p:cNvSpPr>
              <p:nvPr/>
            </p:nvSpPr>
            <p:spPr bwMode="auto">
              <a:xfrm>
                <a:off x="3773" y="2252"/>
                <a:ext cx="92" cy="89"/>
              </a:xfrm>
              <a:custGeom>
                <a:avLst/>
                <a:gdLst/>
                <a:ahLst/>
                <a:cxnLst>
                  <a:cxn ang="0">
                    <a:pos x="107" y="0"/>
                  </a:cxn>
                  <a:cxn ang="0">
                    <a:pos x="84" y="8"/>
                  </a:cxn>
                  <a:cxn ang="0">
                    <a:pos x="61" y="23"/>
                  </a:cxn>
                  <a:cxn ang="0">
                    <a:pos x="38" y="38"/>
                  </a:cxn>
                  <a:cxn ang="0">
                    <a:pos x="23" y="53"/>
                  </a:cxn>
                  <a:cxn ang="0">
                    <a:pos x="8" y="76"/>
                  </a:cxn>
                  <a:cxn ang="0">
                    <a:pos x="0" y="91"/>
                  </a:cxn>
                  <a:cxn ang="0">
                    <a:pos x="0" y="106"/>
                  </a:cxn>
                </a:cxnLst>
                <a:rect l="0" t="0" r="r" b="b"/>
                <a:pathLst>
                  <a:path w="108" h="107">
                    <a:moveTo>
                      <a:pt x="107" y="0"/>
                    </a:moveTo>
                    <a:lnTo>
                      <a:pt x="84" y="8"/>
                    </a:lnTo>
                    <a:lnTo>
                      <a:pt x="61" y="23"/>
                    </a:lnTo>
                    <a:lnTo>
                      <a:pt x="38" y="38"/>
                    </a:lnTo>
                    <a:lnTo>
                      <a:pt x="23" y="53"/>
                    </a:lnTo>
                    <a:lnTo>
                      <a:pt x="8" y="76"/>
                    </a:lnTo>
                    <a:lnTo>
                      <a:pt x="0" y="91"/>
                    </a:lnTo>
                    <a:lnTo>
                      <a:pt x="0" y="10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" name="Oval 164"/>
              <p:cNvSpPr>
                <a:spLocks noChangeArrowheads="1"/>
              </p:cNvSpPr>
              <p:nvPr/>
            </p:nvSpPr>
            <p:spPr bwMode="auto">
              <a:xfrm>
                <a:off x="3852" y="2230"/>
                <a:ext cx="25" cy="31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5" name="Oval 165"/>
              <p:cNvSpPr>
                <a:spLocks noChangeArrowheads="1"/>
              </p:cNvSpPr>
              <p:nvPr/>
            </p:nvSpPr>
            <p:spPr bwMode="auto">
              <a:xfrm>
                <a:off x="4004" y="2444"/>
                <a:ext cx="33" cy="31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6" name="Arc 166"/>
              <p:cNvSpPr>
                <a:spLocks/>
              </p:cNvSpPr>
              <p:nvPr/>
            </p:nvSpPr>
            <p:spPr bwMode="auto">
              <a:xfrm>
                <a:off x="3959" y="2445"/>
                <a:ext cx="61" cy="19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79"/>
                  <a:gd name="T1" fmla="*/ 0 h 21600"/>
                  <a:gd name="T2" fmla="*/ 21579 w 21579"/>
                  <a:gd name="T3" fmla="*/ 20641 h 21600"/>
                  <a:gd name="T4" fmla="*/ 0 w 2157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79" h="21600" fill="none" extrusionOk="0">
                    <a:moveTo>
                      <a:pt x="-1" y="0"/>
                    </a:moveTo>
                    <a:cubicBezTo>
                      <a:pt x="11556" y="0"/>
                      <a:pt x="21065" y="9095"/>
                      <a:pt x="21578" y="20641"/>
                    </a:cubicBezTo>
                  </a:path>
                  <a:path w="21579" h="21600" stroke="0" extrusionOk="0">
                    <a:moveTo>
                      <a:pt x="-1" y="0"/>
                    </a:moveTo>
                    <a:cubicBezTo>
                      <a:pt x="11556" y="0"/>
                      <a:pt x="21065" y="9095"/>
                      <a:pt x="21578" y="20641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" name="Arc 167"/>
              <p:cNvSpPr>
                <a:spLocks/>
              </p:cNvSpPr>
              <p:nvPr/>
            </p:nvSpPr>
            <p:spPr bwMode="auto">
              <a:xfrm>
                <a:off x="4323" y="2676"/>
                <a:ext cx="307" cy="180"/>
              </a:xfrm>
              <a:custGeom>
                <a:avLst/>
                <a:gdLst>
                  <a:gd name="G0" fmla="+- 61 0 0"/>
                  <a:gd name="G1" fmla="+- 100 0 0"/>
                  <a:gd name="G2" fmla="+- 21600 0 0"/>
                  <a:gd name="T0" fmla="*/ 21661 w 21661"/>
                  <a:gd name="T1" fmla="*/ 0 h 21700"/>
                  <a:gd name="T2" fmla="*/ 0 w 21661"/>
                  <a:gd name="T3" fmla="*/ 21700 h 21700"/>
                  <a:gd name="T4" fmla="*/ 61 w 21661"/>
                  <a:gd name="T5" fmla="*/ 100 h 21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1" h="21700" fill="none" extrusionOk="0">
                    <a:moveTo>
                      <a:pt x="21660" y="0"/>
                    </a:moveTo>
                    <a:cubicBezTo>
                      <a:pt x="21660" y="33"/>
                      <a:pt x="21661" y="66"/>
                      <a:pt x="21661" y="100"/>
                    </a:cubicBezTo>
                    <a:cubicBezTo>
                      <a:pt x="21661" y="12029"/>
                      <a:pt x="11990" y="21700"/>
                      <a:pt x="61" y="21700"/>
                    </a:cubicBezTo>
                    <a:cubicBezTo>
                      <a:pt x="40" y="21700"/>
                      <a:pt x="20" y="21699"/>
                      <a:pt x="0" y="21699"/>
                    </a:cubicBezTo>
                  </a:path>
                  <a:path w="21661" h="21700" stroke="0" extrusionOk="0">
                    <a:moveTo>
                      <a:pt x="21660" y="0"/>
                    </a:moveTo>
                    <a:cubicBezTo>
                      <a:pt x="21660" y="33"/>
                      <a:pt x="21661" y="66"/>
                      <a:pt x="21661" y="100"/>
                    </a:cubicBezTo>
                    <a:cubicBezTo>
                      <a:pt x="21661" y="12029"/>
                      <a:pt x="11990" y="21700"/>
                      <a:pt x="61" y="21700"/>
                    </a:cubicBezTo>
                    <a:cubicBezTo>
                      <a:pt x="40" y="21700"/>
                      <a:pt x="20" y="21699"/>
                      <a:pt x="0" y="21699"/>
                    </a:cubicBezTo>
                    <a:lnTo>
                      <a:pt x="61" y="1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" name="Arc 168"/>
              <p:cNvSpPr>
                <a:spLocks/>
              </p:cNvSpPr>
              <p:nvPr/>
            </p:nvSpPr>
            <p:spPr bwMode="auto">
              <a:xfrm>
                <a:off x="4112" y="2770"/>
                <a:ext cx="150" cy="19"/>
              </a:xfrm>
              <a:custGeom>
                <a:avLst/>
                <a:gdLst>
                  <a:gd name="G0" fmla="+- 3232 0 0"/>
                  <a:gd name="G1" fmla="+- 0 0 0"/>
                  <a:gd name="G2" fmla="+- 21600 0 0"/>
                  <a:gd name="T0" fmla="*/ 24832 w 24832"/>
                  <a:gd name="T1" fmla="*/ 0 h 21600"/>
                  <a:gd name="T2" fmla="*/ 0 w 24832"/>
                  <a:gd name="T3" fmla="*/ 21357 h 21600"/>
                  <a:gd name="T4" fmla="*/ 3232 w 2483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832" h="21600" fill="none" extrusionOk="0">
                    <a:moveTo>
                      <a:pt x="24832" y="0"/>
                    </a:moveTo>
                    <a:cubicBezTo>
                      <a:pt x="24832" y="11929"/>
                      <a:pt x="15161" y="21600"/>
                      <a:pt x="3232" y="21600"/>
                    </a:cubicBezTo>
                    <a:cubicBezTo>
                      <a:pt x="2150" y="21600"/>
                      <a:pt x="1069" y="21518"/>
                      <a:pt x="0" y="21356"/>
                    </a:cubicBezTo>
                  </a:path>
                  <a:path w="24832" h="21600" stroke="0" extrusionOk="0">
                    <a:moveTo>
                      <a:pt x="24832" y="0"/>
                    </a:moveTo>
                    <a:cubicBezTo>
                      <a:pt x="24832" y="11929"/>
                      <a:pt x="15161" y="21600"/>
                      <a:pt x="3232" y="21600"/>
                    </a:cubicBezTo>
                    <a:cubicBezTo>
                      <a:pt x="2150" y="21600"/>
                      <a:pt x="1069" y="21518"/>
                      <a:pt x="0" y="21356"/>
                    </a:cubicBezTo>
                    <a:lnTo>
                      <a:pt x="3232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" name="Line 169"/>
              <p:cNvSpPr>
                <a:spLocks noChangeShapeType="1"/>
              </p:cNvSpPr>
              <p:nvPr/>
            </p:nvSpPr>
            <p:spPr bwMode="auto">
              <a:xfrm flipH="1" flipV="1">
                <a:off x="3979" y="2779"/>
                <a:ext cx="133" cy="1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0" name="Freeform 3"/>
            <p:cNvSpPr>
              <a:spLocks/>
            </p:cNvSpPr>
            <p:nvPr/>
          </p:nvSpPr>
          <p:spPr bwMode="auto">
            <a:xfrm>
              <a:off x="3808369" y="2647230"/>
              <a:ext cx="1439863" cy="155575"/>
            </a:xfrm>
            <a:custGeom>
              <a:avLst/>
              <a:gdLst/>
              <a:ahLst/>
              <a:cxnLst>
                <a:cxn ang="0">
                  <a:pos x="0" y="98"/>
                </a:cxn>
                <a:cxn ang="0">
                  <a:pos x="499" y="7"/>
                </a:cxn>
                <a:cxn ang="0">
                  <a:pos x="907" y="53"/>
                </a:cxn>
              </a:cxnLst>
              <a:rect l="0" t="0" r="r" b="b"/>
              <a:pathLst>
                <a:path w="907" h="98">
                  <a:moveTo>
                    <a:pt x="0" y="98"/>
                  </a:moveTo>
                  <a:cubicBezTo>
                    <a:pt x="174" y="56"/>
                    <a:pt x="348" y="14"/>
                    <a:pt x="499" y="7"/>
                  </a:cubicBezTo>
                  <a:cubicBezTo>
                    <a:pt x="650" y="0"/>
                    <a:pt x="778" y="26"/>
                    <a:pt x="907" y="53"/>
                  </a:cubicBezTo>
                </a:path>
              </a:pathLst>
            </a:custGeom>
            <a:noFill/>
            <a:ln w="762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6" name="Group 95"/>
            <p:cNvGrpSpPr/>
            <p:nvPr/>
          </p:nvGrpSpPr>
          <p:grpSpPr>
            <a:xfrm>
              <a:off x="2250882" y="1969367"/>
              <a:ext cx="1157287" cy="1511300"/>
              <a:chOff x="2033588" y="3119438"/>
              <a:chExt cx="1157287" cy="1511300"/>
            </a:xfrm>
          </p:grpSpPr>
          <p:grpSp>
            <p:nvGrpSpPr>
              <p:cNvPr id="5" name="Group 97"/>
              <p:cNvGrpSpPr>
                <a:grpSpLocks/>
              </p:cNvGrpSpPr>
              <p:nvPr/>
            </p:nvGrpSpPr>
            <p:grpSpPr bwMode="auto">
              <a:xfrm>
                <a:off x="2033588" y="3119438"/>
                <a:ext cx="1157287" cy="1511300"/>
                <a:chOff x="1281" y="1965"/>
                <a:chExt cx="729" cy="952"/>
              </a:xfrm>
            </p:grpSpPr>
            <p:sp>
              <p:nvSpPr>
                <p:cNvPr id="6" name="Freeform 9"/>
                <p:cNvSpPr>
                  <a:spLocks/>
                </p:cNvSpPr>
                <p:nvPr/>
              </p:nvSpPr>
              <p:spPr bwMode="auto">
                <a:xfrm>
                  <a:off x="1293" y="2276"/>
                  <a:ext cx="503" cy="63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411"/>
                    </a:cxn>
                    <a:cxn ang="0">
                      <a:pos x="585" y="76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86" h="769">
                      <a:moveTo>
                        <a:pt x="0" y="0"/>
                      </a:moveTo>
                      <a:lnTo>
                        <a:pt x="8" y="411"/>
                      </a:lnTo>
                      <a:lnTo>
                        <a:pt x="585" y="768"/>
                      </a:lnTo>
                      <a:lnTo>
                        <a:pt x="0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69804"/>
                        <a:invGamma/>
                      </a:srgbClr>
                    </a:gs>
                  </a:gsLst>
                  <a:lin ang="5400000" scaled="1"/>
                </a:gra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" name="Freeform 10"/>
                <p:cNvSpPr>
                  <a:spLocks/>
                </p:cNvSpPr>
                <p:nvPr/>
              </p:nvSpPr>
              <p:spPr bwMode="auto">
                <a:xfrm>
                  <a:off x="1795" y="2270"/>
                  <a:ext cx="209" cy="635"/>
                </a:xfrm>
                <a:custGeom>
                  <a:avLst/>
                  <a:gdLst/>
                  <a:ahLst/>
                  <a:cxnLst>
                    <a:cxn ang="0">
                      <a:pos x="235" y="0"/>
                    </a:cxn>
                    <a:cxn ang="0">
                      <a:pos x="0" y="767"/>
                    </a:cxn>
                    <a:cxn ang="0">
                      <a:pos x="243" y="418"/>
                    </a:cxn>
                    <a:cxn ang="0">
                      <a:pos x="235" y="0"/>
                    </a:cxn>
                  </a:cxnLst>
                  <a:rect l="0" t="0" r="r" b="b"/>
                  <a:pathLst>
                    <a:path w="244" h="768">
                      <a:moveTo>
                        <a:pt x="235" y="0"/>
                      </a:moveTo>
                      <a:lnTo>
                        <a:pt x="0" y="767"/>
                      </a:lnTo>
                      <a:lnTo>
                        <a:pt x="243" y="418"/>
                      </a:lnTo>
                      <a:lnTo>
                        <a:pt x="235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40000"/>
                        <a:invGamma/>
                      </a:srgbClr>
                    </a:gs>
                  </a:gsLst>
                  <a:lin ang="5400000" scaled="1"/>
                </a:gra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" name="Freeform 11"/>
                <p:cNvSpPr>
                  <a:spLocks/>
                </p:cNvSpPr>
                <p:nvPr/>
              </p:nvSpPr>
              <p:spPr bwMode="auto">
                <a:xfrm>
                  <a:off x="1293" y="2274"/>
                  <a:ext cx="698" cy="63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13" y="0"/>
                    </a:cxn>
                    <a:cxn ang="0">
                      <a:pos x="581" y="76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14" h="764">
                      <a:moveTo>
                        <a:pt x="0" y="0"/>
                      </a:moveTo>
                      <a:lnTo>
                        <a:pt x="813" y="0"/>
                      </a:lnTo>
                      <a:lnTo>
                        <a:pt x="581" y="763"/>
                      </a:lnTo>
                      <a:lnTo>
                        <a:pt x="0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7FFF00"/>
                    </a:gs>
                    <a:gs pos="100000">
                      <a:srgbClr val="7FFF00">
                        <a:gamma/>
                        <a:shade val="60000"/>
                        <a:invGamma/>
                      </a:srgbClr>
                    </a:gs>
                  </a:gsLst>
                  <a:lin ang="5400000" scaled="1"/>
                </a:gradFill>
                <a:ln w="254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" name="Line 12"/>
                <p:cNvSpPr>
                  <a:spLocks noChangeShapeType="1"/>
                </p:cNvSpPr>
                <p:nvPr/>
              </p:nvSpPr>
              <p:spPr bwMode="auto">
                <a:xfrm>
                  <a:off x="1482" y="2000"/>
                  <a:ext cx="14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0" name="Line 13"/>
                <p:cNvSpPr>
                  <a:spLocks noChangeShapeType="1"/>
                </p:cNvSpPr>
                <p:nvPr/>
              </p:nvSpPr>
              <p:spPr bwMode="auto">
                <a:xfrm>
                  <a:off x="2000" y="2270"/>
                  <a:ext cx="0" cy="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" name="Freeform 14"/>
                <p:cNvSpPr>
                  <a:spLocks/>
                </p:cNvSpPr>
                <p:nvPr/>
              </p:nvSpPr>
              <p:spPr bwMode="auto">
                <a:xfrm>
                  <a:off x="1293" y="1975"/>
                  <a:ext cx="698" cy="302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813" y="364"/>
                    </a:cxn>
                    <a:cxn ang="0">
                      <a:pos x="0" y="364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814" h="365">
                      <a:moveTo>
                        <a:pt x="236" y="0"/>
                      </a:moveTo>
                      <a:lnTo>
                        <a:pt x="813" y="364"/>
                      </a:lnTo>
                      <a:lnTo>
                        <a:pt x="0" y="364"/>
                      </a:lnTo>
                      <a:lnTo>
                        <a:pt x="236" y="0"/>
                      </a:lnTo>
                    </a:path>
                  </a:pathLst>
                </a:custGeom>
                <a:solidFill>
                  <a:srgbClr val="99FF33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" name="Line 15"/>
                <p:cNvSpPr>
                  <a:spLocks noChangeShapeType="1"/>
                </p:cNvSpPr>
                <p:nvPr/>
              </p:nvSpPr>
              <p:spPr bwMode="auto">
                <a:xfrm>
                  <a:off x="1362" y="2361"/>
                  <a:ext cx="261" cy="33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1863" y="2373"/>
                  <a:ext cx="102" cy="31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" name="Oval 17"/>
                <p:cNvSpPr>
                  <a:spLocks noChangeArrowheads="1"/>
                </p:cNvSpPr>
                <p:nvPr/>
              </p:nvSpPr>
              <p:spPr bwMode="auto">
                <a:xfrm>
                  <a:off x="1479" y="1965"/>
                  <a:ext cx="29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5" name="Oval 18"/>
                <p:cNvSpPr>
                  <a:spLocks noChangeArrowheads="1"/>
                </p:cNvSpPr>
                <p:nvPr/>
              </p:nvSpPr>
              <p:spPr bwMode="auto">
                <a:xfrm>
                  <a:off x="1281" y="2261"/>
                  <a:ext cx="35" cy="34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6" name="Oval 19"/>
                <p:cNvSpPr>
                  <a:spLocks noChangeArrowheads="1"/>
                </p:cNvSpPr>
                <p:nvPr/>
              </p:nvSpPr>
              <p:spPr bwMode="auto">
                <a:xfrm>
                  <a:off x="1980" y="2267"/>
                  <a:ext cx="23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7" name="Oval 20"/>
                <p:cNvSpPr>
                  <a:spLocks noChangeArrowheads="1"/>
                </p:cNvSpPr>
                <p:nvPr/>
              </p:nvSpPr>
              <p:spPr bwMode="auto">
                <a:xfrm>
                  <a:off x="1769" y="2883"/>
                  <a:ext cx="35" cy="34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8" name="Oval 21"/>
                <p:cNvSpPr>
                  <a:spLocks noChangeArrowheads="1"/>
                </p:cNvSpPr>
                <p:nvPr/>
              </p:nvSpPr>
              <p:spPr bwMode="auto">
                <a:xfrm>
                  <a:off x="1986" y="2594"/>
                  <a:ext cx="24" cy="2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9" name="Oval 22"/>
                <p:cNvSpPr>
                  <a:spLocks noChangeArrowheads="1"/>
                </p:cNvSpPr>
                <p:nvPr/>
              </p:nvSpPr>
              <p:spPr bwMode="auto">
                <a:xfrm>
                  <a:off x="1288" y="2604"/>
                  <a:ext cx="25" cy="33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91" name="Freeform 96"/>
              <p:cNvSpPr>
                <a:spLocks/>
              </p:cNvSpPr>
              <p:nvPr/>
            </p:nvSpPr>
            <p:spPr bwMode="auto">
              <a:xfrm>
                <a:off x="2044700" y="3127375"/>
                <a:ext cx="1108075" cy="479425"/>
              </a:xfrm>
              <a:custGeom>
                <a:avLst/>
                <a:gdLst/>
                <a:ahLst/>
                <a:cxnLst>
                  <a:cxn ang="0">
                    <a:pos x="236" y="0"/>
                  </a:cxn>
                  <a:cxn ang="0">
                    <a:pos x="813" y="364"/>
                  </a:cxn>
                  <a:cxn ang="0">
                    <a:pos x="0" y="364"/>
                  </a:cxn>
                  <a:cxn ang="0">
                    <a:pos x="236" y="0"/>
                  </a:cxn>
                </a:cxnLst>
                <a:rect l="0" t="0" r="r" b="b"/>
                <a:pathLst>
                  <a:path w="814" h="365">
                    <a:moveTo>
                      <a:pt x="236" y="0"/>
                    </a:moveTo>
                    <a:lnTo>
                      <a:pt x="813" y="364"/>
                    </a:lnTo>
                    <a:lnTo>
                      <a:pt x="0" y="364"/>
                    </a:lnTo>
                    <a:lnTo>
                      <a:pt x="236" y="0"/>
                    </a:lnTo>
                  </a:path>
                </a:pathLst>
              </a:custGeom>
              <a:solidFill>
                <a:srgbClr val="FAFD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7" name="TextBox 96"/>
            <p:cNvSpPr txBox="1"/>
            <p:nvPr/>
          </p:nvSpPr>
          <p:spPr>
            <a:xfrm>
              <a:off x="4208731" y="1960775"/>
              <a:ext cx="4587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©</a:t>
              </a:r>
              <a:endParaRPr lang="en-US" sz="3200" dirty="0">
                <a:solidFill>
                  <a:schemeClr val="tx1"/>
                </a:solidFill>
                <a:latin typeface="cmmi10"/>
                <a:cs typeface="Arial" pitchFamily="34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312219" y="2443458"/>
              <a:ext cx="5116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A</a:t>
              </a:r>
              <a:endParaRPr lang="en-US" sz="3200" dirty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7793513" y="2443458"/>
              <a:ext cx="4539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B</a:t>
              </a:r>
              <a:endParaRPr lang="en-US" sz="3200" dirty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</p:grpSp>
      <p:sp>
        <p:nvSpPr>
          <p:cNvPr id="99" name="Text Box 122"/>
          <p:cNvSpPr txBox="1">
            <a:spLocks noChangeArrowheads="1"/>
          </p:cNvSpPr>
          <p:nvPr/>
        </p:nvSpPr>
        <p:spPr bwMode="auto">
          <a:xfrm>
            <a:off x="722835" y="4082204"/>
            <a:ext cx="3371437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for each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latin typeface="cmsy10"/>
                <a:cs typeface="Arial" pitchFamily="34" charset="0"/>
              </a:rPr>
              <a:t>2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, 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98" name="Text Box 122"/>
          <p:cNvSpPr txBox="1">
            <a:spLocks noChangeArrowheads="1"/>
          </p:cNvSpPr>
          <p:nvPr/>
        </p:nvSpPr>
        <p:spPr bwMode="auto">
          <a:xfrm>
            <a:off x="54577" y="4588155"/>
            <a:ext cx="9034846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cmsy10"/>
                <a:cs typeface="Arial" pitchFamily="34" charset="0"/>
              </a:rPr>
              <a:t>9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unique smallest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latin typeface="cmsy10"/>
                <a:cs typeface="Arial" pitchFamily="34" charset="0"/>
              </a:rPr>
              <a:t>2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such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that </a:t>
            </a:r>
            <a:r>
              <a:rPr lang="en-US" sz="3600" dirty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>
                <a:latin typeface="cmsy10"/>
                <a:cs typeface="Arial" pitchFamily="34" charset="0"/>
              </a:rPr>
              <a:t>2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36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06" name="Text Box 122"/>
          <p:cNvSpPr txBox="1">
            <a:spLocks noChangeArrowheads="1"/>
          </p:cNvSpPr>
          <p:nvPr/>
        </p:nvSpPr>
        <p:spPr bwMode="auto">
          <a:xfrm>
            <a:off x="6724939" y="5469200"/>
            <a:ext cx="1923925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sometimes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omitted</a:t>
            </a:r>
            <a:endParaRPr lang="en-US" sz="28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 Box 122"/>
          <p:cNvSpPr txBox="1">
            <a:spLocks noChangeArrowheads="1"/>
          </p:cNvSpPr>
          <p:nvPr/>
        </p:nvSpPr>
        <p:spPr bwMode="auto">
          <a:xfrm>
            <a:off x="2727449" y="5287425"/>
            <a:ext cx="3483647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))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04" name="Rounded Rectangular Callout 103"/>
          <p:cNvSpPr/>
          <p:nvPr/>
        </p:nvSpPr>
        <p:spPr bwMode="auto">
          <a:xfrm>
            <a:off x="4948899" y="5146679"/>
            <a:ext cx="1087065" cy="1034879"/>
          </a:xfrm>
          <a:prstGeom prst="wedgeRoundRectCallout">
            <a:avLst>
              <a:gd name="adj1" fmla="val 108028"/>
              <a:gd name="adj2" fmla="val 18321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25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368879" y="1827736"/>
            <a:ext cx="4083169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Given carrier maps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Carrier Map Carried By Carrier Map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043744" y="2376616"/>
            <a:ext cx="252825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2070994" y="3131230"/>
            <a:ext cx="250100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ª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53888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368879" y="1827736"/>
            <a:ext cx="4083169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Given carrier maps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Carrier Map Carried By Carrier Map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043744" y="2376616"/>
            <a:ext cx="252825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2070994" y="3131230"/>
            <a:ext cx="250100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ª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368879" y="3950826"/>
            <a:ext cx="3877986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is </a:t>
            </a:r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carried by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ª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if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967119" y="4526408"/>
            <a:ext cx="5809604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for all 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2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µ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ª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40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86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368879" y="1827736"/>
            <a:ext cx="4083169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Given carrier maps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Carrier Map Carried By Carrier Map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043744" y="2376616"/>
            <a:ext cx="252825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2070994" y="3131230"/>
            <a:ext cx="250100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ª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368879" y="3950826"/>
            <a:ext cx="3877986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is </a:t>
            </a:r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carried by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ª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if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967119" y="4526408"/>
            <a:ext cx="5809604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for all 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2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µ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ª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40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2911129" y="5229181"/>
            <a:ext cx="3321743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written: 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µ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ª</a:t>
            </a:r>
            <a:endParaRPr lang="en-US" sz="40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19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291410" y="1827736"/>
            <a:ext cx="6981399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Given carrier and simplicial maps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Simplicial Map </a:t>
            </a:r>
            <a:r>
              <a:rPr lang="en-US" dirty="0"/>
              <a:t>Carried By Carrier Map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043744" y="2376616"/>
            <a:ext cx="252825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2043744" y="3131230"/>
            <a:ext cx="2327881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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73544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291410" y="1827736"/>
            <a:ext cx="6981399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Given carrier and simplicial maps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Simplicial Map </a:t>
            </a:r>
            <a:r>
              <a:rPr lang="en-US" dirty="0"/>
              <a:t>Carried By Carrier Map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043744" y="2376616"/>
            <a:ext cx="252825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2043744" y="3131230"/>
            <a:ext cx="2327881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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291410" y="3950826"/>
            <a:ext cx="3906840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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is </a:t>
            </a:r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carried by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if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0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291410" y="1827736"/>
            <a:ext cx="6981399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Given carrier and simplicial maps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Simplicial Map </a:t>
            </a:r>
            <a:r>
              <a:rPr lang="en-US" dirty="0"/>
              <a:t>Carried By Carrier Map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043744" y="2376616"/>
            <a:ext cx="252825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2043744" y="3131230"/>
            <a:ext cx="2327881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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291410" y="3950826"/>
            <a:ext cx="3906840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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is </a:t>
            </a:r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carried by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if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951091" y="4526408"/>
            <a:ext cx="5841664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for all 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2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0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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µ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40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08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291410" y="1827736"/>
            <a:ext cx="6981399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Given carrier and simplicial maps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Simplicial Map </a:t>
            </a:r>
            <a:r>
              <a:rPr lang="en-US" dirty="0"/>
              <a:t>Carried By Carrier Map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043744" y="2376616"/>
            <a:ext cx="252825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2043744" y="3131230"/>
            <a:ext cx="2327881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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291410" y="3950826"/>
            <a:ext cx="3906840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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is </a:t>
            </a:r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carried by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if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951091" y="4526408"/>
            <a:ext cx="5841664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for all 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2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0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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µ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40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2895101" y="5229181"/>
            <a:ext cx="3353803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written: </a:t>
            </a:r>
            <a:r>
              <a:rPr lang="en-US" sz="40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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µ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©</a:t>
            </a:r>
          </a:p>
        </p:txBody>
      </p:sp>
    </p:spTree>
    <p:extLst>
      <p:ext uri="{BB962C8B-B14F-4D97-AF65-F5344CB8AC3E}">
        <p14:creationId xmlns:p14="http://schemas.microsoft.com/office/powerpoint/2010/main" val="181356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111877" y="1827736"/>
            <a:ext cx="7340471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Given carrier and continuous maps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Map </a:t>
            </a:r>
            <a:r>
              <a:rPr lang="en-US" dirty="0"/>
              <a:t>Carried By Carrier Map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061527" y="2376616"/>
            <a:ext cx="252825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2061527" y="3131230"/>
            <a:ext cx="2688557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f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|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4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56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111877" y="1827736"/>
            <a:ext cx="7340471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Given carrier and continuous maps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Map </a:t>
            </a:r>
            <a:r>
              <a:rPr lang="en-US" dirty="0"/>
              <a:t>Carried By Carrier Map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061527" y="2376616"/>
            <a:ext cx="252825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2061527" y="3131230"/>
            <a:ext cx="2688557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f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|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4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382782" y="3950826"/>
            <a:ext cx="3724096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f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is </a:t>
            </a:r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carried by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if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0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111877" y="1827736"/>
            <a:ext cx="7340471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Given carrier and continuous maps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Map </a:t>
            </a:r>
            <a:r>
              <a:rPr lang="en-US" dirty="0"/>
              <a:t>Carried By Carrier Map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61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061527" y="2376616"/>
            <a:ext cx="252825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2061527" y="3131230"/>
            <a:ext cx="2688557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f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|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4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382782" y="3950826"/>
            <a:ext cx="3724096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f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is </a:t>
            </a:r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carried by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if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919833" y="4526408"/>
            <a:ext cx="5904180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for all 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2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f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µ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)|</a:t>
            </a:r>
            <a:endParaRPr lang="en-US" sz="40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02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219352" y="1827736"/>
            <a:ext cx="4083169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Given carrier maps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043744" y="2376616"/>
            <a:ext cx="252825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2043744" y="3131230"/>
            <a:ext cx="238398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ª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2043744" y="4795277"/>
            <a:ext cx="5091458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ª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  <a:sym typeface="Symbol"/>
              </a:rPr>
              <a:t>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©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:= 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[</a:t>
            </a:r>
            <a:r>
              <a:rPr lang="en-US" sz="3600" baseline="-25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¿ </a:t>
            </a:r>
            <a:r>
              <a:rPr lang="en-US" sz="2400" baseline="-250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2</a:t>
            </a:r>
            <a:r>
              <a:rPr lang="en-US" sz="3600" baseline="-25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 ©</a:t>
            </a:r>
            <a:r>
              <a:rPr lang="en-US" sz="3600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baseline="-25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3600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ª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¿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219352" y="3839116"/>
            <a:ext cx="4134465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their </a:t>
            </a:r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composition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is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99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642548" y="1827736"/>
            <a:ext cx="3236785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ª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are both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673725" y="2376616"/>
            <a:ext cx="126829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strict</a:t>
            </a:r>
            <a:endParaRPr lang="en-US" sz="4000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3111658" y="2992764"/>
            <a:ext cx="2361544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so is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latin typeface="cmsy10"/>
                <a:cs typeface="Arial" panose="020B0604020202020204" pitchFamily="34" charset="0"/>
                <a:sym typeface="Symbol"/>
              </a:rPr>
              <a:t>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ª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2673725" y="3839656"/>
            <a:ext cx="1154483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rigid</a:t>
            </a:r>
            <a:endParaRPr lang="en-US" sz="4000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3111658" y="4455804"/>
            <a:ext cx="2361544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so is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latin typeface="cmsy10"/>
                <a:cs typeface="Arial" panose="020B0604020202020204" pitchFamily="34" charset="0"/>
                <a:sym typeface="Symbol"/>
              </a:rPr>
              <a:t>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ª</a:t>
            </a:r>
          </a:p>
        </p:txBody>
      </p:sp>
    </p:spTree>
    <p:extLst>
      <p:ext uri="{BB962C8B-B14F-4D97-AF65-F5344CB8AC3E}">
        <p14:creationId xmlns:p14="http://schemas.microsoft.com/office/powerpoint/2010/main" val="179737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736655" y="1863403"/>
            <a:ext cx="6981399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Given carrier and simplicial maps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043744" y="2376616"/>
            <a:ext cx="252825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5040437" y="2376616"/>
            <a:ext cx="225574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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25786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736655" y="1863403"/>
            <a:ext cx="6981399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Given carrier and simplicial maps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043744" y="2376616"/>
            <a:ext cx="252825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5040437" y="2376616"/>
            <a:ext cx="225574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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736655" y="3082374"/>
            <a:ext cx="7366119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their </a:t>
            </a:r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composition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is the </a:t>
            </a:r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carrier map</a:t>
            </a:r>
            <a:endParaRPr lang="en-US" sz="3600" i="1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2373321" y="3630175"/>
            <a:ext cx="3708067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  <a:sym typeface="Symbol"/>
              </a:rPr>
              <a:t> </a:t>
            </a:r>
            <a:r>
              <a:rPr lang="en-US" sz="40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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04027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736655" y="1863403"/>
            <a:ext cx="6981399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Given carrier and simplicial maps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043744" y="2376616"/>
            <a:ext cx="252825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5040437" y="2376616"/>
            <a:ext cx="225574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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736655" y="3082374"/>
            <a:ext cx="7366119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their </a:t>
            </a:r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composition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is the </a:t>
            </a:r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carrier map</a:t>
            </a:r>
            <a:endParaRPr lang="en-US" sz="3600" i="1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2373321" y="3630175"/>
            <a:ext cx="3708067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  <a:sym typeface="Symbol"/>
              </a:rPr>
              <a:t> </a:t>
            </a:r>
            <a:r>
              <a:rPr lang="en-US" sz="40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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736655" y="4301346"/>
            <a:ext cx="2313454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defined by</a:t>
            </a:r>
            <a:endParaRPr lang="en-US" sz="3600" i="1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2410035" y="4795277"/>
            <a:ext cx="4358886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©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latin typeface="cmsy10"/>
                <a:cs typeface="Arial" panose="020B0604020202020204" pitchFamily="34" charset="0"/>
                <a:sym typeface="Symbol"/>
              </a:rPr>
              <a:t> </a:t>
            </a:r>
            <a:r>
              <a:rPr lang="en-US" sz="3600" dirty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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:=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©</a:t>
            </a:r>
            <a:r>
              <a:rPr lang="en-US" sz="36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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))</a:t>
            </a:r>
          </a:p>
        </p:txBody>
      </p:sp>
    </p:spTree>
    <p:extLst>
      <p:ext uri="{BB962C8B-B14F-4D97-AF65-F5344CB8AC3E}">
        <p14:creationId xmlns:p14="http://schemas.microsoft.com/office/powerpoint/2010/main" val="236896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736655" y="1863403"/>
            <a:ext cx="6981399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Given carrier and simplicial maps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043744" y="2376616"/>
            <a:ext cx="252825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5076504" y="2376616"/>
            <a:ext cx="2183611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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13549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736655" y="1863403"/>
            <a:ext cx="6981399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Given carrier and simplicial maps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043744" y="2376616"/>
            <a:ext cx="252825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5076504" y="2376616"/>
            <a:ext cx="2183611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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736655" y="3082374"/>
            <a:ext cx="7366119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their </a:t>
            </a:r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composition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is the </a:t>
            </a:r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carrier map</a:t>
            </a:r>
            <a:endParaRPr lang="en-US" sz="3600" i="1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2395764" y="3630175"/>
            <a:ext cx="3663183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40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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  <a:sym typeface="Symbol"/>
              </a:rPr>
              <a:t> 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  <a:endParaRPr lang="en-US" sz="4000" baseline="30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73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736655" y="1863403"/>
            <a:ext cx="6981399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Given carrier and simplicial maps</a:t>
            </a:r>
            <a:endParaRPr lang="en-US" sz="36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043744" y="2376616"/>
            <a:ext cx="2528256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5076504" y="2376616"/>
            <a:ext cx="2183611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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736655" y="3082374"/>
            <a:ext cx="7366119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their </a:t>
            </a:r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composition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is the </a:t>
            </a:r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carrier map</a:t>
            </a:r>
            <a:endParaRPr lang="en-US" sz="3600" i="1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2395764" y="3630175"/>
            <a:ext cx="3663183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40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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  <a:sym typeface="Symbol"/>
              </a:rPr>
              <a:t> </a:t>
            </a:r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©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):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4000" baseline="30000" dirty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  <a:endParaRPr lang="en-US" sz="4000" baseline="30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736655" y="4301346"/>
            <a:ext cx="2313454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defined by</a:t>
            </a:r>
            <a:endParaRPr lang="en-US" sz="3600" i="1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2062985" y="4795277"/>
            <a:ext cx="5052986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©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latin typeface="cmsy10"/>
                <a:cs typeface="Arial" panose="020B0604020202020204" pitchFamily="34" charset="0"/>
                <a:sym typeface="Symbol"/>
              </a:rPr>
              <a:t> </a:t>
            </a:r>
            <a:r>
              <a:rPr lang="en-US" sz="3600" dirty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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:= </a:t>
            </a:r>
            <a:r>
              <a:rPr lang="en-US" sz="36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[</a:t>
            </a:r>
            <a:r>
              <a:rPr lang="en-US" sz="3600" baseline="-25000" dirty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¿ </a:t>
            </a:r>
            <a:r>
              <a:rPr lang="en-US" sz="2400" baseline="-250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2</a:t>
            </a:r>
            <a:r>
              <a:rPr lang="en-US" sz="3600" baseline="-25000" dirty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 ©</a:t>
            </a:r>
            <a:r>
              <a:rPr lang="en-US" sz="36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baseline="-25000" dirty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36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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¿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7793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Colorings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87074" y="2967335"/>
            <a:ext cx="18277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54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:=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4770989" y="2428020"/>
            <a:ext cx="2722443" cy="2411505"/>
            <a:chOff x="4445731" y="3785109"/>
            <a:chExt cx="2722443" cy="2411505"/>
          </a:xfrm>
        </p:grpSpPr>
        <p:sp>
          <p:nvSpPr>
            <p:cNvPr id="24" name="Isosceles Triangle 23"/>
            <p:cNvSpPr/>
            <p:nvPr/>
          </p:nvSpPr>
          <p:spPr bwMode="auto">
            <a:xfrm>
              <a:off x="4598698" y="3903007"/>
              <a:ext cx="2432627" cy="2097092"/>
            </a:xfrm>
            <a:prstGeom prst="triangle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2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2">
                    <a:lumMod val="20000"/>
                    <a:lumOff val="8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5" name="Group 52"/>
            <p:cNvGrpSpPr>
              <a:grpSpLocks/>
            </p:cNvGrpSpPr>
            <p:nvPr/>
          </p:nvGrpSpPr>
          <p:grpSpPr bwMode="auto">
            <a:xfrm>
              <a:off x="5583957" y="3785109"/>
              <a:ext cx="462109" cy="393031"/>
              <a:chOff x="3366" y="2963"/>
              <a:chExt cx="432" cy="384"/>
            </a:xfrm>
          </p:grpSpPr>
          <p:sp>
            <p:nvSpPr>
              <p:cNvPr id="32" name="Oval 5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" name="Oval 5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6" name="Group 61"/>
            <p:cNvGrpSpPr>
              <a:grpSpLocks/>
            </p:cNvGrpSpPr>
            <p:nvPr/>
          </p:nvGrpSpPr>
          <p:grpSpPr bwMode="auto">
            <a:xfrm>
              <a:off x="6706065" y="5803583"/>
              <a:ext cx="462109" cy="393031"/>
              <a:chOff x="3366" y="2963"/>
              <a:chExt cx="432" cy="384"/>
            </a:xfrm>
          </p:grpSpPr>
          <p:sp>
            <p:nvSpPr>
              <p:cNvPr id="30" name="Oval 62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" name="Oval 63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7" name="Group 58"/>
            <p:cNvGrpSpPr>
              <a:grpSpLocks/>
            </p:cNvGrpSpPr>
            <p:nvPr/>
          </p:nvGrpSpPr>
          <p:grpSpPr bwMode="auto">
            <a:xfrm>
              <a:off x="4445731" y="5769806"/>
              <a:ext cx="462109" cy="393031"/>
              <a:chOff x="3366" y="2963"/>
              <a:chExt cx="432" cy="384"/>
            </a:xfrm>
          </p:grpSpPr>
          <p:sp>
            <p:nvSpPr>
              <p:cNvPr id="28" name="Oval 59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0000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" name="Oval 60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chemeClr val="accent3">
                  <a:lumMod val="9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3232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090" y="594360"/>
            <a:ext cx="7772400" cy="1143000"/>
          </a:xfrm>
        </p:spPr>
        <p:txBody>
          <a:bodyPr/>
          <a:lstStyle/>
          <a:p>
            <a:r>
              <a:rPr lang="en-US" dirty="0" smtClean="0"/>
              <a:t>Chromatic Complex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71</a:t>
            </a:fld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620060" y="2048520"/>
            <a:ext cx="3346291" cy="2673999"/>
            <a:chOff x="2860675" y="3386138"/>
            <a:chExt cx="4213634" cy="3367087"/>
          </a:xfrm>
        </p:grpSpPr>
        <p:sp>
          <p:nvSpPr>
            <p:cNvPr id="24" name="AutoShape 2"/>
            <p:cNvSpPr>
              <a:spLocks noChangeArrowheads="1"/>
            </p:cNvSpPr>
            <p:nvPr/>
          </p:nvSpPr>
          <p:spPr bwMode="auto">
            <a:xfrm>
              <a:off x="2919413" y="3417888"/>
              <a:ext cx="4013200" cy="3201987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28575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5" name="Freeform 4"/>
            <p:cNvSpPr>
              <a:spLocks/>
            </p:cNvSpPr>
            <p:nvPr/>
          </p:nvSpPr>
          <p:spPr bwMode="auto">
            <a:xfrm>
              <a:off x="3013075" y="5129213"/>
              <a:ext cx="1876425" cy="1477962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4856163" y="5132388"/>
              <a:ext cx="2124075" cy="1474787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4492625" y="3435350"/>
              <a:ext cx="833438" cy="1685925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8" name="Line 7"/>
            <p:cNvSpPr>
              <a:spLocks noChangeShapeType="1"/>
            </p:cNvSpPr>
            <p:nvPr/>
          </p:nvSpPr>
          <p:spPr bwMode="auto">
            <a:xfrm>
              <a:off x="4841875" y="5891213"/>
              <a:ext cx="60960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9" name="Line 8"/>
            <p:cNvSpPr>
              <a:spLocks noChangeShapeType="1"/>
            </p:cNvSpPr>
            <p:nvPr/>
          </p:nvSpPr>
          <p:spPr bwMode="auto">
            <a:xfrm flipH="1">
              <a:off x="4402138" y="5891213"/>
              <a:ext cx="439737" cy="762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0" name="Line 9"/>
            <p:cNvSpPr>
              <a:spLocks noChangeShapeType="1"/>
            </p:cNvSpPr>
            <p:nvPr/>
          </p:nvSpPr>
          <p:spPr bwMode="auto">
            <a:xfrm>
              <a:off x="5299075" y="5129213"/>
              <a:ext cx="83820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1" name="Line 10"/>
            <p:cNvSpPr>
              <a:spLocks noChangeShapeType="1"/>
            </p:cNvSpPr>
            <p:nvPr/>
          </p:nvSpPr>
          <p:spPr bwMode="auto">
            <a:xfrm flipV="1">
              <a:off x="5299075" y="4595813"/>
              <a:ext cx="304800" cy="533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2" name="Line 11"/>
            <p:cNvSpPr>
              <a:spLocks noChangeShapeType="1"/>
            </p:cNvSpPr>
            <p:nvPr/>
          </p:nvSpPr>
          <p:spPr bwMode="auto">
            <a:xfrm flipH="1" flipV="1">
              <a:off x="4156075" y="4672013"/>
              <a:ext cx="3048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3" name="Line 12"/>
            <p:cNvSpPr>
              <a:spLocks noChangeShapeType="1"/>
            </p:cNvSpPr>
            <p:nvPr/>
          </p:nvSpPr>
          <p:spPr bwMode="auto">
            <a:xfrm flipH="1">
              <a:off x="3698875" y="5129213"/>
              <a:ext cx="7620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4" name="Oval 16"/>
            <p:cNvSpPr>
              <a:spLocks noChangeArrowheads="1"/>
            </p:cNvSpPr>
            <p:nvPr/>
          </p:nvSpPr>
          <p:spPr bwMode="auto">
            <a:xfrm>
              <a:off x="5616575" y="6554788"/>
              <a:ext cx="44450" cy="90487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5" name="Oval 18"/>
            <p:cNvSpPr>
              <a:spLocks noChangeArrowheads="1"/>
            </p:cNvSpPr>
            <p:nvPr/>
          </p:nvSpPr>
          <p:spPr bwMode="auto">
            <a:xfrm>
              <a:off x="4511675" y="6554788"/>
              <a:ext cx="44450" cy="9048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6" name="Oval 19"/>
            <p:cNvSpPr>
              <a:spLocks noChangeArrowheads="1"/>
            </p:cNvSpPr>
            <p:nvPr/>
          </p:nvSpPr>
          <p:spPr bwMode="auto">
            <a:xfrm>
              <a:off x="2860675" y="6491288"/>
              <a:ext cx="307975" cy="26193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7" name="Oval 20"/>
            <p:cNvSpPr>
              <a:spLocks noChangeArrowheads="1"/>
            </p:cNvSpPr>
            <p:nvPr/>
          </p:nvSpPr>
          <p:spPr bwMode="auto">
            <a:xfrm>
              <a:off x="3067050" y="6554788"/>
              <a:ext cx="44450" cy="9048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8" name="Oval 21"/>
            <p:cNvSpPr>
              <a:spLocks noChangeArrowheads="1"/>
            </p:cNvSpPr>
            <p:nvPr/>
          </p:nvSpPr>
          <p:spPr bwMode="auto">
            <a:xfrm>
              <a:off x="5967413" y="5262563"/>
              <a:ext cx="307975" cy="2619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9" name="Oval 22"/>
            <p:cNvSpPr>
              <a:spLocks noChangeArrowheads="1"/>
            </p:cNvSpPr>
            <p:nvPr/>
          </p:nvSpPr>
          <p:spPr bwMode="auto">
            <a:xfrm>
              <a:off x="6173788" y="5326063"/>
              <a:ext cx="44450" cy="9048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40" name="Oval 23"/>
            <p:cNvSpPr>
              <a:spLocks noChangeArrowheads="1"/>
            </p:cNvSpPr>
            <p:nvPr/>
          </p:nvSpPr>
          <p:spPr bwMode="auto">
            <a:xfrm>
              <a:off x="3506788" y="5319713"/>
              <a:ext cx="307975" cy="2619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41" name="Oval 24"/>
            <p:cNvSpPr>
              <a:spLocks noChangeArrowheads="1"/>
            </p:cNvSpPr>
            <p:nvPr/>
          </p:nvSpPr>
          <p:spPr bwMode="auto">
            <a:xfrm>
              <a:off x="3713163" y="5383213"/>
              <a:ext cx="44450" cy="9048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grpSp>
          <p:nvGrpSpPr>
            <p:cNvPr id="42" name="Group 25"/>
            <p:cNvGrpSpPr>
              <a:grpSpLocks/>
            </p:cNvGrpSpPr>
            <p:nvPr/>
          </p:nvGrpSpPr>
          <p:grpSpPr bwMode="auto">
            <a:xfrm>
              <a:off x="4743041" y="5753050"/>
              <a:ext cx="307975" cy="261938"/>
              <a:chOff x="3366" y="2963"/>
              <a:chExt cx="432" cy="384"/>
            </a:xfrm>
            <a:solidFill>
              <a:schemeClr val="tx1"/>
            </a:solidFill>
          </p:grpSpPr>
          <p:sp>
            <p:nvSpPr>
              <p:cNvPr id="61" name="Oval 26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2" name="Oval 27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3" name="Group 29"/>
            <p:cNvGrpSpPr>
              <a:grpSpLocks/>
            </p:cNvGrpSpPr>
            <p:nvPr/>
          </p:nvGrpSpPr>
          <p:grpSpPr bwMode="auto">
            <a:xfrm>
              <a:off x="5228150" y="5004672"/>
              <a:ext cx="307975" cy="261938"/>
              <a:chOff x="3366" y="2963"/>
              <a:chExt cx="432" cy="384"/>
            </a:xfrm>
            <a:solidFill>
              <a:schemeClr val="bg1"/>
            </a:solidFill>
          </p:grpSpPr>
          <p:sp>
            <p:nvSpPr>
              <p:cNvPr id="59" name="Oval 30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0" name="Oval 31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4" name="Group 32"/>
            <p:cNvGrpSpPr>
              <a:grpSpLocks/>
            </p:cNvGrpSpPr>
            <p:nvPr/>
          </p:nvGrpSpPr>
          <p:grpSpPr bwMode="auto">
            <a:xfrm>
              <a:off x="4316925" y="5003084"/>
              <a:ext cx="307975" cy="261938"/>
              <a:chOff x="3366" y="2963"/>
              <a:chExt cx="432" cy="384"/>
            </a:xfrm>
            <a:solidFill>
              <a:schemeClr val="accent1"/>
            </a:solidFill>
          </p:grpSpPr>
          <p:sp>
            <p:nvSpPr>
              <p:cNvPr id="57" name="Oval 3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0000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8" name="Oval 3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5" name="Oval 35"/>
            <p:cNvSpPr>
              <a:spLocks noChangeArrowheads="1"/>
            </p:cNvSpPr>
            <p:nvPr/>
          </p:nvSpPr>
          <p:spPr bwMode="auto">
            <a:xfrm>
              <a:off x="4773613" y="3386138"/>
              <a:ext cx="307975" cy="2619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46" name="Oval 36"/>
            <p:cNvSpPr>
              <a:spLocks noChangeArrowheads="1"/>
            </p:cNvSpPr>
            <p:nvPr/>
          </p:nvSpPr>
          <p:spPr bwMode="auto">
            <a:xfrm>
              <a:off x="4979988" y="3449638"/>
              <a:ext cx="44450" cy="9048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47" name="Oval 37"/>
            <p:cNvSpPr>
              <a:spLocks noChangeArrowheads="1"/>
            </p:cNvSpPr>
            <p:nvPr/>
          </p:nvSpPr>
          <p:spPr bwMode="auto">
            <a:xfrm>
              <a:off x="5522913" y="4478338"/>
              <a:ext cx="307975" cy="261937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48" name="Oval 38"/>
            <p:cNvSpPr>
              <a:spLocks noChangeArrowheads="1"/>
            </p:cNvSpPr>
            <p:nvPr/>
          </p:nvSpPr>
          <p:spPr bwMode="auto">
            <a:xfrm>
              <a:off x="5729288" y="4541838"/>
              <a:ext cx="44450" cy="90487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49" name="Oval 39"/>
            <p:cNvSpPr>
              <a:spLocks noChangeArrowheads="1"/>
            </p:cNvSpPr>
            <p:nvPr/>
          </p:nvSpPr>
          <p:spPr bwMode="auto">
            <a:xfrm>
              <a:off x="4022725" y="4476750"/>
              <a:ext cx="307975" cy="26193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0" name="Oval 40"/>
            <p:cNvSpPr>
              <a:spLocks noChangeArrowheads="1"/>
            </p:cNvSpPr>
            <p:nvPr/>
          </p:nvSpPr>
          <p:spPr bwMode="auto">
            <a:xfrm>
              <a:off x="4229100" y="4540250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1" name="Oval 15"/>
            <p:cNvSpPr>
              <a:spLocks noChangeArrowheads="1"/>
            </p:cNvSpPr>
            <p:nvPr/>
          </p:nvSpPr>
          <p:spPr bwMode="auto">
            <a:xfrm>
              <a:off x="5410200" y="6491288"/>
              <a:ext cx="307975" cy="26193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2" name="Oval 17"/>
            <p:cNvSpPr>
              <a:spLocks noChangeArrowheads="1"/>
            </p:cNvSpPr>
            <p:nvPr/>
          </p:nvSpPr>
          <p:spPr bwMode="auto">
            <a:xfrm>
              <a:off x="4305300" y="6491288"/>
              <a:ext cx="307975" cy="261937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3" name="Oval 22"/>
            <p:cNvSpPr>
              <a:spLocks noChangeArrowheads="1"/>
            </p:cNvSpPr>
            <p:nvPr/>
          </p:nvSpPr>
          <p:spPr bwMode="auto">
            <a:xfrm>
              <a:off x="4949825" y="5830888"/>
              <a:ext cx="44450" cy="9048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4" name="Oval 22"/>
            <p:cNvSpPr>
              <a:spLocks noChangeArrowheads="1"/>
            </p:cNvSpPr>
            <p:nvPr/>
          </p:nvSpPr>
          <p:spPr bwMode="auto">
            <a:xfrm>
              <a:off x="5603875" y="6554788"/>
              <a:ext cx="44450" cy="9048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5" name="Oval 22"/>
            <p:cNvSpPr>
              <a:spLocks noChangeArrowheads="1"/>
            </p:cNvSpPr>
            <p:nvPr/>
          </p:nvSpPr>
          <p:spPr bwMode="auto">
            <a:xfrm>
              <a:off x="4479925" y="6567488"/>
              <a:ext cx="44450" cy="9048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6" name="Oval 17"/>
            <p:cNvSpPr>
              <a:spLocks noChangeArrowheads="1"/>
            </p:cNvSpPr>
            <p:nvPr/>
          </p:nvSpPr>
          <p:spPr bwMode="auto">
            <a:xfrm>
              <a:off x="6766334" y="6485252"/>
              <a:ext cx="307975" cy="261937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5151028" y="1926600"/>
            <a:ext cx="3346291" cy="2673999"/>
            <a:chOff x="4928299" y="2117544"/>
            <a:chExt cx="3346291" cy="2673999"/>
          </a:xfrm>
        </p:grpSpPr>
        <p:sp>
          <p:nvSpPr>
            <p:cNvPr id="66" name="AutoShape 2"/>
            <p:cNvSpPr>
              <a:spLocks noChangeArrowheads="1"/>
            </p:cNvSpPr>
            <p:nvPr/>
          </p:nvSpPr>
          <p:spPr bwMode="auto">
            <a:xfrm>
              <a:off x="4974946" y="2142759"/>
              <a:ext cx="3187115" cy="2542884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28575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78" name="Oval 19"/>
            <p:cNvSpPr>
              <a:spLocks noChangeArrowheads="1"/>
            </p:cNvSpPr>
            <p:nvPr/>
          </p:nvSpPr>
          <p:spPr bwMode="auto">
            <a:xfrm>
              <a:off x="4928299" y="4583524"/>
              <a:ext cx="244581" cy="20801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79" name="Oval 20"/>
            <p:cNvSpPr>
              <a:spLocks noChangeArrowheads="1"/>
            </p:cNvSpPr>
            <p:nvPr/>
          </p:nvSpPr>
          <p:spPr bwMode="auto">
            <a:xfrm>
              <a:off x="5092193" y="4633953"/>
              <a:ext cx="35300" cy="71861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87" name="Oval 35"/>
            <p:cNvSpPr>
              <a:spLocks noChangeArrowheads="1"/>
            </p:cNvSpPr>
            <p:nvPr/>
          </p:nvSpPr>
          <p:spPr bwMode="auto">
            <a:xfrm>
              <a:off x="6447474" y="2117544"/>
              <a:ext cx="244581" cy="208019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88" name="Oval 36"/>
            <p:cNvSpPr>
              <a:spLocks noChangeArrowheads="1"/>
            </p:cNvSpPr>
            <p:nvPr/>
          </p:nvSpPr>
          <p:spPr bwMode="auto">
            <a:xfrm>
              <a:off x="6611368" y="2167973"/>
              <a:ext cx="35300" cy="71861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98" name="Oval 17"/>
            <p:cNvSpPr>
              <a:spLocks noChangeArrowheads="1"/>
            </p:cNvSpPr>
            <p:nvPr/>
          </p:nvSpPr>
          <p:spPr bwMode="auto">
            <a:xfrm>
              <a:off x="8030009" y="4578730"/>
              <a:ext cx="244581" cy="208019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</p:grpSp>
      <p:sp>
        <p:nvSpPr>
          <p:cNvPr id="107" name="Right Arrow 106"/>
          <p:cNvSpPr/>
          <p:nvPr/>
        </p:nvSpPr>
        <p:spPr bwMode="auto">
          <a:xfrm>
            <a:off x="4236720" y="2749483"/>
            <a:ext cx="940930" cy="1272073"/>
          </a:xfrm>
          <a:prstGeom prst="rightArrow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cmmi10"/>
                <a:cs typeface="Arial" pitchFamily="34" charset="0"/>
              </a:rPr>
              <a:t>Â</a:t>
            </a:r>
            <a:endParaRPr lang="en-US" dirty="0">
              <a:solidFill>
                <a:schemeClr val="bg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037365" y="4800600"/>
            <a:ext cx="5116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479367" y="4800600"/>
            <a:ext cx="6896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endParaRPr lang="en-US" sz="3200" baseline="30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Text Box 122"/>
          <p:cNvSpPr txBox="1">
            <a:spLocks noChangeArrowheads="1"/>
          </p:cNvSpPr>
          <p:nvPr/>
        </p:nvSpPr>
        <p:spPr bwMode="auto">
          <a:xfrm>
            <a:off x="2530416" y="5385375"/>
            <a:ext cx="4083169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rigid simplicial map</a:t>
            </a:r>
            <a:endParaRPr lang="en-US" sz="3600" i="1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51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090" y="594360"/>
            <a:ext cx="7772400" cy="1143000"/>
          </a:xfrm>
        </p:spPr>
        <p:txBody>
          <a:bodyPr/>
          <a:lstStyle/>
          <a:p>
            <a:r>
              <a:rPr lang="en-US" dirty="0" smtClean="0"/>
              <a:t>Color-Preserving Simplicial Map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72</a:t>
            </a:fld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620060" y="2048520"/>
            <a:ext cx="3346291" cy="2673999"/>
            <a:chOff x="2860675" y="3386138"/>
            <a:chExt cx="4213634" cy="3367087"/>
          </a:xfrm>
        </p:grpSpPr>
        <p:sp>
          <p:nvSpPr>
            <p:cNvPr id="24" name="AutoShape 2"/>
            <p:cNvSpPr>
              <a:spLocks noChangeArrowheads="1"/>
            </p:cNvSpPr>
            <p:nvPr/>
          </p:nvSpPr>
          <p:spPr bwMode="auto">
            <a:xfrm>
              <a:off x="2919413" y="3417888"/>
              <a:ext cx="4013200" cy="3201987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28575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5" name="Freeform 4"/>
            <p:cNvSpPr>
              <a:spLocks/>
            </p:cNvSpPr>
            <p:nvPr/>
          </p:nvSpPr>
          <p:spPr bwMode="auto">
            <a:xfrm>
              <a:off x="3013075" y="5129213"/>
              <a:ext cx="1876425" cy="1477962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4856163" y="5132388"/>
              <a:ext cx="2124075" cy="1474787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4492625" y="3435350"/>
              <a:ext cx="833438" cy="1685925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8" name="Line 7"/>
            <p:cNvSpPr>
              <a:spLocks noChangeShapeType="1"/>
            </p:cNvSpPr>
            <p:nvPr/>
          </p:nvSpPr>
          <p:spPr bwMode="auto">
            <a:xfrm>
              <a:off x="4841875" y="5891213"/>
              <a:ext cx="60960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9" name="Line 8"/>
            <p:cNvSpPr>
              <a:spLocks noChangeShapeType="1"/>
            </p:cNvSpPr>
            <p:nvPr/>
          </p:nvSpPr>
          <p:spPr bwMode="auto">
            <a:xfrm flipH="1">
              <a:off x="4402138" y="5891213"/>
              <a:ext cx="439737" cy="762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0" name="Line 9"/>
            <p:cNvSpPr>
              <a:spLocks noChangeShapeType="1"/>
            </p:cNvSpPr>
            <p:nvPr/>
          </p:nvSpPr>
          <p:spPr bwMode="auto">
            <a:xfrm>
              <a:off x="5299075" y="5129213"/>
              <a:ext cx="83820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1" name="Line 10"/>
            <p:cNvSpPr>
              <a:spLocks noChangeShapeType="1"/>
            </p:cNvSpPr>
            <p:nvPr/>
          </p:nvSpPr>
          <p:spPr bwMode="auto">
            <a:xfrm flipV="1">
              <a:off x="5299075" y="4595813"/>
              <a:ext cx="304800" cy="533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2" name="Line 11"/>
            <p:cNvSpPr>
              <a:spLocks noChangeShapeType="1"/>
            </p:cNvSpPr>
            <p:nvPr/>
          </p:nvSpPr>
          <p:spPr bwMode="auto">
            <a:xfrm flipH="1" flipV="1">
              <a:off x="4156075" y="4672013"/>
              <a:ext cx="3048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3" name="Line 12"/>
            <p:cNvSpPr>
              <a:spLocks noChangeShapeType="1"/>
            </p:cNvSpPr>
            <p:nvPr/>
          </p:nvSpPr>
          <p:spPr bwMode="auto">
            <a:xfrm flipH="1">
              <a:off x="3698875" y="5129213"/>
              <a:ext cx="7620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4" name="Oval 16"/>
            <p:cNvSpPr>
              <a:spLocks noChangeArrowheads="1"/>
            </p:cNvSpPr>
            <p:nvPr/>
          </p:nvSpPr>
          <p:spPr bwMode="auto">
            <a:xfrm>
              <a:off x="5616575" y="6554788"/>
              <a:ext cx="44450" cy="90487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5" name="Oval 18"/>
            <p:cNvSpPr>
              <a:spLocks noChangeArrowheads="1"/>
            </p:cNvSpPr>
            <p:nvPr/>
          </p:nvSpPr>
          <p:spPr bwMode="auto">
            <a:xfrm>
              <a:off x="4511675" y="6554788"/>
              <a:ext cx="44450" cy="9048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6" name="Oval 19"/>
            <p:cNvSpPr>
              <a:spLocks noChangeArrowheads="1"/>
            </p:cNvSpPr>
            <p:nvPr/>
          </p:nvSpPr>
          <p:spPr bwMode="auto">
            <a:xfrm>
              <a:off x="2860675" y="6491288"/>
              <a:ext cx="307975" cy="26193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7" name="Oval 20"/>
            <p:cNvSpPr>
              <a:spLocks noChangeArrowheads="1"/>
            </p:cNvSpPr>
            <p:nvPr/>
          </p:nvSpPr>
          <p:spPr bwMode="auto">
            <a:xfrm>
              <a:off x="3067050" y="6554788"/>
              <a:ext cx="44450" cy="9048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8" name="Oval 21"/>
            <p:cNvSpPr>
              <a:spLocks noChangeArrowheads="1"/>
            </p:cNvSpPr>
            <p:nvPr/>
          </p:nvSpPr>
          <p:spPr bwMode="auto">
            <a:xfrm>
              <a:off x="5967413" y="5262563"/>
              <a:ext cx="307975" cy="2619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9" name="Oval 22"/>
            <p:cNvSpPr>
              <a:spLocks noChangeArrowheads="1"/>
            </p:cNvSpPr>
            <p:nvPr/>
          </p:nvSpPr>
          <p:spPr bwMode="auto">
            <a:xfrm>
              <a:off x="6173788" y="5326063"/>
              <a:ext cx="44450" cy="9048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40" name="Oval 23"/>
            <p:cNvSpPr>
              <a:spLocks noChangeArrowheads="1"/>
            </p:cNvSpPr>
            <p:nvPr/>
          </p:nvSpPr>
          <p:spPr bwMode="auto">
            <a:xfrm>
              <a:off x="3506788" y="5319713"/>
              <a:ext cx="307975" cy="2619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41" name="Oval 24"/>
            <p:cNvSpPr>
              <a:spLocks noChangeArrowheads="1"/>
            </p:cNvSpPr>
            <p:nvPr/>
          </p:nvSpPr>
          <p:spPr bwMode="auto">
            <a:xfrm>
              <a:off x="3713163" y="5383213"/>
              <a:ext cx="44450" cy="9048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grpSp>
          <p:nvGrpSpPr>
            <p:cNvPr id="42" name="Group 25"/>
            <p:cNvGrpSpPr>
              <a:grpSpLocks/>
            </p:cNvGrpSpPr>
            <p:nvPr/>
          </p:nvGrpSpPr>
          <p:grpSpPr bwMode="auto">
            <a:xfrm>
              <a:off x="4743041" y="5753050"/>
              <a:ext cx="307975" cy="261938"/>
              <a:chOff x="3366" y="2963"/>
              <a:chExt cx="432" cy="384"/>
            </a:xfrm>
            <a:solidFill>
              <a:schemeClr val="tx1"/>
            </a:solidFill>
          </p:grpSpPr>
          <p:sp>
            <p:nvSpPr>
              <p:cNvPr id="61" name="Oval 26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2" name="Oval 27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3" name="Group 29"/>
            <p:cNvGrpSpPr>
              <a:grpSpLocks/>
            </p:cNvGrpSpPr>
            <p:nvPr/>
          </p:nvGrpSpPr>
          <p:grpSpPr bwMode="auto">
            <a:xfrm>
              <a:off x="5228150" y="5004672"/>
              <a:ext cx="307975" cy="261938"/>
              <a:chOff x="3366" y="2963"/>
              <a:chExt cx="432" cy="384"/>
            </a:xfrm>
            <a:solidFill>
              <a:schemeClr val="bg1"/>
            </a:solidFill>
          </p:grpSpPr>
          <p:sp>
            <p:nvSpPr>
              <p:cNvPr id="59" name="Oval 30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0" name="Oval 31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4" name="Group 32"/>
            <p:cNvGrpSpPr>
              <a:grpSpLocks/>
            </p:cNvGrpSpPr>
            <p:nvPr/>
          </p:nvGrpSpPr>
          <p:grpSpPr bwMode="auto">
            <a:xfrm>
              <a:off x="4316925" y="5003084"/>
              <a:ext cx="307975" cy="261938"/>
              <a:chOff x="3366" y="2963"/>
              <a:chExt cx="432" cy="384"/>
            </a:xfrm>
            <a:solidFill>
              <a:schemeClr val="accent1"/>
            </a:solidFill>
          </p:grpSpPr>
          <p:sp>
            <p:nvSpPr>
              <p:cNvPr id="57" name="Oval 3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0000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8" name="Oval 3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5" name="Oval 35"/>
            <p:cNvSpPr>
              <a:spLocks noChangeArrowheads="1"/>
            </p:cNvSpPr>
            <p:nvPr/>
          </p:nvSpPr>
          <p:spPr bwMode="auto">
            <a:xfrm>
              <a:off x="4773613" y="3386138"/>
              <a:ext cx="307975" cy="2619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46" name="Oval 36"/>
            <p:cNvSpPr>
              <a:spLocks noChangeArrowheads="1"/>
            </p:cNvSpPr>
            <p:nvPr/>
          </p:nvSpPr>
          <p:spPr bwMode="auto">
            <a:xfrm>
              <a:off x="4979988" y="3449638"/>
              <a:ext cx="44450" cy="9048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47" name="Oval 37"/>
            <p:cNvSpPr>
              <a:spLocks noChangeArrowheads="1"/>
            </p:cNvSpPr>
            <p:nvPr/>
          </p:nvSpPr>
          <p:spPr bwMode="auto">
            <a:xfrm>
              <a:off x="5522913" y="4478338"/>
              <a:ext cx="307975" cy="261937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48" name="Oval 38"/>
            <p:cNvSpPr>
              <a:spLocks noChangeArrowheads="1"/>
            </p:cNvSpPr>
            <p:nvPr/>
          </p:nvSpPr>
          <p:spPr bwMode="auto">
            <a:xfrm>
              <a:off x="5729288" y="4541838"/>
              <a:ext cx="44450" cy="90487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49" name="Oval 39"/>
            <p:cNvSpPr>
              <a:spLocks noChangeArrowheads="1"/>
            </p:cNvSpPr>
            <p:nvPr/>
          </p:nvSpPr>
          <p:spPr bwMode="auto">
            <a:xfrm>
              <a:off x="4022725" y="4476750"/>
              <a:ext cx="307975" cy="26193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0" name="Oval 40"/>
            <p:cNvSpPr>
              <a:spLocks noChangeArrowheads="1"/>
            </p:cNvSpPr>
            <p:nvPr/>
          </p:nvSpPr>
          <p:spPr bwMode="auto">
            <a:xfrm>
              <a:off x="4229100" y="4540250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1" name="Oval 15"/>
            <p:cNvSpPr>
              <a:spLocks noChangeArrowheads="1"/>
            </p:cNvSpPr>
            <p:nvPr/>
          </p:nvSpPr>
          <p:spPr bwMode="auto">
            <a:xfrm>
              <a:off x="5410200" y="6491288"/>
              <a:ext cx="307975" cy="26193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2" name="Oval 17"/>
            <p:cNvSpPr>
              <a:spLocks noChangeArrowheads="1"/>
            </p:cNvSpPr>
            <p:nvPr/>
          </p:nvSpPr>
          <p:spPr bwMode="auto">
            <a:xfrm>
              <a:off x="4305300" y="6491288"/>
              <a:ext cx="307975" cy="261937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3" name="Oval 22"/>
            <p:cNvSpPr>
              <a:spLocks noChangeArrowheads="1"/>
            </p:cNvSpPr>
            <p:nvPr/>
          </p:nvSpPr>
          <p:spPr bwMode="auto">
            <a:xfrm>
              <a:off x="4949825" y="5830888"/>
              <a:ext cx="44450" cy="9048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4" name="Oval 22"/>
            <p:cNvSpPr>
              <a:spLocks noChangeArrowheads="1"/>
            </p:cNvSpPr>
            <p:nvPr/>
          </p:nvSpPr>
          <p:spPr bwMode="auto">
            <a:xfrm>
              <a:off x="5603875" y="6554788"/>
              <a:ext cx="44450" cy="9048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5" name="Oval 22"/>
            <p:cNvSpPr>
              <a:spLocks noChangeArrowheads="1"/>
            </p:cNvSpPr>
            <p:nvPr/>
          </p:nvSpPr>
          <p:spPr bwMode="auto">
            <a:xfrm>
              <a:off x="4479925" y="6567488"/>
              <a:ext cx="44450" cy="9048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6" name="Oval 17"/>
            <p:cNvSpPr>
              <a:spLocks noChangeArrowheads="1"/>
            </p:cNvSpPr>
            <p:nvPr/>
          </p:nvSpPr>
          <p:spPr bwMode="auto">
            <a:xfrm>
              <a:off x="6766334" y="6485252"/>
              <a:ext cx="307975" cy="261937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</p:grpSp>
      <p:sp>
        <p:nvSpPr>
          <p:cNvPr id="66" name="AutoShape 2"/>
          <p:cNvSpPr>
            <a:spLocks noChangeArrowheads="1"/>
          </p:cNvSpPr>
          <p:nvPr/>
        </p:nvSpPr>
        <p:spPr bwMode="auto">
          <a:xfrm>
            <a:off x="5197675" y="1951815"/>
            <a:ext cx="3187115" cy="2542884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8" name="Oval 19"/>
          <p:cNvSpPr>
            <a:spLocks noChangeArrowheads="1"/>
          </p:cNvSpPr>
          <p:nvPr/>
        </p:nvSpPr>
        <p:spPr bwMode="auto">
          <a:xfrm>
            <a:off x="5151028" y="4384293"/>
            <a:ext cx="244581" cy="20801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7" name="Oval 35"/>
          <p:cNvSpPr>
            <a:spLocks noChangeArrowheads="1"/>
          </p:cNvSpPr>
          <p:nvPr/>
        </p:nvSpPr>
        <p:spPr bwMode="auto">
          <a:xfrm>
            <a:off x="6670203" y="1926600"/>
            <a:ext cx="244581" cy="208019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8" name="Oval 36"/>
          <p:cNvSpPr>
            <a:spLocks noChangeArrowheads="1"/>
          </p:cNvSpPr>
          <p:nvPr/>
        </p:nvSpPr>
        <p:spPr bwMode="auto">
          <a:xfrm>
            <a:off x="6834097" y="1977029"/>
            <a:ext cx="35300" cy="71861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8" name="Oval 17"/>
          <p:cNvSpPr>
            <a:spLocks noChangeArrowheads="1"/>
          </p:cNvSpPr>
          <p:nvPr/>
        </p:nvSpPr>
        <p:spPr bwMode="auto">
          <a:xfrm>
            <a:off x="8252738" y="4384293"/>
            <a:ext cx="244581" cy="208019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7" name="Right Arrow 106"/>
          <p:cNvSpPr/>
          <p:nvPr/>
        </p:nvSpPr>
        <p:spPr bwMode="auto">
          <a:xfrm>
            <a:off x="4236720" y="2749483"/>
            <a:ext cx="940930" cy="1272073"/>
          </a:xfrm>
          <a:prstGeom prst="rightArrow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Symbol"/>
                <a:cs typeface="Arial" pitchFamily="34" charset="0"/>
                <a:sym typeface="Symbol"/>
              </a:rPr>
              <a:t></a:t>
            </a:r>
            <a:endParaRPr lang="en-US" dirty="0">
              <a:solidFill>
                <a:schemeClr val="bg1"/>
              </a:solidFill>
              <a:latin typeface="Symbol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037365" y="4800600"/>
            <a:ext cx="5116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479367" y="4800600"/>
            <a:ext cx="6896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endParaRPr lang="en-US" sz="3200" baseline="30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Text Box 122"/>
          <p:cNvSpPr txBox="1">
            <a:spLocks noChangeArrowheads="1"/>
          </p:cNvSpPr>
          <p:nvPr/>
        </p:nvSpPr>
        <p:spPr bwMode="auto">
          <a:xfrm>
            <a:off x="2017461" y="5385375"/>
            <a:ext cx="5109092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color of </a:t>
            </a:r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= color of </a:t>
            </a:r>
            <a:r>
              <a:rPr lang="en-US" sz="36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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600" i="1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63" name="Oval 17"/>
          <p:cNvSpPr>
            <a:spLocks noChangeArrowheads="1"/>
          </p:cNvSpPr>
          <p:nvPr/>
        </p:nvSpPr>
        <p:spPr bwMode="auto">
          <a:xfrm>
            <a:off x="6184931" y="4384293"/>
            <a:ext cx="244581" cy="208019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4" name="Oval 19"/>
          <p:cNvSpPr>
            <a:spLocks noChangeArrowheads="1"/>
          </p:cNvSpPr>
          <p:nvPr/>
        </p:nvSpPr>
        <p:spPr bwMode="auto">
          <a:xfrm>
            <a:off x="7218834" y="4384293"/>
            <a:ext cx="244581" cy="20801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 5"/>
          <p:cNvCxnSpPr>
            <a:endCxn id="63" idx="0"/>
          </p:cNvCxnSpPr>
          <p:nvPr/>
        </p:nvCxnSpPr>
        <p:spPr bwMode="auto">
          <a:xfrm flipH="1">
            <a:off x="6307222" y="2170810"/>
            <a:ext cx="484010" cy="2213483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endCxn id="64" idx="0"/>
          </p:cNvCxnSpPr>
          <p:nvPr/>
        </p:nvCxnSpPr>
        <p:spPr bwMode="auto">
          <a:xfrm>
            <a:off x="6869397" y="2170810"/>
            <a:ext cx="471728" cy="2213483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0946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04422" y="1686764"/>
            <a:ext cx="360387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Simplicial Complexes</a:t>
            </a: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904422" y="2484218"/>
            <a:ext cx="394370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Standard Constructions</a:t>
            </a: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904422" y="3281672"/>
            <a:ext cx="226536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Carrier Maps</a:t>
            </a: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904422" y="4079126"/>
            <a:ext cx="214353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Connectivity</a:t>
            </a: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904422" y="4876580"/>
            <a:ext cx="220445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Subdivisions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</a:rPr>
              <a:t>Distributed Computing through Combinatorial Topology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904422" y="5674032"/>
            <a:ext cx="652236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Simplicial &amp; Continuous Approximations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99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Path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74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2093236" y="2073438"/>
            <a:ext cx="4928440" cy="3393912"/>
            <a:chOff x="4813054" y="2418735"/>
            <a:chExt cx="3785269" cy="2606682"/>
          </a:xfrm>
        </p:grpSpPr>
        <p:sp>
          <p:nvSpPr>
            <p:cNvPr id="8" name="Oval 3"/>
            <p:cNvSpPr>
              <a:spLocks noChangeArrowheads="1"/>
            </p:cNvSpPr>
            <p:nvPr/>
          </p:nvSpPr>
          <p:spPr bwMode="auto">
            <a:xfrm>
              <a:off x="4813054" y="2418735"/>
              <a:ext cx="3785269" cy="2606682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5919979" y="3534894"/>
              <a:ext cx="1576040" cy="399784"/>
              <a:chOff x="4109" y="1226"/>
              <a:chExt cx="357" cy="76"/>
            </a:xfrm>
          </p:grpSpPr>
          <p:sp>
            <p:nvSpPr>
              <p:cNvPr id="10" name="Freeform 5"/>
              <p:cNvSpPr>
                <a:spLocks/>
              </p:cNvSpPr>
              <p:nvPr/>
            </p:nvSpPr>
            <p:spPr bwMode="auto">
              <a:xfrm>
                <a:off x="4173" y="1229"/>
                <a:ext cx="220" cy="73"/>
              </a:xfrm>
              <a:custGeom>
                <a:avLst/>
                <a:gdLst/>
                <a:ahLst/>
                <a:cxnLst>
                  <a:cxn ang="0">
                    <a:pos x="8" y="41"/>
                  </a:cxn>
                  <a:cxn ang="0">
                    <a:pos x="32" y="51"/>
                  </a:cxn>
                  <a:cxn ang="0">
                    <a:pos x="50" y="57"/>
                  </a:cxn>
                  <a:cxn ang="0">
                    <a:pos x="76" y="63"/>
                  </a:cxn>
                  <a:cxn ang="0">
                    <a:pos x="136" y="69"/>
                  </a:cxn>
                  <a:cxn ang="0">
                    <a:pos x="220" y="56"/>
                  </a:cxn>
                  <a:cxn ang="0">
                    <a:pos x="170" y="11"/>
                  </a:cxn>
                  <a:cxn ang="0">
                    <a:pos x="149" y="0"/>
                  </a:cxn>
                  <a:cxn ang="0">
                    <a:pos x="47" y="12"/>
                  </a:cxn>
                  <a:cxn ang="0">
                    <a:pos x="17" y="24"/>
                  </a:cxn>
                  <a:cxn ang="0">
                    <a:pos x="8" y="41"/>
                  </a:cxn>
                </a:cxnLst>
                <a:rect l="0" t="0" r="r" b="b"/>
                <a:pathLst>
                  <a:path w="220" h="73">
                    <a:moveTo>
                      <a:pt x="8" y="41"/>
                    </a:moveTo>
                    <a:cubicBezTo>
                      <a:pt x="17" y="44"/>
                      <a:pt x="23" y="50"/>
                      <a:pt x="32" y="51"/>
                    </a:cubicBezTo>
                    <a:cubicBezTo>
                      <a:pt x="38" y="54"/>
                      <a:pt x="43" y="56"/>
                      <a:pt x="50" y="57"/>
                    </a:cubicBezTo>
                    <a:cubicBezTo>
                      <a:pt x="58" y="60"/>
                      <a:pt x="67" y="62"/>
                      <a:pt x="76" y="63"/>
                    </a:cubicBezTo>
                    <a:cubicBezTo>
                      <a:pt x="105" y="73"/>
                      <a:pt x="86" y="68"/>
                      <a:pt x="136" y="69"/>
                    </a:cubicBezTo>
                    <a:cubicBezTo>
                      <a:pt x="188" y="68"/>
                      <a:pt x="180" y="64"/>
                      <a:pt x="220" y="56"/>
                    </a:cubicBezTo>
                    <a:cubicBezTo>
                      <a:pt x="198" y="47"/>
                      <a:pt x="195" y="15"/>
                      <a:pt x="170" y="11"/>
                    </a:cubicBezTo>
                    <a:cubicBezTo>
                      <a:pt x="164" y="6"/>
                      <a:pt x="156" y="3"/>
                      <a:pt x="149" y="0"/>
                    </a:cubicBezTo>
                    <a:cubicBezTo>
                      <a:pt x="113" y="2"/>
                      <a:pt x="82" y="5"/>
                      <a:pt x="47" y="12"/>
                    </a:cubicBezTo>
                    <a:cubicBezTo>
                      <a:pt x="38" y="16"/>
                      <a:pt x="27" y="22"/>
                      <a:pt x="17" y="24"/>
                    </a:cubicBezTo>
                    <a:cubicBezTo>
                      <a:pt x="12" y="27"/>
                      <a:pt x="0" y="36"/>
                      <a:pt x="8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4175" y="1226"/>
                <a:ext cx="221" cy="56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30" y="18"/>
                  </a:cxn>
                  <a:cxn ang="0">
                    <a:pos x="69" y="8"/>
                  </a:cxn>
                  <a:cxn ang="0">
                    <a:pos x="107" y="3"/>
                  </a:cxn>
                  <a:cxn ang="0">
                    <a:pos x="161" y="2"/>
                  </a:cxn>
                  <a:cxn ang="0">
                    <a:pos x="189" y="15"/>
                  </a:cxn>
                  <a:cxn ang="0">
                    <a:pos x="221" y="56"/>
                  </a:cxn>
                </a:cxnLst>
                <a:rect l="0" t="0" r="r" b="b"/>
                <a:pathLst>
                  <a:path w="221" h="56">
                    <a:moveTo>
                      <a:pt x="0" y="44"/>
                    </a:moveTo>
                    <a:cubicBezTo>
                      <a:pt x="9" y="34"/>
                      <a:pt x="18" y="24"/>
                      <a:pt x="30" y="18"/>
                    </a:cubicBezTo>
                    <a:cubicBezTo>
                      <a:pt x="42" y="12"/>
                      <a:pt x="56" y="10"/>
                      <a:pt x="69" y="8"/>
                    </a:cubicBezTo>
                    <a:cubicBezTo>
                      <a:pt x="82" y="6"/>
                      <a:pt x="92" y="4"/>
                      <a:pt x="107" y="3"/>
                    </a:cubicBezTo>
                    <a:cubicBezTo>
                      <a:pt x="122" y="2"/>
                      <a:pt x="147" y="0"/>
                      <a:pt x="161" y="2"/>
                    </a:cubicBezTo>
                    <a:cubicBezTo>
                      <a:pt x="175" y="4"/>
                      <a:pt x="179" y="6"/>
                      <a:pt x="189" y="15"/>
                    </a:cubicBezTo>
                    <a:cubicBezTo>
                      <a:pt x="199" y="24"/>
                      <a:pt x="216" y="49"/>
                      <a:pt x="221" y="5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Freeform 7"/>
              <p:cNvSpPr>
                <a:spLocks/>
              </p:cNvSpPr>
              <p:nvPr/>
            </p:nvSpPr>
            <p:spPr bwMode="auto">
              <a:xfrm>
                <a:off x="4109" y="1231"/>
                <a:ext cx="357" cy="6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6" y="33"/>
                  </a:cxn>
                  <a:cxn ang="0">
                    <a:pos x="71" y="40"/>
                  </a:cxn>
                  <a:cxn ang="0">
                    <a:pos x="129" y="58"/>
                  </a:cxn>
                  <a:cxn ang="0">
                    <a:pos x="180" y="63"/>
                  </a:cxn>
                  <a:cxn ang="0">
                    <a:pos x="236" y="60"/>
                  </a:cxn>
                  <a:cxn ang="0">
                    <a:pos x="293" y="42"/>
                  </a:cxn>
                  <a:cxn ang="0">
                    <a:pos x="335" y="18"/>
                  </a:cxn>
                  <a:cxn ang="0">
                    <a:pos x="342" y="12"/>
                  </a:cxn>
                  <a:cxn ang="0">
                    <a:pos x="347" y="10"/>
                  </a:cxn>
                  <a:cxn ang="0">
                    <a:pos x="357" y="4"/>
                  </a:cxn>
                </a:cxnLst>
                <a:rect l="0" t="0" r="r" b="b"/>
                <a:pathLst>
                  <a:path w="357" h="65">
                    <a:moveTo>
                      <a:pt x="0" y="0"/>
                    </a:moveTo>
                    <a:cubicBezTo>
                      <a:pt x="12" y="16"/>
                      <a:pt x="37" y="27"/>
                      <a:pt x="56" y="33"/>
                    </a:cubicBezTo>
                    <a:cubicBezTo>
                      <a:pt x="61" y="37"/>
                      <a:pt x="65" y="39"/>
                      <a:pt x="71" y="40"/>
                    </a:cubicBezTo>
                    <a:cubicBezTo>
                      <a:pt x="87" y="52"/>
                      <a:pt x="109" y="56"/>
                      <a:pt x="129" y="58"/>
                    </a:cubicBezTo>
                    <a:cubicBezTo>
                      <a:pt x="147" y="62"/>
                      <a:pt x="159" y="62"/>
                      <a:pt x="180" y="63"/>
                    </a:cubicBezTo>
                    <a:cubicBezTo>
                      <a:pt x="199" y="62"/>
                      <a:pt x="218" y="65"/>
                      <a:pt x="236" y="60"/>
                    </a:cubicBezTo>
                    <a:cubicBezTo>
                      <a:pt x="255" y="55"/>
                      <a:pt x="274" y="46"/>
                      <a:pt x="293" y="42"/>
                    </a:cubicBezTo>
                    <a:cubicBezTo>
                      <a:pt x="306" y="32"/>
                      <a:pt x="321" y="26"/>
                      <a:pt x="335" y="18"/>
                    </a:cubicBezTo>
                    <a:cubicBezTo>
                      <a:pt x="338" y="16"/>
                      <a:pt x="339" y="14"/>
                      <a:pt x="342" y="12"/>
                    </a:cubicBezTo>
                    <a:cubicBezTo>
                      <a:pt x="343" y="11"/>
                      <a:pt x="345" y="11"/>
                      <a:pt x="347" y="10"/>
                    </a:cubicBezTo>
                    <a:cubicBezTo>
                      <a:pt x="350" y="8"/>
                      <a:pt x="357" y="4"/>
                      <a:pt x="357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3" name="Oval 12"/>
          <p:cNvSpPr/>
          <p:nvPr/>
        </p:nvSpPr>
        <p:spPr>
          <a:xfrm>
            <a:off x="2828925" y="3733800"/>
            <a:ext cx="123825" cy="123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657600" y="4371975"/>
            <a:ext cx="123825" cy="123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695825" y="4467225"/>
            <a:ext cx="123825" cy="123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5486400" y="4200525"/>
            <a:ext cx="123825" cy="123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124200" y="4267200"/>
            <a:ext cx="123825" cy="123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Straight Connector 18"/>
          <p:cNvCxnSpPr>
            <a:stCxn id="13" idx="5"/>
            <a:endCxn id="17" idx="1"/>
          </p:cNvCxnSpPr>
          <p:nvPr/>
        </p:nvCxnSpPr>
        <p:spPr bwMode="auto">
          <a:xfrm rot="16200000" flipH="1">
            <a:off x="2815554" y="3958553"/>
            <a:ext cx="445843" cy="207718"/>
          </a:xfrm>
          <a:prstGeom prst="line">
            <a:avLst/>
          </a:prstGeom>
          <a:noFill/>
          <a:ln w="571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>
            <a:stCxn id="17" idx="6"/>
            <a:endCxn id="14" idx="2"/>
          </p:cNvCxnSpPr>
          <p:nvPr/>
        </p:nvCxnSpPr>
        <p:spPr bwMode="auto">
          <a:xfrm>
            <a:off x="3248025" y="4329113"/>
            <a:ext cx="409575" cy="104775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>
            <a:stCxn id="14" idx="6"/>
            <a:endCxn id="15" idx="2"/>
          </p:cNvCxnSpPr>
          <p:nvPr/>
        </p:nvCxnSpPr>
        <p:spPr bwMode="auto">
          <a:xfrm>
            <a:off x="3781425" y="4433888"/>
            <a:ext cx="914400" cy="9525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>
            <a:stCxn id="15" idx="6"/>
            <a:endCxn id="16" idx="3"/>
          </p:cNvCxnSpPr>
          <p:nvPr/>
        </p:nvCxnSpPr>
        <p:spPr bwMode="auto">
          <a:xfrm flipV="1">
            <a:off x="4819650" y="4306216"/>
            <a:ext cx="684884" cy="222922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2133771" y="3352800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vertex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600496" y="4391025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vertex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286296" y="4552950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vertex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305471" y="4648200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vertex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86546" y="4410075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vertex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972530" y="377190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edge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268364" y="400050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edge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021398" y="415290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edge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707757" y="403860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edge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870443" y="2238375"/>
            <a:ext cx="16450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simplicial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complex</a:t>
            </a:r>
          </a:p>
        </p:txBody>
      </p:sp>
    </p:spTree>
    <p:extLst>
      <p:ext uri="{BB962C8B-B14F-4D97-AF65-F5344CB8AC3E}">
        <p14:creationId xmlns:p14="http://schemas.microsoft.com/office/powerpoint/2010/main" val="172371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 Connected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75</a:t>
            </a:fld>
            <a:endParaRPr lang="en-US"/>
          </a:p>
        </p:txBody>
      </p:sp>
      <p:grpSp>
        <p:nvGrpSpPr>
          <p:cNvPr id="3" name="Group 6"/>
          <p:cNvGrpSpPr/>
          <p:nvPr/>
        </p:nvGrpSpPr>
        <p:grpSpPr>
          <a:xfrm>
            <a:off x="2093236" y="2073438"/>
            <a:ext cx="4928440" cy="3393912"/>
            <a:chOff x="4813054" y="2418735"/>
            <a:chExt cx="3785269" cy="2606682"/>
          </a:xfrm>
        </p:grpSpPr>
        <p:sp>
          <p:nvSpPr>
            <p:cNvPr id="8" name="Oval 3"/>
            <p:cNvSpPr>
              <a:spLocks noChangeArrowheads="1"/>
            </p:cNvSpPr>
            <p:nvPr/>
          </p:nvSpPr>
          <p:spPr bwMode="auto">
            <a:xfrm>
              <a:off x="4813054" y="2418735"/>
              <a:ext cx="3785269" cy="2606682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5919979" y="3534894"/>
              <a:ext cx="1576040" cy="399784"/>
              <a:chOff x="4109" y="1226"/>
              <a:chExt cx="357" cy="76"/>
            </a:xfrm>
          </p:grpSpPr>
          <p:sp>
            <p:nvSpPr>
              <p:cNvPr id="10" name="Freeform 5"/>
              <p:cNvSpPr>
                <a:spLocks/>
              </p:cNvSpPr>
              <p:nvPr/>
            </p:nvSpPr>
            <p:spPr bwMode="auto">
              <a:xfrm>
                <a:off x="4173" y="1229"/>
                <a:ext cx="220" cy="73"/>
              </a:xfrm>
              <a:custGeom>
                <a:avLst/>
                <a:gdLst/>
                <a:ahLst/>
                <a:cxnLst>
                  <a:cxn ang="0">
                    <a:pos x="8" y="41"/>
                  </a:cxn>
                  <a:cxn ang="0">
                    <a:pos x="32" y="51"/>
                  </a:cxn>
                  <a:cxn ang="0">
                    <a:pos x="50" y="57"/>
                  </a:cxn>
                  <a:cxn ang="0">
                    <a:pos x="76" y="63"/>
                  </a:cxn>
                  <a:cxn ang="0">
                    <a:pos x="136" y="69"/>
                  </a:cxn>
                  <a:cxn ang="0">
                    <a:pos x="220" y="56"/>
                  </a:cxn>
                  <a:cxn ang="0">
                    <a:pos x="170" y="11"/>
                  </a:cxn>
                  <a:cxn ang="0">
                    <a:pos x="149" y="0"/>
                  </a:cxn>
                  <a:cxn ang="0">
                    <a:pos x="47" y="12"/>
                  </a:cxn>
                  <a:cxn ang="0">
                    <a:pos x="17" y="24"/>
                  </a:cxn>
                  <a:cxn ang="0">
                    <a:pos x="8" y="41"/>
                  </a:cxn>
                </a:cxnLst>
                <a:rect l="0" t="0" r="r" b="b"/>
                <a:pathLst>
                  <a:path w="220" h="73">
                    <a:moveTo>
                      <a:pt x="8" y="41"/>
                    </a:moveTo>
                    <a:cubicBezTo>
                      <a:pt x="17" y="44"/>
                      <a:pt x="23" y="50"/>
                      <a:pt x="32" y="51"/>
                    </a:cubicBezTo>
                    <a:cubicBezTo>
                      <a:pt x="38" y="54"/>
                      <a:pt x="43" y="56"/>
                      <a:pt x="50" y="57"/>
                    </a:cubicBezTo>
                    <a:cubicBezTo>
                      <a:pt x="58" y="60"/>
                      <a:pt x="67" y="62"/>
                      <a:pt x="76" y="63"/>
                    </a:cubicBezTo>
                    <a:cubicBezTo>
                      <a:pt x="105" y="73"/>
                      <a:pt x="86" y="68"/>
                      <a:pt x="136" y="69"/>
                    </a:cubicBezTo>
                    <a:cubicBezTo>
                      <a:pt x="188" y="68"/>
                      <a:pt x="180" y="64"/>
                      <a:pt x="220" y="56"/>
                    </a:cubicBezTo>
                    <a:cubicBezTo>
                      <a:pt x="198" y="47"/>
                      <a:pt x="195" y="15"/>
                      <a:pt x="170" y="11"/>
                    </a:cubicBezTo>
                    <a:cubicBezTo>
                      <a:pt x="164" y="6"/>
                      <a:pt x="156" y="3"/>
                      <a:pt x="149" y="0"/>
                    </a:cubicBezTo>
                    <a:cubicBezTo>
                      <a:pt x="113" y="2"/>
                      <a:pt x="82" y="5"/>
                      <a:pt x="47" y="12"/>
                    </a:cubicBezTo>
                    <a:cubicBezTo>
                      <a:pt x="38" y="16"/>
                      <a:pt x="27" y="22"/>
                      <a:pt x="17" y="24"/>
                    </a:cubicBezTo>
                    <a:cubicBezTo>
                      <a:pt x="12" y="27"/>
                      <a:pt x="0" y="36"/>
                      <a:pt x="8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4175" y="1226"/>
                <a:ext cx="221" cy="56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30" y="18"/>
                  </a:cxn>
                  <a:cxn ang="0">
                    <a:pos x="69" y="8"/>
                  </a:cxn>
                  <a:cxn ang="0">
                    <a:pos x="107" y="3"/>
                  </a:cxn>
                  <a:cxn ang="0">
                    <a:pos x="161" y="2"/>
                  </a:cxn>
                  <a:cxn ang="0">
                    <a:pos x="189" y="15"/>
                  </a:cxn>
                  <a:cxn ang="0">
                    <a:pos x="221" y="56"/>
                  </a:cxn>
                </a:cxnLst>
                <a:rect l="0" t="0" r="r" b="b"/>
                <a:pathLst>
                  <a:path w="221" h="56">
                    <a:moveTo>
                      <a:pt x="0" y="44"/>
                    </a:moveTo>
                    <a:cubicBezTo>
                      <a:pt x="9" y="34"/>
                      <a:pt x="18" y="24"/>
                      <a:pt x="30" y="18"/>
                    </a:cubicBezTo>
                    <a:cubicBezTo>
                      <a:pt x="42" y="12"/>
                      <a:pt x="56" y="10"/>
                      <a:pt x="69" y="8"/>
                    </a:cubicBezTo>
                    <a:cubicBezTo>
                      <a:pt x="82" y="6"/>
                      <a:pt x="92" y="4"/>
                      <a:pt x="107" y="3"/>
                    </a:cubicBezTo>
                    <a:cubicBezTo>
                      <a:pt x="122" y="2"/>
                      <a:pt x="147" y="0"/>
                      <a:pt x="161" y="2"/>
                    </a:cubicBezTo>
                    <a:cubicBezTo>
                      <a:pt x="175" y="4"/>
                      <a:pt x="179" y="6"/>
                      <a:pt x="189" y="15"/>
                    </a:cubicBezTo>
                    <a:cubicBezTo>
                      <a:pt x="199" y="24"/>
                      <a:pt x="216" y="49"/>
                      <a:pt x="221" y="5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Freeform 7"/>
              <p:cNvSpPr>
                <a:spLocks/>
              </p:cNvSpPr>
              <p:nvPr/>
            </p:nvSpPr>
            <p:spPr bwMode="auto">
              <a:xfrm>
                <a:off x="4109" y="1231"/>
                <a:ext cx="357" cy="6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6" y="33"/>
                  </a:cxn>
                  <a:cxn ang="0">
                    <a:pos x="71" y="40"/>
                  </a:cxn>
                  <a:cxn ang="0">
                    <a:pos x="129" y="58"/>
                  </a:cxn>
                  <a:cxn ang="0">
                    <a:pos x="180" y="63"/>
                  </a:cxn>
                  <a:cxn ang="0">
                    <a:pos x="236" y="60"/>
                  </a:cxn>
                  <a:cxn ang="0">
                    <a:pos x="293" y="42"/>
                  </a:cxn>
                  <a:cxn ang="0">
                    <a:pos x="335" y="18"/>
                  </a:cxn>
                  <a:cxn ang="0">
                    <a:pos x="342" y="12"/>
                  </a:cxn>
                  <a:cxn ang="0">
                    <a:pos x="347" y="10"/>
                  </a:cxn>
                  <a:cxn ang="0">
                    <a:pos x="357" y="4"/>
                  </a:cxn>
                </a:cxnLst>
                <a:rect l="0" t="0" r="r" b="b"/>
                <a:pathLst>
                  <a:path w="357" h="65">
                    <a:moveTo>
                      <a:pt x="0" y="0"/>
                    </a:moveTo>
                    <a:cubicBezTo>
                      <a:pt x="12" y="16"/>
                      <a:pt x="37" y="27"/>
                      <a:pt x="56" y="33"/>
                    </a:cubicBezTo>
                    <a:cubicBezTo>
                      <a:pt x="61" y="37"/>
                      <a:pt x="65" y="39"/>
                      <a:pt x="71" y="40"/>
                    </a:cubicBezTo>
                    <a:cubicBezTo>
                      <a:pt x="87" y="52"/>
                      <a:pt x="109" y="56"/>
                      <a:pt x="129" y="58"/>
                    </a:cubicBezTo>
                    <a:cubicBezTo>
                      <a:pt x="147" y="62"/>
                      <a:pt x="159" y="62"/>
                      <a:pt x="180" y="63"/>
                    </a:cubicBezTo>
                    <a:cubicBezTo>
                      <a:pt x="199" y="62"/>
                      <a:pt x="218" y="65"/>
                      <a:pt x="236" y="60"/>
                    </a:cubicBezTo>
                    <a:cubicBezTo>
                      <a:pt x="255" y="55"/>
                      <a:pt x="274" y="46"/>
                      <a:pt x="293" y="42"/>
                    </a:cubicBezTo>
                    <a:cubicBezTo>
                      <a:pt x="306" y="32"/>
                      <a:pt x="321" y="26"/>
                      <a:pt x="335" y="18"/>
                    </a:cubicBezTo>
                    <a:cubicBezTo>
                      <a:pt x="338" y="16"/>
                      <a:pt x="339" y="14"/>
                      <a:pt x="342" y="12"/>
                    </a:cubicBezTo>
                    <a:cubicBezTo>
                      <a:pt x="343" y="11"/>
                      <a:pt x="345" y="11"/>
                      <a:pt x="347" y="10"/>
                    </a:cubicBezTo>
                    <a:cubicBezTo>
                      <a:pt x="350" y="8"/>
                      <a:pt x="357" y="4"/>
                      <a:pt x="357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3" name="Oval 12"/>
          <p:cNvSpPr/>
          <p:nvPr/>
        </p:nvSpPr>
        <p:spPr>
          <a:xfrm>
            <a:off x="2828925" y="3733800"/>
            <a:ext cx="123825" cy="123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486150" y="2867025"/>
            <a:ext cx="123825" cy="123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067175" y="2800350"/>
            <a:ext cx="123825" cy="123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5457825" y="2876550"/>
            <a:ext cx="123825" cy="123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190875" y="3267075"/>
            <a:ext cx="123825" cy="123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Straight Connector 20"/>
          <p:cNvCxnSpPr>
            <a:endCxn id="14" idx="3"/>
          </p:cNvCxnSpPr>
          <p:nvPr/>
        </p:nvCxnSpPr>
        <p:spPr bwMode="auto">
          <a:xfrm rot="5400000" flipH="1" flipV="1">
            <a:off x="3267075" y="3020341"/>
            <a:ext cx="284834" cy="189584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>
            <a:stCxn id="14" idx="6"/>
            <a:endCxn id="15" idx="2"/>
          </p:cNvCxnSpPr>
          <p:nvPr/>
        </p:nvCxnSpPr>
        <p:spPr bwMode="auto">
          <a:xfrm flipV="1">
            <a:off x="3609975" y="2862263"/>
            <a:ext cx="457200" cy="66675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>
            <a:stCxn id="15" idx="6"/>
            <a:endCxn id="16" idx="3"/>
          </p:cNvCxnSpPr>
          <p:nvPr/>
        </p:nvCxnSpPr>
        <p:spPr bwMode="auto">
          <a:xfrm>
            <a:off x="4191000" y="2862263"/>
            <a:ext cx="1284959" cy="119978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>
            <a:endCxn id="17" idx="3"/>
          </p:cNvCxnSpPr>
          <p:nvPr/>
        </p:nvCxnSpPr>
        <p:spPr bwMode="auto">
          <a:xfrm rot="5400000" flipH="1" flipV="1">
            <a:off x="2890837" y="3425154"/>
            <a:ext cx="370560" cy="265784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8" name="Text Box 122"/>
          <p:cNvSpPr txBox="1">
            <a:spLocks noChangeArrowheads="1"/>
          </p:cNvSpPr>
          <p:nvPr/>
        </p:nvSpPr>
        <p:spPr bwMode="auto">
          <a:xfrm>
            <a:off x="1411886" y="5530110"/>
            <a:ext cx="672010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Any two vertexes can be linked by a path</a:t>
            </a:r>
          </a:p>
        </p:txBody>
      </p:sp>
    </p:spTree>
    <p:extLst>
      <p:ext uri="{BB962C8B-B14F-4D97-AF65-F5344CB8AC3E}">
        <p14:creationId xmlns:p14="http://schemas.microsoft.com/office/powerpoint/2010/main" val="114156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5050848" y="1611457"/>
            <a:ext cx="2600325" cy="1790700"/>
            <a:chOff x="3507" y="1789"/>
            <a:chExt cx="858" cy="497"/>
          </a:xfrm>
        </p:grpSpPr>
        <p:sp>
          <p:nvSpPr>
            <p:cNvPr id="4" name="Oval 16"/>
            <p:cNvSpPr>
              <a:spLocks noChangeArrowheads="1"/>
            </p:cNvSpPr>
            <p:nvPr/>
          </p:nvSpPr>
          <p:spPr bwMode="auto">
            <a:xfrm>
              <a:off x="3507" y="1789"/>
              <a:ext cx="858" cy="49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3758" y="2002"/>
              <a:ext cx="357" cy="76"/>
              <a:chOff x="4109" y="1226"/>
              <a:chExt cx="357" cy="76"/>
            </a:xfrm>
          </p:grpSpPr>
          <p:sp>
            <p:nvSpPr>
              <p:cNvPr id="6" name="Freeform 10"/>
              <p:cNvSpPr>
                <a:spLocks/>
              </p:cNvSpPr>
              <p:nvPr/>
            </p:nvSpPr>
            <p:spPr bwMode="auto">
              <a:xfrm>
                <a:off x="4173" y="1229"/>
                <a:ext cx="220" cy="73"/>
              </a:xfrm>
              <a:custGeom>
                <a:avLst/>
                <a:gdLst/>
                <a:ahLst/>
                <a:cxnLst>
                  <a:cxn ang="0">
                    <a:pos x="8" y="41"/>
                  </a:cxn>
                  <a:cxn ang="0">
                    <a:pos x="32" y="51"/>
                  </a:cxn>
                  <a:cxn ang="0">
                    <a:pos x="50" y="57"/>
                  </a:cxn>
                  <a:cxn ang="0">
                    <a:pos x="76" y="63"/>
                  </a:cxn>
                  <a:cxn ang="0">
                    <a:pos x="136" y="69"/>
                  </a:cxn>
                  <a:cxn ang="0">
                    <a:pos x="220" y="56"/>
                  </a:cxn>
                  <a:cxn ang="0">
                    <a:pos x="170" y="11"/>
                  </a:cxn>
                  <a:cxn ang="0">
                    <a:pos x="149" y="0"/>
                  </a:cxn>
                  <a:cxn ang="0">
                    <a:pos x="47" y="12"/>
                  </a:cxn>
                  <a:cxn ang="0">
                    <a:pos x="17" y="24"/>
                  </a:cxn>
                  <a:cxn ang="0">
                    <a:pos x="8" y="41"/>
                  </a:cxn>
                </a:cxnLst>
                <a:rect l="0" t="0" r="r" b="b"/>
                <a:pathLst>
                  <a:path w="220" h="73">
                    <a:moveTo>
                      <a:pt x="8" y="41"/>
                    </a:moveTo>
                    <a:cubicBezTo>
                      <a:pt x="17" y="44"/>
                      <a:pt x="23" y="50"/>
                      <a:pt x="32" y="51"/>
                    </a:cubicBezTo>
                    <a:cubicBezTo>
                      <a:pt x="38" y="54"/>
                      <a:pt x="43" y="56"/>
                      <a:pt x="50" y="57"/>
                    </a:cubicBezTo>
                    <a:cubicBezTo>
                      <a:pt x="58" y="60"/>
                      <a:pt x="67" y="62"/>
                      <a:pt x="76" y="63"/>
                    </a:cubicBezTo>
                    <a:cubicBezTo>
                      <a:pt x="105" y="73"/>
                      <a:pt x="86" y="68"/>
                      <a:pt x="136" y="69"/>
                    </a:cubicBezTo>
                    <a:cubicBezTo>
                      <a:pt x="188" y="68"/>
                      <a:pt x="180" y="64"/>
                      <a:pt x="220" y="56"/>
                    </a:cubicBezTo>
                    <a:cubicBezTo>
                      <a:pt x="198" y="47"/>
                      <a:pt x="195" y="15"/>
                      <a:pt x="170" y="11"/>
                    </a:cubicBezTo>
                    <a:cubicBezTo>
                      <a:pt x="164" y="6"/>
                      <a:pt x="156" y="3"/>
                      <a:pt x="149" y="0"/>
                    </a:cubicBezTo>
                    <a:cubicBezTo>
                      <a:pt x="113" y="2"/>
                      <a:pt x="82" y="5"/>
                      <a:pt x="47" y="12"/>
                    </a:cubicBezTo>
                    <a:cubicBezTo>
                      <a:pt x="38" y="16"/>
                      <a:pt x="27" y="22"/>
                      <a:pt x="17" y="24"/>
                    </a:cubicBezTo>
                    <a:cubicBezTo>
                      <a:pt x="12" y="27"/>
                      <a:pt x="0" y="36"/>
                      <a:pt x="8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" name="Freeform 12"/>
              <p:cNvSpPr>
                <a:spLocks/>
              </p:cNvSpPr>
              <p:nvPr/>
            </p:nvSpPr>
            <p:spPr bwMode="auto">
              <a:xfrm>
                <a:off x="4175" y="1226"/>
                <a:ext cx="221" cy="56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30" y="18"/>
                  </a:cxn>
                  <a:cxn ang="0">
                    <a:pos x="69" y="8"/>
                  </a:cxn>
                  <a:cxn ang="0">
                    <a:pos x="107" y="3"/>
                  </a:cxn>
                  <a:cxn ang="0">
                    <a:pos x="161" y="2"/>
                  </a:cxn>
                  <a:cxn ang="0">
                    <a:pos x="189" y="15"/>
                  </a:cxn>
                  <a:cxn ang="0">
                    <a:pos x="221" y="56"/>
                  </a:cxn>
                </a:cxnLst>
                <a:rect l="0" t="0" r="r" b="b"/>
                <a:pathLst>
                  <a:path w="221" h="56">
                    <a:moveTo>
                      <a:pt x="0" y="44"/>
                    </a:moveTo>
                    <a:cubicBezTo>
                      <a:pt x="9" y="34"/>
                      <a:pt x="18" y="24"/>
                      <a:pt x="30" y="18"/>
                    </a:cubicBezTo>
                    <a:cubicBezTo>
                      <a:pt x="42" y="12"/>
                      <a:pt x="56" y="10"/>
                      <a:pt x="69" y="8"/>
                    </a:cubicBezTo>
                    <a:cubicBezTo>
                      <a:pt x="82" y="6"/>
                      <a:pt x="92" y="4"/>
                      <a:pt x="107" y="3"/>
                    </a:cubicBezTo>
                    <a:cubicBezTo>
                      <a:pt x="122" y="2"/>
                      <a:pt x="147" y="0"/>
                      <a:pt x="161" y="2"/>
                    </a:cubicBezTo>
                    <a:cubicBezTo>
                      <a:pt x="175" y="4"/>
                      <a:pt x="179" y="6"/>
                      <a:pt x="189" y="15"/>
                    </a:cubicBezTo>
                    <a:cubicBezTo>
                      <a:pt x="199" y="24"/>
                      <a:pt x="216" y="49"/>
                      <a:pt x="221" y="5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" name="Freeform 13"/>
              <p:cNvSpPr>
                <a:spLocks/>
              </p:cNvSpPr>
              <p:nvPr/>
            </p:nvSpPr>
            <p:spPr bwMode="auto">
              <a:xfrm>
                <a:off x="4109" y="1231"/>
                <a:ext cx="357" cy="6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6" y="33"/>
                  </a:cxn>
                  <a:cxn ang="0">
                    <a:pos x="71" y="40"/>
                  </a:cxn>
                  <a:cxn ang="0">
                    <a:pos x="129" y="58"/>
                  </a:cxn>
                  <a:cxn ang="0">
                    <a:pos x="180" y="63"/>
                  </a:cxn>
                  <a:cxn ang="0">
                    <a:pos x="236" y="60"/>
                  </a:cxn>
                  <a:cxn ang="0">
                    <a:pos x="293" y="42"/>
                  </a:cxn>
                  <a:cxn ang="0">
                    <a:pos x="335" y="18"/>
                  </a:cxn>
                  <a:cxn ang="0">
                    <a:pos x="342" y="12"/>
                  </a:cxn>
                  <a:cxn ang="0">
                    <a:pos x="347" y="10"/>
                  </a:cxn>
                  <a:cxn ang="0">
                    <a:pos x="357" y="4"/>
                  </a:cxn>
                </a:cxnLst>
                <a:rect l="0" t="0" r="r" b="b"/>
                <a:pathLst>
                  <a:path w="357" h="65">
                    <a:moveTo>
                      <a:pt x="0" y="0"/>
                    </a:moveTo>
                    <a:cubicBezTo>
                      <a:pt x="12" y="16"/>
                      <a:pt x="37" y="27"/>
                      <a:pt x="56" y="33"/>
                    </a:cubicBezTo>
                    <a:cubicBezTo>
                      <a:pt x="61" y="37"/>
                      <a:pt x="65" y="39"/>
                      <a:pt x="71" y="40"/>
                    </a:cubicBezTo>
                    <a:cubicBezTo>
                      <a:pt x="87" y="52"/>
                      <a:pt x="109" y="56"/>
                      <a:pt x="129" y="58"/>
                    </a:cubicBezTo>
                    <a:cubicBezTo>
                      <a:pt x="147" y="62"/>
                      <a:pt x="159" y="62"/>
                      <a:pt x="180" y="63"/>
                    </a:cubicBezTo>
                    <a:cubicBezTo>
                      <a:pt x="199" y="62"/>
                      <a:pt x="218" y="65"/>
                      <a:pt x="236" y="60"/>
                    </a:cubicBezTo>
                    <a:cubicBezTo>
                      <a:pt x="255" y="55"/>
                      <a:pt x="274" y="46"/>
                      <a:pt x="293" y="42"/>
                    </a:cubicBezTo>
                    <a:cubicBezTo>
                      <a:pt x="306" y="32"/>
                      <a:pt x="321" y="26"/>
                      <a:pt x="335" y="18"/>
                    </a:cubicBezTo>
                    <a:cubicBezTo>
                      <a:pt x="338" y="16"/>
                      <a:pt x="339" y="14"/>
                      <a:pt x="342" y="12"/>
                    </a:cubicBezTo>
                    <a:cubicBezTo>
                      <a:pt x="343" y="11"/>
                      <a:pt x="345" y="11"/>
                      <a:pt x="347" y="10"/>
                    </a:cubicBezTo>
                    <a:cubicBezTo>
                      <a:pt x="350" y="8"/>
                      <a:pt x="357" y="4"/>
                      <a:pt x="357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6" name="Oval 15"/>
          <p:cNvSpPr/>
          <p:nvPr/>
        </p:nvSpPr>
        <p:spPr bwMode="auto">
          <a:xfrm>
            <a:off x="1468581" y="2895600"/>
            <a:ext cx="180109" cy="18010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5092411" y="4299238"/>
            <a:ext cx="2600325" cy="1790700"/>
            <a:chOff x="3507" y="1789"/>
            <a:chExt cx="858" cy="497"/>
          </a:xfrm>
        </p:grpSpPr>
        <p:sp>
          <p:nvSpPr>
            <p:cNvPr id="18" name="Oval 16"/>
            <p:cNvSpPr>
              <a:spLocks noChangeArrowheads="1"/>
            </p:cNvSpPr>
            <p:nvPr/>
          </p:nvSpPr>
          <p:spPr bwMode="auto">
            <a:xfrm>
              <a:off x="3507" y="1789"/>
              <a:ext cx="858" cy="49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" name="Group 15"/>
            <p:cNvGrpSpPr>
              <a:grpSpLocks/>
            </p:cNvGrpSpPr>
            <p:nvPr/>
          </p:nvGrpSpPr>
          <p:grpSpPr bwMode="auto">
            <a:xfrm>
              <a:off x="3758" y="2002"/>
              <a:ext cx="357" cy="76"/>
              <a:chOff x="4109" y="1226"/>
              <a:chExt cx="357" cy="76"/>
            </a:xfrm>
          </p:grpSpPr>
          <p:sp>
            <p:nvSpPr>
              <p:cNvPr id="20" name="Freeform 10"/>
              <p:cNvSpPr>
                <a:spLocks/>
              </p:cNvSpPr>
              <p:nvPr/>
            </p:nvSpPr>
            <p:spPr bwMode="auto">
              <a:xfrm>
                <a:off x="4173" y="1229"/>
                <a:ext cx="220" cy="73"/>
              </a:xfrm>
              <a:custGeom>
                <a:avLst/>
                <a:gdLst/>
                <a:ahLst/>
                <a:cxnLst>
                  <a:cxn ang="0">
                    <a:pos x="8" y="41"/>
                  </a:cxn>
                  <a:cxn ang="0">
                    <a:pos x="32" y="51"/>
                  </a:cxn>
                  <a:cxn ang="0">
                    <a:pos x="50" y="57"/>
                  </a:cxn>
                  <a:cxn ang="0">
                    <a:pos x="76" y="63"/>
                  </a:cxn>
                  <a:cxn ang="0">
                    <a:pos x="136" y="69"/>
                  </a:cxn>
                  <a:cxn ang="0">
                    <a:pos x="220" y="56"/>
                  </a:cxn>
                  <a:cxn ang="0">
                    <a:pos x="170" y="11"/>
                  </a:cxn>
                  <a:cxn ang="0">
                    <a:pos x="149" y="0"/>
                  </a:cxn>
                  <a:cxn ang="0">
                    <a:pos x="47" y="12"/>
                  </a:cxn>
                  <a:cxn ang="0">
                    <a:pos x="17" y="24"/>
                  </a:cxn>
                  <a:cxn ang="0">
                    <a:pos x="8" y="41"/>
                  </a:cxn>
                </a:cxnLst>
                <a:rect l="0" t="0" r="r" b="b"/>
                <a:pathLst>
                  <a:path w="220" h="73">
                    <a:moveTo>
                      <a:pt x="8" y="41"/>
                    </a:moveTo>
                    <a:cubicBezTo>
                      <a:pt x="17" y="44"/>
                      <a:pt x="23" y="50"/>
                      <a:pt x="32" y="51"/>
                    </a:cubicBezTo>
                    <a:cubicBezTo>
                      <a:pt x="38" y="54"/>
                      <a:pt x="43" y="56"/>
                      <a:pt x="50" y="57"/>
                    </a:cubicBezTo>
                    <a:cubicBezTo>
                      <a:pt x="58" y="60"/>
                      <a:pt x="67" y="62"/>
                      <a:pt x="76" y="63"/>
                    </a:cubicBezTo>
                    <a:cubicBezTo>
                      <a:pt x="105" y="73"/>
                      <a:pt x="86" y="68"/>
                      <a:pt x="136" y="69"/>
                    </a:cubicBezTo>
                    <a:cubicBezTo>
                      <a:pt x="188" y="68"/>
                      <a:pt x="180" y="64"/>
                      <a:pt x="220" y="56"/>
                    </a:cubicBezTo>
                    <a:cubicBezTo>
                      <a:pt x="198" y="47"/>
                      <a:pt x="195" y="15"/>
                      <a:pt x="170" y="11"/>
                    </a:cubicBezTo>
                    <a:cubicBezTo>
                      <a:pt x="164" y="6"/>
                      <a:pt x="156" y="3"/>
                      <a:pt x="149" y="0"/>
                    </a:cubicBezTo>
                    <a:cubicBezTo>
                      <a:pt x="113" y="2"/>
                      <a:pt x="82" y="5"/>
                      <a:pt x="47" y="12"/>
                    </a:cubicBezTo>
                    <a:cubicBezTo>
                      <a:pt x="38" y="16"/>
                      <a:pt x="27" y="22"/>
                      <a:pt x="17" y="24"/>
                    </a:cubicBezTo>
                    <a:cubicBezTo>
                      <a:pt x="12" y="27"/>
                      <a:pt x="0" y="36"/>
                      <a:pt x="8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Freeform 12"/>
              <p:cNvSpPr>
                <a:spLocks/>
              </p:cNvSpPr>
              <p:nvPr/>
            </p:nvSpPr>
            <p:spPr bwMode="auto">
              <a:xfrm>
                <a:off x="4175" y="1226"/>
                <a:ext cx="221" cy="56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30" y="18"/>
                  </a:cxn>
                  <a:cxn ang="0">
                    <a:pos x="69" y="8"/>
                  </a:cxn>
                  <a:cxn ang="0">
                    <a:pos x="107" y="3"/>
                  </a:cxn>
                  <a:cxn ang="0">
                    <a:pos x="161" y="2"/>
                  </a:cxn>
                  <a:cxn ang="0">
                    <a:pos x="189" y="15"/>
                  </a:cxn>
                  <a:cxn ang="0">
                    <a:pos x="221" y="56"/>
                  </a:cxn>
                </a:cxnLst>
                <a:rect l="0" t="0" r="r" b="b"/>
                <a:pathLst>
                  <a:path w="221" h="56">
                    <a:moveTo>
                      <a:pt x="0" y="44"/>
                    </a:moveTo>
                    <a:cubicBezTo>
                      <a:pt x="9" y="34"/>
                      <a:pt x="18" y="24"/>
                      <a:pt x="30" y="18"/>
                    </a:cubicBezTo>
                    <a:cubicBezTo>
                      <a:pt x="42" y="12"/>
                      <a:pt x="56" y="10"/>
                      <a:pt x="69" y="8"/>
                    </a:cubicBezTo>
                    <a:cubicBezTo>
                      <a:pt x="82" y="6"/>
                      <a:pt x="92" y="4"/>
                      <a:pt x="107" y="3"/>
                    </a:cubicBezTo>
                    <a:cubicBezTo>
                      <a:pt x="122" y="2"/>
                      <a:pt x="147" y="0"/>
                      <a:pt x="161" y="2"/>
                    </a:cubicBezTo>
                    <a:cubicBezTo>
                      <a:pt x="175" y="4"/>
                      <a:pt x="179" y="6"/>
                      <a:pt x="189" y="15"/>
                    </a:cubicBezTo>
                    <a:cubicBezTo>
                      <a:pt x="199" y="24"/>
                      <a:pt x="216" y="49"/>
                      <a:pt x="221" y="5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Freeform 13"/>
              <p:cNvSpPr>
                <a:spLocks/>
              </p:cNvSpPr>
              <p:nvPr/>
            </p:nvSpPr>
            <p:spPr bwMode="auto">
              <a:xfrm>
                <a:off x="4109" y="1231"/>
                <a:ext cx="357" cy="6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6" y="33"/>
                  </a:cxn>
                  <a:cxn ang="0">
                    <a:pos x="71" y="40"/>
                  </a:cxn>
                  <a:cxn ang="0">
                    <a:pos x="129" y="58"/>
                  </a:cxn>
                  <a:cxn ang="0">
                    <a:pos x="180" y="63"/>
                  </a:cxn>
                  <a:cxn ang="0">
                    <a:pos x="236" y="60"/>
                  </a:cxn>
                  <a:cxn ang="0">
                    <a:pos x="293" y="42"/>
                  </a:cxn>
                  <a:cxn ang="0">
                    <a:pos x="335" y="18"/>
                  </a:cxn>
                  <a:cxn ang="0">
                    <a:pos x="342" y="12"/>
                  </a:cxn>
                  <a:cxn ang="0">
                    <a:pos x="347" y="10"/>
                  </a:cxn>
                  <a:cxn ang="0">
                    <a:pos x="357" y="4"/>
                  </a:cxn>
                </a:cxnLst>
                <a:rect l="0" t="0" r="r" b="b"/>
                <a:pathLst>
                  <a:path w="357" h="65">
                    <a:moveTo>
                      <a:pt x="0" y="0"/>
                    </a:moveTo>
                    <a:cubicBezTo>
                      <a:pt x="12" y="16"/>
                      <a:pt x="37" y="27"/>
                      <a:pt x="56" y="33"/>
                    </a:cubicBezTo>
                    <a:cubicBezTo>
                      <a:pt x="61" y="37"/>
                      <a:pt x="65" y="39"/>
                      <a:pt x="71" y="40"/>
                    </a:cubicBezTo>
                    <a:cubicBezTo>
                      <a:pt x="87" y="52"/>
                      <a:pt x="109" y="56"/>
                      <a:pt x="129" y="58"/>
                    </a:cubicBezTo>
                    <a:cubicBezTo>
                      <a:pt x="147" y="62"/>
                      <a:pt x="159" y="62"/>
                      <a:pt x="180" y="63"/>
                    </a:cubicBezTo>
                    <a:cubicBezTo>
                      <a:pt x="199" y="62"/>
                      <a:pt x="218" y="65"/>
                      <a:pt x="236" y="60"/>
                    </a:cubicBezTo>
                    <a:cubicBezTo>
                      <a:pt x="255" y="55"/>
                      <a:pt x="274" y="46"/>
                      <a:pt x="293" y="42"/>
                    </a:cubicBezTo>
                    <a:cubicBezTo>
                      <a:pt x="306" y="32"/>
                      <a:pt x="321" y="26"/>
                      <a:pt x="335" y="18"/>
                    </a:cubicBezTo>
                    <a:cubicBezTo>
                      <a:pt x="338" y="16"/>
                      <a:pt x="339" y="14"/>
                      <a:pt x="342" y="12"/>
                    </a:cubicBezTo>
                    <a:cubicBezTo>
                      <a:pt x="343" y="11"/>
                      <a:pt x="345" y="11"/>
                      <a:pt x="347" y="10"/>
                    </a:cubicBezTo>
                    <a:cubicBezTo>
                      <a:pt x="350" y="8"/>
                      <a:pt x="357" y="4"/>
                      <a:pt x="357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3" name="Oval 22"/>
          <p:cNvSpPr/>
          <p:nvPr/>
        </p:nvSpPr>
        <p:spPr bwMode="auto">
          <a:xfrm>
            <a:off x="2812472" y="2895600"/>
            <a:ext cx="180109" cy="18010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583381" y="2867891"/>
            <a:ext cx="180109" cy="18010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27272" y="2867891"/>
            <a:ext cx="180109" cy="18010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1551708" y="5569527"/>
            <a:ext cx="180109" cy="18010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2895599" y="5569527"/>
            <a:ext cx="180109" cy="18010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5666508" y="5541818"/>
            <a:ext cx="180109" cy="18010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7010399" y="5541818"/>
            <a:ext cx="180109" cy="18010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cxnSp>
        <p:nvCxnSpPr>
          <p:cNvPr id="41" name="Straight Connector 40"/>
          <p:cNvCxnSpPr>
            <a:stCxn id="36" idx="6"/>
            <a:endCxn id="37" idx="2"/>
          </p:cNvCxnSpPr>
          <p:nvPr/>
        </p:nvCxnSpPr>
        <p:spPr bwMode="auto">
          <a:xfrm>
            <a:off x="1731817" y="5659582"/>
            <a:ext cx="1163782" cy="0"/>
          </a:xfrm>
          <a:prstGeom prst="line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2" name="Freeform 41"/>
          <p:cNvSpPr/>
          <p:nvPr/>
        </p:nvSpPr>
        <p:spPr bwMode="auto">
          <a:xfrm>
            <a:off x="5832764" y="5521037"/>
            <a:ext cx="1246909" cy="380999"/>
          </a:xfrm>
          <a:custGeom>
            <a:avLst/>
            <a:gdLst>
              <a:gd name="connsiteX0" fmla="*/ 0 w 1246909"/>
              <a:gd name="connsiteY0" fmla="*/ 200890 h 380999"/>
              <a:gd name="connsiteX1" fmla="*/ 526472 w 1246909"/>
              <a:gd name="connsiteY1" fmla="*/ 353290 h 380999"/>
              <a:gd name="connsiteX2" fmla="*/ 762000 w 1246909"/>
              <a:gd name="connsiteY2" fmla="*/ 34636 h 380999"/>
              <a:gd name="connsiteX3" fmla="*/ 1246909 w 1246909"/>
              <a:gd name="connsiteY3" fmla="*/ 145472 h 380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6909" h="380999">
                <a:moveTo>
                  <a:pt x="0" y="200890"/>
                </a:moveTo>
                <a:cubicBezTo>
                  <a:pt x="199736" y="290944"/>
                  <a:pt x="399472" y="380999"/>
                  <a:pt x="526472" y="353290"/>
                </a:cubicBezTo>
                <a:cubicBezTo>
                  <a:pt x="653472" y="325581"/>
                  <a:pt x="641927" y="69272"/>
                  <a:pt x="762000" y="34636"/>
                </a:cubicBezTo>
                <a:cubicBezTo>
                  <a:pt x="882073" y="0"/>
                  <a:pt x="1064491" y="72736"/>
                  <a:pt x="1246909" y="145472"/>
                </a:cubicBezTo>
              </a:path>
            </a:pathLst>
          </a:cu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43" name="Freeform 42"/>
          <p:cNvSpPr/>
          <p:nvPr/>
        </p:nvSpPr>
        <p:spPr bwMode="auto">
          <a:xfrm>
            <a:off x="2327564" y="6008004"/>
            <a:ext cx="3920836" cy="523220"/>
          </a:xfrm>
          <a:custGeom>
            <a:avLst/>
            <a:gdLst>
              <a:gd name="connsiteX0" fmla="*/ 0 w 3920836"/>
              <a:gd name="connsiteY0" fmla="*/ 41564 h 1032164"/>
              <a:gd name="connsiteX1" fmla="*/ 1953491 w 3920836"/>
              <a:gd name="connsiteY1" fmla="*/ 1025237 h 1032164"/>
              <a:gd name="connsiteX2" fmla="*/ 3920836 w 3920836"/>
              <a:gd name="connsiteY2" fmla="*/ 0 h 103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0836" h="1032164">
                <a:moveTo>
                  <a:pt x="0" y="41564"/>
                </a:moveTo>
                <a:cubicBezTo>
                  <a:pt x="650009" y="536864"/>
                  <a:pt x="1300018" y="1032164"/>
                  <a:pt x="1953491" y="1025237"/>
                </a:cubicBezTo>
                <a:cubicBezTo>
                  <a:pt x="2606964" y="1018310"/>
                  <a:pt x="3263900" y="509155"/>
                  <a:pt x="3920836" y="0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75079" y="2171700"/>
            <a:ext cx="16065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0-sphere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91636" y="4838700"/>
            <a:ext cx="11448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1-disc</a:t>
            </a:r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Rethinking Path Connectivity</a:t>
            </a:r>
            <a:endParaRPr lang="en-US" dirty="0"/>
          </a:p>
        </p:txBody>
      </p:sp>
      <p:sp>
        <p:nvSpPr>
          <p:cNvPr id="30" name="Freeform 29"/>
          <p:cNvSpPr/>
          <p:nvPr/>
        </p:nvSpPr>
        <p:spPr bwMode="auto">
          <a:xfrm>
            <a:off x="1708439" y="3131454"/>
            <a:ext cx="3920836" cy="523220"/>
          </a:xfrm>
          <a:custGeom>
            <a:avLst/>
            <a:gdLst>
              <a:gd name="connsiteX0" fmla="*/ 0 w 3920836"/>
              <a:gd name="connsiteY0" fmla="*/ 41564 h 1032164"/>
              <a:gd name="connsiteX1" fmla="*/ 1953491 w 3920836"/>
              <a:gd name="connsiteY1" fmla="*/ 1025237 h 1032164"/>
              <a:gd name="connsiteX2" fmla="*/ 3920836 w 3920836"/>
              <a:gd name="connsiteY2" fmla="*/ 0 h 103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0836" h="1032164">
                <a:moveTo>
                  <a:pt x="0" y="41564"/>
                </a:moveTo>
                <a:cubicBezTo>
                  <a:pt x="650009" y="536864"/>
                  <a:pt x="1300018" y="1032164"/>
                  <a:pt x="1953491" y="1025237"/>
                </a:cubicBezTo>
                <a:cubicBezTo>
                  <a:pt x="2606964" y="1018310"/>
                  <a:pt x="3263900" y="509155"/>
                  <a:pt x="3920836" y="0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31" name="Freeform 30"/>
          <p:cNvSpPr/>
          <p:nvPr/>
        </p:nvSpPr>
        <p:spPr bwMode="auto">
          <a:xfrm>
            <a:off x="3013364" y="3140979"/>
            <a:ext cx="3920836" cy="523220"/>
          </a:xfrm>
          <a:custGeom>
            <a:avLst/>
            <a:gdLst>
              <a:gd name="connsiteX0" fmla="*/ 0 w 3920836"/>
              <a:gd name="connsiteY0" fmla="*/ 41564 h 1032164"/>
              <a:gd name="connsiteX1" fmla="*/ 1953491 w 3920836"/>
              <a:gd name="connsiteY1" fmla="*/ 1025237 h 1032164"/>
              <a:gd name="connsiteX2" fmla="*/ 3920836 w 3920836"/>
              <a:gd name="connsiteY2" fmla="*/ 0 h 103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0836" h="1032164">
                <a:moveTo>
                  <a:pt x="0" y="41564"/>
                </a:moveTo>
                <a:cubicBezTo>
                  <a:pt x="650009" y="536864"/>
                  <a:pt x="1300018" y="1032164"/>
                  <a:pt x="1953491" y="1025237"/>
                </a:cubicBezTo>
                <a:cubicBezTo>
                  <a:pt x="2606964" y="1018310"/>
                  <a:pt x="3263900" y="509155"/>
                  <a:pt x="3920836" y="0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32" name="Text Box 122"/>
          <p:cNvSpPr txBox="1">
            <a:spLocks noChangeArrowheads="1"/>
          </p:cNvSpPr>
          <p:nvPr/>
        </p:nvSpPr>
        <p:spPr bwMode="auto">
          <a:xfrm>
            <a:off x="1645972" y="4187085"/>
            <a:ext cx="575664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Let’s call this complex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0-connected</a:t>
            </a:r>
          </a:p>
        </p:txBody>
      </p:sp>
    </p:spTree>
    <p:extLst>
      <p:ext uri="{BB962C8B-B14F-4D97-AF65-F5344CB8AC3E}">
        <p14:creationId xmlns:p14="http://schemas.microsoft.com/office/powerpoint/2010/main" val="17599877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6"/>
          <p:cNvSpPr>
            <a:spLocks noChangeArrowheads="1"/>
          </p:cNvSpPr>
          <p:nvPr/>
        </p:nvSpPr>
        <p:spPr bwMode="auto">
          <a:xfrm>
            <a:off x="5050848" y="1954357"/>
            <a:ext cx="2600325" cy="17907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5092411" y="4642138"/>
            <a:ext cx="2600325" cy="17907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Freeform 33"/>
          <p:cNvSpPr/>
          <p:nvPr/>
        </p:nvSpPr>
        <p:spPr bwMode="auto">
          <a:xfrm>
            <a:off x="3438525" y="3290224"/>
            <a:ext cx="2295525" cy="523220"/>
          </a:xfrm>
          <a:custGeom>
            <a:avLst/>
            <a:gdLst>
              <a:gd name="connsiteX0" fmla="*/ 0 w 3920836"/>
              <a:gd name="connsiteY0" fmla="*/ 41564 h 1032164"/>
              <a:gd name="connsiteX1" fmla="*/ 1953491 w 3920836"/>
              <a:gd name="connsiteY1" fmla="*/ 1025237 h 1032164"/>
              <a:gd name="connsiteX2" fmla="*/ 3920836 w 3920836"/>
              <a:gd name="connsiteY2" fmla="*/ 0 h 103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0836" h="1032164">
                <a:moveTo>
                  <a:pt x="0" y="41564"/>
                </a:moveTo>
                <a:cubicBezTo>
                  <a:pt x="650009" y="536864"/>
                  <a:pt x="1300018" y="1032164"/>
                  <a:pt x="1953491" y="1025237"/>
                </a:cubicBezTo>
                <a:cubicBezTo>
                  <a:pt x="2606964" y="1018310"/>
                  <a:pt x="3263900" y="509155"/>
                  <a:pt x="3920836" y="0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58" name="Oval 57"/>
          <p:cNvSpPr/>
          <p:nvPr/>
        </p:nvSpPr>
        <p:spPr bwMode="auto">
          <a:xfrm>
            <a:off x="1498023" y="1842655"/>
            <a:ext cx="2036618" cy="2036618"/>
          </a:xfrm>
          <a:prstGeom prst="ellipse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61" name="Oval 60"/>
          <p:cNvSpPr/>
          <p:nvPr/>
        </p:nvSpPr>
        <p:spPr bwMode="auto">
          <a:xfrm>
            <a:off x="1440873" y="4585855"/>
            <a:ext cx="2036618" cy="2036618"/>
          </a:xfrm>
          <a:prstGeom prst="ellipse">
            <a:avLst/>
          </a:prstGeom>
          <a:solidFill>
            <a:srgbClr val="99CCFF"/>
          </a:solidFill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5048250" y="2590800"/>
            <a:ext cx="2581275" cy="5619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Freeform 54"/>
          <p:cNvSpPr/>
          <p:nvPr/>
        </p:nvSpPr>
        <p:spPr bwMode="auto">
          <a:xfrm>
            <a:off x="5735781" y="2998355"/>
            <a:ext cx="1265382" cy="526472"/>
          </a:xfrm>
          <a:custGeom>
            <a:avLst/>
            <a:gdLst>
              <a:gd name="connsiteX0" fmla="*/ 0 w 1191491"/>
              <a:gd name="connsiteY0" fmla="*/ 346363 h 512618"/>
              <a:gd name="connsiteX1" fmla="*/ 360219 w 1191491"/>
              <a:gd name="connsiteY1" fmla="*/ 512618 h 512618"/>
              <a:gd name="connsiteX2" fmla="*/ 789709 w 1191491"/>
              <a:gd name="connsiteY2" fmla="*/ 290945 h 512618"/>
              <a:gd name="connsiteX3" fmla="*/ 1191491 w 1191491"/>
              <a:gd name="connsiteY3" fmla="*/ 318654 h 512618"/>
              <a:gd name="connsiteX4" fmla="*/ 429491 w 1191491"/>
              <a:gd name="connsiteY4" fmla="*/ 0 h 512618"/>
              <a:gd name="connsiteX5" fmla="*/ 27709 w 1191491"/>
              <a:gd name="connsiteY5" fmla="*/ 235527 h 512618"/>
              <a:gd name="connsiteX0" fmla="*/ 0 w 1251527"/>
              <a:gd name="connsiteY0" fmla="*/ 346363 h 512618"/>
              <a:gd name="connsiteX1" fmla="*/ 360219 w 1251527"/>
              <a:gd name="connsiteY1" fmla="*/ 512618 h 512618"/>
              <a:gd name="connsiteX2" fmla="*/ 789709 w 1251527"/>
              <a:gd name="connsiteY2" fmla="*/ 290945 h 512618"/>
              <a:gd name="connsiteX3" fmla="*/ 1191491 w 1251527"/>
              <a:gd name="connsiteY3" fmla="*/ 318654 h 512618"/>
              <a:gd name="connsiteX4" fmla="*/ 429491 w 1251527"/>
              <a:gd name="connsiteY4" fmla="*/ 0 h 512618"/>
              <a:gd name="connsiteX5" fmla="*/ 27709 w 1251527"/>
              <a:gd name="connsiteY5" fmla="*/ 235527 h 512618"/>
              <a:gd name="connsiteX0" fmla="*/ 0 w 1251527"/>
              <a:gd name="connsiteY0" fmla="*/ 346363 h 521854"/>
              <a:gd name="connsiteX1" fmla="*/ 360219 w 1251527"/>
              <a:gd name="connsiteY1" fmla="*/ 512618 h 521854"/>
              <a:gd name="connsiteX2" fmla="*/ 789709 w 1251527"/>
              <a:gd name="connsiteY2" fmla="*/ 290945 h 521854"/>
              <a:gd name="connsiteX3" fmla="*/ 1191491 w 1251527"/>
              <a:gd name="connsiteY3" fmla="*/ 318654 h 521854"/>
              <a:gd name="connsiteX4" fmla="*/ 429491 w 1251527"/>
              <a:gd name="connsiteY4" fmla="*/ 0 h 521854"/>
              <a:gd name="connsiteX5" fmla="*/ 27709 w 1251527"/>
              <a:gd name="connsiteY5" fmla="*/ 235527 h 521854"/>
              <a:gd name="connsiteX0" fmla="*/ 0 w 1251527"/>
              <a:gd name="connsiteY0" fmla="*/ 360217 h 535708"/>
              <a:gd name="connsiteX1" fmla="*/ 360219 w 1251527"/>
              <a:gd name="connsiteY1" fmla="*/ 526472 h 535708"/>
              <a:gd name="connsiteX2" fmla="*/ 789709 w 1251527"/>
              <a:gd name="connsiteY2" fmla="*/ 304799 h 535708"/>
              <a:gd name="connsiteX3" fmla="*/ 1191491 w 1251527"/>
              <a:gd name="connsiteY3" fmla="*/ 332508 h 535708"/>
              <a:gd name="connsiteX4" fmla="*/ 429491 w 1251527"/>
              <a:gd name="connsiteY4" fmla="*/ 13854 h 535708"/>
              <a:gd name="connsiteX5" fmla="*/ 27709 w 1251527"/>
              <a:gd name="connsiteY5" fmla="*/ 249381 h 535708"/>
              <a:gd name="connsiteX0" fmla="*/ 0 w 1251527"/>
              <a:gd name="connsiteY0" fmla="*/ 348672 h 524163"/>
              <a:gd name="connsiteX1" fmla="*/ 360219 w 1251527"/>
              <a:gd name="connsiteY1" fmla="*/ 514927 h 524163"/>
              <a:gd name="connsiteX2" fmla="*/ 789709 w 1251527"/>
              <a:gd name="connsiteY2" fmla="*/ 293254 h 524163"/>
              <a:gd name="connsiteX3" fmla="*/ 1191491 w 1251527"/>
              <a:gd name="connsiteY3" fmla="*/ 320963 h 524163"/>
              <a:gd name="connsiteX4" fmla="*/ 429491 w 1251527"/>
              <a:gd name="connsiteY4" fmla="*/ 2309 h 524163"/>
              <a:gd name="connsiteX5" fmla="*/ 27709 w 1251527"/>
              <a:gd name="connsiteY5" fmla="*/ 307109 h 524163"/>
              <a:gd name="connsiteX0" fmla="*/ 13855 w 1265382"/>
              <a:gd name="connsiteY0" fmla="*/ 350981 h 526472"/>
              <a:gd name="connsiteX1" fmla="*/ 374074 w 1265382"/>
              <a:gd name="connsiteY1" fmla="*/ 517236 h 526472"/>
              <a:gd name="connsiteX2" fmla="*/ 803564 w 1265382"/>
              <a:gd name="connsiteY2" fmla="*/ 295563 h 526472"/>
              <a:gd name="connsiteX3" fmla="*/ 1205346 w 1265382"/>
              <a:gd name="connsiteY3" fmla="*/ 323272 h 526472"/>
              <a:gd name="connsiteX4" fmla="*/ 443346 w 1265382"/>
              <a:gd name="connsiteY4" fmla="*/ 4618 h 526472"/>
              <a:gd name="connsiteX5" fmla="*/ 0 w 1265382"/>
              <a:gd name="connsiteY5" fmla="*/ 350982 h 526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5382" h="526472">
                <a:moveTo>
                  <a:pt x="13855" y="350981"/>
                </a:moveTo>
                <a:cubicBezTo>
                  <a:pt x="133928" y="406399"/>
                  <a:pt x="242456" y="526472"/>
                  <a:pt x="374074" y="517236"/>
                </a:cubicBezTo>
                <a:cubicBezTo>
                  <a:pt x="505692" y="508000"/>
                  <a:pt x="665019" y="327890"/>
                  <a:pt x="803564" y="295563"/>
                </a:cubicBezTo>
                <a:cubicBezTo>
                  <a:pt x="942109" y="263236"/>
                  <a:pt x="1265382" y="371763"/>
                  <a:pt x="1205346" y="323272"/>
                </a:cubicBezTo>
                <a:cubicBezTo>
                  <a:pt x="1145310" y="274781"/>
                  <a:pt x="644237" y="0"/>
                  <a:pt x="443346" y="4618"/>
                </a:cubicBezTo>
                <a:cubicBezTo>
                  <a:pt x="242455" y="9236"/>
                  <a:pt x="133927" y="272473"/>
                  <a:pt x="0" y="350982"/>
                </a:cubicBezTo>
              </a:path>
            </a:pathLst>
          </a:cu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5124450" y="5267325"/>
            <a:ext cx="2581275" cy="5619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Freeform 59"/>
          <p:cNvSpPr/>
          <p:nvPr/>
        </p:nvSpPr>
        <p:spPr bwMode="auto">
          <a:xfrm>
            <a:off x="6040581" y="5741555"/>
            <a:ext cx="1265382" cy="526472"/>
          </a:xfrm>
          <a:custGeom>
            <a:avLst/>
            <a:gdLst>
              <a:gd name="connsiteX0" fmla="*/ 0 w 1191491"/>
              <a:gd name="connsiteY0" fmla="*/ 346363 h 512618"/>
              <a:gd name="connsiteX1" fmla="*/ 360219 w 1191491"/>
              <a:gd name="connsiteY1" fmla="*/ 512618 h 512618"/>
              <a:gd name="connsiteX2" fmla="*/ 789709 w 1191491"/>
              <a:gd name="connsiteY2" fmla="*/ 290945 h 512618"/>
              <a:gd name="connsiteX3" fmla="*/ 1191491 w 1191491"/>
              <a:gd name="connsiteY3" fmla="*/ 318654 h 512618"/>
              <a:gd name="connsiteX4" fmla="*/ 429491 w 1191491"/>
              <a:gd name="connsiteY4" fmla="*/ 0 h 512618"/>
              <a:gd name="connsiteX5" fmla="*/ 27709 w 1191491"/>
              <a:gd name="connsiteY5" fmla="*/ 235527 h 512618"/>
              <a:gd name="connsiteX0" fmla="*/ 0 w 1251527"/>
              <a:gd name="connsiteY0" fmla="*/ 346363 h 512618"/>
              <a:gd name="connsiteX1" fmla="*/ 360219 w 1251527"/>
              <a:gd name="connsiteY1" fmla="*/ 512618 h 512618"/>
              <a:gd name="connsiteX2" fmla="*/ 789709 w 1251527"/>
              <a:gd name="connsiteY2" fmla="*/ 290945 h 512618"/>
              <a:gd name="connsiteX3" fmla="*/ 1191491 w 1251527"/>
              <a:gd name="connsiteY3" fmla="*/ 318654 h 512618"/>
              <a:gd name="connsiteX4" fmla="*/ 429491 w 1251527"/>
              <a:gd name="connsiteY4" fmla="*/ 0 h 512618"/>
              <a:gd name="connsiteX5" fmla="*/ 27709 w 1251527"/>
              <a:gd name="connsiteY5" fmla="*/ 235527 h 512618"/>
              <a:gd name="connsiteX0" fmla="*/ 0 w 1251527"/>
              <a:gd name="connsiteY0" fmla="*/ 346363 h 521854"/>
              <a:gd name="connsiteX1" fmla="*/ 360219 w 1251527"/>
              <a:gd name="connsiteY1" fmla="*/ 512618 h 521854"/>
              <a:gd name="connsiteX2" fmla="*/ 789709 w 1251527"/>
              <a:gd name="connsiteY2" fmla="*/ 290945 h 521854"/>
              <a:gd name="connsiteX3" fmla="*/ 1191491 w 1251527"/>
              <a:gd name="connsiteY3" fmla="*/ 318654 h 521854"/>
              <a:gd name="connsiteX4" fmla="*/ 429491 w 1251527"/>
              <a:gd name="connsiteY4" fmla="*/ 0 h 521854"/>
              <a:gd name="connsiteX5" fmla="*/ 27709 w 1251527"/>
              <a:gd name="connsiteY5" fmla="*/ 235527 h 521854"/>
              <a:gd name="connsiteX0" fmla="*/ 0 w 1251527"/>
              <a:gd name="connsiteY0" fmla="*/ 360217 h 535708"/>
              <a:gd name="connsiteX1" fmla="*/ 360219 w 1251527"/>
              <a:gd name="connsiteY1" fmla="*/ 526472 h 535708"/>
              <a:gd name="connsiteX2" fmla="*/ 789709 w 1251527"/>
              <a:gd name="connsiteY2" fmla="*/ 304799 h 535708"/>
              <a:gd name="connsiteX3" fmla="*/ 1191491 w 1251527"/>
              <a:gd name="connsiteY3" fmla="*/ 332508 h 535708"/>
              <a:gd name="connsiteX4" fmla="*/ 429491 w 1251527"/>
              <a:gd name="connsiteY4" fmla="*/ 13854 h 535708"/>
              <a:gd name="connsiteX5" fmla="*/ 27709 w 1251527"/>
              <a:gd name="connsiteY5" fmla="*/ 249381 h 535708"/>
              <a:gd name="connsiteX0" fmla="*/ 0 w 1251527"/>
              <a:gd name="connsiteY0" fmla="*/ 348672 h 524163"/>
              <a:gd name="connsiteX1" fmla="*/ 360219 w 1251527"/>
              <a:gd name="connsiteY1" fmla="*/ 514927 h 524163"/>
              <a:gd name="connsiteX2" fmla="*/ 789709 w 1251527"/>
              <a:gd name="connsiteY2" fmla="*/ 293254 h 524163"/>
              <a:gd name="connsiteX3" fmla="*/ 1191491 w 1251527"/>
              <a:gd name="connsiteY3" fmla="*/ 320963 h 524163"/>
              <a:gd name="connsiteX4" fmla="*/ 429491 w 1251527"/>
              <a:gd name="connsiteY4" fmla="*/ 2309 h 524163"/>
              <a:gd name="connsiteX5" fmla="*/ 27709 w 1251527"/>
              <a:gd name="connsiteY5" fmla="*/ 307109 h 524163"/>
              <a:gd name="connsiteX0" fmla="*/ 13855 w 1265382"/>
              <a:gd name="connsiteY0" fmla="*/ 350981 h 526472"/>
              <a:gd name="connsiteX1" fmla="*/ 374074 w 1265382"/>
              <a:gd name="connsiteY1" fmla="*/ 517236 h 526472"/>
              <a:gd name="connsiteX2" fmla="*/ 803564 w 1265382"/>
              <a:gd name="connsiteY2" fmla="*/ 295563 h 526472"/>
              <a:gd name="connsiteX3" fmla="*/ 1205346 w 1265382"/>
              <a:gd name="connsiteY3" fmla="*/ 323272 h 526472"/>
              <a:gd name="connsiteX4" fmla="*/ 443346 w 1265382"/>
              <a:gd name="connsiteY4" fmla="*/ 4618 h 526472"/>
              <a:gd name="connsiteX5" fmla="*/ 0 w 1265382"/>
              <a:gd name="connsiteY5" fmla="*/ 350982 h 526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5382" h="526472">
                <a:moveTo>
                  <a:pt x="13855" y="350981"/>
                </a:moveTo>
                <a:cubicBezTo>
                  <a:pt x="133928" y="406399"/>
                  <a:pt x="242456" y="526472"/>
                  <a:pt x="374074" y="517236"/>
                </a:cubicBezTo>
                <a:cubicBezTo>
                  <a:pt x="505692" y="508000"/>
                  <a:pt x="665019" y="327890"/>
                  <a:pt x="803564" y="295563"/>
                </a:cubicBezTo>
                <a:cubicBezTo>
                  <a:pt x="942109" y="263236"/>
                  <a:pt x="1265382" y="371763"/>
                  <a:pt x="1205346" y="323272"/>
                </a:cubicBezTo>
                <a:cubicBezTo>
                  <a:pt x="1145310" y="274781"/>
                  <a:pt x="644237" y="0"/>
                  <a:pt x="443346" y="4618"/>
                </a:cubicBezTo>
                <a:cubicBezTo>
                  <a:pt x="242455" y="9236"/>
                  <a:pt x="133927" y="272473"/>
                  <a:pt x="0" y="350982"/>
                </a:cubicBezTo>
              </a:path>
            </a:pathLst>
          </a:custGeom>
          <a:solidFill>
            <a:srgbClr val="99CCFF"/>
          </a:solidFill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26" name="Freeform 25"/>
          <p:cNvSpPr/>
          <p:nvPr/>
        </p:nvSpPr>
        <p:spPr bwMode="auto">
          <a:xfrm>
            <a:off x="2422814" y="6047807"/>
            <a:ext cx="3625561" cy="523220"/>
          </a:xfrm>
          <a:custGeom>
            <a:avLst/>
            <a:gdLst>
              <a:gd name="connsiteX0" fmla="*/ 0 w 3920836"/>
              <a:gd name="connsiteY0" fmla="*/ 41564 h 1032164"/>
              <a:gd name="connsiteX1" fmla="*/ 1953491 w 3920836"/>
              <a:gd name="connsiteY1" fmla="*/ 1025237 h 1032164"/>
              <a:gd name="connsiteX2" fmla="*/ 3920836 w 3920836"/>
              <a:gd name="connsiteY2" fmla="*/ 0 h 103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0836" h="1032164">
                <a:moveTo>
                  <a:pt x="0" y="41564"/>
                </a:moveTo>
                <a:cubicBezTo>
                  <a:pt x="650009" y="536864"/>
                  <a:pt x="1300018" y="1032164"/>
                  <a:pt x="1953491" y="1025237"/>
                </a:cubicBezTo>
                <a:cubicBezTo>
                  <a:pt x="2606964" y="1018310"/>
                  <a:pt x="3263900" y="509155"/>
                  <a:pt x="3920836" y="0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1-Connectivity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737028" y="2171700"/>
            <a:ext cx="16065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1-sphere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63086" y="4972050"/>
            <a:ext cx="11448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2-disc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76875" y="2590800"/>
            <a:ext cx="276225" cy="114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38850" y="2533650"/>
            <a:ext cx="276225" cy="114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572250" y="2581275"/>
            <a:ext cx="276225" cy="114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096125" y="2628900"/>
            <a:ext cx="276225" cy="114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581650" y="5276850"/>
            <a:ext cx="276225" cy="114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143625" y="5219700"/>
            <a:ext cx="276225" cy="114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677025" y="5257800"/>
            <a:ext cx="276225" cy="114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200900" y="5314950"/>
            <a:ext cx="276225" cy="114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2492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5050848" y="2392507"/>
            <a:ext cx="2600325" cy="1790700"/>
            <a:chOff x="3507" y="1789"/>
            <a:chExt cx="858" cy="497"/>
          </a:xfrm>
        </p:grpSpPr>
        <p:sp>
          <p:nvSpPr>
            <p:cNvPr id="4" name="Oval 16"/>
            <p:cNvSpPr>
              <a:spLocks noChangeArrowheads="1"/>
            </p:cNvSpPr>
            <p:nvPr/>
          </p:nvSpPr>
          <p:spPr bwMode="auto">
            <a:xfrm>
              <a:off x="3507" y="1789"/>
              <a:ext cx="858" cy="49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3758" y="2002"/>
              <a:ext cx="357" cy="76"/>
              <a:chOff x="4109" y="1226"/>
              <a:chExt cx="357" cy="76"/>
            </a:xfrm>
          </p:grpSpPr>
          <p:sp>
            <p:nvSpPr>
              <p:cNvPr id="6" name="Freeform 10"/>
              <p:cNvSpPr>
                <a:spLocks/>
              </p:cNvSpPr>
              <p:nvPr/>
            </p:nvSpPr>
            <p:spPr bwMode="auto">
              <a:xfrm>
                <a:off x="4173" y="1229"/>
                <a:ext cx="220" cy="73"/>
              </a:xfrm>
              <a:custGeom>
                <a:avLst/>
                <a:gdLst/>
                <a:ahLst/>
                <a:cxnLst>
                  <a:cxn ang="0">
                    <a:pos x="8" y="41"/>
                  </a:cxn>
                  <a:cxn ang="0">
                    <a:pos x="32" y="51"/>
                  </a:cxn>
                  <a:cxn ang="0">
                    <a:pos x="50" y="57"/>
                  </a:cxn>
                  <a:cxn ang="0">
                    <a:pos x="76" y="63"/>
                  </a:cxn>
                  <a:cxn ang="0">
                    <a:pos x="136" y="69"/>
                  </a:cxn>
                  <a:cxn ang="0">
                    <a:pos x="220" y="56"/>
                  </a:cxn>
                  <a:cxn ang="0">
                    <a:pos x="170" y="11"/>
                  </a:cxn>
                  <a:cxn ang="0">
                    <a:pos x="149" y="0"/>
                  </a:cxn>
                  <a:cxn ang="0">
                    <a:pos x="47" y="12"/>
                  </a:cxn>
                  <a:cxn ang="0">
                    <a:pos x="17" y="24"/>
                  </a:cxn>
                  <a:cxn ang="0">
                    <a:pos x="8" y="41"/>
                  </a:cxn>
                </a:cxnLst>
                <a:rect l="0" t="0" r="r" b="b"/>
                <a:pathLst>
                  <a:path w="220" h="73">
                    <a:moveTo>
                      <a:pt x="8" y="41"/>
                    </a:moveTo>
                    <a:cubicBezTo>
                      <a:pt x="17" y="44"/>
                      <a:pt x="23" y="50"/>
                      <a:pt x="32" y="51"/>
                    </a:cubicBezTo>
                    <a:cubicBezTo>
                      <a:pt x="38" y="54"/>
                      <a:pt x="43" y="56"/>
                      <a:pt x="50" y="57"/>
                    </a:cubicBezTo>
                    <a:cubicBezTo>
                      <a:pt x="58" y="60"/>
                      <a:pt x="67" y="62"/>
                      <a:pt x="76" y="63"/>
                    </a:cubicBezTo>
                    <a:cubicBezTo>
                      <a:pt x="105" y="73"/>
                      <a:pt x="86" y="68"/>
                      <a:pt x="136" y="69"/>
                    </a:cubicBezTo>
                    <a:cubicBezTo>
                      <a:pt x="188" y="68"/>
                      <a:pt x="180" y="64"/>
                      <a:pt x="220" y="56"/>
                    </a:cubicBezTo>
                    <a:cubicBezTo>
                      <a:pt x="198" y="47"/>
                      <a:pt x="195" y="15"/>
                      <a:pt x="170" y="11"/>
                    </a:cubicBezTo>
                    <a:cubicBezTo>
                      <a:pt x="164" y="6"/>
                      <a:pt x="156" y="3"/>
                      <a:pt x="149" y="0"/>
                    </a:cubicBezTo>
                    <a:cubicBezTo>
                      <a:pt x="113" y="2"/>
                      <a:pt x="82" y="5"/>
                      <a:pt x="47" y="12"/>
                    </a:cubicBezTo>
                    <a:cubicBezTo>
                      <a:pt x="38" y="16"/>
                      <a:pt x="27" y="22"/>
                      <a:pt x="17" y="24"/>
                    </a:cubicBezTo>
                    <a:cubicBezTo>
                      <a:pt x="12" y="27"/>
                      <a:pt x="0" y="36"/>
                      <a:pt x="8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" name="Freeform 12"/>
              <p:cNvSpPr>
                <a:spLocks/>
              </p:cNvSpPr>
              <p:nvPr/>
            </p:nvSpPr>
            <p:spPr bwMode="auto">
              <a:xfrm>
                <a:off x="4175" y="1226"/>
                <a:ext cx="221" cy="56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30" y="18"/>
                  </a:cxn>
                  <a:cxn ang="0">
                    <a:pos x="69" y="8"/>
                  </a:cxn>
                  <a:cxn ang="0">
                    <a:pos x="107" y="3"/>
                  </a:cxn>
                  <a:cxn ang="0">
                    <a:pos x="161" y="2"/>
                  </a:cxn>
                  <a:cxn ang="0">
                    <a:pos x="189" y="15"/>
                  </a:cxn>
                  <a:cxn ang="0">
                    <a:pos x="221" y="56"/>
                  </a:cxn>
                </a:cxnLst>
                <a:rect l="0" t="0" r="r" b="b"/>
                <a:pathLst>
                  <a:path w="221" h="56">
                    <a:moveTo>
                      <a:pt x="0" y="44"/>
                    </a:moveTo>
                    <a:cubicBezTo>
                      <a:pt x="9" y="34"/>
                      <a:pt x="18" y="24"/>
                      <a:pt x="30" y="18"/>
                    </a:cubicBezTo>
                    <a:cubicBezTo>
                      <a:pt x="42" y="12"/>
                      <a:pt x="56" y="10"/>
                      <a:pt x="69" y="8"/>
                    </a:cubicBezTo>
                    <a:cubicBezTo>
                      <a:pt x="82" y="6"/>
                      <a:pt x="92" y="4"/>
                      <a:pt x="107" y="3"/>
                    </a:cubicBezTo>
                    <a:cubicBezTo>
                      <a:pt x="122" y="2"/>
                      <a:pt x="147" y="0"/>
                      <a:pt x="161" y="2"/>
                    </a:cubicBezTo>
                    <a:cubicBezTo>
                      <a:pt x="175" y="4"/>
                      <a:pt x="179" y="6"/>
                      <a:pt x="189" y="15"/>
                    </a:cubicBezTo>
                    <a:cubicBezTo>
                      <a:pt x="199" y="24"/>
                      <a:pt x="216" y="49"/>
                      <a:pt x="221" y="5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" name="Freeform 13"/>
              <p:cNvSpPr>
                <a:spLocks/>
              </p:cNvSpPr>
              <p:nvPr/>
            </p:nvSpPr>
            <p:spPr bwMode="auto">
              <a:xfrm>
                <a:off x="4109" y="1231"/>
                <a:ext cx="357" cy="6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6" y="33"/>
                  </a:cxn>
                  <a:cxn ang="0">
                    <a:pos x="71" y="40"/>
                  </a:cxn>
                  <a:cxn ang="0">
                    <a:pos x="129" y="58"/>
                  </a:cxn>
                  <a:cxn ang="0">
                    <a:pos x="180" y="63"/>
                  </a:cxn>
                  <a:cxn ang="0">
                    <a:pos x="236" y="60"/>
                  </a:cxn>
                  <a:cxn ang="0">
                    <a:pos x="293" y="42"/>
                  </a:cxn>
                  <a:cxn ang="0">
                    <a:pos x="335" y="18"/>
                  </a:cxn>
                  <a:cxn ang="0">
                    <a:pos x="342" y="12"/>
                  </a:cxn>
                  <a:cxn ang="0">
                    <a:pos x="347" y="10"/>
                  </a:cxn>
                  <a:cxn ang="0">
                    <a:pos x="357" y="4"/>
                  </a:cxn>
                </a:cxnLst>
                <a:rect l="0" t="0" r="r" b="b"/>
                <a:pathLst>
                  <a:path w="357" h="65">
                    <a:moveTo>
                      <a:pt x="0" y="0"/>
                    </a:moveTo>
                    <a:cubicBezTo>
                      <a:pt x="12" y="16"/>
                      <a:pt x="37" y="27"/>
                      <a:pt x="56" y="33"/>
                    </a:cubicBezTo>
                    <a:cubicBezTo>
                      <a:pt x="61" y="37"/>
                      <a:pt x="65" y="39"/>
                      <a:pt x="71" y="40"/>
                    </a:cubicBezTo>
                    <a:cubicBezTo>
                      <a:pt x="87" y="52"/>
                      <a:pt x="109" y="56"/>
                      <a:pt x="129" y="58"/>
                    </a:cubicBezTo>
                    <a:cubicBezTo>
                      <a:pt x="147" y="62"/>
                      <a:pt x="159" y="62"/>
                      <a:pt x="180" y="63"/>
                    </a:cubicBezTo>
                    <a:cubicBezTo>
                      <a:pt x="199" y="62"/>
                      <a:pt x="218" y="65"/>
                      <a:pt x="236" y="60"/>
                    </a:cubicBezTo>
                    <a:cubicBezTo>
                      <a:pt x="255" y="55"/>
                      <a:pt x="274" y="46"/>
                      <a:pt x="293" y="42"/>
                    </a:cubicBezTo>
                    <a:cubicBezTo>
                      <a:pt x="306" y="32"/>
                      <a:pt x="321" y="26"/>
                      <a:pt x="335" y="18"/>
                    </a:cubicBezTo>
                    <a:cubicBezTo>
                      <a:pt x="338" y="16"/>
                      <a:pt x="339" y="14"/>
                      <a:pt x="342" y="12"/>
                    </a:cubicBezTo>
                    <a:cubicBezTo>
                      <a:pt x="343" y="11"/>
                      <a:pt x="345" y="11"/>
                      <a:pt x="347" y="10"/>
                    </a:cubicBezTo>
                    <a:cubicBezTo>
                      <a:pt x="350" y="8"/>
                      <a:pt x="357" y="4"/>
                      <a:pt x="357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4" name="Freeform 33"/>
          <p:cNvSpPr/>
          <p:nvPr/>
        </p:nvSpPr>
        <p:spPr bwMode="auto">
          <a:xfrm>
            <a:off x="3255817" y="3997849"/>
            <a:ext cx="2646219" cy="523220"/>
          </a:xfrm>
          <a:custGeom>
            <a:avLst/>
            <a:gdLst>
              <a:gd name="connsiteX0" fmla="*/ 0 w 3920836"/>
              <a:gd name="connsiteY0" fmla="*/ 41564 h 1032164"/>
              <a:gd name="connsiteX1" fmla="*/ 1953491 w 3920836"/>
              <a:gd name="connsiteY1" fmla="*/ 1025237 h 1032164"/>
              <a:gd name="connsiteX2" fmla="*/ 3920836 w 3920836"/>
              <a:gd name="connsiteY2" fmla="*/ 0 h 103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0836" h="1032164">
                <a:moveTo>
                  <a:pt x="0" y="41564"/>
                </a:moveTo>
                <a:cubicBezTo>
                  <a:pt x="650009" y="536864"/>
                  <a:pt x="1300018" y="1032164"/>
                  <a:pt x="1953491" y="1025237"/>
                </a:cubicBezTo>
                <a:cubicBezTo>
                  <a:pt x="2606964" y="1018310"/>
                  <a:pt x="3263900" y="509155"/>
                  <a:pt x="3920836" y="0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58" name="Oval 57"/>
          <p:cNvSpPr/>
          <p:nvPr/>
        </p:nvSpPr>
        <p:spPr bwMode="auto">
          <a:xfrm>
            <a:off x="1136073" y="2776105"/>
            <a:ext cx="2036618" cy="2036618"/>
          </a:xfrm>
          <a:prstGeom prst="ellipse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25" name="Freeform 24"/>
          <p:cNvSpPr/>
          <p:nvPr/>
        </p:nvSpPr>
        <p:spPr bwMode="auto">
          <a:xfrm>
            <a:off x="5368637" y="2619087"/>
            <a:ext cx="2006600" cy="1369291"/>
          </a:xfrm>
          <a:custGeom>
            <a:avLst/>
            <a:gdLst>
              <a:gd name="connsiteX0" fmla="*/ 651163 w 1925782"/>
              <a:gd name="connsiteY0" fmla="*/ 55418 h 1191491"/>
              <a:gd name="connsiteX1" fmla="*/ 0 w 1925782"/>
              <a:gd name="connsiteY1" fmla="*/ 554182 h 1191491"/>
              <a:gd name="connsiteX2" fmla="*/ 318654 w 1925782"/>
              <a:gd name="connsiteY2" fmla="*/ 1108363 h 1191491"/>
              <a:gd name="connsiteX3" fmla="*/ 1454727 w 1925782"/>
              <a:gd name="connsiteY3" fmla="*/ 1191491 h 1191491"/>
              <a:gd name="connsiteX4" fmla="*/ 1925782 w 1925782"/>
              <a:gd name="connsiteY4" fmla="*/ 568036 h 1191491"/>
              <a:gd name="connsiteX5" fmla="*/ 1343891 w 1925782"/>
              <a:gd name="connsiteY5" fmla="*/ 0 h 1191491"/>
              <a:gd name="connsiteX6" fmla="*/ 720436 w 1925782"/>
              <a:gd name="connsiteY6" fmla="*/ 41563 h 1191491"/>
              <a:gd name="connsiteX0" fmla="*/ 651163 w 1944255"/>
              <a:gd name="connsiteY0" fmla="*/ 55418 h 1191491"/>
              <a:gd name="connsiteX1" fmla="*/ 0 w 1944255"/>
              <a:gd name="connsiteY1" fmla="*/ 554182 h 1191491"/>
              <a:gd name="connsiteX2" fmla="*/ 318654 w 1944255"/>
              <a:gd name="connsiteY2" fmla="*/ 1108363 h 1191491"/>
              <a:gd name="connsiteX3" fmla="*/ 1454727 w 1944255"/>
              <a:gd name="connsiteY3" fmla="*/ 1191491 h 1191491"/>
              <a:gd name="connsiteX4" fmla="*/ 1925782 w 1944255"/>
              <a:gd name="connsiteY4" fmla="*/ 568036 h 1191491"/>
              <a:gd name="connsiteX5" fmla="*/ 1343891 w 1944255"/>
              <a:gd name="connsiteY5" fmla="*/ 0 h 1191491"/>
              <a:gd name="connsiteX6" fmla="*/ 720436 w 1944255"/>
              <a:gd name="connsiteY6" fmla="*/ 41563 h 1191491"/>
              <a:gd name="connsiteX0" fmla="*/ 706581 w 1999673"/>
              <a:gd name="connsiteY0" fmla="*/ 55418 h 1281546"/>
              <a:gd name="connsiteX1" fmla="*/ 55418 w 1999673"/>
              <a:gd name="connsiteY1" fmla="*/ 554182 h 1281546"/>
              <a:gd name="connsiteX2" fmla="*/ 374072 w 1999673"/>
              <a:gd name="connsiteY2" fmla="*/ 1108363 h 1281546"/>
              <a:gd name="connsiteX3" fmla="*/ 1510145 w 1999673"/>
              <a:gd name="connsiteY3" fmla="*/ 1191491 h 1281546"/>
              <a:gd name="connsiteX4" fmla="*/ 1981200 w 1999673"/>
              <a:gd name="connsiteY4" fmla="*/ 568036 h 1281546"/>
              <a:gd name="connsiteX5" fmla="*/ 1399309 w 1999673"/>
              <a:gd name="connsiteY5" fmla="*/ 0 h 1281546"/>
              <a:gd name="connsiteX6" fmla="*/ 775854 w 1999673"/>
              <a:gd name="connsiteY6" fmla="*/ 41563 h 1281546"/>
              <a:gd name="connsiteX0" fmla="*/ 706581 w 1999673"/>
              <a:gd name="connsiteY0" fmla="*/ 55418 h 1281546"/>
              <a:gd name="connsiteX1" fmla="*/ 55418 w 1999673"/>
              <a:gd name="connsiteY1" fmla="*/ 554182 h 1281546"/>
              <a:gd name="connsiteX2" fmla="*/ 374072 w 1999673"/>
              <a:gd name="connsiteY2" fmla="*/ 1108363 h 1281546"/>
              <a:gd name="connsiteX3" fmla="*/ 1510145 w 1999673"/>
              <a:gd name="connsiteY3" fmla="*/ 1191491 h 1281546"/>
              <a:gd name="connsiteX4" fmla="*/ 1981200 w 1999673"/>
              <a:gd name="connsiteY4" fmla="*/ 568036 h 1281546"/>
              <a:gd name="connsiteX5" fmla="*/ 1399309 w 1999673"/>
              <a:gd name="connsiteY5" fmla="*/ 0 h 1281546"/>
              <a:gd name="connsiteX6" fmla="*/ 775854 w 1999673"/>
              <a:gd name="connsiteY6" fmla="*/ 41563 h 1281546"/>
              <a:gd name="connsiteX0" fmla="*/ 706581 w 1999673"/>
              <a:gd name="connsiteY0" fmla="*/ 55418 h 1281546"/>
              <a:gd name="connsiteX1" fmla="*/ 55418 w 1999673"/>
              <a:gd name="connsiteY1" fmla="*/ 554182 h 1281546"/>
              <a:gd name="connsiteX2" fmla="*/ 374072 w 1999673"/>
              <a:gd name="connsiteY2" fmla="*/ 1108363 h 1281546"/>
              <a:gd name="connsiteX3" fmla="*/ 1510145 w 1999673"/>
              <a:gd name="connsiteY3" fmla="*/ 1191491 h 1281546"/>
              <a:gd name="connsiteX4" fmla="*/ 1981200 w 1999673"/>
              <a:gd name="connsiteY4" fmla="*/ 568036 h 1281546"/>
              <a:gd name="connsiteX5" fmla="*/ 1399309 w 1999673"/>
              <a:gd name="connsiteY5" fmla="*/ 0 h 1281546"/>
              <a:gd name="connsiteX6" fmla="*/ 775854 w 1999673"/>
              <a:gd name="connsiteY6" fmla="*/ 41563 h 1281546"/>
              <a:gd name="connsiteX0" fmla="*/ 706581 w 1999673"/>
              <a:gd name="connsiteY0" fmla="*/ 143163 h 1369291"/>
              <a:gd name="connsiteX1" fmla="*/ 55418 w 1999673"/>
              <a:gd name="connsiteY1" fmla="*/ 641927 h 1369291"/>
              <a:gd name="connsiteX2" fmla="*/ 374072 w 1999673"/>
              <a:gd name="connsiteY2" fmla="*/ 1196108 h 1369291"/>
              <a:gd name="connsiteX3" fmla="*/ 1510145 w 1999673"/>
              <a:gd name="connsiteY3" fmla="*/ 1279236 h 1369291"/>
              <a:gd name="connsiteX4" fmla="*/ 1981200 w 1999673"/>
              <a:gd name="connsiteY4" fmla="*/ 655781 h 1369291"/>
              <a:gd name="connsiteX5" fmla="*/ 1399309 w 1999673"/>
              <a:gd name="connsiteY5" fmla="*/ 87745 h 1369291"/>
              <a:gd name="connsiteX6" fmla="*/ 775854 w 1999673"/>
              <a:gd name="connsiteY6" fmla="*/ 129308 h 1369291"/>
              <a:gd name="connsiteX0" fmla="*/ 706581 w 1999673"/>
              <a:gd name="connsiteY0" fmla="*/ 143163 h 1369291"/>
              <a:gd name="connsiteX1" fmla="*/ 55418 w 1999673"/>
              <a:gd name="connsiteY1" fmla="*/ 641927 h 1369291"/>
              <a:gd name="connsiteX2" fmla="*/ 374072 w 1999673"/>
              <a:gd name="connsiteY2" fmla="*/ 1196108 h 1369291"/>
              <a:gd name="connsiteX3" fmla="*/ 1510145 w 1999673"/>
              <a:gd name="connsiteY3" fmla="*/ 1279236 h 1369291"/>
              <a:gd name="connsiteX4" fmla="*/ 1981200 w 1999673"/>
              <a:gd name="connsiteY4" fmla="*/ 655781 h 1369291"/>
              <a:gd name="connsiteX5" fmla="*/ 1399309 w 1999673"/>
              <a:gd name="connsiteY5" fmla="*/ 87745 h 1369291"/>
              <a:gd name="connsiteX6" fmla="*/ 775854 w 1999673"/>
              <a:gd name="connsiteY6" fmla="*/ 129308 h 1369291"/>
              <a:gd name="connsiteX0" fmla="*/ 713508 w 2006600"/>
              <a:gd name="connsiteY0" fmla="*/ 143163 h 1369291"/>
              <a:gd name="connsiteX1" fmla="*/ 755072 w 2006600"/>
              <a:gd name="connsiteY1" fmla="*/ 143163 h 1369291"/>
              <a:gd name="connsiteX2" fmla="*/ 62345 w 2006600"/>
              <a:gd name="connsiteY2" fmla="*/ 641927 h 1369291"/>
              <a:gd name="connsiteX3" fmla="*/ 380999 w 2006600"/>
              <a:gd name="connsiteY3" fmla="*/ 1196108 h 1369291"/>
              <a:gd name="connsiteX4" fmla="*/ 1517072 w 2006600"/>
              <a:gd name="connsiteY4" fmla="*/ 1279236 h 1369291"/>
              <a:gd name="connsiteX5" fmla="*/ 1988127 w 2006600"/>
              <a:gd name="connsiteY5" fmla="*/ 655781 h 1369291"/>
              <a:gd name="connsiteX6" fmla="*/ 1406236 w 2006600"/>
              <a:gd name="connsiteY6" fmla="*/ 87745 h 1369291"/>
              <a:gd name="connsiteX7" fmla="*/ 782781 w 2006600"/>
              <a:gd name="connsiteY7" fmla="*/ 129308 h 1369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6600" h="1369291">
                <a:moveTo>
                  <a:pt x="713508" y="143163"/>
                </a:moveTo>
                <a:cubicBezTo>
                  <a:pt x="706581" y="143163"/>
                  <a:pt x="863599" y="60036"/>
                  <a:pt x="755072" y="143163"/>
                </a:cubicBezTo>
                <a:cubicBezTo>
                  <a:pt x="646545" y="226290"/>
                  <a:pt x="124690" y="466436"/>
                  <a:pt x="62345" y="641927"/>
                </a:cubicBezTo>
                <a:cubicBezTo>
                  <a:pt x="0" y="817418"/>
                  <a:pt x="138545" y="1089890"/>
                  <a:pt x="380999" y="1196108"/>
                </a:cubicBezTo>
                <a:cubicBezTo>
                  <a:pt x="623453" y="1302326"/>
                  <a:pt x="1249217" y="1369291"/>
                  <a:pt x="1517072" y="1279236"/>
                </a:cubicBezTo>
                <a:cubicBezTo>
                  <a:pt x="1784927" y="1189181"/>
                  <a:pt x="2006600" y="854363"/>
                  <a:pt x="1988127" y="655781"/>
                </a:cubicBezTo>
                <a:cubicBezTo>
                  <a:pt x="1969654" y="457199"/>
                  <a:pt x="1607127" y="175490"/>
                  <a:pt x="1406236" y="87745"/>
                </a:cubicBezTo>
                <a:cubicBezTo>
                  <a:pt x="1205345" y="0"/>
                  <a:pt x="990599" y="115454"/>
                  <a:pt x="782781" y="129308"/>
                </a:cubicBezTo>
              </a:path>
            </a:pathLst>
          </a:cu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25252" y="3593522"/>
            <a:ext cx="357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Complex is not 1-Connected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1953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6"/>
          <p:cNvSpPr>
            <a:spLocks noChangeArrowheads="1"/>
          </p:cNvSpPr>
          <p:nvPr/>
        </p:nvSpPr>
        <p:spPr bwMode="auto">
          <a:xfrm>
            <a:off x="5050848" y="1954357"/>
            <a:ext cx="2600325" cy="17907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5092411" y="4642138"/>
            <a:ext cx="2600325" cy="17907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2-Connectivity</a:t>
            </a:r>
            <a:endParaRPr lang="en-US" dirty="0"/>
          </a:p>
        </p:txBody>
      </p:sp>
      <p:pic>
        <p:nvPicPr>
          <p:cNvPr id="228354" name="Picture 2" descr="http://awkwardpress.com/wp-content/uploads/soccer-b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8570" y="1781174"/>
            <a:ext cx="2327685" cy="2322513"/>
          </a:xfrm>
          <a:prstGeom prst="rect">
            <a:avLst/>
          </a:prstGeom>
          <a:noFill/>
        </p:spPr>
      </p:pic>
      <p:pic>
        <p:nvPicPr>
          <p:cNvPr id="228356" name="Picture 4" descr="http://t0.gstatic.com/images?q=tbn:ANd9GcQqD2qIoB0oAkyXIXN23GjIGD885aeuFdjwFiS49vgvqYG2LqE&amp;t=1&amp;usg=__TV5Pe6R4BJMA2epHT8pAz83_HSg=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7825" y="4254500"/>
            <a:ext cx="2289175" cy="2289175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405761" y="4533900"/>
            <a:ext cx="11448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3-disk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0653" y="1866900"/>
            <a:ext cx="16065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2-sphere</a:t>
            </a:r>
          </a:p>
        </p:txBody>
      </p:sp>
      <p:sp>
        <p:nvSpPr>
          <p:cNvPr id="19" name="Freeform 18"/>
          <p:cNvSpPr/>
          <p:nvPr/>
        </p:nvSpPr>
        <p:spPr bwMode="auto">
          <a:xfrm>
            <a:off x="3514725" y="5604799"/>
            <a:ext cx="2295525" cy="523220"/>
          </a:xfrm>
          <a:custGeom>
            <a:avLst/>
            <a:gdLst>
              <a:gd name="connsiteX0" fmla="*/ 0 w 3920836"/>
              <a:gd name="connsiteY0" fmla="*/ 41564 h 1032164"/>
              <a:gd name="connsiteX1" fmla="*/ 1953491 w 3920836"/>
              <a:gd name="connsiteY1" fmla="*/ 1025237 h 1032164"/>
              <a:gd name="connsiteX2" fmla="*/ 3920836 w 3920836"/>
              <a:gd name="connsiteY2" fmla="*/ 0 h 103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0836" h="1032164">
                <a:moveTo>
                  <a:pt x="0" y="41564"/>
                </a:moveTo>
                <a:cubicBezTo>
                  <a:pt x="650009" y="536864"/>
                  <a:pt x="1300018" y="1032164"/>
                  <a:pt x="1953491" y="1025237"/>
                </a:cubicBezTo>
                <a:cubicBezTo>
                  <a:pt x="2606964" y="1018310"/>
                  <a:pt x="3263900" y="509155"/>
                  <a:pt x="3920836" y="0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34" name="Freeform 33"/>
          <p:cNvSpPr/>
          <p:nvPr/>
        </p:nvSpPr>
        <p:spPr bwMode="auto">
          <a:xfrm>
            <a:off x="3438525" y="3290224"/>
            <a:ext cx="2295525" cy="523220"/>
          </a:xfrm>
          <a:custGeom>
            <a:avLst/>
            <a:gdLst>
              <a:gd name="connsiteX0" fmla="*/ 0 w 3920836"/>
              <a:gd name="connsiteY0" fmla="*/ 41564 h 1032164"/>
              <a:gd name="connsiteX1" fmla="*/ 1953491 w 3920836"/>
              <a:gd name="connsiteY1" fmla="*/ 1025237 h 1032164"/>
              <a:gd name="connsiteX2" fmla="*/ 3920836 w 3920836"/>
              <a:gd name="connsiteY2" fmla="*/ 0 h 103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0836" h="1032164">
                <a:moveTo>
                  <a:pt x="0" y="41564"/>
                </a:moveTo>
                <a:cubicBezTo>
                  <a:pt x="650009" y="536864"/>
                  <a:pt x="1300018" y="1032164"/>
                  <a:pt x="1953491" y="1025237"/>
                </a:cubicBezTo>
                <a:cubicBezTo>
                  <a:pt x="2606964" y="1018310"/>
                  <a:pt x="3263900" y="509155"/>
                  <a:pt x="3920836" y="0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8597300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-connectivity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9-Feb-16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80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76915" y="1876425"/>
            <a:ext cx="67812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       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-connected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if, for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 </a:t>
            </a:r>
            <a:r>
              <a:rPr lang="en-US" sz="2800" i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·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every continuous map of the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-sphere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0816" y="4065073"/>
            <a:ext cx="53334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can be extended to a continuous map of the 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m+1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)-disk</a:t>
            </a:r>
          </a:p>
        </p:txBody>
      </p:sp>
      <p:pic>
        <p:nvPicPr>
          <p:cNvPr id="15" name="Picture 1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927506" y="3062799"/>
            <a:ext cx="3080026" cy="711125"/>
          </a:xfrm>
          <a:prstGeom prst="rect">
            <a:avLst/>
          </a:prstGeom>
          <a:noFill/>
          <a:ln/>
          <a:effectLst/>
        </p:spPr>
      </p:pic>
      <p:pic>
        <p:nvPicPr>
          <p:cNvPr id="16" name="Picture 1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2602653" y="5251448"/>
            <a:ext cx="3729734" cy="770007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48168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-connectivity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9-Feb-16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81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76915" y="1876425"/>
            <a:ext cx="67812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       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-connected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if, for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 </a:t>
            </a:r>
            <a:r>
              <a:rPr lang="en-US" sz="2800" i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·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every continuous map of the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-sphere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0816" y="4065073"/>
            <a:ext cx="53334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can be extended to a continuous map of the 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m+1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)-disk</a:t>
            </a:r>
          </a:p>
        </p:txBody>
      </p:sp>
      <p:pic>
        <p:nvPicPr>
          <p:cNvPr id="15" name="Picture 1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927506" y="3062799"/>
            <a:ext cx="3080026" cy="711125"/>
          </a:xfrm>
          <a:prstGeom prst="rect">
            <a:avLst/>
          </a:prstGeom>
          <a:noFill/>
          <a:ln/>
          <a:effectLst/>
        </p:spPr>
      </p:pic>
      <p:pic>
        <p:nvPicPr>
          <p:cNvPr id="16" name="Picture 1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2602653" y="5251448"/>
            <a:ext cx="3729734" cy="770007"/>
          </a:xfrm>
          <a:prstGeom prst="rect">
            <a:avLst/>
          </a:prstGeom>
          <a:noFill/>
          <a:ln/>
          <a:effectLst/>
        </p:spPr>
      </p:pic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4000047" y="6045716"/>
            <a:ext cx="468589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)-connected is non-empty</a:t>
            </a:r>
          </a:p>
        </p:txBody>
      </p:sp>
    </p:spTree>
    <p:extLst>
      <p:ext uri="{BB962C8B-B14F-4D97-AF65-F5344CB8AC3E}">
        <p14:creationId xmlns:p14="http://schemas.microsoft.com/office/powerpoint/2010/main" val="325915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04422" y="1686764"/>
            <a:ext cx="360387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Simplicial Complexes</a:t>
            </a: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904422" y="2484218"/>
            <a:ext cx="394370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Standard Constructions</a:t>
            </a: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904422" y="3281672"/>
            <a:ext cx="226536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Carrier Maps</a:t>
            </a: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904422" y="4079126"/>
            <a:ext cx="214353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Connectivity</a:t>
            </a: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904422" y="4876580"/>
            <a:ext cx="220445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Subdivisions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</a:rPr>
              <a:t>Distributed Computing through Combinatorial Topology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904422" y="5674032"/>
            <a:ext cx="652236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Simplicial &amp; Continuous Approximations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21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6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Subdivisions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83</a:t>
            </a:fld>
            <a:endParaRPr lang="en-US"/>
          </a:p>
        </p:txBody>
      </p:sp>
      <p:sp>
        <p:nvSpPr>
          <p:cNvPr id="55" name="AutoShape 2"/>
          <p:cNvSpPr>
            <a:spLocks noChangeArrowheads="1"/>
          </p:cNvSpPr>
          <p:nvPr/>
        </p:nvSpPr>
        <p:spPr bwMode="auto">
          <a:xfrm flipV="1">
            <a:off x="4318307" y="1907767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13"/>
          <p:cNvSpPr>
            <a:spLocks noChangeArrowheads="1"/>
          </p:cNvSpPr>
          <p:nvPr/>
        </p:nvSpPr>
        <p:spPr bwMode="auto">
          <a:xfrm flipV="1">
            <a:off x="8083857" y="177441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285744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78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6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Subdivisions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84</a:t>
            </a:fld>
            <a:endParaRPr lang="en-US"/>
          </a:p>
        </p:txBody>
      </p:sp>
      <p:sp>
        <p:nvSpPr>
          <p:cNvPr id="55" name="AutoShape 2"/>
          <p:cNvSpPr>
            <a:spLocks noChangeArrowheads="1"/>
          </p:cNvSpPr>
          <p:nvPr/>
        </p:nvSpPr>
        <p:spPr bwMode="auto">
          <a:xfrm flipV="1">
            <a:off x="4318307" y="1907767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Freeform 4"/>
          <p:cNvSpPr>
            <a:spLocks/>
          </p:cNvSpPr>
          <p:nvPr/>
        </p:nvSpPr>
        <p:spPr bwMode="auto">
          <a:xfrm flipV="1">
            <a:off x="4411969" y="1920467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Freeform 5"/>
          <p:cNvSpPr>
            <a:spLocks/>
          </p:cNvSpPr>
          <p:nvPr/>
        </p:nvSpPr>
        <p:spPr bwMode="auto">
          <a:xfrm flipV="1">
            <a:off x="6255057" y="1920467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Freeform 6"/>
          <p:cNvSpPr>
            <a:spLocks/>
          </p:cNvSpPr>
          <p:nvPr/>
        </p:nvSpPr>
        <p:spPr bwMode="auto">
          <a:xfrm flipV="1">
            <a:off x="5891519" y="3406367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V="1">
            <a:off x="6240769" y="1950630"/>
            <a:ext cx="6096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 flipH="1" flipV="1">
            <a:off x="5801032" y="1874430"/>
            <a:ext cx="439737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9"/>
          <p:cNvSpPr>
            <a:spLocks noChangeShapeType="1"/>
          </p:cNvSpPr>
          <p:nvPr/>
        </p:nvSpPr>
        <p:spPr bwMode="auto">
          <a:xfrm flipV="1">
            <a:off x="6697969" y="3169830"/>
            <a:ext cx="8382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0"/>
          <p:cNvSpPr>
            <a:spLocks noChangeShapeType="1"/>
          </p:cNvSpPr>
          <p:nvPr/>
        </p:nvSpPr>
        <p:spPr bwMode="auto">
          <a:xfrm>
            <a:off x="6697969" y="3398430"/>
            <a:ext cx="3048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1"/>
          <p:cNvSpPr>
            <a:spLocks noChangeShapeType="1"/>
          </p:cNvSpPr>
          <p:nvPr/>
        </p:nvSpPr>
        <p:spPr bwMode="auto">
          <a:xfrm flipH="1">
            <a:off x="5554969" y="3398430"/>
            <a:ext cx="3048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2"/>
          <p:cNvSpPr>
            <a:spLocks noChangeShapeType="1"/>
          </p:cNvSpPr>
          <p:nvPr/>
        </p:nvSpPr>
        <p:spPr bwMode="auto">
          <a:xfrm flipH="1" flipV="1">
            <a:off x="5097769" y="3093630"/>
            <a:ext cx="7620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13"/>
          <p:cNvSpPr>
            <a:spLocks noChangeArrowheads="1"/>
          </p:cNvSpPr>
          <p:nvPr/>
        </p:nvSpPr>
        <p:spPr bwMode="auto">
          <a:xfrm flipV="1">
            <a:off x="8083857" y="177441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67" name="Oval 15"/>
          <p:cNvSpPr>
            <a:spLocks noChangeArrowheads="1"/>
          </p:cNvSpPr>
          <p:nvPr/>
        </p:nvSpPr>
        <p:spPr bwMode="auto">
          <a:xfrm flipV="1">
            <a:off x="6809094" y="177441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69" name="Oval 17"/>
          <p:cNvSpPr>
            <a:spLocks noChangeArrowheads="1"/>
          </p:cNvSpPr>
          <p:nvPr/>
        </p:nvSpPr>
        <p:spPr bwMode="auto">
          <a:xfrm flipV="1">
            <a:off x="5704194" y="177441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73" name="Oval 21"/>
          <p:cNvSpPr>
            <a:spLocks noChangeArrowheads="1"/>
          </p:cNvSpPr>
          <p:nvPr/>
        </p:nvSpPr>
        <p:spPr bwMode="auto">
          <a:xfrm flipV="1">
            <a:off x="7366307" y="300314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90" name="Oval 26"/>
          <p:cNvSpPr>
            <a:spLocks noChangeArrowheads="1"/>
          </p:cNvSpPr>
          <p:nvPr/>
        </p:nvSpPr>
        <p:spPr bwMode="auto">
          <a:xfrm flipV="1">
            <a:off x="6141423" y="2511938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88" name="Oval 30"/>
          <p:cNvSpPr>
            <a:spLocks noChangeArrowheads="1"/>
          </p:cNvSpPr>
          <p:nvPr/>
        </p:nvSpPr>
        <p:spPr bwMode="auto">
          <a:xfrm flipV="1">
            <a:off x="6626532" y="3260316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86" name="Oval 33"/>
          <p:cNvSpPr>
            <a:spLocks noChangeArrowheads="1"/>
          </p:cNvSpPr>
          <p:nvPr/>
        </p:nvSpPr>
        <p:spPr bwMode="auto">
          <a:xfrm flipV="1">
            <a:off x="5715307" y="3261904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82" name="Oval 37"/>
          <p:cNvSpPr>
            <a:spLocks noChangeArrowheads="1"/>
          </p:cNvSpPr>
          <p:nvPr/>
        </p:nvSpPr>
        <p:spPr bwMode="auto">
          <a:xfrm flipV="1">
            <a:off x="6921807" y="378736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285744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Freeform 4"/>
          <p:cNvSpPr>
            <a:spLocks/>
          </p:cNvSpPr>
          <p:nvPr/>
        </p:nvSpPr>
        <p:spPr bwMode="auto">
          <a:xfrm>
            <a:off x="2379406" y="3586317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4222494" y="3589492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3858956" y="1892455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208206" y="4348317"/>
            <a:ext cx="6096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H="1">
            <a:off x="3768469" y="4348317"/>
            <a:ext cx="439737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65406" y="3586317"/>
            <a:ext cx="8382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4665406" y="3052917"/>
            <a:ext cx="3048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H="1" flipV="1">
            <a:off x="3522406" y="3129117"/>
            <a:ext cx="3048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H="1">
            <a:off x="3065206" y="3586317"/>
            <a:ext cx="7620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8" name="Oval 15"/>
          <p:cNvSpPr>
            <a:spLocks noChangeArrowheads="1"/>
          </p:cNvSpPr>
          <p:nvPr/>
        </p:nvSpPr>
        <p:spPr bwMode="auto">
          <a:xfrm>
            <a:off x="4776531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3671631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5333744" y="371966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6" name="Oval 23"/>
          <p:cNvSpPr>
            <a:spLocks noChangeArrowheads="1"/>
          </p:cNvSpPr>
          <p:nvPr/>
        </p:nvSpPr>
        <p:spPr bwMode="auto">
          <a:xfrm>
            <a:off x="2873119" y="377681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9" name="Oval 26"/>
          <p:cNvSpPr>
            <a:spLocks noChangeArrowheads="1"/>
          </p:cNvSpPr>
          <p:nvPr/>
        </p:nvSpPr>
        <p:spPr bwMode="auto">
          <a:xfrm>
            <a:off x="4108860" y="4210871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2" name="Oval 30"/>
          <p:cNvSpPr>
            <a:spLocks noChangeArrowheads="1"/>
          </p:cNvSpPr>
          <p:nvPr/>
        </p:nvSpPr>
        <p:spPr bwMode="auto">
          <a:xfrm>
            <a:off x="4593969" y="3462493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5" name="Oval 33"/>
          <p:cNvSpPr>
            <a:spLocks noChangeArrowheads="1"/>
          </p:cNvSpPr>
          <p:nvPr/>
        </p:nvSpPr>
        <p:spPr bwMode="auto">
          <a:xfrm>
            <a:off x="3682744" y="3460905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9" name="Oval 37"/>
          <p:cNvSpPr>
            <a:spLocks noChangeArrowheads="1"/>
          </p:cNvSpPr>
          <p:nvPr/>
        </p:nvSpPr>
        <p:spPr bwMode="auto">
          <a:xfrm>
            <a:off x="4889244" y="293544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1" name="Oval 39"/>
          <p:cNvSpPr>
            <a:spLocks noChangeArrowheads="1"/>
          </p:cNvSpPr>
          <p:nvPr/>
        </p:nvSpPr>
        <p:spPr bwMode="auto">
          <a:xfrm>
            <a:off x="3389056" y="2933855"/>
            <a:ext cx="307975" cy="261937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7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6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msy10"/>
              </a:rPr>
              <a:t>B</a:t>
            </a:r>
            <a:r>
              <a:rPr lang="en-US" dirty="0" smtClean="0"/>
              <a:t> is a subdivision of </a:t>
            </a:r>
            <a:r>
              <a:rPr lang="en-US" dirty="0" smtClean="0">
                <a:latin typeface="cmsy10"/>
              </a:rPr>
              <a:t>A</a:t>
            </a:r>
            <a:r>
              <a:rPr lang="en-US" dirty="0" smtClean="0"/>
              <a:t> if …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85</a:t>
            </a:fld>
            <a:endParaRPr lang="en-US" dirty="0"/>
          </a:p>
        </p:txBody>
      </p:sp>
      <p:sp>
        <p:nvSpPr>
          <p:cNvPr id="55" name="AutoShape 2"/>
          <p:cNvSpPr>
            <a:spLocks noChangeArrowheads="1"/>
          </p:cNvSpPr>
          <p:nvPr/>
        </p:nvSpPr>
        <p:spPr bwMode="auto">
          <a:xfrm flipV="1">
            <a:off x="4318307" y="1907767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accent6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6" name="Freeform 4"/>
          <p:cNvSpPr>
            <a:spLocks/>
          </p:cNvSpPr>
          <p:nvPr/>
        </p:nvSpPr>
        <p:spPr bwMode="auto">
          <a:xfrm flipV="1">
            <a:off x="4411969" y="1920467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Freeform 5"/>
          <p:cNvSpPr>
            <a:spLocks/>
          </p:cNvSpPr>
          <p:nvPr/>
        </p:nvSpPr>
        <p:spPr bwMode="auto">
          <a:xfrm flipV="1">
            <a:off x="6255057" y="1920467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solidFill>
            <a:srgbClr val="00B050"/>
          </a:solidFill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8" name="Freeform 6"/>
          <p:cNvSpPr>
            <a:spLocks/>
          </p:cNvSpPr>
          <p:nvPr/>
        </p:nvSpPr>
        <p:spPr bwMode="auto">
          <a:xfrm flipV="1">
            <a:off x="5891519" y="3406367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V="1">
            <a:off x="6240769" y="1950630"/>
            <a:ext cx="6096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 flipH="1" flipV="1">
            <a:off x="5801032" y="1874430"/>
            <a:ext cx="439737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9"/>
          <p:cNvSpPr>
            <a:spLocks noChangeShapeType="1"/>
          </p:cNvSpPr>
          <p:nvPr/>
        </p:nvSpPr>
        <p:spPr bwMode="auto">
          <a:xfrm flipV="1">
            <a:off x="6697969" y="3169830"/>
            <a:ext cx="8382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0"/>
          <p:cNvSpPr>
            <a:spLocks noChangeShapeType="1"/>
          </p:cNvSpPr>
          <p:nvPr/>
        </p:nvSpPr>
        <p:spPr bwMode="auto">
          <a:xfrm>
            <a:off x="6697969" y="3398430"/>
            <a:ext cx="3048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1"/>
          <p:cNvSpPr>
            <a:spLocks noChangeShapeType="1"/>
          </p:cNvSpPr>
          <p:nvPr/>
        </p:nvSpPr>
        <p:spPr bwMode="auto">
          <a:xfrm flipH="1">
            <a:off x="5554969" y="3398430"/>
            <a:ext cx="3048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2"/>
          <p:cNvSpPr>
            <a:spLocks noChangeShapeType="1"/>
          </p:cNvSpPr>
          <p:nvPr/>
        </p:nvSpPr>
        <p:spPr bwMode="auto">
          <a:xfrm flipH="1" flipV="1">
            <a:off x="5097769" y="3093630"/>
            <a:ext cx="7620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13"/>
          <p:cNvSpPr>
            <a:spLocks noChangeArrowheads="1"/>
          </p:cNvSpPr>
          <p:nvPr/>
        </p:nvSpPr>
        <p:spPr bwMode="auto">
          <a:xfrm flipV="1">
            <a:off x="8083857" y="177441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67" name="Oval 15"/>
          <p:cNvSpPr>
            <a:spLocks noChangeArrowheads="1"/>
          </p:cNvSpPr>
          <p:nvPr/>
        </p:nvSpPr>
        <p:spPr bwMode="auto">
          <a:xfrm flipV="1">
            <a:off x="6809094" y="177441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69" name="Oval 17"/>
          <p:cNvSpPr>
            <a:spLocks noChangeArrowheads="1"/>
          </p:cNvSpPr>
          <p:nvPr/>
        </p:nvSpPr>
        <p:spPr bwMode="auto">
          <a:xfrm flipV="1">
            <a:off x="5704194" y="177441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73" name="Oval 21"/>
          <p:cNvSpPr>
            <a:spLocks noChangeArrowheads="1"/>
          </p:cNvSpPr>
          <p:nvPr/>
        </p:nvSpPr>
        <p:spPr bwMode="auto">
          <a:xfrm flipV="1">
            <a:off x="7366307" y="300314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90" name="Oval 26"/>
          <p:cNvSpPr>
            <a:spLocks noChangeArrowheads="1"/>
          </p:cNvSpPr>
          <p:nvPr/>
        </p:nvSpPr>
        <p:spPr bwMode="auto">
          <a:xfrm flipV="1">
            <a:off x="6141423" y="2511938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88" name="Oval 30"/>
          <p:cNvSpPr>
            <a:spLocks noChangeArrowheads="1"/>
          </p:cNvSpPr>
          <p:nvPr/>
        </p:nvSpPr>
        <p:spPr bwMode="auto">
          <a:xfrm flipV="1">
            <a:off x="6626532" y="3260316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86" name="Oval 33"/>
          <p:cNvSpPr>
            <a:spLocks noChangeArrowheads="1"/>
          </p:cNvSpPr>
          <p:nvPr/>
        </p:nvSpPr>
        <p:spPr bwMode="auto">
          <a:xfrm flipV="1">
            <a:off x="5715307" y="3261904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82" name="Oval 37"/>
          <p:cNvSpPr>
            <a:spLocks noChangeArrowheads="1"/>
          </p:cNvSpPr>
          <p:nvPr/>
        </p:nvSpPr>
        <p:spPr bwMode="auto">
          <a:xfrm flipV="1">
            <a:off x="6921807" y="378736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285744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Freeform 4"/>
          <p:cNvSpPr>
            <a:spLocks/>
          </p:cNvSpPr>
          <p:nvPr/>
        </p:nvSpPr>
        <p:spPr bwMode="auto">
          <a:xfrm>
            <a:off x="2379406" y="3586317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4222494" y="3589492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3858956" y="1892455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208206" y="4348317"/>
            <a:ext cx="6096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H="1">
            <a:off x="3768469" y="4348317"/>
            <a:ext cx="439737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65406" y="3586317"/>
            <a:ext cx="8382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4665406" y="3052917"/>
            <a:ext cx="3048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H="1" flipV="1">
            <a:off x="3522406" y="3129117"/>
            <a:ext cx="3048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H="1">
            <a:off x="3065206" y="3586317"/>
            <a:ext cx="7620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8" name="Oval 15"/>
          <p:cNvSpPr>
            <a:spLocks noChangeArrowheads="1"/>
          </p:cNvSpPr>
          <p:nvPr/>
        </p:nvSpPr>
        <p:spPr bwMode="auto">
          <a:xfrm>
            <a:off x="4776531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3671631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5333744" y="371966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6" name="Oval 23"/>
          <p:cNvSpPr>
            <a:spLocks noChangeArrowheads="1"/>
          </p:cNvSpPr>
          <p:nvPr/>
        </p:nvSpPr>
        <p:spPr bwMode="auto">
          <a:xfrm>
            <a:off x="2873119" y="377681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9" name="Oval 26"/>
          <p:cNvSpPr>
            <a:spLocks noChangeArrowheads="1"/>
          </p:cNvSpPr>
          <p:nvPr/>
        </p:nvSpPr>
        <p:spPr bwMode="auto">
          <a:xfrm>
            <a:off x="4108860" y="4210871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2" name="Oval 30"/>
          <p:cNvSpPr>
            <a:spLocks noChangeArrowheads="1"/>
          </p:cNvSpPr>
          <p:nvPr/>
        </p:nvSpPr>
        <p:spPr bwMode="auto">
          <a:xfrm>
            <a:off x="4593969" y="3462493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5" name="Oval 33"/>
          <p:cNvSpPr>
            <a:spLocks noChangeArrowheads="1"/>
          </p:cNvSpPr>
          <p:nvPr/>
        </p:nvSpPr>
        <p:spPr bwMode="auto">
          <a:xfrm>
            <a:off x="3682744" y="3460905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9" name="Oval 37"/>
          <p:cNvSpPr>
            <a:spLocks noChangeArrowheads="1"/>
          </p:cNvSpPr>
          <p:nvPr/>
        </p:nvSpPr>
        <p:spPr bwMode="auto">
          <a:xfrm>
            <a:off x="4889244" y="293544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1" name="Oval 39"/>
          <p:cNvSpPr>
            <a:spLocks noChangeArrowheads="1"/>
          </p:cNvSpPr>
          <p:nvPr/>
        </p:nvSpPr>
        <p:spPr bwMode="auto">
          <a:xfrm>
            <a:off x="3389056" y="2933855"/>
            <a:ext cx="307975" cy="261937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Text Box 122"/>
          <p:cNvSpPr txBox="1">
            <a:spLocks noChangeArrowheads="1"/>
          </p:cNvSpPr>
          <p:nvPr/>
        </p:nvSpPr>
        <p:spPr bwMode="auto">
          <a:xfrm>
            <a:off x="270796" y="3305666"/>
            <a:ext cx="4901279" cy="156966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For each simplex </a:t>
            </a:r>
            <a:r>
              <a:rPr lang="en-US" sz="3200" dirty="0" smtClean="0">
                <a:solidFill>
                  <a:schemeClr val="tx1"/>
                </a:solidFill>
                <a:latin typeface="cmmi10"/>
              </a:rPr>
              <a:t>¯</a:t>
            </a:r>
            <a:r>
              <a:rPr lang="en-US" sz="2800" dirty="0" smtClean="0"/>
              <a:t> of </a:t>
            </a:r>
            <a:r>
              <a:rPr lang="en-US" sz="3200" dirty="0" smtClean="0">
                <a:solidFill>
                  <a:schemeClr val="tx1"/>
                </a:solidFill>
                <a:latin typeface="cmsy10"/>
              </a:rPr>
              <a:t>B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there is a simplex </a:t>
            </a:r>
            <a:r>
              <a:rPr lang="en-US" sz="3200" dirty="0" smtClean="0">
                <a:solidFill>
                  <a:schemeClr val="tx1"/>
                </a:solidFill>
                <a:latin typeface="cmmi10"/>
              </a:rPr>
              <a:t>®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of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such that </a:t>
            </a:r>
            <a:r>
              <a:rPr lang="en-US" sz="3200" dirty="0" smtClean="0">
                <a:solidFill>
                  <a:schemeClr val="tx1"/>
                </a:solidFill>
              </a:rPr>
              <a:t>|</a:t>
            </a:r>
            <a:r>
              <a:rPr lang="en-US" sz="3200" dirty="0" smtClean="0">
                <a:solidFill>
                  <a:schemeClr val="tx1"/>
                </a:solidFill>
                <a:latin typeface="cmmi10"/>
              </a:rPr>
              <a:t>¯</a:t>
            </a:r>
            <a:r>
              <a:rPr lang="en-US" sz="3200" dirty="0" smtClean="0">
                <a:solidFill>
                  <a:schemeClr val="tx1"/>
                </a:solidFill>
              </a:rPr>
              <a:t>| </a:t>
            </a:r>
            <a:r>
              <a:rPr lang="en-US" sz="3200" dirty="0" smtClean="0">
                <a:solidFill>
                  <a:schemeClr val="tx1"/>
                </a:solidFill>
                <a:latin typeface="cmsy10"/>
              </a:rPr>
              <a:t>µ</a:t>
            </a:r>
            <a:r>
              <a:rPr lang="en-US" sz="3200" dirty="0" smtClean="0">
                <a:solidFill>
                  <a:schemeClr val="tx1"/>
                </a:solidFill>
              </a:rPr>
              <a:t> |</a:t>
            </a:r>
            <a:r>
              <a:rPr lang="en-US" sz="3200" dirty="0" smtClean="0">
                <a:solidFill>
                  <a:schemeClr val="tx1"/>
                </a:solidFill>
                <a:latin typeface="cmmi10"/>
              </a:rPr>
              <a:t>®</a:t>
            </a:r>
            <a:r>
              <a:rPr lang="en-US" sz="3200" dirty="0" smtClean="0">
                <a:solidFill>
                  <a:schemeClr val="tx1"/>
                </a:solidFill>
              </a:rPr>
              <a:t>|</a:t>
            </a:r>
            <a:r>
              <a:rPr lang="en-US" sz="28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632418" y="2581275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3"/>
                </a:solidFill>
                <a:latin typeface="cmmi10"/>
                <a:cs typeface="Arial" pitchFamily="34" charset="0"/>
              </a:rPr>
              <a:t>¯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382547" y="3552825"/>
            <a:ext cx="5453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  <a:latin typeface="cmmi10"/>
                <a:cs typeface="Arial" pitchFamily="34" charset="0"/>
              </a:rPr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17577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6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msy10"/>
              </a:rPr>
              <a:t>B</a:t>
            </a:r>
            <a:r>
              <a:rPr lang="en-US" dirty="0" smtClean="0"/>
              <a:t> is a subdivision of </a:t>
            </a:r>
            <a:r>
              <a:rPr lang="en-US" dirty="0" smtClean="0">
                <a:latin typeface="cmsy10"/>
              </a:rPr>
              <a:t>A</a:t>
            </a:r>
            <a:r>
              <a:rPr lang="en-US" dirty="0" smtClean="0"/>
              <a:t> if …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86</a:t>
            </a:fld>
            <a:endParaRPr lang="en-US" dirty="0"/>
          </a:p>
        </p:txBody>
      </p:sp>
      <p:sp>
        <p:nvSpPr>
          <p:cNvPr id="55" name="AutoShape 2"/>
          <p:cNvSpPr>
            <a:spLocks noChangeArrowheads="1"/>
          </p:cNvSpPr>
          <p:nvPr/>
        </p:nvSpPr>
        <p:spPr bwMode="auto">
          <a:xfrm flipV="1">
            <a:off x="4318307" y="1907767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accent6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6" name="Freeform 4"/>
          <p:cNvSpPr>
            <a:spLocks/>
          </p:cNvSpPr>
          <p:nvPr/>
        </p:nvSpPr>
        <p:spPr bwMode="auto">
          <a:xfrm flipV="1">
            <a:off x="4411969" y="1920467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Freeform 5"/>
          <p:cNvSpPr>
            <a:spLocks/>
          </p:cNvSpPr>
          <p:nvPr/>
        </p:nvSpPr>
        <p:spPr bwMode="auto">
          <a:xfrm flipV="1">
            <a:off x="6255057" y="1920467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solidFill>
            <a:srgbClr val="00B050"/>
          </a:solidFill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8" name="Freeform 6"/>
          <p:cNvSpPr>
            <a:spLocks/>
          </p:cNvSpPr>
          <p:nvPr/>
        </p:nvSpPr>
        <p:spPr bwMode="auto">
          <a:xfrm flipV="1">
            <a:off x="5891519" y="3406367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V="1">
            <a:off x="6240769" y="1950630"/>
            <a:ext cx="6096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 flipH="1" flipV="1">
            <a:off x="5801032" y="1874430"/>
            <a:ext cx="439737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9"/>
          <p:cNvSpPr>
            <a:spLocks noChangeShapeType="1"/>
          </p:cNvSpPr>
          <p:nvPr/>
        </p:nvSpPr>
        <p:spPr bwMode="auto">
          <a:xfrm flipV="1">
            <a:off x="6697969" y="3169830"/>
            <a:ext cx="8382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0"/>
          <p:cNvSpPr>
            <a:spLocks noChangeShapeType="1"/>
          </p:cNvSpPr>
          <p:nvPr/>
        </p:nvSpPr>
        <p:spPr bwMode="auto">
          <a:xfrm>
            <a:off x="6697969" y="3398430"/>
            <a:ext cx="3048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1"/>
          <p:cNvSpPr>
            <a:spLocks noChangeShapeType="1"/>
          </p:cNvSpPr>
          <p:nvPr/>
        </p:nvSpPr>
        <p:spPr bwMode="auto">
          <a:xfrm flipH="1">
            <a:off x="5554969" y="3398430"/>
            <a:ext cx="3048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2"/>
          <p:cNvSpPr>
            <a:spLocks noChangeShapeType="1"/>
          </p:cNvSpPr>
          <p:nvPr/>
        </p:nvSpPr>
        <p:spPr bwMode="auto">
          <a:xfrm flipH="1" flipV="1">
            <a:off x="5097769" y="3093630"/>
            <a:ext cx="7620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13"/>
          <p:cNvSpPr>
            <a:spLocks noChangeArrowheads="1"/>
          </p:cNvSpPr>
          <p:nvPr/>
        </p:nvSpPr>
        <p:spPr bwMode="auto">
          <a:xfrm flipV="1">
            <a:off x="8083857" y="177441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67" name="Oval 15"/>
          <p:cNvSpPr>
            <a:spLocks noChangeArrowheads="1"/>
          </p:cNvSpPr>
          <p:nvPr/>
        </p:nvSpPr>
        <p:spPr bwMode="auto">
          <a:xfrm flipV="1">
            <a:off x="6809094" y="177441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69" name="Oval 17"/>
          <p:cNvSpPr>
            <a:spLocks noChangeArrowheads="1"/>
          </p:cNvSpPr>
          <p:nvPr/>
        </p:nvSpPr>
        <p:spPr bwMode="auto">
          <a:xfrm flipV="1">
            <a:off x="5704194" y="177441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73" name="Oval 21"/>
          <p:cNvSpPr>
            <a:spLocks noChangeArrowheads="1"/>
          </p:cNvSpPr>
          <p:nvPr/>
        </p:nvSpPr>
        <p:spPr bwMode="auto">
          <a:xfrm flipV="1">
            <a:off x="7366307" y="300314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90" name="Oval 26"/>
          <p:cNvSpPr>
            <a:spLocks noChangeArrowheads="1"/>
          </p:cNvSpPr>
          <p:nvPr/>
        </p:nvSpPr>
        <p:spPr bwMode="auto">
          <a:xfrm flipV="1">
            <a:off x="6141423" y="2511938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88" name="Oval 30"/>
          <p:cNvSpPr>
            <a:spLocks noChangeArrowheads="1"/>
          </p:cNvSpPr>
          <p:nvPr/>
        </p:nvSpPr>
        <p:spPr bwMode="auto">
          <a:xfrm flipV="1">
            <a:off x="6626532" y="3260316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86" name="Oval 33"/>
          <p:cNvSpPr>
            <a:spLocks noChangeArrowheads="1"/>
          </p:cNvSpPr>
          <p:nvPr/>
        </p:nvSpPr>
        <p:spPr bwMode="auto">
          <a:xfrm flipV="1">
            <a:off x="5715307" y="3261904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82" name="Oval 37"/>
          <p:cNvSpPr>
            <a:spLocks noChangeArrowheads="1"/>
          </p:cNvSpPr>
          <p:nvPr/>
        </p:nvSpPr>
        <p:spPr bwMode="auto">
          <a:xfrm flipV="1">
            <a:off x="6921807" y="378736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285744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Freeform 4"/>
          <p:cNvSpPr>
            <a:spLocks/>
          </p:cNvSpPr>
          <p:nvPr/>
        </p:nvSpPr>
        <p:spPr bwMode="auto">
          <a:xfrm>
            <a:off x="2379406" y="3586317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4222494" y="3589492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3858956" y="1892455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208206" y="4348317"/>
            <a:ext cx="6096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H="1">
            <a:off x="3768469" y="4348317"/>
            <a:ext cx="439737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65406" y="3586317"/>
            <a:ext cx="8382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4665406" y="3052917"/>
            <a:ext cx="3048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H="1" flipV="1">
            <a:off x="3522406" y="3129117"/>
            <a:ext cx="3048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H="1">
            <a:off x="3065206" y="3586317"/>
            <a:ext cx="7620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8" name="Oval 15"/>
          <p:cNvSpPr>
            <a:spLocks noChangeArrowheads="1"/>
          </p:cNvSpPr>
          <p:nvPr/>
        </p:nvSpPr>
        <p:spPr bwMode="auto">
          <a:xfrm>
            <a:off x="4776531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3671631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5333744" y="371966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6" name="Oval 23"/>
          <p:cNvSpPr>
            <a:spLocks noChangeArrowheads="1"/>
          </p:cNvSpPr>
          <p:nvPr/>
        </p:nvSpPr>
        <p:spPr bwMode="auto">
          <a:xfrm>
            <a:off x="2873119" y="377681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9" name="Oval 26"/>
          <p:cNvSpPr>
            <a:spLocks noChangeArrowheads="1"/>
          </p:cNvSpPr>
          <p:nvPr/>
        </p:nvSpPr>
        <p:spPr bwMode="auto">
          <a:xfrm>
            <a:off x="4108860" y="4210871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2" name="Oval 30"/>
          <p:cNvSpPr>
            <a:spLocks noChangeArrowheads="1"/>
          </p:cNvSpPr>
          <p:nvPr/>
        </p:nvSpPr>
        <p:spPr bwMode="auto">
          <a:xfrm>
            <a:off x="4593969" y="3462493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5" name="Oval 33"/>
          <p:cNvSpPr>
            <a:spLocks noChangeArrowheads="1"/>
          </p:cNvSpPr>
          <p:nvPr/>
        </p:nvSpPr>
        <p:spPr bwMode="auto">
          <a:xfrm>
            <a:off x="3682744" y="3460905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9" name="Oval 37"/>
          <p:cNvSpPr>
            <a:spLocks noChangeArrowheads="1"/>
          </p:cNvSpPr>
          <p:nvPr/>
        </p:nvSpPr>
        <p:spPr bwMode="auto">
          <a:xfrm>
            <a:off x="4889244" y="293544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1" name="Oval 39"/>
          <p:cNvSpPr>
            <a:spLocks noChangeArrowheads="1"/>
          </p:cNvSpPr>
          <p:nvPr/>
        </p:nvSpPr>
        <p:spPr bwMode="auto">
          <a:xfrm>
            <a:off x="3389056" y="2933855"/>
            <a:ext cx="307975" cy="261937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Text Box 122"/>
          <p:cNvSpPr txBox="1">
            <a:spLocks noChangeArrowheads="1"/>
          </p:cNvSpPr>
          <p:nvPr/>
        </p:nvSpPr>
        <p:spPr bwMode="auto">
          <a:xfrm>
            <a:off x="270796" y="3305666"/>
            <a:ext cx="4901279" cy="156966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For each simplex </a:t>
            </a:r>
            <a:r>
              <a:rPr lang="en-US" sz="3200" dirty="0" smtClean="0">
                <a:solidFill>
                  <a:schemeClr val="tx1"/>
                </a:solidFill>
                <a:latin typeface="cmmi10"/>
              </a:rPr>
              <a:t>¯</a:t>
            </a:r>
            <a:r>
              <a:rPr lang="en-US" sz="2800" dirty="0" smtClean="0"/>
              <a:t> of </a:t>
            </a:r>
            <a:r>
              <a:rPr lang="en-US" sz="3200" dirty="0" smtClean="0">
                <a:solidFill>
                  <a:schemeClr val="tx1"/>
                </a:solidFill>
                <a:latin typeface="cmsy10"/>
              </a:rPr>
              <a:t>B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there is a simplex </a:t>
            </a:r>
            <a:r>
              <a:rPr lang="en-US" sz="3200" dirty="0" smtClean="0">
                <a:solidFill>
                  <a:schemeClr val="tx1"/>
                </a:solidFill>
                <a:latin typeface="cmmi10"/>
              </a:rPr>
              <a:t>®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of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such that </a:t>
            </a:r>
            <a:r>
              <a:rPr lang="en-US" sz="3200" dirty="0" smtClean="0">
                <a:solidFill>
                  <a:schemeClr val="tx1"/>
                </a:solidFill>
              </a:rPr>
              <a:t>|</a:t>
            </a:r>
            <a:r>
              <a:rPr lang="en-US" sz="3200" dirty="0" smtClean="0">
                <a:solidFill>
                  <a:schemeClr val="tx1"/>
                </a:solidFill>
                <a:latin typeface="cmmi10"/>
              </a:rPr>
              <a:t>¯</a:t>
            </a:r>
            <a:r>
              <a:rPr lang="en-US" sz="3200" dirty="0" smtClean="0">
                <a:solidFill>
                  <a:schemeClr val="tx1"/>
                </a:solidFill>
              </a:rPr>
              <a:t>| </a:t>
            </a:r>
            <a:r>
              <a:rPr lang="en-US" sz="3200" dirty="0" smtClean="0">
                <a:solidFill>
                  <a:schemeClr val="tx1"/>
                </a:solidFill>
                <a:latin typeface="cmsy10"/>
              </a:rPr>
              <a:t>µ</a:t>
            </a:r>
            <a:r>
              <a:rPr lang="en-US" sz="3200" dirty="0" smtClean="0">
                <a:solidFill>
                  <a:schemeClr val="tx1"/>
                </a:solidFill>
              </a:rPr>
              <a:t> |</a:t>
            </a:r>
            <a:r>
              <a:rPr lang="en-US" sz="3200" dirty="0" smtClean="0">
                <a:solidFill>
                  <a:schemeClr val="tx1"/>
                </a:solidFill>
                <a:latin typeface="cmmi10"/>
              </a:rPr>
              <a:t>®</a:t>
            </a:r>
            <a:r>
              <a:rPr lang="en-US" sz="3200" dirty="0" smtClean="0">
                <a:solidFill>
                  <a:schemeClr val="tx1"/>
                </a:solidFill>
              </a:rPr>
              <a:t>|</a:t>
            </a:r>
            <a:r>
              <a:rPr lang="en-US" sz="28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632418" y="2581275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3"/>
                </a:solidFill>
                <a:latin typeface="cmmi10"/>
                <a:cs typeface="Arial" pitchFamily="34" charset="0"/>
              </a:rPr>
              <a:t>¯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382547" y="3552825"/>
            <a:ext cx="5453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  <a:latin typeface="cmmi10"/>
                <a:cs typeface="Arial" pitchFamily="34" charset="0"/>
              </a:rPr>
              <a:t>®</a:t>
            </a:r>
          </a:p>
        </p:txBody>
      </p:sp>
      <p:sp>
        <p:nvSpPr>
          <p:cNvPr id="48" name="Text Box 122"/>
          <p:cNvSpPr txBox="1">
            <a:spLocks noChangeArrowheads="1"/>
          </p:cNvSpPr>
          <p:nvPr/>
        </p:nvSpPr>
        <p:spPr bwMode="auto">
          <a:xfrm>
            <a:off x="1128046" y="5201141"/>
            <a:ext cx="7539704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For each simplex </a:t>
            </a:r>
            <a:r>
              <a:rPr lang="en-US" sz="3200" dirty="0" smtClean="0">
                <a:solidFill>
                  <a:schemeClr val="tx1"/>
                </a:solidFill>
                <a:latin typeface="cmmi10"/>
              </a:rPr>
              <a:t>®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of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smtClean="0">
                <a:solidFill>
                  <a:schemeClr val="tx1"/>
                </a:solidFill>
              </a:rPr>
              <a:t>|</a:t>
            </a:r>
            <a:r>
              <a:rPr lang="en-US" sz="3200" dirty="0" smtClean="0">
                <a:solidFill>
                  <a:schemeClr val="tx1"/>
                </a:solidFill>
                <a:latin typeface="cmmi10"/>
              </a:rPr>
              <a:t>®</a:t>
            </a:r>
            <a:r>
              <a:rPr lang="en-US" sz="3200" dirty="0" smtClean="0">
                <a:solidFill>
                  <a:schemeClr val="tx1"/>
                </a:solidFill>
              </a:rPr>
              <a:t>|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the union of a finite set of geometric simplexes of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46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Stellar Subdivision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87</a:t>
            </a:fld>
            <a:endParaRPr lang="en-US"/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285744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041740" y="5220929"/>
            <a:ext cx="389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cmmi10"/>
                <a:cs typeface="Arial" pitchFamily="34" charset="0"/>
              </a:rPr>
              <a:t>¾</a:t>
            </a:r>
          </a:p>
        </p:txBody>
      </p:sp>
    </p:spTree>
    <p:extLst>
      <p:ext uri="{BB962C8B-B14F-4D97-AF65-F5344CB8AC3E}">
        <p14:creationId xmlns:p14="http://schemas.microsoft.com/office/powerpoint/2010/main" val="128138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Stellar Subdivision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88</a:t>
            </a:fld>
            <a:endParaRPr lang="en-US"/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285744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041740" y="5220929"/>
            <a:ext cx="389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cmmi10"/>
                <a:cs typeface="Arial" pitchFamily="34" charset="0"/>
              </a:rPr>
              <a:t>¾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555169" y="5535560"/>
            <a:ext cx="1136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Stel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</a:p>
        </p:txBody>
      </p:sp>
      <p:cxnSp>
        <p:nvCxnSpPr>
          <p:cNvPr id="31" name="Straight Connector 30"/>
          <p:cNvCxnSpPr>
            <a:stCxn id="37" idx="4"/>
            <a:endCxn id="47" idx="0"/>
          </p:cNvCxnSpPr>
          <p:nvPr/>
        </p:nvCxnSpPr>
        <p:spPr bwMode="auto">
          <a:xfrm flipH="1">
            <a:off x="4284098" y="2105180"/>
            <a:ext cx="9834" cy="177825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>
            <a:stCxn id="47" idx="3"/>
            <a:endCxn id="22" idx="7"/>
          </p:cNvCxnSpPr>
          <p:nvPr/>
        </p:nvCxnSpPr>
        <p:spPr bwMode="auto">
          <a:xfrm flipH="1">
            <a:off x="2489879" y="4107017"/>
            <a:ext cx="1685333" cy="879735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16" idx="1"/>
          </p:cNvCxnSpPr>
          <p:nvPr/>
        </p:nvCxnSpPr>
        <p:spPr bwMode="auto">
          <a:xfrm flipH="1" flipV="1">
            <a:off x="4447919" y="4107017"/>
            <a:ext cx="1648477" cy="879735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Oval 35"/>
          <p:cNvSpPr>
            <a:spLocks noChangeArrowheads="1"/>
          </p:cNvSpPr>
          <p:nvPr/>
        </p:nvSpPr>
        <p:spPr bwMode="auto">
          <a:xfrm>
            <a:off x="4130110" y="3883439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22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Stellar Subdivision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89</a:t>
            </a:fld>
            <a:endParaRPr lang="en-US"/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285744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041740" y="5220929"/>
            <a:ext cx="389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cmmi10"/>
                <a:cs typeface="Arial" pitchFamily="34" charset="0"/>
              </a:rPr>
              <a:t>¾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555169" y="5535560"/>
            <a:ext cx="1136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Stel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</a:p>
        </p:txBody>
      </p:sp>
      <p:cxnSp>
        <p:nvCxnSpPr>
          <p:cNvPr id="31" name="Straight Connector 30"/>
          <p:cNvCxnSpPr>
            <a:stCxn id="37" idx="4"/>
            <a:endCxn id="47" idx="0"/>
          </p:cNvCxnSpPr>
          <p:nvPr/>
        </p:nvCxnSpPr>
        <p:spPr bwMode="auto">
          <a:xfrm flipH="1">
            <a:off x="4284098" y="2105180"/>
            <a:ext cx="9834" cy="177825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>
            <a:stCxn id="47" idx="3"/>
            <a:endCxn id="22" idx="7"/>
          </p:cNvCxnSpPr>
          <p:nvPr/>
        </p:nvCxnSpPr>
        <p:spPr bwMode="auto">
          <a:xfrm flipH="1">
            <a:off x="2489879" y="4107017"/>
            <a:ext cx="1685333" cy="879735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16" idx="1"/>
          </p:cNvCxnSpPr>
          <p:nvPr/>
        </p:nvCxnSpPr>
        <p:spPr bwMode="auto">
          <a:xfrm flipH="1" flipV="1">
            <a:off x="4447919" y="4107017"/>
            <a:ext cx="1648477" cy="879735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Oval 35"/>
          <p:cNvSpPr>
            <a:spLocks noChangeArrowheads="1"/>
          </p:cNvSpPr>
          <p:nvPr/>
        </p:nvSpPr>
        <p:spPr bwMode="auto">
          <a:xfrm>
            <a:off x="4130110" y="3883439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1" name="Text Box 122"/>
          <p:cNvSpPr txBox="1">
            <a:spLocks noChangeArrowheads="1"/>
          </p:cNvSpPr>
          <p:nvPr/>
        </p:nvSpPr>
        <p:spPr bwMode="auto">
          <a:xfrm>
            <a:off x="1853362" y="2533571"/>
            <a:ext cx="604095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Any subdivision is the composition of stellar subdivisions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45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Barycentric Subdivision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90</a:t>
            </a:fld>
            <a:endParaRPr lang="en-US"/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285744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041740" y="5220929"/>
            <a:ext cx="389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cmmi10"/>
                <a:cs typeface="Arial" pitchFamily="34" charset="0"/>
              </a:rPr>
              <a:t>¾</a:t>
            </a:r>
          </a:p>
        </p:txBody>
      </p:sp>
    </p:spTree>
    <p:extLst>
      <p:ext uri="{BB962C8B-B14F-4D97-AF65-F5344CB8AC3E}">
        <p14:creationId xmlns:p14="http://schemas.microsoft.com/office/powerpoint/2010/main" val="141464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Barycentric Subdivision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91</a:t>
            </a:fld>
            <a:endParaRPr lang="en-US"/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285744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041740" y="5220929"/>
            <a:ext cx="389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cmmi10"/>
                <a:cs typeface="Arial" pitchFamily="34" charset="0"/>
              </a:rPr>
              <a:t>¾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495056" y="5535560"/>
            <a:ext cx="12570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Bary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</a:p>
        </p:txBody>
      </p:sp>
      <p:cxnSp>
        <p:nvCxnSpPr>
          <p:cNvPr id="31" name="Straight Connector 30"/>
          <p:cNvCxnSpPr>
            <a:stCxn id="37" idx="4"/>
            <a:endCxn id="6" idx="3"/>
          </p:cNvCxnSpPr>
          <p:nvPr/>
        </p:nvCxnSpPr>
        <p:spPr bwMode="auto">
          <a:xfrm rot="5400000">
            <a:off x="2807238" y="3590286"/>
            <a:ext cx="2971800" cy="1588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>
            <a:stCxn id="6" idx="5"/>
            <a:endCxn id="22" idx="7"/>
          </p:cNvCxnSpPr>
          <p:nvPr/>
        </p:nvCxnSpPr>
        <p:spPr bwMode="auto">
          <a:xfrm flipH="1">
            <a:off x="2489879" y="3475986"/>
            <a:ext cx="2805765" cy="1510766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16" idx="1"/>
            <a:endCxn id="6" idx="1"/>
          </p:cNvCxnSpPr>
          <p:nvPr/>
        </p:nvCxnSpPr>
        <p:spPr bwMode="auto">
          <a:xfrm rot="16200000" flipV="1">
            <a:off x="3937337" y="2827693"/>
            <a:ext cx="1510766" cy="2807352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3" name="Oval 35"/>
          <p:cNvSpPr>
            <a:spLocks noChangeArrowheads="1"/>
          </p:cNvSpPr>
          <p:nvPr/>
        </p:nvSpPr>
        <p:spPr bwMode="auto">
          <a:xfrm>
            <a:off x="5147750" y="3337746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4" name="Oval 35"/>
          <p:cNvSpPr>
            <a:spLocks noChangeArrowheads="1"/>
          </p:cNvSpPr>
          <p:nvPr/>
        </p:nvSpPr>
        <p:spPr bwMode="auto">
          <a:xfrm>
            <a:off x="4135027" y="4979734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Oval 35"/>
          <p:cNvSpPr>
            <a:spLocks noChangeArrowheads="1"/>
          </p:cNvSpPr>
          <p:nvPr/>
        </p:nvSpPr>
        <p:spPr bwMode="auto">
          <a:xfrm>
            <a:off x="3122304" y="3362329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7" name="Oval 35"/>
          <p:cNvSpPr>
            <a:spLocks noChangeArrowheads="1"/>
          </p:cNvSpPr>
          <p:nvPr/>
        </p:nvSpPr>
        <p:spPr bwMode="auto">
          <a:xfrm>
            <a:off x="4130110" y="3883439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59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Barycentric Subdivision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92</a:t>
            </a:fld>
            <a:endParaRPr lang="en-US" dirty="0"/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619220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560482" y="494839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2473420" y="1843242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670184" y="4203290"/>
            <a:ext cx="389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cmmi10"/>
                <a:cs typeface="Arial" pitchFamily="34" charset="0"/>
              </a:rPr>
              <a:t>¾</a:t>
            </a:r>
          </a:p>
        </p:txBody>
      </p:sp>
      <p:cxnSp>
        <p:nvCxnSpPr>
          <p:cNvPr id="31" name="Straight Connector 30"/>
          <p:cNvCxnSpPr>
            <a:stCxn id="37" idx="4"/>
            <a:endCxn id="6" idx="3"/>
          </p:cNvCxnSpPr>
          <p:nvPr/>
        </p:nvCxnSpPr>
        <p:spPr bwMode="auto">
          <a:xfrm rot="5400000">
            <a:off x="1140714" y="3590286"/>
            <a:ext cx="2971800" cy="1588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>
            <a:stCxn id="6" idx="5"/>
            <a:endCxn id="22" idx="7"/>
          </p:cNvCxnSpPr>
          <p:nvPr/>
        </p:nvCxnSpPr>
        <p:spPr bwMode="auto">
          <a:xfrm flipH="1">
            <a:off x="823355" y="3475986"/>
            <a:ext cx="2805765" cy="1510766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16" idx="1"/>
            <a:endCxn id="6" idx="1"/>
          </p:cNvCxnSpPr>
          <p:nvPr/>
        </p:nvCxnSpPr>
        <p:spPr bwMode="auto">
          <a:xfrm rot="16200000" flipV="1">
            <a:off x="2270813" y="2827693"/>
            <a:ext cx="1510766" cy="2807352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Oval 35"/>
          <p:cNvSpPr>
            <a:spLocks noChangeArrowheads="1"/>
          </p:cNvSpPr>
          <p:nvPr/>
        </p:nvSpPr>
        <p:spPr bwMode="auto">
          <a:xfrm>
            <a:off x="2468503" y="4979734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Oval 35"/>
          <p:cNvSpPr>
            <a:spLocks noChangeArrowheads="1"/>
          </p:cNvSpPr>
          <p:nvPr/>
        </p:nvSpPr>
        <p:spPr bwMode="auto">
          <a:xfrm>
            <a:off x="1455780" y="3362329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2657475" y="3457575"/>
            <a:ext cx="1952625" cy="1628775"/>
          </a:xfrm>
          <a:custGeom>
            <a:avLst/>
            <a:gdLst>
              <a:gd name="connsiteX0" fmla="*/ 981075 w 1952625"/>
              <a:gd name="connsiteY0" fmla="*/ 0 h 1628775"/>
              <a:gd name="connsiteX1" fmla="*/ 0 w 1952625"/>
              <a:gd name="connsiteY1" fmla="*/ 581025 h 1628775"/>
              <a:gd name="connsiteX2" fmla="*/ 1952625 w 1952625"/>
              <a:gd name="connsiteY2" fmla="*/ 1628775 h 1628775"/>
              <a:gd name="connsiteX3" fmla="*/ 981075 w 1952625"/>
              <a:gd name="connsiteY3" fmla="*/ 0 h 1628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2625" h="1628775">
                <a:moveTo>
                  <a:pt x="981075" y="0"/>
                </a:moveTo>
                <a:lnTo>
                  <a:pt x="0" y="581025"/>
                </a:lnTo>
                <a:lnTo>
                  <a:pt x="1952625" y="1628775"/>
                </a:lnTo>
                <a:lnTo>
                  <a:pt x="981075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4384770" y="494839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3" name="Oval 35"/>
          <p:cNvSpPr>
            <a:spLocks noChangeArrowheads="1"/>
          </p:cNvSpPr>
          <p:nvPr/>
        </p:nvSpPr>
        <p:spPr bwMode="auto">
          <a:xfrm>
            <a:off x="3481226" y="3337746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0" name="Oval 35"/>
          <p:cNvSpPr>
            <a:spLocks noChangeArrowheads="1"/>
          </p:cNvSpPr>
          <p:nvPr/>
        </p:nvSpPr>
        <p:spPr bwMode="auto">
          <a:xfrm>
            <a:off x="2439006" y="3903101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58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Barycentric Subdivision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93</a:t>
            </a:fld>
            <a:endParaRPr lang="en-US" dirty="0"/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619220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560482" y="494839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2473420" y="1843242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670184" y="4203290"/>
            <a:ext cx="389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cmmi10"/>
                <a:cs typeface="Arial" pitchFamily="34" charset="0"/>
              </a:rPr>
              <a:t>¾</a:t>
            </a:r>
          </a:p>
        </p:txBody>
      </p:sp>
      <p:cxnSp>
        <p:nvCxnSpPr>
          <p:cNvPr id="31" name="Straight Connector 30"/>
          <p:cNvCxnSpPr>
            <a:stCxn id="37" idx="4"/>
            <a:endCxn id="6" idx="3"/>
          </p:cNvCxnSpPr>
          <p:nvPr/>
        </p:nvCxnSpPr>
        <p:spPr bwMode="auto">
          <a:xfrm rot="5400000">
            <a:off x="1140714" y="3590286"/>
            <a:ext cx="2971800" cy="1588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>
            <a:stCxn id="6" idx="5"/>
            <a:endCxn id="22" idx="7"/>
          </p:cNvCxnSpPr>
          <p:nvPr/>
        </p:nvCxnSpPr>
        <p:spPr bwMode="auto">
          <a:xfrm flipH="1">
            <a:off x="823355" y="3475986"/>
            <a:ext cx="2805765" cy="1510766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16" idx="1"/>
            <a:endCxn id="6" idx="1"/>
          </p:cNvCxnSpPr>
          <p:nvPr/>
        </p:nvCxnSpPr>
        <p:spPr bwMode="auto">
          <a:xfrm rot="16200000" flipV="1">
            <a:off x="2270813" y="2827693"/>
            <a:ext cx="1510766" cy="2807352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Oval 35"/>
          <p:cNvSpPr>
            <a:spLocks noChangeArrowheads="1"/>
          </p:cNvSpPr>
          <p:nvPr/>
        </p:nvSpPr>
        <p:spPr bwMode="auto">
          <a:xfrm>
            <a:off x="2468503" y="4979734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Oval 35"/>
          <p:cNvSpPr>
            <a:spLocks noChangeArrowheads="1"/>
          </p:cNvSpPr>
          <p:nvPr/>
        </p:nvSpPr>
        <p:spPr bwMode="auto">
          <a:xfrm>
            <a:off x="1455780" y="3362329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cxnSp>
        <p:nvCxnSpPr>
          <p:cNvPr id="20" name="Curved Connector 19"/>
          <p:cNvCxnSpPr>
            <a:stCxn id="32" idx="2"/>
          </p:cNvCxnSpPr>
          <p:nvPr/>
        </p:nvCxnSpPr>
        <p:spPr bwMode="auto">
          <a:xfrm rot="10800000">
            <a:off x="4763729" y="5117691"/>
            <a:ext cx="914400" cy="358405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5678129" y="5376223"/>
            <a:ext cx="234849" cy="199743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5" name="Text Box 122"/>
          <p:cNvSpPr txBox="1">
            <a:spLocks noChangeArrowheads="1"/>
          </p:cNvSpPr>
          <p:nvPr/>
        </p:nvSpPr>
        <p:spPr bwMode="auto">
          <a:xfrm>
            <a:off x="3728373" y="1743566"/>
            <a:ext cx="366302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Each vertex of </a:t>
            </a:r>
            <a:r>
              <a:rPr lang="en-US" sz="28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Bary</a:t>
            </a: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a face of </a:t>
            </a:r>
            <a:r>
              <a:rPr lang="en-US" sz="28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¾</a:t>
            </a:r>
            <a:endParaRPr lang="en-US" sz="2800" dirty="0" smtClean="0">
              <a:solidFill>
                <a:schemeClr val="tx2"/>
              </a:solidFill>
              <a:latin typeface="cmmi10"/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2657475" y="3457575"/>
            <a:ext cx="1952625" cy="1628775"/>
          </a:xfrm>
          <a:custGeom>
            <a:avLst/>
            <a:gdLst>
              <a:gd name="connsiteX0" fmla="*/ 981075 w 1952625"/>
              <a:gd name="connsiteY0" fmla="*/ 0 h 1628775"/>
              <a:gd name="connsiteX1" fmla="*/ 0 w 1952625"/>
              <a:gd name="connsiteY1" fmla="*/ 581025 h 1628775"/>
              <a:gd name="connsiteX2" fmla="*/ 1952625 w 1952625"/>
              <a:gd name="connsiteY2" fmla="*/ 1628775 h 1628775"/>
              <a:gd name="connsiteX3" fmla="*/ 981075 w 1952625"/>
              <a:gd name="connsiteY3" fmla="*/ 0 h 1628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2625" h="1628775">
                <a:moveTo>
                  <a:pt x="981075" y="0"/>
                </a:moveTo>
                <a:lnTo>
                  <a:pt x="0" y="581025"/>
                </a:lnTo>
                <a:lnTo>
                  <a:pt x="1952625" y="1628775"/>
                </a:lnTo>
                <a:lnTo>
                  <a:pt x="981075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4384770" y="494839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3" name="Oval 35"/>
          <p:cNvSpPr>
            <a:spLocks noChangeArrowheads="1"/>
          </p:cNvSpPr>
          <p:nvPr/>
        </p:nvSpPr>
        <p:spPr bwMode="auto">
          <a:xfrm>
            <a:off x="3481226" y="3337746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0" name="Oval 35"/>
          <p:cNvSpPr>
            <a:spLocks noChangeArrowheads="1"/>
          </p:cNvSpPr>
          <p:nvPr/>
        </p:nvSpPr>
        <p:spPr bwMode="auto">
          <a:xfrm>
            <a:off x="2439006" y="3903101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3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Barycentric Subdivision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94</a:t>
            </a:fld>
            <a:endParaRPr lang="en-US" dirty="0"/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619220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560482" y="494839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2473420" y="1843242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670184" y="4203290"/>
            <a:ext cx="389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cmmi10"/>
                <a:cs typeface="Arial" pitchFamily="34" charset="0"/>
              </a:rPr>
              <a:t>¾</a:t>
            </a:r>
          </a:p>
        </p:txBody>
      </p:sp>
      <p:cxnSp>
        <p:nvCxnSpPr>
          <p:cNvPr id="31" name="Straight Connector 30"/>
          <p:cNvCxnSpPr>
            <a:stCxn id="37" idx="4"/>
            <a:endCxn id="6" idx="3"/>
          </p:cNvCxnSpPr>
          <p:nvPr/>
        </p:nvCxnSpPr>
        <p:spPr bwMode="auto">
          <a:xfrm rot="5400000">
            <a:off x="1140714" y="3590286"/>
            <a:ext cx="2971800" cy="1588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>
            <a:stCxn id="6" idx="5"/>
            <a:endCxn id="22" idx="7"/>
          </p:cNvCxnSpPr>
          <p:nvPr/>
        </p:nvCxnSpPr>
        <p:spPr bwMode="auto">
          <a:xfrm flipH="1">
            <a:off x="823355" y="3475986"/>
            <a:ext cx="2805765" cy="1510766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16" idx="1"/>
            <a:endCxn id="6" idx="1"/>
          </p:cNvCxnSpPr>
          <p:nvPr/>
        </p:nvCxnSpPr>
        <p:spPr bwMode="auto">
          <a:xfrm rot="16200000" flipV="1">
            <a:off x="2270813" y="2827693"/>
            <a:ext cx="1510766" cy="2807352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Oval 35"/>
          <p:cNvSpPr>
            <a:spLocks noChangeArrowheads="1"/>
          </p:cNvSpPr>
          <p:nvPr/>
        </p:nvSpPr>
        <p:spPr bwMode="auto">
          <a:xfrm>
            <a:off x="2468503" y="4979734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Oval 35"/>
          <p:cNvSpPr>
            <a:spLocks noChangeArrowheads="1"/>
          </p:cNvSpPr>
          <p:nvPr/>
        </p:nvSpPr>
        <p:spPr bwMode="auto">
          <a:xfrm>
            <a:off x="1455780" y="3362329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cxnSp>
        <p:nvCxnSpPr>
          <p:cNvPr id="20" name="Curved Connector 19"/>
          <p:cNvCxnSpPr>
            <a:stCxn id="32" idx="2"/>
          </p:cNvCxnSpPr>
          <p:nvPr/>
        </p:nvCxnSpPr>
        <p:spPr bwMode="auto">
          <a:xfrm rot="10800000">
            <a:off x="4763729" y="5117691"/>
            <a:ext cx="914400" cy="358405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Curved Connector 23"/>
          <p:cNvCxnSpPr>
            <a:endCxn id="43" idx="6"/>
          </p:cNvCxnSpPr>
          <p:nvPr/>
        </p:nvCxnSpPr>
        <p:spPr bwMode="auto">
          <a:xfrm rot="10800000">
            <a:off x="3789201" y="3468716"/>
            <a:ext cx="2294728" cy="1166659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5678129" y="5376223"/>
            <a:ext cx="234849" cy="199743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6285587" y="4209691"/>
            <a:ext cx="234849" cy="902749"/>
            <a:chOff x="6285587" y="4209691"/>
            <a:chExt cx="234849" cy="902749"/>
          </a:xfrm>
        </p:grpSpPr>
        <p:sp>
          <p:nvSpPr>
            <p:cNvPr id="23" name="Oval 35"/>
            <p:cNvSpPr>
              <a:spLocks noChangeArrowheads="1"/>
            </p:cNvSpPr>
            <p:nvPr/>
          </p:nvSpPr>
          <p:spPr bwMode="auto">
            <a:xfrm>
              <a:off x="6285587" y="4209691"/>
              <a:ext cx="234849" cy="199743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3" name="Oval 35"/>
            <p:cNvSpPr>
              <a:spLocks noChangeArrowheads="1"/>
            </p:cNvSpPr>
            <p:nvPr/>
          </p:nvSpPr>
          <p:spPr bwMode="auto">
            <a:xfrm>
              <a:off x="6285587" y="4912697"/>
              <a:ext cx="234849" cy="199743"/>
            </a:xfrm>
            <a:prstGeom prst="ellipse">
              <a:avLst/>
            </a:prstGeom>
            <a:solidFill>
              <a:srgbClr val="00B05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cxnSp>
          <p:nvCxnSpPr>
            <p:cNvPr id="34" name="Straight Connector 33"/>
            <p:cNvCxnSpPr>
              <a:endCxn id="33" idx="0"/>
            </p:cNvCxnSpPr>
            <p:nvPr/>
          </p:nvCxnSpPr>
          <p:spPr bwMode="auto">
            <a:xfrm rot="5400000">
              <a:off x="6151381" y="4661065"/>
              <a:ext cx="503263" cy="0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5" name="Text Box 122"/>
          <p:cNvSpPr txBox="1">
            <a:spLocks noChangeArrowheads="1"/>
          </p:cNvSpPr>
          <p:nvPr/>
        </p:nvSpPr>
        <p:spPr bwMode="auto">
          <a:xfrm>
            <a:off x="3728373" y="1743566"/>
            <a:ext cx="366302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Each vertex of </a:t>
            </a:r>
            <a:r>
              <a:rPr lang="en-US" sz="28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Bary</a:t>
            </a: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a face of </a:t>
            </a:r>
            <a:r>
              <a:rPr lang="en-US" sz="28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¾</a:t>
            </a:r>
            <a:endParaRPr lang="en-US" sz="2800" dirty="0" smtClean="0">
              <a:solidFill>
                <a:schemeClr val="tx2"/>
              </a:solidFill>
              <a:latin typeface="cmmi10"/>
            </a:endParaRPr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4384770" y="494839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3" name="Oval 35"/>
          <p:cNvSpPr>
            <a:spLocks noChangeArrowheads="1"/>
          </p:cNvSpPr>
          <p:nvPr/>
        </p:nvSpPr>
        <p:spPr bwMode="auto">
          <a:xfrm>
            <a:off x="3481226" y="3337746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0" name="Oval 35"/>
          <p:cNvSpPr>
            <a:spLocks noChangeArrowheads="1"/>
          </p:cNvSpPr>
          <p:nvPr/>
        </p:nvSpPr>
        <p:spPr bwMode="auto">
          <a:xfrm>
            <a:off x="2439006" y="3903101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2592995" y="4165039"/>
            <a:ext cx="2322008" cy="2293373"/>
            <a:chOff x="2592995" y="4165039"/>
            <a:chExt cx="2322008" cy="2293373"/>
          </a:xfrm>
        </p:grpSpPr>
        <p:grpSp>
          <p:nvGrpSpPr>
            <p:cNvPr id="27" name="Group 24"/>
            <p:cNvGrpSpPr/>
            <p:nvPr/>
          </p:nvGrpSpPr>
          <p:grpSpPr>
            <a:xfrm>
              <a:off x="4213122" y="5833424"/>
              <a:ext cx="701881" cy="624988"/>
              <a:chOff x="6307393" y="5096004"/>
              <a:chExt cx="701881" cy="624988"/>
            </a:xfrm>
          </p:grpSpPr>
          <p:sp>
            <p:nvSpPr>
              <p:cNvPr id="29" name="Isosceles Triangle 28"/>
              <p:cNvSpPr/>
              <p:nvPr/>
            </p:nvSpPr>
            <p:spPr>
              <a:xfrm>
                <a:off x="6442686" y="5235677"/>
                <a:ext cx="444811" cy="383458"/>
              </a:xfrm>
              <a:prstGeom prst="triangl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</a:ln>
            </p:spPr>
            <p:txBody>
              <a:bodyPr rtlCol="0" anchor="ctr">
                <a:sp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" name="Oval 35"/>
              <p:cNvSpPr>
                <a:spLocks noChangeArrowheads="1"/>
              </p:cNvSpPr>
              <p:nvPr/>
            </p:nvSpPr>
            <p:spPr bwMode="auto">
              <a:xfrm>
                <a:off x="6547667" y="5096004"/>
                <a:ext cx="234849" cy="199743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36" name="Oval 35"/>
              <p:cNvSpPr>
                <a:spLocks noChangeArrowheads="1"/>
              </p:cNvSpPr>
              <p:nvPr/>
            </p:nvSpPr>
            <p:spPr bwMode="auto">
              <a:xfrm>
                <a:off x="6774425" y="5521249"/>
                <a:ext cx="234849" cy="199743"/>
              </a:xfrm>
              <a:prstGeom prst="ellipse">
                <a:avLst/>
              </a:prstGeom>
              <a:solidFill>
                <a:srgbClr val="00B05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46" name="Oval 35"/>
              <p:cNvSpPr>
                <a:spLocks noChangeArrowheads="1"/>
              </p:cNvSpPr>
              <p:nvPr/>
            </p:nvSpPr>
            <p:spPr bwMode="auto">
              <a:xfrm>
                <a:off x="6307393" y="5521249"/>
                <a:ext cx="234849" cy="199743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</p:grpSp>
        <p:cxnSp>
          <p:nvCxnSpPr>
            <p:cNvPr id="28" name="Curved Connector 61"/>
            <p:cNvCxnSpPr/>
            <p:nvPr/>
          </p:nvCxnSpPr>
          <p:spPr bwMode="auto">
            <a:xfrm rot="16200000" flipV="1">
              <a:off x="2530985" y="4227049"/>
              <a:ext cx="1926045" cy="1802025"/>
            </a:xfrm>
            <a:prstGeom prst="curvedConnector3">
              <a:avLst>
                <a:gd name="adj1" fmla="val 50000"/>
              </a:avLst>
            </a:prstGeom>
            <a:noFill/>
            <a:ln w="571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80197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Barycentric Subdivision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95</a:t>
            </a:fld>
            <a:endParaRPr lang="en-US" dirty="0"/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619220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560482" y="494839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2473420" y="1843242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670184" y="4203290"/>
            <a:ext cx="389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cmmi10"/>
                <a:cs typeface="Arial" pitchFamily="34" charset="0"/>
              </a:rPr>
              <a:t>¾</a:t>
            </a:r>
          </a:p>
        </p:txBody>
      </p:sp>
      <p:cxnSp>
        <p:nvCxnSpPr>
          <p:cNvPr id="31" name="Straight Connector 30"/>
          <p:cNvCxnSpPr>
            <a:stCxn id="37" idx="4"/>
            <a:endCxn id="6" idx="3"/>
          </p:cNvCxnSpPr>
          <p:nvPr/>
        </p:nvCxnSpPr>
        <p:spPr bwMode="auto">
          <a:xfrm rot="5400000">
            <a:off x="1140714" y="3590286"/>
            <a:ext cx="2971800" cy="1588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>
            <a:stCxn id="6" idx="5"/>
            <a:endCxn id="22" idx="7"/>
          </p:cNvCxnSpPr>
          <p:nvPr/>
        </p:nvCxnSpPr>
        <p:spPr bwMode="auto">
          <a:xfrm flipH="1">
            <a:off x="823355" y="3475986"/>
            <a:ext cx="2805765" cy="1510766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16" idx="1"/>
            <a:endCxn id="6" idx="1"/>
          </p:cNvCxnSpPr>
          <p:nvPr/>
        </p:nvCxnSpPr>
        <p:spPr bwMode="auto">
          <a:xfrm rot="16200000" flipV="1">
            <a:off x="2270813" y="2827693"/>
            <a:ext cx="1510766" cy="2807352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Oval 35"/>
          <p:cNvSpPr>
            <a:spLocks noChangeArrowheads="1"/>
          </p:cNvSpPr>
          <p:nvPr/>
        </p:nvSpPr>
        <p:spPr bwMode="auto">
          <a:xfrm>
            <a:off x="2468503" y="4979734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Oval 35"/>
          <p:cNvSpPr>
            <a:spLocks noChangeArrowheads="1"/>
          </p:cNvSpPr>
          <p:nvPr/>
        </p:nvSpPr>
        <p:spPr bwMode="auto">
          <a:xfrm>
            <a:off x="1455780" y="3362329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cxnSp>
        <p:nvCxnSpPr>
          <p:cNvPr id="20" name="Curved Connector 19"/>
          <p:cNvCxnSpPr>
            <a:stCxn id="32" idx="2"/>
          </p:cNvCxnSpPr>
          <p:nvPr/>
        </p:nvCxnSpPr>
        <p:spPr bwMode="auto">
          <a:xfrm rot="10800000">
            <a:off x="4763729" y="5117691"/>
            <a:ext cx="914400" cy="358405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Curved Connector 23"/>
          <p:cNvCxnSpPr>
            <a:endCxn id="43" idx="6"/>
          </p:cNvCxnSpPr>
          <p:nvPr/>
        </p:nvCxnSpPr>
        <p:spPr bwMode="auto">
          <a:xfrm rot="10800000">
            <a:off x="3789201" y="3468716"/>
            <a:ext cx="2294728" cy="1166659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7" name="Group 6"/>
          <p:cNvGrpSpPr/>
          <p:nvPr/>
        </p:nvGrpSpPr>
        <p:grpSpPr>
          <a:xfrm>
            <a:off x="2592995" y="4165039"/>
            <a:ext cx="2322008" cy="2293373"/>
            <a:chOff x="2592995" y="4165039"/>
            <a:chExt cx="2322008" cy="2293373"/>
          </a:xfrm>
        </p:grpSpPr>
        <p:grpSp>
          <p:nvGrpSpPr>
            <p:cNvPr id="3" name="Group 24"/>
            <p:cNvGrpSpPr/>
            <p:nvPr/>
          </p:nvGrpSpPr>
          <p:grpSpPr>
            <a:xfrm>
              <a:off x="4213122" y="5833424"/>
              <a:ext cx="701881" cy="624988"/>
              <a:chOff x="6307393" y="5096004"/>
              <a:chExt cx="701881" cy="624988"/>
            </a:xfrm>
          </p:grpSpPr>
          <p:sp>
            <p:nvSpPr>
              <p:cNvPr id="26" name="Isosceles Triangle 25"/>
              <p:cNvSpPr/>
              <p:nvPr/>
            </p:nvSpPr>
            <p:spPr>
              <a:xfrm>
                <a:off x="6442686" y="5235677"/>
                <a:ext cx="444811" cy="383458"/>
              </a:xfrm>
              <a:prstGeom prst="triangl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</a:ln>
            </p:spPr>
            <p:txBody>
              <a:bodyPr rtlCol="0" anchor="ctr">
                <a:sp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" name="Oval 35"/>
              <p:cNvSpPr>
                <a:spLocks noChangeArrowheads="1"/>
              </p:cNvSpPr>
              <p:nvPr/>
            </p:nvSpPr>
            <p:spPr bwMode="auto">
              <a:xfrm>
                <a:off x="6547667" y="5096004"/>
                <a:ext cx="234849" cy="199743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28" name="Oval 35"/>
              <p:cNvSpPr>
                <a:spLocks noChangeArrowheads="1"/>
              </p:cNvSpPr>
              <p:nvPr/>
            </p:nvSpPr>
            <p:spPr bwMode="auto">
              <a:xfrm>
                <a:off x="6774425" y="5521249"/>
                <a:ext cx="234849" cy="199743"/>
              </a:xfrm>
              <a:prstGeom prst="ellipse">
                <a:avLst/>
              </a:prstGeom>
              <a:solidFill>
                <a:srgbClr val="00B05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29" name="Oval 35"/>
              <p:cNvSpPr>
                <a:spLocks noChangeArrowheads="1"/>
              </p:cNvSpPr>
              <p:nvPr/>
            </p:nvSpPr>
            <p:spPr bwMode="auto">
              <a:xfrm>
                <a:off x="6307393" y="5521249"/>
                <a:ext cx="234849" cy="199743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</p:grpSp>
        <p:cxnSp>
          <p:nvCxnSpPr>
            <p:cNvPr id="30" name="Curved Connector 61"/>
            <p:cNvCxnSpPr>
              <a:endCxn id="40" idx="4"/>
            </p:cNvCxnSpPr>
            <p:nvPr/>
          </p:nvCxnSpPr>
          <p:spPr bwMode="auto">
            <a:xfrm rot="16200000" flipV="1">
              <a:off x="2530985" y="4227049"/>
              <a:ext cx="1926045" cy="1802025"/>
            </a:xfrm>
            <a:prstGeom prst="curvedConnector3">
              <a:avLst>
                <a:gd name="adj1" fmla="val 50000"/>
              </a:avLst>
            </a:prstGeom>
            <a:noFill/>
            <a:ln w="571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5678129" y="5376223"/>
            <a:ext cx="234849" cy="199743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6285587" y="4209691"/>
            <a:ext cx="234849" cy="902749"/>
            <a:chOff x="6285587" y="4209691"/>
            <a:chExt cx="234849" cy="902749"/>
          </a:xfrm>
        </p:grpSpPr>
        <p:sp>
          <p:nvSpPr>
            <p:cNvPr id="23" name="Oval 35"/>
            <p:cNvSpPr>
              <a:spLocks noChangeArrowheads="1"/>
            </p:cNvSpPr>
            <p:nvPr/>
          </p:nvSpPr>
          <p:spPr bwMode="auto">
            <a:xfrm>
              <a:off x="6285587" y="4209691"/>
              <a:ext cx="234849" cy="199743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3" name="Oval 35"/>
            <p:cNvSpPr>
              <a:spLocks noChangeArrowheads="1"/>
            </p:cNvSpPr>
            <p:nvPr/>
          </p:nvSpPr>
          <p:spPr bwMode="auto">
            <a:xfrm>
              <a:off x="6285587" y="4912697"/>
              <a:ext cx="234849" cy="199743"/>
            </a:xfrm>
            <a:prstGeom prst="ellipse">
              <a:avLst/>
            </a:prstGeom>
            <a:solidFill>
              <a:srgbClr val="00B05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cxnSp>
          <p:nvCxnSpPr>
            <p:cNvPr id="34" name="Straight Connector 33"/>
            <p:cNvCxnSpPr>
              <a:endCxn id="33" idx="0"/>
            </p:cNvCxnSpPr>
            <p:nvPr/>
          </p:nvCxnSpPr>
          <p:spPr bwMode="auto">
            <a:xfrm rot="5400000">
              <a:off x="6151381" y="4661065"/>
              <a:ext cx="503263" cy="0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5" name="Text Box 122"/>
          <p:cNvSpPr txBox="1">
            <a:spLocks noChangeArrowheads="1"/>
          </p:cNvSpPr>
          <p:nvPr/>
        </p:nvSpPr>
        <p:spPr bwMode="auto">
          <a:xfrm>
            <a:off x="3728373" y="1743566"/>
            <a:ext cx="366302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Each vertex of </a:t>
            </a:r>
            <a:r>
              <a:rPr lang="en-US" sz="28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Bary</a:t>
            </a: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a face of </a:t>
            </a:r>
            <a:r>
              <a:rPr lang="en-US" sz="28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¾</a:t>
            </a:r>
            <a:endParaRPr lang="en-US" sz="2800" dirty="0" smtClean="0">
              <a:solidFill>
                <a:schemeClr val="tx2"/>
              </a:solidFill>
              <a:latin typeface="cmmi10"/>
            </a:endParaRPr>
          </a:p>
        </p:txBody>
      </p:sp>
      <p:sp>
        <p:nvSpPr>
          <p:cNvPr id="36" name="Text Box 122"/>
          <p:cNvSpPr txBox="1">
            <a:spLocks noChangeArrowheads="1"/>
          </p:cNvSpPr>
          <p:nvPr/>
        </p:nvSpPr>
        <p:spPr bwMode="auto">
          <a:xfrm>
            <a:off x="5042823" y="3048491"/>
            <a:ext cx="366302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Simplex = faces ordered by inclusion</a:t>
            </a:r>
            <a:endParaRPr lang="en-US" sz="2800" dirty="0" smtClean="0">
              <a:solidFill>
                <a:schemeClr val="tx2"/>
              </a:solidFill>
              <a:latin typeface="cmmi10"/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2657475" y="3457575"/>
            <a:ext cx="1952625" cy="1628775"/>
          </a:xfrm>
          <a:custGeom>
            <a:avLst/>
            <a:gdLst>
              <a:gd name="connsiteX0" fmla="*/ 981075 w 1952625"/>
              <a:gd name="connsiteY0" fmla="*/ 0 h 1628775"/>
              <a:gd name="connsiteX1" fmla="*/ 0 w 1952625"/>
              <a:gd name="connsiteY1" fmla="*/ 581025 h 1628775"/>
              <a:gd name="connsiteX2" fmla="*/ 1952625 w 1952625"/>
              <a:gd name="connsiteY2" fmla="*/ 1628775 h 1628775"/>
              <a:gd name="connsiteX3" fmla="*/ 981075 w 1952625"/>
              <a:gd name="connsiteY3" fmla="*/ 0 h 1628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2625" h="1628775">
                <a:moveTo>
                  <a:pt x="981075" y="0"/>
                </a:moveTo>
                <a:lnTo>
                  <a:pt x="0" y="581025"/>
                </a:lnTo>
                <a:lnTo>
                  <a:pt x="1952625" y="1628775"/>
                </a:lnTo>
                <a:lnTo>
                  <a:pt x="981075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4384770" y="494839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3" name="Oval 35"/>
          <p:cNvSpPr>
            <a:spLocks noChangeArrowheads="1"/>
          </p:cNvSpPr>
          <p:nvPr/>
        </p:nvSpPr>
        <p:spPr bwMode="auto">
          <a:xfrm>
            <a:off x="3481226" y="3337746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0" name="Oval 35"/>
          <p:cNvSpPr>
            <a:spLocks noChangeArrowheads="1"/>
          </p:cNvSpPr>
          <p:nvPr/>
        </p:nvSpPr>
        <p:spPr bwMode="auto">
          <a:xfrm>
            <a:off x="2439006" y="3903101"/>
            <a:ext cx="307975" cy="261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54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Barycentric Coordinates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96</a:t>
            </a:fld>
            <a:endParaRPr lang="en-US"/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285744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Oval 14"/>
          <p:cNvSpPr>
            <a:spLocks noChangeArrowheads="1"/>
          </p:cNvSpPr>
          <p:nvPr/>
        </p:nvSpPr>
        <p:spPr bwMode="auto">
          <a:xfrm>
            <a:off x="6257669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3" name="Oval 20"/>
          <p:cNvSpPr>
            <a:spLocks noChangeArrowheads="1"/>
          </p:cNvSpPr>
          <p:nvPr/>
        </p:nvSpPr>
        <p:spPr bwMode="auto">
          <a:xfrm>
            <a:off x="2433381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8" name="Oval 36"/>
          <p:cNvSpPr>
            <a:spLocks noChangeArrowheads="1"/>
          </p:cNvSpPr>
          <p:nvPr/>
        </p:nvSpPr>
        <p:spPr bwMode="auto">
          <a:xfrm>
            <a:off x="4346319" y="190674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20"/>
          <p:cNvSpPr>
            <a:spLocks noChangeArrowheads="1"/>
          </p:cNvSpPr>
          <p:nvPr/>
        </p:nvSpPr>
        <p:spPr bwMode="auto">
          <a:xfrm>
            <a:off x="8337652" y="180166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516193" y="5257855"/>
            <a:ext cx="7831393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Every point of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has a unique representation using barycentric coordinates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93707" y="1769806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latin typeface="Arial"/>
                <a:cs typeface="Arial" pitchFamily="34" charset="0"/>
              </a:rPr>
              <a:t>v</a:t>
            </a:r>
            <a:r>
              <a:rPr lang="en-US" sz="2000" i="1" baseline="-25000" dirty="0" smtClean="0">
                <a:latin typeface="Arial"/>
                <a:cs typeface="Arial" pitchFamily="34" charset="0"/>
              </a:rPr>
              <a:t>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94225" y="489154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latin typeface="Arial"/>
                <a:cs typeface="Arial" pitchFamily="34" charset="0"/>
              </a:rPr>
              <a:t>v</a:t>
            </a:r>
            <a:r>
              <a:rPr lang="en-US" sz="2000" i="1" baseline="-25000" dirty="0" smtClean="0">
                <a:latin typeface="Arial"/>
                <a:cs typeface="Arial" pitchFamily="34" charset="0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46923" y="4911213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/>
                <a:cs typeface="Arial" pitchFamily="34" charset="0"/>
              </a:rPr>
              <a:t>v</a:t>
            </a:r>
            <a:r>
              <a:rPr lang="en-US" sz="2000" baseline="-25000" dirty="0" smtClean="0">
                <a:latin typeface="Arial"/>
                <a:cs typeface="Arial" pitchFamily="34" charset="0"/>
              </a:rPr>
              <a:t>2</a:t>
            </a:r>
          </a:p>
        </p:txBody>
      </p:sp>
      <p:cxnSp>
        <p:nvCxnSpPr>
          <p:cNvPr id="28" name="Straight Arrow Connector 27"/>
          <p:cNvCxnSpPr>
            <a:stCxn id="37" idx="4"/>
          </p:cNvCxnSpPr>
          <p:nvPr/>
        </p:nvCxnSpPr>
        <p:spPr bwMode="auto">
          <a:xfrm rot="5400000">
            <a:off x="3398172" y="2653790"/>
            <a:ext cx="1444371" cy="347151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>
            <a:stCxn id="22" idx="7"/>
          </p:cNvCxnSpPr>
          <p:nvPr/>
        </p:nvCxnSpPr>
        <p:spPr bwMode="auto">
          <a:xfrm rot="5400000" flipH="1" flipV="1">
            <a:off x="2541514" y="3660823"/>
            <a:ext cx="1274295" cy="1377565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>
            <a:stCxn id="16" idx="1"/>
          </p:cNvCxnSpPr>
          <p:nvPr/>
        </p:nvCxnSpPr>
        <p:spPr bwMode="auto">
          <a:xfrm rot="16200000" flipV="1">
            <a:off x="4424110" y="3314466"/>
            <a:ext cx="1274295" cy="2070278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184483" y="2094271"/>
            <a:ext cx="36503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 = 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t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0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0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+ 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t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1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1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+ 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t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2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84483" y="2841522"/>
            <a:ext cx="25042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 </a:t>
            </a:r>
            <a:r>
              <a:rPr lang="en-US" sz="2800" i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·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t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0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,t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1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,t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2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·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84483" y="3588773"/>
            <a:ext cx="1329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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t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764516" y="338229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57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AutoShape 2"/>
          <p:cNvSpPr>
            <a:spLocks noChangeArrowheads="1"/>
          </p:cNvSpPr>
          <p:nvPr/>
        </p:nvSpPr>
        <p:spPr bwMode="auto">
          <a:xfrm>
            <a:off x="2523007" y="2111750"/>
            <a:ext cx="4014991" cy="3203415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9" name="Oval 19"/>
          <p:cNvSpPr>
            <a:spLocks noChangeArrowheads="1"/>
          </p:cNvSpPr>
          <p:nvPr/>
        </p:nvSpPr>
        <p:spPr bwMode="auto">
          <a:xfrm>
            <a:off x="2464243" y="5186521"/>
            <a:ext cx="308112" cy="26205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" name="Oval 20"/>
          <p:cNvSpPr>
            <a:spLocks noChangeArrowheads="1"/>
          </p:cNvSpPr>
          <p:nvPr/>
        </p:nvSpPr>
        <p:spPr bwMode="auto">
          <a:xfrm>
            <a:off x="2670710" y="5250049"/>
            <a:ext cx="44470" cy="9052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1" name="Oval 35"/>
          <p:cNvSpPr>
            <a:spLocks noChangeArrowheads="1"/>
          </p:cNvSpPr>
          <p:nvPr/>
        </p:nvSpPr>
        <p:spPr bwMode="auto">
          <a:xfrm>
            <a:off x="4378034" y="2079986"/>
            <a:ext cx="308112" cy="262054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2" name="Oval 36"/>
          <p:cNvSpPr>
            <a:spLocks noChangeArrowheads="1"/>
          </p:cNvSpPr>
          <p:nvPr/>
        </p:nvSpPr>
        <p:spPr bwMode="auto">
          <a:xfrm>
            <a:off x="4584502" y="2143514"/>
            <a:ext cx="44470" cy="9052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36" name="Oval 17"/>
          <p:cNvSpPr>
            <a:spLocks noChangeArrowheads="1"/>
          </p:cNvSpPr>
          <p:nvPr/>
        </p:nvSpPr>
        <p:spPr bwMode="auto">
          <a:xfrm>
            <a:off x="6371645" y="5180482"/>
            <a:ext cx="308112" cy="262054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Chromatic Subdivision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94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/>
          <p:cNvSpPr txBox="1"/>
          <p:nvPr/>
        </p:nvSpPr>
        <p:spPr>
          <a:xfrm>
            <a:off x="4140892" y="5603260"/>
            <a:ext cx="898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Ch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</a:p>
        </p:txBody>
      </p:sp>
      <p:sp>
        <p:nvSpPr>
          <p:cNvPr id="95" name="AutoShape 2"/>
          <p:cNvSpPr>
            <a:spLocks noChangeArrowheads="1"/>
          </p:cNvSpPr>
          <p:nvPr/>
        </p:nvSpPr>
        <p:spPr bwMode="auto">
          <a:xfrm>
            <a:off x="2523007" y="2111750"/>
            <a:ext cx="4014991" cy="3203415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1" name="Line 7"/>
          <p:cNvSpPr>
            <a:spLocks noChangeShapeType="1"/>
          </p:cNvSpPr>
          <p:nvPr/>
        </p:nvSpPr>
        <p:spPr bwMode="auto">
          <a:xfrm>
            <a:off x="4446327" y="4586178"/>
            <a:ext cx="609872" cy="68610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2" name="Line 8"/>
          <p:cNvSpPr>
            <a:spLocks noChangeShapeType="1"/>
          </p:cNvSpPr>
          <p:nvPr/>
        </p:nvSpPr>
        <p:spPr bwMode="auto">
          <a:xfrm flipH="1">
            <a:off x="4006394" y="4586178"/>
            <a:ext cx="439933" cy="76234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" name="Oval 20"/>
          <p:cNvSpPr>
            <a:spLocks noChangeArrowheads="1"/>
          </p:cNvSpPr>
          <p:nvPr/>
        </p:nvSpPr>
        <p:spPr bwMode="auto">
          <a:xfrm>
            <a:off x="2670710" y="5250049"/>
            <a:ext cx="44470" cy="9052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2" name="Oval 36"/>
          <p:cNvSpPr>
            <a:spLocks noChangeArrowheads="1"/>
          </p:cNvSpPr>
          <p:nvPr/>
        </p:nvSpPr>
        <p:spPr bwMode="auto">
          <a:xfrm>
            <a:off x="4584502" y="2143514"/>
            <a:ext cx="44470" cy="9052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616711" y="2129220"/>
            <a:ext cx="3968933" cy="3319355"/>
            <a:chOff x="2616711" y="2129220"/>
            <a:chExt cx="3968933" cy="3319355"/>
          </a:xfrm>
        </p:grpSpPr>
        <p:sp>
          <p:nvSpPr>
            <p:cNvPr id="96" name="Freeform 4"/>
            <p:cNvSpPr>
              <a:spLocks/>
            </p:cNvSpPr>
            <p:nvPr/>
          </p:nvSpPr>
          <p:spPr bwMode="auto">
            <a:xfrm>
              <a:off x="2616711" y="3823839"/>
              <a:ext cx="1877262" cy="1478621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98" name="Freeform 5"/>
            <p:cNvSpPr>
              <a:spLocks/>
            </p:cNvSpPr>
            <p:nvPr/>
          </p:nvSpPr>
          <p:spPr bwMode="auto">
            <a:xfrm>
              <a:off x="4460621" y="3827015"/>
              <a:ext cx="2125023" cy="1475445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99" name="Freeform 6"/>
            <p:cNvSpPr>
              <a:spLocks/>
            </p:cNvSpPr>
            <p:nvPr/>
          </p:nvSpPr>
          <p:spPr bwMode="auto">
            <a:xfrm>
              <a:off x="4096921" y="2129220"/>
              <a:ext cx="833810" cy="1686677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03" name="Line 9"/>
            <p:cNvSpPr>
              <a:spLocks noChangeShapeType="1"/>
            </p:cNvSpPr>
            <p:nvPr/>
          </p:nvSpPr>
          <p:spPr bwMode="auto">
            <a:xfrm>
              <a:off x="4903731" y="3823839"/>
              <a:ext cx="838574" cy="22870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04" name="Line 10"/>
            <p:cNvSpPr>
              <a:spLocks noChangeShapeType="1"/>
            </p:cNvSpPr>
            <p:nvPr/>
          </p:nvSpPr>
          <p:spPr bwMode="auto">
            <a:xfrm flipV="1">
              <a:off x="4903731" y="3290201"/>
              <a:ext cx="304936" cy="53363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05" name="Line 11"/>
            <p:cNvSpPr>
              <a:spLocks noChangeShapeType="1"/>
            </p:cNvSpPr>
            <p:nvPr/>
          </p:nvSpPr>
          <p:spPr bwMode="auto">
            <a:xfrm flipH="1" flipV="1">
              <a:off x="3760221" y="3366435"/>
              <a:ext cx="304936" cy="4574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06" name="Line 12"/>
            <p:cNvSpPr>
              <a:spLocks noChangeShapeType="1"/>
            </p:cNvSpPr>
            <p:nvPr/>
          </p:nvSpPr>
          <p:spPr bwMode="auto">
            <a:xfrm flipH="1">
              <a:off x="3302817" y="3823839"/>
              <a:ext cx="762340" cy="3049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07" name="Oval 16"/>
            <p:cNvSpPr>
              <a:spLocks noChangeArrowheads="1"/>
            </p:cNvSpPr>
            <p:nvPr/>
          </p:nvSpPr>
          <p:spPr bwMode="auto">
            <a:xfrm>
              <a:off x="5221373" y="5250049"/>
              <a:ext cx="44470" cy="90527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08" name="Oval 18"/>
            <p:cNvSpPr>
              <a:spLocks noChangeArrowheads="1"/>
            </p:cNvSpPr>
            <p:nvPr/>
          </p:nvSpPr>
          <p:spPr bwMode="auto">
            <a:xfrm>
              <a:off x="4115980" y="5250049"/>
              <a:ext cx="44470" cy="9052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2" name="Oval 21"/>
            <p:cNvSpPr>
              <a:spLocks noChangeArrowheads="1"/>
            </p:cNvSpPr>
            <p:nvPr/>
          </p:nvSpPr>
          <p:spPr bwMode="auto">
            <a:xfrm>
              <a:off x="5572367" y="3957248"/>
              <a:ext cx="308112" cy="26205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5" name="Oval 22"/>
            <p:cNvSpPr>
              <a:spLocks noChangeArrowheads="1"/>
            </p:cNvSpPr>
            <p:nvPr/>
          </p:nvSpPr>
          <p:spPr bwMode="auto">
            <a:xfrm>
              <a:off x="5778834" y="4020776"/>
              <a:ext cx="44470" cy="9052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6" name="Oval 23"/>
            <p:cNvSpPr>
              <a:spLocks noChangeArrowheads="1"/>
            </p:cNvSpPr>
            <p:nvPr/>
          </p:nvSpPr>
          <p:spPr bwMode="auto">
            <a:xfrm>
              <a:off x="3110644" y="4014424"/>
              <a:ext cx="308112" cy="26205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7" name="Oval 24"/>
            <p:cNvSpPr>
              <a:spLocks noChangeArrowheads="1"/>
            </p:cNvSpPr>
            <p:nvPr/>
          </p:nvSpPr>
          <p:spPr bwMode="auto">
            <a:xfrm>
              <a:off x="3317111" y="4077952"/>
              <a:ext cx="44470" cy="9052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grpSp>
          <p:nvGrpSpPr>
            <p:cNvPr id="118" name="Group 25"/>
            <p:cNvGrpSpPr>
              <a:grpSpLocks/>
            </p:cNvGrpSpPr>
            <p:nvPr/>
          </p:nvGrpSpPr>
          <p:grpSpPr bwMode="auto">
            <a:xfrm>
              <a:off x="4347449" y="4447954"/>
              <a:ext cx="308112" cy="262055"/>
              <a:chOff x="3366" y="2963"/>
              <a:chExt cx="432" cy="384"/>
            </a:xfrm>
            <a:solidFill>
              <a:schemeClr val="tx1"/>
            </a:solidFill>
          </p:grpSpPr>
          <p:sp>
            <p:nvSpPr>
              <p:cNvPr id="142" name="Oval 26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3" name="Oval 27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19" name="Group 29"/>
            <p:cNvGrpSpPr>
              <a:grpSpLocks/>
            </p:cNvGrpSpPr>
            <p:nvPr/>
          </p:nvGrpSpPr>
          <p:grpSpPr bwMode="auto">
            <a:xfrm>
              <a:off x="4832774" y="3699242"/>
              <a:ext cx="308112" cy="262055"/>
              <a:chOff x="3366" y="2963"/>
              <a:chExt cx="432" cy="384"/>
            </a:xfrm>
            <a:solidFill>
              <a:schemeClr val="bg1"/>
            </a:solidFill>
          </p:grpSpPr>
          <p:sp>
            <p:nvSpPr>
              <p:cNvPr id="140" name="Oval 30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1" name="Oval 31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0" name="Group 32"/>
            <p:cNvGrpSpPr>
              <a:grpSpLocks/>
            </p:cNvGrpSpPr>
            <p:nvPr/>
          </p:nvGrpSpPr>
          <p:grpSpPr bwMode="auto">
            <a:xfrm>
              <a:off x="3921143" y="3697653"/>
              <a:ext cx="308112" cy="262055"/>
              <a:chOff x="3366" y="2963"/>
              <a:chExt cx="432" cy="384"/>
            </a:xfrm>
            <a:solidFill>
              <a:schemeClr val="accent1"/>
            </a:solidFill>
          </p:grpSpPr>
          <p:sp>
            <p:nvSpPr>
              <p:cNvPr id="137" name="Oval 3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0000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8" name="Oval 3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23" name="Oval 37"/>
            <p:cNvSpPr>
              <a:spLocks noChangeArrowheads="1"/>
            </p:cNvSpPr>
            <p:nvPr/>
          </p:nvSpPr>
          <p:spPr bwMode="auto">
            <a:xfrm>
              <a:off x="5127669" y="3172673"/>
              <a:ext cx="308112" cy="262054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24" name="Oval 38"/>
            <p:cNvSpPr>
              <a:spLocks noChangeArrowheads="1"/>
            </p:cNvSpPr>
            <p:nvPr/>
          </p:nvSpPr>
          <p:spPr bwMode="auto">
            <a:xfrm>
              <a:off x="5334136" y="3236202"/>
              <a:ext cx="44470" cy="90527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25" name="Oval 39"/>
            <p:cNvSpPr>
              <a:spLocks noChangeArrowheads="1"/>
            </p:cNvSpPr>
            <p:nvPr/>
          </p:nvSpPr>
          <p:spPr bwMode="auto">
            <a:xfrm>
              <a:off x="3626811" y="3171085"/>
              <a:ext cx="308112" cy="26205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30" name="Oval 40"/>
            <p:cNvSpPr>
              <a:spLocks noChangeArrowheads="1"/>
            </p:cNvSpPr>
            <p:nvPr/>
          </p:nvSpPr>
          <p:spPr bwMode="auto">
            <a:xfrm>
              <a:off x="3833279" y="3234613"/>
              <a:ext cx="44470" cy="9052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31" name="Oval 15"/>
            <p:cNvSpPr>
              <a:spLocks noChangeArrowheads="1"/>
            </p:cNvSpPr>
            <p:nvPr/>
          </p:nvSpPr>
          <p:spPr bwMode="auto">
            <a:xfrm>
              <a:off x="5014906" y="5186521"/>
              <a:ext cx="308112" cy="26205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32" name="Oval 17"/>
            <p:cNvSpPr>
              <a:spLocks noChangeArrowheads="1"/>
            </p:cNvSpPr>
            <p:nvPr/>
          </p:nvSpPr>
          <p:spPr bwMode="auto">
            <a:xfrm>
              <a:off x="3909513" y="5186521"/>
              <a:ext cx="308112" cy="262054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33" name="Oval 22"/>
            <p:cNvSpPr>
              <a:spLocks noChangeArrowheads="1"/>
            </p:cNvSpPr>
            <p:nvPr/>
          </p:nvSpPr>
          <p:spPr bwMode="auto">
            <a:xfrm>
              <a:off x="4554325" y="4525827"/>
              <a:ext cx="44470" cy="9052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34" name="Oval 22"/>
            <p:cNvSpPr>
              <a:spLocks noChangeArrowheads="1"/>
            </p:cNvSpPr>
            <p:nvPr/>
          </p:nvSpPr>
          <p:spPr bwMode="auto">
            <a:xfrm>
              <a:off x="5208667" y="5250049"/>
              <a:ext cx="44470" cy="9052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35" name="Oval 22"/>
            <p:cNvSpPr>
              <a:spLocks noChangeArrowheads="1"/>
            </p:cNvSpPr>
            <p:nvPr/>
          </p:nvSpPr>
          <p:spPr bwMode="auto">
            <a:xfrm>
              <a:off x="4099455" y="5262755"/>
              <a:ext cx="44470" cy="9052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</p:grpSp>
      <p:sp>
        <p:nvSpPr>
          <p:cNvPr id="136" name="Oval 17"/>
          <p:cNvSpPr>
            <a:spLocks noChangeArrowheads="1"/>
          </p:cNvSpPr>
          <p:nvPr/>
        </p:nvSpPr>
        <p:spPr bwMode="auto">
          <a:xfrm>
            <a:off x="6371645" y="5180482"/>
            <a:ext cx="308112" cy="262054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Chromatic Subdivision</a:t>
            </a:r>
            <a:endParaRPr lang="en-US" dirty="0"/>
          </a:p>
        </p:txBody>
      </p:sp>
      <p:sp>
        <p:nvSpPr>
          <p:cNvPr id="109" name="Oval 19"/>
          <p:cNvSpPr>
            <a:spLocks noChangeArrowheads="1"/>
          </p:cNvSpPr>
          <p:nvPr/>
        </p:nvSpPr>
        <p:spPr bwMode="auto">
          <a:xfrm>
            <a:off x="2464243" y="5186521"/>
            <a:ext cx="308112" cy="26205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1" name="Oval 35"/>
          <p:cNvSpPr>
            <a:spLocks noChangeArrowheads="1"/>
          </p:cNvSpPr>
          <p:nvPr/>
        </p:nvSpPr>
        <p:spPr bwMode="auto">
          <a:xfrm>
            <a:off x="4378034" y="2079986"/>
            <a:ext cx="308112" cy="262054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199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/>
          <p:cNvSpPr txBox="1"/>
          <p:nvPr/>
        </p:nvSpPr>
        <p:spPr>
          <a:xfrm>
            <a:off x="4140892" y="5603260"/>
            <a:ext cx="898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Ch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</a:p>
        </p:txBody>
      </p:sp>
      <p:sp>
        <p:nvSpPr>
          <p:cNvPr id="95" name="AutoShape 2"/>
          <p:cNvSpPr>
            <a:spLocks noChangeArrowheads="1"/>
          </p:cNvSpPr>
          <p:nvPr/>
        </p:nvSpPr>
        <p:spPr bwMode="auto">
          <a:xfrm>
            <a:off x="2523007" y="2111750"/>
            <a:ext cx="4014991" cy="3203415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1" name="Line 7"/>
          <p:cNvSpPr>
            <a:spLocks noChangeShapeType="1"/>
          </p:cNvSpPr>
          <p:nvPr/>
        </p:nvSpPr>
        <p:spPr bwMode="auto">
          <a:xfrm>
            <a:off x="4446327" y="4586178"/>
            <a:ext cx="609872" cy="68610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2" name="Line 8"/>
          <p:cNvSpPr>
            <a:spLocks noChangeShapeType="1"/>
          </p:cNvSpPr>
          <p:nvPr/>
        </p:nvSpPr>
        <p:spPr bwMode="auto">
          <a:xfrm flipH="1">
            <a:off x="4006394" y="4586178"/>
            <a:ext cx="439933" cy="76234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" name="Oval 20"/>
          <p:cNvSpPr>
            <a:spLocks noChangeArrowheads="1"/>
          </p:cNvSpPr>
          <p:nvPr/>
        </p:nvSpPr>
        <p:spPr bwMode="auto">
          <a:xfrm>
            <a:off x="2670710" y="5250049"/>
            <a:ext cx="44470" cy="9052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2" name="Oval 36"/>
          <p:cNvSpPr>
            <a:spLocks noChangeArrowheads="1"/>
          </p:cNvSpPr>
          <p:nvPr/>
        </p:nvSpPr>
        <p:spPr bwMode="auto">
          <a:xfrm>
            <a:off x="4584502" y="2143514"/>
            <a:ext cx="44470" cy="9052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616711" y="2129220"/>
            <a:ext cx="3968933" cy="3319355"/>
            <a:chOff x="2616711" y="2129220"/>
            <a:chExt cx="3968933" cy="3319355"/>
          </a:xfrm>
        </p:grpSpPr>
        <p:sp>
          <p:nvSpPr>
            <p:cNvPr id="96" name="Freeform 4"/>
            <p:cNvSpPr>
              <a:spLocks/>
            </p:cNvSpPr>
            <p:nvPr/>
          </p:nvSpPr>
          <p:spPr bwMode="auto">
            <a:xfrm>
              <a:off x="2616711" y="3823839"/>
              <a:ext cx="1877262" cy="1478621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98" name="Freeform 5"/>
            <p:cNvSpPr>
              <a:spLocks/>
            </p:cNvSpPr>
            <p:nvPr/>
          </p:nvSpPr>
          <p:spPr bwMode="auto">
            <a:xfrm>
              <a:off x="4460621" y="3827015"/>
              <a:ext cx="2125023" cy="1475445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99" name="Freeform 6"/>
            <p:cNvSpPr>
              <a:spLocks/>
            </p:cNvSpPr>
            <p:nvPr/>
          </p:nvSpPr>
          <p:spPr bwMode="auto">
            <a:xfrm>
              <a:off x="4096921" y="2129220"/>
              <a:ext cx="833810" cy="1686677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03" name="Line 9"/>
            <p:cNvSpPr>
              <a:spLocks noChangeShapeType="1"/>
            </p:cNvSpPr>
            <p:nvPr/>
          </p:nvSpPr>
          <p:spPr bwMode="auto">
            <a:xfrm>
              <a:off x="4903731" y="3823839"/>
              <a:ext cx="838574" cy="22870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04" name="Line 10"/>
            <p:cNvSpPr>
              <a:spLocks noChangeShapeType="1"/>
            </p:cNvSpPr>
            <p:nvPr/>
          </p:nvSpPr>
          <p:spPr bwMode="auto">
            <a:xfrm flipV="1">
              <a:off x="4903731" y="3290201"/>
              <a:ext cx="304936" cy="53363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05" name="Line 11"/>
            <p:cNvSpPr>
              <a:spLocks noChangeShapeType="1"/>
            </p:cNvSpPr>
            <p:nvPr/>
          </p:nvSpPr>
          <p:spPr bwMode="auto">
            <a:xfrm flipH="1" flipV="1">
              <a:off x="3760221" y="3366435"/>
              <a:ext cx="304936" cy="4574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06" name="Line 12"/>
            <p:cNvSpPr>
              <a:spLocks noChangeShapeType="1"/>
            </p:cNvSpPr>
            <p:nvPr/>
          </p:nvSpPr>
          <p:spPr bwMode="auto">
            <a:xfrm flipH="1">
              <a:off x="3302817" y="3823839"/>
              <a:ext cx="762340" cy="3049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07" name="Oval 16"/>
            <p:cNvSpPr>
              <a:spLocks noChangeArrowheads="1"/>
            </p:cNvSpPr>
            <p:nvPr/>
          </p:nvSpPr>
          <p:spPr bwMode="auto">
            <a:xfrm>
              <a:off x="5221373" y="5250049"/>
              <a:ext cx="44470" cy="90527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08" name="Oval 18"/>
            <p:cNvSpPr>
              <a:spLocks noChangeArrowheads="1"/>
            </p:cNvSpPr>
            <p:nvPr/>
          </p:nvSpPr>
          <p:spPr bwMode="auto">
            <a:xfrm>
              <a:off x="4115980" y="5250049"/>
              <a:ext cx="44470" cy="9052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2" name="Oval 21"/>
            <p:cNvSpPr>
              <a:spLocks noChangeArrowheads="1"/>
            </p:cNvSpPr>
            <p:nvPr/>
          </p:nvSpPr>
          <p:spPr bwMode="auto">
            <a:xfrm>
              <a:off x="5572367" y="3957248"/>
              <a:ext cx="308112" cy="26205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5" name="Oval 22"/>
            <p:cNvSpPr>
              <a:spLocks noChangeArrowheads="1"/>
            </p:cNvSpPr>
            <p:nvPr/>
          </p:nvSpPr>
          <p:spPr bwMode="auto">
            <a:xfrm>
              <a:off x="5778834" y="4020776"/>
              <a:ext cx="44470" cy="9052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6" name="Oval 23"/>
            <p:cNvSpPr>
              <a:spLocks noChangeArrowheads="1"/>
            </p:cNvSpPr>
            <p:nvPr/>
          </p:nvSpPr>
          <p:spPr bwMode="auto">
            <a:xfrm>
              <a:off x="3110644" y="4014424"/>
              <a:ext cx="308112" cy="26205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7" name="Oval 24"/>
            <p:cNvSpPr>
              <a:spLocks noChangeArrowheads="1"/>
            </p:cNvSpPr>
            <p:nvPr/>
          </p:nvSpPr>
          <p:spPr bwMode="auto">
            <a:xfrm>
              <a:off x="3317111" y="4077952"/>
              <a:ext cx="44470" cy="9052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grpSp>
          <p:nvGrpSpPr>
            <p:cNvPr id="118" name="Group 25"/>
            <p:cNvGrpSpPr>
              <a:grpSpLocks/>
            </p:cNvGrpSpPr>
            <p:nvPr/>
          </p:nvGrpSpPr>
          <p:grpSpPr bwMode="auto">
            <a:xfrm>
              <a:off x="4347449" y="4447954"/>
              <a:ext cx="308112" cy="262055"/>
              <a:chOff x="3366" y="2963"/>
              <a:chExt cx="432" cy="384"/>
            </a:xfrm>
            <a:solidFill>
              <a:schemeClr val="tx1"/>
            </a:solidFill>
          </p:grpSpPr>
          <p:sp>
            <p:nvSpPr>
              <p:cNvPr id="142" name="Oval 26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3" name="Oval 27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19" name="Group 29"/>
            <p:cNvGrpSpPr>
              <a:grpSpLocks/>
            </p:cNvGrpSpPr>
            <p:nvPr/>
          </p:nvGrpSpPr>
          <p:grpSpPr bwMode="auto">
            <a:xfrm>
              <a:off x="4832774" y="3699242"/>
              <a:ext cx="308112" cy="262055"/>
              <a:chOff x="3366" y="2963"/>
              <a:chExt cx="432" cy="384"/>
            </a:xfrm>
            <a:solidFill>
              <a:schemeClr val="bg1"/>
            </a:solidFill>
          </p:grpSpPr>
          <p:sp>
            <p:nvSpPr>
              <p:cNvPr id="140" name="Oval 30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1" name="Oval 31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0" name="Group 32"/>
            <p:cNvGrpSpPr>
              <a:grpSpLocks/>
            </p:cNvGrpSpPr>
            <p:nvPr/>
          </p:nvGrpSpPr>
          <p:grpSpPr bwMode="auto">
            <a:xfrm>
              <a:off x="3921143" y="3697653"/>
              <a:ext cx="308112" cy="262055"/>
              <a:chOff x="3366" y="2963"/>
              <a:chExt cx="432" cy="384"/>
            </a:xfrm>
            <a:solidFill>
              <a:schemeClr val="accent1"/>
            </a:solidFill>
          </p:grpSpPr>
          <p:sp>
            <p:nvSpPr>
              <p:cNvPr id="137" name="Oval 3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0000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8" name="Oval 3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Arial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23" name="Oval 37"/>
            <p:cNvSpPr>
              <a:spLocks noChangeArrowheads="1"/>
            </p:cNvSpPr>
            <p:nvPr/>
          </p:nvSpPr>
          <p:spPr bwMode="auto">
            <a:xfrm>
              <a:off x="5127669" y="3172673"/>
              <a:ext cx="308112" cy="262054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24" name="Oval 38"/>
            <p:cNvSpPr>
              <a:spLocks noChangeArrowheads="1"/>
            </p:cNvSpPr>
            <p:nvPr/>
          </p:nvSpPr>
          <p:spPr bwMode="auto">
            <a:xfrm>
              <a:off x="5334136" y="3236202"/>
              <a:ext cx="44470" cy="90527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25" name="Oval 39"/>
            <p:cNvSpPr>
              <a:spLocks noChangeArrowheads="1"/>
            </p:cNvSpPr>
            <p:nvPr/>
          </p:nvSpPr>
          <p:spPr bwMode="auto">
            <a:xfrm>
              <a:off x="3626811" y="3171085"/>
              <a:ext cx="308112" cy="26205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30" name="Oval 40"/>
            <p:cNvSpPr>
              <a:spLocks noChangeArrowheads="1"/>
            </p:cNvSpPr>
            <p:nvPr/>
          </p:nvSpPr>
          <p:spPr bwMode="auto">
            <a:xfrm>
              <a:off x="3833279" y="3234613"/>
              <a:ext cx="44470" cy="9052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31" name="Oval 15"/>
            <p:cNvSpPr>
              <a:spLocks noChangeArrowheads="1"/>
            </p:cNvSpPr>
            <p:nvPr/>
          </p:nvSpPr>
          <p:spPr bwMode="auto">
            <a:xfrm>
              <a:off x="5014906" y="5186521"/>
              <a:ext cx="308112" cy="26205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32" name="Oval 17"/>
            <p:cNvSpPr>
              <a:spLocks noChangeArrowheads="1"/>
            </p:cNvSpPr>
            <p:nvPr/>
          </p:nvSpPr>
          <p:spPr bwMode="auto">
            <a:xfrm>
              <a:off x="3909513" y="5186521"/>
              <a:ext cx="308112" cy="262054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33" name="Oval 22"/>
            <p:cNvSpPr>
              <a:spLocks noChangeArrowheads="1"/>
            </p:cNvSpPr>
            <p:nvPr/>
          </p:nvSpPr>
          <p:spPr bwMode="auto">
            <a:xfrm>
              <a:off x="4554325" y="4525827"/>
              <a:ext cx="44470" cy="9052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34" name="Oval 22"/>
            <p:cNvSpPr>
              <a:spLocks noChangeArrowheads="1"/>
            </p:cNvSpPr>
            <p:nvPr/>
          </p:nvSpPr>
          <p:spPr bwMode="auto">
            <a:xfrm>
              <a:off x="5208667" y="5250049"/>
              <a:ext cx="44470" cy="9052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35" name="Oval 22"/>
            <p:cNvSpPr>
              <a:spLocks noChangeArrowheads="1"/>
            </p:cNvSpPr>
            <p:nvPr/>
          </p:nvSpPr>
          <p:spPr bwMode="auto">
            <a:xfrm>
              <a:off x="4099455" y="5262755"/>
              <a:ext cx="44470" cy="9052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latin typeface="Arial" pitchFamily="34" charset="0"/>
                <a:ea typeface="+mn-ea"/>
                <a:cs typeface="+mn-cs"/>
              </a:endParaRPr>
            </a:p>
          </p:txBody>
        </p:sp>
      </p:grpSp>
      <p:sp>
        <p:nvSpPr>
          <p:cNvPr id="136" name="Oval 17"/>
          <p:cNvSpPr>
            <a:spLocks noChangeArrowheads="1"/>
          </p:cNvSpPr>
          <p:nvPr/>
        </p:nvSpPr>
        <p:spPr bwMode="auto">
          <a:xfrm>
            <a:off x="6371645" y="5180482"/>
            <a:ext cx="308112" cy="262054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Chromatic Subdivision</a:t>
            </a:r>
            <a:endParaRPr lang="en-US" dirty="0"/>
          </a:p>
        </p:txBody>
      </p:sp>
      <p:sp>
        <p:nvSpPr>
          <p:cNvPr id="144" name="Text Box 122"/>
          <p:cNvSpPr txBox="1">
            <a:spLocks noChangeArrowheads="1"/>
          </p:cNvSpPr>
          <p:nvPr/>
        </p:nvSpPr>
        <p:spPr bwMode="auto">
          <a:xfrm>
            <a:off x="5131816" y="5649426"/>
            <a:ext cx="366302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Chromatic form of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Barycentric</a:t>
            </a:r>
            <a:endParaRPr lang="en-US" sz="2800" dirty="0" smtClean="0">
              <a:solidFill>
                <a:schemeClr val="tx2"/>
              </a:solidFill>
              <a:latin typeface="cmmi10"/>
            </a:endParaRPr>
          </a:p>
        </p:txBody>
      </p:sp>
      <p:sp>
        <p:nvSpPr>
          <p:cNvPr id="109" name="Oval 19"/>
          <p:cNvSpPr>
            <a:spLocks noChangeArrowheads="1"/>
          </p:cNvSpPr>
          <p:nvPr/>
        </p:nvSpPr>
        <p:spPr bwMode="auto">
          <a:xfrm>
            <a:off x="2464243" y="5186521"/>
            <a:ext cx="308112" cy="26205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1" name="Oval 35"/>
          <p:cNvSpPr>
            <a:spLocks noChangeArrowheads="1"/>
          </p:cNvSpPr>
          <p:nvPr/>
        </p:nvSpPr>
        <p:spPr bwMode="auto">
          <a:xfrm>
            <a:off x="4378034" y="2079986"/>
            <a:ext cx="308112" cy="262054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293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04422" y="1686764"/>
            <a:ext cx="360387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Simplicial Complexes</a:t>
            </a: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904422" y="2484218"/>
            <a:ext cx="394370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Standard Constructions</a:t>
            </a: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904422" y="3281672"/>
            <a:ext cx="226536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Carrier Maps</a:t>
            </a: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904422" y="4079126"/>
            <a:ext cx="214353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Connectivity</a:t>
            </a: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904422" y="4876580"/>
            <a:ext cx="220445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Subdivisions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</a:rPr>
              <a:t>Distributed Computing through Combinatorial Topology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904422" y="5674032"/>
            <a:ext cx="652236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Simplicial &amp; Continuous Approximations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40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Simplicial to Continuous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A651-A933-4FA8-B239-8C4A625EA919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42E9E5-46F2-4C50-9D07-D407555D9628}" type="slidenum">
              <a:rPr lang="en-US" smtClean="0"/>
              <a:pPr/>
              <a:t>101</a:t>
            </a:fld>
            <a:endParaRPr lang="en-US"/>
          </a:p>
        </p:txBody>
      </p:sp>
      <p:pic>
        <p:nvPicPr>
          <p:cNvPr id="16" name="Picture 1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645746" y="2526071"/>
            <a:ext cx="2034553" cy="2714071"/>
          </a:xfrm>
          <a:prstGeom prst="rect">
            <a:avLst/>
          </a:prstGeom>
          <a:noFill/>
          <a:ln/>
          <a:effectLst/>
        </p:spPr>
      </p:pic>
      <p:sp>
        <p:nvSpPr>
          <p:cNvPr id="10" name="TextBox 9"/>
          <p:cNvSpPr txBox="1"/>
          <p:nvPr/>
        </p:nvSpPr>
        <p:spPr>
          <a:xfrm>
            <a:off x="1585364" y="1902542"/>
            <a:ext cx="16450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simplicial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85364" y="4016478"/>
            <a:ext cx="1925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continuous</a:t>
            </a:r>
          </a:p>
        </p:txBody>
      </p:sp>
    </p:spTree>
    <p:extLst>
      <p:ext uri="{BB962C8B-B14F-4D97-AF65-F5344CB8AC3E}">
        <p14:creationId xmlns:p14="http://schemas.microsoft.com/office/powerpoint/2010/main" val="16430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Simplicial to Continuous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A651-A933-4FA8-B239-8C4A625EA919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42E9E5-46F2-4C50-9D07-D407555D9628}" type="slidenum">
              <a:rPr lang="en-US" smtClean="0"/>
              <a:pPr/>
              <a:t>102</a:t>
            </a:fld>
            <a:endParaRPr lang="en-US"/>
          </a:p>
        </p:txBody>
      </p:sp>
      <p:pic>
        <p:nvPicPr>
          <p:cNvPr id="16" name="Picture 1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645746" y="2526071"/>
            <a:ext cx="2034553" cy="2714071"/>
          </a:xfrm>
          <a:prstGeom prst="rect">
            <a:avLst/>
          </a:prstGeom>
          <a:noFill/>
          <a:ln/>
          <a:effectLst/>
        </p:spPr>
      </p:pic>
      <p:sp>
        <p:nvSpPr>
          <p:cNvPr id="10" name="TextBox 9"/>
          <p:cNvSpPr txBox="1"/>
          <p:nvPr/>
        </p:nvSpPr>
        <p:spPr>
          <a:xfrm>
            <a:off x="1585364" y="1902542"/>
            <a:ext cx="16450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simplicial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85364" y="4016478"/>
            <a:ext cx="1925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continuous</a:t>
            </a:r>
          </a:p>
        </p:txBody>
      </p:sp>
      <p:sp>
        <p:nvSpPr>
          <p:cNvPr id="13" name="Curved Left Arrow 12"/>
          <p:cNvSpPr/>
          <p:nvPr/>
        </p:nvSpPr>
        <p:spPr>
          <a:xfrm>
            <a:off x="3819865" y="2610464"/>
            <a:ext cx="1371590" cy="2669459"/>
          </a:xfrm>
          <a:prstGeom prst="curvedLeftArrow">
            <a:avLst/>
          </a:prstGeom>
          <a:ln w="38100">
            <a:solidFill>
              <a:srgbClr val="0000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30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Simplicial to Continuous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A651-A933-4FA8-B239-8C4A625EA919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42E9E5-46F2-4C50-9D07-D407555D9628}" type="slidenum">
              <a:rPr lang="en-US" smtClean="0"/>
              <a:pPr/>
              <a:t>103</a:t>
            </a:fld>
            <a:endParaRPr lang="en-US"/>
          </a:p>
        </p:txBody>
      </p:sp>
      <p:pic>
        <p:nvPicPr>
          <p:cNvPr id="16" name="Picture 1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645746" y="2526071"/>
            <a:ext cx="2034553" cy="2714071"/>
          </a:xfrm>
          <a:prstGeom prst="rect">
            <a:avLst/>
          </a:prstGeom>
          <a:noFill/>
          <a:ln/>
          <a:effectLst/>
        </p:spPr>
      </p:pic>
      <p:sp>
        <p:nvSpPr>
          <p:cNvPr id="10" name="TextBox 9"/>
          <p:cNvSpPr txBox="1"/>
          <p:nvPr/>
        </p:nvSpPr>
        <p:spPr>
          <a:xfrm>
            <a:off x="1585364" y="1902542"/>
            <a:ext cx="16450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simplicial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85364" y="4016478"/>
            <a:ext cx="1925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continuous</a:t>
            </a:r>
          </a:p>
        </p:txBody>
      </p:sp>
      <p:sp>
        <p:nvSpPr>
          <p:cNvPr id="13" name="Curved Left Arrow 12"/>
          <p:cNvSpPr/>
          <p:nvPr/>
        </p:nvSpPr>
        <p:spPr>
          <a:xfrm>
            <a:off x="3819865" y="2610464"/>
            <a:ext cx="1371590" cy="2669459"/>
          </a:xfrm>
          <a:prstGeom prst="curvedLeftArrow">
            <a:avLst/>
          </a:prstGeom>
          <a:ln w="38100">
            <a:solidFill>
              <a:srgbClr val="0000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17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5484664" y="3145501"/>
            <a:ext cx="3249483" cy="857429"/>
          </a:xfrm>
          <a:prstGeom prst="rect">
            <a:avLst/>
          </a:prstGeom>
          <a:noFill/>
          <a:ln/>
          <a:effectLst/>
        </p:spPr>
      </p:pic>
      <p:sp>
        <p:nvSpPr>
          <p:cNvPr id="17" name="TextBox 16"/>
          <p:cNvSpPr txBox="1"/>
          <p:nvPr/>
        </p:nvSpPr>
        <p:spPr>
          <a:xfrm>
            <a:off x="5478252" y="4380271"/>
            <a:ext cx="3356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extend over barycentric coordinates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67891" y="5191433"/>
            <a:ext cx="3371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(piece-wise linear map)</a:t>
            </a:r>
          </a:p>
        </p:txBody>
      </p:sp>
    </p:spTree>
    <p:extLst>
      <p:ext uri="{BB962C8B-B14F-4D97-AF65-F5344CB8AC3E}">
        <p14:creationId xmlns:p14="http://schemas.microsoft.com/office/powerpoint/2010/main" val="205328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A651-A933-4FA8-B239-8C4A625EA919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42E9E5-46F2-4C50-9D07-D407555D9628}" type="slidenum">
              <a:rPr lang="en-US" smtClean="0"/>
              <a:pPr/>
              <a:t>104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585364" y="1902542"/>
            <a:ext cx="16450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simplicial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85364" y="4016478"/>
            <a:ext cx="1925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continuous</a:t>
            </a:r>
          </a:p>
        </p:txBody>
      </p:sp>
      <p:pic>
        <p:nvPicPr>
          <p:cNvPr id="14" name="Picture 1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645746" y="2526071"/>
            <a:ext cx="2034553" cy="271407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361358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A651-A933-4FA8-B239-8C4A625EA919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42E9E5-46F2-4C50-9D07-D407555D9628}" type="slidenum">
              <a:rPr lang="en-US" smtClean="0"/>
              <a:pPr/>
              <a:t>105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585364" y="1902542"/>
            <a:ext cx="16450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simplicial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85364" y="4016478"/>
            <a:ext cx="1925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continuous</a:t>
            </a:r>
          </a:p>
        </p:txBody>
      </p:sp>
      <p:sp>
        <p:nvSpPr>
          <p:cNvPr id="13" name="Curved Left Arrow 12"/>
          <p:cNvSpPr/>
          <p:nvPr/>
        </p:nvSpPr>
        <p:spPr>
          <a:xfrm flipV="1">
            <a:off x="3819865" y="2610464"/>
            <a:ext cx="1371590" cy="2669459"/>
          </a:xfrm>
          <a:prstGeom prst="curvedLeftArrow">
            <a:avLst/>
          </a:prstGeom>
          <a:ln w="38100">
            <a:solidFill>
              <a:srgbClr val="0000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89761" y="3583858"/>
            <a:ext cx="35477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Simplicial Approximation Theorem</a:t>
            </a:r>
          </a:p>
        </p:txBody>
      </p:sp>
      <p:pic>
        <p:nvPicPr>
          <p:cNvPr id="14" name="Picture 1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645746" y="2526071"/>
            <a:ext cx="2034553" cy="271407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75730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7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Simplicial Approximation</a:t>
            </a:r>
            <a:endParaRPr lang="en-US" dirty="0"/>
          </a:p>
        </p:txBody>
      </p:sp>
      <p:sp>
        <p:nvSpPr>
          <p:cNvPr id="79" name="Decagon 78"/>
          <p:cNvSpPr/>
          <p:nvPr/>
        </p:nvSpPr>
        <p:spPr>
          <a:xfrm>
            <a:off x="5001466" y="2000865"/>
            <a:ext cx="4142534" cy="3642850"/>
          </a:xfrm>
          <a:prstGeom prst="decagon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Decagon 77"/>
          <p:cNvSpPr/>
          <p:nvPr/>
        </p:nvSpPr>
        <p:spPr>
          <a:xfrm>
            <a:off x="191729" y="2000865"/>
            <a:ext cx="4142534" cy="3642850"/>
          </a:xfrm>
          <a:prstGeom prst="decag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A651-A933-4FA8-B239-8C4A625EA919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2E9E5-46F2-4C50-9D07-D407555D9628}" type="slidenum">
              <a:rPr lang="en-US" smtClean="0"/>
              <a:pPr/>
              <a:t>106</a:t>
            </a:fld>
            <a:endParaRPr lang="en-US"/>
          </a:p>
        </p:txBody>
      </p:sp>
      <p:pic>
        <p:nvPicPr>
          <p:cNvPr id="42" name="Picture 4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3784021" y="5387256"/>
            <a:ext cx="1659485" cy="438355"/>
          </a:xfrm>
          <a:prstGeom prst="rect">
            <a:avLst/>
          </a:prstGeom>
        </p:spPr>
      </p:pic>
      <p:pic>
        <p:nvPicPr>
          <p:cNvPr id="44" name="Picture 4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3719264" y="6124676"/>
            <a:ext cx="1933238" cy="453103"/>
          </a:xfrm>
          <a:prstGeom prst="rect">
            <a:avLst/>
          </a:prstGeom>
        </p:spPr>
      </p:pic>
      <p:pic>
        <p:nvPicPr>
          <p:cNvPr id="74" name="Picture 7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885528" y="3521587"/>
            <a:ext cx="644831" cy="644831"/>
          </a:xfrm>
          <a:prstGeom prst="rect">
            <a:avLst/>
          </a:prstGeom>
        </p:spPr>
      </p:pic>
      <p:pic>
        <p:nvPicPr>
          <p:cNvPr id="81" name="Picture 8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6779474" y="3482257"/>
            <a:ext cx="571208" cy="571208"/>
          </a:xfrm>
          <a:prstGeom prst="rect">
            <a:avLst/>
          </a:prstGeom>
          <a:noFill/>
          <a:ln/>
          <a:effectLst/>
        </p:spPr>
      </p:pic>
      <p:sp>
        <p:nvSpPr>
          <p:cNvPr id="82" name="TextBox 81"/>
          <p:cNvSpPr txBox="1"/>
          <p:nvPr/>
        </p:nvSpPr>
        <p:spPr>
          <a:xfrm>
            <a:off x="4020762" y="4984954"/>
            <a:ext cx="12282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simplicial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912346" y="5697793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continuous</a:t>
            </a:r>
          </a:p>
        </p:txBody>
      </p:sp>
    </p:spTree>
    <p:extLst>
      <p:ext uri="{BB962C8B-B14F-4D97-AF65-F5344CB8AC3E}">
        <p14:creationId xmlns:p14="http://schemas.microsoft.com/office/powerpoint/2010/main" val="322037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Decagon 78"/>
          <p:cNvSpPr/>
          <p:nvPr/>
        </p:nvSpPr>
        <p:spPr>
          <a:xfrm>
            <a:off x="5001466" y="2000865"/>
            <a:ext cx="4142534" cy="3642850"/>
          </a:xfrm>
          <a:prstGeom prst="decagon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Decagon 77"/>
          <p:cNvSpPr/>
          <p:nvPr/>
        </p:nvSpPr>
        <p:spPr>
          <a:xfrm>
            <a:off x="191729" y="2000865"/>
            <a:ext cx="4142534" cy="3642850"/>
          </a:xfrm>
          <a:prstGeom prst="decag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A651-A933-4FA8-B239-8C4A625EA919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2E9E5-46F2-4C50-9D07-D407555D9628}" type="slidenum">
              <a:rPr lang="en-US" smtClean="0"/>
              <a:pPr/>
              <a:t>107</a:t>
            </a:fld>
            <a:endParaRPr lang="en-US"/>
          </a:p>
        </p:txBody>
      </p:sp>
      <p:grpSp>
        <p:nvGrpSpPr>
          <p:cNvPr id="2" name="Group 14"/>
          <p:cNvGrpSpPr/>
          <p:nvPr/>
        </p:nvGrpSpPr>
        <p:grpSpPr>
          <a:xfrm>
            <a:off x="2145582" y="3671662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50"/>
          <p:cNvGrpSpPr/>
          <p:nvPr/>
        </p:nvGrpSpPr>
        <p:grpSpPr>
          <a:xfrm>
            <a:off x="6901542" y="3686403"/>
            <a:ext cx="307975" cy="261938"/>
            <a:chOff x="2662238" y="2362200"/>
            <a:chExt cx="307975" cy="26193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2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74" name="Picture 7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1929773" y="5704348"/>
            <a:ext cx="644831" cy="644831"/>
          </a:xfrm>
          <a:prstGeom prst="rect">
            <a:avLst/>
          </a:prstGeom>
        </p:spPr>
      </p:pic>
      <p:pic>
        <p:nvPicPr>
          <p:cNvPr id="81" name="Picture 80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6779474" y="5768257"/>
            <a:ext cx="571208" cy="571208"/>
          </a:xfrm>
          <a:prstGeom prst="rect">
            <a:avLst/>
          </a:prstGeom>
          <a:noFill/>
          <a:ln/>
          <a:effectLst/>
        </p:spPr>
      </p:pic>
      <p:cxnSp>
        <p:nvCxnSpPr>
          <p:cNvPr id="84" name="Curved Connector 83"/>
          <p:cNvCxnSpPr>
            <a:stCxn id="13" idx="4"/>
            <a:endCxn id="52" idx="4"/>
          </p:cNvCxnSpPr>
          <p:nvPr/>
        </p:nvCxnSpPr>
        <p:spPr bwMode="auto">
          <a:xfrm rot="16200000" flipH="1">
            <a:off x="4670180" y="1562990"/>
            <a:ext cx="14741" cy="4755960"/>
          </a:xfrm>
          <a:prstGeom prst="curvedConnector3">
            <a:avLst>
              <a:gd name="adj1" fmla="val 8554239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95" name="Picture 9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4461397" y="4625258"/>
            <a:ext cx="277272" cy="431312"/>
          </a:xfrm>
          <a:prstGeom prst="rect">
            <a:avLst/>
          </a:prstGeom>
          <a:noFill/>
          <a:ln/>
          <a:effectLst/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Simplicial Approximation</a:t>
            </a:r>
            <a:endParaRPr lang="en-US" dirty="0"/>
          </a:p>
        </p:txBody>
      </p:sp>
      <p:pic>
        <p:nvPicPr>
          <p:cNvPr id="20" name="Picture 19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2133600" y="3200400"/>
            <a:ext cx="316212" cy="351519"/>
          </a:xfrm>
          <a:prstGeom prst="rect">
            <a:avLst/>
          </a:prstGeom>
          <a:noFill/>
          <a:ln/>
          <a:effectLst/>
        </p:spPr>
      </p:pic>
      <p:pic>
        <p:nvPicPr>
          <p:cNvPr id="22" name="Picture 21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7305847" y="3638550"/>
            <a:ext cx="702346" cy="456750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74186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7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Simplicial Approximation</a:t>
            </a:r>
            <a:endParaRPr lang="en-US" dirty="0"/>
          </a:p>
        </p:txBody>
      </p:sp>
      <p:sp>
        <p:nvSpPr>
          <p:cNvPr id="79" name="Decagon 78"/>
          <p:cNvSpPr/>
          <p:nvPr/>
        </p:nvSpPr>
        <p:spPr>
          <a:xfrm>
            <a:off x="5001466" y="2000865"/>
            <a:ext cx="4142534" cy="3642850"/>
          </a:xfrm>
          <a:prstGeom prst="decagon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Decagon 77"/>
          <p:cNvSpPr/>
          <p:nvPr/>
        </p:nvSpPr>
        <p:spPr>
          <a:xfrm>
            <a:off x="191729" y="2000865"/>
            <a:ext cx="4142534" cy="3642850"/>
          </a:xfrm>
          <a:prstGeom prst="decag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A651-A933-4FA8-B239-8C4A625EA919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2E9E5-46F2-4C50-9D07-D407555D9628}" type="slidenum">
              <a:rPr lang="en-US" smtClean="0"/>
              <a:pPr/>
              <a:t>108</a:t>
            </a:fld>
            <a:endParaRPr lang="en-US"/>
          </a:p>
        </p:txBody>
      </p:sp>
      <p:grpSp>
        <p:nvGrpSpPr>
          <p:cNvPr id="2" name="Group 14"/>
          <p:cNvGrpSpPr/>
          <p:nvPr/>
        </p:nvGrpSpPr>
        <p:grpSpPr>
          <a:xfrm>
            <a:off x="2145582" y="3671662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50"/>
          <p:cNvGrpSpPr/>
          <p:nvPr/>
        </p:nvGrpSpPr>
        <p:grpSpPr>
          <a:xfrm>
            <a:off x="6901542" y="3686403"/>
            <a:ext cx="307975" cy="261938"/>
            <a:chOff x="2662238" y="2362200"/>
            <a:chExt cx="307975" cy="26193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2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74" name="Picture 7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1929773" y="5704348"/>
            <a:ext cx="644831" cy="644831"/>
          </a:xfrm>
          <a:prstGeom prst="rect">
            <a:avLst/>
          </a:prstGeom>
        </p:spPr>
      </p:pic>
      <p:pic>
        <p:nvPicPr>
          <p:cNvPr id="81" name="Picture 80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6779474" y="5768257"/>
            <a:ext cx="571208" cy="571208"/>
          </a:xfrm>
          <a:prstGeom prst="rect">
            <a:avLst/>
          </a:prstGeom>
          <a:noFill/>
          <a:ln/>
          <a:effectLst/>
        </p:spPr>
      </p:pic>
      <p:sp>
        <p:nvSpPr>
          <p:cNvPr id="66" name="Oval 11"/>
          <p:cNvSpPr>
            <a:spLocks noChangeArrowheads="1"/>
          </p:cNvSpPr>
          <p:nvPr/>
        </p:nvSpPr>
        <p:spPr bwMode="auto">
          <a:xfrm>
            <a:off x="6891703" y="3234119"/>
            <a:ext cx="307975" cy="261938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Oval 12"/>
          <p:cNvSpPr>
            <a:spLocks noChangeArrowheads="1"/>
          </p:cNvSpPr>
          <p:nvPr/>
        </p:nvSpPr>
        <p:spPr bwMode="auto">
          <a:xfrm>
            <a:off x="7098078" y="3297619"/>
            <a:ext cx="44450" cy="9048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3" name="Curved Connector 72"/>
          <p:cNvCxnSpPr>
            <a:stCxn id="13" idx="0"/>
            <a:endCxn id="66" idx="0"/>
          </p:cNvCxnSpPr>
          <p:nvPr/>
        </p:nvCxnSpPr>
        <p:spPr bwMode="auto">
          <a:xfrm rot="5400000" flipH="1" flipV="1">
            <a:off x="4453859" y="1079831"/>
            <a:ext cx="437543" cy="4746121"/>
          </a:xfrm>
          <a:prstGeom prst="curvedConnector3">
            <a:avLst>
              <a:gd name="adj1" fmla="val 26348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4" name="Curved Connector 83"/>
          <p:cNvCxnSpPr>
            <a:stCxn id="13" idx="4"/>
            <a:endCxn id="52" idx="4"/>
          </p:cNvCxnSpPr>
          <p:nvPr/>
        </p:nvCxnSpPr>
        <p:spPr bwMode="auto">
          <a:xfrm rot="16200000" flipH="1">
            <a:off x="4670180" y="1562990"/>
            <a:ext cx="14741" cy="4755960"/>
          </a:xfrm>
          <a:prstGeom prst="curvedConnector3">
            <a:avLst>
              <a:gd name="adj1" fmla="val 8554239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93" name="Picture 92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4573989" y="2009876"/>
            <a:ext cx="278231" cy="432803"/>
          </a:xfrm>
          <a:prstGeom prst="rect">
            <a:avLst/>
          </a:prstGeom>
        </p:spPr>
      </p:pic>
      <p:pic>
        <p:nvPicPr>
          <p:cNvPr id="95" name="Picture 94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4461397" y="4625258"/>
            <a:ext cx="277272" cy="431312"/>
          </a:xfrm>
          <a:prstGeom prst="rect">
            <a:avLst/>
          </a:prstGeom>
          <a:noFill/>
          <a:ln/>
          <a:effectLst/>
        </p:spPr>
      </p:pic>
      <p:pic>
        <p:nvPicPr>
          <p:cNvPr id="24" name="Picture 23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7296150" y="3114675"/>
            <a:ext cx="702692" cy="456975"/>
          </a:xfrm>
          <a:prstGeom prst="rect">
            <a:avLst/>
          </a:prstGeom>
          <a:noFill/>
          <a:ln/>
          <a:effectLst/>
        </p:spPr>
      </p:pic>
      <p:pic>
        <p:nvPicPr>
          <p:cNvPr id="25" name="Picture 24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7305847" y="3638550"/>
            <a:ext cx="702346" cy="456750"/>
          </a:xfrm>
          <a:prstGeom prst="rect">
            <a:avLst/>
          </a:prstGeom>
          <a:noFill/>
          <a:ln/>
          <a:effectLst/>
        </p:spPr>
      </p:pic>
      <p:pic>
        <p:nvPicPr>
          <p:cNvPr id="26" name="Picture 25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1752600" y="3619500"/>
            <a:ext cx="316212" cy="351519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424620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7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Simplicial Approximation</a:t>
            </a:r>
            <a:endParaRPr lang="en-US" dirty="0"/>
          </a:p>
        </p:txBody>
      </p:sp>
      <p:sp>
        <p:nvSpPr>
          <p:cNvPr id="79" name="Decagon 78"/>
          <p:cNvSpPr/>
          <p:nvPr/>
        </p:nvSpPr>
        <p:spPr>
          <a:xfrm>
            <a:off x="5001466" y="2000865"/>
            <a:ext cx="4142534" cy="3642850"/>
          </a:xfrm>
          <a:prstGeom prst="decagon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Decagon 77"/>
          <p:cNvSpPr/>
          <p:nvPr/>
        </p:nvSpPr>
        <p:spPr>
          <a:xfrm>
            <a:off x="191729" y="2000865"/>
            <a:ext cx="4142534" cy="3642850"/>
          </a:xfrm>
          <a:prstGeom prst="decag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A651-A933-4FA8-B239-8C4A625EA919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2E9E5-46F2-4C50-9D07-D407555D9628}" type="slidenum">
              <a:rPr lang="en-US" smtClean="0"/>
              <a:pPr/>
              <a:t>109</a:t>
            </a:fld>
            <a:endParaRPr lang="en-US"/>
          </a:p>
        </p:txBody>
      </p:sp>
      <p:grpSp>
        <p:nvGrpSpPr>
          <p:cNvPr id="2" name="Group 14"/>
          <p:cNvGrpSpPr/>
          <p:nvPr/>
        </p:nvGrpSpPr>
        <p:grpSpPr>
          <a:xfrm>
            <a:off x="2145582" y="3671662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50"/>
          <p:cNvGrpSpPr/>
          <p:nvPr/>
        </p:nvGrpSpPr>
        <p:grpSpPr>
          <a:xfrm>
            <a:off x="6901542" y="3686403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52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74" name="Picture 7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1929773" y="5704348"/>
            <a:ext cx="644831" cy="644831"/>
          </a:xfrm>
          <a:prstGeom prst="rect">
            <a:avLst/>
          </a:prstGeom>
        </p:spPr>
      </p:pic>
      <p:pic>
        <p:nvPicPr>
          <p:cNvPr id="81" name="Picture 80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6779474" y="5768257"/>
            <a:ext cx="571208" cy="571208"/>
          </a:xfrm>
          <a:prstGeom prst="rect">
            <a:avLst/>
          </a:prstGeom>
          <a:noFill/>
          <a:ln/>
          <a:effectLst/>
        </p:spPr>
      </p:pic>
      <p:sp>
        <p:nvSpPr>
          <p:cNvPr id="24" name="Hexagon 23"/>
          <p:cNvSpPr/>
          <p:nvPr/>
        </p:nvSpPr>
        <p:spPr>
          <a:xfrm>
            <a:off x="5567122" y="2551467"/>
            <a:ext cx="2976814" cy="2566219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" name="Straight Connector 24"/>
          <p:cNvCxnSpPr>
            <a:stCxn id="24" idx="4"/>
            <a:endCxn id="24" idx="1"/>
          </p:cNvCxnSpPr>
          <p:nvPr/>
        </p:nvCxnSpPr>
        <p:spPr bwMode="auto">
          <a:xfrm rot="16200000" flipH="1">
            <a:off x="5772419" y="2987724"/>
            <a:ext cx="2566219" cy="1693704"/>
          </a:xfrm>
          <a:prstGeom prst="line">
            <a:avLst/>
          </a:prstGeom>
          <a:solidFill>
            <a:schemeClr val="accent5">
              <a:lumMod val="40000"/>
              <a:lumOff val="60000"/>
            </a:schemeClr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>
            <a:stCxn id="24" idx="0"/>
            <a:endCxn id="24" idx="3"/>
          </p:cNvCxnSpPr>
          <p:nvPr/>
        </p:nvCxnSpPr>
        <p:spPr bwMode="auto">
          <a:xfrm flipH="1">
            <a:off x="5567122" y="3834577"/>
            <a:ext cx="2976814" cy="0"/>
          </a:xfrm>
          <a:prstGeom prst="line">
            <a:avLst/>
          </a:prstGeom>
          <a:solidFill>
            <a:schemeClr val="accent5">
              <a:lumMod val="40000"/>
              <a:lumOff val="60000"/>
            </a:schemeClr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>
            <a:stCxn id="24" idx="5"/>
            <a:endCxn id="24" idx="2"/>
          </p:cNvCxnSpPr>
          <p:nvPr/>
        </p:nvCxnSpPr>
        <p:spPr bwMode="auto">
          <a:xfrm rot="16200000" flipH="1" flipV="1">
            <a:off x="5772419" y="2987724"/>
            <a:ext cx="2566219" cy="1693704"/>
          </a:xfrm>
          <a:prstGeom prst="line">
            <a:avLst/>
          </a:prstGeom>
          <a:solidFill>
            <a:schemeClr val="accent5">
              <a:lumMod val="40000"/>
              <a:lumOff val="60000"/>
            </a:schemeClr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" name="Group 50"/>
          <p:cNvGrpSpPr/>
          <p:nvPr/>
        </p:nvGrpSpPr>
        <p:grpSpPr>
          <a:xfrm>
            <a:off x="6901542" y="3686403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7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53"/>
          <p:cNvGrpSpPr/>
          <p:nvPr/>
        </p:nvGrpSpPr>
        <p:grpSpPr>
          <a:xfrm>
            <a:off x="7747116" y="2422958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5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56"/>
          <p:cNvGrpSpPr/>
          <p:nvPr/>
        </p:nvGrpSpPr>
        <p:grpSpPr>
          <a:xfrm>
            <a:off x="8430457" y="3686403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3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59"/>
          <p:cNvGrpSpPr/>
          <p:nvPr/>
        </p:nvGrpSpPr>
        <p:grpSpPr>
          <a:xfrm>
            <a:off x="7712701" y="4959681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1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62"/>
          <p:cNvGrpSpPr/>
          <p:nvPr/>
        </p:nvGrpSpPr>
        <p:grpSpPr>
          <a:xfrm>
            <a:off x="6036300" y="4959681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9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65"/>
          <p:cNvGrpSpPr/>
          <p:nvPr/>
        </p:nvGrpSpPr>
        <p:grpSpPr>
          <a:xfrm>
            <a:off x="5407034" y="3686403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7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68"/>
          <p:cNvGrpSpPr/>
          <p:nvPr/>
        </p:nvGrpSpPr>
        <p:grpSpPr>
          <a:xfrm>
            <a:off x="6060878" y="2422958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5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9" name="Oval 11"/>
          <p:cNvSpPr>
            <a:spLocks noChangeArrowheads="1"/>
          </p:cNvSpPr>
          <p:nvPr/>
        </p:nvSpPr>
        <p:spPr bwMode="auto">
          <a:xfrm>
            <a:off x="6891703" y="3234119"/>
            <a:ext cx="307975" cy="261938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0" name="Curved Connector 49"/>
          <p:cNvCxnSpPr>
            <a:stCxn id="78" idx="1"/>
            <a:endCxn id="79" idx="6"/>
          </p:cNvCxnSpPr>
          <p:nvPr/>
        </p:nvCxnSpPr>
        <p:spPr bwMode="auto">
          <a:xfrm>
            <a:off x="4334263" y="3822290"/>
            <a:ext cx="667203" cy="1588"/>
          </a:xfrm>
          <a:prstGeom prst="curvedConnector3">
            <a:avLst>
              <a:gd name="adj1" fmla="val 5000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92" name="Picture 91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4347000" y="3175000"/>
            <a:ext cx="668360" cy="467852"/>
          </a:xfrm>
          <a:prstGeom prst="rect">
            <a:avLst/>
          </a:prstGeom>
        </p:spPr>
      </p:pic>
      <p:cxnSp>
        <p:nvCxnSpPr>
          <p:cNvPr id="54" name="Curved Connector 53"/>
          <p:cNvCxnSpPr/>
          <p:nvPr/>
        </p:nvCxnSpPr>
        <p:spPr bwMode="auto">
          <a:xfrm rot="5400000" flipH="1" flipV="1">
            <a:off x="4876866" y="4194928"/>
            <a:ext cx="1350062" cy="1494606"/>
          </a:xfrm>
          <a:prstGeom prst="curvedConnector2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51" name="Picture 5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6667500" y="2771775"/>
            <a:ext cx="702692" cy="456975"/>
          </a:xfrm>
          <a:prstGeom prst="rect">
            <a:avLst/>
          </a:prstGeom>
          <a:noFill/>
          <a:ln/>
          <a:effectLst/>
        </p:spPr>
      </p:pic>
      <p:pic>
        <p:nvPicPr>
          <p:cNvPr id="55" name="Picture 54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6724822" y="4229100"/>
            <a:ext cx="702346" cy="456750"/>
          </a:xfrm>
          <a:prstGeom prst="rect">
            <a:avLst/>
          </a:prstGeom>
          <a:noFill/>
          <a:ln/>
          <a:effectLst/>
        </p:spPr>
      </p:pic>
      <p:pic>
        <p:nvPicPr>
          <p:cNvPr id="56" name="Picture 55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1752600" y="3619500"/>
            <a:ext cx="316212" cy="351519"/>
          </a:xfrm>
          <a:prstGeom prst="rect">
            <a:avLst/>
          </a:prstGeom>
          <a:noFill/>
          <a:ln/>
          <a:effectLst/>
        </p:spPr>
      </p:pic>
      <p:pic>
        <p:nvPicPr>
          <p:cNvPr id="57" name="Picture 56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4181475" y="5715000"/>
            <a:ext cx="1299981" cy="456975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2424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7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Simplicial Approximation</a:t>
            </a:r>
            <a:endParaRPr lang="en-US" dirty="0"/>
          </a:p>
        </p:txBody>
      </p:sp>
      <p:sp>
        <p:nvSpPr>
          <p:cNvPr id="79" name="Decagon 78"/>
          <p:cNvSpPr/>
          <p:nvPr/>
        </p:nvSpPr>
        <p:spPr>
          <a:xfrm>
            <a:off x="5001466" y="2000865"/>
            <a:ext cx="4142534" cy="3642850"/>
          </a:xfrm>
          <a:prstGeom prst="decagon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Decagon 77"/>
          <p:cNvSpPr/>
          <p:nvPr/>
        </p:nvSpPr>
        <p:spPr>
          <a:xfrm>
            <a:off x="191729" y="2000865"/>
            <a:ext cx="4142534" cy="3642850"/>
          </a:xfrm>
          <a:prstGeom prst="decag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A651-A933-4FA8-B239-8C4A625EA919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2E9E5-46F2-4C50-9D07-D407555D9628}" type="slidenum">
              <a:rPr lang="en-US" smtClean="0"/>
              <a:pPr/>
              <a:t>110</a:t>
            </a:fld>
            <a:endParaRPr lang="en-US"/>
          </a:p>
        </p:txBody>
      </p:sp>
      <p:grpSp>
        <p:nvGrpSpPr>
          <p:cNvPr id="2" name="Group 14"/>
          <p:cNvGrpSpPr/>
          <p:nvPr/>
        </p:nvGrpSpPr>
        <p:grpSpPr>
          <a:xfrm>
            <a:off x="2145582" y="3671662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50"/>
          <p:cNvGrpSpPr/>
          <p:nvPr/>
        </p:nvGrpSpPr>
        <p:grpSpPr>
          <a:xfrm>
            <a:off x="6901542" y="3686403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52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74" name="Picture 7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929773" y="5704348"/>
            <a:ext cx="644831" cy="644831"/>
          </a:xfrm>
          <a:prstGeom prst="rect">
            <a:avLst/>
          </a:prstGeom>
        </p:spPr>
      </p:pic>
      <p:pic>
        <p:nvPicPr>
          <p:cNvPr id="81" name="Picture 80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6779474" y="5768257"/>
            <a:ext cx="571208" cy="571208"/>
          </a:xfrm>
          <a:prstGeom prst="rect">
            <a:avLst/>
          </a:prstGeom>
          <a:noFill/>
          <a:ln/>
          <a:effectLst/>
        </p:spPr>
      </p:pic>
      <p:sp>
        <p:nvSpPr>
          <p:cNvPr id="24" name="Hexagon 23"/>
          <p:cNvSpPr/>
          <p:nvPr/>
        </p:nvSpPr>
        <p:spPr>
          <a:xfrm>
            <a:off x="5567122" y="2551467"/>
            <a:ext cx="2976814" cy="2566219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53"/>
          <p:cNvGrpSpPr/>
          <p:nvPr/>
        </p:nvGrpSpPr>
        <p:grpSpPr>
          <a:xfrm>
            <a:off x="7747116" y="2422958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5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56"/>
          <p:cNvGrpSpPr/>
          <p:nvPr/>
        </p:nvGrpSpPr>
        <p:grpSpPr>
          <a:xfrm>
            <a:off x="8430457" y="3686403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3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59"/>
          <p:cNvGrpSpPr/>
          <p:nvPr/>
        </p:nvGrpSpPr>
        <p:grpSpPr>
          <a:xfrm>
            <a:off x="7712701" y="4959681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1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62"/>
          <p:cNvGrpSpPr/>
          <p:nvPr/>
        </p:nvGrpSpPr>
        <p:grpSpPr>
          <a:xfrm>
            <a:off x="6036300" y="4959681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9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65"/>
          <p:cNvGrpSpPr/>
          <p:nvPr/>
        </p:nvGrpSpPr>
        <p:grpSpPr>
          <a:xfrm>
            <a:off x="5407034" y="3686403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7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68"/>
          <p:cNvGrpSpPr/>
          <p:nvPr/>
        </p:nvGrpSpPr>
        <p:grpSpPr>
          <a:xfrm>
            <a:off x="6060878" y="2422958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5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9" name="Oval 11"/>
          <p:cNvSpPr>
            <a:spLocks noChangeArrowheads="1"/>
          </p:cNvSpPr>
          <p:nvPr/>
        </p:nvSpPr>
        <p:spPr bwMode="auto">
          <a:xfrm>
            <a:off x="6891703" y="3234119"/>
            <a:ext cx="307975" cy="261938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2" name="Curved Connector 71"/>
          <p:cNvCxnSpPr/>
          <p:nvPr/>
        </p:nvCxnSpPr>
        <p:spPr bwMode="auto">
          <a:xfrm>
            <a:off x="4334263" y="3822290"/>
            <a:ext cx="667203" cy="1588"/>
          </a:xfrm>
          <a:prstGeom prst="curvedConnector3">
            <a:avLst>
              <a:gd name="adj1" fmla="val 5000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73" name="Picture 72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4347000" y="3175000"/>
            <a:ext cx="668360" cy="467852"/>
          </a:xfrm>
          <a:prstGeom prst="rect">
            <a:avLst/>
          </a:prstGeom>
        </p:spPr>
      </p:pic>
      <p:cxnSp>
        <p:nvCxnSpPr>
          <p:cNvPr id="48" name="Curved Connector 53"/>
          <p:cNvCxnSpPr/>
          <p:nvPr/>
        </p:nvCxnSpPr>
        <p:spPr bwMode="auto">
          <a:xfrm rot="5400000" flipH="1" flipV="1">
            <a:off x="4876866" y="4194928"/>
            <a:ext cx="1350062" cy="1494606"/>
          </a:xfrm>
          <a:prstGeom prst="curvedConnector2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51" name="Picture 5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2133600" y="3200400"/>
            <a:ext cx="316212" cy="351519"/>
          </a:xfrm>
          <a:prstGeom prst="rect">
            <a:avLst/>
          </a:prstGeom>
          <a:noFill/>
          <a:ln/>
          <a:effectLst/>
        </p:spPr>
      </p:pic>
      <p:pic>
        <p:nvPicPr>
          <p:cNvPr id="54" name="Picture 53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6667500" y="2771775"/>
            <a:ext cx="702692" cy="456975"/>
          </a:xfrm>
          <a:prstGeom prst="rect">
            <a:avLst/>
          </a:prstGeom>
          <a:noFill/>
          <a:ln/>
          <a:effectLst/>
        </p:spPr>
      </p:pic>
      <p:pic>
        <p:nvPicPr>
          <p:cNvPr id="55" name="Picture 54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4181475" y="5715000"/>
            <a:ext cx="1299981" cy="456975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378733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7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Simplicial Approximation</a:t>
            </a:r>
            <a:endParaRPr lang="en-US" dirty="0"/>
          </a:p>
        </p:txBody>
      </p:sp>
      <p:sp>
        <p:nvSpPr>
          <p:cNvPr id="79" name="Decagon 78"/>
          <p:cNvSpPr/>
          <p:nvPr/>
        </p:nvSpPr>
        <p:spPr>
          <a:xfrm>
            <a:off x="5001466" y="2000865"/>
            <a:ext cx="4142534" cy="3642850"/>
          </a:xfrm>
          <a:prstGeom prst="decagon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Decagon 77"/>
          <p:cNvSpPr/>
          <p:nvPr/>
        </p:nvSpPr>
        <p:spPr>
          <a:xfrm>
            <a:off x="191729" y="2000865"/>
            <a:ext cx="4142534" cy="3642850"/>
          </a:xfrm>
          <a:prstGeom prst="decag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A651-A933-4FA8-B239-8C4A625EA919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2E9E5-46F2-4C50-9D07-D407555D9628}" type="slidenum">
              <a:rPr lang="en-US" smtClean="0"/>
              <a:pPr/>
              <a:t>111</a:t>
            </a:fld>
            <a:endParaRPr lang="en-US"/>
          </a:p>
        </p:txBody>
      </p:sp>
      <p:grpSp>
        <p:nvGrpSpPr>
          <p:cNvPr id="2" name="Group 14"/>
          <p:cNvGrpSpPr/>
          <p:nvPr/>
        </p:nvGrpSpPr>
        <p:grpSpPr>
          <a:xfrm>
            <a:off x="2145582" y="3671662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50"/>
          <p:cNvGrpSpPr/>
          <p:nvPr/>
        </p:nvGrpSpPr>
        <p:grpSpPr>
          <a:xfrm>
            <a:off x="6901542" y="3686403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52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74" name="Picture 7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1929773" y="5704348"/>
            <a:ext cx="644831" cy="644831"/>
          </a:xfrm>
          <a:prstGeom prst="rect">
            <a:avLst/>
          </a:prstGeom>
        </p:spPr>
      </p:pic>
      <p:pic>
        <p:nvPicPr>
          <p:cNvPr id="81" name="Picture 80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6779474" y="5768257"/>
            <a:ext cx="571208" cy="571208"/>
          </a:xfrm>
          <a:prstGeom prst="rect">
            <a:avLst/>
          </a:prstGeom>
          <a:noFill/>
          <a:ln/>
          <a:effectLst/>
        </p:spPr>
      </p:pic>
      <p:sp>
        <p:nvSpPr>
          <p:cNvPr id="24" name="Hexagon 23"/>
          <p:cNvSpPr/>
          <p:nvPr/>
        </p:nvSpPr>
        <p:spPr>
          <a:xfrm>
            <a:off x="5567122" y="2551467"/>
            <a:ext cx="2976814" cy="2566219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53"/>
          <p:cNvGrpSpPr/>
          <p:nvPr/>
        </p:nvGrpSpPr>
        <p:grpSpPr>
          <a:xfrm>
            <a:off x="7747116" y="2422958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5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56"/>
          <p:cNvGrpSpPr/>
          <p:nvPr/>
        </p:nvGrpSpPr>
        <p:grpSpPr>
          <a:xfrm>
            <a:off x="8430457" y="3686403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3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59"/>
          <p:cNvGrpSpPr/>
          <p:nvPr/>
        </p:nvGrpSpPr>
        <p:grpSpPr>
          <a:xfrm>
            <a:off x="7712701" y="4959681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1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62"/>
          <p:cNvGrpSpPr/>
          <p:nvPr/>
        </p:nvGrpSpPr>
        <p:grpSpPr>
          <a:xfrm>
            <a:off x="6036300" y="4959681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9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65"/>
          <p:cNvGrpSpPr/>
          <p:nvPr/>
        </p:nvGrpSpPr>
        <p:grpSpPr>
          <a:xfrm>
            <a:off x="5407034" y="3686403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7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68"/>
          <p:cNvGrpSpPr/>
          <p:nvPr/>
        </p:nvGrpSpPr>
        <p:grpSpPr>
          <a:xfrm>
            <a:off x="6060878" y="2422958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5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9" name="Oval 11"/>
          <p:cNvSpPr>
            <a:spLocks noChangeArrowheads="1"/>
          </p:cNvSpPr>
          <p:nvPr/>
        </p:nvSpPr>
        <p:spPr bwMode="auto">
          <a:xfrm>
            <a:off x="6891703" y="3234119"/>
            <a:ext cx="307975" cy="261938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Hexagon 55"/>
          <p:cNvSpPr/>
          <p:nvPr/>
        </p:nvSpPr>
        <p:spPr>
          <a:xfrm>
            <a:off x="774589" y="2539181"/>
            <a:ext cx="2976814" cy="2566219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00FF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 bwMode="auto">
          <a:xfrm rot="16200000" flipH="1">
            <a:off x="979886" y="2975438"/>
            <a:ext cx="2566219" cy="1693704"/>
          </a:xfrm>
          <a:prstGeom prst="line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/>
          <p:cNvCxnSpPr/>
          <p:nvPr/>
        </p:nvCxnSpPr>
        <p:spPr bwMode="auto">
          <a:xfrm flipH="1">
            <a:off x="774589" y="3822291"/>
            <a:ext cx="2976814" cy="0"/>
          </a:xfrm>
          <a:prstGeom prst="line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/>
          <p:nvPr/>
        </p:nvCxnSpPr>
        <p:spPr bwMode="auto">
          <a:xfrm rot="16200000" flipH="1" flipV="1">
            <a:off x="979886" y="2975438"/>
            <a:ext cx="2566219" cy="1693704"/>
          </a:xfrm>
          <a:prstGeom prst="line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2" name="Group 14"/>
          <p:cNvGrpSpPr/>
          <p:nvPr/>
        </p:nvGrpSpPr>
        <p:grpSpPr>
          <a:xfrm>
            <a:off x="2145582" y="3671662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63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22"/>
          <p:cNvGrpSpPr/>
          <p:nvPr/>
        </p:nvGrpSpPr>
        <p:grpSpPr>
          <a:xfrm>
            <a:off x="2991156" y="2408217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69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25"/>
          <p:cNvGrpSpPr/>
          <p:nvPr/>
        </p:nvGrpSpPr>
        <p:grpSpPr>
          <a:xfrm>
            <a:off x="3586009" y="3671662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72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28"/>
          <p:cNvGrpSpPr/>
          <p:nvPr/>
        </p:nvGrpSpPr>
        <p:grpSpPr>
          <a:xfrm>
            <a:off x="2956741" y="4944940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77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" name="Group 31"/>
          <p:cNvGrpSpPr/>
          <p:nvPr/>
        </p:nvGrpSpPr>
        <p:grpSpPr>
          <a:xfrm>
            <a:off x="1280340" y="4944940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83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" name="Group 34"/>
          <p:cNvGrpSpPr/>
          <p:nvPr/>
        </p:nvGrpSpPr>
        <p:grpSpPr>
          <a:xfrm>
            <a:off x="651074" y="3671662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87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" name="Group 37"/>
          <p:cNvGrpSpPr/>
          <p:nvPr/>
        </p:nvGrpSpPr>
        <p:grpSpPr>
          <a:xfrm>
            <a:off x="1304918" y="2408217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90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01" name="Curved Connector 100"/>
          <p:cNvCxnSpPr/>
          <p:nvPr/>
        </p:nvCxnSpPr>
        <p:spPr bwMode="auto">
          <a:xfrm>
            <a:off x="4334263" y="3822290"/>
            <a:ext cx="667203" cy="1588"/>
          </a:xfrm>
          <a:prstGeom prst="curvedConnector3">
            <a:avLst>
              <a:gd name="adj1" fmla="val 5000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02" name="Picture 101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4347000" y="3175000"/>
            <a:ext cx="668360" cy="467852"/>
          </a:xfrm>
          <a:prstGeom prst="rect">
            <a:avLst/>
          </a:prstGeom>
        </p:spPr>
      </p:pic>
      <p:cxnSp>
        <p:nvCxnSpPr>
          <p:cNvPr id="68" name="Curved Connector 53"/>
          <p:cNvCxnSpPr/>
          <p:nvPr/>
        </p:nvCxnSpPr>
        <p:spPr bwMode="auto">
          <a:xfrm rot="5400000" flipH="1" flipV="1">
            <a:off x="4876866" y="4194928"/>
            <a:ext cx="1350062" cy="1494606"/>
          </a:xfrm>
          <a:prstGeom prst="curvedConnector2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6" name="Curved Connector 75"/>
          <p:cNvCxnSpPr/>
          <p:nvPr/>
        </p:nvCxnSpPr>
        <p:spPr bwMode="auto">
          <a:xfrm rot="16200000" flipV="1">
            <a:off x="2259144" y="4794799"/>
            <a:ext cx="1435744" cy="1193346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71" name="Picture 7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3200400" y="6172200"/>
            <a:ext cx="843646" cy="457200"/>
          </a:xfrm>
          <a:prstGeom prst="rect">
            <a:avLst/>
          </a:prstGeom>
        </p:spPr>
      </p:pic>
      <p:pic>
        <p:nvPicPr>
          <p:cNvPr id="82" name="Picture 81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2133600" y="3200400"/>
            <a:ext cx="316212" cy="351519"/>
          </a:xfrm>
          <a:prstGeom prst="rect">
            <a:avLst/>
          </a:prstGeom>
          <a:noFill/>
          <a:ln/>
          <a:effectLst/>
        </p:spPr>
      </p:pic>
      <p:pic>
        <p:nvPicPr>
          <p:cNvPr id="86" name="Picture 85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6667500" y="2771775"/>
            <a:ext cx="702692" cy="456975"/>
          </a:xfrm>
          <a:prstGeom prst="rect">
            <a:avLst/>
          </a:prstGeom>
          <a:noFill/>
          <a:ln/>
          <a:effectLst/>
        </p:spPr>
      </p:pic>
      <p:pic>
        <p:nvPicPr>
          <p:cNvPr id="89" name="Picture 88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4181475" y="5715000"/>
            <a:ext cx="1299981" cy="456975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96003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7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Simplicial Approximation</a:t>
            </a:r>
            <a:endParaRPr lang="en-US" dirty="0"/>
          </a:p>
        </p:txBody>
      </p:sp>
      <p:sp>
        <p:nvSpPr>
          <p:cNvPr id="79" name="Decagon 78"/>
          <p:cNvSpPr/>
          <p:nvPr/>
        </p:nvSpPr>
        <p:spPr>
          <a:xfrm>
            <a:off x="5001466" y="2000865"/>
            <a:ext cx="4142534" cy="3642850"/>
          </a:xfrm>
          <a:prstGeom prst="decagon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Decagon 77"/>
          <p:cNvSpPr/>
          <p:nvPr/>
        </p:nvSpPr>
        <p:spPr>
          <a:xfrm>
            <a:off x="191729" y="2000865"/>
            <a:ext cx="4142534" cy="3642850"/>
          </a:xfrm>
          <a:prstGeom prst="decag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A651-A933-4FA8-B239-8C4A625EA919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2E9E5-46F2-4C50-9D07-D407555D9628}" type="slidenum">
              <a:rPr lang="en-US" smtClean="0"/>
              <a:pPr/>
              <a:t>112</a:t>
            </a:fld>
            <a:endParaRPr lang="en-US"/>
          </a:p>
        </p:txBody>
      </p:sp>
      <p:grpSp>
        <p:nvGrpSpPr>
          <p:cNvPr id="2" name="Group 14"/>
          <p:cNvGrpSpPr/>
          <p:nvPr/>
        </p:nvGrpSpPr>
        <p:grpSpPr>
          <a:xfrm>
            <a:off x="2145582" y="3671662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50"/>
          <p:cNvGrpSpPr/>
          <p:nvPr/>
        </p:nvGrpSpPr>
        <p:grpSpPr>
          <a:xfrm>
            <a:off x="6901542" y="3686403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52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74" name="Picture 7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929773" y="5704348"/>
            <a:ext cx="644831" cy="644831"/>
          </a:xfrm>
          <a:prstGeom prst="rect">
            <a:avLst/>
          </a:prstGeom>
        </p:spPr>
      </p:pic>
      <p:pic>
        <p:nvPicPr>
          <p:cNvPr id="81" name="Picture 80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6779474" y="5768257"/>
            <a:ext cx="571208" cy="571208"/>
          </a:xfrm>
          <a:prstGeom prst="rect">
            <a:avLst/>
          </a:prstGeom>
          <a:noFill/>
          <a:ln/>
          <a:effectLst/>
        </p:spPr>
      </p:pic>
      <p:sp>
        <p:nvSpPr>
          <p:cNvPr id="24" name="Hexagon 23"/>
          <p:cNvSpPr/>
          <p:nvPr/>
        </p:nvSpPr>
        <p:spPr>
          <a:xfrm>
            <a:off x="5567122" y="2551467"/>
            <a:ext cx="2976814" cy="2566219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53"/>
          <p:cNvGrpSpPr/>
          <p:nvPr/>
        </p:nvGrpSpPr>
        <p:grpSpPr>
          <a:xfrm>
            <a:off x="7747116" y="2422958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5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56"/>
          <p:cNvGrpSpPr/>
          <p:nvPr/>
        </p:nvGrpSpPr>
        <p:grpSpPr>
          <a:xfrm>
            <a:off x="8430457" y="3686403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3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59"/>
          <p:cNvGrpSpPr/>
          <p:nvPr/>
        </p:nvGrpSpPr>
        <p:grpSpPr>
          <a:xfrm>
            <a:off x="7712701" y="4959681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1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62"/>
          <p:cNvGrpSpPr/>
          <p:nvPr/>
        </p:nvGrpSpPr>
        <p:grpSpPr>
          <a:xfrm>
            <a:off x="6036300" y="4959681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9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65"/>
          <p:cNvGrpSpPr/>
          <p:nvPr/>
        </p:nvGrpSpPr>
        <p:grpSpPr>
          <a:xfrm>
            <a:off x="5407034" y="3686403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7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68"/>
          <p:cNvGrpSpPr/>
          <p:nvPr/>
        </p:nvGrpSpPr>
        <p:grpSpPr>
          <a:xfrm>
            <a:off x="6060878" y="2422958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5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9" name="Oval 11"/>
          <p:cNvSpPr>
            <a:spLocks noChangeArrowheads="1"/>
          </p:cNvSpPr>
          <p:nvPr/>
        </p:nvSpPr>
        <p:spPr bwMode="auto">
          <a:xfrm>
            <a:off x="6891703" y="3234119"/>
            <a:ext cx="307975" cy="261938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Hexagon 55"/>
          <p:cNvSpPr/>
          <p:nvPr/>
        </p:nvSpPr>
        <p:spPr>
          <a:xfrm>
            <a:off x="774589" y="2539181"/>
            <a:ext cx="2976814" cy="2566219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00FF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Group 22"/>
          <p:cNvGrpSpPr/>
          <p:nvPr/>
        </p:nvGrpSpPr>
        <p:grpSpPr>
          <a:xfrm>
            <a:off x="2991156" y="2408217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69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25"/>
          <p:cNvGrpSpPr/>
          <p:nvPr/>
        </p:nvGrpSpPr>
        <p:grpSpPr>
          <a:xfrm>
            <a:off x="3586009" y="3671662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72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28"/>
          <p:cNvGrpSpPr/>
          <p:nvPr/>
        </p:nvGrpSpPr>
        <p:grpSpPr>
          <a:xfrm>
            <a:off x="2956741" y="4944940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77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31"/>
          <p:cNvGrpSpPr/>
          <p:nvPr/>
        </p:nvGrpSpPr>
        <p:grpSpPr>
          <a:xfrm>
            <a:off x="1280340" y="4944940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83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" name="Group 34"/>
          <p:cNvGrpSpPr/>
          <p:nvPr/>
        </p:nvGrpSpPr>
        <p:grpSpPr>
          <a:xfrm>
            <a:off x="651074" y="3671662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87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" name="Group 37"/>
          <p:cNvGrpSpPr/>
          <p:nvPr/>
        </p:nvGrpSpPr>
        <p:grpSpPr>
          <a:xfrm>
            <a:off x="1304918" y="2408217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90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97" name="Curved Connector 96"/>
          <p:cNvCxnSpPr/>
          <p:nvPr/>
        </p:nvCxnSpPr>
        <p:spPr bwMode="auto">
          <a:xfrm>
            <a:off x="4334263" y="3822290"/>
            <a:ext cx="667203" cy="1588"/>
          </a:xfrm>
          <a:prstGeom prst="curvedConnector3">
            <a:avLst>
              <a:gd name="adj1" fmla="val 5000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98" name="Picture 9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4347000" y="3175000"/>
            <a:ext cx="668360" cy="467852"/>
          </a:xfrm>
          <a:prstGeom prst="rect">
            <a:avLst/>
          </a:prstGeom>
        </p:spPr>
      </p:pic>
      <p:cxnSp>
        <p:nvCxnSpPr>
          <p:cNvPr id="61" name="Curved Connector 53"/>
          <p:cNvCxnSpPr/>
          <p:nvPr/>
        </p:nvCxnSpPr>
        <p:spPr bwMode="auto">
          <a:xfrm rot="5400000" flipH="1" flipV="1">
            <a:off x="4876866" y="4194928"/>
            <a:ext cx="1350062" cy="1494606"/>
          </a:xfrm>
          <a:prstGeom prst="curvedConnector2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Curved Connector 61"/>
          <p:cNvCxnSpPr/>
          <p:nvPr/>
        </p:nvCxnSpPr>
        <p:spPr bwMode="auto">
          <a:xfrm rot="16200000" flipV="1">
            <a:off x="2259144" y="4794799"/>
            <a:ext cx="1435744" cy="1193346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63" name="Picture 62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3200400" y="6172200"/>
            <a:ext cx="843646" cy="457200"/>
          </a:xfrm>
          <a:prstGeom prst="rect">
            <a:avLst/>
          </a:prstGeom>
        </p:spPr>
      </p:pic>
      <p:pic>
        <p:nvPicPr>
          <p:cNvPr id="65" name="Picture 64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6667500" y="2771775"/>
            <a:ext cx="702692" cy="456975"/>
          </a:xfrm>
          <a:prstGeom prst="rect">
            <a:avLst/>
          </a:prstGeom>
          <a:noFill/>
          <a:ln/>
          <a:effectLst/>
        </p:spPr>
      </p:pic>
      <p:pic>
        <p:nvPicPr>
          <p:cNvPr id="66" name="Picture 65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4181475" y="5715000"/>
            <a:ext cx="1299981" cy="456975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15457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Decagon 78"/>
          <p:cNvSpPr/>
          <p:nvPr/>
        </p:nvSpPr>
        <p:spPr>
          <a:xfrm>
            <a:off x="5001466" y="2000865"/>
            <a:ext cx="4142534" cy="3642850"/>
          </a:xfrm>
          <a:prstGeom prst="decagon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Hexagon 23"/>
          <p:cNvSpPr/>
          <p:nvPr/>
        </p:nvSpPr>
        <p:spPr>
          <a:xfrm>
            <a:off x="5567122" y="2551467"/>
            <a:ext cx="2976814" cy="2566219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Freeform 81"/>
          <p:cNvSpPr/>
          <p:nvPr/>
        </p:nvSpPr>
        <p:spPr>
          <a:xfrm>
            <a:off x="6241027" y="2770239"/>
            <a:ext cx="1811594" cy="1784555"/>
          </a:xfrm>
          <a:custGeom>
            <a:avLst/>
            <a:gdLst>
              <a:gd name="connsiteX0" fmla="*/ 427703 w 1489587"/>
              <a:gd name="connsiteY0" fmla="*/ 0 h 1755058"/>
              <a:gd name="connsiteX1" fmla="*/ 0 w 1489587"/>
              <a:gd name="connsiteY1" fmla="*/ 619432 h 1755058"/>
              <a:gd name="connsiteX2" fmla="*/ 88490 w 1489587"/>
              <a:gd name="connsiteY2" fmla="*/ 958645 h 1755058"/>
              <a:gd name="connsiteX3" fmla="*/ 265471 w 1489587"/>
              <a:gd name="connsiteY3" fmla="*/ 1238864 h 1755058"/>
              <a:gd name="connsiteX4" fmla="*/ 899651 w 1489587"/>
              <a:gd name="connsiteY4" fmla="*/ 1755058 h 1755058"/>
              <a:gd name="connsiteX5" fmla="*/ 1489587 w 1489587"/>
              <a:gd name="connsiteY5" fmla="*/ 1356851 h 1755058"/>
              <a:gd name="connsiteX6" fmla="*/ 1489587 w 1489587"/>
              <a:gd name="connsiteY6" fmla="*/ 634180 h 1755058"/>
              <a:gd name="connsiteX7" fmla="*/ 427703 w 1489587"/>
              <a:gd name="connsiteY7" fmla="*/ 0 h 1755058"/>
              <a:gd name="connsiteX0" fmla="*/ 427703 w 1489587"/>
              <a:gd name="connsiteY0" fmla="*/ 2458 h 1757516"/>
              <a:gd name="connsiteX1" fmla="*/ 0 w 1489587"/>
              <a:gd name="connsiteY1" fmla="*/ 621890 h 1757516"/>
              <a:gd name="connsiteX2" fmla="*/ 88490 w 1489587"/>
              <a:gd name="connsiteY2" fmla="*/ 961103 h 1757516"/>
              <a:gd name="connsiteX3" fmla="*/ 265471 w 1489587"/>
              <a:gd name="connsiteY3" fmla="*/ 1241322 h 1757516"/>
              <a:gd name="connsiteX4" fmla="*/ 899651 w 1489587"/>
              <a:gd name="connsiteY4" fmla="*/ 1757516 h 1757516"/>
              <a:gd name="connsiteX5" fmla="*/ 1489587 w 1489587"/>
              <a:gd name="connsiteY5" fmla="*/ 1359309 h 1757516"/>
              <a:gd name="connsiteX6" fmla="*/ 1489587 w 1489587"/>
              <a:gd name="connsiteY6" fmla="*/ 636638 h 1757516"/>
              <a:gd name="connsiteX7" fmla="*/ 427703 w 1489587"/>
              <a:gd name="connsiteY7" fmla="*/ 2458 h 1757516"/>
              <a:gd name="connsiteX0" fmla="*/ 427703 w 1666568"/>
              <a:gd name="connsiteY0" fmla="*/ 2458 h 1757516"/>
              <a:gd name="connsiteX1" fmla="*/ 0 w 1666568"/>
              <a:gd name="connsiteY1" fmla="*/ 621890 h 1757516"/>
              <a:gd name="connsiteX2" fmla="*/ 88490 w 1666568"/>
              <a:gd name="connsiteY2" fmla="*/ 961103 h 1757516"/>
              <a:gd name="connsiteX3" fmla="*/ 265471 w 1666568"/>
              <a:gd name="connsiteY3" fmla="*/ 1241322 h 1757516"/>
              <a:gd name="connsiteX4" fmla="*/ 899651 w 1666568"/>
              <a:gd name="connsiteY4" fmla="*/ 1757516 h 1757516"/>
              <a:gd name="connsiteX5" fmla="*/ 1489587 w 1666568"/>
              <a:gd name="connsiteY5" fmla="*/ 1359309 h 1757516"/>
              <a:gd name="connsiteX6" fmla="*/ 1489587 w 1666568"/>
              <a:gd name="connsiteY6" fmla="*/ 636638 h 1757516"/>
              <a:gd name="connsiteX7" fmla="*/ 427703 w 1666568"/>
              <a:gd name="connsiteY7" fmla="*/ 2458 h 1757516"/>
              <a:gd name="connsiteX0" fmla="*/ 427703 w 1666568"/>
              <a:gd name="connsiteY0" fmla="*/ 2458 h 1777181"/>
              <a:gd name="connsiteX1" fmla="*/ 0 w 1666568"/>
              <a:gd name="connsiteY1" fmla="*/ 621890 h 1777181"/>
              <a:gd name="connsiteX2" fmla="*/ 88490 w 1666568"/>
              <a:gd name="connsiteY2" fmla="*/ 961103 h 1777181"/>
              <a:gd name="connsiteX3" fmla="*/ 265471 w 1666568"/>
              <a:gd name="connsiteY3" fmla="*/ 1241322 h 1777181"/>
              <a:gd name="connsiteX4" fmla="*/ 899651 w 1666568"/>
              <a:gd name="connsiteY4" fmla="*/ 1757516 h 1777181"/>
              <a:gd name="connsiteX5" fmla="*/ 1489587 w 1666568"/>
              <a:gd name="connsiteY5" fmla="*/ 1359309 h 1777181"/>
              <a:gd name="connsiteX6" fmla="*/ 1489587 w 1666568"/>
              <a:gd name="connsiteY6" fmla="*/ 636638 h 1777181"/>
              <a:gd name="connsiteX7" fmla="*/ 427703 w 1666568"/>
              <a:gd name="connsiteY7" fmla="*/ 2458 h 1777181"/>
              <a:gd name="connsiteX0" fmla="*/ 427703 w 1666568"/>
              <a:gd name="connsiteY0" fmla="*/ 2458 h 1777181"/>
              <a:gd name="connsiteX1" fmla="*/ 0 w 1666568"/>
              <a:gd name="connsiteY1" fmla="*/ 621890 h 1777181"/>
              <a:gd name="connsiteX2" fmla="*/ 88490 w 1666568"/>
              <a:gd name="connsiteY2" fmla="*/ 961103 h 1777181"/>
              <a:gd name="connsiteX3" fmla="*/ 265471 w 1666568"/>
              <a:gd name="connsiteY3" fmla="*/ 1241322 h 1777181"/>
              <a:gd name="connsiteX4" fmla="*/ 899651 w 1666568"/>
              <a:gd name="connsiteY4" fmla="*/ 1757516 h 1777181"/>
              <a:gd name="connsiteX5" fmla="*/ 1489587 w 1666568"/>
              <a:gd name="connsiteY5" fmla="*/ 1359309 h 1777181"/>
              <a:gd name="connsiteX6" fmla="*/ 1489587 w 1666568"/>
              <a:gd name="connsiteY6" fmla="*/ 636638 h 1777181"/>
              <a:gd name="connsiteX7" fmla="*/ 427703 w 1666568"/>
              <a:gd name="connsiteY7" fmla="*/ 2458 h 1777181"/>
              <a:gd name="connsiteX0" fmla="*/ 427703 w 1666568"/>
              <a:gd name="connsiteY0" fmla="*/ 2458 h 1784555"/>
              <a:gd name="connsiteX1" fmla="*/ 0 w 1666568"/>
              <a:gd name="connsiteY1" fmla="*/ 621890 h 1784555"/>
              <a:gd name="connsiteX2" fmla="*/ 88490 w 1666568"/>
              <a:gd name="connsiteY2" fmla="*/ 961103 h 1784555"/>
              <a:gd name="connsiteX3" fmla="*/ 206477 w 1666568"/>
              <a:gd name="connsiteY3" fmla="*/ 1197077 h 1784555"/>
              <a:gd name="connsiteX4" fmla="*/ 899651 w 1666568"/>
              <a:gd name="connsiteY4" fmla="*/ 1757516 h 1784555"/>
              <a:gd name="connsiteX5" fmla="*/ 1489587 w 1666568"/>
              <a:gd name="connsiteY5" fmla="*/ 1359309 h 1784555"/>
              <a:gd name="connsiteX6" fmla="*/ 1489587 w 1666568"/>
              <a:gd name="connsiteY6" fmla="*/ 636638 h 1784555"/>
              <a:gd name="connsiteX7" fmla="*/ 427703 w 1666568"/>
              <a:gd name="connsiteY7" fmla="*/ 2458 h 1784555"/>
              <a:gd name="connsiteX0" fmla="*/ 560439 w 1799304"/>
              <a:gd name="connsiteY0" fmla="*/ 2458 h 1784555"/>
              <a:gd name="connsiteX1" fmla="*/ 132736 w 1799304"/>
              <a:gd name="connsiteY1" fmla="*/ 621890 h 1784555"/>
              <a:gd name="connsiteX2" fmla="*/ 0 w 1799304"/>
              <a:gd name="connsiteY2" fmla="*/ 1020097 h 1784555"/>
              <a:gd name="connsiteX3" fmla="*/ 339213 w 1799304"/>
              <a:gd name="connsiteY3" fmla="*/ 1197077 h 1784555"/>
              <a:gd name="connsiteX4" fmla="*/ 1032387 w 1799304"/>
              <a:gd name="connsiteY4" fmla="*/ 1757516 h 1784555"/>
              <a:gd name="connsiteX5" fmla="*/ 1622323 w 1799304"/>
              <a:gd name="connsiteY5" fmla="*/ 1359309 h 1784555"/>
              <a:gd name="connsiteX6" fmla="*/ 1622323 w 1799304"/>
              <a:gd name="connsiteY6" fmla="*/ 636638 h 1784555"/>
              <a:gd name="connsiteX7" fmla="*/ 560439 w 1799304"/>
              <a:gd name="connsiteY7" fmla="*/ 2458 h 1784555"/>
              <a:gd name="connsiteX0" fmla="*/ 594852 w 1833717"/>
              <a:gd name="connsiteY0" fmla="*/ 2458 h 1784555"/>
              <a:gd name="connsiteX1" fmla="*/ 167149 w 1833717"/>
              <a:gd name="connsiteY1" fmla="*/ 621890 h 1784555"/>
              <a:gd name="connsiteX2" fmla="*/ 34413 w 1833717"/>
              <a:gd name="connsiteY2" fmla="*/ 1020097 h 1784555"/>
              <a:gd name="connsiteX3" fmla="*/ 373626 w 1833717"/>
              <a:gd name="connsiteY3" fmla="*/ 1197077 h 1784555"/>
              <a:gd name="connsiteX4" fmla="*/ 1066800 w 1833717"/>
              <a:gd name="connsiteY4" fmla="*/ 1757516 h 1784555"/>
              <a:gd name="connsiteX5" fmla="*/ 1656736 w 1833717"/>
              <a:gd name="connsiteY5" fmla="*/ 1359309 h 1784555"/>
              <a:gd name="connsiteX6" fmla="*/ 1656736 w 1833717"/>
              <a:gd name="connsiteY6" fmla="*/ 636638 h 1784555"/>
              <a:gd name="connsiteX7" fmla="*/ 594852 w 1833717"/>
              <a:gd name="connsiteY7" fmla="*/ 2458 h 1784555"/>
              <a:gd name="connsiteX0" fmla="*/ 572729 w 1811594"/>
              <a:gd name="connsiteY0" fmla="*/ 2458 h 1784555"/>
              <a:gd name="connsiteX1" fmla="*/ 277762 w 1811594"/>
              <a:gd name="connsiteY1" fmla="*/ 621890 h 1784555"/>
              <a:gd name="connsiteX2" fmla="*/ 12290 w 1811594"/>
              <a:gd name="connsiteY2" fmla="*/ 1020097 h 1784555"/>
              <a:gd name="connsiteX3" fmla="*/ 351503 w 1811594"/>
              <a:gd name="connsiteY3" fmla="*/ 1197077 h 1784555"/>
              <a:gd name="connsiteX4" fmla="*/ 1044677 w 1811594"/>
              <a:gd name="connsiteY4" fmla="*/ 1757516 h 1784555"/>
              <a:gd name="connsiteX5" fmla="*/ 1634613 w 1811594"/>
              <a:gd name="connsiteY5" fmla="*/ 1359309 h 1784555"/>
              <a:gd name="connsiteX6" fmla="*/ 1634613 w 1811594"/>
              <a:gd name="connsiteY6" fmla="*/ 636638 h 1784555"/>
              <a:gd name="connsiteX7" fmla="*/ 572729 w 1811594"/>
              <a:gd name="connsiteY7" fmla="*/ 2458 h 1784555"/>
              <a:gd name="connsiteX0" fmla="*/ 572729 w 1811594"/>
              <a:gd name="connsiteY0" fmla="*/ 2458 h 1784555"/>
              <a:gd name="connsiteX1" fmla="*/ 277762 w 1811594"/>
              <a:gd name="connsiteY1" fmla="*/ 621890 h 1784555"/>
              <a:gd name="connsiteX2" fmla="*/ 12290 w 1811594"/>
              <a:gd name="connsiteY2" fmla="*/ 1020097 h 1784555"/>
              <a:gd name="connsiteX3" fmla="*/ 351503 w 1811594"/>
              <a:gd name="connsiteY3" fmla="*/ 1197077 h 1784555"/>
              <a:gd name="connsiteX4" fmla="*/ 1044677 w 1811594"/>
              <a:gd name="connsiteY4" fmla="*/ 1757516 h 1784555"/>
              <a:gd name="connsiteX5" fmla="*/ 1634613 w 1811594"/>
              <a:gd name="connsiteY5" fmla="*/ 1359309 h 1784555"/>
              <a:gd name="connsiteX6" fmla="*/ 1634613 w 1811594"/>
              <a:gd name="connsiteY6" fmla="*/ 636638 h 1784555"/>
              <a:gd name="connsiteX7" fmla="*/ 572729 w 1811594"/>
              <a:gd name="connsiteY7" fmla="*/ 2458 h 1784555"/>
              <a:gd name="connsiteX0" fmla="*/ 572729 w 1811594"/>
              <a:gd name="connsiteY0" fmla="*/ 2458 h 1784555"/>
              <a:gd name="connsiteX1" fmla="*/ 277762 w 1811594"/>
              <a:gd name="connsiteY1" fmla="*/ 621890 h 1784555"/>
              <a:gd name="connsiteX2" fmla="*/ 12290 w 1811594"/>
              <a:gd name="connsiteY2" fmla="*/ 1020097 h 1784555"/>
              <a:gd name="connsiteX3" fmla="*/ 351503 w 1811594"/>
              <a:gd name="connsiteY3" fmla="*/ 1197077 h 1784555"/>
              <a:gd name="connsiteX4" fmla="*/ 1044677 w 1811594"/>
              <a:gd name="connsiteY4" fmla="*/ 1757516 h 1784555"/>
              <a:gd name="connsiteX5" fmla="*/ 1634613 w 1811594"/>
              <a:gd name="connsiteY5" fmla="*/ 1359309 h 1784555"/>
              <a:gd name="connsiteX6" fmla="*/ 1634613 w 1811594"/>
              <a:gd name="connsiteY6" fmla="*/ 636638 h 1784555"/>
              <a:gd name="connsiteX7" fmla="*/ 572729 w 1811594"/>
              <a:gd name="connsiteY7" fmla="*/ 2458 h 1784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11594" h="1784555">
                <a:moveTo>
                  <a:pt x="572729" y="2458"/>
                </a:moveTo>
                <a:cubicBezTo>
                  <a:pt x="346587" y="0"/>
                  <a:pt x="371168" y="452284"/>
                  <a:pt x="277762" y="621890"/>
                </a:cubicBezTo>
                <a:cubicBezTo>
                  <a:pt x="184356" y="791496"/>
                  <a:pt x="0" y="924233"/>
                  <a:pt x="12290" y="1020097"/>
                </a:cubicBezTo>
                <a:cubicBezTo>
                  <a:pt x="24580" y="1115961"/>
                  <a:pt x="216310" y="1064342"/>
                  <a:pt x="351503" y="1197077"/>
                </a:cubicBezTo>
                <a:cubicBezTo>
                  <a:pt x="486696" y="1329812"/>
                  <a:pt x="830825" y="1730477"/>
                  <a:pt x="1044677" y="1757516"/>
                </a:cubicBezTo>
                <a:cubicBezTo>
                  <a:pt x="1258529" y="1784555"/>
                  <a:pt x="1536290" y="1546122"/>
                  <a:pt x="1634613" y="1359309"/>
                </a:cubicBezTo>
                <a:cubicBezTo>
                  <a:pt x="1732936" y="1172496"/>
                  <a:pt x="1811594" y="862780"/>
                  <a:pt x="1634613" y="636638"/>
                </a:cubicBezTo>
                <a:cubicBezTo>
                  <a:pt x="1457632" y="410496"/>
                  <a:pt x="798871" y="4916"/>
                  <a:pt x="572729" y="2458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Title 7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Simplicial Approximation</a:t>
            </a:r>
            <a:endParaRPr lang="en-US" dirty="0"/>
          </a:p>
        </p:txBody>
      </p:sp>
      <p:sp>
        <p:nvSpPr>
          <p:cNvPr id="78" name="Decagon 77"/>
          <p:cNvSpPr/>
          <p:nvPr/>
        </p:nvSpPr>
        <p:spPr>
          <a:xfrm>
            <a:off x="191729" y="2000865"/>
            <a:ext cx="4142534" cy="3642850"/>
          </a:xfrm>
          <a:prstGeom prst="decag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A651-A933-4FA8-B239-8C4A625EA919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2E9E5-46F2-4C50-9D07-D407555D9628}" type="slidenum">
              <a:rPr lang="en-US" smtClean="0"/>
              <a:pPr/>
              <a:t>113</a:t>
            </a:fld>
            <a:endParaRPr lang="en-US"/>
          </a:p>
        </p:txBody>
      </p:sp>
      <p:grpSp>
        <p:nvGrpSpPr>
          <p:cNvPr id="2" name="Group 14"/>
          <p:cNvGrpSpPr/>
          <p:nvPr/>
        </p:nvGrpSpPr>
        <p:grpSpPr>
          <a:xfrm>
            <a:off x="2145582" y="3671662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74" name="Picture 7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929773" y="5704348"/>
            <a:ext cx="644831" cy="644831"/>
          </a:xfrm>
          <a:prstGeom prst="rect">
            <a:avLst/>
          </a:prstGeom>
        </p:spPr>
      </p:pic>
      <p:pic>
        <p:nvPicPr>
          <p:cNvPr id="81" name="Picture 80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6779474" y="5768257"/>
            <a:ext cx="571208" cy="571208"/>
          </a:xfrm>
          <a:prstGeom prst="rect">
            <a:avLst/>
          </a:prstGeom>
          <a:noFill/>
          <a:ln/>
          <a:effectLst/>
        </p:spPr>
      </p:pic>
      <p:grpSp>
        <p:nvGrpSpPr>
          <p:cNvPr id="3" name="Group 53"/>
          <p:cNvGrpSpPr/>
          <p:nvPr/>
        </p:nvGrpSpPr>
        <p:grpSpPr>
          <a:xfrm>
            <a:off x="7747116" y="2422958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5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56"/>
          <p:cNvGrpSpPr/>
          <p:nvPr/>
        </p:nvGrpSpPr>
        <p:grpSpPr>
          <a:xfrm>
            <a:off x="8430457" y="3686403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3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59"/>
          <p:cNvGrpSpPr/>
          <p:nvPr/>
        </p:nvGrpSpPr>
        <p:grpSpPr>
          <a:xfrm>
            <a:off x="7712701" y="4959681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1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62"/>
          <p:cNvGrpSpPr/>
          <p:nvPr/>
        </p:nvGrpSpPr>
        <p:grpSpPr>
          <a:xfrm>
            <a:off x="6036300" y="4959681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9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65"/>
          <p:cNvGrpSpPr/>
          <p:nvPr/>
        </p:nvGrpSpPr>
        <p:grpSpPr>
          <a:xfrm>
            <a:off x="5407034" y="3686403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7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68"/>
          <p:cNvGrpSpPr/>
          <p:nvPr/>
        </p:nvGrpSpPr>
        <p:grpSpPr>
          <a:xfrm>
            <a:off x="6060878" y="2422958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5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6" name="Hexagon 55"/>
          <p:cNvSpPr/>
          <p:nvPr/>
        </p:nvSpPr>
        <p:spPr>
          <a:xfrm>
            <a:off x="774589" y="2539181"/>
            <a:ext cx="2976814" cy="2566219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00FF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 22"/>
          <p:cNvGrpSpPr/>
          <p:nvPr/>
        </p:nvGrpSpPr>
        <p:grpSpPr>
          <a:xfrm>
            <a:off x="2991156" y="2408217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69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3586009" y="3671662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72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28"/>
          <p:cNvGrpSpPr/>
          <p:nvPr/>
        </p:nvGrpSpPr>
        <p:grpSpPr>
          <a:xfrm>
            <a:off x="2956741" y="4944940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77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31"/>
          <p:cNvGrpSpPr/>
          <p:nvPr/>
        </p:nvGrpSpPr>
        <p:grpSpPr>
          <a:xfrm>
            <a:off x="1280340" y="4944940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83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34"/>
          <p:cNvGrpSpPr/>
          <p:nvPr/>
        </p:nvGrpSpPr>
        <p:grpSpPr>
          <a:xfrm>
            <a:off x="651074" y="3671662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87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" name="Group 37"/>
          <p:cNvGrpSpPr/>
          <p:nvPr/>
        </p:nvGrpSpPr>
        <p:grpSpPr>
          <a:xfrm>
            <a:off x="1304918" y="2408217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90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18" name="Curved Connector 117"/>
          <p:cNvCxnSpPr/>
          <p:nvPr/>
        </p:nvCxnSpPr>
        <p:spPr bwMode="auto">
          <a:xfrm flipV="1">
            <a:off x="3937819" y="3185652"/>
            <a:ext cx="2595716" cy="619432"/>
          </a:xfrm>
          <a:prstGeom prst="curvedConnector3">
            <a:avLst>
              <a:gd name="adj1" fmla="val 5000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19" name="Picture 118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4573989" y="3086508"/>
            <a:ext cx="278231" cy="432803"/>
          </a:xfrm>
          <a:prstGeom prst="rect">
            <a:avLst/>
          </a:prstGeom>
        </p:spPr>
      </p:pic>
      <p:pic>
        <p:nvPicPr>
          <p:cNvPr id="58" name="Picture 57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1866900" y="3619500"/>
            <a:ext cx="843646" cy="457200"/>
          </a:xfrm>
          <a:prstGeom prst="rect">
            <a:avLst/>
          </a:prstGeom>
        </p:spPr>
      </p:pic>
      <p:pic>
        <p:nvPicPr>
          <p:cNvPr id="59" name="Picture 58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6438900" y="4581525"/>
            <a:ext cx="1299981" cy="456975"/>
          </a:xfrm>
          <a:prstGeom prst="rect">
            <a:avLst/>
          </a:prstGeom>
          <a:noFill/>
          <a:ln/>
          <a:effectLst/>
        </p:spPr>
      </p:pic>
      <p:pic>
        <p:nvPicPr>
          <p:cNvPr id="60" name="Picture 59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6496050" y="3381375"/>
            <a:ext cx="1299981" cy="456975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47332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5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Simplicial Approximation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9-Feb-16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114</a:t>
            </a:fld>
            <a:endParaRPr lang="en-US"/>
          </a:p>
        </p:txBody>
      </p:sp>
      <p:sp>
        <p:nvSpPr>
          <p:cNvPr id="14" name="Decagon 13"/>
          <p:cNvSpPr/>
          <p:nvPr/>
        </p:nvSpPr>
        <p:spPr>
          <a:xfrm>
            <a:off x="4721254" y="2000865"/>
            <a:ext cx="4142534" cy="3642850"/>
          </a:xfrm>
          <a:prstGeom prst="decagon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Hexagon 14"/>
          <p:cNvSpPr/>
          <p:nvPr/>
        </p:nvSpPr>
        <p:spPr>
          <a:xfrm>
            <a:off x="5286910" y="2551467"/>
            <a:ext cx="2976814" cy="2566219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5960815" y="2770239"/>
            <a:ext cx="1811594" cy="1784555"/>
          </a:xfrm>
          <a:custGeom>
            <a:avLst/>
            <a:gdLst>
              <a:gd name="connsiteX0" fmla="*/ 427703 w 1489587"/>
              <a:gd name="connsiteY0" fmla="*/ 0 h 1755058"/>
              <a:gd name="connsiteX1" fmla="*/ 0 w 1489587"/>
              <a:gd name="connsiteY1" fmla="*/ 619432 h 1755058"/>
              <a:gd name="connsiteX2" fmla="*/ 88490 w 1489587"/>
              <a:gd name="connsiteY2" fmla="*/ 958645 h 1755058"/>
              <a:gd name="connsiteX3" fmla="*/ 265471 w 1489587"/>
              <a:gd name="connsiteY3" fmla="*/ 1238864 h 1755058"/>
              <a:gd name="connsiteX4" fmla="*/ 899651 w 1489587"/>
              <a:gd name="connsiteY4" fmla="*/ 1755058 h 1755058"/>
              <a:gd name="connsiteX5" fmla="*/ 1489587 w 1489587"/>
              <a:gd name="connsiteY5" fmla="*/ 1356851 h 1755058"/>
              <a:gd name="connsiteX6" fmla="*/ 1489587 w 1489587"/>
              <a:gd name="connsiteY6" fmla="*/ 634180 h 1755058"/>
              <a:gd name="connsiteX7" fmla="*/ 427703 w 1489587"/>
              <a:gd name="connsiteY7" fmla="*/ 0 h 1755058"/>
              <a:gd name="connsiteX0" fmla="*/ 427703 w 1489587"/>
              <a:gd name="connsiteY0" fmla="*/ 2458 h 1757516"/>
              <a:gd name="connsiteX1" fmla="*/ 0 w 1489587"/>
              <a:gd name="connsiteY1" fmla="*/ 621890 h 1757516"/>
              <a:gd name="connsiteX2" fmla="*/ 88490 w 1489587"/>
              <a:gd name="connsiteY2" fmla="*/ 961103 h 1757516"/>
              <a:gd name="connsiteX3" fmla="*/ 265471 w 1489587"/>
              <a:gd name="connsiteY3" fmla="*/ 1241322 h 1757516"/>
              <a:gd name="connsiteX4" fmla="*/ 899651 w 1489587"/>
              <a:gd name="connsiteY4" fmla="*/ 1757516 h 1757516"/>
              <a:gd name="connsiteX5" fmla="*/ 1489587 w 1489587"/>
              <a:gd name="connsiteY5" fmla="*/ 1359309 h 1757516"/>
              <a:gd name="connsiteX6" fmla="*/ 1489587 w 1489587"/>
              <a:gd name="connsiteY6" fmla="*/ 636638 h 1757516"/>
              <a:gd name="connsiteX7" fmla="*/ 427703 w 1489587"/>
              <a:gd name="connsiteY7" fmla="*/ 2458 h 1757516"/>
              <a:gd name="connsiteX0" fmla="*/ 427703 w 1666568"/>
              <a:gd name="connsiteY0" fmla="*/ 2458 h 1757516"/>
              <a:gd name="connsiteX1" fmla="*/ 0 w 1666568"/>
              <a:gd name="connsiteY1" fmla="*/ 621890 h 1757516"/>
              <a:gd name="connsiteX2" fmla="*/ 88490 w 1666568"/>
              <a:gd name="connsiteY2" fmla="*/ 961103 h 1757516"/>
              <a:gd name="connsiteX3" fmla="*/ 265471 w 1666568"/>
              <a:gd name="connsiteY3" fmla="*/ 1241322 h 1757516"/>
              <a:gd name="connsiteX4" fmla="*/ 899651 w 1666568"/>
              <a:gd name="connsiteY4" fmla="*/ 1757516 h 1757516"/>
              <a:gd name="connsiteX5" fmla="*/ 1489587 w 1666568"/>
              <a:gd name="connsiteY5" fmla="*/ 1359309 h 1757516"/>
              <a:gd name="connsiteX6" fmla="*/ 1489587 w 1666568"/>
              <a:gd name="connsiteY6" fmla="*/ 636638 h 1757516"/>
              <a:gd name="connsiteX7" fmla="*/ 427703 w 1666568"/>
              <a:gd name="connsiteY7" fmla="*/ 2458 h 1757516"/>
              <a:gd name="connsiteX0" fmla="*/ 427703 w 1666568"/>
              <a:gd name="connsiteY0" fmla="*/ 2458 h 1777181"/>
              <a:gd name="connsiteX1" fmla="*/ 0 w 1666568"/>
              <a:gd name="connsiteY1" fmla="*/ 621890 h 1777181"/>
              <a:gd name="connsiteX2" fmla="*/ 88490 w 1666568"/>
              <a:gd name="connsiteY2" fmla="*/ 961103 h 1777181"/>
              <a:gd name="connsiteX3" fmla="*/ 265471 w 1666568"/>
              <a:gd name="connsiteY3" fmla="*/ 1241322 h 1777181"/>
              <a:gd name="connsiteX4" fmla="*/ 899651 w 1666568"/>
              <a:gd name="connsiteY4" fmla="*/ 1757516 h 1777181"/>
              <a:gd name="connsiteX5" fmla="*/ 1489587 w 1666568"/>
              <a:gd name="connsiteY5" fmla="*/ 1359309 h 1777181"/>
              <a:gd name="connsiteX6" fmla="*/ 1489587 w 1666568"/>
              <a:gd name="connsiteY6" fmla="*/ 636638 h 1777181"/>
              <a:gd name="connsiteX7" fmla="*/ 427703 w 1666568"/>
              <a:gd name="connsiteY7" fmla="*/ 2458 h 1777181"/>
              <a:gd name="connsiteX0" fmla="*/ 427703 w 1666568"/>
              <a:gd name="connsiteY0" fmla="*/ 2458 h 1777181"/>
              <a:gd name="connsiteX1" fmla="*/ 0 w 1666568"/>
              <a:gd name="connsiteY1" fmla="*/ 621890 h 1777181"/>
              <a:gd name="connsiteX2" fmla="*/ 88490 w 1666568"/>
              <a:gd name="connsiteY2" fmla="*/ 961103 h 1777181"/>
              <a:gd name="connsiteX3" fmla="*/ 265471 w 1666568"/>
              <a:gd name="connsiteY3" fmla="*/ 1241322 h 1777181"/>
              <a:gd name="connsiteX4" fmla="*/ 899651 w 1666568"/>
              <a:gd name="connsiteY4" fmla="*/ 1757516 h 1777181"/>
              <a:gd name="connsiteX5" fmla="*/ 1489587 w 1666568"/>
              <a:gd name="connsiteY5" fmla="*/ 1359309 h 1777181"/>
              <a:gd name="connsiteX6" fmla="*/ 1489587 w 1666568"/>
              <a:gd name="connsiteY6" fmla="*/ 636638 h 1777181"/>
              <a:gd name="connsiteX7" fmla="*/ 427703 w 1666568"/>
              <a:gd name="connsiteY7" fmla="*/ 2458 h 1777181"/>
              <a:gd name="connsiteX0" fmla="*/ 427703 w 1666568"/>
              <a:gd name="connsiteY0" fmla="*/ 2458 h 1784555"/>
              <a:gd name="connsiteX1" fmla="*/ 0 w 1666568"/>
              <a:gd name="connsiteY1" fmla="*/ 621890 h 1784555"/>
              <a:gd name="connsiteX2" fmla="*/ 88490 w 1666568"/>
              <a:gd name="connsiteY2" fmla="*/ 961103 h 1784555"/>
              <a:gd name="connsiteX3" fmla="*/ 206477 w 1666568"/>
              <a:gd name="connsiteY3" fmla="*/ 1197077 h 1784555"/>
              <a:gd name="connsiteX4" fmla="*/ 899651 w 1666568"/>
              <a:gd name="connsiteY4" fmla="*/ 1757516 h 1784555"/>
              <a:gd name="connsiteX5" fmla="*/ 1489587 w 1666568"/>
              <a:gd name="connsiteY5" fmla="*/ 1359309 h 1784555"/>
              <a:gd name="connsiteX6" fmla="*/ 1489587 w 1666568"/>
              <a:gd name="connsiteY6" fmla="*/ 636638 h 1784555"/>
              <a:gd name="connsiteX7" fmla="*/ 427703 w 1666568"/>
              <a:gd name="connsiteY7" fmla="*/ 2458 h 1784555"/>
              <a:gd name="connsiteX0" fmla="*/ 560439 w 1799304"/>
              <a:gd name="connsiteY0" fmla="*/ 2458 h 1784555"/>
              <a:gd name="connsiteX1" fmla="*/ 132736 w 1799304"/>
              <a:gd name="connsiteY1" fmla="*/ 621890 h 1784555"/>
              <a:gd name="connsiteX2" fmla="*/ 0 w 1799304"/>
              <a:gd name="connsiteY2" fmla="*/ 1020097 h 1784555"/>
              <a:gd name="connsiteX3" fmla="*/ 339213 w 1799304"/>
              <a:gd name="connsiteY3" fmla="*/ 1197077 h 1784555"/>
              <a:gd name="connsiteX4" fmla="*/ 1032387 w 1799304"/>
              <a:gd name="connsiteY4" fmla="*/ 1757516 h 1784555"/>
              <a:gd name="connsiteX5" fmla="*/ 1622323 w 1799304"/>
              <a:gd name="connsiteY5" fmla="*/ 1359309 h 1784555"/>
              <a:gd name="connsiteX6" fmla="*/ 1622323 w 1799304"/>
              <a:gd name="connsiteY6" fmla="*/ 636638 h 1784555"/>
              <a:gd name="connsiteX7" fmla="*/ 560439 w 1799304"/>
              <a:gd name="connsiteY7" fmla="*/ 2458 h 1784555"/>
              <a:gd name="connsiteX0" fmla="*/ 594852 w 1833717"/>
              <a:gd name="connsiteY0" fmla="*/ 2458 h 1784555"/>
              <a:gd name="connsiteX1" fmla="*/ 167149 w 1833717"/>
              <a:gd name="connsiteY1" fmla="*/ 621890 h 1784555"/>
              <a:gd name="connsiteX2" fmla="*/ 34413 w 1833717"/>
              <a:gd name="connsiteY2" fmla="*/ 1020097 h 1784555"/>
              <a:gd name="connsiteX3" fmla="*/ 373626 w 1833717"/>
              <a:gd name="connsiteY3" fmla="*/ 1197077 h 1784555"/>
              <a:gd name="connsiteX4" fmla="*/ 1066800 w 1833717"/>
              <a:gd name="connsiteY4" fmla="*/ 1757516 h 1784555"/>
              <a:gd name="connsiteX5" fmla="*/ 1656736 w 1833717"/>
              <a:gd name="connsiteY5" fmla="*/ 1359309 h 1784555"/>
              <a:gd name="connsiteX6" fmla="*/ 1656736 w 1833717"/>
              <a:gd name="connsiteY6" fmla="*/ 636638 h 1784555"/>
              <a:gd name="connsiteX7" fmla="*/ 594852 w 1833717"/>
              <a:gd name="connsiteY7" fmla="*/ 2458 h 1784555"/>
              <a:gd name="connsiteX0" fmla="*/ 572729 w 1811594"/>
              <a:gd name="connsiteY0" fmla="*/ 2458 h 1784555"/>
              <a:gd name="connsiteX1" fmla="*/ 277762 w 1811594"/>
              <a:gd name="connsiteY1" fmla="*/ 621890 h 1784555"/>
              <a:gd name="connsiteX2" fmla="*/ 12290 w 1811594"/>
              <a:gd name="connsiteY2" fmla="*/ 1020097 h 1784555"/>
              <a:gd name="connsiteX3" fmla="*/ 351503 w 1811594"/>
              <a:gd name="connsiteY3" fmla="*/ 1197077 h 1784555"/>
              <a:gd name="connsiteX4" fmla="*/ 1044677 w 1811594"/>
              <a:gd name="connsiteY4" fmla="*/ 1757516 h 1784555"/>
              <a:gd name="connsiteX5" fmla="*/ 1634613 w 1811594"/>
              <a:gd name="connsiteY5" fmla="*/ 1359309 h 1784555"/>
              <a:gd name="connsiteX6" fmla="*/ 1634613 w 1811594"/>
              <a:gd name="connsiteY6" fmla="*/ 636638 h 1784555"/>
              <a:gd name="connsiteX7" fmla="*/ 572729 w 1811594"/>
              <a:gd name="connsiteY7" fmla="*/ 2458 h 1784555"/>
              <a:gd name="connsiteX0" fmla="*/ 572729 w 1811594"/>
              <a:gd name="connsiteY0" fmla="*/ 2458 h 1784555"/>
              <a:gd name="connsiteX1" fmla="*/ 277762 w 1811594"/>
              <a:gd name="connsiteY1" fmla="*/ 621890 h 1784555"/>
              <a:gd name="connsiteX2" fmla="*/ 12290 w 1811594"/>
              <a:gd name="connsiteY2" fmla="*/ 1020097 h 1784555"/>
              <a:gd name="connsiteX3" fmla="*/ 351503 w 1811594"/>
              <a:gd name="connsiteY3" fmla="*/ 1197077 h 1784555"/>
              <a:gd name="connsiteX4" fmla="*/ 1044677 w 1811594"/>
              <a:gd name="connsiteY4" fmla="*/ 1757516 h 1784555"/>
              <a:gd name="connsiteX5" fmla="*/ 1634613 w 1811594"/>
              <a:gd name="connsiteY5" fmla="*/ 1359309 h 1784555"/>
              <a:gd name="connsiteX6" fmla="*/ 1634613 w 1811594"/>
              <a:gd name="connsiteY6" fmla="*/ 636638 h 1784555"/>
              <a:gd name="connsiteX7" fmla="*/ 572729 w 1811594"/>
              <a:gd name="connsiteY7" fmla="*/ 2458 h 1784555"/>
              <a:gd name="connsiteX0" fmla="*/ 572729 w 1811594"/>
              <a:gd name="connsiteY0" fmla="*/ 2458 h 1784555"/>
              <a:gd name="connsiteX1" fmla="*/ 277762 w 1811594"/>
              <a:gd name="connsiteY1" fmla="*/ 621890 h 1784555"/>
              <a:gd name="connsiteX2" fmla="*/ 12290 w 1811594"/>
              <a:gd name="connsiteY2" fmla="*/ 1020097 h 1784555"/>
              <a:gd name="connsiteX3" fmla="*/ 351503 w 1811594"/>
              <a:gd name="connsiteY3" fmla="*/ 1197077 h 1784555"/>
              <a:gd name="connsiteX4" fmla="*/ 1044677 w 1811594"/>
              <a:gd name="connsiteY4" fmla="*/ 1757516 h 1784555"/>
              <a:gd name="connsiteX5" fmla="*/ 1634613 w 1811594"/>
              <a:gd name="connsiteY5" fmla="*/ 1359309 h 1784555"/>
              <a:gd name="connsiteX6" fmla="*/ 1634613 w 1811594"/>
              <a:gd name="connsiteY6" fmla="*/ 636638 h 1784555"/>
              <a:gd name="connsiteX7" fmla="*/ 572729 w 1811594"/>
              <a:gd name="connsiteY7" fmla="*/ 2458 h 1784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11594" h="1784555">
                <a:moveTo>
                  <a:pt x="572729" y="2458"/>
                </a:moveTo>
                <a:cubicBezTo>
                  <a:pt x="346587" y="0"/>
                  <a:pt x="371168" y="452284"/>
                  <a:pt x="277762" y="621890"/>
                </a:cubicBezTo>
                <a:cubicBezTo>
                  <a:pt x="184356" y="791496"/>
                  <a:pt x="0" y="924233"/>
                  <a:pt x="12290" y="1020097"/>
                </a:cubicBezTo>
                <a:cubicBezTo>
                  <a:pt x="24580" y="1115961"/>
                  <a:pt x="216310" y="1064342"/>
                  <a:pt x="351503" y="1197077"/>
                </a:cubicBezTo>
                <a:cubicBezTo>
                  <a:pt x="486696" y="1329812"/>
                  <a:pt x="830825" y="1730477"/>
                  <a:pt x="1044677" y="1757516"/>
                </a:cubicBezTo>
                <a:cubicBezTo>
                  <a:pt x="1258529" y="1784555"/>
                  <a:pt x="1536290" y="1546122"/>
                  <a:pt x="1634613" y="1359309"/>
                </a:cubicBezTo>
                <a:cubicBezTo>
                  <a:pt x="1732936" y="1172496"/>
                  <a:pt x="1811594" y="862780"/>
                  <a:pt x="1634613" y="636638"/>
                </a:cubicBezTo>
                <a:cubicBezTo>
                  <a:pt x="1457632" y="410496"/>
                  <a:pt x="798871" y="4916"/>
                  <a:pt x="572729" y="2458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1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6499262" y="5768257"/>
            <a:ext cx="571208" cy="571208"/>
          </a:xfrm>
          <a:prstGeom prst="rect">
            <a:avLst/>
          </a:prstGeom>
          <a:noFill/>
          <a:ln/>
          <a:effectLst/>
        </p:spPr>
      </p:pic>
      <p:grpSp>
        <p:nvGrpSpPr>
          <p:cNvPr id="2" name="Group 53"/>
          <p:cNvGrpSpPr/>
          <p:nvPr/>
        </p:nvGrpSpPr>
        <p:grpSpPr>
          <a:xfrm>
            <a:off x="7466904" y="2422958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6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56"/>
          <p:cNvGrpSpPr/>
          <p:nvPr/>
        </p:nvGrpSpPr>
        <p:grpSpPr>
          <a:xfrm>
            <a:off x="8150245" y="3686403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9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59"/>
          <p:cNvGrpSpPr/>
          <p:nvPr/>
        </p:nvGrpSpPr>
        <p:grpSpPr>
          <a:xfrm>
            <a:off x="7432489" y="4959681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2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62"/>
          <p:cNvGrpSpPr/>
          <p:nvPr/>
        </p:nvGrpSpPr>
        <p:grpSpPr>
          <a:xfrm>
            <a:off x="5756088" y="4959681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5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65"/>
          <p:cNvGrpSpPr/>
          <p:nvPr/>
        </p:nvGrpSpPr>
        <p:grpSpPr>
          <a:xfrm>
            <a:off x="5126822" y="3686403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68"/>
          <p:cNvGrpSpPr/>
          <p:nvPr/>
        </p:nvGrpSpPr>
        <p:grpSpPr>
          <a:xfrm>
            <a:off x="5780666" y="2422958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1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45" name="Picture 4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6267450" y="3409950"/>
            <a:ext cx="1299981" cy="456975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24845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5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Simplicial Approximation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9-Feb-16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115</a:t>
            </a:fld>
            <a:endParaRPr lang="en-US"/>
          </a:p>
        </p:txBody>
      </p:sp>
      <p:sp>
        <p:nvSpPr>
          <p:cNvPr id="14" name="Decagon 13"/>
          <p:cNvSpPr/>
          <p:nvPr/>
        </p:nvSpPr>
        <p:spPr>
          <a:xfrm>
            <a:off x="4721254" y="2000865"/>
            <a:ext cx="4142534" cy="3642850"/>
          </a:xfrm>
          <a:prstGeom prst="decagon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Hexagon 14"/>
          <p:cNvSpPr/>
          <p:nvPr/>
        </p:nvSpPr>
        <p:spPr>
          <a:xfrm>
            <a:off x="5286910" y="2551467"/>
            <a:ext cx="2976814" cy="2566219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5960815" y="2770239"/>
            <a:ext cx="1811594" cy="1784555"/>
          </a:xfrm>
          <a:custGeom>
            <a:avLst/>
            <a:gdLst>
              <a:gd name="connsiteX0" fmla="*/ 427703 w 1489587"/>
              <a:gd name="connsiteY0" fmla="*/ 0 h 1755058"/>
              <a:gd name="connsiteX1" fmla="*/ 0 w 1489587"/>
              <a:gd name="connsiteY1" fmla="*/ 619432 h 1755058"/>
              <a:gd name="connsiteX2" fmla="*/ 88490 w 1489587"/>
              <a:gd name="connsiteY2" fmla="*/ 958645 h 1755058"/>
              <a:gd name="connsiteX3" fmla="*/ 265471 w 1489587"/>
              <a:gd name="connsiteY3" fmla="*/ 1238864 h 1755058"/>
              <a:gd name="connsiteX4" fmla="*/ 899651 w 1489587"/>
              <a:gd name="connsiteY4" fmla="*/ 1755058 h 1755058"/>
              <a:gd name="connsiteX5" fmla="*/ 1489587 w 1489587"/>
              <a:gd name="connsiteY5" fmla="*/ 1356851 h 1755058"/>
              <a:gd name="connsiteX6" fmla="*/ 1489587 w 1489587"/>
              <a:gd name="connsiteY6" fmla="*/ 634180 h 1755058"/>
              <a:gd name="connsiteX7" fmla="*/ 427703 w 1489587"/>
              <a:gd name="connsiteY7" fmla="*/ 0 h 1755058"/>
              <a:gd name="connsiteX0" fmla="*/ 427703 w 1489587"/>
              <a:gd name="connsiteY0" fmla="*/ 2458 h 1757516"/>
              <a:gd name="connsiteX1" fmla="*/ 0 w 1489587"/>
              <a:gd name="connsiteY1" fmla="*/ 621890 h 1757516"/>
              <a:gd name="connsiteX2" fmla="*/ 88490 w 1489587"/>
              <a:gd name="connsiteY2" fmla="*/ 961103 h 1757516"/>
              <a:gd name="connsiteX3" fmla="*/ 265471 w 1489587"/>
              <a:gd name="connsiteY3" fmla="*/ 1241322 h 1757516"/>
              <a:gd name="connsiteX4" fmla="*/ 899651 w 1489587"/>
              <a:gd name="connsiteY4" fmla="*/ 1757516 h 1757516"/>
              <a:gd name="connsiteX5" fmla="*/ 1489587 w 1489587"/>
              <a:gd name="connsiteY5" fmla="*/ 1359309 h 1757516"/>
              <a:gd name="connsiteX6" fmla="*/ 1489587 w 1489587"/>
              <a:gd name="connsiteY6" fmla="*/ 636638 h 1757516"/>
              <a:gd name="connsiteX7" fmla="*/ 427703 w 1489587"/>
              <a:gd name="connsiteY7" fmla="*/ 2458 h 1757516"/>
              <a:gd name="connsiteX0" fmla="*/ 427703 w 1666568"/>
              <a:gd name="connsiteY0" fmla="*/ 2458 h 1757516"/>
              <a:gd name="connsiteX1" fmla="*/ 0 w 1666568"/>
              <a:gd name="connsiteY1" fmla="*/ 621890 h 1757516"/>
              <a:gd name="connsiteX2" fmla="*/ 88490 w 1666568"/>
              <a:gd name="connsiteY2" fmla="*/ 961103 h 1757516"/>
              <a:gd name="connsiteX3" fmla="*/ 265471 w 1666568"/>
              <a:gd name="connsiteY3" fmla="*/ 1241322 h 1757516"/>
              <a:gd name="connsiteX4" fmla="*/ 899651 w 1666568"/>
              <a:gd name="connsiteY4" fmla="*/ 1757516 h 1757516"/>
              <a:gd name="connsiteX5" fmla="*/ 1489587 w 1666568"/>
              <a:gd name="connsiteY5" fmla="*/ 1359309 h 1757516"/>
              <a:gd name="connsiteX6" fmla="*/ 1489587 w 1666568"/>
              <a:gd name="connsiteY6" fmla="*/ 636638 h 1757516"/>
              <a:gd name="connsiteX7" fmla="*/ 427703 w 1666568"/>
              <a:gd name="connsiteY7" fmla="*/ 2458 h 1757516"/>
              <a:gd name="connsiteX0" fmla="*/ 427703 w 1666568"/>
              <a:gd name="connsiteY0" fmla="*/ 2458 h 1777181"/>
              <a:gd name="connsiteX1" fmla="*/ 0 w 1666568"/>
              <a:gd name="connsiteY1" fmla="*/ 621890 h 1777181"/>
              <a:gd name="connsiteX2" fmla="*/ 88490 w 1666568"/>
              <a:gd name="connsiteY2" fmla="*/ 961103 h 1777181"/>
              <a:gd name="connsiteX3" fmla="*/ 265471 w 1666568"/>
              <a:gd name="connsiteY3" fmla="*/ 1241322 h 1777181"/>
              <a:gd name="connsiteX4" fmla="*/ 899651 w 1666568"/>
              <a:gd name="connsiteY4" fmla="*/ 1757516 h 1777181"/>
              <a:gd name="connsiteX5" fmla="*/ 1489587 w 1666568"/>
              <a:gd name="connsiteY5" fmla="*/ 1359309 h 1777181"/>
              <a:gd name="connsiteX6" fmla="*/ 1489587 w 1666568"/>
              <a:gd name="connsiteY6" fmla="*/ 636638 h 1777181"/>
              <a:gd name="connsiteX7" fmla="*/ 427703 w 1666568"/>
              <a:gd name="connsiteY7" fmla="*/ 2458 h 1777181"/>
              <a:gd name="connsiteX0" fmla="*/ 427703 w 1666568"/>
              <a:gd name="connsiteY0" fmla="*/ 2458 h 1777181"/>
              <a:gd name="connsiteX1" fmla="*/ 0 w 1666568"/>
              <a:gd name="connsiteY1" fmla="*/ 621890 h 1777181"/>
              <a:gd name="connsiteX2" fmla="*/ 88490 w 1666568"/>
              <a:gd name="connsiteY2" fmla="*/ 961103 h 1777181"/>
              <a:gd name="connsiteX3" fmla="*/ 265471 w 1666568"/>
              <a:gd name="connsiteY3" fmla="*/ 1241322 h 1777181"/>
              <a:gd name="connsiteX4" fmla="*/ 899651 w 1666568"/>
              <a:gd name="connsiteY4" fmla="*/ 1757516 h 1777181"/>
              <a:gd name="connsiteX5" fmla="*/ 1489587 w 1666568"/>
              <a:gd name="connsiteY5" fmla="*/ 1359309 h 1777181"/>
              <a:gd name="connsiteX6" fmla="*/ 1489587 w 1666568"/>
              <a:gd name="connsiteY6" fmla="*/ 636638 h 1777181"/>
              <a:gd name="connsiteX7" fmla="*/ 427703 w 1666568"/>
              <a:gd name="connsiteY7" fmla="*/ 2458 h 1777181"/>
              <a:gd name="connsiteX0" fmla="*/ 427703 w 1666568"/>
              <a:gd name="connsiteY0" fmla="*/ 2458 h 1784555"/>
              <a:gd name="connsiteX1" fmla="*/ 0 w 1666568"/>
              <a:gd name="connsiteY1" fmla="*/ 621890 h 1784555"/>
              <a:gd name="connsiteX2" fmla="*/ 88490 w 1666568"/>
              <a:gd name="connsiteY2" fmla="*/ 961103 h 1784555"/>
              <a:gd name="connsiteX3" fmla="*/ 206477 w 1666568"/>
              <a:gd name="connsiteY3" fmla="*/ 1197077 h 1784555"/>
              <a:gd name="connsiteX4" fmla="*/ 899651 w 1666568"/>
              <a:gd name="connsiteY4" fmla="*/ 1757516 h 1784555"/>
              <a:gd name="connsiteX5" fmla="*/ 1489587 w 1666568"/>
              <a:gd name="connsiteY5" fmla="*/ 1359309 h 1784555"/>
              <a:gd name="connsiteX6" fmla="*/ 1489587 w 1666568"/>
              <a:gd name="connsiteY6" fmla="*/ 636638 h 1784555"/>
              <a:gd name="connsiteX7" fmla="*/ 427703 w 1666568"/>
              <a:gd name="connsiteY7" fmla="*/ 2458 h 1784555"/>
              <a:gd name="connsiteX0" fmla="*/ 560439 w 1799304"/>
              <a:gd name="connsiteY0" fmla="*/ 2458 h 1784555"/>
              <a:gd name="connsiteX1" fmla="*/ 132736 w 1799304"/>
              <a:gd name="connsiteY1" fmla="*/ 621890 h 1784555"/>
              <a:gd name="connsiteX2" fmla="*/ 0 w 1799304"/>
              <a:gd name="connsiteY2" fmla="*/ 1020097 h 1784555"/>
              <a:gd name="connsiteX3" fmla="*/ 339213 w 1799304"/>
              <a:gd name="connsiteY3" fmla="*/ 1197077 h 1784555"/>
              <a:gd name="connsiteX4" fmla="*/ 1032387 w 1799304"/>
              <a:gd name="connsiteY4" fmla="*/ 1757516 h 1784555"/>
              <a:gd name="connsiteX5" fmla="*/ 1622323 w 1799304"/>
              <a:gd name="connsiteY5" fmla="*/ 1359309 h 1784555"/>
              <a:gd name="connsiteX6" fmla="*/ 1622323 w 1799304"/>
              <a:gd name="connsiteY6" fmla="*/ 636638 h 1784555"/>
              <a:gd name="connsiteX7" fmla="*/ 560439 w 1799304"/>
              <a:gd name="connsiteY7" fmla="*/ 2458 h 1784555"/>
              <a:gd name="connsiteX0" fmla="*/ 594852 w 1833717"/>
              <a:gd name="connsiteY0" fmla="*/ 2458 h 1784555"/>
              <a:gd name="connsiteX1" fmla="*/ 167149 w 1833717"/>
              <a:gd name="connsiteY1" fmla="*/ 621890 h 1784555"/>
              <a:gd name="connsiteX2" fmla="*/ 34413 w 1833717"/>
              <a:gd name="connsiteY2" fmla="*/ 1020097 h 1784555"/>
              <a:gd name="connsiteX3" fmla="*/ 373626 w 1833717"/>
              <a:gd name="connsiteY3" fmla="*/ 1197077 h 1784555"/>
              <a:gd name="connsiteX4" fmla="*/ 1066800 w 1833717"/>
              <a:gd name="connsiteY4" fmla="*/ 1757516 h 1784555"/>
              <a:gd name="connsiteX5" fmla="*/ 1656736 w 1833717"/>
              <a:gd name="connsiteY5" fmla="*/ 1359309 h 1784555"/>
              <a:gd name="connsiteX6" fmla="*/ 1656736 w 1833717"/>
              <a:gd name="connsiteY6" fmla="*/ 636638 h 1784555"/>
              <a:gd name="connsiteX7" fmla="*/ 594852 w 1833717"/>
              <a:gd name="connsiteY7" fmla="*/ 2458 h 1784555"/>
              <a:gd name="connsiteX0" fmla="*/ 572729 w 1811594"/>
              <a:gd name="connsiteY0" fmla="*/ 2458 h 1784555"/>
              <a:gd name="connsiteX1" fmla="*/ 277762 w 1811594"/>
              <a:gd name="connsiteY1" fmla="*/ 621890 h 1784555"/>
              <a:gd name="connsiteX2" fmla="*/ 12290 w 1811594"/>
              <a:gd name="connsiteY2" fmla="*/ 1020097 h 1784555"/>
              <a:gd name="connsiteX3" fmla="*/ 351503 w 1811594"/>
              <a:gd name="connsiteY3" fmla="*/ 1197077 h 1784555"/>
              <a:gd name="connsiteX4" fmla="*/ 1044677 w 1811594"/>
              <a:gd name="connsiteY4" fmla="*/ 1757516 h 1784555"/>
              <a:gd name="connsiteX5" fmla="*/ 1634613 w 1811594"/>
              <a:gd name="connsiteY5" fmla="*/ 1359309 h 1784555"/>
              <a:gd name="connsiteX6" fmla="*/ 1634613 w 1811594"/>
              <a:gd name="connsiteY6" fmla="*/ 636638 h 1784555"/>
              <a:gd name="connsiteX7" fmla="*/ 572729 w 1811594"/>
              <a:gd name="connsiteY7" fmla="*/ 2458 h 1784555"/>
              <a:gd name="connsiteX0" fmla="*/ 572729 w 1811594"/>
              <a:gd name="connsiteY0" fmla="*/ 2458 h 1784555"/>
              <a:gd name="connsiteX1" fmla="*/ 277762 w 1811594"/>
              <a:gd name="connsiteY1" fmla="*/ 621890 h 1784555"/>
              <a:gd name="connsiteX2" fmla="*/ 12290 w 1811594"/>
              <a:gd name="connsiteY2" fmla="*/ 1020097 h 1784555"/>
              <a:gd name="connsiteX3" fmla="*/ 351503 w 1811594"/>
              <a:gd name="connsiteY3" fmla="*/ 1197077 h 1784555"/>
              <a:gd name="connsiteX4" fmla="*/ 1044677 w 1811594"/>
              <a:gd name="connsiteY4" fmla="*/ 1757516 h 1784555"/>
              <a:gd name="connsiteX5" fmla="*/ 1634613 w 1811594"/>
              <a:gd name="connsiteY5" fmla="*/ 1359309 h 1784555"/>
              <a:gd name="connsiteX6" fmla="*/ 1634613 w 1811594"/>
              <a:gd name="connsiteY6" fmla="*/ 636638 h 1784555"/>
              <a:gd name="connsiteX7" fmla="*/ 572729 w 1811594"/>
              <a:gd name="connsiteY7" fmla="*/ 2458 h 1784555"/>
              <a:gd name="connsiteX0" fmla="*/ 572729 w 1811594"/>
              <a:gd name="connsiteY0" fmla="*/ 2458 h 1784555"/>
              <a:gd name="connsiteX1" fmla="*/ 277762 w 1811594"/>
              <a:gd name="connsiteY1" fmla="*/ 621890 h 1784555"/>
              <a:gd name="connsiteX2" fmla="*/ 12290 w 1811594"/>
              <a:gd name="connsiteY2" fmla="*/ 1020097 h 1784555"/>
              <a:gd name="connsiteX3" fmla="*/ 351503 w 1811594"/>
              <a:gd name="connsiteY3" fmla="*/ 1197077 h 1784555"/>
              <a:gd name="connsiteX4" fmla="*/ 1044677 w 1811594"/>
              <a:gd name="connsiteY4" fmla="*/ 1757516 h 1784555"/>
              <a:gd name="connsiteX5" fmla="*/ 1634613 w 1811594"/>
              <a:gd name="connsiteY5" fmla="*/ 1359309 h 1784555"/>
              <a:gd name="connsiteX6" fmla="*/ 1634613 w 1811594"/>
              <a:gd name="connsiteY6" fmla="*/ 636638 h 1784555"/>
              <a:gd name="connsiteX7" fmla="*/ 572729 w 1811594"/>
              <a:gd name="connsiteY7" fmla="*/ 2458 h 1784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11594" h="1784555">
                <a:moveTo>
                  <a:pt x="572729" y="2458"/>
                </a:moveTo>
                <a:cubicBezTo>
                  <a:pt x="346587" y="0"/>
                  <a:pt x="371168" y="452284"/>
                  <a:pt x="277762" y="621890"/>
                </a:cubicBezTo>
                <a:cubicBezTo>
                  <a:pt x="184356" y="791496"/>
                  <a:pt x="0" y="924233"/>
                  <a:pt x="12290" y="1020097"/>
                </a:cubicBezTo>
                <a:cubicBezTo>
                  <a:pt x="24580" y="1115961"/>
                  <a:pt x="216310" y="1064342"/>
                  <a:pt x="351503" y="1197077"/>
                </a:cubicBezTo>
                <a:cubicBezTo>
                  <a:pt x="486696" y="1329812"/>
                  <a:pt x="830825" y="1730477"/>
                  <a:pt x="1044677" y="1757516"/>
                </a:cubicBezTo>
                <a:cubicBezTo>
                  <a:pt x="1258529" y="1784555"/>
                  <a:pt x="1536290" y="1546122"/>
                  <a:pt x="1634613" y="1359309"/>
                </a:cubicBezTo>
                <a:cubicBezTo>
                  <a:pt x="1732936" y="1172496"/>
                  <a:pt x="1811594" y="862780"/>
                  <a:pt x="1634613" y="636638"/>
                </a:cubicBezTo>
                <a:cubicBezTo>
                  <a:pt x="1457632" y="410496"/>
                  <a:pt x="798871" y="4916"/>
                  <a:pt x="572729" y="2458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1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6499262" y="5768257"/>
            <a:ext cx="571208" cy="571208"/>
          </a:xfrm>
          <a:prstGeom prst="rect">
            <a:avLst/>
          </a:prstGeom>
          <a:noFill/>
          <a:ln/>
          <a:effectLst/>
        </p:spPr>
      </p:pic>
      <p:grpSp>
        <p:nvGrpSpPr>
          <p:cNvPr id="2" name="Group 53"/>
          <p:cNvGrpSpPr/>
          <p:nvPr/>
        </p:nvGrpSpPr>
        <p:grpSpPr>
          <a:xfrm>
            <a:off x="7466904" y="2422958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6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56"/>
          <p:cNvGrpSpPr/>
          <p:nvPr/>
        </p:nvGrpSpPr>
        <p:grpSpPr>
          <a:xfrm>
            <a:off x="8150245" y="3686403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9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59"/>
          <p:cNvGrpSpPr/>
          <p:nvPr/>
        </p:nvGrpSpPr>
        <p:grpSpPr>
          <a:xfrm>
            <a:off x="7432489" y="4959681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2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62"/>
          <p:cNvGrpSpPr/>
          <p:nvPr/>
        </p:nvGrpSpPr>
        <p:grpSpPr>
          <a:xfrm>
            <a:off x="5756088" y="4959681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5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65"/>
          <p:cNvGrpSpPr/>
          <p:nvPr/>
        </p:nvGrpSpPr>
        <p:grpSpPr>
          <a:xfrm>
            <a:off x="5126822" y="3686403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68"/>
          <p:cNvGrpSpPr/>
          <p:nvPr/>
        </p:nvGrpSpPr>
        <p:grpSpPr>
          <a:xfrm>
            <a:off x="5780666" y="2422958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1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" name="Text Box 122"/>
          <p:cNvSpPr txBox="1">
            <a:spLocks noChangeArrowheads="1"/>
          </p:cNvSpPr>
          <p:nvPr/>
        </p:nvSpPr>
        <p:spPr bwMode="auto">
          <a:xfrm>
            <a:off x="391885" y="2584033"/>
            <a:ext cx="4641851" cy="1015663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Á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a simplicial approximation of </a:t>
            </a:r>
            <a:r>
              <a:rPr lang="en-US" sz="2800" dirty="0" smtClean="0">
                <a:solidFill>
                  <a:schemeClr val="tx1"/>
                </a:solidFill>
                <a:latin typeface="cmmi10" pitchFamily="34" charset="0"/>
                <a:cs typeface="Arial" pitchFamily="34" charset="0"/>
              </a:rPr>
              <a:t>f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if …</a:t>
            </a:r>
            <a:endParaRPr lang="en-US" sz="2800" dirty="0" smtClean="0">
              <a:solidFill>
                <a:schemeClr val="tx2"/>
              </a:solidFill>
              <a:latin typeface="cmmi10"/>
            </a:endParaRPr>
          </a:p>
        </p:txBody>
      </p:sp>
      <p:pic>
        <p:nvPicPr>
          <p:cNvPr id="45" name="Picture 4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6267450" y="3409950"/>
            <a:ext cx="1299981" cy="456975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82489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5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Simplicial Approximation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9-Feb-16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116</a:t>
            </a:fld>
            <a:endParaRPr lang="en-US"/>
          </a:p>
        </p:txBody>
      </p:sp>
      <p:sp>
        <p:nvSpPr>
          <p:cNvPr id="14" name="Decagon 13"/>
          <p:cNvSpPr/>
          <p:nvPr/>
        </p:nvSpPr>
        <p:spPr>
          <a:xfrm>
            <a:off x="4721254" y="2000865"/>
            <a:ext cx="4142534" cy="3642850"/>
          </a:xfrm>
          <a:prstGeom prst="decagon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Hexagon 14"/>
          <p:cNvSpPr/>
          <p:nvPr/>
        </p:nvSpPr>
        <p:spPr>
          <a:xfrm>
            <a:off x="5286910" y="2551467"/>
            <a:ext cx="2976814" cy="2566219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5960815" y="2770239"/>
            <a:ext cx="1811594" cy="1784555"/>
          </a:xfrm>
          <a:custGeom>
            <a:avLst/>
            <a:gdLst>
              <a:gd name="connsiteX0" fmla="*/ 427703 w 1489587"/>
              <a:gd name="connsiteY0" fmla="*/ 0 h 1755058"/>
              <a:gd name="connsiteX1" fmla="*/ 0 w 1489587"/>
              <a:gd name="connsiteY1" fmla="*/ 619432 h 1755058"/>
              <a:gd name="connsiteX2" fmla="*/ 88490 w 1489587"/>
              <a:gd name="connsiteY2" fmla="*/ 958645 h 1755058"/>
              <a:gd name="connsiteX3" fmla="*/ 265471 w 1489587"/>
              <a:gd name="connsiteY3" fmla="*/ 1238864 h 1755058"/>
              <a:gd name="connsiteX4" fmla="*/ 899651 w 1489587"/>
              <a:gd name="connsiteY4" fmla="*/ 1755058 h 1755058"/>
              <a:gd name="connsiteX5" fmla="*/ 1489587 w 1489587"/>
              <a:gd name="connsiteY5" fmla="*/ 1356851 h 1755058"/>
              <a:gd name="connsiteX6" fmla="*/ 1489587 w 1489587"/>
              <a:gd name="connsiteY6" fmla="*/ 634180 h 1755058"/>
              <a:gd name="connsiteX7" fmla="*/ 427703 w 1489587"/>
              <a:gd name="connsiteY7" fmla="*/ 0 h 1755058"/>
              <a:gd name="connsiteX0" fmla="*/ 427703 w 1489587"/>
              <a:gd name="connsiteY0" fmla="*/ 2458 h 1757516"/>
              <a:gd name="connsiteX1" fmla="*/ 0 w 1489587"/>
              <a:gd name="connsiteY1" fmla="*/ 621890 h 1757516"/>
              <a:gd name="connsiteX2" fmla="*/ 88490 w 1489587"/>
              <a:gd name="connsiteY2" fmla="*/ 961103 h 1757516"/>
              <a:gd name="connsiteX3" fmla="*/ 265471 w 1489587"/>
              <a:gd name="connsiteY3" fmla="*/ 1241322 h 1757516"/>
              <a:gd name="connsiteX4" fmla="*/ 899651 w 1489587"/>
              <a:gd name="connsiteY4" fmla="*/ 1757516 h 1757516"/>
              <a:gd name="connsiteX5" fmla="*/ 1489587 w 1489587"/>
              <a:gd name="connsiteY5" fmla="*/ 1359309 h 1757516"/>
              <a:gd name="connsiteX6" fmla="*/ 1489587 w 1489587"/>
              <a:gd name="connsiteY6" fmla="*/ 636638 h 1757516"/>
              <a:gd name="connsiteX7" fmla="*/ 427703 w 1489587"/>
              <a:gd name="connsiteY7" fmla="*/ 2458 h 1757516"/>
              <a:gd name="connsiteX0" fmla="*/ 427703 w 1666568"/>
              <a:gd name="connsiteY0" fmla="*/ 2458 h 1757516"/>
              <a:gd name="connsiteX1" fmla="*/ 0 w 1666568"/>
              <a:gd name="connsiteY1" fmla="*/ 621890 h 1757516"/>
              <a:gd name="connsiteX2" fmla="*/ 88490 w 1666568"/>
              <a:gd name="connsiteY2" fmla="*/ 961103 h 1757516"/>
              <a:gd name="connsiteX3" fmla="*/ 265471 w 1666568"/>
              <a:gd name="connsiteY3" fmla="*/ 1241322 h 1757516"/>
              <a:gd name="connsiteX4" fmla="*/ 899651 w 1666568"/>
              <a:gd name="connsiteY4" fmla="*/ 1757516 h 1757516"/>
              <a:gd name="connsiteX5" fmla="*/ 1489587 w 1666568"/>
              <a:gd name="connsiteY5" fmla="*/ 1359309 h 1757516"/>
              <a:gd name="connsiteX6" fmla="*/ 1489587 w 1666568"/>
              <a:gd name="connsiteY6" fmla="*/ 636638 h 1757516"/>
              <a:gd name="connsiteX7" fmla="*/ 427703 w 1666568"/>
              <a:gd name="connsiteY7" fmla="*/ 2458 h 1757516"/>
              <a:gd name="connsiteX0" fmla="*/ 427703 w 1666568"/>
              <a:gd name="connsiteY0" fmla="*/ 2458 h 1777181"/>
              <a:gd name="connsiteX1" fmla="*/ 0 w 1666568"/>
              <a:gd name="connsiteY1" fmla="*/ 621890 h 1777181"/>
              <a:gd name="connsiteX2" fmla="*/ 88490 w 1666568"/>
              <a:gd name="connsiteY2" fmla="*/ 961103 h 1777181"/>
              <a:gd name="connsiteX3" fmla="*/ 265471 w 1666568"/>
              <a:gd name="connsiteY3" fmla="*/ 1241322 h 1777181"/>
              <a:gd name="connsiteX4" fmla="*/ 899651 w 1666568"/>
              <a:gd name="connsiteY4" fmla="*/ 1757516 h 1777181"/>
              <a:gd name="connsiteX5" fmla="*/ 1489587 w 1666568"/>
              <a:gd name="connsiteY5" fmla="*/ 1359309 h 1777181"/>
              <a:gd name="connsiteX6" fmla="*/ 1489587 w 1666568"/>
              <a:gd name="connsiteY6" fmla="*/ 636638 h 1777181"/>
              <a:gd name="connsiteX7" fmla="*/ 427703 w 1666568"/>
              <a:gd name="connsiteY7" fmla="*/ 2458 h 1777181"/>
              <a:gd name="connsiteX0" fmla="*/ 427703 w 1666568"/>
              <a:gd name="connsiteY0" fmla="*/ 2458 h 1777181"/>
              <a:gd name="connsiteX1" fmla="*/ 0 w 1666568"/>
              <a:gd name="connsiteY1" fmla="*/ 621890 h 1777181"/>
              <a:gd name="connsiteX2" fmla="*/ 88490 w 1666568"/>
              <a:gd name="connsiteY2" fmla="*/ 961103 h 1777181"/>
              <a:gd name="connsiteX3" fmla="*/ 265471 w 1666568"/>
              <a:gd name="connsiteY3" fmla="*/ 1241322 h 1777181"/>
              <a:gd name="connsiteX4" fmla="*/ 899651 w 1666568"/>
              <a:gd name="connsiteY4" fmla="*/ 1757516 h 1777181"/>
              <a:gd name="connsiteX5" fmla="*/ 1489587 w 1666568"/>
              <a:gd name="connsiteY5" fmla="*/ 1359309 h 1777181"/>
              <a:gd name="connsiteX6" fmla="*/ 1489587 w 1666568"/>
              <a:gd name="connsiteY6" fmla="*/ 636638 h 1777181"/>
              <a:gd name="connsiteX7" fmla="*/ 427703 w 1666568"/>
              <a:gd name="connsiteY7" fmla="*/ 2458 h 1777181"/>
              <a:gd name="connsiteX0" fmla="*/ 427703 w 1666568"/>
              <a:gd name="connsiteY0" fmla="*/ 2458 h 1784555"/>
              <a:gd name="connsiteX1" fmla="*/ 0 w 1666568"/>
              <a:gd name="connsiteY1" fmla="*/ 621890 h 1784555"/>
              <a:gd name="connsiteX2" fmla="*/ 88490 w 1666568"/>
              <a:gd name="connsiteY2" fmla="*/ 961103 h 1784555"/>
              <a:gd name="connsiteX3" fmla="*/ 206477 w 1666568"/>
              <a:gd name="connsiteY3" fmla="*/ 1197077 h 1784555"/>
              <a:gd name="connsiteX4" fmla="*/ 899651 w 1666568"/>
              <a:gd name="connsiteY4" fmla="*/ 1757516 h 1784555"/>
              <a:gd name="connsiteX5" fmla="*/ 1489587 w 1666568"/>
              <a:gd name="connsiteY5" fmla="*/ 1359309 h 1784555"/>
              <a:gd name="connsiteX6" fmla="*/ 1489587 w 1666568"/>
              <a:gd name="connsiteY6" fmla="*/ 636638 h 1784555"/>
              <a:gd name="connsiteX7" fmla="*/ 427703 w 1666568"/>
              <a:gd name="connsiteY7" fmla="*/ 2458 h 1784555"/>
              <a:gd name="connsiteX0" fmla="*/ 560439 w 1799304"/>
              <a:gd name="connsiteY0" fmla="*/ 2458 h 1784555"/>
              <a:gd name="connsiteX1" fmla="*/ 132736 w 1799304"/>
              <a:gd name="connsiteY1" fmla="*/ 621890 h 1784555"/>
              <a:gd name="connsiteX2" fmla="*/ 0 w 1799304"/>
              <a:gd name="connsiteY2" fmla="*/ 1020097 h 1784555"/>
              <a:gd name="connsiteX3" fmla="*/ 339213 w 1799304"/>
              <a:gd name="connsiteY3" fmla="*/ 1197077 h 1784555"/>
              <a:gd name="connsiteX4" fmla="*/ 1032387 w 1799304"/>
              <a:gd name="connsiteY4" fmla="*/ 1757516 h 1784555"/>
              <a:gd name="connsiteX5" fmla="*/ 1622323 w 1799304"/>
              <a:gd name="connsiteY5" fmla="*/ 1359309 h 1784555"/>
              <a:gd name="connsiteX6" fmla="*/ 1622323 w 1799304"/>
              <a:gd name="connsiteY6" fmla="*/ 636638 h 1784555"/>
              <a:gd name="connsiteX7" fmla="*/ 560439 w 1799304"/>
              <a:gd name="connsiteY7" fmla="*/ 2458 h 1784555"/>
              <a:gd name="connsiteX0" fmla="*/ 594852 w 1833717"/>
              <a:gd name="connsiteY0" fmla="*/ 2458 h 1784555"/>
              <a:gd name="connsiteX1" fmla="*/ 167149 w 1833717"/>
              <a:gd name="connsiteY1" fmla="*/ 621890 h 1784555"/>
              <a:gd name="connsiteX2" fmla="*/ 34413 w 1833717"/>
              <a:gd name="connsiteY2" fmla="*/ 1020097 h 1784555"/>
              <a:gd name="connsiteX3" fmla="*/ 373626 w 1833717"/>
              <a:gd name="connsiteY3" fmla="*/ 1197077 h 1784555"/>
              <a:gd name="connsiteX4" fmla="*/ 1066800 w 1833717"/>
              <a:gd name="connsiteY4" fmla="*/ 1757516 h 1784555"/>
              <a:gd name="connsiteX5" fmla="*/ 1656736 w 1833717"/>
              <a:gd name="connsiteY5" fmla="*/ 1359309 h 1784555"/>
              <a:gd name="connsiteX6" fmla="*/ 1656736 w 1833717"/>
              <a:gd name="connsiteY6" fmla="*/ 636638 h 1784555"/>
              <a:gd name="connsiteX7" fmla="*/ 594852 w 1833717"/>
              <a:gd name="connsiteY7" fmla="*/ 2458 h 1784555"/>
              <a:gd name="connsiteX0" fmla="*/ 572729 w 1811594"/>
              <a:gd name="connsiteY0" fmla="*/ 2458 h 1784555"/>
              <a:gd name="connsiteX1" fmla="*/ 277762 w 1811594"/>
              <a:gd name="connsiteY1" fmla="*/ 621890 h 1784555"/>
              <a:gd name="connsiteX2" fmla="*/ 12290 w 1811594"/>
              <a:gd name="connsiteY2" fmla="*/ 1020097 h 1784555"/>
              <a:gd name="connsiteX3" fmla="*/ 351503 w 1811594"/>
              <a:gd name="connsiteY3" fmla="*/ 1197077 h 1784555"/>
              <a:gd name="connsiteX4" fmla="*/ 1044677 w 1811594"/>
              <a:gd name="connsiteY4" fmla="*/ 1757516 h 1784555"/>
              <a:gd name="connsiteX5" fmla="*/ 1634613 w 1811594"/>
              <a:gd name="connsiteY5" fmla="*/ 1359309 h 1784555"/>
              <a:gd name="connsiteX6" fmla="*/ 1634613 w 1811594"/>
              <a:gd name="connsiteY6" fmla="*/ 636638 h 1784555"/>
              <a:gd name="connsiteX7" fmla="*/ 572729 w 1811594"/>
              <a:gd name="connsiteY7" fmla="*/ 2458 h 1784555"/>
              <a:gd name="connsiteX0" fmla="*/ 572729 w 1811594"/>
              <a:gd name="connsiteY0" fmla="*/ 2458 h 1784555"/>
              <a:gd name="connsiteX1" fmla="*/ 277762 w 1811594"/>
              <a:gd name="connsiteY1" fmla="*/ 621890 h 1784555"/>
              <a:gd name="connsiteX2" fmla="*/ 12290 w 1811594"/>
              <a:gd name="connsiteY2" fmla="*/ 1020097 h 1784555"/>
              <a:gd name="connsiteX3" fmla="*/ 351503 w 1811594"/>
              <a:gd name="connsiteY3" fmla="*/ 1197077 h 1784555"/>
              <a:gd name="connsiteX4" fmla="*/ 1044677 w 1811594"/>
              <a:gd name="connsiteY4" fmla="*/ 1757516 h 1784555"/>
              <a:gd name="connsiteX5" fmla="*/ 1634613 w 1811594"/>
              <a:gd name="connsiteY5" fmla="*/ 1359309 h 1784555"/>
              <a:gd name="connsiteX6" fmla="*/ 1634613 w 1811594"/>
              <a:gd name="connsiteY6" fmla="*/ 636638 h 1784555"/>
              <a:gd name="connsiteX7" fmla="*/ 572729 w 1811594"/>
              <a:gd name="connsiteY7" fmla="*/ 2458 h 1784555"/>
              <a:gd name="connsiteX0" fmla="*/ 572729 w 1811594"/>
              <a:gd name="connsiteY0" fmla="*/ 2458 h 1784555"/>
              <a:gd name="connsiteX1" fmla="*/ 277762 w 1811594"/>
              <a:gd name="connsiteY1" fmla="*/ 621890 h 1784555"/>
              <a:gd name="connsiteX2" fmla="*/ 12290 w 1811594"/>
              <a:gd name="connsiteY2" fmla="*/ 1020097 h 1784555"/>
              <a:gd name="connsiteX3" fmla="*/ 351503 w 1811594"/>
              <a:gd name="connsiteY3" fmla="*/ 1197077 h 1784555"/>
              <a:gd name="connsiteX4" fmla="*/ 1044677 w 1811594"/>
              <a:gd name="connsiteY4" fmla="*/ 1757516 h 1784555"/>
              <a:gd name="connsiteX5" fmla="*/ 1634613 w 1811594"/>
              <a:gd name="connsiteY5" fmla="*/ 1359309 h 1784555"/>
              <a:gd name="connsiteX6" fmla="*/ 1634613 w 1811594"/>
              <a:gd name="connsiteY6" fmla="*/ 636638 h 1784555"/>
              <a:gd name="connsiteX7" fmla="*/ 572729 w 1811594"/>
              <a:gd name="connsiteY7" fmla="*/ 2458 h 1784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11594" h="1784555">
                <a:moveTo>
                  <a:pt x="572729" y="2458"/>
                </a:moveTo>
                <a:cubicBezTo>
                  <a:pt x="346587" y="0"/>
                  <a:pt x="371168" y="452284"/>
                  <a:pt x="277762" y="621890"/>
                </a:cubicBezTo>
                <a:cubicBezTo>
                  <a:pt x="184356" y="791496"/>
                  <a:pt x="0" y="924233"/>
                  <a:pt x="12290" y="1020097"/>
                </a:cubicBezTo>
                <a:cubicBezTo>
                  <a:pt x="24580" y="1115961"/>
                  <a:pt x="216310" y="1064342"/>
                  <a:pt x="351503" y="1197077"/>
                </a:cubicBezTo>
                <a:cubicBezTo>
                  <a:pt x="486696" y="1329812"/>
                  <a:pt x="830825" y="1730477"/>
                  <a:pt x="1044677" y="1757516"/>
                </a:cubicBezTo>
                <a:cubicBezTo>
                  <a:pt x="1258529" y="1784555"/>
                  <a:pt x="1536290" y="1546122"/>
                  <a:pt x="1634613" y="1359309"/>
                </a:cubicBezTo>
                <a:cubicBezTo>
                  <a:pt x="1732936" y="1172496"/>
                  <a:pt x="1811594" y="862780"/>
                  <a:pt x="1634613" y="636638"/>
                </a:cubicBezTo>
                <a:cubicBezTo>
                  <a:pt x="1457632" y="410496"/>
                  <a:pt x="798871" y="4916"/>
                  <a:pt x="572729" y="2458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1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6499262" y="5768257"/>
            <a:ext cx="571208" cy="571208"/>
          </a:xfrm>
          <a:prstGeom prst="rect">
            <a:avLst/>
          </a:prstGeom>
          <a:noFill/>
          <a:ln/>
          <a:effectLst/>
        </p:spPr>
      </p:pic>
      <p:grpSp>
        <p:nvGrpSpPr>
          <p:cNvPr id="2" name="Group 53"/>
          <p:cNvGrpSpPr/>
          <p:nvPr/>
        </p:nvGrpSpPr>
        <p:grpSpPr>
          <a:xfrm>
            <a:off x="7466904" y="2422958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6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56"/>
          <p:cNvGrpSpPr/>
          <p:nvPr/>
        </p:nvGrpSpPr>
        <p:grpSpPr>
          <a:xfrm>
            <a:off x="8150245" y="3686403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9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59"/>
          <p:cNvGrpSpPr/>
          <p:nvPr/>
        </p:nvGrpSpPr>
        <p:grpSpPr>
          <a:xfrm>
            <a:off x="7432489" y="4959681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2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62"/>
          <p:cNvGrpSpPr/>
          <p:nvPr/>
        </p:nvGrpSpPr>
        <p:grpSpPr>
          <a:xfrm>
            <a:off x="5756088" y="4959681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5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65"/>
          <p:cNvGrpSpPr/>
          <p:nvPr/>
        </p:nvGrpSpPr>
        <p:grpSpPr>
          <a:xfrm>
            <a:off x="5126822" y="3686403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68"/>
          <p:cNvGrpSpPr/>
          <p:nvPr/>
        </p:nvGrpSpPr>
        <p:grpSpPr>
          <a:xfrm>
            <a:off x="5780666" y="2422958"/>
            <a:ext cx="307975" cy="261938"/>
            <a:chOff x="2662238" y="2362200"/>
            <a:chExt cx="307975" cy="2619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1" name="Oval 11"/>
            <p:cNvSpPr>
              <a:spLocks noChangeArrowheads="1"/>
            </p:cNvSpPr>
            <p:nvPr/>
          </p:nvSpPr>
          <p:spPr bwMode="auto">
            <a:xfrm>
              <a:off x="2662238" y="2362200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Oval 12"/>
            <p:cNvSpPr>
              <a:spLocks noChangeArrowheads="1"/>
            </p:cNvSpPr>
            <p:nvPr/>
          </p:nvSpPr>
          <p:spPr bwMode="auto">
            <a:xfrm>
              <a:off x="2868613" y="2425700"/>
              <a:ext cx="44450" cy="9048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" name="Text Box 122"/>
          <p:cNvSpPr txBox="1">
            <a:spLocks noChangeArrowheads="1"/>
          </p:cNvSpPr>
          <p:nvPr/>
        </p:nvSpPr>
        <p:spPr bwMode="auto">
          <a:xfrm>
            <a:off x="391885" y="2584033"/>
            <a:ext cx="4641851" cy="1015663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Á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a simplicial approximation of </a:t>
            </a:r>
            <a:r>
              <a:rPr lang="en-US" sz="2800" dirty="0" smtClean="0">
                <a:solidFill>
                  <a:schemeClr val="tx1"/>
                </a:solidFill>
                <a:latin typeface="cmmi10" pitchFamily="34" charset="0"/>
                <a:cs typeface="Arial" pitchFamily="34" charset="0"/>
              </a:rPr>
              <a:t>f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if …</a:t>
            </a:r>
            <a:endParaRPr lang="en-US" sz="2800" dirty="0" smtClean="0">
              <a:solidFill>
                <a:schemeClr val="tx2"/>
              </a:solidFill>
              <a:latin typeface="cmmi10"/>
            </a:endParaRPr>
          </a:p>
        </p:txBody>
      </p:sp>
      <p:sp>
        <p:nvSpPr>
          <p:cNvPr id="37" name="Text Box 122"/>
          <p:cNvSpPr txBox="1">
            <a:spLocks noChangeArrowheads="1"/>
          </p:cNvSpPr>
          <p:nvPr/>
        </p:nvSpPr>
        <p:spPr bwMode="auto">
          <a:xfrm>
            <a:off x="893879" y="3829878"/>
            <a:ext cx="3342582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for every </a:t>
            </a:r>
            <a:r>
              <a:rPr lang="en-US" sz="3200" dirty="0" smtClean="0">
                <a:solidFill>
                  <a:schemeClr val="tx1"/>
                </a:solidFill>
                <a:latin typeface="cmmi10" pitchFamily="34" charset="0"/>
              </a:rPr>
              <a:t>v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in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 …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879701" y="4646619"/>
            <a:ext cx="4641851" cy="523220"/>
            <a:chOff x="879701" y="4646619"/>
            <a:chExt cx="4641851" cy="523220"/>
          </a:xfrm>
        </p:grpSpPr>
        <p:sp>
          <p:nvSpPr>
            <p:cNvPr id="34" name="Text Box 122"/>
            <p:cNvSpPr txBox="1">
              <a:spLocks noChangeArrowheads="1"/>
            </p:cNvSpPr>
            <p:nvPr/>
          </p:nvSpPr>
          <p:spPr bwMode="auto">
            <a:xfrm>
              <a:off x="879701" y="4646619"/>
              <a:ext cx="4641851" cy="52322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endParaRPr lang="en-US" sz="2800" dirty="0">
                <a:solidFill>
                  <a:schemeClr val="tx1"/>
                </a:solidFill>
              </a:endParaRPr>
            </a:p>
          </p:txBody>
        </p:sp>
        <p:pic>
          <p:nvPicPr>
            <p:cNvPr id="43" name="Picture 42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7" cstate="print"/>
            <a:stretch>
              <a:fillRect/>
            </a:stretch>
          </p:blipFill>
          <p:spPr bwMode="auto">
            <a:xfrm>
              <a:off x="1673023" y="4679854"/>
              <a:ext cx="3055207" cy="456750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45" name="Picture 4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6267450" y="3409950"/>
            <a:ext cx="1299981" cy="456975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1063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Simplicial Approximation Theorem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a continuous map</a:t>
            </a:r>
          </a:p>
          <a:p>
            <a:endParaRPr lang="en-US" dirty="0" smtClean="0"/>
          </a:p>
          <a:p>
            <a:r>
              <a:rPr lang="en-US" dirty="0" smtClean="0"/>
              <a:t>there is an </a:t>
            </a:r>
            <a:r>
              <a:rPr lang="en-US" dirty="0" smtClean="0">
                <a:solidFill>
                  <a:schemeClr val="tx1"/>
                </a:solidFill>
              </a:rPr>
              <a:t>N</a:t>
            </a:r>
            <a:r>
              <a:rPr lang="en-US" dirty="0" smtClean="0"/>
              <a:t> such that </a:t>
            </a:r>
            <a:r>
              <a:rPr lang="en-US" dirty="0" smtClean="0">
                <a:solidFill>
                  <a:schemeClr val="tx1"/>
                </a:solidFill>
                <a:latin typeface="cmmi10" pitchFamily="34" charset="0"/>
              </a:rPr>
              <a:t>f</a:t>
            </a:r>
            <a:r>
              <a:rPr lang="en-US" dirty="0" smtClean="0"/>
              <a:t> has a simplicial approximation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1631-8C0E-4833-8E07-4F5FA821ECC6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E885-4047-4697-AD73-2423658C3AB8}" type="slidenum">
              <a:rPr lang="en-US" smtClean="0"/>
              <a:pPr/>
              <a:t>117</a:t>
            </a:fld>
            <a:endParaRPr lang="en-US"/>
          </a:p>
        </p:txBody>
      </p:sp>
      <p:pic>
        <p:nvPicPr>
          <p:cNvPr id="10" name="Picture 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3139065" y="2585079"/>
            <a:ext cx="2703087" cy="571075"/>
          </a:xfrm>
          <a:prstGeom prst="rect">
            <a:avLst/>
          </a:prstGeom>
        </p:spPr>
      </p:pic>
      <p:pic>
        <p:nvPicPr>
          <p:cNvPr id="14" name="Picture 1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2871613" y="4371189"/>
            <a:ext cx="3313527" cy="602756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75431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Simplicial Approximation Theorem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a continuous map</a:t>
            </a:r>
          </a:p>
          <a:p>
            <a:endParaRPr lang="en-US" dirty="0" smtClean="0"/>
          </a:p>
          <a:p>
            <a:r>
              <a:rPr lang="en-US" dirty="0" smtClean="0"/>
              <a:t>there is an </a:t>
            </a:r>
            <a:r>
              <a:rPr lang="en-US" dirty="0" smtClean="0">
                <a:solidFill>
                  <a:schemeClr val="tx1"/>
                </a:solidFill>
              </a:rPr>
              <a:t>N</a:t>
            </a:r>
            <a:r>
              <a:rPr lang="en-US" dirty="0" smtClean="0"/>
              <a:t> such that </a:t>
            </a:r>
            <a:r>
              <a:rPr lang="en-US" dirty="0" smtClean="0">
                <a:solidFill>
                  <a:schemeClr val="tx1"/>
                </a:solidFill>
                <a:latin typeface="cmmi10" pitchFamily="34" charset="0"/>
              </a:rPr>
              <a:t>f</a:t>
            </a:r>
            <a:r>
              <a:rPr lang="en-US" dirty="0" smtClean="0"/>
              <a:t> has a simplicial approximation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1631-8C0E-4833-8E07-4F5FA821ECC6}" type="datetime5">
              <a:rPr lang="en-US" smtClean="0"/>
              <a:pPr/>
              <a:t>9-Feb-16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E885-4047-4697-AD73-2423658C3AB8}" type="slidenum">
              <a:rPr lang="en-US" smtClean="0"/>
              <a:pPr/>
              <a:t>118</a:t>
            </a:fld>
            <a:endParaRPr lang="en-US"/>
          </a:p>
        </p:txBody>
      </p:sp>
      <p:pic>
        <p:nvPicPr>
          <p:cNvPr id="10" name="Picture 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3139065" y="2585079"/>
            <a:ext cx="2703087" cy="571075"/>
          </a:xfrm>
          <a:prstGeom prst="rect">
            <a:avLst/>
          </a:prstGeom>
        </p:spPr>
      </p:pic>
      <p:pic>
        <p:nvPicPr>
          <p:cNvPr id="14" name="Picture 1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2871613" y="4371189"/>
            <a:ext cx="3313527" cy="602756"/>
          </a:xfrm>
          <a:prstGeom prst="rect">
            <a:avLst/>
          </a:prstGeom>
          <a:noFill/>
          <a:ln/>
          <a:effectLst/>
        </p:spPr>
      </p:pic>
      <p:sp>
        <p:nvSpPr>
          <p:cNvPr id="12" name="Rounded Rectangular Callout 11"/>
          <p:cNvSpPr/>
          <p:nvPr/>
        </p:nvSpPr>
        <p:spPr>
          <a:xfrm>
            <a:off x="3404103" y="4173648"/>
            <a:ext cx="1367073" cy="1020219"/>
          </a:xfrm>
          <a:prstGeom prst="wedgeRoundRectCallout">
            <a:avLst>
              <a:gd name="adj1" fmla="val 72882"/>
              <a:gd name="adj2" fmla="val 125688"/>
              <a:gd name="adj3" fmla="val 16667"/>
            </a:avLst>
          </a:prstGeom>
          <a:ln w="381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3134251" y="6073035"/>
            <a:ext cx="5256567" cy="40011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000" smtClean="0">
                <a:latin typeface="Arial" pitchFamily="34" charset="0"/>
                <a:cs typeface="Arial" pitchFamily="34" charset="0"/>
              </a:rPr>
              <a:t>Actually 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holds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for most other subdivisions….</a:t>
            </a:r>
          </a:p>
        </p:txBody>
      </p:sp>
    </p:spTree>
    <p:extLst>
      <p:ext uri="{BB962C8B-B14F-4D97-AF65-F5344CB8AC3E}">
        <p14:creationId xmlns:p14="http://schemas.microsoft.com/office/powerpoint/2010/main" val="398053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F9662913-7592-44AC-A320-BDEE55E73DA9}" type="slidenum">
              <a:rPr lang="ar-SA" smtClean="0"/>
              <a:pPr/>
              <a:t>119</a:t>
            </a:fld>
            <a:endParaRPr lang="en-US" smtClean="0"/>
          </a:p>
        </p:txBody>
      </p:sp>
      <p:sp>
        <p:nvSpPr>
          <p:cNvPr id="194564" name="Rectangle 2"/>
          <p:cNvSpPr>
            <a:spLocks noChangeArrowheads="1"/>
          </p:cNvSpPr>
          <p:nvPr/>
        </p:nvSpPr>
        <p:spPr bwMode="auto">
          <a:xfrm>
            <a:off x="0" y="-6439"/>
            <a:ext cx="914400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  </a:t>
            </a: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       </a:t>
            </a:r>
            <a:b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This work is licensed under a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Creative Commons Attribution-</a:t>
            </a:r>
            <a:r>
              <a:rPr lang="en-US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ShareAlike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 2.5 License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194565" name="Picture 3" descr="Creative Commons Licens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563" y="46038"/>
            <a:ext cx="838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66" name="Rectangle 4"/>
          <p:cNvSpPr>
            <a:spLocks noChangeArrowheads="1"/>
          </p:cNvSpPr>
          <p:nvPr/>
        </p:nvSpPr>
        <p:spPr bwMode="auto">
          <a:xfrm>
            <a:off x="685800" y="1343025"/>
            <a:ext cx="77724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You are free: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Share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— to copy, distribute and transmit the work 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Remix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— to adapt the work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Under the following conditions: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Attribution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You must attribute the work to 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“Distributed Computing through Combinatorial Topology” 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(but not in any way that suggests that the authors endorse you or your use of the work). 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Share Alike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If you alter, transform, or build upon this work, you may distribute the resulting work only under the same, similar or a compatible license.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 any reuse or distribution, you must make clear to others the license terms of this work. The best way to do this is with a link to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http://creativecommons.org/licenses/by-sa/3.0/.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Any of the above conditions can be waived if you get permission from the copyright holder.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Nothing in this license impairs or restricts the author's moral rights.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</a:rPr>
              <a:t>Distributed Computing through Combinatorial Topology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76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$f: S^m \to \cC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52"/>
  <p:tag name="PICTUREFILESIZE" val="287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$f: D^{m+1} \to \cC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63"/>
  <p:tag name="PICTUREFILESIZE" val="346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$f: S^m \to \cC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52"/>
  <p:tag name="PICTUREFILESIZE" val="287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$f: D^{m+1} \to \cC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63"/>
  <p:tag name="PICTUREFILESIZE" val="346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\begin{align*}&#10;\phi: &amp;\cA \to \cB \\&#10;\\&#10;\\&#10;\\&#10;f: &amp;|\cA| \to |\cB| \\&#10;\end{align*}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54"/>
  <p:tag name="PICTUREFILESIZE" val="404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\begin{align*}&#10;\phi: &amp;\cA \to \cB \\&#10;\\&#10;\\&#10;\\&#10;f: &amp;|\cA| \to |\cB| \\&#10;\end{align*}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54"/>
  <p:tag name="PICTUREFILESIZE" val="404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\begin{align*}&#10;\phi: &amp;\cA \to \cB \\&#10;\\&#10;\\&#10;\\&#10;f: &amp;|\cA| \to |\cB| \\&#10;\end{align*}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54"/>
  <p:tag name="PICTUREFILESIZE" val="404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\begin{align*}&#10;f(x) &amp;= \sum_i t_i \cdot |\phi(s_i)|&#10;\end{align*}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91"/>
  <p:tag name="PICTUREFILESIZE" val="796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\begin{align*}&#10;\phi: &amp;\cA \to \cB \\&#10;\\&#10;\\&#10;\\&#10;f: &amp;|\cA| \to |\cB| \\&#10;\end{align*}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54"/>
  <p:tag name="PICTUREFILESIZE" val="404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\begin{align*}&#10;\phi: &amp;\cA \to \cB \\&#10;\\&#10;\\&#10;\\&#10;f: &amp;|\cA| \to |\cB| \\&#10;\end{align*}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54"/>
  <p:tag name="PICTUREFILESIZE" val="404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\begin{align*}&#10;\phi: \cA \to \cB&#10;\end{align*}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47"/>
  <p:tag name="PICTUREFILESIZE" val="196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\begin{align*}&#10;f: |\cA| \to |\cB|&#10;\end{align*}&#10;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57"/>
  <p:tag name="PICTUREFILESIZE" val="235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\cA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1"/>
  <p:tag name="PICTUREFILESIZE" val="77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\cB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0"/>
  <p:tag name="PICTUREFILESIZE" val="77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\cA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1"/>
  <p:tag name="PICTUREFILESIZE" val="77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\cB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0"/>
  <p:tag name="PICTUREFILESIZE" val="77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\phi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8"/>
  <p:tag name="PICTUREFILESIZE" val="77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\vec{v}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9"/>
  <p:tag name="PICTUREFILESIZE" val="87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\phi(\vec{v}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0"/>
  <p:tag name="PICTUREFILESIZE" val="237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\cA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1"/>
  <p:tag name="PICTUREFILESIZE" val="77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\cB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0"/>
  <p:tag name="PICTUREFILESIZE" val="77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f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8"/>
  <p:tag name="PICTUREFILESIZE" val="77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\phi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8"/>
  <p:tag name="PICTUREFILESIZE" val="77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f(\vec{v}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0"/>
  <p:tag name="PICTUREFILESIZE" val="237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\phi(\vec{v}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0"/>
  <p:tag name="PICTUREFILESIZE" val="237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\vec{v}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9"/>
  <p:tag name="PICTUREFILESIZE" val="87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\cA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1"/>
  <p:tag name="PICTUREFILESIZE" val="77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\cB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0"/>
  <p:tag name="PICTUREFILESIZE" val="77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f,\phi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8"/>
  <p:tag name="PICTUREFILESIZE" val="96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f(\vec{v}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0"/>
  <p:tag name="PICTUREFILESIZE" val="237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\phi(\vec{v}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0"/>
  <p:tag name="PICTUREFILESIZE" val="237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\vec{v}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9"/>
  <p:tag name="PICTUREFILESIZE" val="87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\Star(\phi(\vec{v})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37"/>
  <p:tag name="PICTUREFILESIZE" val="316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\cA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1"/>
  <p:tag name="PICTUREFILESIZE" val="77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\cB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0"/>
  <p:tag name="PICTUREFILESIZE" val="77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f,\phi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8"/>
  <p:tag name="PICTUREFILESIZE" val="96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\vec{v}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9"/>
  <p:tag name="PICTUREFILESIZE" val="87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f(\vec{v}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0"/>
  <p:tag name="PICTUREFILESIZE" val="237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\Star(\phi(\vec{v})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37"/>
  <p:tag name="PICTUREFILESIZE" val="316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\cA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1"/>
  <p:tag name="PICTUREFILESIZE" val="77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\cB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0"/>
  <p:tag name="PICTUREFILESIZE" val="77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f,\phi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8"/>
  <p:tag name="PICTUREFILESIZE" val="96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\Star(\vec{v}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4"/>
  <p:tag name="PICTUREFILESIZE" val="206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\vec{v}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9"/>
  <p:tag name="PICTUREFILESIZE" val="87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f(\vec{v}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0"/>
  <p:tag name="PICTUREFILESIZE" val="237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\Star(\phi(\vec{v})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37"/>
  <p:tag name="PICTUREFILESIZE" val="316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\cA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1"/>
  <p:tag name="PICTUREFILESIZE" val="77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\cB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0"/>
  <p:tag name="PICTUREFILESIZE" val="77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f,\phi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8"/>
  <p:tag name="PICTUREFILESIZE" val="96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\Star(\vec{v}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4"/>
  <p:tag name="PICTUREFILESIZE" val="206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f(\vec{v}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0"/>
  <p:tag name="PICTUREFILESIZE" val="237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\Star(\phi(\vec{v})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37"/>
  <p:tag name="PICTUREFILESIZE" val="316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\cA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1"/>
  <p:tag name="PICTUREFILESIZE" val="776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\cB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0"/>
  <p:tag name="PICTUREFILESIZE" val="77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f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8"/>
  <p:tag name="PICTUREFILESIZE" val="77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\Star(\vec{v}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4"/>
  <p:tag name="PICTUREFILESIZE" val="206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\Star(\phi(\vec{v})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37"/>
  <p:tag name="PICTUREFILESIZE" val="316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f(\Star(\vec{v})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37"/>
  <p:tag name="PICTUREFILESIZE" val="275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\cB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0"/>
  <p:tag name="PICTUREFILESIZE" val="77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f(\Star(\vec{v})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37"/>
  <p:tag name="PICTUREFILESIZE" val="2756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\cB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0"/>
  <p:tag name="PICTUREFILESIZE" val="77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f(\Star(\vec{v})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37"/>
  <p:tag name="PICTUREFILESIZE" val="275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\cB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0"/>
  <p:tag name="PICTUREFILESIZE" val="77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\pagestyle{empty}&#10;\input{../../slides/slides}&#10;\begin{document}&#10;$f(\Star(\vec{v})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37"/>
  <p:tag name="PICTUREFILESIZE" val="275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% used to prepare display in Texpoint&#10;\documentclass{article}&#10;\pagestyle{empty}\usepackage{amsmath}&#10;\usepackage{amsfonts}&#10;\usepackage{amssymb}&#10;\usepackage{amsthm}&#10;\usepackage{amscd}&#10;\usepackage{import}&#10;\usepackage{listings}&#10;&#10;\input{../defs/operators}&#10;\input{../defs/cal}&#10;\begin{document}&#10;$f(\Star(\vec{v})) \subseteq \Star(\phi(\vec{v})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87"/>
  <p:tag name="PICTUREFILESIZE" val="614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f:|\cA|~\to~|\cB|$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63"/>
  <p:tag name="PICTUREFILESIZE" val="235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defs/slides}&#10;\begin{document}&#10;$\phi:\Bary^N \cA \to \cB$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77"/>
  <p:tag name="PICTUREFILESIZE" val="285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f:|\cA|~\to~|\cB|$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63"/>
  <p:tag name="PICTUREFILESIZE" val="235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defs/slides}&#10;\begin{document}&#10;$\phi:\Bary^N \cA \to \cB$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77"/>
  <p:tag name="PICTUREFILESIZE" val="2852"/>
</p:tagLst>
</file>

<file path=ppt/theme/theme1.xml><?xml version="1.0" encoding="utf-8"?>
<a:theme xmlns:a="http://schemas.openxmlformats.org/drawingml/2006/main" name="Blank Presentation.pot">
  <a:themeElements>
    <a:clrScheme name="Blank Presentation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.pot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>
          <a:solidFill>
            <a:schemeClr val="tx1"/>
          </a:solidFill>
          <a:round/>
          <a:headEnd/>
          <a:tailEnd/>
        </a:ln>
        <a:effectLst/>
      </a:spPr>
      <a:bodyPr wrap="none" anchor="ctr"/>
      <a:lstStyle>
        <a:defPPr>
          <a:defRPr dirty="0">
            <a:latin typeface="Arial" pitchFamily="34" charset="0"/>
            <a:cs typeface="Arial" pitchFamily="34" charset="0"/>
          </a:defRPr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>
          <a:defRPr sz="32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10118</TotalTime>
  <Words>3901</Words>
  <Application>Microsoft Office PowerPoint</Application>
  <PresentationFormat>Overhead</PresentationFormat>
  <Paragraphs>873</Paragraphs>
  <Slides>119</Slides>
  <Notes>90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119</vt:i4>
      </vt:variant>
    </vt:vector>
  </HeadingPairs>
  <TitlesOfParts>
    <vt:vector size="133" baseType="lpstr">
      <vt:lpstr>Arial</vt:lpstr>
      <vt:lpstr>Marlett</vt:lpstr>
      <vt:lpstr>msbm10</vt:lpstr>
      <vt:lpstr>Gill Sans MT</vt:lpstr>
      <vt:lpstr>Tahoma</vt:lpstr>
      <vt:lpstr>Times New Roman</vt:lpstr>
      <vt:lpstr>CMMI10</vt:lpstr>
      <vt:lpstr>CMMI7</vt:lpstr>
      <vt:lpstr>Symbol</vt:lpstr>
      <vt:lpstr>Comic Sans MS</vt:lpstr>
      <vt:lpstr>CMR10</vt:lpstr>
      <vt:lpstr>CMSY10ORIG</vt:lpstr>
      <vt:lpstr>cmsy10</vt:lpstr>
      <vt:lpstr>Blank Presentation.pot</vt:lpstr>
      <vt:lpstr>Elements of Combinatorial Topology</vt:lpstr>
      <vt:lpstr>Road Map</vt:lpstr>
      <vt:lpstr>Road Map</vt:lpstr>
      <vt:lpstr>A Vertex</vt:lpstr>
      <vt:lpstr>A Vertex</vt:lpstr>
      <vt:lpstr>A Vertex</vt:lpstr>
      <vt:lpstr>Simplexes</vt:lpstr>
      <vt:lpstr>Simplexes</vt:lpstr>
      <vt:lpstr>Simplexes</vt:lpstr>
      <vt:lpstr>Simplexes</vt:lpstr>
      <vt:lpstr>Simplicial Complex</vt:lpstr>
      <vt:lpstr>Simplicial Complex</vt:lpstr>
      <vt:lpstr>Simplicial Complex</vt:lpstr>
      <vt:lpstr>Graphs vs Complexes</vt:lpstr>
      <vt:lpstr>Graphs vs Complexes</vt:lpstr>
      <vt:lpstr>Graphs vs Complexes</vt:lpstr>
      <vt:lpstr>Graphs vs Complexes</vt:lpstr>
      <vt:lpstr>Abstract Simplicial Complex</vt:lpstr>
      <vt:lpstr>Abstract Simplicial Complex</vt:lpstr>
      <vt:lpstr>Abstract Simplicial Complex</vt:lpstr>
      <vt:lpstr>Geometric Simplicial Complex</vt:lpstr>
      <vt:lpstr>Geometric Simplicial Complex</vt:lpstr>
      <vt:lpstr>Geometric Simplicial Complex</vt:lpstr>
      <vt:lpstr>Abstract vs Geometric Complexes </vt:lpstr>
      <vt:lpstr>Abstract vs Geometric Complexes </vt:lpstr>
      <vt:lpstr>Abstract vs Geometric Complexes </vt:lpstr>
      <vt:lpstr>Simplicial Maps</vt:lpstr>
      <vt:lpstr>Simplicial Map</vt:lpstr>
      <vt:lpstr>Road Map</vt:lpstr>
      <vt:lpstr>Skeleton</vt:lpstr>
      <vt:lpstr>Facet</vt:lpstr>
      <vt:lpstr>Star</vt:lpstr>
      <vt:lpstr>Open Star</vt:lpstr>
      <vt:lpstr>Link</vt:lpstr>
      <vt:lpstr>More Links</vt:lpstr>
      <vt:lpstr>More Links</vt:lpstr>
      <vt:lpstr>Join</vt:lpstr>
      <vt:lpstr>Join</vt:lpstr>
      <vt:lpstr>Road Map</vt:lpstr>
      <vt:lpstr>Carrier Map</vt:lpstr>
      <vt:lpstr>Carrier Maps are Monotonic</vt:lpstr>
      <vt:lpstr>Example</vt:lpstr>
      <vt:lpstr>Example</vt:lpstr>
      <vt:lpstr>Example</vt:lpstr>
      <vt:lpstr>Strict Carrier Maps</vt:lpstr>
      <vt:lpstr>Strict Carrier Maps</vt:lpstr>
      <vt:lpstr>Rigid Carrier Maps</vt:lpstr>
      <vt:lpstr>Carrier of a Simplex</vt:lpstr>
      <vt:lpstr>Carrier of a Simplex</vt:lpstr>
      <vt:lpstr>Carrier of a Simplex</vt:lpstr>
      <vt:lpstr>Carrier of a Simplex</vt:lpstr>
      <vt:lpstr>Carrier Map Carried By Carrier Map</vt:lpstr>
      <vt:lpstr>Carrier Map Carried By Carrier Map</vt:lpstr>
      <vt:lpstr>Carrier Map Carried By Carrier Map</vt:lpstr>
      <vt:lpstr>Simplicial Map Carried By Carrier Map</vt:lpstr>
      <vt:lpstr>Simplicial Map Carried By Carrier Map</vt:lpstr>
      <vt:lpstr>Simplicial Map Carried By Carrier Map</vt:lpstr>
      <vt:lpstr>Simplicial Map Carried By Carrier Map</vt:lpstr>
      <vt:lpstr>Continuous Map Carried By Carrier Map</vt:lpstr>
      <vt:lpstr>Continuous Map Carried By Carrier Map</vt:lpstr>
      <vt:lpstr>Continuous Map Carried By Carrier Map</vt:lpstr>
      <vt:lpstr>Compositions</vt:lpstr>
      <vt:lpstr>Theorem</vt:lpstr>
      <vt:lpstr>Compositions</vt:lpstr>
      <vt:lpstr>Compositions</vt:lpstr>
      <vt:lpstr>Compositions</vt:lpstr>
      <vt:lpstr>Compositions</vt:lpstr>
      <vt:lpstr>Compositions</vt:lpstr>
      <vt:lpstr>Compositions</vt:lpstr>
      <vt:lpstr>Colorings</vt:lpstr>
      <vt:lpstr>Chromatic Complex</vt:lpstr>
      <vt:lpstr>Color-Preserving Simplicial Map</vt:lpstr>
      <vt:lpstr>Road Map</vt:lpstr>
      <vt:lpstr>A Path</vt:lpstr>
      <vt:lpstr>Path Connected</vt:lpstr>
      <vt:lpstr>Rethinking Path Connectivity</vt:lpstr>
      <vt:lpstr>1-Connectivity</vt:lpstr>
      <vt:lpstr>This Complex is not 1-Connected</vt:lpstr>
      <vt:lpstr>2-Connectivity</vt:lpstr>
      <vt:lpstr>n-connectivity</vt:lpstr>
      <vt:lpstr>n-connectivity</vt:lpstr>
      <vt:lpstr>Road Map</vt:lpstr>
      <vt:lpstr>Subdivisions</vt:lpstr>
      <vt:lpstr>Subdivisions</vt:lpstr>
      <vt:lpstr>B is a subdivision of A if …</vt:lpstr>
      <vt:lpstr>B is a subdivision of A if …</vt:lpstr>
      <vt:lpstr>Stellar Subdivision</vt:lpstr>
      <vt:lpstr>Stellar Subdivision</vt:lpstr>
      <vt:lpstr>Stellar Subdivision</vt:lpstr>
      <vt:lpstr>Barycentric Subdivision</vt:lpstr>
      <vt:lpstr>Barycentric Subdivision</vt:lpstr>
      <vt:lpstr>Barycentric Subdivision</vt:lpstr>
      <vt:lpstr>Barycentric Subdivision</vt:lpstr>
      <vt:lpstr>Barycentric Subdivision</vt:lpstr>
      <vt:lpstr>Barycentric Subdivision</vt:lpstr>
      <vt:lpstr>Barycentric Coordinates</vt:lpstr>
      <vt:lpstr>Standard Chromatic Subdivision</vt:lpstr>
      <vt:lpstr>Standard Chromatic Subdivision</vt:lpstr>
      <vt:lpstr>Standard Chromatic Subdivision</vt:lpstr>
      <vt:lpstr>Road Map</vt:lpstr>
      <vt:lpstr>From Simplicial to Continuous</vt:lpstr>
      <vt:lpstr>From Simplicial to Continuous</vt:lpstr>
      <vt:lpstr>From Simplicial to Continuous</vt:lpstr>
      <vt:lpstr>Maps</vt:lpstr>
      <vt:lpstr>Maps</vt:lpstr>
      <vt:lpstr>Simplicial Approximation</vt:lpstr>
      <vt:lpstr>Simplicial Approximation</vt:lpstr>
      <vt:lpstr>Simplicial Approximation</vt:lpstr>
      <vt:lpstr>Simplicial Approximation</vt:lpstr>
      <vt:lpstr>Simplicial Approximation</vt:lpstr>
      <vt:lpstr>Simplicial Approximation</vt:lpstr>
      <vt:lpstr>Simplicial Approximation</vt:lpstr>
      <vt:lpstr>Simplicial Approximation</vt:lpstr>
      <vt:lpstr>Simplicial Approximation</vt:lpstr>
      <vt:lpstr>Simplicial Approximation</vt:lpstr>
      <vt:lpstr>Simplicial Approximation</vt:lpstr>
      <vt:lpstr>Simplicial Approximation Theorem</vt:lpstr>
      <vt:lpstr>Simplicial Approximation Theorem</vt:lpstr>
      <vt:lpstr>PowerPoint Presentation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Algebraic Topology and Distributed Computing</dc:title>
  <dc:creator>Maurice Herlihy</dc:creator>
  <cp:lastModifiedBy>mph</cp:lastModifiedBy>
  <cp:revision>101</cp:revision>
  <cp:lastPrinted>1999-05-13T01:42:18Z</cp:lastPrinted>
  <dcterms:created xsi:type="dcterms:W3CDTF">1999-05-12T13:47:53Z</dcterms:created>
  <dcterms:modified xsi:type="dcterms:W3CDTF">2016-02-09T14:39:54Z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iveCommonsLicenseID">
    <vt:lpwstr>standard&amp;commercial=n&amp;derivatives=y&amp;jurisdiction=</vt:lpwstr>
  </property>
  <property fmtid="{D5CDD505-2E9C-101B-9397-08002B2CF9AE}" pid="3" name="CreativeCommonsLicenseURL">
    <vt:lpwstr>http://creativecommons.org/licenses/by-nc/3.0/</vt:lpwstr>
  </property>
  <property fmtid="{D5CDD505-2E9C-101B-9397-08002B2CF9AE}" pid="4" name="CreativeCommonsLicenseXml">
    <vt:lpwstr>&lt;?xml version="1.0" encoding="utf-8"?&gt;&lt;result&gt;&lt;license-uri&gt;http://creativecommons.org/licenses/by-nc/3.0/&lt;/license-uri&gt;&lt;license-name&gt;Attribution-Noncommercial 3.0 Unported&lt;/license-name&gt;&lt;rdf&gt;&lt;rdf:RDF xmlns="http://creativecommons.org/ns#" xmlns:dc="http:/</vt:lpwstr>
  </property>
</Properties>
</file>